
<file path=[Content_Types].xml><?xml version="1.0" encoding="utf-8"?>
<Types xmlns="http://schemas.openxmlformats.org/package/2006/content-types"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4" r:id="rId2"/>
  </p:sldMasterIdLst>
  <p:notesMasterIdLst>
    <p:notesMasterId r:id="rId127"/>
  </p:notesMasterIdLst>
  <p:handoutMasterIdLst>
    <p:handoutMasterId r:id="rId128"/>
  </p:handoutMasterIdLst>
  <p:sldIdLst>
    <p:sldId id="854" r:id="rId3"/>
    <p:sldId id="631" r:id="rId4"/>
    <p:sldId id="845" r:id="rId5"/>
    <p:sldId id="595" r:id="rId6"/>
    <p:sldId id="596" r:id="rId7"/>
    <p:sldId id="599" r:id="rId8"/>
    <p:sldId id="602" r:id="rId9"/>
    <p:sldId id="604" r:id="rId10"/>
    <p:sldId id="607" r:id="rId11"/>
    <p:sldId id="608" r:id="rId12"/>
    <p:sldId id="609" r:id="rId13"/>
    <p:sldId id="823" r:id="rId14"/>
    <p:sldId id="820" r:id="rId15"/>
    <p:sldId id="839" r:id="rId16"/>
    <p:sldId id="611" r:id="rId17"/>
    <p:sldId id="838" r:id="rId18"/>
    <p:sldId id="616" r:id="rId19"/>
    <p:sldId id="617" r:id="rId20"/>
    <p:sldId id="618" r:id="rId21"/>
    <p:sldId id="619" r:id="rId22"/>
    <p:sldId id="622" r:id="rId23"/>
    <p:sldId id="623" r:id="rId24"/>
    <p:sldId id="624" r:id="rId25"/>
    <p:sldId id="625" r:id="rId26"/>
    <p:sldId id="626" r:id="rId27"/>
    <p:sldId id="627" r:id="rId28"/>
    <p:sldId id="824" r:id="rId29"/>
    <p:sldId id="639" r:id="rId30"/>
    <p:sldId id="641" r:id="rId31"/>
    <p:sldId id="642" r:id="rId32"/>
    <p:sldId id="643" r:id="rId33"/>
    <p:sldId id="644" r:id="rId34"/>
    <p:sldId id="651" r:id="rId35"/>
    <p:sldId id="628" r:id="rId36"/>
    <p:sldId id="935" r:id="rId37"/>
    <p:sldId id="629" r:id="rId38"/>
    <p:sldId id="825" r:id="rId39"/>
    <p:sldId id="857" r:id="rId40"/>
    <p:sldId id="858" r:id="rId41"/>
    <p:sldId id="906" r:id="rId42"/>
    <p:sldId id="922" r:id="rId43"/>
    <p:sldId id="924" r:id="rId44"/>
    <p:sldId id="925" r:id="rId45"/>
    <p:sldId id="926" r:id="rId46"/>
    <p:sldId id="927" r:id="rId47"/>
    <p:sldId id="928" r:id="rId48"/>
    <p:sldId id="930" r:id="rId49"/>
    <p:sldId id="931" r:id="rId50"/>
    <p:sldId id="932" r:id="rId51"/>
    <p:sldId id="933" r:id="rId52"/>
    <p:sldId id="859" r:id="rId53"/>
    <p:sldId id="920" r:id="rId54"/>
    <p:sldId id="934" r:id="rId55"/>
    <p:sldId id="846" r:id="rId56"/>
    <p:sldId id="847" r:id="rId57"/>
    <p:sldId id="848" r:id="rId58"/>
    <p:sldId id="693" r:id="rId59"/>
    <p:sldId id="694" r:id="rId60"/>
    <p:sldId id="855" r:id="rId61"/>
    <p:sldId id="695" r:id="rId62"/>
    <p:sldId id="696" r:id="rId63"/>
    <p:sldId id="843" r:id="rId64"/>
    <p:sldId id="697" r:id="rId65"/>
    <p:sldId id="698" r:id="rId66"/>
    <p:sldId id="844" r:id="rId67"/>
    <p:sldId id="851" r:id="rId68"/>
    <p:sldId id="852" r:id="rId69"/>
    <p:sldId id="853" r:id="rId70"/>
    <p:sldId id="849" r:id="rId71"/>
    <p:sldId id="936" r:id="rId72"/>
    <p:sldId id="635" r:id="rId73"/>
    <p:sldId id="702" r:id="rId74"/>
    <p:sldId id="703" r:id="rId75"/>
    <p:sldId id="706" r:id="rId76"/>
    <p:sldId id="704" r:id="rId77"/>
    <p:sldId id="663" r:id="rId78"/>
    <p:sldId id="686" r:id="rId79"/>
    <p:sldId id="678" r:id="rId80"/>
    <p:sldId id="685" r:id="rId81"/>
    <p:sldId id="690" r:id="rId82"/>
    <p:sldId id="688" r:id="rId83"/>
    <p:sldId id="689" r:id="rId84"/>
    <p:sldId id="692" r:id="rId85"/>
    <p:sldId id="683" r:id="rId86"/>
    <p:sldId id="691" r:id="rId87"/>
    <p:sldId id="684" r:id="rId88"/>
    <p:sldId id="708" r:id="rId89"/>
    <p:sldId id="819" r:id="rId90"/>
    <p:sldId id="937" r:id="rId91"/>
    <p:sldId id="653" r:id="rId92"/>
    <p:sldId id="633" r:id="rId93"/>
    <p:sldId id="634" r:id="rId94"/>
    <p:sldId id="654" r:id="rId95"/>
    <p:sldId id="590" r:id="rId96"/>
    <p:sldId id="591" r:id="rId97"/>
    <p:sldId id="707" r:id="rId98"/>
    <p:sldId id="938" r:id="rId99"/>
    <p:sldId id="886" r:id="rId100"/>
    <p:sldId id="887" r:id="rId101"/>
    <p:sldId id="888" r:id="rId102"/>
    <p:sldId id="889" r:id="rId103"/>
    <p:sldId id="890" r:id="rId104"/>
    <p:sldId id="891" r:id="rId105"/>
    <p:sldId id="892" r:id="rId106"/>
    <p:sldId id="893" r:id="rId107"/>
    <p:sldId id="894" r:id="rId108"/>
    <p:sldId id="895" r:id="rId109"/>
    <p:sldId id="896" r:id="rId110"/>
    <p:sldId id="897" r:id="rId111"/>
    <p:sldId id="898" r:id="rId112"/>
    <p:sldId id="899" r:id="rId113"/>
    <p:sldId id="900" r:id="rId114"/>
    <p:sldId id="901" r:id="rId115"/>
    <p:sldId id="902" r:id="rId116"/>
    <p:sldId id="903" r:id="rId117"/>
    <p:sldId id="904" r:id="rId118"/>
    <p:sldId id="828" r:id="rId119"/>
    <p:sldId id="829" r:id="rId120"/>
    <p:sldId id="830" r:id="rId121"/>
    <p:sldId id="831" r:id="rId122"/>
    <p:sldId id="832" r:id="rId123"/>
    <p:sldId id="833" r:id="rId124"/>
    <p:sldId id="834" r:id="rId125"/>
    <p:sldId id="835" r:id="rId1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1400FF"/>
    <a:srgbClr val="006600"/>
    <a:srgbClr val="FF00FF"/>
    <a:srgbClr val="9600FF"/>
    <a:srgbClr val="5B00FF"/>
    <a:srgbClr val="348BFE"/>
    <a:srgbClr val="00B38C"/>
    <a:srgbClr val="96FF01"/>
    <a:srgbClr val="93E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2" autoAdjust="0"/>
    <p:restoredTop sz="91238" autoAdjust="0"/>
  </p:normalViewPr>
  <p:slideViewPr>
    <p:cSldViewPr>
      <p:cViewPr>
        <p:scale>
          <a:sx n="124" d="100"/>
          <a:sy n="124" d="100"/>
        </p:scale>
        <p:origin x="-944" y="-13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42" d="100"/>
          <a:sy n="42" d="100"/>
        </p:scale>
        <p:origin x="-14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viewProps" Target="viewProps.xml"/><Relationship Id="rId202" Type="http://schemas.microsoft.com/office/2015/10/relationships/revisionInfo" Target="revisionInfo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3A984F1-FBCB-4859-ADB3-E12E940EB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362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005092-2163-400C-AEFE-4B6A92D8B0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151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A962B7A-9853-4875-A03B-9AB0D4DB3BA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5844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51718D2-CAB1-474E-A04B-54A8C0EAA8A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284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51718D2-CAB1-474E-A04B-54A8C0EAA8A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328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A962B7A-9853-4875-A03B-9AB0D4DB3BA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888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05092-2163-400C-AEFE-4B6A92D8B03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291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51718D2-CAB1-474E-A04B-54A8C0EAA8A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342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A962B7A-9853-4875-A03B-9AB0D4DB3BA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887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A81B20C3-515D-4A7C-86E7-ED572C54B17F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59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260E208A-ABF6-4D79-B3DA-5207AFD5B575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941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53822B2-EE95-4FBB-9311-2C3110EC8538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338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A382B70-92C3-4AEB-B347-FB1E7DF8A8E6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548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5B7E9486-EDDC-4DFA-8203-DF66E0FCAE80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8492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A962B7A-9853-4875-A03B-9AB0D4DB3BA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310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A962B7A-9853-4875-A03B-9AB0D4DB3BA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45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A962B7A-9853-4875-A03B-9AB0D4DB3BA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309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A962B7A-9853-4875-A03B-9AB0D4DB3BA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260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A962B7A-9853-4875-A03B-9AB0D4DB3BA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623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A962B7A-9853-4875-A03B-9AB0D4DB3BA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959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A962B7A-9853-4875-A03B-9AB0D4DB3BA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488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827B31E6-A583-4518-A2CA-B71790968F55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188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424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70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0865DE5A-5E7F-4FC8-AF56-149B92A923B4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21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686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631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856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759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592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4420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2572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5589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054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87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51718D2-CAB1-474E-A04B-54A8C0EAA8A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4635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7444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3264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2311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CDE006F-DABA-4D8C-87D2-B66B5DD7CFC9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4727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0865DE5A-5E7F-4FC8-AF56-149B92A923B4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218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0865DE5A-5E7F-4FC8-AF56-149B92A923B4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8959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0865DE5A-5E7F-4FC8-AF56-149B92A923B4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56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9339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0865DE5A-5E7F-4FC8-AF56-149B92A923B4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67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0284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0865DE5A-5E7F-4FC8-AF56-149B92A923B4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69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4173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05092-2163-400C-AEFE-4B6A92D8B031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61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51718D2-CAB1-474E-A04B-54A8C0EAA8A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2219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05092-2163-400C-AEFE-4B6A92D8B031}" type="slidenum">
              <a:rPr lang="en-US" altLang="en-US" smtClean="0"/>
              <a:pPr/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5201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A962B7A-9853-4875-A03B-9AB0D4DB3BA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90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2112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89BFE112-C377-4BCE-B81D-05CA901F435B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91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2877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A9FA42C-6CD1-4F7F-A094-B3037CF884EA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92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4300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A962B7A-9853-4875-A03B-9AB0D4DB3BA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93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29797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A962B7A-9853-4875-A03B-9AB0D4DB3BA4}" type="slidenum">
              <a:rPr lang="en-US" altLang="en-US" sz="1200">
                <a:solidFill>
                  <a:schemeClr val="tx1"/>
                </a:solidFill>
              </a:rPr>
              <a:pPr eaLnBrk="1" hangingPunct="1"/>
              <a:t>94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41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/>
              <a:pPr eaLnBrk="1" hangingPunct="1"/>
              <a:t>95</a:t>
            </a:fld>
            <a:endParaRPr lang="en-GB" altLang="en-US" sz="1200" smtClean="0"/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96107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5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1CBF60A-DCE8-4CEB-996E-073139D651B0}" type="slidenum">
              <a:rPr lang="en-GB" altLang="en-US" sz="1200" smtClean="0"/>
              <a:pPr eaLnBrk="1" hangingPunct="1"/>
              <a:t>96</a:t>
            </a:fld>
            <a:endParaRPr lang="en-GB" altLang="en-US" sz="1200" smtClean="0"/>
          </a:p>
        </p:txBody>
      </p:sp>
      <p:sp>
        <p:nvSpPr>
          <p:cNvPr id="273411" name="Text Box 1"/>
          <p:cNvSpPr txBox="1">
            <a:spLocks noChangeArrowheads="1"/>
          </p:cNvSpPr>
          <p:nvPr/>
        </p:nvSpPr>
        <p:spPr bwMode="auto">
          <a:xfrm>
            <a:off x="1209675" y="693738"/>
            <a:ext cx="4424363" cy="34147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34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1813"/>
            <a:ext cx="5461000" cy="408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744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51718D2-CAB1-474E-A04B-54A8C0EAA8A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758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51718D2-CAB1-474E-A04B-54A8C0EAA8A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598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51718D2-CAB1-474E-A04B-54A8C0EAA8A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39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51718D2-CAB1-474E-A04B-54A8C0EAA8A8}" type="slidenum">
              <a:rPr lang="en-US" alt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1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C09014C9-52E7-4CD1-84B8-B056EC9134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7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07299-9E05-4B77-9632-38C020D334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88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E8C32-6342-4ADF-8FED-CF27CA2EA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16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6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6858000" cy="1655762"/>
          </a:xfrm>
        </p:spPr>
        <p:txBody>
          <a:bodyPr/>
          <a:lstStyle>
            <a:lvl1pPr marL="0" indent="0" algn="ctr">
              <a:buNone/>
              <a:defRPr sz="2254"/>
            </a:lvl1pPr>
            <a:lvl2pPr marL="429311" indent="0" algn="ctr">
              <a:buNone/>
              <a:defRPr sz="1878"/>
            </a:lvl2pPr>
            <a:lvl3pPr marL="858622" indent="0" algn="ctr">
              <a:buNone/>
              <a:defRPr sz="1690"/>
            </a:lvl3pPr>
            <a:lvl4pPr marL="1287932" indent="0" algn="ctr">
              <a:buNone/>
              <a:defRPr sz="1502"/>
            </a:lvl4pPr>
            <a:lvl5pPr marL="1717243" indent="0" algn="ctr">
              <a:buNone/>
              <a:defRPr sz="1502"/>
            </a:lvl5pPr>
            <a:lvl6pPr marL="2146554" indent="0" algn="ctr">
              <a:buNone/>
              <a:defRPr sz="1502"/>
            </a:lvl6pPr>
            <a:lvl7pPr marL="2575865" indent="0" algn="ctr">
              <a:buNone/>
              <a:defRPr sz="1502"/>
            </a:lvl7pPr>
            <a:lvl8pPr marL="3005176" indent="0" algn="ctr">
              <a:buNone/>
              <a:defRPr sz="1502"/>
            </a:lvl8pPr>
            <a:lvl9pPr marL="3434486" indent="0" algn="ctr">
              <a:buNone/>
              <a:defRPr sz="150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88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05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563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254">
                <a:solidFill>
                  <a:schemeClr val="tx1"/>
                </a:solidFill>
              </a:defRPr>
            </a:lvl1pPr>
            <a:lvl2pPr marL="429311" indent="0">
              <a:buNone/>
              <a:defRPr sz="1878">
                <a:solidFill>
                  <a:schemeClr val="tx1">
                    <a:tint val="75000"/>
                  </a:schemeClr>
                </a:solidFill>
              </a:defRPr>
            </a:lvl2pPr>
            <a:lvl3pPr marL="858622" indent="0">
              <a:buNone/>
              <a:defRPr sz="1690">
                <a:solidFill>
                  <a:schemeClr val="tx1">
                    <a:tint val="75000"/>
                  </a:schemeClr>
                </a:solidFill>
              </a:defRPr>
            </a:lvl3pPr>
            <a:lvl4pPr marL="1287932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4pPr>
            <a:lvl5pPr marL="1717243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5pPr>
            <a:lvl6pPr marL="2146554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6pPr>
            <a:lvl7pPr marL="2575865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7pPr>
            <a:lvl8pPr marL="3005176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8pPr>
            <a:lvl9pPr marL="3434486" indent="0">
              <a:buNone/>
              <a:defRPr sz="15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9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8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1" cy="82391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311" indent="0">
              <a:buNone/>
              <a:defRPr sz="1878" b="1"/>
            </a:lvl2pPr>
            <a:lvl3pPr marL="858622" indent="0">
              <a:buNone/>
              <a:defRPr sz="1690" b="1"/>
            </a:lvl3pPr>
            <a:lvl4pPr marL="1287932" indent="0">
              <a:buNone/>
              <a:defRPr sz="1502" b="1"/>
            </a:lvl4pPr>
            <a:lvl5pPr marL="1717243" indent="0">
              <a:buNone/>
              <a:defRPr sz="1502" b="1"/>
            </a:lvl5pPr>
            <a:lvl6pPr marL="2146554" indent="0">
              <a:buNone/>
              <a:defRPr sz="1502" b="1"/>
            </a:lvl6pPr>
            <a:lvl7pPr marL="2575865" indent="0">
              <a:buNone/>
              <a:defRPr sz="1502" b="1"/>
            </a:lvl7pPr>
            <a:lvl8pPr marL="3005176" indent="0">
              <a:buNone/>
              <a:defRPr sz="1502" b="1"/>
            </a:lvl8pPr>
            <a:lvl9pPr marL="3434486" indent="0">
              <a:buNone/>
              <a:defRPr sz="150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254" b="1"/>
            </a:lvl1pPr>
            <a:lvl2pPr marL="429311" indent="0">
              <a:buNone/>
              <a:defRPr sz="1878" b="1"/>
            </a:lvl2pPr>
            <a:lvl3pPr marL="858622" indent="0">
              <a:buNone/>
              <a:defRPr sz="1690" b="1"/>
            </a:lvl3pPr>
            <a:lvl4pPr marL="1287932" indent="0">
              <a:buNone/>
              <a:defRPr sz="1502" b="1"/>
            </a:lvl4pPr>
            <a:lvl5pPr marL="1717243" indent="0">
              <a:buNone/>
              <a:defRPr sz="1502" b="1"/>
            </a:lvl5pPr>
            <a:lvl6pPr marL="2146554" indent="0">
              <a:buNone/>
              <a:defRPr sz="1502" b="1"/>
            </a:lvl6pPr>
            <a:lvl7pPr marL="2575865" indent="0">
              <a:buNone/>
              <a:defRPr sz="1502" b="1"/>
            </a:lvl7pPr>
            <a:lvl8pPr marL="3005176" indent="0">
              <a:buNone/>
              <a:defRPr sz="1502" b="1"/>
            </a:lvl8pPr>
            <a:lvl9pPr marL="3434486" indent="0">
              <a:buNone/>
              <a:defRPr sz="150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95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90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85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0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9"/>
            <a:ext cx="4629150" cy="4873625"/>
          </a:xfrm>
        </p:spPr>
        <p:txBody>
          <a:bodyPr/>
          <a:lstStyle>
            <a:lvl1pPr>
              <a:defRPr sz="3005"/>
            </a:lvl1pPr>
            <a:lvl2pPr>
              <a:defRPr sz="2629"/>
            </a:lvl2pPr>
            <a:lvl3pPr>
              <a:defRPr sz="2254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502"/>
            </a:lvl1pPr>
            <a:lvl2pPr marL="429311" indent="0">
              <a:buNone/>
              <a:defRPr sz="1315"/>
            </a:lvl2pPr>
            <a:lvl3pPr marL="858622" indent="0">
              <a:buNone/>
              <a:defRPr sz="1127"/>
            </a:lvl3pPr>
            <a:lvl4pPr marL="1287932" indent="0">
              <a:buNone/>
              <a:defRPr sz="939"/>
            </a:lvl4pPr>
            <a:lvl5pPr marL="1717243" indent="0">
              <a:buNone/>
              <a:defRPr sz="939"/>
            </a:lvl5pPr>
            <a:lvl6pPr marL="2146554" indent="0">
              <a:buNone/>
              <a:defRPr sz="939"/>
            </a:lvl6pPr>
            <a:lvl7pPr marL="2575865" indent="0">
              <a:buNone/>
              <a:defRPr sz="939"/>
            </a:lvl7pPr>
            <a:lvl8pPr marL="3005176" indent="0">
              <a:buNone/>
              <a:defRPr sz="939"/>
            </a:lvl8pPr>
            <a:lvl9pPr marL="3434486" indent="0">
              <a:buNone/>
              <a:defRPr sz="9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1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56077-34C1-4F14-A168-CF3BEE6B5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6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0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9"/>
            <a:ext cx="4629150" cy="4873625"/>
          </a:xfrm>
        </p:spPr>
        <p:txBody>
          <a:bodyPr anchor="t"/>
          <a:lstStyle>
            <a:lvl1pPr marL="0" indent="0">
              <a:buNone/>
              <a:defRPr sz="3005"/>
            </a:lvl1pPr>
            <a:lvl2pPr marL="429311" indent="0">
              <a:buNone/>
              <a:defRPr sz="2629"/>
            </a:lvl2pPr>
            <a:lvl3pPr marL="858622" indent="0">
              <a:buNone/>
              <a:defRPr sz="2254"/>
            </a:lvl3pPr>
            <a:lvl4pPr marL="1287932" indent="0">
              <a:buNone/>
              <a:defRPr sz="1878"/>
            </a:lvl4pPr>
            <a:lvl5pPr marL="1717243" indent="0">
              <a:buNone/>
              <a:defRPr sz="1878"/>
            </a:lvl5pPr>
            <a:lvl6pPr marL="2146554" indent="0">
              <a:buNone/>
              <a:defRPr sz="1878"/>
            </a:lvl6pPr>
            <a:lvl7pPr marL="2575865" indent="0">
              <a:buNone/>
              <a:defRPr sz="1878"/>
            </a:lvl7pPr>
            <a:lvl8pPr marL="3005176" indent="0">
              <a:buNone/>
              <a:defRPr sz="1878"/>
            </a:lvl8pPr>
            <a:lvl9pPr marL="3434486" indent="0">
              <a:buNone/>
              <a:defRPr sz="187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502"/>
            </a:lvl1pPr>
            <a:lvl2pPr marL="429311" indent="0">
              <a:buNone/>
              <a:defRPr sz="1315"/>
            </a:lvl2pPr>
            <a:lvl3pPr marL="858622" indent="0">
              <a:buNone/>
              <a:defRPr sz="1127"/>
            </a:lvl3pPr>
            <a:lvl4pPr marL="1287932" indent="0">
              <a:buNone/>
              <a:defRPr sz="939"/>
            </a:lvl4pPr>
            <a:lvl5pPr marL="1717243" indent="0">
              <a:buNone/>
              <a:defRPr sz="939"/>
            </a:lvl5pPr>
            <a:lvl6pPr marL="2146554" indent="0">
              <a:buNone/>
              <a:defRPr sz="939"/>
            </a:lvl6pPr>
            <a:lvl7pPr marL="2575865" indent="0">
              <a:buNone/>
              <a:defRPr sz="939"/>
            </a:lvl7pPr>
            <a:lvl8pPr marL="3005176" indent="0">
              <a:buNone/>
              <a:defRPr sz="939"/>
            </a:lvl8pPr>
            <a:lvl9pPr marL="3434486" indent="0">
              <a:buNone/>
              <a:defRPr sz="9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00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2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7AC-D5B2-4EAB-A1FF-2BEE77A7CE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14B-8AB3-47AC-8DCC-1843CB75F97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56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82802-01CC-47D4-A101-EE861CF046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50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61659-3234-4C40-A788-6674B111F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2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463BA-AF67-4764-9AFD-409096975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799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1A776-FABC-43D3-830A-D8AF575AB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82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7609D-94FD-4933-BF1E-43B02B600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86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3B321-6EAC-4AD5-93B9-CE2485F84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5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2F5CA3-0D52-411D-97E9-8E04CDF89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9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itchFamily="34" charset="0"/>
              </a:defRPr>
            </a:lvl1pPr>
          </a:lstStyle>
          <a:p>
            <a:fld id="{59A33E89-56BA-4489-ACFB-045B09264C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D2DB9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D2DB9"/>
        </a:buClr>
        <a:buFont typeface="Wingdings" pitchFamily="2" charset="2"/>
        <a:buChar char="§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6/5/2020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86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8622" rtl="0" eaLnBrk="1" latinLnBrk="0" hangingPunct="1">
        <a:lnSpc>
          <a:spcPct val="90000"/>
        </a:lnSpc>
        <a:spcBef>
          <a:spcPct val="0"/>
        </a:spcBef>
        <a:buNone/>
        <a:defRPr sz="41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655" indent="-214655" algn="l" defTabSz="858622" rtl="0" eaLnBrk="1" latinLnBrk="0" hangingPunct="1">
        <a:lnSpc>
          <a:spcPct val="90000"/>
        </a:lnSpc>
        <a:spcBef>
          <a:spcPts val="939"/>
        </a:spcBef>
        <a:buFont typeface="Arial" panose="020B0604020202020204" pitchFamily="34" charset="0"/>
        <a:buChar char="•"/>
        <a:defRPr sz="2629" kern="1200">
          <a:solidFill>
            <a:schemeClr val="tx1"/>
          </a:solidFill>
          <a:latin typeface="+mn-lt"/>
          <a:ea typeface="+mn-ea"/>
          <a:cs typeface="+mn-cs"/>
        </a:defRPr>
      </a:lvl1pPr>
      <a:lvl2pPr marL="643966" indent="-214655" algn="l" defTabSz="858622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54" kern="1200">
          <a:solidFill>
            <a:schemeClr val="tx1"/>
          </a:solidFill>
          <a:latin typeface="+mn-lt"/>
          <a:ea typeface="+mn-ea"/>
          <a:cs typeface="+mn-cs"/>
        </a:defRPr>
      </a:lvl2pPr>
      <a:lvl3pPr marL="1073277" indent="-214655" algn="l" defTabSz="858622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3pPr>
      <a:lvl4pPr marL="1502588" indent="-214655" algn="l" defTabSz="858622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4pPr>
      <a:lvl5pPr marL="1931899" indent="-214655" algn="l" defTabSz="858622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5pPr>
      <a:lvl6pPr marL="2361209" indent="-214655" algn="l" defTabSz="858622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6pPr>
      <a:lvl7pPr marL="2790520" indent="-214655" algn="l" defTabSz="858622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7pPr>
      <a:lvl8pPr marL="3219831" indent="-214655" algn="l" defTabSz="858622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8pPr>
      <a:lvl9pPr marL="3649142" indent="-214655" algn="l" defTabSz="858622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1pPr>
      <a:lvl2pPr marL="429311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2pPr>
      <a:lvl3pPr marL="858622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3pPr>
      <a:lvl4pPr marL="1287932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4pPr>
      <a:lvl5pPr marL="1717243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5pPr>
      <a:lvl6pPr marL="2146554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6pPr>
      <a:lvl7pPr marL="2575865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7pPr>
      <a:lvl8pPr marL="3005176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8pPr>
      <a:lvl9pPr marL="3434486" algn="l" defTabSz="858622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Two Types of Attributes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26440"/>
            <a:ext cx="8915400" cy="613156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3600" dirty="0" smtClean="0"/>
              <a:t>There are two types of attributes:</a:t>
            </a:r>
          </a:p>
          <a:p>
            <a:pPr marL="854075" lvl="1" indent="-396875" eaLnBrk="1" hangingPunct="1">
              <a:spcBef>
                <a:spcPts val="1200"/>
              </a:spcBef>
              <a:buNone/>
            </a:pPr>
            <a:r>
              <a:rPr lang="en-US" altLang="en-US" sz="3200" dirty="0" smtClean="0"/>
              <a:t>1.	An </a:t>
            </a:r>
            <a:r>
              <a:rPr lang="en-US" altLang="en-US" sz="3200" b="1" dirty="0">
                <a:solidFill>
                  <a:srgbClr val="006600"/>
                </a:solidFill>
              </a:rPr>
              <a:t>instance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attribute </a:t>
            </a:r>
            <a:r>
              <a:rPr lang="en-US" altLang="en-US" sz="3200" dirty="0"/>
              <a:t>(or </a:t>
            </a:r>
            <a:r>
              <a:rPr lang="en-US" altLang="en-US" sz="3200" b="1" dirty="0">
                <a:solidFill>
                  <a:srgbClr val="006600"/>
                </a:solidFill>
              </a:rPr>
              <a:t>object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attribute </a:t>
            </a:r>
            <a:r>
              <a:rPr lang="en-US" altLang="en-US" sz="3200" dirty="0" smtClean="0"/>
              <a:t>or </a:t>
            </a:r>
            <a:r>
              <a:rPr lang="en-US" altLang="en-US" sz="3200" b="1" dirty="0">
                <a:solidFill>
                  <a:srgbClr val="006600"/>
                </a:solidFill>
              </a:rPr>
              <a:t>object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variable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or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instance variable</a:t>
            </a:r>
            <a:r>
              <a:rPr lang="en-US" altLang="en-US" sz="3200" dirty="0" smtClean="0"/>
              <a:t>) is a </a:t>
            </a:r>
            <a:r>
              <a:rPr lang="en-US" altLang="ja-JP" sz="3200" dirty="0" smtClean="0"/>
              <a:t>variable associated </a:t>
            </a:r>
            <a:r>
              <a:rPr lang="en-US" altLang="ja-JP" sz="3200" dirty="0"/>
              <a:t>with an </a:t>
            </a:r>
            <a:r>
              <a:rPr lang="en-US" altLang="ja-JP" sz="3200" dirty="0" smtClean="0"/>
              <a:t>object.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ja-JP" sz="3200" dirty="0" smtClean="0"/>
              <a:t>When a method accesses it, the attribute </a:t>
            </a:r>
            <a:r>
              <a:rPr lang="en-US" altLang="ja-JP" sz="3200" spc="-30" dirty="0" smtClean="0"/>
              <a:t>is referenced through the </a:t>
            </a:r>
            <a:r>
              <a:rPr lang="en-US" altLang="ja-JP" sz="3200" spc="-3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ja-JP" sz="3200" spc="-30" dirty="0" smtClean="0"/>
              <a:t> parameter.</a:t>
            </a:r>
          </a:p>
          <a:p>
            <a:pPr marL="854075" lvl="1" indent="-396875" eaLnBrk="1" hangingPunct="1">
              <a:spcBef>
                <a:spcPts val="1200"/>
              </a:spcBef>
              <a:buNone/>
            </a:pPr>
            <a:r>
              <a:rPr lang="en-US" altLang="ja-JP" sz="3200" dirty="0" smtClean="0"/>
              <a:t>2.	A </a:t>
            </a:r>
            <a:r>
              <a:rPr lang="en-US" altLang="ja-JP" sz="3200" b="1" dirty="0" smtClean="0">
                <a:solidFill>
                  <a:srgbClr val="006600"/>
                </a:solidFill>
              </a:rPr>
              <a:t>class attribute</a:t>
            </a:r>
            <a:r>
              <a:rPr lang="en-US" altLang="ja-JP" sz="3200" dirty="0" smtClean="0"/>
              <a:t> is a static variable whose value is shared by </a:t>
            </a:r>
            <a:r>
              <a:rPr lang="en-US" altLang="ja-JP" sz="3200" i="1" dirty="0" smtClean="0"/>
              <a:t>all instances</a:t>
            </a:r>
            <a:r>
              <a:rPr lang="en-US" altLang="ja-JP" sz="3200" dirty="0" smtClean="0"/>
              <a:t> of the </a:t>
            </a:r>
            <a:r>
              <a:rPr lang="en-US" altLang="ja-JP" sz="3200" i="1" dirty="0" smtClean="0"/>
              <a:t>class.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ja-JP" sz="3200" dirty="0" smtClean="0"/>
              <a:t>When accessing it, you don't use </a:t>
            </a:r>
            <a:r>
              <a:rPr lang="en-US" altLang="ja-JP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ja-JP" sz="3200" dirty="0" smtClean="0"/>
              <a:t>.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ja-JP" sz="3200" dirty="0" smtClean="0"/>
              <a:t>A class </a:t>
            </a:r>
            <a:r>
              <a:rPr lang="en-US" altLang="ja-JP" sz="3200" dirty="0"/>
              <a:t>attribute could be used </a:t>
            </a:r>
            <a:r>
              <a:rPr lang="en-US" altLang="ja-JP" sz="3200" dirty="0" smtClean="0"/>
              <a:t>to count </a:t>
            </a:r>
            <a:r>
              <a:rPr lang="en-US" altLang="ja-JP" sz="3200" dirty="0"/>
              <a:t>the </a:t>
            </a:r>
            <a:r>
              <a:rPr lang="en-US" altLang="ja-JP" sz="3200" dirty="0" smtClean="0"/>
              <a:t>number </a:t>
            </a:r>
            <a:r>
              <a:rPr lang="en-US" altLang="ja-JP" sz="3200" dirty="0"/>
              <a:t>of </a:t>
            </a:r>
            <a:r>
              <a:rPr lang="en-US" altLang="ja-JP" sz="3200" dirty="0" smtClean="0"/>
              <a:t>instantiations, </a:t>
            </a:r>
            <a:r>
              <a:rPr lang="en-US" altLang="ja-JP" sz="3200" dirty="0"/>
              <a:t>for example</a:t>
            </a:r>
          </a:p>
          <a:p>
            <a:pPr lvl="2" eaLnBrk="1" hangingPunct="1">
              <a:spcBef>
                <a:spcPts val="600"/>
              </a:spcBef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5268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lIns="0" rIns="0"/>
          <a:lstStyle/>
          <a:p>
            <a:pPr eaLnBrk="1" hangingPunct="1"/>
            <a:r>
              <a:rPr lang="en-US" altLang="en-US" sz="4000" dirty="0" smtClean="0"/>
              <a:t>An example</a:t>
            </a:r>
            <a:r>
              <a:rPr lang="en-US" altLang="en-US" dirty="0" smtClean="0"/>
              <a:t> </a:t>
            </a:r>
            <a:r>
              <a:rPr lang="en-US" altLang="en-US" sz="4000" dirty="0" smtClean="0"/>
              <a:t>with a method &amp;</a:t>
            </a:r>
            <a:r>
              <a:rPr lang="en-US" altLang="en-US" dirty="0" smtClean="0"/>
              <a:t> </a:t>
            </a:r>
            <a:r>
              <a:rPr lang="en-US" altLang="en-US" sz="4000" dirty="0" smtClean="0"/>
              <a:t>an attribute</a:t>
            </a:r>
            <a:endParaRPr lang="en-US" altLang="en-US" sz="4000" dirty="0"/>
          </a:p>
        </p:txBody>
      </p:sp>
      <p:sp>
        <p:nvSpPr>
          <p:cNvPr id="25602" name="Rectangle 1027"/>
          <p:cNvSpPr>
            <a:spLocks noGrp="1" noChangeArrowheads="1"/>
          </p:cNvSpPr>
          <p:nvPr>
            <p:ph idx="1"/>
          </p:nvPr>
        </p:nvSpPr>
        <p:spPr>
          <a:xfrm>
            <a:off x="155448" y="838200"/>
            <a:ext cx="8988552" cy="6019800"/>
          </a:xfrm>
        </p:spPr>
        <p:txBody>
          <a:bodyPr/>
          <a:lstStyle/>
          <a:p>
            <a:pPr eaLnBrk="1" hangingPunct="1">
              <a:lnSpc>
                <a:spcPct val="87000"/>
              </a:lnSpc>
              <a:spcBef>
                <a:spcPts val="60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2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():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800" dirty="0">
                <a:latin typeface="Lucida Console" panose="020B0609040504020204" pitchFamily="49" charset="0"/>
              </a:rPr>
              <a:t>def </a:t>
            </a:r>
            <a:r>
              <a:rPr lang="en-US" altLang="en-US" sz="2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set(</a:t>
            </a:r>
            <a:r>
              <a:rPr lang="en-US" altLang="en-US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2800" dirty="0" err="1" smtClean="0">
                <a:latin typeface="Lucida Console" panose="020B0609040504020204" pitchFamily="49" charset="0"/>
              </a:rPr>
              <a:t>,</a:t>
            </a:r>
            <a:r>
              <a:rPr lang="en-US" altLang="en-US" sz="28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: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   </a:t>
            </a:r>
            <a:r>
              <a:rPr lang="en-US" alt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elf</a:t>
            </a:r>
            <a:r>
              <a:rPr lang="en-US" altLang="en-US" sz="28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28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val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= x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en-US" sz="28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2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altLang="en-US" sz="2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inst.</a:t>
            </a:r>
            <a:r>
              <a:rPr lang="en-US" altLang="en-US" sz="28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set</a:t>
            </a:r>
            <a:r>
              <a:rPr lang="en-US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lvl="0"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 print(</a:t>
            </a:r>
            <a:r>
              <a:rPr lang="en-US" alt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inst.val</a:t>
            </a:r>
            <a:r>
              <a:rPr lang="en-US" alt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lvl="0"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&gt;&gt;&gt;4</a:t>
            </a:r>
            <a:endParaRPr lang="en-US" alt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1100" dirty="0">
              <a:solidFill>
                <a:schemeClr val="bg1"/>
              </a:solidFill>
              <a:latin typeface="Courier New" pitchFamily="49" charset="0"/>
            </a:endParaRPr>
          </a:p>
          <a:p>
            <a:pPr marL="284163" lvl="0" indent="-284163" eaLnBrk="1" hangingPunct="1">
              <a:spcBef>
                <a:spcPts val="600"/>
              </a:spcBef>
            </a:pPr>
            <a:r>
              <a:rPr lang="en-US" altLang="en-US" sz="3200" dirty="0"/>
              <a:t>Notice that we can invoke the method with </a:t>
            </a:r>
            <a:r>
              <a:rPr lang="en-US" altLang="en-US" sz="32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inst.</a:t>
            </a:r>
            <a:r>
              <a:rPr lang="en-US" altLang="en-US" sz="32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set</a:t>
            </a:r>
            <a:r>
              <a:rPr lang="en-US" altLang="en-US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(…)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3276600" y="1600200"/>
            <a:ext cx="1066800" cy="112290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ounded Rectangular Callout 6"/>
          <p:cNvSpPr/>
          <p:nvPr/>
        </p:nvSpPr>
        <p:spPr bwMode="auto">
          <a:xfrm>
            <a:off x="6400800" y="3755887"/>
            <a:ext cx="1840804" cy="1524000"/>
          </a:xfrm>
          <a:prstGeom prst="wedgeRoundRectCallout">
            <a:avLst>
              <a:gd name="adj1" fmla="val -137551"/>
              <a:gd name="adj2" fmla="val -16927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The value of 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is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.</a:t>
            </a:r>
            <a:endParaRPr lang="zh-TW" altLang="en-US" sz="3200" dirty="0">
              <a:solidFill>
                <a:srgbClr val="006600"/>
              </a:solidFill>
              <a:latin typeface="Times New Roman" charset="0"/>
            </a:endParaRPr>
          </a:p>
        </p:txBody>
      </p:sp>
      <p:sp>
        <p:nvSpPr>
          <p:cNvPr id="12" name="Arc 11"/>
          <p:cNvSpPr/>
          <p:nvPr/>
        </p:nvSpPr>
        <p:spPr bwMode="auto">
          <a:xfrm>
            <a:off x="4393096" y="1143000"/>
            <a:ext cx="546652" cy="609600"/>
          </a:xfrm>
          <a:prstGeom prst="arc">
            <a:avLst>
              <a:gd name="adj1" fmla="val 12775278"/>
              <a:gd name="adj2" fmla="val 466986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18" name="Rounded Rectangular Callout 6"/>
          <p:cNvSpPr/>
          <p:nvPr/>
        </p:nvSpPr>
        <p:spPr bwMode="auto">
          <a:xfrm>
            <a:off x="5828892" y="1524000"/>
            <a:ext cx="3315108" cy="1066800"/>
          </a:xfrm>
          <a:prstGeom prst="wedgeRoundRectCallout">
            <a:avLst>
              <a:gd name="adj1" fmla="val -83087"/>
              <a:gd name="adj2" fmla="val -22623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 smtClean="0">
                <a:solidFill>
                  <a:schemeClr val="tx1"/>
                </a:solidFill>
                <a:latin typeface="Times New Roman" charset="0"/>
              </a:rPr>
              <a:t>So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err="1" smtClean="0">
                <a:solidFill>
                  <a:srgbClr val="006600"/>
                </a:solidFill>
                <a:latin typeface="Times New Roman" charset="0"/>
              </a:rPr>
              <a:t>inst’s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b="1" dirty="0" smtClean="0">
                <a:solidFill>
                  <a:srgbClr val="037EED"/>
                </a:solidFill>
                <a:latin typeface="Times New Roman" charset="0"/>
              </a:rPr>
              <a:t>instance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</a:rPr>
              <a:t>variable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err="1" smtClean="0">
                <a:solidFill>
                  <a:srgbClr val="FFA300"/>
                </a:solidFill>
                <a:latin typeface="Times New Roman" charset="0"/>
              </a:rPr>
              <a:t>val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altLang="zh-TW" sz="3200" b="1" dirty="0" smtClean="0">
                <a:solidFill>
                  <a:schemeClr val="tx1"/>
                </a:solidFill>
                <a:latin typeface="Times New Roman" charset="0"/>
              </a:rPr>
              <a:t>=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endParaRPr lang="zh-TW" altLang="en-US" sz="32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" name="Rounded Rectangular Callout 6"/>
          <p:cNvSpPr/>
          <p:nvPr/>
        </p:nvSpPr>
        <p:spPr bwMode="auto">
          <a:xfrm>
            <a:off x="5828892" y="457200"/>
            <a:ext cx="3315108" cy="1066800"/>
          </a:xfrm>
          <a:prstGeom prst="wedgeRoundRectCallout">
            <a:avLst>
              <a:gd name="adj1" fmla="val -134746"/>
              <a:gd name="adj2" fmla="val 28224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 smtClean="0">
                <a:solidFill>
                  <a:schemeClr val="tx1"/>
                </a:solidFill>
                <a:latin typeface="Times New Roman" charset="0"/>
              </a:rPr>
              <a:t>And it has a method, </a:t>
            </a:r>
            <a:r>
              <a:rPr lang="en-US" altLang="zh-TW" sz="3200" dirty="0" smtClean="0">
                <a:solidFill>
                  <a:srgbClr val="7030A0"/>
                </a:solidFill>
                <a:latin typeface="Times New Roman" charset="0"/>
              </a:rPr>
              <a:t>set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endParaRPr lang="zh-TW" altLang="en-US" sz="32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" name="Rounded Rectangular Callout 6"/>
          <p:cNvSpPr/>
          <p:nvPr/>
        </p:nvSpPr>
        <p:spPr bwMode="auto">
          <a:xfrm>
            <a:off x="-12004" y="2971800"/>
            <a:ext cx="1840804" cy="2344196"/>
          </a:xfrm>
          <a:prstGeom prst="wedgeRoundRectCallout">
            <a:avLst>
              <a:gd name="adj1" fmla="val 85896"/>
              <a:gd name="adj2" fmla="val -9500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solidFill>
                  <a:srgbClr val="0033CC"/>
                </a:solidFill>
                <a:latin typeface="Times New Roman" charset="0"/>
              </a:rPr>
              <a:t>A5: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</a:t>
            </a:r>
            <a:b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</a:b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It must be an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b="1" dirty="0" smtClean="0">
                <a:solidFill>
                  <a:srgbClr val="037EED"/>
                </a:solidFill>
                <a:latin typeface="Times New Roman" charset="0"/>
              </a:rPr>
              <a:t>instance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</a:rPr>
              <a:t>variable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.</a:t>
            </a:r>
            <a:endParaRPr lang="zh-TW" altLang="en-US" sz="3200" dirty="0">
              <a:solidFill>
                <a:srgbClr val="0066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9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2" grpId="0" animBg="1"/>
      <p:bldP spid="12" grpId="1" animBg="1"/>
      <p:bldP spid="18" grpId="0" animBg="1"/>
      <p:bldP spid="20" grpId="0" animBg="1"/>
      <p:bldP spid="1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 students. but the </a:t>
            </a:r>
            <a:r>
              <a:rPr lang="en-US" altLang="en-US" kern="0" spc="-150" dirty="0" err="1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is in the 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ave(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#Now 3 objects (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students) enter the classroom: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2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ree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4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5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6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kern="0" spc="-150" dirty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#Each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nstance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</a:t>
            </a:r>
            <a:r>
              <a:rPr lang="en-US" altLang="en-US" kern="0" spc="-21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own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just threw out his mask!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9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ave(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#Now 3 objects (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students) enter the classroom: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2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ree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4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5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6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kern="0" spc="-150" dirty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#Each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nstance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</a:t>
            </a:r>
            <a:r>
              <a:rPr lang="en-US" altLang="en-US" kern="0" spc="-21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own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just threw out his mask!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en-US" altLang="en-US" kern="0" spc="-3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kern="0" spc="-38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8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#Deleting your own instance's 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#Now 3 objects (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students) enter the classroom: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2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ree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4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5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6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kern="0" spc="-150" dirty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#Each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nstance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</a:t>
            </a:r>
            <a:r>
              <a:rPr lang="en-US" altLang="en-US" kern="0" spc="-21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own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just threw out his mask!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en-US" altLang="en-US" kern="0" spc="-3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kern="0" spc="-38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8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#Deleting your own instance's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5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#attribute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only affects you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1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#Now 3 objects (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students) enter the classroom: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2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ree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4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5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6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kern="0" spc="-150" dirty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#Each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nstance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</a:t>
            </a:r>
            <a:r>
              <a:rPr lang="en-US" altLang="en-US" kern="0" spc="-21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own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just threw out his mask!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en-US" altLang="en-US" kern="0" spc="-3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kern="0" spc="-38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8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#Deleting your own instance's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5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#attribute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only affects you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kern="0" spc="-5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have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kern="0" spc="-150" dirty="0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98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2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ree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4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5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6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kern="0" spc="-150" dirty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#Each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nstance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</a:t>
            </a:r>
            <a:r>
              <a:rPr lang="en-US" altLang="en-US" kern="0" spc="-21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own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just threw out his mask!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en-US" altLang="en-US" kern="0" spc="-3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kern="0" spc="-38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8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#Deleting your own instance's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5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#attribute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only affects you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kern="0" spc="-5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have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kern="0" spc="-150" dirty="0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Amy.useSpray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used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that is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3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#Each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nstance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</a:t>
            </a:r>
            <a:r>
              <a:rPr lang="en-US" altLang="en-US" kern="0" spc="-21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own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just threw out his mask!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en-US" altLang="en-US" kern="0" spc="-3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kern="0" spc="-38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8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#Deleting your own instance's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5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#attribute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only affects you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kern="0" spc="-5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have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kern="0" spc="-150" dirty="0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Amy.useSpray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used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that is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#shared by the whole class.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7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just threw out his mask!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en-US" altLang="en-US" kern="0" spc="-3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kern="0" spc="-38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8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#Deleting your own instance's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5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#attribute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only affects you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kern="0" spc="-5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have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kern="0" spc="-150" dirty="0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Amy.useSpray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used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that is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#shared by the whole class.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OK.</a:t>
            </a:r>
          </a:p>
        </p:txBody>
      </p:sp>
    </p:spTree>
    <p:extLst>
      <p:ext uri="{BB962C8B-B14F-4D97-AF65-F5344CB8AC3E}">
        <p14:creationId xmlns:p14="http://schemas.microsoft.com/office/powerpoint/2010/main" val="15229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just threw out his mask!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en-US" altLang="en-US" kern="0" spc="-3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kern="0" spc="-38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8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#Deleting your own instance's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5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#attribute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only affects you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kern="0" spc="-5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have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kern="0" spc="-150" dirty="0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Amy.useSpray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used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that is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#shared by the whole class.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can </a:t>
            </a:r>
            <a:r>
              <a:rPr lang="en-US" altLang="en-US" u="sng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2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</a:t>
            </a:r>
            <a:r>
              <a:rPr lang="en-US" altLang="en-US" kern="0" spc="-30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</a:t>
            </a:r>
            <a:r>
              <a:rPr lang="en-US" altLang="en-US" kern="0" spc="-38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8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#Deleting your own instance's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5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#attribute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only affects you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kern="0" spc="-5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have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kern="0" spc="-150" dirty="0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Amy.useSpray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used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that is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#shared by the whole class.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can </a:t>
            </a:r>
            <a:r>
              <a:rPr lang="en-US" altLang="en-US" u="sng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3308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5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#attribute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only affects you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kern="0" spc="-5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have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kern="0" spc="-150" dirty="0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Amy.useSpray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used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that is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#shared by the whole class.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can </a:t>
            </a:r>
            <a:r>
              <a:rPr lang="en-US" altLang="en-US" u="sng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try: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4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lIns="0" rIns="0"/>
          <a:lstStyle/>
          <a:p>
            <a:pPr eaLnBrk="1" hangingPunct="1"/>
            <a:r>
              <a:rPr lang="en-US" altLang="en-US" sz="4000" dirty="0" smtClean="0"/>
              <a:t>An example</a:t>
            </a:r>
            <a:r>
              <a:rPr lang="en-US" altLang="en-US" dirty="0" smtClean="0"/>
              <a:t> </a:t>
            </a:r>
            <a:r>
              <a:rPr lang="en-US" altLang="en-US" sz="4000" dirty="0" smtClean="0"/>
              <a:t>with a method &amp;</a:t>
            </a:r>
            <a:r>
              <a:rPr lang="en-US" altLang="en-US" dirty="0" smtClean="0"/>
              <a:t> </a:t>
            </a:r>
            <a:r>
              <a:rPr lang="en-US" altLang="en-US" sz="4000" dirty="0" smtClean="0"/>
              <a:t>an attribute</a:t>
            </a:r>
            <a:endParaRPr lang="en-US" altLang="en-US" sz="4000" dirty="0"/>
          </a:p>
        </p:txBody>
      </p:sp>
      <p:sp>
        <p:nvSpPr>
          <p:cNvPr id="25602" name="Rectangle 1027"/>
          <p:cNvSpPr>
            <a:spLocks noGrp="1" noChangeArrowheads="1"/>
          </p:cNvSpPr>
          <p:nvPr>
            <p:ph idx="1"/>
          </p:nvPr>
        </p:nvSpPr>
        <p:spPr>
          <a:xfrm>
            <a:off x="155448" y="838200"/>
            <a:ext cx="8988552" cy="6019800"/>
          </a:xfrm>
        </p:spPr>
        <p:txBody>
          <a:bodyPr/>
          <a:lstStyle/>
          <a:p>
            <a:pPr eaLnBrk="1" hangingPunct="1">
              <a:lnSpc>
                <a:spcPct val="87000"/>
              </a:lnSpc>
              <a:spcBef>
                <a:spcPts val="60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2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():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800" dirty="0">
                <a:latin typeface="Lucida Console" panose="020B0609040504020204" pitchFamily="49" charset="0"/>
              </a:rPr>
              <a:t>def </a:t>
            </a:r>
            <a:r>
              <a:rPr lang="en-US" altLang="en-US" sz="2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set(</a:t>
            </a:r>
            <a:r>
              <a:rPr lang="en-US" altLang="en-US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2800" dirty="0" err="1" smtClean="0">
                <a:latin typeface="Lucida Console" panose="020B0609040504020204" pitchFamily="49" charset="0"/>
              </a:rPr>
              <a:t>,</a:t>
            </a:r>
            <a:r>
              <a:rPr lang="en-US" altLang="en-US" sz="28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: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   </a:t>
            </a:r>
            <a:r>
              <a:rPr lang="en-US" alt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elf</a:t>
            </a:r>
            <a:r>
              <a:rPr lang="en-US" altLang="en-US" sz="28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28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val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= x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en-US" sz="28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2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altLang="en-US" sz="2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inst.</a:t>
            </a:r>
            <a:r>
              <a:rPr lang="en-US" altLang="en-US" sz="28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set</a:t>
            </a:r>
            <a:r>
              <a:rPr lang="en-US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inst.</a:t>
            </a:r>
            <a:r>
              <a:rPr lang="en-US" altLang="en-US" sz="28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val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4</a:t>
            </a:r>
            <a:endParaRPr lang="en-US" altLang="en-US" sz="28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1100" dirty="0">
              <a:latin typeface="Courier New" pitchFamily="49" charset="0"/>
            </a:endParaRPr>
          </a:p>
          <a:p>
            <a:pPr marL="284163" indent="-284163" eaLnBrk="1" hangingPunct="1">
              <a:spcBef>
                <a:spcPts val="600"/>
              </a:spcBef>
            </a:pPr>
            <a:r>
              <a:rPr lang="en-US" altLang="en-US" sz="3200" dirty="0" smtClean="0"/>
              <a:t>Notice that we can invoke the method with </a:t>
            </a:r>
            <a:r>
              <a:rPr lang="en-US" altLang="en-US" sz="32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inst.</a:t>
            </a:r>
            <a:r>
              <a:rPr lang="en-US" altLang="en-US" sz="32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set</a:t>
            </a:r>
            <a:r>
              <a:rPr lang="en-US" altLang="en-US" sz="32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(…)</a:t>
            </a:r>
          </a:p>
          <a:p>
            <a:pPr marL="284163" indent="-284163" eaLnBrk="1" hangingPunct="1"/>
            <a:r>
              <a:rPr lang="en-US" altLang="en-US" sz="3200" dirty="0" smtClean="0"/>
              <a:t>Notice that we can also access the instance variable with </a:t>
            </a:r>
            <a:r>
              <a:rPr lang="en-US" altLang="en-US" sz="32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inst.</a:t>
            </a:r>
            <a:r>
              <a:rPr lang="en-US" altLang="en-US" sz="32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val</a:t>
            </a:r>
            <a:endParaRPr lang="en-US" altLang="en-US" sz="30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8" name="Rounded Rectangular Callout 6"/>
          <p:cNvSpPr/>
          <p:nvPr/>
        </p:nvSpPr>
        <p:spPr bwMode="auto">
          <a:xfrm>
            <a:off x="5828892" y="1524000"/>
            <a:ext cx="3315108" cy="1066800"/>
          </a:xfrm>
          <a:prstGeom prst="wedgeRoundRectCallout">
            <a:avLst>
              <a:gd name="adj1" fmla="val -83087"/>
              <a:gd name="adj2" fmla="val -22623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 smtClean="0">
                <a:solidFill>
                  <a:schemeClr val="tx1"/>
                </a:solidFill>
                <a:latin typeface="Times New Roman" charset="0"/>
              </a:rPr>
              <a:t>So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err="1" smtClean="0">
                <a:solidFill>
                  <a:srgbClr val="006600"/>
                </a:solidFill>
                <a:latin typeface="Times New Roman" charset="0"/>
              </a:rPr>
              <a:t>inst’s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b="1" dirty="0" smtClean="0">
                <a:solidFill>
                  <a:srgbClr val="037EED"/>
                </a:solidFill>
                <a:latin typeface="Times New Roman" charset="0"/>
              </a:rPr>
              <a:t>instance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</a:rPr>
              <a:t>variable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err="1" smtClean="0">
                <a:solidFill>
                  <a:srgbClr val="FFA300"/>
                </a:solidFill>
                <a:latin typeface="Times New Roman" charset="0"/>
              </a:rPr>
              <a:t>val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altLang="zh-TW" sz="3200" b="1" dirty="0" smtClean="0">
                <a:solidFill>
                  <a:schemeClr val="tx1"/>
                </a:solidFill>
                <a:latin typeface="Times New Roman" charset="0"/>
              </a:rPr>
              <a:t>=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endParaRPr lang="zh-TW" altLang="en-US" sz="32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" name="Rounded Rectangular Callout 6"/>
          <p:cNvSpPr/>
          <p:nvPr/>
        </p:nvSpPr>
        <p:spPr bwMode="auto">
          <a:xfrm>
            <a:off x="5828892" y="457200"/>
            <a:ext cx="3315108" cy="1066800"/>
          </a:xfrm>
          <a:prstGeom prst="wedgeRoundRectCallout">
            <a:avLst>
              <a:gd name="adj1" fmla="val -134746"/>
              <a:gd name="adj2" fmla="val 28224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 smtClean="0">
                <a:solidFill>
                  <a:schemeClr val="tx1"/>
                </a:solidFill>
                <a:latin typeface="Times New Roman" charset="0"/>
              </a:rPr>
              <a:t>And it has a method, </a:t>
            </a:r>
            <a:r>
              <a:rPr lang="en-US" altLang="zh-TW" sz="3200" dirty="0" smtClean="0">
                <a:solidFill>
                  <a:srgbClr val="7030A0"/>
                </a:solidFill>
                <a:latin typeface="Times New Roman" charset="0"/>
              </a:rPr>
              <a:t>set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charset="0"/>
              </a:rPr>
              <a:t>.</a:t>
            </a:r>
            <a:endParaRPr lang="zh-TW" altLang="en-US" sz="32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517" y="3048000"/>
            <a:ext cx="833883" cy="430887"/>
          </a:xfrm>
          <a:prstGeom prst="rect">
            <a:avLst/>
          </a:prstGeom>
        </p:spPr>
        <p:txBody>
          <a:bodyPr wrap="none" tIns="0" bIns="0" anchor="ctr" anchorCtr="0">
            <a:spAutoFit/>
          </a:bodyPr>
          <a:lstStyle/>
          <a:p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566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2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en-US" kern="0" spc="-5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have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k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kern="0" spc="-150" dirty="0" smtClean="0">
                <a:solidFill>
                  <a:srgbClr val="3333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20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Amy.useSpray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used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that is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#shared by the whole class.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can </a:t>
            </a:r>
            <a:r>
              <a:rPr lang="en-US" altLang="en-US" u="sng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try: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except: print("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4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Amy.useSpray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   </a:t>
            </a:r>
            <a:r>
              <a:rPr lang="en-US" altLang="en-US" sz="16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380" dirty="0" smtClean="0">
                <a:solidFill>
                  <a:srgbClr val="5F5F5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\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used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that is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#shared by the whole class.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can </a:t>
            </a:r>
            <a:r>
              <a:rPr lang="en-US" altLang="en-US" u="sng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try: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except: print("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5F5F5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#shared by the whole class.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can </a:t>
            </a:r>
            <a:r>
              <a:rPr lang="en-US" altLang="en-US" u="sng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try: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except: print("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5F5F5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763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OK.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can </a:t>
            </a:r>
            <a:r>
              <a:rPr lang="en-US" altLang="en-US" u="sng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try: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except: print("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5F5F5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kern="0" spc="-4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14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r>
              <a:rPr lang="en-US" altLang="en-US" kern="0" spc="-4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40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9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4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threw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it out,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regardless!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65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can </a:t>
            </a:r>
            <a:r>
              <a:rPr lang="en-US" altLang="en-US" u="sng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the 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try: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except: print("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5F5F5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kern="0" spc="-4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14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r>
              <a:rPr lang="en-US" altLang="en-US" kern="0" spc="-4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40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9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4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threw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it out,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regardless!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3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60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</a:t>
            </a:r>
            <a:r>
              <a:rPr lang="en-US" altLang="en-US" kern="0" spc="-4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0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eting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attributes</a:t>
            </a:r>
            <a:r>
              <a:rPr lang="en-US" altLang="en-US" sz="1800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affects</a:t>
            </a:r>
            <a:r>
              <a:rPr lang="en-US" altLang="en-US" sz="1800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2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kern="0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40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6518787"/>
            <a:ext cx="533400" cy="3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8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try: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except: print("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5F5F5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kern="0" spc="-4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14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r>
              <a:rPr lang="en-US" altLang="en-US" kern="0" spc="-4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40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9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4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threw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it out,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regardless!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3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60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</a:t>
            </a:r>
            <a:r>
              <a:rPr lang="en-US" altLang="en-US" kern="0" spc="-450" dirty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00" dirty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eting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attributes</a:t>
            </a:r>
            <a:r>
              <a:rPr lang="en-US" altLang="en-US" sz="1800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affects</a:t>
            </a:r>
            <a:r>
              <a:rPr lang="en-US" altLang="en-US" sz="1800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2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kern="0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40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 ca</a:t>
            </a:r>
            <a:r>
              <a:rPr lang="en-US" altLang="en-US" kern="0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t. It was stolen!</a:t>
            </a:r>
          </a:p>
        </p:txBody>
      </p:sp>
    </p:spTree>
    <p:extLst>
      <p:ext uri="{BB962C8B-B14F-4D97-AF65-F5344CB8AC3E}">
        <p14:creationId xmlns:p14="http://schemas.microsoft.com/office/powerpoint/2010/main" val="13902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try: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r>
              <a:rPr lang="en-US" altLang="en-US" sz="18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except: print("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b="1" kern="0" spc="60" dirty="0" smtClean="0">
                <a:solidFill>
                  <a:srgbClr val="5F5F5F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</a:t>
            </a:r>
            <a:endParaRPr lang="en-US" altLang="en-US" kern="0" spc="-150" dirty="0" smtClean="0">
              <a:solidFill>
                <a:srgbClr val="5F5F5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doesn't own the 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kern="0" spc="-4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14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r>
              <a:rPr lang="en-US" altLang="en-US" kern="0" spc="-4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40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y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9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sz="14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threw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it out,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regardless!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3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60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3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#D</a:t>
            </a:r>
            <a:r>
              <a:rPr lang="en-US" altLang="en-US" kern="0" spc="-450" dirty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00" dirty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eting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attributes</a:t>
            </a:r>
            <a:r>
              <a:rPr lang="en-US" altLang="en-US" sz="1800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affects</a:t>
            </a:r>
            <a:r>
              <a:rPr lang="en-US" altLang="en-US" sz="1800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2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</a:t>
            </a:r>
            <a:r>
              <a:rPr lang="en-US" altLang="en-US" kern="0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40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 ca</a:t>
            </a:r>
            <a:r>
              <a:rPr lang="en-US" altLang="en-US" kern="0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n'</a:t>
            </a:r>
            <a:r>
              <a:rPr lang="en-US" altLang="en-US" kern="0" spc="-15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t. It was stolen!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>
              <a:solidFill>
                <a:srgbClr val="5F5F5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4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0000"/>
              </a:lnSpc>
            </a:pPr>
            <a:r>
              <a:rPr lang="en-US" altLang="zh-TW" sz="2600" spc="-4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Return </a:t>
            </a:r>
            <a:r>
              <a:rPr lang="en-US" altLang="zh-TW" sz="2600" spc="-4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an iterator yielding those items of </a:t>
            </a:r>
            <a:r>
              <a:rPr lang="en-US" altLang="zh-TW" sz="2600" spc="-4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4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for which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function(item) is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true. If function is None, return the items that are true.</a:t>
            </a:r>
          </a:p>
          <a:p>
            <a:pPr defTabSz="914400">
              <a:lnSpc>
                <a:spcPct val="80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) --&gt; map object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from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each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StillLeft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06102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 bwMode="auto">
          <a:xfrm>
            <a:off x="2037600" y="4457700"/>
            <a:ext cx="5038160" cy="108585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659" tIns="91440" rIns="84659" bIns="0" numCol="1" rtlCol="0" anchor="ctr" anchorCtr="1" compatLnSpc="1">
            <a:prstTxWarp prst="textNoShape">
              <a:avLst/>
            </a:prstTxWarp>
          </a:bodyPr>
          <a:lstStyle/>
          <a:p>
            <a:pPr algn="ctr" defTabSz="846552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800" dirty="0" smtClean="0">
                <a:solidFill>
                  <a:prstClr val="black"/>
                </a:solidFill>
                <a:latin typeface="Times New Roman" charset="0"/>
              </a:rPr>
              <a:t>These all deal</a:t>
            </a:r>
            <a:br>
              <a:rPr lang="en-US" altLang="zh-TW" sz="4800" dirty="0" smtClean="0">
                <a:solidFill>
                  <a:prstClr val="black"/>
                </a:solidFill>
                <a:latin typeface="Times New Roman" charset="0"/>
              </a:rPr>
            </a:br>
            <a:r>
              <a:rPr lang="en-US" altLang="zh-TW" sz="4800" dirty="0" smtClean="0">
                <a:solidFill>
                  <a:prstClr val="black"/>
                </a:solidFill>
                <a:latin typeface="Times New Roman" charset="0"/>
              </a:rPr>
              <a:t>with classes… </a:t>
            </a:r>
            <a:endParaRPr lang="zh-TW" altLang="en-US" sz="4800" dirty="0">
              <a:solidFill>
                <a:prstClr val="black"/>
              </a:solidFill>
              <a:latin typeface="Times New Roman" charset="0"/>
            </a:endParaRPr>
          </a:p>
        </p:txBody>
      </p:sp>
      <p:sp>
        <p:nvSpPr>
          <p:cNvPr id="18" name="Trapezoid 17"/>
          <p:cNvSpPr>
            <a:spLocks noChangeAspect="1"/>
          </p:cNvSpPr>
          <p:nvPr/>
        </p:nvSpPr>
        <p:spPr bwMode="auto">
          <a:xfrm rot="-2700000">
            <a:off x="-577084" y="287599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846552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Lecture 11</a:t>
            </a:r>
            <a:r>
              <a:rPr lang="en-US" sz="2400" dirty="0">
                <a:solidFill>
                  <a:srgbClr val="000000"/>
                </a:solidFill>
                <a:ea typeface="新細明體" charset="-120"/>
              </a:rPr>
              <a:t/>
            </a:r>
            <a:br>
              <a:rPr lang="en-US" sz="2400" dirty="0">
                <a:solidFill>
                  <a:srgbClr val="000000"/>
                </a:solidFill>
                <a:ea typeface="新細明體" charset="-120"/>
              </a:rPr>
            </a:br>
            <a:r>
              <a:rPr lang="en-US" sz="2400" dirty="0">
                <a:solidFill>
                  <a:srgbClr val="000000"/>
                </a:solidFill>
                <a:ea typeface="新細明體" charset="-120"/>
              </a:rPr>
              <a:t>Slide </a:t>
            </a:r>
            <a:r>
              <a:rPr lang="en-US" sz="2400" dirty="0" smtClean="0">
                <a:solidFill>
                  <a:srgbClr val="000000"/>
                </a:solidFill>
                <a:ea typeface="新細明體" charset="-120"/>
              </a:rPr>
              <a:t>93</a:t>
            </a:r>
            <a:endParaRPr lang="en-US" sz="28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285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79892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0000"/>
              </a:lnSpc>
            </a:pPr>
            <a:r>
              <a:rPr lang="en-US" altLang="zh-TW" sz="2600" spc="-4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Return </a:t>
            </a:r>
            <a:r>
              <a:rPr lang="en-US" altLang="zh-TW" sz="2600" spc="-4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an iterator yielding those items of </a:t>
            </a:r>
            <a:r>
              <a:rPr lang="en-US" altLang="zh-TW" sz="2600" spc="-4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spc="-4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for which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function(item) is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true. If function is None, return the items that are true.</a:t>
            </a:r>
          </a:p>
          <a:p>
            <a:pPr defTabSz="914400">
              <a:lnSpc>
                <a:spcPct val="80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) --&gt; map object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from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each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StillLeft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help(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zh-TW" sz="2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7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help(</a:t>
            </a:r>
            <a:r>
              <a:rPr lang="en-US" altLang="en-US" spc="-100" dirty="0" err="1" smtClean="0">
                <a:solidFill>
                  <a:srgbClr val="2D2DB9"/>
                </a:solidFill>
              </a:rPr>
              <a:t>classmethod</a:t>
            </a:r>
            <a:r>
              <a:rPr lang="en-US" altLang="en-US" spc="-100" dirty="0" smtClean="0">
                <a:solidFill>
                  <a:srgbClr val="2D2DB9"/>
                </a:solidFill>
              </a:rPr>
              <a:t>)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Help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on class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in module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builtins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:</a:t>
            </a:r>
          </a:p>
          <a:p>
            <a:pPr defTabSz="914400">
              <a:lnSpc>
                <a:spcPct val="84000"/>
              </a:lnSpc>
            </a:pPr>
            <a:endParaRPr lang="en-US" altLang="zh-TW" sz="1200" spc="-100" dirty="0">
              <a:solidFill>
                <a:srgbClr val="9F9F9F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(object)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(function) -&gt; method</a:t>
            </a:r>
          </a:p>
          <a:p>
            <a:pPr defTabSz="914400">
              <a:lnSpc>
                <a:spcPct val="64000"/>
              </a:lnSpc>
            </a:pPr>
            <a:r>
              <a:rPr lang="en-US" altLang="zh-TW" sz="2400" spc="-100" dirty="0">
                <a:solidFill>
                  <a:srgbClr val="A6A6A6"/>
                </a:solidFill>
                <a:latin typeface="Consolas" panose="020B0609020204030204" pitchFamily="49" charset="0"/>
              </a:rPr>
              <a:t> |</a:t>
            </a:r>
          </a:p>
          <a:p>
            <a:pPr defTabSz="914400"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400" spc="-100" dirty="0">
                <a:solidFill>
                  <a:schemeClr val="bg1"/>
                </a:solidFill>
                <a:latin typeface="Consolas" panose="020B0609020204030204" pitchFamily="49" charset="0"/>
              </a:rPr>
              <a:t>Convert a function to be a class method.</a:t>
            </a:r>
          </a:p>
          <a:p>
            <a:pPr defTabSz="914400"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 defTabSz="914400"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400" spc="-200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altLang="zh-TW" spc="-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chemeClr val="bg1"/>
                </a:solidFill>
                <a:latin typeface="Consolas" panose="020B0609020204030204" pitchFamily="49" charset="0"/>
              </a:rPr>
              <a:t>class method receives</a:t>
            </a:r>
            <a:r>
              <a:rPr lang="en-US" altLang="zh-TW" spc="-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chemeClr val="bg1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pc="-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pc="-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chemeClr val="bg1"/>
                </a:solidFill>
                <a:latin typeface="Consolas" panose="020B0609020204030204" pitchFamily="49" charset="0"/>
              </a:rPr>
              <a:t>as implicit</a:t>
            </a:r>
            <a:r>
              <a:rPr lang="en-US" altLang="zh-TW" spc="-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chemeClr val="bg1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pc="-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chemeClr val="bg1"/>
                </a:solidFill>
                <a:latin typeface="Consolas" panose="020B0609020204030204" pitchFamily="49" charset="0"/>
              </a:rPr>
              <a:t>argumen</a:t>
            </a:r>
            <a:r>
              <a:rPr lang="en-US" altLang="zh-TW" sz="2400" spc="-400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400" spc="-2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400" spc="-100" dirty="0">
                <a:solidFill>
                  <a:schemeClr val="bg1"/>
                </a:solidFill>
                <a:latin typeface="Consolas" panose="020B0609020204030204" pitchFamily="49" charset="0"/>
              </a:rPr>
              <a:t>just like an instance method receives the instance.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To declare a class method, use this idiom:</a:t>
            </a:r>
          </a:p>
          <a:p>
            <a:pPr defTabSz="914400"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 defTabSz="914400"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 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class C: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    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@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classmethod</a:t>
            </a:r>
            <a:endParaRPr lang="en-US" altLang="zh-TW" sz="2400" spc="-100" dirty="0">
              <a:solidFill>
                <a:srgbClr val="9F9F9F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    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def f(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cls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, arg1, arg2, ...):</a:t>
            </a:r>
          </a:p>
          <a:p>
            <a:pPr defTabSz="914400"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        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...</a:t>
            </a:r>
          </a:p>
          <a:p>
            <a:pPr defTabSz="914400"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 defTabSz="914400"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|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called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800" spc="-4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spc="-150" dirty="0" err="1" smtClean="0">
                <a:solidFill>
                  <a:srgbClr val="9F9F9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400" spc="-400" dirty="0" err="1" smtClean="0">
                <a:solidFill>
                  <a:srgbClr val="9F9F9F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pc="-4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400" dirty="0" err="1">
                <a:solidFill>
                  <a:srgbClr val="9F9F9F"/>
                </a:solidFill>
                <a:latin typeface="Consolas" panose="020B0609020204030204" pitchFamily="49" charset="0"/>
              </a:rPr>
              <a:t>C.f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800" spc="-4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instance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4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spc="-200" dirty="0" err="1" smtClean="0">
                <a:solidFill>
                  <a:srgbClr val="9F9F9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400" spc="-400" dirty="0" err="1">
                <a:solidFill>
                  <a:srgbClr val="9F9F9F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. </a:t>
            </a:r>
            <a:r>
              <a:rPr lang="en-US" altLang="zh-TW" sz="2400" spc="-4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400" spc="-4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f())</a:t>
            </a:r>
            <a:r>
              <a:rPr lang="en-US" altLang="zh-TW" sz="2400" spc="-2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. 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The instance is ignored except for its clas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  <a:r>
              <a:rPr lang="en-US" altLang="zh-TW" sz="2400" spc="-17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800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method</a:t>
            </a:r>
            <a:r>
              <a:rPr lang="en-US" altLang="zh-TW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1800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called</a:t>
            </a:r>
            <a:r>
              <a:rPr lang="en-US" altLang="zh-TW" sz="1800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derived</a:t>
            </a:r>
            <a:r>
              <a:rPr lang="en-US" altLang="zh-TW" sz="1800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clas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600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>
                <a:solidFill>
                  <a:srgbClr val="9F9F9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800" spc="-17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7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derived</a:t>
            </a:r>
            <a:endParaRPr lang="en-US" altLang="zh-TW" sz="2400" spc="-170" dirty="0">
              <a:solidFill>
                <a:srgbClr val="9F9F9F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</a:t>
            </a:r>
            <a:r>
              <a:rPr lang="en-US" altLang="zh-TW" sz="2400" spc="-15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class object </a:t>
            </a:r>
            <a:r>
              <a:rPr lang="en-US" altLang="zh-TW" sz="2400" spc="-150" dirty="0">
                <a:solidFill>
                  <a:srgbClr val="9F9F9F"/>
                </a:solidFill>
                <a:latin typeface="Consolas" panose="020B0609020204030204" pitchFamily="49" charset="0"/>
              </a:rPr>
              <a:t>is passed as the implied first argument.</a:t>
            </a:r>
          </a:p>
          <a:p>
            <a:pPr defTabSz="914400"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 defTabSz="914400"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Class</a:t>
            </a:r>
            <a:r>
              <a:rPr lang="en-US" altLang="zh-TW" sz="18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methods</a:t>
            </a:r>
            <a:r>
              <a:rPr lang="en-US" altLang="zh-TW" sz="18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differ</a:t>
            </a:r>
            <a:r>
              <a:rPr lang="en-US" altLang="zh-TW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from</a:t>
            </a:r>
            <a:r>
              <a:rPr lang="en-US" altLang="zh-TW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C++</a:t>
            </a:r>
            <a:r>
              <a:rPr lang="en-US" altLang="zh-TW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Java</a:t>
            </a:r>
            <a:r>
              <a:rPr lang="en-US" altLang="zh-TW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8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methods.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If you want those, see the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builtin</a:t>
            </a: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.</a:t>
            </a:r>
            <a:endParaRPr lang="en-US" altLang="zh-TW" sz="2400" spc="-100" dirty="0">
              <a:solidFill>
                <a:srgbClr val="9F9F9F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400" spc="-100" dirty="0">
              <a:solidFill>
                <a:srgbClr val="9F9F9F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endParaRPr lang="en-US" altLang="zh-TW" sz="2400" spc="-100" dirty="0">
              <a:solidFill>
                <a:srgbClr val="9F9F9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8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Two Types of Attributes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26440"/>
            <a:ext cx="8915400" cy="613156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3600" dirty="0" smtClean="0"/>
              <a:t>There are two types of attributes:</a:t>
            </a:r>
          </a:p>
          <a:p>
            <a:pPr marL="854075" lvl="1" indent="-396875" eaLnBrk="1" hangingPunct="1">
              <a:spcBef>
                <a:spcPts val="1200"/>
              </a:spcBef>
              <a:buNone/>
            </a:pPr>
            <a:r>
              <a:rPr lang="en-US" altLang="en-US" sz="3200" dirty="0" smtClean="0"/>
              <a:t>1.	An </a:t>
            </a:r>
            <a:r>
              <a:rPr lang="en-US" altLang="en-US" sz="3200" b="1" dirty="0">
                <a:solidFill>
                  <a:srgbClr val="006600"/>
                </a:solidFill>
              </a:rPr>
              <a:t>instance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attribute </a:t>
            </a:r>
            <a:r>
              <a:rPr lang="en-US" altLang="en-US" sz="3200" dirty="0"/>
              <a:t>(or </a:t>
            </a:r>
            <a:r>
              <a:rPr lang="en-US" altLang="en-US" sz="3200" b="1" dirty="0">
                <a:solidFill>
                  <a:srgbClr val="006600"/>
                </a:solidFill>
              </a:rPr>
              <a:t>object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attribute </a:t>
            </a:r>
            <a:r>
              <a:rPr lang="en-US" altLang="en-US" sz="3200" dirty="0" smtClean="0"/>
              <a:t>or </a:t>
            </a:r>
            <a:r>
              <a:rPr lang="en-US" altLang="en-US" sz="3200" b="1" dirty="0">
                <a:solidFill>
                  <a:srgbClr val="006600"/>
                </a:solidFill>
              </a:rPr>
              <a:t>object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variable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or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instance variable</a:t>
            </a:r>
            <a:r>
              <a:rPr lang="en-US" altLang="en-US" sz="3200" dirty="0" smtClean="0"/>
              <a:t>) is a </a:t>
            </a:r>
            <a:r>
              <a:rPr lang="en-US" altLang="ja-JP" sz="3200" dirty="0" smtClean="0"/>
              <a:t>variable associated </a:t>
            </a:r>
            <a:r>
              <a:rPr lang="en-US" altLang="ja-JP" sz="3200" dirty="0"/>
              <a:t>with an </a:t>
            </a:r>
            <a:r>
              <a:rPr lang="en-US" altLang="ja-JP" sz="3200" dirty="0" smtClean="0"/>
              <a:t>object.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ja-JP" sz="3200" dirty="0" smtClean="0"/>
              <a:t>When a method accesses it, the attribute </a:t>
            </a:r>
            <a:r>
              <a:rPr lang="en-US" altLang="ja-JP" sz="3200" spc="-30" dirty="0" smtClean="0"/>
              <a:t>is referenced through the </a:t>
            </a:r>
            <a:r>
              <a:rPr lang="en-US" altLang="ja-JP" sz="3200" spc="-3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ja-JP" sz="3200" spc="-30" dirty="0" smtClean="0"/>
              <a:t> parameter.</a:t>
            </a:r>
          </a:p>
          <a:p>
            <a:pPr marL="854075" lvl="1" indent="-396875" eaLnBrk="1" hangingPunct="1">
              <a:spcBef>
                <a:spcPts val="1200"/>
              </a:spcBef>
              <a:buNone/>
            </a:pPr>
            <a:r>
              <a:rPr lang="en-US" altLang="ja-JP" sz="3200" dirty="0" smtClean="0"/>
              <a:t>2.	A </a:t>
            </a:r>
            <a:r>
              <a:rPr lang="en-US" altLang="ja-JP" sz="3200" b="1" dirty="0" smtClean="0">
                <a:solidFill>
                  <a:srgbClr val="006600"/>
                </a:solidFill>
              </a:rPr>
              <a:t>class attribute</a:t>
            </a:r>
            <a:r>
              <a:rPr lang="en-US" altLang="ja-JP" sz="3200" dirty="0" smtClean="0"/>
              <a:t> is a static variable whose value is shared by </a:t>
            </a:r>
            <a:r>
              <a:rPr lang="en-US" altLang="ja-JP" sz="3200" i="1" dirty="0" smtClean="0"/>
              <a:t>all instances</a:t>
            </a:r>
            <a:r>
              <a:rPr lang="en-US" altLang="ja-JP" sz="3200" dirty="0" smtClean="0"/>
              <a:t> of the </a:t>
            </a:r>
            <a:r>
              <a:rPr lang="en-US" altLang="ja-JP" sz="3200" i="1" dirty="0" smtClean="0"/>
              <a:t>class.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ja-JP" sz="3200" dirty="0" smtClean="0"/>
              <a:t>When accessing it, you don't use </a:t>
            </a:r>
            <a:r>
              <a:rPr lang="en-US" altLang="ja-JP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ja-JP" sz="3200" dirty="0" smtClean="0"/>
              <a:t>.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ja-JP" sz="3200" dirty="0" smtClean="0"/>
              <a:t>A class </a:t>
            </a:r>
            <a:r>
              <a:rPr lang="en-US" altLang="ja-JP" sz="3200" dirty="0"/>
              <a:t>attribute could be used </a:t>
            </a:r>
            <a:r>
              <a:rPr lang="en-US" altLang="ja-JP" sz="3200" dirty="0" smtClean="0"/>
              <a:t>to count </a:t>
            </a:r>
            <a:r>
              <a:rPr lang="en-US" altLang="ja-JP" sz="3200" dirty="0"/>
              <a:t>the </a:t>
            </a:r>
            <a:r>
              <a:rPr lang="en-US" altLang="ja-JP" sz="3200" dirty="0" smtClean="0"/>
              <a:t>number </a:t>
            </a:r>
            <a:r>
              <a:rPr lang="en-US" altLang="ja-JP" sz="3200" dirty="0"/>
              <a:t>of </a:t>
            </a:r>
            <a:r>
              <a:rPr lang="en-US" altLang="ja-JP" sz="3200" dirty="0" smtClean="0"/>
              <a:t>instantiations, </a:t>
            </a:r>
            <a:r>
              <a:rPr lang="en-US" altLang="ja-JP" sz="3200" dirty="0"/>
              <a:t>for example</a:t>
            </a:r>
          </a:p>
          <a:p>
            <a:pPr lvl="2" eaLnBrk="1" hangingPunct="1">
              <a:spcBef>
                <a:spcPts val="600"/>
              </a:spcBef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8695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0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None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return the items that are true.</a:t>
            </a:r>
          </a:p>
          <a:p>
            <a:pPr defTabSz="914400">
              <a:lnSpc>
                <a:spcPct val="80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print(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map.__doc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) --&gt; map object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from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each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StillLeft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help(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2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help(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altLang="zh-TW" sz="2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148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2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help(</a:t>
            </a:r>
            <a:r>
              <a:rPr lang="en-US" altLang="en-US" spc="-100" dirty="0" err="1" smtClean="0">
                <a:solidFill>
                  <a:srgbClr val="2D2DB9"/>
                </a:solidFill>
              </a:rPr>
              <a:t>staticmethod</a:t>
            </a:r>
            <a:r>
              <a:rPr lang="en-US" altLang="en-US" spc="-100" dirty="0" smtClean="0">
                <a:solidFill>
                  <a:srgbClr val="2D2DB9"/>
                </a:solidFill>
              </a:rPr>
              <a:t>)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Help on class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in module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builtins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:</a:t>
            </a:r>
          </a:p>
          <a:p>
            <a:pPr defTabSz="914400">
              <a:lnSpc>
                <a:spcPct val="84000"/>
              </a:lnSpc>
            </a:pPr>
            <a:endParaRPr lang="en-US" altLang="zh-TW" sz="2400" spc="-100" dirty="0">
              <a:solidFill>
                <a:srgbClr val="9F9F9F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(object)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</a:t>
            </a:r>
            <a:r>
              <a:rPr lang="en-US" altLang="zh-TW" sz="2400" spc="-1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400" spc="-100" dirty="0">
                <a:solidFill>
                  <a:schemeClr val="bg1"/>
                </a:solidFill>
                <a:latin typeface="Consolas" panose="020B0609020204030204" pitchFamily="49" charset="0"/>
              </a:rPr>
              <a:t>(function) -&gt; method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</a:t>
            </a:r>
            <a:r>
              <a:rPr lang="en-US" altLang="zh-TW" sz="2400" spc="-100" dirty="0">
                <a:solidFill>
                  <a:schemeClr val="bg1"/>
                </a:solidFill>
                <a:latin typeface="Consolas" panose="020B0609020204030204" pitchFamily="49" charset="0"/>
              </a:rPr>
              <a:t>Convert a function to be a static method.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600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method</a:t>
            </a:r>
            <a:r>
              <a:rPr lang="en-US" altLang="zh-TW" sz="1800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does</a:t>
            </a:r>
            <a:r>
              <a:rPr lang="en-US" altLang="zh-TW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not</a:t>
            </a:r>
            <a:r>
              <a:rPr lang="en-US" altLang="zh-TW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rec</a:t>
            </a:r>
            <a:r>
              <a:rPr lang="en-US" altLang="zh-TW" sz="2400" spc="-250" dirty="0">
                <a:solidFill>
                  <a:srgbClr val="9F9F9F"/>
                </a:solidFill>
                <a:latin typeface="Consolas" panose="020B0609020204030204" pitchFamily="49" charset="0"/>
              </a:rPr>
              <a:t>ei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ve</a:t>
            </a:r>
            <a:r>
              <a:rPr lang="en-US" altLang="zh-TW" sz="1800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1800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implicit</a:t>
            </a:r>
            <a:r>
              <a:rPr lang="en-US" altLang="zh-TW" sz="1800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400" spc="-260" dirty="0">
                <a:solidFill>
                  <a:srgbClr val="9F9F9F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rst</a:t>
            </a:r>
            <a:r>
              <a:rPr lang="en-US" altLang="zh-TW" sz="1800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argumen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t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To declare a static method, use this idiom: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     class C: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         @</a:t>
            </a:r>
            <a:r>
              <a:rPr lang="en-US" altLang="zh-TW" sz="2400" spc="-100" dirty="0" err="1">
                <a:solidFill>
                  <a:srgbClr val="9F9F9F"/>
                </a:solidFill>
                <a:latin typeface="Consolas" panose="020B0609020204030204" pitchFamily="49" charset="0"/>
              </a:rPr>
              <a:t>staticmethod</a:t>
            </a:r>
            <a:endParaRPr lang="en-US" altLang="zh-TW" sz="2400" spc="-100" dirty="0">
              <a:solidFill>
                <a:srgbClr val="9F9F9F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         def f(arg1, arg2, ...):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             ...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 defTabSz="914400">
              <a:lnSpc>
                <a:spcPct val="6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It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can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called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either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800" spc="-4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spc="-150" dirty="0" err="1">
                <a:solidFill>
                  <a:srgbClr val="9F9F9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400" spc="-400" dirty="0" err="1">
                <a:solidFill>
                  <a:srgbClr val="9F9F9F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. </a:t>
            </a:r>
            <a:r>
              <a:rPr lang="en-US" altLang="zh-TW" sz="2400" spc="-400" dirty="0" err="1">
                <a:solidFill>
                  <a:srgbClr val="9F9F9F"/>
                </a:solidFill>
                <a:latin typeface="Consolas" panose="020B0609020204030204" pitchFamily="49" charset="0"/>
              </a:rPr>
              <a:t>C.f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1800" spc="-4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an</a:t>
            </a:r>
            <a:r>
              <a:rPr lang="en-US" altLang="zh-TW" sz="1800" spc="-20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instance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spc="-200" dirty="0" err="1">
                <a:solidFill>
                  <a:srgbClr val="9F9F9F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400" spc="-400" dirty="0" err="1">
                <a:solidFill>
                  <a:srgbClr val="9F9F9F"/>
                </a:solidFill>
                <a:latin typeface="Consolas" panose="020B0609020204030204" pitchFamily="49" charset="0"/>
              </a:rPr>
              <a:t>g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. C().f())</a:t>
            </a:r>
            <a:r>
              <a:rPr lang="en-US" altLang="zh-TW" sz="2400" spc="-200" dirty="0">
                <a:solidFill>
                  <a:srgbClr val="9F9F9F"/>
                </a:solidFill>
                <a:latin typeface="Consolas" panose="020B0609020204030204" pitchFamily="49" charset="0"/>
              </a:rPr>
              <a:t>.  The instance is ignored except for its clas</a:t>
            </a:r>
            <a:r>
              <a:rPr lang="en-US" altLang="zh-TW" sz="2400" spc="-400" dirty="0">
                <a:solidFill>
                  <a:srgbClr val="9F9F9F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400" spc="-2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.</a:t>
            </a:r>
            <a:endParaRPr lang="en-US" altLang="zh-TW" sz="2400" spc="-150" dirty="0" smtClean="0">
              <a:solidFill>
                <a:srgbClr val="9F9F9F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 |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|  </a:t>
            </a:r>
            <a:r>
              <a:rPr lang="en-US" altLang="zh-TW" sz="2400" spc="-250" dirty="0">
                <a:solidFill>
                  <a:srgbClr val="9F9F9F"/>
                </a:solidFill>
                <a:latin typeface="Consolas" panose="020B0609020204030204" pitchFamily="49" charset="0"/>
              </a:rPr>
              <a:t>Static methods in Python are similar to those </a:t>
            </a:r>
            <a:r>
              <a:rPr lang="en-US" altLang="zh-TW" sz="2400" spc="-250" dirty="0" smtClean="0">
                <a:solidFill>
                  <a:srgbClr val="9F9F9F"/>
                </a:solidFill>
                <a:latin typeface="Consolas" panose="020B0609020204030204" pitchFamily="49" charset="0"/>
              </a:rPr>
              <a:t>of </a:t>
            </a:r>
            <a:r>
              <a:rPr lang="en-US" altLang="zh-TW" sz="2400" spc="-250" dirty="0">
                <a:solidFill>
                  <a:srgbClr val="9F9F9F"/>
                </a:solidFill>
                <a:latin typeface="Consolas" panose="020B0609020204030204" pitchFamily="49" charset="0"/>
              </a:rPr>
              <a:t>Java or C++.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400" spc="-100" dirty="0">
                <a:solidFill>
                  <a:srgbClr val="9F9F9F"/>
                </a:solidFill>
                <a:latin typeface="Consolas" panose="020B0609020204030204" pitchFamily="49" charset="0"/>
              </a:rPr>
              <a:t> |  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For a more advanced concept, see the </a:t>
            </a:r>
            <a:r>
              <a:rPr lang="en-US" altLang="zh-TW" sz="2400" spc="-160" dirty="0" err="1">
                <a:solidFill>
                  <a:srgbClr val="9F9F9F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spc="-160" dirty="0" err="1">
                <a:solidFill>
                  <a:srgbClr val="9F9F9F"/>
                </a:solidFill>
                <a:latin typeface="Consolas" panose="020B0609020204030204" pitchFamily="49" charset="0"/>
              </a:rPr>
              <a:t>builtin</a:t>
            </a:r>
            <a:r>
              <a:rPr lang="en-US" altLang="zh-TW" sz="2400" spc="-160" dirty="0">
                <a:solidFill>
                  <a:srgbClr val="9F9F9F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52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map(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*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) --&gt; map object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FFFFFF">
                  <a:lumMod val="65000"/>
                </a:srgbClr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Make an iterator that computes the function using arguments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from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each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StillLeft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help(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2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help(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9916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0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Make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an iterator that computes the function using arguments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from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each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of the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iterables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.  Stops when the shortest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StillLeft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help(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help(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"/>
    </mc:Choice>
    <mc:Fallback xmlns="">
      <p:transition advTm="200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0840" y="685800"/>
            <a:ext cx="9144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iter(callable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sentinel) -&gt; iterator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Get an iterator from an object. 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first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600" spc="-150" dirty="0">
                <a:solidFill>
                  <a:srgbClr val="A6A6A6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argument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must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supply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its</a:t>
            </a:r>
            <a:r>
              <a:rPr lang="en-US" altLang="zh-TW" sz="2400" spc="-3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>
                <a:solidFill>
                  <a:srgbClr val="A6A6A6"/>
                </a:solidFill>
                <a:latin typeface="Consolas" panose="020B0609020204030204" pitchFamily="49" charset="0"/>
              </a:rPr>
              <a:t>own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iterato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or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sequenc</a:t>
            </a:r>
            <a:r>
              <a:rPr lang="en-US" altLang="zh-TW" sz="2600" spc="-1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second form,</a:t>
            </a:r>
            <a:r>
              <a:rPr lang="en-US" altLang="zh-TW" sz="24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3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callable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 called until it returns the sentinel.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next.__doc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__)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next(iterator[, default])</a:t>
            </a:r>
          </a:p>
          <a:p>
            <a:pPr defTabSz="914400">
              <a:lnSpc>
                <a:spcPct val="84000"/>
              </a:lnSpc>
            </a:pPr>
            <a:endParaRPr lang="en-US" altLang="zh-TW" sz="18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Return the next item from the iterator. </a:t>
            </a:r>
            <a:b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</a:b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If default is given and the iterator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is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exhauste</a:t>
            </a:r>
            <a:r>
              <a:rPr lang="en-US" altLang="zh-TW" sz="2600" spc="-100" dirty="0">
                <a:solidFill>
                  <a:srgbClr val="A6A6A6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it is returned instead of raising 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StopIteration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sorted({*StillLeft}-{'open','</a:t>
            </a:r>
            <a:r>
              <a:rPr lang="en-US" altLang="zh-TW" sz="26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','next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'})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b="1" dirty="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'object', 'property',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=_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9129486" cy="685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Elephant" panose="020209040905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pc="-100" dirty="0" smtClean="0">
                <a:solidFill>
                  <a:srgbClr val="2D2DB9"/>
                </a:solidFill>
              </a:rPr>
              <a:t>Remaining Built-in Functions</a:t>
            </a:r>
            <a:endParaRPr lang="en-US" altLang="en-US" spc="-200" dirty="0">
              <a:solidFill>
                <a:srgbClr val="2D2DB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0840" y="685800"/>
            <a:ext cx="915484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 anchorCtr="0"/>
          <a:lstStyle/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shortest 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iterable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is exhausted.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filte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  <a:r>
              <a:rPr lang="en-US" altLang="zh-TW" sz="2600" spc="-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StillLef</a:t>
            </a:r>
            <a:r>
              <a:rPr lang="en-US" altLang="zh-TW" sz="2600" spc="-20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t.</a:t>
            </a:r>
            <a:r>
              <a:rPr lang="en-US" altLang="zh-TW" sz="2600" spc="-60" dirty="0" err="1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2600" spc="-37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600" spc="-16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spc="-6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ma</a:t>
            </a:r>
            <a:r>
              <a:rPr lang="en-US" altLang="zh-TW" sz="2600" spc="-35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600" spc="-3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')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StillLeft</a:t>
            </a:r>
            <a:endParaRPr lang="en-US" altLang="zh-TW" sz="2600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memoryview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'property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', 'super</a:t>
            </a:r>
            <a:r>
              <a:rPr lang="en-US" altLang="zh-TW" sz="2600" dirty="0" smtClean="0">
                <a:solidFill>
                  <a:srgbClr val="FFFFFF">
                    <a:lumMod val="65000"/>
                  </a:srgbClr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del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[6]; 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StillLeft</a:t>
            </a:r>
            <a:endParaRPr lang="en-US" altLang="zh-TW" sz="2600" dirty="0" smtClean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'property',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'super']</a:t>
            </a: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dirty="0">
              <a:solidFill>
                <a:srgbClr val="A6A6A6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 help(</a:t>
            </a:r>
            <a:r>
              <a:rPr lang="en-US" altLang="zh-TW" sz="2600" dirty="0" err="1" smtClean="0">
                <a:solidFill>
                  <a:srgbClr val="A6A6A6"/>
                </a:solidFill>
                <a:latin typeface="Consolas" panose="020B0609020204030204" pitchFamily="49" charset="0"/>
              </a:rPr>
              <a:t>staticmethod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)</a:t>
            </a:r>
          </a:p>
          <a:p>
            <a:pPr defTabSz="914400">
              <a:lnSpc>
                <a:spcPct val="84000"/>
              </a:lnSpc>
            </a:pP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914400"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 </a:t>
            </a:r>
            <a:r>
              <a:rPr lang="en-US" altLang="zh-TW" sz="2600" spc="-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[-2</a:t>
            </a:r>
            <a:r>
              <a:rPr lang="en-US" altLang="zh-TW" sz="2600" spc="-50" dirty="0">
                <a:solidFill>
                  <a:schemeClr val="bg1"/>
                </a:solidFill>
                <a:latin typeface="Consolas" panose="020B0609020204030204" pitchFamily="49" charset="0"/>
              </a:rPr>
              <a:t>]; del </a:t>
            </a:r>
            <a:r>
              <a:rPr lang="en-US" altLang="zh-TW" sz="2600" spc="-5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[0]; </a:t>
            </a:r>
            <a:r>
              <a:rPr lang="en-US" altLang="zh-TW" sz="2600" spc="-5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StillLeft</a:t>
            </a:r>
            <a:r>
              <a:rPr lang="en-US" altLang="zh-TW" sz="2600" spc="-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4000"/>
              </a:lnSpc>
            </a:pP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['</a:t>
            </a:r>
            <a:r>
              <a:rPr lang="en-US" altLang="zh-TW" sz="2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delattr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hasattr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issubclass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dirty="0">
                <a:solidFill>
                  <a:srgbClr val="A6A6A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TW" sz="2600" spc="-300" dirty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, '</a:t>
            </a:r>
            <a:r>
              <a:rPr lang="en-US" altLang="zh-TW" sz="2600" dirty="0">
                <a:solidFill>
                  <a:schemeClr val="bg1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'</a:t>
            </a:r>
            <a:r>
              <a:rPr lang="en-US" altLang="zh-TW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setattr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', </a:t>
            </a:r>
            <a:r>
              <a:rPr lang="en-US" altLang="zh-TW" sz="2600" dirty="0" smtClean="0">
                <a:solidFill>
                  <a:srgbClr val="A6A6A6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2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']</a:t>
            </a:r>
          </a:p>
          <a:p>
            <a:pPr defTabSz="914400">
              <a:lnSpc>
                <a:spcPct val="84000"/>
              </a:lnSpc>
            </a:pPr>
            <a:endParaRPr lang="en-US" altLang="zh-TW" sz="2600" spc="-5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1396" y="6428358"/>
            <a:ext cx="732893" cy="3781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600" dirty="0">
                <a:solidFill>
                  <a:srgbClr val="A6A6A6"/>
                </a:solidFill>
                <a:latin typeface="Consolas" panose="020B0609020204030204" pitchFamily="49" charset="0"/>
              </a:rPr>
              <a:t>&gt;&gt;&gt;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62000" y="6528816"/>
            <a:ext cx="0" cy="3291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b="1" dirty="0">
                <a:latin typeface="Lucida Console" panose="020B0609040504020204" pitchFamily="49" charset="0"/>
              </a:rPr>
              <a:t>class </a:t>
            </a:r>
            <a:r>
              <a:rPr lang="en-US" b="1" dirty="0" err="1" smtClean="0">
                <a:latin typeface="Lucida Console" panose="020B0609040504020204" pitchFamily="49" charset="0"/>
              </a:rPr>
              <a:t>AtrTest</a:t>
            </a:r>
            <a:r>
              <a:rPr lang="en-US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(</a:t>
            </a:r>
            <a:r>
              <a:rPr lang="en-US" sz="1400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)</a:t>
            </a:r>
            <a:r>
              <a:rPr lang="en-US" b="1" dirty="0" smtClean="0">
                <a:latin typeface="Lucida Console" panose="020B0609040504020204" pitchFamily="49" charset="0"/>
              </a:rPr>
              <a:t>:</a:t>
            </a:r>
            <a:endParaRPr lang="en-US" b="1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="1"</a:t>
            </a:r>
            <a:r>
              <a:rPr lang="en-US" sz="16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#class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attribute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(shared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by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all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instances)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def</a:t>
            </a:r>
            <a:r>
              <a:rPr lang="en-US" dirty="0" smtClean="0">
                <a:latin typeface="Lucida Console" panose="020B0609040504020204" pitchFamily="49" charset="0"/>
              </a:rPr>
              <a:t> f(self): </a:t>
            </a:r>
            <a:r>
              <a:rPr lang="en-US" dirty="0" err="1" smtClean="0">
                <a:latin typeface="Lucida Console" panose="020B0609040504020204" pitchFamily="49" charset="0"/>
              </a:rPr>
              <a:t>self.</a:t>
            </a:r>
            <a:r>
              <a:rPr lang="en-US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i</a:t>
            </a:r>
            <a:r>
              <a:rPr lang="en-US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="2"</a:t>
            </a:r>
            <a:r>
              <a:rPr lang="en-US" b="1" dirty="0">
                <a:solidFill>
                  <a:srgbClr val="00B050"/>
                </a:solidFill>
                <a:latin typeface="Lucida Sans" panose="020B0602030504020204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#instance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attribute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</a:rPr>
              <a:t> 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</a:pP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pc="-70" dirty="0" smtClean="0">
                <a:latin typeface="Lucida Console" panose="020B0609040504020204" pitchFamily="49" charset="0"/>
              </a:rPr>
              <a:t>a=</a:t>
            </a:r>
            <a:r>
              <a:rPr lang="en-US" spc="-70" dirty="0" err="1" smtClean="0">
                <a:latin typeface="Lucida Console" panose="020B0609040504020204" pitchFamily="49" charset="0"/>
              </a:rPr>
              <a:t>A</a:t>
            </a:r>
            <a:r>
              <a:rPr lang="en-US" spc="-110" dirty="0" err="1" smtClean="0">
                <a:latin typeface="Lucida Console" panose="020B0609040504020204" pitchFamily="49" charset="0"/>
              </a:rPr>
              <a:t>t</a:t>
            </a:r>
            <a:r>
              <a:rPr lang="en-US" spc="-70" dirty="0" err="1" smtClean="0">
                <a:latin typeface="Lucida Console" panose="020B0609040504020204" pitchFamily="49" charset="0"/>
              </a:rPr>
              <a:t>r</a:t>
            </a:r>
            <a:r>
              <a:rPr lang="en-US" spc="-160" dirty="0" err="1" smtClean="0">
                <a:latin typeface="Lucida Console" panose="020B0609040504020204" pitchFamily="49" charset="0"/>
              </a:rPr>
              <a:t>T</a:t>
            </a:r>
            <a:r>
              <a:rPr lang="en-US" spc="-110" dirty="0" err="1" smtClean="0">
                <a:latin typeface="Lucida Console" panose="020B0609040504020204" pitchFamily="49" charset="0"/>
              </a:rPr>
              <a:t>es</a:t>
            </a:r>
            <a:r>
              <a:rPr lang="en-US" spc="-70" dirty="0" err="1" smtClean="0">
                <a:latin typeface="Lucida Console" panose="020B0609040504020204" pitchFamily="49" charset="0"/>
              </a:rPr>
              <a:t>t</a:t>
            </a:r>
            <a:r>
              <a:rPr lang="en-US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(</a:t>
            </a:r>
            <a:r>
              <a:rPr lang="en-US" sz="1200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)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r>
              <a:rPr lang="en-US" spc="-70" dirty="0" smtClean="0">
                <a:latin typeface="Lucida Console" panose="020B0609040504020204" pitchFamily="49" charset="0"/>
              </a:rPr>
              <a:t>b=</a:t>
            </a:r>
            <a:r>
              <a:rPr lang="en-US" spc="-70" dirty="0" err="1" smtClean="0">
                <a:latin typeface="Lucida Console" panose="020B0609040504020204" pitchFamily="49" charset="0"/>
              </a:rPr>
              <a:t>A</a:t>
            </a:r>
            <a:r>
              <a:rPr lang="en-US" spc="-110" dirty="0" err="1" smtClean="0">
                <a:latin typeface="Lucida Console" panose="020B0609040504020204" pitchFamily="49" charset="0"/>
              </a:rPr>
              <a:t>t</a:t>
            </a:r>
            <a:r>
              <a:rPr lang="en-US" spc="-70" dirty="0" err="1" smtClean="0">
                <a:latin typeface="Lucida Console" panose="020B0609040504020204" pitchFamily="49" charset="0"/>
              </a:rPr>
              <a:t>r</a:t>
            </a:r>
            <a:r>
              <a:rPr lang="en-US" spc="-160" dirty="0" err="1" smtClean="0">
                <a:latin typeface="Lucida Console" panose="020B0609040504020204" pitchFamily="49" charset="0"/>
              </a:rPr>
              <a:t>T</a:t>
            </a:r>
            <a:r>
              <a:rPr lang="en-US" spc="-110" dirty="0" err="1" smtClean="0">
                <a:latin typeface="Lucida Console" panose="020B0609040504020204" pitchFamily="49" charset="0"/>
              </a:rPr>
              <a:t>es</a:t>
            </a:r>
            <a:r>
              <a:rPr lang="en-US" spc="-70" dirty="0" err="1" smtClean="0">
                <a:latin typeface="Lucida Console" panose="020B0609040504020204" pitchFamily="49" charset="0"/>
              </a:rPr>
              <a:t>t</a:t>
            </a:r>
            <a:r>
              <a:rPr lang="en-US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(</a:t>
            </a:r>
            <a:r>
              <a:rPr lang="en-US" sz="1400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)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r>
              <a:rPr lang="en-US" spc="-70" dirty="0" smtClean="0">
                <a:latin typeface="Lucida Console" panose="020B0609040504020204" pitchFamily="49" charset="0"/>
              </a:rPr>
              <a:t>c=</a:t>
            </a:r>
            <a:r>
              <a:rPr lang="en-US" spc="-70" dirty="0" err="1" smtClean="0">
                <a:latin typeface="Lucida Console" panose="020B0609040504020204" pitchFamily="49" charset="0"/>
              </a:rPr>
              <a:t>A</a:t>
            </a:r>
            <a:r>
              <a:rPr lang="en-US" spc="-110" dirty="0" err="1" smtClean="0">
                <a:latin typeface="Lucida Console" panose="020B0609040504020204" pitchFamily="49" charset="0"/>
              </a:rPr>
              <a:t>t</a:t>
            </a:r>
            <a:r>
              <a:rPr lang="en-US" spc="-70" dirty="0" err="1" smtClean="0">
                <a:latin typeface="Lucida Console" panose="020B0609040504020204" pitchFamily="49" charset="0"/>
              </a:rPr>
              <a:t>r</a:t>
            </a:r>
            <a:r>
              <a:rPr lang="en-US" spc="-160" dirty="0" err="1" smtClean="0">
                <a:latin typeface="Lucida Console" panose="020B0609040504020204" pitchFamily="49" charset="0"/>
              </a:rPr>
              <a:t>T</a:t>
            </a:r>
            <a:r>
              <a:rPr lang="en-US" spc="-110" dirty="0" err="1" smtClean="0">
                <a:latin typeface="Lucida Console" panose="020B0609040504020204" pitchFamily="49" charset="0"/>
              </a:rPr>
              <a:t>es</a:t>
            </a:r>
            <a:r>
              <a:rPr lang="en-US" spc="-70" dirty="0" err="1" smtClean="0">
                <a:latin typeface="Lucida Console" panose="020B0609040504020204" pitchFamily="49" charset="0"/>
              </a:rPr>
              <a:t>t</a:t>
            </a:r>
            <a:r>
              <a:rPr lang="en-US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(</a:t>
            </a:r>
            <a:r>
              <a:rPr lang="en-US" sz="1400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)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r>
              <a:rPr lang="en-US" spc="-70" dirty="0" smtClean="0">
                <a:latin typeface="Lucida Console" panose="020B0609040504020204" pitchFamily="49" charset="0"/>
              </a:rPr>
              <a:t>d=</a:t>
            </a:r>
            <a:r>
              <a:rPr lang="en-US" spc="-70" dirty="0" err="1" smtClean="0">
                <a:latin typeface="Lucida Console" panose="020B0609040504020204" pitchFamily="49" charset="0"/>
              </a:rPr>
              <a:t>A</a:t>
            </a:r>
            <a:r>
              <a:rPr lang="en-US" spc="-110" dirty="0" err="1" smtClean="0">
                <a:latin typeface="Lucida Console" panose="020B0609040504020204" pitchFamily="49" charset="0"/>
              </a:rPr>
              <a:t>t</a:t>
            </a:r>
            <a:r>
              <a:rPr lang="en-US" spc="-70" dirty="0" err="1" smtClean="0">
                <a:latin typeface="Lucida Console" panose="020B0609040504020204" pitchFamily="49" charset="0"/>
              </a:rPr>
              <a:t>r</a:t>
            </a:r>
            <a:r>
              <a:rPr lang="en-US" spc="-160" dirty="0" err="1" smtClean="0">
                <a:latin typeface="Lucida Console" panose="020B0609040504020204" pitchFamily="49" charset="0"/>
              </a:rPr>
              <a:t>T</a:t>
            </a:r>
            <a:r>
              <a:rPr lang="en-US" spc="-110" dirty="0" err="1" smtClean="0">
                <a:latin typeface="Lucida Console" panose="020B0609040504020204" pitchFamily="49" charset="0"/>
              </a:rPr>
              <a:t>es</a:t>
            </a:r>
            <a:r>
              <a:rPr lang="en-US" spc="-70" dirty="0" err="1" smtClean="0">
                <a:latin typeface="Lucida Console" panose="020B0609040504020204" pitchFamily="49" charset="0"/>
              </a:rPr>
              <a:t>t</a:t>
            </a:r>
            <a:r>
              <a:rPr lang="en-US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(</a:t>
            </a:r>
            <a:r>
              <a:rPr lang="en-US" sz="1400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entury" panose="02040604050505020304" pitchFamily="18" charset="0"/>
                <a:cs typeface="Calibri" panose="020F0502020204030204" pitchFamily="34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b.f</a:t>
            </a:r>
            <a:r>
              <a:rPr lang="en-US" b="1" dirty="0" smtClean="0">
                <a:solidFill>
                  <a:srgbClr val="FFC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(</a:t>
            </a:r>
            <a:r>
              <a:rPr lang="en-US" sz="1400" b="1" dirty="0" smtClean="0">
                <a:solidFill>
                  <a:srgbClr val="FFC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Lucida Console" panose="020B0609040504020204" pitchFamily="49" charset="0"/>
              </a:rPr>
              <a:t>; 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c.f</a:t>
            </a:r>
            <a:r>
              <a:rPr lang="en-US" b="1" dirty="0" smtClean="0">
                <a:solidFill>
                  <a:srgbClr val="FFC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solidFill>
                  <a:srgbClr val="FFC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)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r>
              <a:rPr lang="en-US" dirty="0" err="1" smtClean="0">
                <a:solidFill>
                  <a:srgbClr val="CC00CC"/>
                </a:solidFill>
                <a:latin typeface="Lucida Console" panose="020B0609040504020204" pitchFamily="49" charset="0"/>
              </a:rPr>
              <a:t>c.i</a:t>
            </a:r>
            <a:r>
              <a:rPr lang="en-US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="3"</a:t>
            </a:r>
            <a:r>
              <a:rPr lang="en-US" dirty="0" smtClean="0">
                <a:latin typeface="Lucida Console" panose="020B0609040504020204" pitchFamily="49" charset="0"/>
              </a:rPr>
              <a:t>;  </a:t>
            </a:r>
            <a:r>
              <a:rPr lang="en-US" dirty="0" err="1" smtClean="0">
                <a:solidFill>
                  <a:srgbClr val="CC00CC"/>
                </a:solidFill>
                <a:latin typeface="Lucida Console" panose="020B0609040504020204" pitchFamily="49" charset="0"/>
              </a:rPr>
              <a:t>d.i</a:t>
            </a:r>
            <a:r>
              <a:rPr lang="en-US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="3"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d.f</a:t>
            </a:r>
            <a:r>
              <a:rPr lang="en-US" b="1" dirty="0" smtClean="0">
                <a:solidFill>
                  <a:srgbClr val="FFC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(</a:t>
            </a:r>
            <a:r>
              <a:rPr lang="en-US" sz="1600" b="1" dirty="0" smtClean="0">
                <a:solidFill>
                  <a:srgbClr val="FFC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)</a:t>
            </a:r>
            <a:endParaRPr lang="en-US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print(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"a="+a.</a:t>
            </a:r>
            <a:r>
              <a:rPr lang="en-US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,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"b="+b.</a:t>
            </a:r>
            <a:r>
              <a:rPr lang="en-US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,",</a:t>
            </a:r>
            <a:r>
              <a:rPr lang="en-US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c="+c.</a:t>
            </a:r>
            <a:r>
              <a:rPr lang="en-US" dirty="0" err="1" smtClean="0">
                <a:solidFill>
                  <a:srgbClr val="CC00CC"/>
                </a:solidFill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,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"d"+</a:t>
            </a:r>
            <a:r>
              <a:rPr lang="en-US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d.i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a=1 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b=</a:t>
            </a:r>
            <a:r>
              <a:rPr lang="en-US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c=3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d=2</a:t>
            </a:r>
            <a:endParaRPr lang="en-US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 smtClean="0">
                <a:latin typeface="Lucida Console" panose="020B0609040504020204" pitchFamily="49" charset="0"/>
              </a:rPr>
              <a:t>del</a:t>
            </a:r>
            <a:r>
              <a:rPr lang="en-US" sz="1400" spc="-100" dirty="0" smtClean="0">
                <a:latin typeface="Lucida Console" panose="020B0609040504020204" pitchFamily="49" charset="0"/>
              </a:rPr>
              <a:t> </a:t>
            </a:r>
            <a:r>
              <a:rPr lang="en-US" spc="-3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</a:t>
            </a:r>
            <a:r>
              <a:rPr lang="en-US" spc="-6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.</a:t>
            </a:r>
            <a:r>
              <a:rPr lang="en-US" spc="-1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</a:t>
            </a:r>
            <a:r>
              <a:rPr lang="en-US" spc="-100" dirty="0" err="1" smtClean="0">
                <a:latin typeface="Lucida Console" panose="020B0609040504020204" pitchFamily="49" charset="0"/>
              </a:rPr>
              <a:t>;print</a:t>
            </a:r>
            <a:r>
              <a:rPr lang="en-US" spc="-100" dirty="0">
                <a:latin typeface="Lucida Console" panose="020B0609040504020204" pitchFamily="49" charset="0"/>
              </a:rPr>
              <a:t>(</a:t>
            </a:r>
            <a:r>
              <a:rPr 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"a</a:t>
            </a:r>
            <a:r>
              <a:rPr lang="en-US" spc="-200" dirty="0">
                <a:solidFill>
                  <a:srgbClr val="00B050"/>
                </a:solidFill>
                <a:latin typeface="Lucida Console" panose="020B0609040504020204" pitchFamily="49" charset="0"/>
              </a:rPr>
              <a:t>="</a:t>
            </a:r>
            <a:r>
              <a:rPr 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+</a:t>
            </a:r>
            <a:r>
              <a:rPr lang="en-US" spc="-3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spc="-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.</a:t>
            </a:r>
            <a:r>
              <a:rPr lang="en-US" spc="-4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spc="-100" dirty="0" smtClean="0">
                <a:latin typeface="Lucida Console" panose="020B0609040504020204" pitchFamily="49" charset="0"/>
              </a:rPr>
              <a:t>,</a:t>
            </a:r>
            <a:r>
              <a:rPr lang="en-US" spc="-1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"</a:t>
            </a:r>
            <a:r>
              <a:rPr lang="en-US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b="+</a:t>
            </a:r>
            <a:r>
              <a:rPr lang="en-US" spc="-3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b</a:t>
            </a:r>
            <a:r>
              <a:rPr lang="en-US" spc="-6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.</a:t>
            </a:r>
            <a:r>
              <a:rPr lang="en-US" spc="-4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i</a:t>
            </a:r>
            <a:r>
              <a:rPr lang="en-US" spc="-150" dirty="0" smtClean="0">
                <a:latin typeface="Lucida Console" panose="020B0609040504020204" pitchFamily="49" charset="0"/>
              </a:rPr>
              <a:t>,</a:t>
            </a:r>
            <a:r>
              <a:rPr lang="en-US" spc="-150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"</a:t>
            </a:r>
            <a:r>
              <a:rPr lang="en-US" spc="-100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c</a:t>
            </a:r>
            <a:r>
              <a:rPr lang="en-US" spc="-200" dirty="0">
                <a:solidFill>
                  <a:srgbClr val="CC00CC"/>
                </a:solidFill>
                <a:latin typeface="Lucida Console" panose="020B0609040504020204" pitchFamily="49" charset="0"/>
              </a:rPr>
              <a:t>="</a:t>
            </a:r>
            <a:r>
              <a:rPr lang="en-US" spc="-100" dirty="0">
                <a:solidFill>
                  <a:srgbClr val="CC00CC"/>
                </a:solidFill>
                <a:latin typeface="Lucida Console" panose="020B0609040504020204" pitchFamily="49" charset="0"/>
              </a:rPr>
              <a:t>+</a:t>
            </a:r>
            <a:r>
              <a:rPr lang="en-US" spc="-300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c</a:t>
            </a:r>
            <a:r>
              <a:rPr lang="en-US" spc="-600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.</a:t>
            </a:r>
            <a:r>
              <a:rPr lang="en-US" spc="-400" dirty="0" err="1" smtClean="0">
                <a:solidFill>
                  <a:srgbClr val="CC00CC"/>
                </a:solidFill>
                <a:latin typeface="Lucida Console" panose="020B0609040504020204" pitchFamily="49" charset="0"/>
              </a:rPr>
              <a:t>i</a:t>
            </a:r>
            <a:r>
              <a:rPr lang="en-US" spc="-100" dirty="0" smtClean="0">
                <a:latin typeface="Lucida Console" panose="020B0609040504020204" pitchFamily="49" charset="0"/>
              </a:rPr>
              <a:t>,</a:t>
            </a:r>
            <a:r>
              <a:rPr lang="en-US" spc="-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"d</a:t>
            </a:r>
            <a:r>
              <a:rPr lang="en-US" spc="-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="</a:t>
            </a:r>
            <a:r>
              <a:rPr lang="en-US" spc="-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+</a:t>
            </a:r>
            <a:r>
              <a:rPr lang="en-US" spc="-3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d</a:t>
            </a:r>
            <a:r>
              <a:rPr lang="en-US" spc="-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.</a:t>
            </a:r>
            <a:r>
              <a:rPr lang="en-US" spc="-1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spc="-100" dirty="0" smtClean="0">
                <a:latin typeface="Lucida Console" panose="020B0609040504020204" pitchFamily="49" charset="0"/>
              </a:rPr>
              <a:t>)</a:t>
            </a:r>
            <a:endParaRPr lang="en-US" spc="-10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a=1 </a:t>
            </a: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</a:rPr>
              <a:t>b=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CC00CC"/>
                </a:solidFill>
                <a:latin typeface="Lucida Console" panose="020B0609040504020204" pitchFamily="49" charset="0"/>
              </a:rPr>
              <a:t>c=3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d=1</a:t>
            </a:r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spc="-100" dirty="0">
                <a:latin typeface="Lucida Console" panose="020B0609040504020204" pitchFamily="49" charset="0"/>
              </a:rPr>
              <a:t>del</a:t>
            </a:r>
            <a:r>
              <a:rPr lang="en-US" sz="1600" spc="-100" dirty="0">
                <a:latin typeface="Lucida Console" panose="020B0609040504020204" pitchFamily="49" charset="0"/>
              </a:rPr>
              <a:t> </a:t>
            </a:r>
            <a:r>
              <a:rPr lang="en-US" spc="-300" dirty="0" err="1" smtClean="0">
                <a:solidFill>
                  <a:srgbClr val="CC00CC"/>
                </a:solidFill>
                <a:latin typeface="Lucida Console" panose="020B0609040504020204" pitchFamily="49" charset="0"/>
              </a:rPr>
              <a:t>c</a:t>
            </a:r>
            <a:r>
              <a:rPr lang="en-US" spc="-600" dirty="0" err="1" smtClean="0">
                <a:solidFill>
                  <a:srgbClr val="CC00CC"/>
                </a:solidFill>
                <a:latin typeface="Lucida Console" panose="020B0609040504020204" pitchFamily="49" charset="0"/>
              </a:rPr>
              <a:t>.</a:t>
            </a:r>
            <a:r>
              <a:rPr lang="en-US" spc="-100" dirty="0" err="1" smtClean="0">
                <a:solidFill>
                  <a:srgbClr val="CC00CC"/>
                </a:solidFill>
                <a:latin typeface="Lucida Console" panose="020B0609040504020204" pitchFamily="49" charset="0"/>
              </a:rPr>
              <a:t>i</a:t>
            </a:r>
            <a:r>
              <a:rPr lang="en-US" spc="-100" dirty="0" err="1" smtClean="0">
                <a:latin typeface="Lucida Console" panose="020B0609040504020204" pitchFamily="49" charset="0"/>
              </a:rPr>
              <a:t>;print</a:t>
            </a:r>
            <a:r>
              <a:rPr lang="en-US" spc="-100" dirty="0">
                <a:latin typeface="Lucida Console" panose="020B0609040504020204" pitchFamily="49" charset="0"/>
              </a:rPr>
              <a:t>(</a:t>
            </a:r>
            <a:r>
              <a:rPr 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"a</a:t>
            </a:r>
            <a:r>
              <a:rPr lang="en-US" spc="-200" dirty="0">
                <a:solidFill>
                  <a:srgbClr val="00B050"/>
                </a:solidFill>
                <a:latin typeface="Lucida Console" panose="020B0609040504020204" pitchFamily="49" charset="0"/>
              </a:rPr>
              <a:t>="</a:t>
            </a:r>
            <a:r>
              <a:rPr 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+</a:t>
            </a:r>
            <a:r>
              <a:rPr lang="en-US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spc="-600" dirty="0">
                <a:solidFill>
                  <a:srgbClr val="00B050"/>
                </a:solidFill>
                <a:latin typeface="Lucida Console" panose="020B0609040504020204" pitchFamily="49" charset="0"/>
              </a:rPr>
              <a:t>.</a:t>
            </a:r>
            <a:r>
              <a:rPr lang="en-US" spc="-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spc="-100" dirty="0">
                <a:latin typeface="Lucida Console" panose="020B0609040504020204" pitchFamily="49" charset="0"/>
              </a:rPr>
              <a:t>,</a:t>
            </a:r>
            <a:r>
              <a:rPr lang="en-US" spc="-100" dirty="0">
                <a:solidFill>
                  <a:srgbClr val="FFC000"/>
                </a:solidFill>
                <a:latin typeface="Lucida Console" panose="020B0609040504020204" pitchFamily="49" charset="0"/>
              </a:rPr>
              <a:t>"b="+</a:t>
            </a:r>
            <a:r>
              <a:rPr lang="en-US" spc="-300" dirty="0">
                <a:solidFill>
                  <a:srgbClr val="FFC000"/>
                </a:solidFill>
                <a:latin typeface="Lucida Console" panose="020B0609040504020204" pitchFamily="49" charset="0"/>
              </a:rPr>
              <a:t>b</a:t>
            </a:r>
            <a:r>
              <a:rPr lang="en-US" spc="-600" dirty="0">
                <a:solidFill>
                  <a:srgbClr val="FFC000"/>
                </a:solidFill>
                <a:latin typeface="Lucida Console" panose="020B0609040504020204" pitchFamily="49" charset="0"/>
              </a:rPr>
              <a:t>.</a:t>
            </a:r>
            <a:r>
              <a:rPr lang="en-US" spc="-4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</a:t>
            </a:r>
            <a:r>
              <a:rPr lang="en-US" spc="-150" dirty="0">
                <a:latin typeface="Lucida Console" panose="020B0609040504020204" pitchFamily="49" charset="0"/>
              </a:rPr>
              <a:t>,</a:t>
            </a:r>
            <a:r>
              <a:rPr lang="en-US" spc="-150" dirty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c</a:t>
            </a:r>
            <a:r>
              <a:rPr lang="en-US" spc="-200" dirty="0">
                <a:solidFill>
                  <a:srgbClr val="00B050"/>
                </a:solidFill>
                <a:latin typeface="Lucida Console" panose="020B0609040504020204" pitchFamily="49" charset="0"/>
              </a:rPr>
              <a:t>="</a:t>
            </a:r>
            <a:r>
              <a:rPr 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+</a:t>
            </a:r>
            <a:r>
              <a:rPr lang="en-US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c</a:t>
            </a:r>
            <a:r>
              <a:rPr lang="en-US" spc="-600" dirty="0">
                <a:solidFill>
                  <a:srgbClr val="00B050"/>
                </a:solidFill>
                <a:latin typeface="Lucida Console" panose="020B0609040504020204" pitchFamily="49" charset="0"/>
              </a:rPr>
              <a:t>.</a:t>
            </a:r>
            <a:r>
              <a:rPr lang="en-US" spc="-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spc="-100" dirty="0">
                <a:latin typeface="Lucida Console" panose="020B0609040504020204" pitchFamily="49" charset="0"/>
              </a:rPr>
              <a:t>,</a:t>
            </a:r>
            <a:r>
              <a:rPr 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"d</a:t>
            </a:r>
            <a:r>
              <a:rPr lang="en-US" spc="-200" dirty="0">
                <a:solidFill>
                  <a:srgbClr val="00B050"/>
                </a:solidFill>
                <a:latin typeface="Lucida Console" panose="020B0609040504020204" pitchFamily="49" charset="0"/>
              </a:rPr>
              <a:t>="</a:t>
            </a:r>
            <a:r>
              <a:rPr 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+</a:t>
            </a:r>
            <a:r>
              <a:rPr lang="en-US" spc="-3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</a:t>
            </a:r>
            <a:r>
              <a:rPr lang="en-US" spc="-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.</a:t>
            </a:r>
            <a:r>
              <a:rPr lang="en-US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spc="-1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a=1 </a:t>
            </a:r>
            <a:r>
              <a:rPr lang="en-US" dirty="0">
                <a:solidFill>
                  <a:srgbClr val="FFC000"/>
                </a:solidFill>
                <a:latin typeface="Lucida Console" panose="020B0609040504020204" pitchFamily="49" charset="0"/>
              </a:rPr>
              <a:t>b=</a:t>
            </a:r>
            <a:r>
              <a:rPr lang="en-US" b="1" dirty="0">
                <a:solidFill>
                  <a:srgbClr val="FFC00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c=1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d=1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>
                <a:latin typeface="Lucida Console" panose="020B0609040504020204" pitchFamily="49" charset="0"/>
              </a:rPr>
              <a:t>del</a:t>
            </a:r>
            <a:r>
              <a:rPr lang="en-US" sz="1800" spc="-100" dirty="0">
                <a:latin typeface="Lucida Console" panose="020B0609040504020204" pitchFamily="49" charset="0"/>
              </a:rPr>
              <a:t> </a:t>
            </a:r>
            <a:r>
              <a:rPr lang="en-US" spc="-3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b</a:t>
            </a:r>
            <a:r>
              <a:rPr lang="en-US" spc="-6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.</a:t>
            </a:r>
            <a:r>
              <a:rPr lang="en-US" spc="-1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i</a:t>
            </a:r>
            <a:r>
              <a:rPr lang="en-US" spc="-100" dirty="0" err="1" smtClean="0">
                <a:latin typeface="Lucida Console" panose="020B0609040504020204" pitchFamily="49" charset="0"/>
              </a:rPr>
              <a:t>;print</a:t>
            </a:r>
            <a:r>
              <a:rPr lang="en-US" spc="-100" dirty="0">
                <a:latin typeface="Lucida Console" panose="020B0609040504020204" pitchFamily="49" charset="0"/>
              </a:rPr>
              <a:t>(</a:t>
            </a:r>
            <a:r>
              <a:rPr 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"a</a:t>
            </a:r>
            <a:r>
              <a:rPr lang="en-US" spc="-200" dirty="0">
                <a:solidFill>
                  <a:srgbClr val="00B050"/>
                </a:solidFill>
                <a:latin typeface="Lucida Console" panose="020B0609040504020204" pitchFamily="49" charset="0"/>
              </a:rPr>
              <a:t>="</a:t>
            </a:r>
            <a:r>
              <a:rPr 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+</a:t>
            </a:r>
            <a:r>
              <a:rPr lang="en-US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n-US" spc="-600" dirty="0">
                <a:solidFill>
                  <a:srgbClr val="00B050"/>
                </a:solidFill>
                <a:latin typeface="Lucida Console" panose="020B0609040504020204" pitchFamily="49" charset="0"/>
              </a:rPr>
              <a:t>.</a:t>
            </a:r>
            <a:r>
              <a:rPr lang="en-US" spc="-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spc="-100" dirty="0">
                <a:latin typeface="Lucida Console" panose="020B0609040504020204" pitchFamily="49" charset="0"/>
              </a:rPr>
              <a:t>,</a:t>
            </a:r>
            <a:r>
              <a:rPr 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"b="+</a:t>
            </a:r>
            <a:r>
              <a:rPr lang="en-US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b</a:t>
            </a:r>
            <a:r>
              <a:rPr lang="en-US" spc="-600" dirty="0">
                <a:solidFill>
                  <a:srgbClr val="00B050"/>
                </a:solidFill>
                <a:latin typeface="Lucida Console" panose="020B0609040504020204" pitchFamily="49" charset="0"/>
              </a:rPr>
              <a:t>.</a:t>
            </a:r>
            <a:r>
              <a:rPr lang="en-US" spc="-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spc="-150" dirty="0">
                <a:latin typeface="Lucida Console" panose="020B0609040504020204" pitchFamily="49" charset="0"/>
              </a:rPr>
              <a:t>,</a:t>
            </a:r>
            <a:r>
              <a:rPr lang="en-US" spc="-150" dirty="0">
                <a:solidFill>
                  <a:srgbClr val="00B050"/>
                </a:solidFill>
                <a:latin typeface="Lucida Console" panose="020B0609040504020204" pitchFamily="49" charset="0"/>
              </a:rPr>
              <a:t>"</a:t>
            </a:r>
            <a:r>
              <a:rPr 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c</a:t>
            </a:r>
            <a:r>
              <a:rPr lang="en-US" spc="-200" dirty="0">
                <a:solidFill>
                  <a:srgbClr val="00B050"/>
                </a:solidFill>
                <a:latin typeface="Lucida Console" panose="020B0609040504020204" pitchFamily="49" charset="0"/>
              </a:rPr>
              <a:t>="</a:t>
            </a:r>
            <a:r>
              <a:rPr 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+</a:t>
            </a:r>
            <a:r>
              <a:rPr lang="en-US" spc="-300" dirty="0">
                <a:solidFill>
                  <a:srgbClr val="00B050"/>
                </a:solidFill>
                <a:latin typeface="Lucida Console" panose="020B0609040504020204" pitchFamily="49" charset="0"/>
              </a:rPr>
              <a:t>c</a:t>
            </a:r>
            <a:r>
              <a:rPr lang="en-US" spc="-600" dirty="0">
                <a:solidFill>
                  <a:srgbClr val="00B050"/>
                </a:solidFill>
                <a:latin typeface="Lucida Console" panose="020B0609040504020204" pitchFamily="49" charset="0"/>
              </a:rPr>
              <a:t>.</a:t>
            </a:r>
            <a:r>
              <a:rPr lang="en-US" spc="-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spc="-100" dirty="0">
                <a:latin typeface="Lucida Console" panose="020B0609040504020204" pitchFamily="49" charset="0"/>
              </a:rPr>
              <a:t>,</a:t>
            </a:r>
            <a:r>
              <a:rPr 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"d</a:t>
            </a:r>
            <a:r>
              <a:rPr lang="en-US" spc="-200" dirty="0">
                <a:solidFill>
                  <a:srgbClr val="00B050"/>
                </a:solidFill>
                <a:latin typeface="Lucida Console" panose="020B0609040504020204" pitchFamily="49" charset="0"/>
              </a:rPr>
              <a:t>="</a:t>
            </a:r>
            <a:r>
              <a:rPr lang="en-US" spc="-100" dirty="0">
                <a:solidFill>
                  <a:srgbClr val="00B050"/>
                </a:solidFill>
                <a:latin typeface="Lucida Console" panose="020B0609040504020204" pitchFamily="49" charset="0"/>
              </a:rPr>
              <a:t>+</a:t>
            </a:r>
            <a:r>
              <a:rPr lang="en-US" spc="-3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</a:t>
            </a:r>
            <a:r>
              <a:rPr lang="en-US" spc="-6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.</a:t>
            </a:r>
            <a:r>
              <a:rPr lang="en-US" spc="-1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US" spc="-1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a=1 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b=</a:t>
            </a:r>
            <a:r>
              <a:rPr lang="en-US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1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c=1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d=1</a:t>
            </a: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del </a:t>
            </a:r>
            <a:r>
              <a:rPr lang="en-US" spc="-3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spc="-6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r>
              <a:rPr lang="en-US" spc="-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 a never had its own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attribute…</a:t>
            </a:r>
            <a:endParaRPr lang="en-US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Traceback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85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stdin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85000"/>
              </a:lnSpc>
            </a:pPr>
            <a:r>
              <a:rPr lang="en-US" dirty="0" err="1">
                <a:solidFill>
                  <a:srgbClr val="FF9797"/>
                </a:solidFill>
                <a:latin typeface="Lucida Console" panose="020B0609040504020204" pitchFamily="49" charset="0"/>
              </a:rPr>
              <a:t>AttributeError</a:t>
            </a:r>
            <a:r>
              <a:rPr lang="en-US" dirty="0">
                <a:solidFill>
                  <a:srgbClr val="FF9797"/>
                </a:solidFill>
                <a:latin typeface="Lucida Console" panose="020B0609040504020204" pitchFamily="49" charset="0"/>
              </a:rPr>
              <a:t>: </a:t>
            </a:r>
            <a:r>
              <a:rPr lang="en-US" dirty="0" err="1" smtClean="0">
                <a:solidFill>
                  <a:srgbClr val="FF9797"/>
                </a:solidFill>
                <a:latin typeface="Lucida Console" panose="020B0609040504020204" pitchFamily="49" charset="0"/>
              </a:rPr>
              <a:t>i</a:t>
            </a:r>
            <a:endParaRPr lang="en-US" dirty="0">
              <a:solidFill>
                <a:srgbClr val="FF9797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del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AtrTes</a:t>
            </a:r>
            <a:r>
              <a:rPr lang="en-US" spc="-200" dirty="0" err="1" smtClean="0">
                <a:latin typeface="Lucida Console" panose="020B0609040504020204" pitchFamily="49" charset="0"/>
              </a:rPr>
              <a:t>t.</a:t>
            </a:r>
            <a:r>
              <a:rPr lang="en-US" dirty="0" err="1" smtClean="0">
                <a:latin typeface="Lucida Console" panose="020B0609040504020204" pitchFamily="49" charset="0"/>
              </a:rPr>
              <a:t>i</a:t>
            </a:r>
            <a:r>
              <a:rPr lang="en-US" sz="1800" spc="-100" dirty="0" smtClean="0">
                <a:latin typeface="Lucida Console" panose="020B0609040504020204" pitchFamily="49" charset="0"/>
              </a:rPr>
              <a:t> 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#</a:t>
            </a:r>
            <a:r>
              <a:rPr lang="en-US" sz="1800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But</a:t>
            </a:r>
            <a:r>
              <a:rPr lang="en-US" sz="1800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the</a:t>
            </a:r>
            <a:r>
              <a:rPr lang="en-US" sz="1800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class</a:t>
            </a:r>
            <a:r>
              <a:rPr lang="en-US" sz="1800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has</a:t>
            </a:r>
            <a:r>
              <a:rPr lang="en-US" sz="1800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an</a:t>
            </a:r>
            <a:r>
              <a:rPr lang="en-US" sz="1600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 err="1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1600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attribute</a:t>
            </a:r>
            <a:endParaRPr lang="en-US" spc="-1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pc="-3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spc="-6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r>
              <a:rPr lang="en-US" spc="-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#W</a:t>
            </a:r>
            <a:r>
              <a:rPr lang="en-US" spc="-2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el</a:t>
            </a:r>
            <a:r>
              <a:rPr lang="en-US" spc="-45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,</a:t>
            </a:r>
            <a:r>
              <a:rPr lang="en-US" sz="1200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it</a:t>
            </a:r>
            <a:r>
              <a:rPr lang="en-US" sz="2000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had</a:t>
            </a:r>
            <a:r>
              <a:rPr lang="en-US" sz="1800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an</a:t>
            </a:r>
            <a:r>
              <a:rPr lang="en-US" sz="1800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attribute</a:t>
            </a:r>
            <a:r>
              <a:rPr lang="en-US" sz="1800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unt</a:t>
            </a:r>
            <a:r>
              <a:rPr lang="en-US" spc="-2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l</a:t>
            </a:r>
            <a:r>
              <a:rPr lang="en-US" sz="1600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we</a:t>
            </a:r>
            <a:r>
              <a:rPr lang="en-US" sz="1800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d</a:t>
            </a:r>
            <a:r>
              <a:rPr lang="en-US" spc="-2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el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eted</a:t>
            </a:r>
            <a:r>
              <a:rPr lang="en-US" sz="1800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pc="-2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pc="-100" dirty="0" smtClean="0">
                <a:solidFill>
                  <a:srgbClr val="C00000"/>
                </a:solidFill>
                <a:latin typeface="Lucida Console" panose="020B0609040504020204" pitchFamily="49" charset="0"/>
              </a:rPr>
              <a:t>t</a:t>
            </a:r>
            <a:endParaRPr lang="en-US" spc="-1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Traceback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>
              <a:lnSpc>
                <a:spcPct val="85000"/>
              </a:lnSpc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  File "&lt;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stdin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>
              <a:lnSpc>
                <a:spcPct val="85000"/>
              </a:lnSpc>
            </a:pPr>
            <a:r>
              <a:rPr lang="en-US" spc="-100" dirty="0" err="1">
                <a:solidFill>
                  <a:srgbClr val="FF9797"/>
                </a:solidFill>
                <a:latin typeface="Lucida Console" panose="020B0609040504020204" pitchFamily="49" charset="0"/>
              </a:rPr>
              <a:t>AttributeErro</a:t>
            </a:r>
            <a:r>
              <a:rPr lang="en-US" spc="-160" dirty="0" err="1">
                <a:solidFill>
                  <a:srgbClr val="FF9797"/>
                </a:solidFill>
                <a:latin typeface="Lucida Console" panose="020B0609040504020204" pitchFamily="49" charset="0"/>
              </a:rPr>
              <a:t>r</a:t>
            </a:r>
            <a:r>
              <a:rPr lang="en-US" spc="-160" dirty="0">
                <a:solidFill>
                  <a:srgbClr val="FF9797"/>
                </a:solidFill>
                <a:latin typeface="Lucida Console" panose="020B0609040504020204" pitchFamily="49" charset="0"/>
              </a:rPr>
              <a:t>:</a:t>
            </a:r>
            <a:r>
              <a:rPr lang="en-US" sz="2000" spc="-300" dirty="0">
                <a:solidFill>
                  <a:srgbClr val="FF9797"/>
                </a:solidFill>
                <a:latin typeface="Lucida Console" panose="020B0609040504020204" pitchFamily="49" charset="0"/>
              </a:rPr>
              <a:t> </a:t>
            </a:r>
            <a:r>
              <a:rPr lang="en-US" spc="-300" dirty="0" smtClean="0">
                <a:solidFill>
                  <a:srgbClr val="FF9797"/>
                </a:solidFill>
                <a:latin typeface="Lucida Console" panose="020B0609040504020204" pitchFamily="49" charset="0"/>
              </a:rPr>
              <a:t>'</a:t>
            </a:r>
            <a:r>
              <a:rPr lang="en-US" spc="-100" dirty="0" err="1" smtClean="0">
                <a:solidFill>
                  <a:srgbClr val="FF9797"/>
                </a:solidFill>
                <a:latin typeface="Lucida Console" panose="020B0609040504020204" pitchFamily="49" charset="0"/>
              </a:rPr>
              <a:t>AtrTes</a:t>
            </a:r>
            <a:r>
              <a:rPr lang="en-US" spc="-400" dirty="0" err="1" smtClean="0">
                <a:solidFill>
                  <a:srgbClr val="FF9797"/>
                </a:solidFill>
                <a:latin typeface="Lucida Console" panose="020B0609040504020204" pitchFamily="49" charset="0"/>
              </a:rPr>
              <a:t>t</a:t>
            </a:r>
            <a:r>
              <a:rPr lang="en-US" spc="-400" dirty="0">
                <a:solidFill>
                  <a:srgbClr val="FF9797"/>
                </a:solidFill>
                <a:latin typeface="Lucida Console" panose="020B0609040504020204" pitchFamily="49" charset="0"/>
              </a:rPr>
              <a:t>'</a:t>
            </a:r>
            <a:r>
              <a:rPr lang="en-US" sz="2000" spc="-400" dirty="0">
                <a:solidFill>
                  <a:srgbClr val="FF9797"/>
                </a:solidFill>
                <a:latin typeface="Lucida Console" panose="020B0609040504020204" pitchFamily="49" charset="0"/>
              </a:rPr>
              <a:t> </a:t>
            </a:r>
            <a:r>
              <a:rPr lang="en-US" spc="-160" dirty="0">
                <a:solidFill>
                  <a:srgbClr val="FF9797"/>
                </a:solidFill>
                <a:latin typeface="Lucida Console" panose="020B0609040504020204" pitchFamily="49" charset="0"/>
              </a:rPr>
              <a:t>object</a:t>
            </a:r>
            <a:r>
              <a:rPr lang="en-US" sz="2000" spc="-160" dirty="0">
                <a:solidFill>
                  <a:srgbClr val="FF9797"/>
                </a:solidFill>
                <a:latin typeface="Lucida Console" panose="020B0609040504020204" pitchFamily="49" charset="0"/>
              </a:rPr>
              <a:t> </a:t>
            </a:r>
            <a:r>
              <a:rPr lang="en-US" spc="-160" dirty="0">
                <a:solidFill>
                  <a:srgbClr val="FF9797"/>
                </a:solidFill>
                <a:latin typeface="Lucida Console" panose="020B0609040504020204" pitchFamily="49" charset="0"/>
              </a:rPr>
              <a:t>has</a:t>
            </a:r>
            <a:r>
              <a:rPr lang="en-US" sz="2000" spc="-160" dirty="0">
                <a:solidFill>
                  <a:srgbClr val="FF9797"/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>
                <a:solidFill>
                  <a:srgbClr val="FF9797"/>
                </a:solidFill>
                <a:latin typeface="Lucida Console" panose="020B0609040504020204" pitchFamily="49" charset="0"/>
              </a:rPr>
              <a:t>no</a:t>
            </a:r>
            <a:r>
              <a:rPr lang="en-US" sz="2000" spc="-100" dirty="0">
                <a:solidFill>
                  <a:srgbClr val="FF9797"/>
                </a:solidFill>
                <a:latin typeface="Lucida Console" panose="020B0609040504020204" pitchFamily="49" charset="0"/>
              </a:rPr>
              <a:t> </a:t>
            </a:r>
            <a:r>
              <a:rPr lang="en-US" spc="-100" dirty="0">
                <a:solidFill>
                  <a:srgbClr val="FF9797"/>
                </a:solidFill>
                <a:latin typeface="Lucida Console" panose="020B0609040504020204" pitchFamily="49" charset="0"/>
              </a:rPr>
              <a:t>attribute</a:t>
            </a:r>
            <a:r>
              <a:rPr lang="en-US" sz="1800" spc="-100" dirty="0">
                <a:solidFill>
                  <a:srgbClr val="FF9797"/>
                </a:solidFill>
                <a:latin typeface="Lucida Console" panose="020B0609040504020204" pitchFamily="49" charset="0"/>
              </a:rPr>
              <a:t> </a:t>
            </a:r>
            <a:r>
              <a:rPr lang="en-US" spc="-300" dirty="0" smtClean="0">
                <a:solidFill>
                  <a:srgbClr val="FF9797"/>
                </a:solidFill>
                <a:latin typeface="Lucida Console" panose="020B0609040504020204" pitchFamily="49" charset="0"/>
              </a:rPr>
              <a:t>'</a:t>
            </a:r>
            <a:r>
              <a:rPr lang="en-US" spc="-300" dirty="0" err="1" smtClean="0">
                <a:solidFill>
                  <a:srgbClr val="FF9797"/>
                </a:solidFill>
                <a:latin typeface="Lucida Console" panose="020B0609040504020204" pitchFamily="49" charset="0"/>
              </a:rPr>
              <a:t>i</a:t>
            </a:r>
            <a:r>
              <a:rPr lang="en-US" spc="-300" dirty="0" smtClean="0">
                <a:solidFill>
                  <a:srgbClr val="FF9797"/>
                </a:solidFill>
                <a:latin typeface="Lucida Console" panose="020B0609040504020204" pitchFamily="49" charset="0"/>
              </a:rPr>
              <a:t>'</a:t>
            </a:r>
            <a:endParaRPr lang="en-US" spc="-300" dirty="0">
              <a:solidFill>
                <a:srgbClr val="FF9797"/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</a:pP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0"/>
            <a:ext cx="914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b="1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b="1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dirty="0" smtClean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pc="-10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pc="-10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pc="-10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rgbClr val="FF9797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rgbClr val="FF9797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endParaRPr lang="en-US" dirty="0">
              <a:solidFill>
                <a:srgbClr val="FF9797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pc="-1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pc="-1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</a:pPr>
            <a:endParaRPr lang="en-US" spc="-300" dirty="0">
              <a:solidFill>
                <a:srgbClr val="FF9797"/>
              </a:solidFill>
              <a:latin typeface="Lucida Console" panose="020B0609040504020204" pitchFamily="49" charset="0"/>
            </a:endParaRPr>
          </a:p>
          <a:p>
            <a:pPr>
              <a:lnSpc>
                <a:spcPct val="75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4038600" y="2438400"/>
            <a:ext cx="4495800" cy="1981200"/>
          </a:xfrm>
          <a:prstGeom prst="wedgeRoundRectCallout">
            <a:avLst>
              <a:gd name="adj1" fmla="val -74392"/>
              <a:gd name="adj2" fmla="val -49295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Notice that, in the case of each object, the last value assigned to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i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is the one that printed here.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038600" y="3048000"/>
            <a:ext cx="4495800" cy="2590800"/>
          </a:xfrm>
          <a:prstGeom prst="wedgeRoundRectCallout">
            <a:avLst>
              <a:gd name="adj1" fmla="val -74392"/>
              <a:gd name="adj2" fmla="val -49295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Notice that d still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has the value of 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charset="0"/>
              </a:rPr>
              <a:t>"1"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from its class. The point: it did not become 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43FF"/>
                </a:solidFill>
                <a:effectLst/>
                <a:latin typeface="Times New Roman" charset="0"/>
              </a:rPr>
              <a:t>"3"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, which indicates that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rgbClr val="FF43FF"/>
                </a:solidFill>
                <a:effectLst/>
                <a:latin typeface="Times New Roman" charset="0"/>
              </a:rPr>
              <a:t>d.i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FF43FF"/>
                </a:solidFill>
                <a:effectLst/>
                <a:latin typeface="Times New Roman" charset="0"/>
              </a:rPr>
              <a:t>="3" 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was overwritten by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charset="0"/>
              </a:rPr>
              <a:t>self.i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352800" y="3657600"/>
            <a:ext cx="4495800" cy="1143000"/>
          </a:xfrm>
          <a:prstGeom prst="wedgeRoundRectCallout">
            <a:avLst>
              <a:gd name="adj1" fmla="val -74392"/>
              <a:gd name="adj2" fmla="val -49295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Similarly, the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c.i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must have overwritten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</a:t>
            </a:r>
            <a:r>
              <a:rPr kumimoji="0" lang="en-US" sz="32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self.i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5867400" y="1828800"/>
            <a:ext cx="1524000" cy="3048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7010400" y="1828800"/>
            <a:ext cx="838200" cy="3352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5410200" y="914400"/>
            <a:ext cx="15240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2362200" y="533400"/>
            <a:ext cx="3810000" cy="3124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5948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184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184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18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184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0" dur="500"/>
                                        <p:tgtEl>
                                          <p:spTgt spid="1843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500"/>
                                        <p:tgtEl>
                                          <p:spTgt spid="1843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500"/>
                                        <p:tgtEl>
                                          <p:spTgt spid="1843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9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610600" cy="6096000"/>
          </a:xfrm>
        </p:spPr>
        <p:txBody>
          <a:bodyPr/>
          <a:lstStyle/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SimpleClass</a:t>
            </a:r>
            <a:r>
              <a:rPr lang="en-US" alt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(): pass</a:t>
            </a: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def f(</a:t>
            </a:r>
            <a:r>
              <a:rPr lang="en-US" alt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self,x</a:t>
            </a:r>
            <a:r>
              <a:rPr lang="en-US" alt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self.v</a:t>
            </a:r>
            <a:r>
              <a:rPr lang="en-US" alt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= x</a:t>
            </a: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SimpleClass</a:t>
            </a:r>
            <a:r>
              <a:rPr lang="en-US" alt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inst.v</a:t>
            </a:r>
            <a:endParaRPr lang="en-US" alt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 err="1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Traceback</a:t>
            </a:r>
            <a:r>
              <a:rPr lang="en-US" altLang="en-US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 (most recent call last):</a:t>
            </a: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stdin</a:t>
            </a:r>
            <a:r>
              <a:rPr lang="en-US" altLang="en-US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&gt;", line 1, in &lt;module&gt;</a:t>
            </a: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 err="1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AttributeError</a:t>
            </a:r>
            <a:r>
              <a:rPr lang="en-US" altLang="en-US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: '</a:t>
            </a:r>
            <a:r>
              <a:rPr lang="en-US" altLang="en-US" dirty="0" err="1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SimpleClass</a:t>
            </a:r>
            <a:r>
              <a:rPr lang="en-US" altLang="en-US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' object has no attribute </a:t>
            </a:r>
            <a:r>
              <a:rPr lang="en-US" altLang="en-US" dirty="0" smtClean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'v'</a:t>
            </a:r>
            <a:endParaRPr lang="en-US" altLang="en-US" dirty="0">
              <a:solidFill>
                <a:srgbClr val="FF9797"/>
              </a:solidFill>
              <a:latin typeface="Lucida Fax" panose="02060602050505020204" pitchFamily="18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f(inst,3</a:t>
            </a:r>
            <a:r>
              <a:rPr lang="en-US" alt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inst.v</a:t>
            </a:r>
            <a:endParaRPr lang="en-US" altLang="en-US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None/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SimpleClass.f</a:t>
            </a:r>
            <a:r>
              <a:rPr lang="en-US" alt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=f</a:t>
            </a: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inst.f</a:t>
            </a:r>
            <a:r>
              <a:rPr lang="en-US" alt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(4); </a:t>
            </a:r>
            <a:r>
              <a:rPr lang="en-US" alt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inst.v</a:t>
            </a:r>
            <a:endParaRPr lang="en-US" altLang="en-US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4</a:t>
            </a: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inst.f</a:t>
            </a:r>
            <a:r>
              <a:rPr lang="en-US" alt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=f</a:t>
            </a: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None/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inst.f</a:t>
            </a:r>
            <a:r>
              <a:rPr lang="en-US" altLang="en-US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(5)</a:t>
            </a: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None/>
            </a:pPr>
            <a:r>
              <a:rPr lang="en-US" altLang="en-US" dirty="0" smtClean="0">
                <a:latin typeface="Lucida Fax" panose="020606020505050202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Traceback</a:t>
            </a:r>
            <a:r>
              <a:rPr lang="en-US" altLang="en-US" dirty="0" smtClean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(most recent call last):</a:t>
            </a: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  File "&lt;</a:t>
            </a:r>
            <a:r>
              <a:rPr lang="en-US" altLang="en-US" dirty="0" err="1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stdin</a:t>
            </a:r>
            <a:r>
              <a:rPr lang="en-US" altLang="en-US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&gt;", line 1, in &lt;module&gt;</a:t>
            </a: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40" dirty="0" err="1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TypeError</a:t>
            </a:r>
            <a:r>
              <a:rPr lang="en-US" altLang="en-US" spc="-40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: f() missing</a:t>
            </a:r>
            <a:r>
              <a:rPr lang="en-US" altLang="en-US" sz="2000" spc="-40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 </a:t>
            </a:r>
            <a:r>
              <a:rPr lang="en-US" altLang="en-US" spc="-40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1</a:t>
            </a:r>
            <a:r>
              <a:rPr lang="en-US" altLang="en-US" sz="2000" spc="-40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 </a:t>
            </a:r>
            <a:r>
              <a:rPr lang="en-US" altLang="en-US" spc="-40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required</a:t>
            </a:r>
            <a:r>
              <a:rPr lang="en-US" altLang="en-US" sz="2000" spc="-40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 </a:t>
            </a:r>
            <a:r>
              <a:rPr lang="en-US" altLang="en-US" spc="-40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positional</a:t>
            </a:r>
            <a:r>
              <a:rPr lang="en-US" altLang="en-US" sz="2000" spc="-40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 </a:t>
            </a:r>
            <a:r>
              <a:rPr lang="en-US" altLang="en-US" spc="-40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argument:</a:t>
            </a:r>
            <a:r>
              <a:rPr lang="en-US" altLang="en-US" sz="1100" spc="-40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 </a:t>
            </a:r>
            <a:r>
              <a:rPr lang="en-US" altLang="en-US" spc="-40" dirty="0">
                <a:solidFill>
                  <a:srgbClr val="FF9797"/>
                </a:solidFill>
                <a:latin typeface="Lucida Fax" panose="02060602050505020204" pitchFamily="18" charset="0"/>
                <a:cs typeface="Courier New" panose="02070309020205020404" pitchFamily="49" charset="0"/>
              </a:rPr>
              <a:t>'x'</a:t>
            </a: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1026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 kern="0" dirty="0" smtClean="0"/>
              <a:t>Dynamically adding to a class</a:t>
            </a:r>
            <a:endParaRPr lang="en-US" altLang="en-US" sz="4400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762000"/>
            <a:ext cx="838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kern="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kern="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...</a:t>
            </a: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kern="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kern="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dirty="0" smtClean="0">
              <a:solidFill>
                <a:srgbClr val="FF9797"/>
              </a:solidFill>
              <a:latin typeface="Lucida Fax" panose="02060602050505020204" pitchFamily="18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dirty="0" smtClean="0">
              <a:solidFill>
                <a:srgbClr val="FF9797"/>
              </a:solidFill>
              <a:latin typeface="Lucida Fax" panose="02060602050505020204" pitchFamily="18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dirty="0" smtClean="0">
              <a:solidFill>
                <a:srgbClr val="FF9797"/>
              </a:solidFill>
              <a:latin typeface="Lucida Fax" panose="02060602050505020204" pitchFamily="18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kern="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kern="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kern="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kern="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kern="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dirty="0" smtClean="0">
              <a:solidFill>
                <a:srgbClr val="FF9797"/>
              </a:solidFill>
              <a:latin typeface="Lucida Fax" panose="02060602050505020204" pitchFamily="18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dirty="0" smtClean="0">
              <a:solidFill>
                <a:srgbClr val="FF9797"/>
              </a:solidFill>
              <a:latin typeface="Lucida Fax" panose="02060602050505020204" pitchFamily="18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40" dirty="0" smtClean="0">
              <a:solidFill>
                <a:srgbClr val="FF9797"/>
              </a:solidFill>
              <a:latin typeface="Lucida Fax" panose="02060602050505020204" pitchFamily="18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8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2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lIns="0" rIns="0"/>
          <a:lstStyle/>
          <a:p>
            <a:pPr eaLnBrk="1" hangingPunct="1"/>
            <a:r>
              <a:rPr lang="en-US" altLang="en-US" sz="4400" dirty="0" smtClean="0"/>
              <a:t>Dynamically adding to an instance</a:t>
            </a:r>
            <a:endParaRPr lang="en-US" altLang="en-US" sz="4400" dirty="0"/>
          </a:p>
        </p:txBody>
      </p:sp>
      <p:sp>
        <p:nvSpPr>
          <p:cNvPr id="25602" name="Rectangle 1027"/>
          <p:cNvSpPr>
            <a:spLocks noGrp="1" noChangeArrowheads="1"/>
          </p:cNvSpPr>
          <p:nvPr>
            <p:ph idx="1"/>
          </p:nvPr>
        </p:nvSpPr>
        <p:spPr>
          <a:xfrm>
            <a:off x="155448" y="838200"/>
            <a:ext cx="8988552" cy="6019800"/>
          </a:xfrm>
        </p:spPr>
        <p:txBody>
          <a:bodyPr/>
          <a:lstStyle/>
          <a:p>
            <a:pPr eaLnBrk="1" hangingPunct="1">
              <a:lnSpc>
                <a:spcPct val="87000"/>
              </a:lnSpc>
              <a:spcBef>
                <a:spcPts val="60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2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(): pass</a:t>
            </a:r>
          </a:p>
          <a:p>
            <a:pPr eaLnBrk="1" hangingPunct="1">
              <a:lnSpc>
                <a:spcPct val="87000"/>
              </a:lnSpc>
              <a:spcBef>
                <a:spcPts val="600"/>
              </a:spcBef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8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def 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f(</a:t>
            </a:r>
            <a:r>
              <a:rPr lang="en-US" altLang="en-US" sz="2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self,x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: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self.val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x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inst.</a:t>
            </a:r>
            <a:r>
              <a:rPr lang="en-US" altLang="en-US" sz="28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set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#dynamically</a:t>
            </a:r>
            <a:r>
              <a:rPr lang="en-US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add a </a:t>
            </a:r>
            <a:r>
              <a:rPr lang="en-US" altLang="en-US" sz="2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function</a:t>
            </a:r>
            <a:endParaRPr lang="en-US" altLang="en-US" sz="28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inst.</a:t>
            </a:r>
            <a:r>
              <a:rPr lang="en-US" altLang="en-US" sz="28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set</a:t>
            </a:r>
            <a:r>
              <a:rPr lang="en-US" altLang="en-US" sz="2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2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#Two arguments needed</a:t>
            </a:r>
            <a:endParaRPr lang="en-US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inst.</a:t>
            </a:r>
            <a:r>
              <a:rPr lang="en-US" altLang="en-US" sz="2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val</a:t>
            </a:r>
            <a:r>
              <a:rPr lang="en-US" altLang="en-US" sz="28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Lucida Console" panose="020B0609040504020204" pitchFamily="49" charset="0"/>
              </a:rPr>
              <a:t>4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inst.</a:t>
            </a:r>
            <a:r>
              <a:rPr lang="en-US" altLang="en-US" sz="28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#dynamically add an </a:t>
            </a:r>
            <a:r>
              <a:rPr lang="en-US" altLang="en-US" sz="280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attribute</a:t>
            </a:r>
            <a:endParaRPr lang="en-US" altLang="en-US" sz="2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8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inst.</a:t>
            </a:r>
            <a:r>
              <a:rPr lang="en-US" altLang="en-US" sz="280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sz="2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endParaRPr lang="en-US" altLang="en-US" sz="2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11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Two Types of Attributes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26440"/>
            <a:ext cx="8915400" cy="613156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3600" dirty="0" smtClean="0"/>
              <a:t>There are two types of attributes:</a:t>
            </a:r>
          </a:p>
          <a:p>
            <a:pPr marL="854075" lvl="1" indent="-396875" eaLnBrk="1" hangingPunct="1">
              <a:spcBef>
                <a:spcPts val="1200"/>
              </a:spcBef>
              <a:buNone/>
            </a:pPr>
            <a:r>
              <a:rPr lang="en-US" altLang="en-US" sz="3200" dirty="0" smtClean="0"/>
              <a:t>1.	An </a:t>
            </a:r>
            <a:r>
              <a:rPr lang="en-US" altLang="en-US" sz="3200" b="1" dirty="0">
                <a:solidFill>
                  <a:srgbClr val="006600"/>
                </a:solidFill>
              </a:rPr>
              <a:t>instance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attribute </a:t>
            </a:r>
            <a:r>
              <a:rPr lang="en-US" altLang="en-US" sz="3200" dirty="0"/>
              <a:t>(or </a:t>
            </a:r>
            <a:r>
              <a:rPr lang="en-US" altLang="en-US" sz="3200" b="1" dirty="0">
                <a:solidFill>
                  <a:srgbClr val="006600"/>
                </a:solidFill>
              </a:rPr>
              <a:t>object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attribute </a:t>
            </a:r>
            <a:r>
              <a:rPr lang="en-US" altLang="en-US" sz="3200" dirty="0" smtClean="0"/>
              <a:t>or </a:t>
            </a:r>
            <a:r>
              <a:rPr lang="en-US" altLang="en-US" sz="3200" b="1" dirty="0">
                <a:solidFill>
                  <a:srgbClr val="006600"/>
                </a:solidFill>
              </a:rPr>
              <a:t>object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variable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or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instance variable</a:t>
            </a:r>
            <a:r>
              <a:rPr lang="en-US" altLang="en-US" sz="3200" dirty="0" smtClean="0"/>
              <a:t>) is a </a:t>
            </a:r>
            <a:r>
              <a:rPr lang="en-US" altLang="ja-JP" sz="3200" dirty="0" smtClean="0"/>
              <a:t>variable associated </a:t>
            </a:r>
            <a:r>
              <a:rPr lang="en-US" altLang="ja-JP" sz="3200" dirty="0"/>
              <a:t>with an </a:t>
            </a:r>
            <a:r>
              <a:rPr lang="en-US" altLang="ja-JP" sz="3200" dirty="0" smtClean="0"/>
              <a:t>object.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ja-JP" sz="3200" dirty="0" smtClean="0"/>
              <a:t>When a method accesses it, the attribute </a:t>
            </a:r>
            <a:r>
              <a:rPr lang="en-US" altLang="ja-JP" sz="3200" spc="-30" dirty="0" smtClean="0"/>
              <a:t>is referenced through the </a:t>
            </a:r>
            <a:r>
              <a:rPr lang="en-US" altLang="ja-JP" sz="3200" spc="-3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ja-JP" sz="3200" spc="-30" dirty="0" smtClean="0"/>
              <a:t> parameter.</a:t>
            </a:r>
          </a:p>
          <a:p>
            <a:pPr marL="854075" lvl="1" indent="-396875" eaLnBrk="1" hangingPunct="1">
              <a:spcBef>
                <a:spcPts val="1200"/>
              </a:spcBef>
              <a:buNone/>
            </a:pPr>
            <a:r>
              <a:rPr lang="en-US" altLang="ja-JP" sz="3200" dirty="0" smtClean="0"/>
              <a:t>2.	A </a:t>
            </a:r>
            <a:r>
              <a:rPr lang="en-US" altLang="ja-JP" sz="3200" b="1" dirty="0" smtClean="0">
                <a:solidFill>
                  <a:srgbClr val="006600"/>
                </a:solidFill>
              </a:rPr>
              <a:t>class attribute</a:t>
            </a:r>
            <a:r>
              <a:rPr lang="en-US" altLang="ja-JP" sz="3200" dirty="0" smtClean="0"/>
              <a:t> is a static variable whose value is shared by </a:t>
            </a:r>
            <a:r>
              <a:rPr lang="en-US" altLang="ja-JP" sz="3200" i="1" dirty="0" smtClean="0"/>
              <a:t>all instances</a:t>
            </a:r>
            <a:r>
              <a:rPr lang="en-US" altLang="ja-JP" sz="3200" dirty="0" smtClean="0"/>
              <a:t> of the </a:t>
            </a:r>
            <a:r>
              <a:rPr lang="en-US" altLang="ja-JP" sz="3200" i="1" dirty="0" smtClean="0"/>
              <a:t>class.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ja-JP" sz="3200" dirty="0" smtClean="0"/>
              <a:t>When accessing it, you don't use </a:t>
            </a:r>
            <a:r>
              <a:rPr lang="en-US" altLang="ja-JP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ja-JP" sz="3200" dirty="0" smtClean="0"/>
              <a:t>.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ja-JP" sz="3200" dirty="0" smtClean="0"/>
              <a:t>A class </a:t>
            </a:r>
            <a:r>
              <a:rPr lang="en-US" altLang="ja-JP" sz="3200" dirty="0"/>
              <a:t>attribute could be used </a:t>
            </a:r>
            <a:r>
              <a:rPr lang="en-US" altLang="ja-JP" sz="3200" dirty="0" smtClean="0"/>
              <a:t>to count </a:t>
            </a:r>
            <a:r>
              <a:rPr lang="en-US" altLang="ja-JP" sz="3200" dirty="0"/>
              <a:t>the </a:t>
            </a:r>
            <a:r>
              <a:rPr lang="en-US" altLang="ja-JP" sz="3200" dirty="0" smtClean="0"/>
              <a:t>number </a:t>
            </a:r>
            <a:r>
              <a:rPr lang="en-US" altLang="ja-JP" sz="3200" dirty="0"/>
              <a:t>of </a:t>
            </a:r>
            <a:r>
              <a:rPr lang="en-US" altLang="ja-JP" sz="3200" dirty="0" smtClean="0"/>
              <a:t>instantiations, </a:t>
            </a:r>
            <a:r>
              <a:rPr lang="en-US" altLang="ja-JP" sz="3200" dirty="0"/>
              <a:t>for example</a:t>
            </a:r>
          </a:p>
          <a:p>
            <a:pPr lvl="2" eaLnBrk="1" hangingPunct="1">
              <a:spcBef>
                <a:spcPts val="600"/>
              </a:spcBef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9216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Using Constructors</a:t>
            </a:r>
          </a:p>
        </p:txBody>
      </p:sp>
      <p:sp>
        <p:nvSpPr>
          <p:cNvPr id="33794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077200" cy="49530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006600"/>
                </a:solidFill>
              </a:rPr>
              <a:t>The Constructor</a:t>
            </a:r>
            <a:r>
              <a:rPr lang="en-US" altLang="en-US" sz="3200" dirty="0">
                <a:solidFill>
                  <a:schemeClr val="tx1"/>
                </a:solidFill>
              </a:rPr>
              <a:t>: A special method that is automatically invoked right after a new object is created</a:t>
            </a:r>
          </a:p>
          <a:p>
            <a:pPr eaLnBrk="1" hangingPunct="1"/>
            <a:r>
              <a:rPr lang="en-US" altLang="en-US" sz="3200" dirty="0" smtClean="0">
                <a:solidFill>
                  <a:schemeClr val="tx1"/>
                </a:solidFill>
              </a:rPr>
              <a:t>You usually </a:t>
            </a:r>
            <a:r>
              <a:rPr lang="en-US" altLang="en-US" sz="3200" dirty="0">
                <a:solidFill>
                  <a:schemeClr val="tx1"/>
                </a:solidFill>
              </a:rPr>
              <a:t>write one in each class </a:t>
            </a:r>
          </a:p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</a:rPr>
              <a:t>You usually set </a:t>
            </a:r>
            <a:r>
              <a:rPr lang="en-US" altLang="en-US" sz="3200" b="1" dirty="0">
                <a:solidFill>
                  <a:schemeClr val="tx1"/>
                </a:solidFill>
              </a:rPr>
              <a:t>up the initial attribute values of new object in constructor</a:t>
            </a:r>
          </a:p>
        </p:txBody>
      </p:sp>
    </p:spTree>
    <p:extLst>
      <p:ext uri="{BB962C8B-B14F-4D97-AF65-F5344CB8AC3E}">
        <p14:creationId xmlns:p14="http://schemas.microsoft.com/office/powerpoint/2010/main" val="29326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512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Creating a Constructor</a:t>
            </a:r>
          </a:p>
        </p:txBody>
      </p:sp>
      <p:sp>
        <p:nvSpPr>
          <p:cNvPr id="35842" name="Rectangle 512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594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def __</a:t>
            </a:r>
            <a:r>
              <a:rPr lang="en-US" altLang="en-US" sz="2400" dirty="0" err="1"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latin typeface="Lucida Console" panose="020B0609040504020204" pitchFamily="49" charset="0"/>
              </a:rPr>
              <a:t>__(self):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print ("A new critter has been born!")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eaLnBrk="1" hangingPunct="1"/>
            <a:r>
              <a:rPr lang="en-US" altLang="en-US" sz="3200" dirty="0"/>
              <a:t>New </a:t>
            </a:r>
            <a:r>
              <a:rPr lang="en-US" altLang="en-US" sz="3200" dirty="0">
                <a:latin typeface="Lucida Console" panose="020B0609040504020204" pitchFamily="49" charset="0"/>
              </a:rPr>
              <a:t>Critter</a:t>
            </a:r>
            <a:r>
              <a:rPr lang="en-US" altLang="en-US" sz="3200" dirty="0"/>
              <a:t> object automatically announces itself to world</a:t>
            </a:r>
            <a:endParaRPr lang="en-US" altLang="en-US" sz="2800" dirty="0">
              <a:latin typeface="Courier New" pitchFamily="49" charset="0"/>
            </a:endParaRPr>
          </a:p>
          <a:p>
            <a:pPr eaLnBrk="1" hangingPunct="1"/>
            <a:r>
              <a:rPr lang="en-US" altLang="en-US" sz="2800" dirty="0">
                <a:latin typeface="Lucida Console" panose="020B0609040504020204" pitchFamily="49" charset="0"/>
              </a:rPr>
              <a:t>__</a:t>
            </a:r>
            <a:r>
              <a:rPr lang="en-US" altLang="en-US" sz="2800" dirty="0" err="1">
                <a:latin typeface="Lucida Console" panose="020B0609040504020204" pitchFamily="49" charset="0"/>
              </a:rPr>
              <a:t>init</a:t>
            </a:r>
            <a:r>
              <a:rPr lang="en-US" altLang="en-US" sz="2800" dirty="0">
                <a:latin typeface="Lucida Console" panose="020B0609040504020204" pitchFamily="49" charset="0"/>
              </a:rPr>
              <a:t>__</a:t>
            </a:r>
            <a:r>
              <a:rPr lang="en-US" altLang="en-US" sz="3200" dirty="0">
                <a:latin typeface="Lucida Console" panose="020B0609040504020204" pitchFamily="49" charset="0"/>
              </a:rPr>
              <a:t> </a:t>
            </a:r>
          </a:p>
          <a:p>
            <a:pPr lvl="1" eaLnBrk="1" hangingPunct="1"/>
            <a:r>
              <a:rPr lang="en-US" altLang="en-US" sz="2800" dirty="0"/>
              <a:t>Is special method name</a:t>
            </a:r>
          </a:p>
          <a:p>
            <a:pPr lvl="1" eaLnBrk="1" hangingPunct="1"/>
            <a:r>
              <a:rPr lang="en-US" altLang="en-US" sz="2800" dirty="0"/>
              <a:t>Automatically called by new </a:t>
            </a:r>
            <a:r>
              <a:rPr lang="en-US" altLang="en-US" dirty="0">
                <a:latin typeface="Lucida Console" panose="020B0609040504020204" pitchFamily="49" charset="0"/>
              </a:rPr>
              <a:t>Critter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object</a:t>
            </a:r>
          </a:p>
          <a:p>
            <a:pPr marL="457200" lvl="1" indent="0" eaLnBrk="1" hangingPunct="1">
              <a:buNone/>
            </a:pPr>
            <a:endParaRPr lang="en-US" altLang="en-US" sz="2800" dirty="0" smtClean="0"/>
          </a:p>
          <a:p>
            <a:pPr marL="0" lvl="1" indent="0" algn="ctr" eaLnBrk="1" hangingPunct="1">
              <a:buNone/>
            </a:pPr>
            <a:r>
              <a:rPr lang="en-US" altLang="en-US" sz="2800" i="1" dirty="0" smtClean="0"/>
              <a:t>(Recall that C++ classes also have constructors.)</a:t>
            </a:r>
          </a:p>
          <a:p>
            <a:pPr marL="0" lvl="1" indent="0" algn="ctr" eaLnBrk="1" hangingPunct="1">
              <a:buNone/>
            </a:pPr>
            <a:r>
              <a:rPr lang="en-US" altLang="en-US" sz="2800" i="1" dirty="0" smtClean="0"/>
              <a:t>(And C++ has destructors (~) – but Python does not need them, because of garbage collection.)</a:t>
            </a:r>
            <a:br>
              <a:rPr lang="en-US" altLang="en-US" sz="2800" i="1" dirty="0" smtClean="0"/>
            </a:br>
            <a:endParaRPr lang="en-US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47452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Initialize Attributes in Constructor</a:t>
            </a:r>
            <a:endParaRPr lang="en-US" altLang="en-US" sz="4400" dirty="0"/>
          </a:p>
        </p:txBody>
      </p:sp>
      <p:sp>
        <p:nvSpPr>
          <p:cNvPr id="37890" name="Rectangle 6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610600" cy="59436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class Critter(object):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def __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__(self, name):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        self.name = name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crit1 = Critter("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Poochie</a:t>
            </a:r>
            <a:r>
              <a:rPr lang="en-US" altLang="ja-JP" sz="2400" dirty="0" smtClean="0">
                <a:latin typeface="Lucida Console" panose="020B0609040504020204" pitchFamily="49" charset="0"/>
              </a:rPr>
              <a:t>")</a:t>
            </a:r>
            <a:endParaRPr lang="en-US" altLang="ja-JP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endParaRPr lang="en-US" altLang="en-US" sz="1050" dirty="0">
              <a:latin typeface="Courier New" pitchFamily="49" charset="0"/>
            </a:endParaRPr>
          </a:p>
          <a:p>
            <a:pPr eaLnBrk="1" hangingPunct="1"/>
            <a:r>
              <a:rPr lang="en-US" altLang="en-US" sz="3200" dirty="0" smtClean="0"/>
              <a:t>A</a:t>
            </a:r>
            <a:r>
              <a:rPr lang="en-US" altLang="ja-JP" sz="3200" dirty="0" smtClean="0"/>
              <a:t>ttributes can be </a:t>
            </a:r>
            <a:r>
              <a:rPr lang="en-US" altLang="ja-JP" sz="3200" b="1" dirty="0" smtClean="0"/>
              <a:t>automatically</a:t>
            </a:r>
            <a:r>
              <a:rPr lang="en-US" altLang="ja-JP" sz="3200" dirty="0" smtClean="0"/>
              <a:t> created and initialized through constructor</a:t>
            </a:r>
            <a:endParaRPr lang="en-US" altLang="ja-JP" sz="2400" dirty="0" smtClean="0">
              <a:latin typeface="Courier New" pitchFamily="49" charset="0"/>
            </a:endParaRPr>
          </a:p>
          <a:p>
            <a:pPr eaLnBrk="1" hangingPunct="1"/>
            <a:r>
              <a:rPr lang="en-US" altLang="en-US" sz="3000" dirty="0" smtClean="0">
                <a:latin typeface="Lucida Console" panose="020B0609040504020204" pitchFamily="49" charset="0"/>
              </a:rPr>
              <a:t>Self</a:t>
            </a:r>
            <a:r>
              <a:rPr lang="en-US" alt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  <a:r>
              <a:rPr lang="en-US" altLang="en-US" sz="3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parameter of every instance method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latin typeface="Lucida Console" panose="020B0609040504020204" pitchFamily="49" charset="0"/>
              </a:rPr>
              <a:t>self</a:t>
            </a:r>
            <a:r>
              <a:rPr lang="en-US" altLang="en-US" sz="2800" dirty="0" smtClean="0"/>
              <a:t> receives reference to new 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Critter</a:t>
            </a:r>
            <a:r>
              <a:rPr lang="en-US" altLang="en-US" sz="2800" dirty="0" smtClean="0"/>
              <a:t> object </a:t>
            </a:r>
          </a:p>
          <a:p>
            <a:pPr lvl="1" eaLnBrk="1" hangingPunct="1"/>
            <a:r>
              <a:rPr lang="en-US" altLang="en-US" sz="2800" dirty="0" smtClean="0">
                <a:latin typeface="Lucida Console" panose="020B0609040504020204" pitchFamily="49" charset="0"/>
              </a:rPr>
              <a:t>name </a:t>
            </a:r>
            <a:r>
              <a:rPr lang="en-US" altLang="en-US" sz="2800" dirty="0" smtClean="0"/>
              <a:t>receives </a:t>
            </a:r>
            <a:r>
              <a:rPr lang="en-US" altLang="en-US" sz="2800" dirty="0">
                <a:latin typeface="Lucida Console" panose="020B0609040504020204" pitchFamily="49" charset="0"/>
              </a:rPr>
              <a:t>"</a:t>
            </a:r>
            <a:r>
              <a:rPr lang="en-US" altLang="en-US" sz="2800" dirty="0" err="1">
                <a:latin typeface="Lucida Console" panose="020B0609040504020204" pitchFamily="49" charset="0"/>
              </a:rPr>
              <a:t>Poochie</a:t>
            </a:r>
            <a:r>
              <a:rPr lang="en-US" altLang="en-US" sz="2800" dirty="0">
                <a:latin typeface="Lucida Console" panose="020B0609040504020204" pitchFamily="49" charset="0"/>
              </a:rPr>
              <a:t>"</a:t>
            </a:r>
          </a:p>
          <a:p>
            <a:pPr lvl="1" eaLnBrk="1" hangingPunct="1"/>
            <a:r>
              <a:rPr lang="en-US" altLang="en-US" sz="2800" dirty="0">
                <a:latin typeface="Lucida Console" panose="020B0609040504020204" pitchFamily="49" charset="0"/>
              </a:rPr>
              <a:t>self.name = name</a:t>
            </a:r>
            <a:r>
              <a:rPr lang="en-US" altLang="en-US" sz="2800" dirty="0"/>
              <a:t> creates the attribute </a:t>
            </a:r>
            <a:r>
              <a:rPr lang="en-US" altLang="en-US" sz="2800" dirty="0">
                <a:latin typeface="Lucida Console" panose="020B0609040504020204" pitchFamily="49" charset="0"/>
              </a:rPr>
              <a:t>name</a:t>
            </a:r>
            <a:r>
              <a:rPr lang="en-US" altLang="en-US" sz="2800" dirty="0"/>
              <a:t> for object and sets to </a:t>
            </a:r>
            <a:r>
              <a:rPr lang="en-US" altLang="en-US" sz="2800" dirty="0">
                <a:latin typeface="Lucida Console" panose="020B0609040504020204" pitchFamily="49" charset="0"/>
              </a:rPr>
              <a:t>"</a:t>
            </a:r>
            <a:r>
              <a:rPr lang="en-US" altLang="en-US" sz="2800" dirty="0" err="1">
                <a:latin typeface="Lucida Console" panose="020B0609040504020204" pitchFamily="49" charset="0"/>
              </a:rPr>
              <a:t>Poochie</a:t>
            </a:r>
            <a:r>
              <a:rPr lang="en-US" altLang="en-US" sz="2800" dirty="0">
                <a:latin typeface="Lucida Console" panose="020B0609040504020204" pitchFamily="49" charset="0"/>
              </a:rPr>
              <a:t>"</a:t>
            </a:r>
          </a:p>
          <a:p>
            <a:pPr lvl="1" eaLnBrk="1" hangingPunct="1"/>
            <a:r>
              <a:rPr lang="en-US" altLang="en-US" sz="2800" dirty="0">
                <a:latin typeface="Lucida Console" panose="020B0609040504020204" pitchFamily="49" charset="0"/>
              </a:rPr>
              <a:t>crit1</a:t>
            </a:r>
            <a:r>
              <a:rPr lang="en-US" altLang="en-US" sz="2800" dirty="0"/>
              <a:t> gets new </a:t>
            </a:r>
            <a:r>
              <a:rPr lang="en-US" altLang="en-US" sz="2800" dirty="0">
                <a:latin typeface="Lucida Console" panose="020B0609040504020204" pitchFamily="49" charset="0"/>
                <a:cs typeface="Courier New" panose="02070309020205020404" pitchFamily="49" charset="0"/>
              </a:rPr>
              <a:t>Critter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object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16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Creating a Class Attribute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534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class Critter(object):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   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total=0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2800" dirty="0" smtClean="0">
                <a:latin typeface="Lucida Console" panose="020B0609040504020204" pitchFamily="49" charset="0"/>
              </a:rPr>
              <a:t>total=0</a:t>
            </a:r>
            <a:r>
              <a:rPr lang="en-US" altLang="en-US" sz="32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800" dirty="0"/>
              <a:t>creates class attribute </a:t>
            </a:r>
            <a:r>
              <a:rPr lang="en-US" altLang="en-US" sz="2800" dirty="0">
                <a:latin typeface="Lucida Console" panose="020B0609040504020204" pitchFamily="49" charset="0"/>
              </a:rPr>
              <a:t>total</a:t>
            </a:r>
            <a:r>
              <a:rPr lang="en-US" altLang="en-US" sz="2800" dirty="0">
                <a:latin typeface="Courier New" pitchFamily="49" charset="0"/>
              </a:rPr>
              <a:t> </a:t>
            </a:r>
            <a:r>
              <a:rPr lang="en-US" altLang="en-US" sz="2800" dirty="0"/>
              <a:t>set to </a:t>
            </a:r>
            <a:r>
              <a:rPr lang="en-US" altLang="en-US" sz="2800" dirty="0">
                <a:latin typeface="Lucida Console" panose="020B0609040504020204" pitchFamily="49" charset="0"/>
              </a:rPr>
              <a:t>0</a:t>
            </a:r>
            <a:r>
              <a:rPr lang="en-US" altLang="en-US" sz="2800" dirty="0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altLang="en-US" sz="2800" dirty="0"/>
              <a:t>Assignment statement in class but outside method creates class attribute </a:t>
            </a:r>
          </a:p>
          <a:p>
            <a:pPr eaLnBrk="1" hangingPunct="1"/>
            <a:r>
              <a:rPr lang="en-US" altLang="en-US" sz="2800" b="1" dirty="0"/>
              <a:t>Assignment statement executed only once, when Python first sees class definition </a:t>
            </a:r>
          </a:p>
          <a:p>
            <a:pPr eaLnBrk="1" hangingPunct="1"/>
            <a:r>
              <a:rPr lang="en-US" altLang="en-US" sz="2800" dirty="0"/>
              <a:t>Class attribute exists even before single object created </a:t>
            </a:r>
          </a:p>
          <a:p>
            <a:pPr eaLnBrk="1" hangingPunct="1"/>
            <a:r>
              <a:rPr lang="en-US" altLang="en-US" sz="2800" dirty="0"/>
              <a:t>Can use class attribute without any objects of class in existence</a:t>
            </a:r>
          </a:p>
        </p:txBody>
      </p:sp>
    </p:spTree>
    <p:extLst>
      <p:ext uri="{BB962C8B-B14F-4D97-AF65-F5344CB8AC3E}">
        <p14:creationId xmlns:p14="http://schemas.microsoft.com/office/powerpoint/2010/main" val="39435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Accessing Attributes</a:t>
            </a:r>
          </a:p>
        </p:txBody>
      </p:sp>
      <p:sp>
        <p:nvSpPr>
          <p:cNvPr id="39938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534400" cy="59436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Critter(object):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>
                <a:latin typeface="Lucida Console" panose="020B0609040504020204" pitchFamily="49" charset="0"/>
              </a:rPr>
              <a:t>def __</a:t>
            </a:r>
            <a:r>
              <a:rPr lang="en-US" altLang="en-US" sz="2400" dirty="0" err="1"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latin typeface="Lucida Console" panose="020B0609040504020204" pitchFamily="49" charset="0"/>
              </a:rPr>
              <a:t>__(self, name):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  self.name =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name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def</a:t>
            </a:r>
            <a:r>
              <a:rPr lang="en-US" altLang="en-US" sz="2400" dirty="0">
                <a:latin typeface="Lucida Console" panose="020B0609040504020204" pitchFamily="49" charset="0"/>
              </a:rPr>
              <a:t> talk(self):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  print ("Hi. I'm", 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self.name</a:t>
            </a:r>
            <a:r>
              <a:rPr lang="en-US" altLang="en-US" sz="2400" dirty="0">
                <a:latin typeface="Lucida Console" panose="020B0609040504020204" pitchFamily="49" charset="0"/>
              </a:rPr>
              <a:t>, "\n")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crit1 = Critter("</a:t>
            </a:r>
            <a:r>
              <a:rPr lang="en-US" altLang="en-US" sz="2400" dirty="0" err="1">
                <a:latin typeface="Lucida Console" panose="020B0609040504020204" pitchFamily="49" charset="0"/>
              </a:rPr>
              <a:t>Poochie</a:t>
            </a:r>
            <a:r>
              <a:rPr lang="en-US" altLang="ja-JP" sz="2400" dirty="0">
                <a:latin typeface="Lucida Console" panose="020B0609040504020204" pitchFamily="49" charset="0"/>
              </a:rPr>
              <a:t>") </a:t>
            </a:r>
            <a:endParaRPr lang="en-US" altLang="ja-JP" sz="24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crit1.talk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print (</a:t>
            </a:r>
            <a:r>
              <a:rPr lang="en-US" altLang="en-US" sz="2400" dirty="0">
                <a:solidFill>
                  <a:srgbClr val="006600"/>
                </a:solidFill>
                <a:latin typeface="Lucida Console" panose="020B0609040504020204" pitchFamily="49" charset="0"/>
              </a:rPr>
              <a:t>crit1.name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eaLnBrk="1" hangingPunct="1"/>
            <a:r>
              <a:rPr lang="en-US" altLang="en-US" sz="3200" dirty="0" smtClean="0"/>
              <a:t>Accessing </a:t>
            </a:r>
            <a:r>
              <a:rPr lang="en-US" altLang="en-US" sz="3200" dirty="0"/>
              <a:t>attributes using methods:  </a:t>
            </a:r>
            <a:r>
              <a:rPr lang="en-US" altLang="en-US" sz="3200" dirty="0">
                <a:solidFill>
                  <a:schemeClr val="accent2"/>
                </a:solidFill>
              </a:rPr>
              <a:t>talk() </a:t>
            </a:r>
          </a:p>
          <a:p>
            <a:pPr lvl="1" eaLnBrk="1" hangingPunct="1"/>
            <a:r>
              <a:rPr lang="en-US" altLang="en-US" sz="2800" dirty="0"/>
              <a:t>Uses a</a:t>
            </a:r>
            <a:r>
              <a:rPr lang="en-US" altLang="en-US" dirty="0"/>
              <a:t> </a:t>
            </a:r>
            <a:r>
              <a:rPr lang="en-US" altLang="en-US" sz="2800" dirty="0">
                <a:latin typeface="Lucida Console" panose="020B0609040504020204" pitchFamily="49" charset="0"/>
              </a:rPr>
              <a:t>Critter</a:t>
            </a:r>
            <a:r>
              <a:rPr lang="en-US" altLang="en-US" dirty="0"/>
              <a:t> </a:t>
            </a:r>
            <a:r>
              <a:rPr lang="en-US" altLang="en-US" sz="2800" dirty="0"/>
              <a:t>object</a:t>
            </a:r>
            <a:r>
              <a:rPr lang="ja-JP" altLang="en-US" sz="2800" dirty="0"/>
              <a:t>’</a:t>
            </a:r>
            <a:r>
              <a:rPr lang="en-US" altLang="ja-JP" sz="2800" dirty="0"/>
              <a:t>s</a:t>
            </a:r>
            <a:r>
              <a:rPr lang="en-US" altLang="ja-JP" dirty="0"/>
              <a:t> </a:t>
            </a:r>
            <a:r>
              <a:rPr lang="en-US" altLang="ja-JP" sz="2800" dirty="0">
                <a:latin typeface="Lucida Console" panose="020B0609040504020204" pitchFamily="49" charset="0"/>
              </a:rPr>
              <a:t>name</a:t>
            </a:r>
            <a:r>
              <a:rPr lang="en-US" altLang="ja-JP" dirty="0"/>
              <a:t> </a:t>
            </a:r>
            <a:r>
              <a:rPr lang="en-US" altLang="ja-JP" sz="2800" dirty="0"/>
              <a:t>attribute</a:t>
            </a:r>
          </a:p>
          <a:p>
            <a:pPr lvl="1" eaLnBrk="1" hangingPunct="1"/>
            <a:r>
              <a:rPr lang="en-US" altLang="en-US" sz="2800" dirty="0"/>
              <a:t>Receives reference to the object itself into </a:t>
            </a:r>
            <a:r>
              <a:rPr lang="en-US" altLang="en-US" sz="2800" dirty="0">
                <a:latin typeface="Lucida Console" panose="020B0609040504020204" pitchFamily="49" charset="0"/>
              </a:rPr>
              <a:t>self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sz="3200" dirty="0"/>
              <a:t>Accessing Attributes </a:t>
            </a:r>
            <a:r>
              <a:rPr lang="en-US" altLang="en-US" sz="3200" dirty="0" smtClean="0"/>
              <a:t>Directly: </a:t>
            </a:r>
            <a:r>
              <a:rPr lang="en-US" altLang="en-US" sz="2800" dirty="0" smtClean="0">
                <a:solidFill>
                  <a:srgbClr val="006600"/>
                </a:solidFill>
              </a:rPr>
              <a:t>crit1.name</a:t>
            </a:r>
            <a:endParaRPr lang="en-US" alt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cs typeface="Times New Roman" pitchFamily="18" charset="0"/>
              </a:rPr>
              <a:t>Creating Classes for Objects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 cat class0.py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class Puppy(object):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color = 0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endParaRPr lang="en-US" altLang="en-US" sz="20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40214" y="609600"/>
            <a:ext cx="2362200" cy="990600"/>
          </a:xfrm>
          <a:prstGeom prst="wedgeRoundRectCallout">
            <a:avLst>
              <a:gd name="adj1" fmla="val -208374"/>
              <a:gd name="adj2" fmla="val 3544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b="1" dirty="0">
                <a:solidFill>
                  <a:srgbClr val="000000"/>
                </a:solidFill>
              </a:rPr>
              <a:t>Classes</a:t>
            </a:r>
            <a:r>
              <a:rPr lang="en-US" altLang="en-US" sz="2800" dirty="0">
                <a:solidFill>
                  <a:srgbClr val="000000"/>
                </a:solidFill>
              </a:rPr>
              <a:t> have </a:t>
            </a:r>
            <a:r>
              <a:rPr lang="en-US" altLang="en-US" sz="2800" b="1" dirty="0">
                <a:solidFill>
                  <a:srgbClr val="000000"/>
                </a:solidFill>
              </a:rPr>
              <a:t>attributes.</a:t>
            </a:r>
          </a:p>
        </p:txBody>
      </p:sp>
    </p:spTree>
    <p:extLst>
      <p:ext uri="{BB962C8B-B14F-4D97-AF65-F5344CB8AC3E}">
        <p14:creationId xmlns:p14="http://schemas.microsoft.com/office/powerpoint/2010/main" val="39705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cs typeface="Times New Roman" pitchFamily="18" charset="0"/>
              </a:rPr>
              <a:t>Creating Classes for Objects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 cat class0.py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class Puppy(object):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color = 0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def __</a:t>
            </a:r>
            <a:r>
              <a:rPr lang="en-US" alt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__(self, name, color):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</a:t>
            </a:r>
            <a:endParaRPr lang="en-US" altLang="en-US" sz="2000" dirty="0">
              <a:solidFill>
                <a:schemeClr val="bg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424448" y="1752600"/>
            <a:ext cx="2362200" cy="990600"/>
          </a:xfrm>
          <a:prstGeom prst="wedgeRoundRectCallout">
            <a:avLst>
              <a:gd name="adj1" fmla="val -248419"/>
              <a:gd name="adj2" fmla="val -5368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b="1" dirty="0">
                <a:solidFill>
                  <a:srgbClr val="000000"/>
                </a:solidFill>
              </a:rPr>
              <a:t>Classes</a:t>
            </a:r>
            <a:r>
              <a:rPr lang="en-US" altLang="en-US" sz="2800" dirty="0">
                <a:solidFill>
                  <a:srgbClr val="000000"/>
                </a:solidFill>
              </a:rPr>
              <a:t> have </a:t>
            </a:r>
            <a:r>
              <a:rPr lang="en-US" altLang="en-US" sz="2800" b="1" dirty="0">
                <a:solidFill>
                  <a:srgbClr val="000000"/>
                </a:solidFill>
              </a:rPr>
              <a:t>methods.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43600" y="2895600"/>
            <a:ext cx="2843048" cy="990600"/>
          </a:xfrm>
          <a:prstGeom prst="wedgeRoundRectCallout">
            <a:avLst>
              <a:gd name="adj1" fmla="val -167236"/>
              <a:gd name="adj2" fmla="val -15076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b="1" dirty="0">
                <a:solidFill>
                  <a:srgbClr val="000000"/>
                </a:solidFill>
              </a:rPr>
              <a:t>__</a:t>
            </a:r>
            <a:r>
              <a:rPr lang="en-US" altLang="en-US" sz="2800" b="1" dirty="0" err="1">
                <a:solidFill>
                  <a:srgbClr val="000000"/>
                </a:solidFill>
              </a:rPr>
              <a:t>init</a:t>
            </a:r>
            <a:r>
              <a:rPr lang="en-US" altLang="en-US" sz="2800" b="1" dirty="0">
                <a:solidFill>
                  <a:srgbClr val="000000"/>
                </a:solidFill>
              </a:rPr>
              <a:t>__ is a special 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</a:rPr>
              <a:t>method.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124200" y="3886200"/>
            <a:ext cx="2286000" cy="1981200"/>
          </a:xfrm>
          <a:prstGeom prst="wedgeRoundRectCallout">
            <a:avLst>
              <a:gd name="adj1" fmla="val -34506"/>
              <a:gd name="adj2" fmla="val -15251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b="1" dirty="0">
                <a:solidFill>
                  <a:srgbClr val="000000"/>
                </a:solidFill>
              </a:rPr>
              <a:t>This first argument is for self referencing.</a:t>
            </a:r>
          </a:p>
        </p:txBody>
      </p:sp>
    </p:spTree>
    <p:extLst>
      <p:ext uri="{BB962C8B-B14F-4D97-AF65-F5344CB8AC3E}">
        <p14:creationId xmlns:p14="http://schemas.microsoft.com/office/powerpoint/2010/main" val="12333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cs typeface="Times New Roman" pitchFamily="18" charset="0"/>
              </a:rPr>
              <a:t>Creating Classes for Objects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 cat class0.py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class Puppy(object):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color = 0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def __</a:t>
            </a:r>
            <a:r>
              <a:rPr lang="en-US" alt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__(self, name, color):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self.name = name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Puppy.color</a:t>
            </a: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= color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&lt;class '__</a:t>
            </a:r>
            <a:r>
              <a:rPr lang="en-US" altLang="en-US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main__.Puppy</a:t>
            </a:r>
            <a:r>
              <a:rPr lang="en-US" alt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black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&lt;__</a:t>
            </a:r>
            <a:r>
              <a:rPr lang="en-US" altLang="en-US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main__.Puppy</a:t>
            </a:r>
            <a:r>
              <a:rPr lang="en-US" alt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object at 0x6ffffc8bd68&gt;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black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943600" y="1752600"/>
            <a:ext cx="2370083" cy="1371600"/>
          </a:xfrm>
          <a:prstGeom prst="wedgeRoundRectCallout">
            <a:avLst>
              <a:gd name="adj1" fmla="val -120571"/>
              <a:gd name="adj2" fmla="val -3106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b="1" dirty="0">
                <a:solidFill>
                  <a:srgbClr val="000000"/>
                </a:solidFill>
              </a:rPr>
              <a:t>This </a:t>
            </a:r>
            <a:r>
              <a:rPr lang="en-US" altLang="en-US" sz="2800" b="1" dirty="0" smtClean="0">
                <a:solidFill>
                  <a:srgbClr val="000000"/>
                </a:solidFill>
              </a:rPr>
              <a:t>creates an instance attribute.</a:t>
            </a:r>
            <a:endParaRPr lang="en-US" altLang="en-US" sz="2800" b="1" dirty="0">
              <a:solidFill>
                <a:srgbClr val="000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572000" y="3358054"/>
            <a:ext cx="3699641" cy="1975945"/>
          </a:xfrm>
          <a:prstGeom prst="wedgeRoundRectCallout">
            <a:avLst>
              <a:gd name="adj1" fmla="val -103057"/>
              <a:gd name="adj2" fmla="val -9656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b="1" dirty="0">
                <a:solidFill>
                  <a:srgbClr val="000000"/>
                </a:solidFill>
              </a:rPr>
              <a:t>This </a:t>
            </a:r>
            <a:r>
              <a:rPr lang="en-US" altLang="en-US" sz="2800" b="1" dirty="0" smtClean="0">
                <a:solidFill>
                  <a:srgbClr val="000000"/>
                </a:solidFill>
              </a:rPr>
              <a:t>changes the class attribute (because it accesses through Puppy, self).</a:t>
            </a:r>
            <a:endParaRPr lang="en-US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93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cs typeface="Times New Roman" pitchFamily="18" charset="0"/>
              </a:rPr>
              <a:t>Creating Classes for Objects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 cat class0.py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class Puppy(object):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color = 0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def __</a:t>
            </a:r>
            <a:r>
              <a:rPr lang="en-US" alt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__(self, name, color):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self.name = name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Puppy.color</a:t>
            </a: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= color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puppy1 = Puppy("Max", "brown")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print(Puppy);   print(</a:t>
            </a:r>
            <a:r>
              <a:rPr lang="en-US" altLang="en-US" sz="20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Puppy.color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print(puppy1);  print(puppy1.color)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puppy2 = Puppy("Ruby", "black")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print(Puppy);   print(</a:t>
            </a:r>
            <a:r>
              <a:rPr lang="en-US" altLang="en-US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Puppy.color</a:t>
            </a:r>
            <a:r>
              <a:rPr lang="en-US" alt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print(puppy1);  print(puppy1.color)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 python3 class0.py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&lt;class '__</a:t>
            </a:r>
            <a:r>
              <a:rPr lang="en-US" altLang="en-US" sz="20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main__.Puppy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brown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&lt;__</a:t>
            </a:r>
            <a:r>
              <a:rPr lang="en-US" altLang="en-US" sz="20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main__.Puppy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object at 0x6ffffc8bd68&gt;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brown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&lt;class '__</a:t>
            </a:r>
            <a:r>
              <a:rPr lang="en-US" altLang="en-US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main__.Puppy</a:t>
            </a:r>
            <a:r>
              <a:rPr lang="en-US" alt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black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&lt;__</a:t>
            </a:r>
            <a:r>
              <a:rPr lang="en-US" altLang="en-US" sz="20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main__.Puppy</a:t>
            </a:r>
            <a:r>
              <a:rPr lang="en-US" alt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object at 0x6ffffc8bd68&gt;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black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41731" y="2971800"/>
            <a:ext cx="2330670" cy="1143000"/>
          </a:xfrm>
          <a:prstGeom prst="wedgeRoundRectCallout">
            <a:avLst>
              <a:gd name="adj1" fmla="val -224161"/>
              <a:gd name="adj2" fmla="val -8089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b="1" dirty="0">
                <a:solidFill>
                  <a:srgbClr val="000000"/>
                </a:solidFill>
              </a:rPr>
              <a:t>This is an instantiation.</a:t>
            </a:r>
          </a:p>
        </p:txBody>
      </p:sp>
    </p:spTree>
    <p:extLst>
      <p:ext uri="{BB962C8B-B14F-4D97-AF65-F5344CB8AC3E}">
        <p14:creationId xmlns:p14="http://schemas.microsoft.com/office/powerpoint/2010/main" val="386820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cs typeface="Times New Roman" pitchFamily="18" charset="0"/>
              </a:rPr>
              <a:t>Creating Classes for Objects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 cat class0.py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class Puppy(object):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color = 0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def __</a:t>
            </a:r>
            <a:r>
              <a:rPr lang="en-US" alt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__(self, name, color):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self.name = name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Puppy.color</a:t>
            </a: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= color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puppy1 = Puppy("Max", "brown")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print(Puppy);   print(</a:t>
            </a:r>
            <a:r>
              <a:rPr lang="en-US" alt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Puppy.color</a:t>
            </a: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print(puppy1);  print(puppy1.color)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puppy2 = Puppy("Ruby", "black")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print(Puppy);   print(puppy1.color)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print(puppy1);  print(puppy1.name)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 python3 class0.py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&lt;class '__</a:t>
            </a:r>
            <a:r>
              <a:rPr lang="en-US" alt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main__.Puppy</a:t>
            </a: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brown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&lt;__</a:t>
            </a:r>
            <a:r>
              <a:rPr lang="en-US" alt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main__.Puppy</a:t>
            </a: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object at 0x6ffffc8bd68&gt;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brown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&lt;class '__</a:t>
            </a:r>
            <a:r>
              <a:rPr lang="en-US" altLang="en-US" sz="20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main__.Puppy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black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&lt;__</a:t>
            </a:r>
            <a:r>
              <a:rPr lang="en-US" altLang="en-US" sz="20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main__.Puppy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object at 0x6ffffc8bd68&gt;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800600" y="4267200"/>
            <a:ext cx="3854670" cy="990600"/>
          </a:xfrm>
          <a:prstGeom prst="wedgeRoundRectCallout">
            <a:avLst>
              <a:gd name="adj1" fmla="val -140441"/>
              <a:gd name="adj2" fmla="val 10830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en-US" sz="2800" b="1" dirty="0">
                <a:solidFill>
                  <a:srgbClr val="000000"/>
                </a:solidFill>
              </a:rPr>
              <a:t>puppy2 has changed puppy1’s attribute.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24400" y="5257800"/>
            <a:ext cx="3962400" cy="609600"/>
          </a:xfrm>
          <a:prstGeom prst="wedgeRoundRectCallout">
            <a:avLst>
              <a:gd name="adj1" fmla="val -140590"/>
              <a:gd name="adj2" fmla="val 13138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b="1" dirty="0">
                <a:solidFill>
                  <a:srgbClr val="000000"/>
                </a:solidFill>
              </a:rPr>
              <a:t>But not its local variable.</a:t>
            </a:r>
          </a:p>
        </p:txBody>
      </p:sp>
    </p:spTree>
    <p:extLst>
      <p:ext uri="{BB962C8B-B14F-4D97-AF65-F5344CB8AC3E}">
        <p14:creationId xmlns:p14="http://schemas.microsoft.com/office/powerpoint/2010/main" val="354694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cs typeface="Times New Roman" pitchFamily="18" charset="0"/>
              </a:rPr>
              <a:t>Creating Classes for Objects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5626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 cat class1.py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class Puppy(object):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	 def __</a:t>
            </a:r>
            <a:r>
              <a:rPr lang="en-US" altLang="en-US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__(self, name, color):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self.name = name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self.color</a:t>
            </a:r>
            <a:r>
              <a:rPr lang="en-US" altLang="en-US" sz="2400" dirty="0">
                <a:latin typeface="Lucida Console" panose="020B0609040504020204" pitchFamily="49" charset="0"/>
                <a:cs typeface="Courier New" panose="02070309020205020404" pitchFamily="49" charset="0"/>
              </a:rPr>
              <a:t> = color</a:t>
            </a:r>
          </a:p>
          <a:p>
            <a:pPr marL="342900" lvl="1" indent="-342900" eaLnBrk="1" hangingPunct="1"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	 def bark(self):</a:t>
            </a:r>
          </a:p>
          <a:p>
            <a:pPr marL="342900" lvl="1" indent="-342900" eaLnBrk="1" hangingPunct="1"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    print ("I am", </a:t>
            </a:r>
            <a:r>
              <a:rPr lang="en-US" alt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self.color</a:t>
            </a:r>
            <a:r>
              <a:rPr lang="en-US" alt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, self.name)</a:t>
            </a:r>
          </a:p>
          <a:p>
            <a:pPr marL="342900" lvl="1" indent="-342900" eaLnBrk="1" hangingPunct="1"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puppy1 = Puppy("Max", "brown")</a:t>
            </a:r>
          </a:p>
          <a:p>
            <a:pPr marL="342900" lvl="1" indent="-342900" eaLnBrk="1" hangingPunct="1"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puppy2 = Puppy("Ruby", "black")</a:t>
            </a:r>
          </a:p>
          <a:p>
            <a:pPr marL="342900" lvl="1" indent="-342900" eaLnBrk="1" hangingPunct="1">
              <a:spcBef>
                <a:spcPts val="0"/>
              </a:spcBef>
              <a:buClr>
                <a:srgbClr val="2D2DB9"/>
              </a:buClr>
              <a:buNone/>
            </a:pP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puppy1.bark()</a:t>
            </a:r>
          </a:p>
          <a:p>
            <a:pPr marL="342900" lvl="1" indent="-342900" eaLnBrk="1" hangingPunct="1"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puppy2.bark()</a:t>
            </a:r>
          </a:p>
          <a:p>
            <a:pPr marL="342900" lvl="1" indent="-342900" eaLnBrk="1" hangingPunct="1"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 python3 class1.py</a:t>
            </a:r>
          </a:p>
          <a:p>
            <a:pPr marL="342900" lvl="1" indent="-342900" eaLnBrk="1" hangingPunct="1"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 am brown Max</a:t>
            </a:r>
          </a:p>
          <a:p>
            <a:pPr marL="342900" lvl="1" indent="-342900" eaLnBrk="1" hangingPunct="1"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 am black Ruby</a:t>
            </a:r>
          </a:p>
          <a:p>
            <a:pPr marL="342900" lvl="1" indent="-342900" eaLnBrk="1" hangingPunct="1"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%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Two Types of Attributes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26440"/>
            <a:ext cx="8915400" cy="613156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3600" dirty="0" smtClean="0"/>
              <a:t>There are two types of attributes:</a:t>
            </a:r>
          </a:p>
          <a:p>
            <a:pPr marL="854075" lvl="1" indent="-396875" eaLnBrk="1" hangingPunct="1">
              <a:spcBef>
                <a:spcPts val="1200"/>
              </a:spcBef>
              <a:buNone/>
            </a:pPr>
            <a:r>
              <a:rPr lang="en-US" altLang="en-US" sz="3200" dirty="0" smtClean="0"/>
              <a:t>1.	An </a:t>
            </a:r>
            <a:r>
              <a:rPr lang="en-US" altLang="en-US" sz="3200" b="1" dirty="0">
                <a:solidFill>
                  <a:srgbClr val="006600"/>
                </a:solidFill>
              </a:rPr>
              <a:t>instance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attribute </a:t>
            </a:r>
            <a:r>
              <a:rPr lang="en-US" altLang="en-US" sz="3200" dirty="0"/>
              <a:t>(or </a:t>
            </a:r>
            <a:r>
              <a:rPr lang="en-US" altLang="en-US" sz="3200" b="1" dirty="0">
                <a:solidFill>
                  <a:srgbClr val="006600"/>
                </a:solidFill>
              </a:rPr>
              <a:t>object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attribute </a:t>
            </a:r>
            <a:r>
              <a:rPr lang="en-US" altLang="en-US" sz="3200" dirty="0" smtClean="0"/>
              <a:t>or </a:t>
            </a:r>
            <a:r>
              <a:rPr lang="en-US" altLang="en-US" sz="3200" b="1" dirty="0">
                <a:solidFill>
                  <a:srgbClr val="006600"/>
                </a:solidFill>
              </a:rPr>
              <a:t>object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variable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or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instance variable</a:t>
            </a:r>
            <a:r>
              <a:rPr lang="en-US" altLang="en-US" sz="3200" dirty="0" smtClean="0"/>
              <a:t>) is a </a:t>
            </a:r>
            <a:r>
              <a:rPr lang="en-US" altLang="ja-JP" sz="3200" dirty="0" smtClean="0"/>
              <a:t>variable associated </a:t>
            </a:r>
            <a:r>
              <a:rPr lang="en-US" altLang="ja-JP" sz="3200" dirty="0"/>
              <a:t>with an </a:t>
            </a:r>
            <a:r>
              <a:rPr lang="en-US" altLang="ja-JP" sz="3200" dirty="0" smtClean="0"/>
              <a:t>object.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ja-JP" sz="3200" dirty="0" smtClean="0"/>
              <a:t>When a method accesses it, the attribute </a:t>
            </a:r>
            <a:r>
              <a:rPr lang="en-US" altLang="ja-JP" sz="3200" spc="-30" dirty="0" smtClean="0"/>
              <a:t>is referenced through the </a:t>
            </a:r>
            <a:r>
              <a:rPr lang="en-US" altLang="ja-JP" sz="3200" spc="-3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ja-JP" sz="3200" spc="-30" dirty="0" smtClean="0"/>
              <a:t> parameter.</a:t>
            </a:r>
          </a:p>
          <a:p>
            <a:pPr marL="854075" lvl="1" indent="-396875" eaLnBrk="1" hangingPunct="1">
              <a:spcBef>
                <a:spcPts val="1200"/>
              </a:spcBef>
              <a:buNone/>
            </a:pPr>
            <a:r>
              <a:rPr lang="en-US" altLang="ja-JP" sz="3200" dirty="0" smtClean="0"/>
              <a:t>2.	A </a:t>
            </a:r>
            <a:r>
              <a:rPr lang="en-US" altLang="ja-JP" sz="3200" b="1" dirty="0" smtClean="0">
                <a:solidFill>
                  <a:srgbClr val="006600"/>
                </a:solidFill>
              </a:rPr>
              <a:t>class attribute</a:t>
            </a:r>
            <a:r>
              <a:rPr lang="en-US" altLang="ja-JP" sz="3200" dirty="0" smtClean="0"/>
              <a:t> is a static variable whose value is shared by </a:t>
            </a:r>
            <a:r>
              <a:rPr lang="en-US" altLang="ja-JP" sz="3200" i="1" dirty="0" smtClean="0"/>
              <a:t>all instances</a:t>
            </a:r>
            <a:r>
              <a:rPr lang="en-US" altLang="ja-JP" sz="3200" dirty="0" smtClean="0"/>
              <a:t> of the </a:t>
            </a:r>
            <a:r>
              <a:rPr lang="en-US" altLang="ja-JP" sz="3200" i="1" dirty="0" smtClean="0"/>
              <a:t>class.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ja-JP" sz="3200" dirty="0" smtClean="0"/>
              <a:t>When accessing it, you don't use </a:t>
            </a:r>
            <a:r>
              <a:rPr lang="en-US" altLang="ja-JP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ja-JP" sz="3200" dirty="0" smtClean="0"/>
              <a:t>.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ja-JP" sz="3200" dirty="0" smtClean="0"/>
              <a:t>A class </a:t>
            </a:r>
            <a:r>
              <a:rPr lang="en-US" altLang="ja-JP" sz="3200" dirty="0"/>
              <a:t>attribute could be used </a:t>
            </a:r>
            <a:r>
              <a:rPr lang="en-US" altLang="ja-JP" sz="3200" dirty="0" smtClean="0"/>
              <a:t>to count </a:t>
            </a:r>
            <a:r>
              <a:rPr lang="en-US" altLang="ja-JP" sz="3200" dirty="0"/>
              <a:t>the </a:t>
            </a:r>
            <a:r>
              <a:rPr lang="en-US" altLang="ja-JP" sz="3200" dirty="0" smtClean="0"/>
              <a:t>number </a:t>
            </a:r>
            <a:r>
              <a:rPr lang="en-US" altLang="ja-JP" sz="3200" dirty="0"/>
              <a:t>of </a:t>
            </a:r>
            <a:r>
              <a:rPr lang="en-US" altLang="ja-JP" sz="3200" dirty="0" smtClean="0"/>
              <a:t>instantiations, </a:t>
            </a:r>
            <a:r>
              <a:rPr lang="en-US" altLang="ja-JP" sz="3200" dirty="0"/>
              <a:t>for example</a:t>
            </a:r>
          </a:p>
          <a:p>
            <a:pPr lvl="2" eaLnBrk="1" hangingPunct="1">
              <a:spcBef>
                <a:spcPts val="600"/>
              </a:spcBef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2726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Three Types of Methods</a:t>
            </a:r>
            <a:endParaRPr lang="en-US" altLang="en-US" sz="4400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26440"/>
            <a:ext cx="9067800" cy="5902960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 smtClean="0">
                <a:solidFill>
                  <a:srgbClr val="FF0000"/>
                </a:solidFill>
              </a:rPr>
              <a:t>Simple methods belonging to the instance, which you invoke by calling them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rgbClr val="FF0000"/>
                </a:solidFill>
              </a:rPr>
              <a:t>These methods can be made private, but even then, they can still be invoked, as we’ll see later.</a:t>
            </a:r>
          </a:p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>
                <a:solidFill>
                  <a:schemeClr val="bg1">
                    <a:lumMod val="95000"/>
                  </a:schemeClr>
                </a:solidFill>
              </a:rPr>
              <a:t>Methods belong to the class, not the instances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3000" dirty="0">
                <a:solidFill>
                  <a:schemeClr val="bg1">
                    <a:lumMod val="95000"/>
                  </a:schemeClr>
                </a:solidFill>
              </a:rPr>
              <a:t>These use </a:t>
            </a:r>
            <a:r>
              <a:rPr lang="en-US" altLang="en-US" sz="3000" dirty="0" err="1">
                <a:solidFill>
                  <a:schemeClr val="bg1">
                    <a:lumMod val="95000"/>
                  </a:schemeClr>
                </a:solidFill>
              </a:rPr>
              <a:t>staticmethod</a:t>
            </a:r>
            <a:r>
              <a:rPr lang="en-US" altLang="en-US" sz="3000" dirty="0">
                <a:solidFill>
                  <a:schemeClr val="bg1">
                    <a:lumMod val="95000"/>
                  </a:schemeClr>
                </a:solidFill>
              </a:rPr>
              <a:t>() or </a:t>
            </a:r>
            <a:r>
              <a:rPr lang="en-US" altLang="en-US" sz="3000" dirty="0" err="1">
                <a:solidFill>
                  <a:schemeClr val="bg1">
                    <a:lumMod val="95000"/>
                  </a:schemeClr>
                </a:solidFill>
              </a:rPr>
              <a:t>classmethod</a:t>
            </a:r>
            <a:r>
              <a:rPr lang="en-US" altLang="en-US" sz="30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95000"/>
                  </a:schemeClr>
                </a:solidFill>
              </a:rPr>
              <a:t>Methods which are indirectly invoked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These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have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specific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names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that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understands</a:t>
            </a:r>
          </a:p>
          <a:p>
            <a:pPr marL="971550" lvl="2" indent="-227013" eaLnBrk="1" hangingPunct="1">
              <a:spcBef>
                <a:spcPts val="0"/>
              </a:spcBef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We already learned the</a:t>
            </a:r>
            <a:r>
              <a:rPr lang="en-US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constructor,</a:t>
            </a:r>
            <a:r>
              <a:rPr lang="en-US" altLang="en-US" sz="2800" spc="-1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800" spc="-1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800" spc="-1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__()</a:t>
            </a:r>
            <a:endParaRPr lang="en-US" altLang="en-US" sz="2800" spc="-100" dirty="0">
              <a:solidFill>
                <a:schemeClr val="bg1">
                  <a:lumMod val="95000"/>
                </a:schemeClr>
              </a:solidFill>
            </a:endParaRPr>
          </a:p>
          <a:p>
            <a:pPr lvl="3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(The constructor of a class is the method that executes when you create a new instance.)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These indirect methods all begin their names with “__” (but they are not the only things to do so).</a:t>
            </a:r>
            <a:endParaRPr lang="en-US" altLang="en-US" sz="3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Three Types of Methods</a:t>
            </a:r>
            <a:endParaRPr lang="en-US" altLang="en-US" sz="4400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26440"/>
            <a:ext cx="9067800" cy="5902960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Simple methods belonging to the instance, which you invoke by calling them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75000"/>
                  </a:schemeClr>
                </a:solidFill>
              </a:rPr>
              <a:t>These methods can be made private, but even then, they can still be invoked, as we’ll see later.</a:t>
            </a:r>
          </a:p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>
                <a:solidFill>
                  <a:srgbClr val="FF0000"/>
                </a:solidFill>
              </a:rPr>
              <a:t>Methods belong to the class, not the instances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3000" dirty="0">
                <a:solidFill>
                  <a:srgbClr val="FF0000"/>
                </a:solidFill>
              </a:rPr>
              <a:t>These use </a:t>
            </a:r>
            <a:r>
              <a:rPr lang="en-US" altLang="en-US" sz="3000" dirty="0" err="1">
                <a:solidFill>
                  <a:srgbClr val="FF0000"/>
                </a:solidFill>
              </a:rPr>
              <a:t>staticmethod</a:t>
            </a:r>
            <a:r>
              <a:rPr lang="en-US" altLang="en-US" sz="3000" dirty="0">
                <a:solidFill>
                  <a:srgbClr val="FF0000"/>
                </a:solidFill>
              </a:rPr>
              <a:t>() or </a:t>
            </a:r>
            <a:r>
              <a:rPr lang="en-US" altLang="en-US" sz="3000" dirty="0" err="1">
                <a:solidFill>
                  <a:srgbClr val="FF0000"/>
                </a:solidFill>
              </a:rPr>
              <a:t>classmethod</a:t>
            </a:r>
            <a:r>
              <a:rPr lang="en-US" altLang="en-US" sz="3000" dirty="0">
                <a:solidFill>
                  <a:srgbClr val="FF0000"/>
                </a:solidFill>
              </a:rPr>
              <a:t>()</a:t>
            </a:r>
          </a:p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95000"/>
                  </a:schemeClr>
                </a:solidFill>
              </a:rPr>
              <a:t>Methods which are indirectly invoked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These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have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specific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names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that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understands</a:t>
            </a:r>
          </a:p>
          <a:p>
            <a:pPr marL="971550" lvl="2" indent="-227013" eaLnBrk="1" hangingPunct="1">
              <a:spcBef>
                <a:spcPts val="0"/>
              </a:spcBef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We already learned the</a:t>
            </a:r>
            <a:r>
              <a:rPr lang="en-US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constructor,</a:t>
            </a:r>
            <a:r>
              <a:rPr lang="en-US" altLang="en-US" sz="2800" spc="-1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800" spc="-1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800" spc="-1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__()</a:t>
            </a:r>
            <a:endParaRPr lang="en-US" altLang="en-US" sz="2800" spc="-100" dirty="0">
              <a:solidFill>
                <a:schemeClr val="bg1">
                  <a:lumMod val="95000"/>
                </a:schemeClr>
              </a:solidFill>
            </a:endParaRPr>
          </a:p>
          <a:p>
            <a:pPr lvl="3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(The constructor of a class is the method that executes when you create a new instance.)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These indirect methods all begin their names with “__” (but they are not the only things to do so).</a:t>
            </a:r>
            <a:endParaRPr lang="en-US" altLang="en-US" sz="3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Accessing a Class Attribute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85800"/>
            <a:ext cx="8458200" cy="6172200"/>
          </a:xfrm>
        </p:spPr>
        <p:txBody>
          <a:bodyPr/>
          <a:lstStyle/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class Critter(object): T=0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endParaRPr lang="en-US" alt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Critter.T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400" spc="-100" dirty="0">
                <a:solidFill>
                  <a:srgbClr val="E03044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2400" spc="-10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ccessible,</a:t>
            </a:r>
            <a:r>
              <a:rPr lang="en-US" altLang="en-US" sz="2000" spc="-10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10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even if no instances</a:t>
            </a:r>
            <a:endParaRPr lang="en-US" altLang="en-US" sz="2400" spc="-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0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Critter.T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+=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1;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Critter.T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crit1=Critter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spc="-3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  <a:r>
              <a:rPr lang="en-US" altLang="en-US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crit1.T</a:t>
            </a:r>
            <a:r>
              <a:rPr lang="en-US" altLang="en-US" sz="2400" spc="-1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400" spc="-10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Access</a:t>
            </a:r>
            <a:r>
              <a:rPr lang="en-US" altLang="en-US" sz="1600" spc="-10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10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via</a:t>
            </a:r>
            <a:r>
              <a:rPr lang="en-US" altLang="en-US" sz="1600" spc="-10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10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instance</a:t>
            </a:r>
            <a:endParaRPr lang="en-US" altLang="en-US" sz="2400" spc="-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Critter.T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+=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1;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Critter.T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2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crit1.T</a:t>
            </a:r>
            <a:r>
              <a:rPr lang="en-US" altLang="en-US" sz="24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1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400" spc="-10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Instance sees the change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2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crit1.T+=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 </a:t>
            </a:r>
            <a:r>
              <a:rPr lang="en-US" altLang="en-US" sz="2400" spc="-1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400" spc="-10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Looks OK, but is it?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crit1.T    </a:t>
            </a:r>
            <a:r>
              <a:rPr lang="en-US" altLang="en-US" sz="2400" spc="-1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400" spc="-10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This checks out. Still looks OK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3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Critter.T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2400" spc="-1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400" spc="-10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But this doesn't look OK: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spc="-5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400" spc="-5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Why</a:t>
            </a:r>
            <a:r>
              <a:rPr lang="en-US" altLang="en-US" sz="2000" spc="-5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50" dirty="0" err="1" smtClean="0">
                <a:solidFill>
                  <a:srgbClr val="E03044"/>
                </a:solidFill>
                <a:latin typeface="Lucida Console" panose="020B0609040504020204" pitchFamily="49" charset="0"/>
              </a:rPr>
              <a:t>Critter.T</a:t>
            </a:r>
            <a:r>
              <a:rPr lang="en-US" altLang="en-US" sz="1400" spc="-5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b="1" spc="-50" dirty="0" smtClean="0">
                <a:solidFill>
                  <a:srgbClr val="E03044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</a:t>
            </a:r>
            <a:r>
              <a:rPr lang="en-US" altLang="en-US" sz="1400" spc="-5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5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3?</a:t>
            </a:r>
            <a:r>
              <a:rPr lang="en-US" altLang="en-US" sz="2000" spc="-50" dirty="0" smtClean="0">
                <a:solidFill>
                  <a:srgbClr val="E03044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90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Becaus</a:t>
            </a:r>
            <a:r>
              <a:rPr lang="en-US" altLang="en-US" sz="2400" spc="-50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000" spc="-50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50" dirty="0">
                <a:solidFill>
                  <a:srgbClr val="CC00CC"/>
                </a:solidFill>
                <a:latin typeface="Lucida Console" panose="020B0609040504020204" pitchFamily="49" charset="0"/>
              </a:rPr>
              <a:t>crit</a:t>
            </a:r>
            <a:r>
              <a:rPr lang="en-US" altLang="en-US" sz="2400" spc="-200" dirty="0">
                <a:solidFill>
                  <a:srgbClr val="CC00CC"/>
                </a:solidFill>
                <a:latin typeface="Lucida Console" panose="020B0609040504020204" pitchFamily="49" charset="0"/>
              </a:rPr>
              <a:t>1.</a:t>
            </a:r>
            <a:r>
              <a:rPr lang="en-US" altLang="en-US" sz="2400" spc="-50" dirty="0">
                <a:solidFill>
                  <a:srgbClr val="CC00CC"/>
                </a:solidFill>
                <a:latin typeface="Lucida Console" panose="020B0609040504020204" pitchFamily="49" charset="0"/>
              </a:rPr>
              <a:t>T+=1</a:t>
            </a:r>
            <a:r>
              <a:rPr lang="en-US" altLang="en-US" sz="2000" spc="-50" dirty="0">
                <a:solidFill>
                  <a:srgbClr val="CC00CC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150" dirty="0">
                <a:solidFill>
                  <a:srgbClr val="CC00CC"/>
                </a:solidFill>
                <a:latin typeface="Lucida Console" panose="020B0609040504020204" pitchFamily="49" charset="0"/>
              </a:rPr>
              <a:t>di</a:t>
            </a:r>
            <a:r>
              <a:rPr lang="en-US" altLang="en-US" sz="2400" spc="-50" dirty="0">
                <a:solidFill>
                  <a:srgbClr val="CC00CC"/>
                </a:solidFill>
                <a:latin typeface="Lucida Console" panose="020B0609040504020204" pitchFamily="49" charset="0"/>
              </a:rPr>
              <a:t>d</a:t>
            </a:r>
            <a:r>
              <a:rPr lang="en-US" altLang="en-US" sz="2400" spc="-400" dirty="0">
                <a:solidFill>
                  <a:srgbClr val="CC00CC"/>
                </a:solidFill>
                <a:latin typeface="Lucida Console" panose="020B0609040504020204" pitchFamily="49" charset="0"/>
              </a:rPr>
              <a:t>n’</a:t>
            </a:r>
            <a:r>
              <a:rPr lang="en-US" altLang="en-US" sz="2400" spc="-50" dirty="0">
                <a:solidFill>
                  <a:srgbClr val="CC00CC"/>
                </a:solidFill>
                <a:latin typeface="Lucida Console" panose="020B0609040504020204" pitchFamily="49" charset="0"/>
              </a:rPr>
              <a:t>t</a:t>
            </a:r>
            <a:endParaRPr lang="en-US" altLang="en-US" sz="2400" spc="-50" dirty="0" smtClean="0">
              <a:solidFill>
                <a:srgbClr val="CC00CC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400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update the class attribute,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but instead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8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2400" spc="-8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accessed it, </a:t>
            </a:r>
            <a:r>
              <a:rPr lang="en-US" altLang="en-US" sz="2400" spc="-8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then </a:t>
            </a:r>
            <a:r>
              <a:rPr lang="en-US" altLang="en-US" sz="2400" spc="-80" dirty="0">
                <a:solidFill>
                  <a:srgbClr val="00B050"/>
                </a:solidFill>
                <a:latin typeface="Lucida Console" panose="020B0609040504020204" pitchFamily="49" charset="0"/>
              </a:rPr>
              <a:t>made an object </a:t>
            </a:r>
            <a:r>
              <a:rPr lang="en-US" altLang="en-US" sz="2400" spc="-8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attribute</a:t>
            </a:r>
            <a:endParaRPr lang="en-US" altLang="en-US" sz="2400" spc="-8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685800"/>
            <a:ext cx="762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4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spc="-5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491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491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Three Types of Methods</a:t>
            </a:r>
            <a:endParaRPr lang="en-US" altLang="en-US" sz="4400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26440"/>
            <a:ext cx="9067800" cy="5902960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Simple methods belonging to the instance, which you invoke by calling them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75000"/>
                  </a:schemeClr>
                </a:solidFill>
              </a:rPr>
              <a:t>These methods can be made private, but even then, they can still be invoked, as we’ll see later.</a:t>
            </a:r>
          </a:p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</a:rPr>
              <a:t>Methods belong to the class, not the instances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3000" dirty="0">
                <a:solidFill>
                  <a:schemeClr val="bg1">
                    <a:lumMod val="75000"/>
                  </a:schemeClr>
                </a:solidFill>
              </a:rPr>
              <a:t>These use </a:t>
            </a:r>
            <a:r>
              <a:rPr lang="en-US" altLang="en-US" sz="3000" dirty="0" err="1">
                <a:solidFill>
                  <a:schemeClr val="bg1">
                    <a:lumMod val="75000"/>
                  </a:schemeClr>
                </a:solidFill>
              </a:rPr>
              <a:t>staticmethod</a:t>
            </a:r>
            <a:r>
              <a:rPr lang="en-US" altLang="en-US" sz="3000" dirty="0">
                <a:solidFill>
                  <a:schemeClr val="bg1">
                    <a:lumMod val="75000"/>
                  </a:schemeClr>
                </a:solidFill>
              </a:rPr>
              <a:t>() or </a:t>
            </a:r>
            <a:r>
              <a:rPr lang="en-US" altLang="en-US" sz="3000" dirty="0" err="1">
                <a:solidFill>
                  <a:schemeClr val="bg1">
                    <a:lumMod val="75000"/>
                  </a:schemeClr>
                </a:solidFill>
              </a:rPr>
              <a:t>classmethod</a:t>
            </a:r>
            <a:r>
              <a:rPr lang="en-US" altLang="en-US" sz="3000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 smtClean="0">
                <a:solidFill>
                  <a:srgbClr val="FF0000"/>
                </a:solidFill>
              </a:rPr>
              <a:t>Methods which are indirectly invoked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rgbClr val="FF0000"/>
                </a:solidFill>
              </a:rPr>
              <a:t>These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have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specific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names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that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Python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understands</a:t>
            </a:r>
          </a:p>
          <a:p>
            <a:pPr marL="971550" lvl="2" indent="-227013" eaLnBrk="1" hangingPunct="1">
              <a:spcBef>
                <a:spcPts val="0"/>
              </a:spcBef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We already learned the</a:t>
            </a:r>
            <a:r>
              <a:rPr lang="en-US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constructor,</a:t>
            </a:r>
            <a:r>
              <a:rPr lang="en-US" altLang="en-US" sz="2800" spc="-1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800" spc="-1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800" spc="-1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__()</a:t>
            </a:r>
            <a:endParaRPr lang="en-US" altLang="en-US" sz="2800" spc="-100" dirty="0">
              <a:solidFill>
                <a:schemeClr val="bg1">
                  <a:lumMod val="95000"/>
                </a:schemeClr>
              </a:solidFill>
            </a:endParaRPr>
          </a:p>
          <a:p>
            <a:pPr lvl="3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(The constructor of a class is the method that executes when you create a new instance.)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These indirect methods all begin their names with “__” (but they are not the only things to do so).</a:t>
            </a:r>
            <a:endParaRPr lang="en-US" altLang="en-US" sz="3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Three Types of Methods</a:t>
            </a:r>
            <a:endParaRPr lang="en-US" altLang="en-US" sz="4400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26440"/>
            <a:ext cx="9067800" cy="5902960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Simple methods belonging to the instance, which you invoke by calling them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75000"/>
                  </a:schemeClr>
                </a:solidFill>
              </a:rPr>
              <a:t>These methods can be made private, but even then, they can still be invoked, as we’ll see later.</a:t>
            </a:r>
          </a:p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</a:rPr>
              <a:t>Methods belong to the class, not the instances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3000" dirty="0">
                <a:solidFill>
                  <a:schemeClr val="bg1">
                    <a:lumMod val="75000"/>
                  </a:schemeClr>
                </a:solidFill>
              </a:rPr>
              <a:t>These use </a:t>
            </a:r>
            <a:r>
              <a:rPr lang="en-US" altLang="en-US" sz="3000" dirty="0" err="1">
                <a:solidFill>
                  <a:schemeClr val="bg1">
                    <a:lumMod val="75000"/>
                  </a:schemeClr>
                </a:solidFill>
              </a:rPr>
              <a:t>staticmethod</a:t>
            </a:r>
            <a:r>
              <a:rPr lang="en-US" altLang="en-US" sz="3000" dirty="0">
                <a:solidFill>
                  <a:schemeClr val="bg1">
                    <a:lumMod val="75000"/>
                  </a:schemeClr>
                </a:solidFill>
              </a:rPr>
              <a:t>() or </a:t>
            </a:r>
            <a:r>
              <a:rPr lang="en-US" altLang="en-US" sz="3000" dirty="0" err="1">
                <a:solidFill>
                  <a:schemeClr val="bg1">
                    <a:lumMod val="75000"/>
                  </a:schemeClr>
                </a:solidFill>
              </a:rPr>
              <a:t>classmethod</a:t>
            </a:r>
            <a:r>
              <a:rPr lang="en-US" altLang="en-US" sz="3000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 smtClean="0">
                <a:solidFill>
                  <a:srgbClr val="FF0000"/>
                </a:solidFill>
              </a:rPr>
              <a:t>Methods which are indirectly invoked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rgbClr val="FF0000"/>
                </a:solidFill>
              </a:rPr>
              <a:t>These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have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specific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names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that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Python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understands</a:t>
            </a:r>
          </a:p>
          <a:p>
            <a:pPr marL="971550" lvl="2" indent="-227013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rgbClr val="006600"/>
                </a:solidFill>
              </a:rPr>
              <a:t>We already learned the</a:t>
            </a:r>
            <a:r>
              <a:rPr lang="en-US" altLang="en-US" sz="2400" dirty="0" smtClean="0">
                <a:solidFill>
                  <a:srgbClr val="006600"/>
                </a:solidFill>
              </a:rPr>
              <a:t> </a:t>
            </a:r>
            <a:r>
              <a:rPr lang="en-US" altLang="en-US" sz="2800" dirty="0" smtClean="0">
                <a:solidFill>
                  <a:srgbClr val="006600"/>
                </a:solidFill>
              </a:rPr>
              <a:t>constructor,</a:t>
            </a:r>
            <a:r>
              <a:rPr lang="en-US" altLang="en-US" sz="280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800" spc="-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80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__()</a:t>
            </a:r>
            <a:endParaRPr lang="en-US" altLang="en-US" sz="2800" spc="-100" dirty="0" smtClean="0">
              <a:solidFill>
                <a:srgbClr val="FF0000"/>
              </a:solidFill>
            </a:endParaRPr>
          </a:p>
          <a:p>
            <a:pPr lvl="3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rgbClr val="006600"/>
                </a:solidFill>
              </a:rPr>
              <a:t>(The constructor of a class is the method that executes when you create a new instance.)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These indirect methods all begin their names with “__” (but they are not the only things to do so).</a:t>
            </a:r>
            <a:endParaRPr lang="en-US" altLang="en-US" sz="3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Three Types of Methods</a:t>
            </a:r>
            <a:endParaRPr lang="en-US" altLang="en-US" sz="4400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26440"/>
            <a:ext cx="9067800" cy="5902960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Simple methods belonging to the instance, which you invoke by calling them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75000"/>
                  </a:schemeClr>
                </a:solidFill>
              </a:rPr>
              <a:t>These methods can be made private, but even then, they can still be invoked, as we’ll see later.</a:t>
            </a:r>
          </a:p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</a:rPr>
              <a:t>Methods belong to the class, not the instances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3000" dirty="0">
                <a:solidFill>
                  <a:schemeClr val="bg1">
                    <a:lumMod val="75000"/>
                  </a:schemeClr>
                </a:solidFill>
              </a:rPr>
              <a:t>These use </a:t>
            </a:r>
            <a:r>
              <a:rPr lang="en-US" altLang="en-US" sz="3000" dirty="0" err="1">
                <a:solidFill>
                  <a:schemeClr val="bg1">
                    <a:lumMod val="75000"/>
                  </a:schemeClr>
                </a:solidFill>
              </a:rPr>
              <a:t>staticmethod</a:t>
            </a:r>
            <a:r>
              <a:rPr lang="en-US" altLang="en-US" sz="3000" dirty="0">
                <a:solidFill>
                  <a:schemeClr val="bg1">
                    <a:lumMod val="75000"/>
                  </a:schemeClr>
                </a:solidFill>
              </a:rPr>
              <a:t>() or </a:t>
            </a:r>
            <a:r>
              <a:rPr lang="en-US" altLang="en-US" sz="3000" dirty="0" err="1">
                <a:solidFill>
                  <a:schemeClr val="bg1">
                    <a:lumMod val="75000"/>
                  </a:schemeClr>
                </a:solidFill>
              </a:rPr>
              <a:t>classmethod</a:t>
            </a:r>
            <a:r>
              <a:rPr lang="en-US" altLang="en-US" sz="3000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 smtClean="0">
                <a:solidFill>
                  <a:srgbClr val="FF0000"/>
                </a:solidFill>
              </a:rPr>
              <a:t>Methods which are indirectly invoked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rgbClr val="FF0000"/>
                </a:solidFill>
              </a:rPr>
              <a:t>These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have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specific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names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that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Python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understands</a:t>
            </a:r>
          </a:p>
          <a:p>
            <a:pPr marL="971550" lvl="2" indent="-227013" eaLnBrk="1" hangingPunct="1">
              <a:spcBef>
                <a:spcPts val="0"/>
              </a:spcBef>
            </a:pPr>
            <a:r>
              <a:rPr lang="en-US" altLang="en-US" sz="2800" dirty="0">
                <a:solidFill>
                  <a:srgbClr val="006600"/>
                </a:solidFill>
              </a:rPr>
              <a:t>We already learned the</a:t>
            </a:r>
            <a:r>
              <a:rPr lang="en-US" altLang="en-US" sz="2400" dirty="0">
                <a:solidFill>
                  <a:srgbClr val="006600"/>
                </a:solidFill>
              </a:rPr>
              <a:t> </a:t>
            </a:r>
            <a:r>
              <a:rPr lang="en-US" altLang="en-US" sz="2800" dirty="0">
                <a:solidFill>
                  <a:srgbClr val="006600"/>
                </a:solidFill>
              </a:rPr>
              <a:t>constructor,</a:t>
            </a:r>
            <a:r>
              <a:rPr lang="en-US" altLang="en-US" sz="28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800" spc="-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8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__()</a:t>
            </a:r>
            <a:endParaRPr lang="en-US" altLang="en-US" sz="2800" spc="-100" dirty="0">
              <a:solidFill>
                <a:srgbClr val="FF0000"/>
              </a:solidFill>
            </a:endParaRPr>
          </a:p>
          <a:p>
            <a:pPr lvl="3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rgbClr val="006600"/>
                </a:solidFill>
              </a:rPr>
              <a:t>(The constructor of a class is the method that executes when you create a new instance.)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rgbClr val="FF0000"/>
                </a:solidFill>
              </a:rPr>
              <a:t>These indirect methods all begin their names with “__” (but they are not the only things to do so).</a:t>
            </a:r>
            <a:endParaRPr lang="en-US" alt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Three Types of Methods</a:t>
            </a:r>
            <a:endParaRPr lang="en-US" altLang="en-US" sz="4400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26440"/>
            <a:ext cx="9067800" cy="5902960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Simple methods belonging to the instance, which you invoke by calling them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75000"/>
                  </a:schemeClr>
                </a:solidFill>
              </a:rPr>
              <a:t>These methods can be made private, but even then, they can still be invoked, as we’ll see later.</a:t>
            </a:r>
          </a:p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</a:rPr>
              <a:t>Methods belong to the class, not the instances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3000" dirty="0">
                <a:solidFill>
                  <a:schemeClr val="bg1">
                    <a:lumMod val="75000"/>
                  </a:schemeClr>
                </a:solidFill>
              </a:rPr>
              <a:t>These use </a:t>
            </a:r>
            <a:r>
              <a:rPr lang="en-US" altLang="en-US" sz="3000" dirty="0" err="1">
                <a:solidFill>
                  <a:schemeClr val="bg1">
                    <a:lumMod val="75000"/>
                  </a:schemeClr>
                </a:solidFill>
              </a:rPr>
              <a:t>staticmethod</a:t>
            </a:r>
            <a:r>
              <a:rPr lang="en-US" altLang="en-US" sz="3000" dirty="0">
                <a:solidFill>
                  <a:schemeClr val="bg1">
                    <a:lumMod val="75000"/>
                  </a:schemeClr>
                </a:solidFill>
              </a:rPr>
              <a:t>() or </a:t>
            </a:r>
            <a:r>
              <a:rPr lang="en-US" altLang="en-US" sz="3000" dirty="0" err="1">
                <a:solidFill>
                  <a:schemeClr val="bg1">
                    <a:lumMod val="75000"/>
                  </a:schemeClr>
                </a:solidFill>
              </a:rPr>
              <a:t>classmethod</a:t>
            </a:r>
            <a:r>
              <a:rPr lang="en-US" altLang="en-US" sz="3000" dirty="0">
                <a:solidFill>
                  <a:schemeClr val="bg1">
                    <a:lumMod val="75000"/>
                  </a:schemeClr>
                </a:solidFill>
              </a:rPr>
              <a:t>()</a:t>
            </a:r>
          </a:p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 smtClean="0">
                <a:solidFill>
                  <a:srgbClr val="FF0000"/>
                </a:solidFill>
              </a:rPr>
              <a:t>Methods which are indirectly invoked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rgbClr val="FF0000"/>
                </a:solidFill>
              </a:rPr>
              <a:t>These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have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specific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names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that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Python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understands</a:t>
            </a:r>
          </a:p>
          <a:p>
            <a:pPr marL="971550" lvl="2" indent="-227013" eaLnBrk="1" hangingPunct="1">
              <a:spcBef>
                <a:spcPts val="0"/>
              </a:spcBef>
            </a:pPr>
            <a:r>
              <a:rPr lang="en-US" altLang="en-US" sz="2800" dirty="0">
                <a:solidFill>
                  <a:srgbClr val="006600"/>
                </a:solidFill>
              </a:rPr>
              <a:t>We already learned the</a:t>
            </a:r>
            <a:r>
              <a:rPr lang="en-US" altLang="en-US" sz="2400" dirty="0">
                <a:solidFill>
                  <a:srgbClr val="006600"/>
                </a:solidFill>
              </a:rPr>
              <a:t> </a:t>
            </a:r>
            <a:r>
              <a:rPr lang="en-US" altLang="en-US" sz="2800" dirty="0">
                <a:solidFill>
                  <a:srgbClr val="006600"/>
                </a:solidFill>
              </a:rPr>
              <a:t>constructor,</a:t>
            </a:r>
            <a:r>
              <a:rPr lang="en-US" altLang="en-US" sz="28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800" spc="-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8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__()</a:t>
            </a:r>
            <a:endParaRPr lang="en-US" altLang="en-US" sz="2800" spc="-100" dirty="0">
              <a:solidFill>
                <a:srgbClr val="FF0000"/>
              </a:solidFill>
            </a:endParaRPr>
          </a:p>
          <a:p>
            <a:pPr lvl="3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rgbClr val="006600"/>
                </a:solidFill>
              </a:rPr>
              <a:t>(The constructor of a class is the method that executes when you create a new instance.)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rgbClr val="FF0000"/>
                </a:solidFill>
              </a:rPr>
              <a:t>These indirect methods all begin their names with “__” (but they are not the only things to do so).</a:t>
            </a:r>
            <a:endParaRPr lang="en-US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09800" y="1828800"/>
            <a:ext cx="4572000" cy="179016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There are other indirect ones besides __</a:t>
            </a:r>
            <a:r>
              <a:rPr kumimoji="0" lang="en-US" altLang="zh-TW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init</a:t>
            </a: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__()…</a:t>
            </a:r>
            <a:endParaRPr kumimoji="0" lang="zh-TW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0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839200" cy="49530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class </a:t>
            </a:r>
            <a:r>
              <a:rPr lang="en-US" altLang="en-US" sz="2400" dirty="0">
                <a:latin typeface="Lucida Console" panose="020B0609040504020204" pitchFamily="49" charset="0"/>
              </a:rPr>
              <a:t>Critter(object):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def </a:t>
            </a:r>
            <a:r>
              <a:rPr lang="en-US" altLang="en-US" sz="2400" dirty="0">
                <a:latin typeface="Lucida Console" panose="020B0609040504020204" pitchFamily="49" charset="0"/>
              </a:rPr>
              <a:t>__</a:t>
            </a:r>
            <a:r>
              <a:rPr lang="en-US" altLang="en-US" sz="2400" dirty="0" err="1"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latin typeface="Lucida Console" panose="020B0609040504020204" pitchFamily="49" charset="0"/>
              </a:rPr>
              <a:t>__(self, name):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 </a:t>
            </a:r>
            <a:r>
              <a:rPr lang="en-US" altLang="en-US" sz="2400" dirty="0">
                <a:latin typeface="Lucida Console" panose="020B0609040504020204" pitchFamily="49" charset="0"/>
              </a:rPr>
              <a:t>self.name =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name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def </a:t>
            </a:r>
            <a:r>
              <a:rPr lang="en-US" alt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str</a:t>
            </a:r>
            <a:r>
              <a:rPr lang="en-US" alt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dirty="0">
                <a:latin typeface="Lucida Console" panose="020B0609040504020204" pitchFamily="49" charset="0"/>
              </a:rPr>
              <a:t>(self):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 rep </a:t>
            </a:r>
            <a:r>
              <a:rPr lang="en-US" altLang="en-US" sz="2400" dirty="0">
                <a:latin typeface="Lucida Console" panose="020B0609040504020204" pitchFamily="49" charset="0"/>
              </a:rPr>
              <a:t>= "</a:t>
            </a:r>
            <a:r>
              <a:rPr lang="en-US" altLang="en-US" sz="2400" dirty="0">
                <a:solidFill>
                  <a:srgbClr val="CC00CC"/>
                </a:solidFill>
                <a:latin typeface="Lucida Console" panose="020B0609040504020204" pitchFamily="49" charset="0"/>
              </a:rPr>
              <a:t>Critter object\n</a:t>
            </a:r>
            <a:r>
              <a:rPr lang="en-US" altLang="en-US" sz="2400" dirty="0">
                <a:latin typeface="Lucida Console" panose="020B0609040504020204" pitchFamily="49" charset="0"/>
              </a:rPr>
              <a:t>"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 rep </a:t>
            </a:r>
            <a:r>
              <a:rPr lang="en-US" altLang="en-US" sz="2400" dirty="0">
                <a:latin typeface="Lucida Console" panose="020B0609040504020204" pitchFamily="49" charset="0"/>
              </a:rPr>
              <a:t>+= "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name: </a:t>
            </a:r>
            <a:r>
              <a:rPr lang="en-US" altLang="en-US" sz="2400" dirty="0">
                <a:latin typeface="Lucida Console" panose="020B0609040504020204" pitchFamily="49" charset="0"/>
              </a:rPr>
              <a:t>" + </a:t>
            </a:r>
            <a:r>
              <a:rPr lang="en-US" alt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self.name</a:t>
            </a:r>
            <a:endParaRPr lang="en-US" altLang="en-US" sz="2400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 </a:t>
            </a:r>
            <a:r>
              <a:rPr lang="en-US" altLang="en-US" sz="2400" dirty="0">
                <a:latin typeface="Lucida Console" panose="020B0609040504020204" pitchFamily="49" charset="0"/>
              </a:rPr>
              <a:t>return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rep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00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=Critter("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Benji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")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2400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Critter </a:t>
            </a:r>
            <a:r>
              <a:rPr lang="en-US" altLang="en-US" sz="2400" dirty="0">
                <a:solidFill>
                  <a:srgbClr val="CC00CC"/>
                </a:solidFill>
                <a:latin typeface="Lucida Console" panose="020B0609040504020204" pitchFamily="49" charset="0"/>
              </a:rPr>
              <a:t>object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name: </a:t>
            </a:r>
            <a:r>
              <a:rPr lang="en-US" altLang="en-US" sz="24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Benji</a:t>
            </a:r>
            <a:endParaRPr lang="en-US" altLang="en-US" sz="2400" b="1" dirty="0" smtClean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b="1" dirty="0" smtClean="0">
                <a:solidFill>
                  <a:srgbClr val="FFB100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rgbClr val="FF9966"/>
                </a:solidFill>
                <a:latin typeface="Lucida Console" panose="020B0609040504020204" pitchFamily="49" charset="0"/>
              </a:rPr>
              <a:t>#</a:t>
            </a:r>
            <a:r>
              <a:rPr lang="en-US" altLang="en-US" sz="1800" dirty="0" smtClean="0">
                <a:solidFill>
                  <a:srgbClr val="FF996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solidFill>
                  <a:srgbClr val="FF9966"/>
                </a:solidFill>
              </a:rPr>
              <a:t>But __</a:t>
            </a:r>
            <a:r>
              <a:rPr lang="en-US" altLang="en-US" sz="2400" dirty="0" err="1" smtClean="0">
                <a:solidFill>
                  <a:srgbClr val="FF9966"/>
                </a:solidFill>
              </a:rPr>
              <a:t>str</a:t>
            </a:r>
            <a:r>
              <a:rPr lang="en-US" altLang="en-US" sz="2400" dirty="0" smtClean="0">
                <a:solidFill>
                  <a:srgbClr val="FF9966"/>
                </a:solidFill>
              </a:rPr>
              <a:t>__() only gets invoked from inside of print:</a:t>
            </a:r>
            <a:endParaRPr lang="en-US" altLang="en-US" sz="2400" dirty="0">
              <a:solidFill>
                <a:srgbClr val="FF9966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&lt;__</a:t>
            </a:r>
            <a:r>
              <a:rPr lang="en-US" altLang="en-US" sz="2400" dirty="0" err="1">
                <a:latin typeface="Lucida Console" panose="020B0609040504020204" pitchFamily="49" charset="0"/>
              </a:rPr>
              <a:t>main__.Critter</a:t>
            </a:r>
            <a:r>
              <a:rPr lang="en-US" altLang="en-US" sz="2400" dirty="0">
                <a:latin typeface="Lucida Console" panose="020B0609040504020204" pitchFamily="49" charset="0"/>
              </a:rPr>
              <a:t> object at 0x6ffff7c7748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b="1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.</a:t>
            </a:r>
            <a:r>
              <a:rPr lang="en-US" alt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str</a:t>
            </a:r>
            <a:r>
              <a:rPr lang="en-US" altLang="en-US" sz="24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__()</a:t>
            </a:r>
            <a:r>
              <a:rPr lang="en-US" altLang="en-US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400" dirty="0" smtClean="0">
                <a:solidFill>
                  <a:srgbClr val="FF9966"/>
                </a:solidFill>
                <a:latin typeface="Arial Narrow" panose="020B0606020202030204" pitchFamily="34" charset="0"/>
              </a:rPr>
              <a:t># Of course, you can (aren't meant to) run it directly: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'</a:t>
            </a:r>
            <a:r>
              <a:rPr lang="en-US" altLang="en-US" sz="2400" dirty="0">
                <a:solidFill>
                  <a:srgbClr val="CC00CC"/>
                </a:solidFill>
                <a:latin typeface="Lucida Console" panose="020B0609040504020204" pitchFamily="49" charset="0"/>
              </a:rPr>
              <a:t>Critter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rgbClr val="CC00CC"/>
                </a:solidFill>
                <a:latin typeface="Lucida Console" panose="020B0609040504020204" pitchFamily="49" charset="0"/>
              </a:rPr>
              <a:t>object\</a:t>
            </a:r>
            <a:r>
              <a:rPr lang="en-US" altLang="en-US" sz="2400" dirty="0" err="1">
                <a:solidFill>
                  <a:srgbClr val="CC00CC"/>
                </a:solidFill>
                <a:latin typeface="Lucida Console" panose="020B0609040504020204" pitchFamily="49" charset="0"/>
              </a:rPr>
              <a:t>n</a:t>
            </a:r>
            <a:r>
              <a:rPr lang="en-US" altLang="en-US" sz="24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name</a:t>
            </a:r>
            <a:r>
              <a:rPr lang="en-US" altLang="en-US" sz="2400" dirty="0">
                <a:solidFill>
                  <a:schemeClr val="accent2"/>
                </a:solidFill>
                <a:latin typeface="Lucida Console" panose="020B0609040504020204" pitchFamily="49" charset="0"/>
              </a:rPr>
              <a:t>: </a:t>
            </a:r>
            <a:r>
              <a:rPr lang="en-US" altLang="en-US" sz="24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Benji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'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382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altLang="en-US" sz="2000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altLang="en-US" sz="2000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en-US" sz="2400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 smtClean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Printing an </a:t>
            </a:r>
            <a:r>
              <a:rPr lang="en-US" altLang="en-US" sz="4400" dirty="0" smtClean="0"/>
              <a:t>Object: </a:t>
            </a:r>
            <a:r>
              <a:rPr lang="en-US" altLang="en-US" sz="4400" b="1" dirty="0" smtClean="0">
                <a:solidFill>
                  <a:srgbClr val="FF0000"/>
                </a:solidFill>
              </a:rPr>
              <a:t>__</a:t>
            </a:r>
            <a:r>
              <a:rPr lang="en-US" altLang="en-US" sz="4400" b="1" dirty="0" err="1" smtClean="0">
                <a:solidFill>
                  <a:srgbClr val="FF0000"/>
                </a:solidFill>
              </a:rPr>
              <a:t>str</a:t>
            </a:r>
            <a:r>
              <a:rPr lang="en-US" altLang="en-US" sz="4400" b="1" dirty="0" smtClean="0">
                <a:solidFill>
                  <a:srgbClr val="FF0000"/>
                </a:solidFill>
              </a:rPr>
              <a:t>__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2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1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1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1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19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19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77824"/>
            <a:ext cx="8991600" cy="5980176"/>
          </a:xfrm>
        </p:spPr>
        <p:txBody>
          <a:bodyPr/>
          <a:lstStyle/>
          <a:p>
            <a:pPr marL="233363" indent="-60325" eaLnBrk="1" hangingPunct="1">
              <a:lnSpc>
                <a:spcPct val="94000"/>
              </a:lnSpc>
              <a:spcBef>
                <a:spcPts val="600"/>
              </a:spcBef>
              <a:buNone/>
            </a:pPr>
            <a:r>
              <a:rPr lang="en-US" altLang="en-US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b="1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32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spc="-50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..</a:t>
            </a:r>
            <a:r>
              <a:rPr lang="en-US" altLang="en-US" sz="320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32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FF0000"/>
                </a:solidFill>
              </a:rPr>
              <a:t> </a:t>
            </a:r>
          </a:p>
          <a:p>
            <a:pPr marL="284163" indent="-50800" eaLnBrk="1" hangingPunct="1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en-US" sz="3200" dirty="0"/>
              <a:t> </a:t>
            </a:r>
            <a:r>
              <a:rPr lang="en-US" altLang="en-US" sz="3200" dirty="0" smtClean="0"/>
              <a:t> This </a:t>
            </a:r>
            <a:r>
              <a:rPr lang="en-US" altLang="en-US" sz="3200" dirty="0"/>
              <a:t>lets you initialize instance </a:t>
            </a:r>
            <a:r>
              <a:rPr lang="en-US" altLang="en-US" sz="3200" dirty="0" smtClean="0"/>
              <a:t>attributes.</a:t>
            </a:r>
          </a:p>
          <a:p>
            <a:pPr marL="457200" indent="0" eaLnBrk="1" hangingPunct="1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en-US" sz="3200" dirty="0" smtClean="0"/>
              <a:t>It is the object's constructor. (There is no  destructor, because Python has garbage collection.)</a:t>
            </a:r>
          </a:p>
          <a:p>
            <a:pPr marL="233363" indent="-60325" eaLnBrk="1" hangingPunct="1">
              <a:lnSpc>
                <a:spcPct val="94000"/>
              </a:lnSpc>
              <a:spcBef>
                <a:spcPts val="2400"/>
              </a:spcBef>
              <a:buNone/>
            </a:pP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	__</a:t>
            </a:r>
            <a:r>
              <a:rPr lang="en-US" altLang="en-US" sz="3200" b="1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str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b="1" dirty="0" smtClean="0">
              <a:solidFill>
                <a:schemeClr val="accent2"/>
              </a:solidFill>
            </a:endParaRPr>
          </a:p>
          <a:p>
            <a:pPr marL="457200" indent="-223838" eaLnBrk="1" hangingPunct="1">
              <a:spcBef>
                <a:spcPts val="0"/>
              </a:spcBef>
              <a:buNone/>
            </a:pPr>
            <a:r>
              <a:rPr lang="en-US" altLang="en-US" sz="3200" dirty="0" smtClean="0"/>
              <a:t>  This gives you the print function: 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print(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me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dirty="0" smtClean="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latin typeface="+mn-lt"/>
              </a:rPr>
              <a:t>Special </a:t>
            </a:r>
            <a:r>
              <a:rPr lang="en-US" altLang="en-US" sz="4400" dirty="0">
                <a:latin typeface="+mn-lt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5636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9067800" cy="6096000"/>
          </a:xfrm>
        </p:spPr>
        <p:txBody>
          <a:bodyPr/>
          <a:lstStyle/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class </a:t>
            </a:r>
            <a:r>
              <a:rPr lang="en-US" altLang="en-US" sz="2400" dirty="0">
                <a:latin typeface="Lucida Console" panose="020B0609040504020204" pitchFamily="49" charset="0"/>
              </a:rPr>
              <a:t>Puppy(object):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400" dirty="0">
                <a:latin typeface="Lucida Console" panose="020B0609040504020204" pitchFamily="49" charset="0"/>
              </a:rPr>
              <a:t>def __</a:t>
            </a:r>
            <a:r>
              <a:rPr lang="en-US" altLang="en-US" sz="2400" dirty="0" err="1">
                <a:latin typeface="Lucida Console" panose="020B0609040504020204" pitchFamily="49" charset="0"/>
              </a:rPr>
              <a:t>init</a:t>
            </a:r>
            <a:r>
              <a:rPr lang="en-US" altLang="en-US" sz="2400" dirty="0">
                <a:latin typeface="Lucida Console" panose="020B0609040504020204" pitchFamily="49" charset="0"/>
              </a:rPr>
              <a:t>__(self):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self.names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= []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self.colors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latin typeface="Lucida Console" panose="020B0609040504020204" pitchFamily="49" charset="0"/>
              </a:rPr>
              <a:t>=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[]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\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400" dirty="0" err="1">
                <a:latin typeface="Lucida Console" panose="020B0609040504020204" pitchFamily="49" charset="0"/>
              </a:rPr>
              <a:t>def</a:t>
            </a:r>
            <a:r>
              <a:rPr lang="en-US" altLang="en-US" sz="2400" dirty="0">
                <a:latin typeface="Lucida Console" panose="020B0609040504020204" pitchFamily="49" charset="0"/>
              </a:rPr>
              <a:t> __</a:t>
            </a:r>
            <a:r>
              <a:rPr lang="en-US" altLang="en-US" sz="2400" dirty="0" err="1">
                <a:latin typeface="Lucida Console" panose="020B0609040504020204" pitchFamily="49" charset="0"/>
              </a:rPr>
              <a:t>setitem</a:t>
            </a:r>
            <a:r>
              <a:rPr lang="en-US" altLang="en-US" sz="2400" dirty="0">
                <a:latin typeface="Lucida Console" panose="020B0609040504020204" pitchFamily="49" charset="0"/>
              </a:rPr>
              <a:t>__(self, name, color):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self.names.append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(name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self.colors.append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(color</a:t>
            </a:r>
            <a:r>
              <a:rPr lang="en-US" altLang="en-US" sz="2400" dirty="0">
                <a:latin typeface="Lucida Console" panose="020B0609040504020204" pitchFamily="49" charset="0"/>
              </a:rPr>
              <a:t>)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\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400" dirty="0">
                <a:latin typeface="Lucida Console" panose="020B0609040504020204" pitchFamily="49" charset="0"/>
              </a:rPr>
              <a:t>def __</a:t>
            </a:r>
            <a:r>
              <a:rPr lang="en-US" altLang="en-US" sz="2400" dirty="0" err="1">
                <a:latin typeface="Lucida Console" panose="020B0609040504020204" pitchFamily="49" charset="0"/>
              </a:rPr>
              <a:t>getitem</a:t>
            </a:r>
            <a:r>
              <a:rPr lang="en-US" altLang="en-US" sz="2400" dirty="0">
                <a:latin typeface="Lucida Console" panose="020B0609040504020204" pitchFamily="49" charset="0"/>
              </a:rPr>
              <a:t>__(self, name):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>
                <a:latin typeface="Lucida Console" panose="020B0609040504020204" pitchFamily="49" charset="0"/>
              </a:rPr>
              <a:t>if name in 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self.names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: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 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return </a:t>
            </a:r>
            <a:r>
              <a:rPr lang="en-US" altLang="en-US" sz="2400" spc="-100" dirty="0" err="1" smtClean="0">
                <a:latin typeface="Lucida Console" panose="020B0609040504020204" pitchFamily="49" charset="0"/>
              </a:rPr>
              <a:t>self.colors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[</a:t>
            </a:r>
            <a:r>
              <a:rPr lang="en-US" altLang="en-US" sz="2400" spc="-100" dirty="0" err="1" smtClean="0">
                <a:latin typeface="Lucida Console" panose="020B0609040504020204" pitchFamily="49" charset="0"/>
              </a:rPr>
              <a:t>self.names.index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(name</a:t>
            </a:r>
            <a:r>
              <a:rPr lang="en-US" altLang="en-US" sz="2400" spc="-100" dirty="0">
                <a:latin typeface="Lucida Console" panose="020B0609040504020204" pitchFamily="49" charset="0"/>
              </a:rPr>
              <a:t>)]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else: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 </a:t>
            </a:r>
            <a:r>
              <a:rPr lang="en-US" altLang="en-US" sz="2400" dirty="0">
                <a:latin typeface="Lucida Console" panose="020B0609040504020204" pitchFamily="49" charset="0"/>
              </a:rPr>
              <a:t>return None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dog = Puppy()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dog['Max'] = 'brown'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dog['Ruby'] =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'yellow'</a:t>
            </a:r>
            <a:endParaRPr lang="en-US" altLang="ja-JP" sz="2400" dirty="0"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print ("Max is", dog['Max'])</a:t>
            </a:r>
          </a:p>
          <a:p>
            <a:pPr marL="255588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en-US" sz="2000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" y="762000"/>
            <a:ext cx="84328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3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3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7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3000"/>
              </a:lnSpc>
              <a:spcBef>
                <a:spcPct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3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 kern="0" spc="-100" dirty="0" smtClean="0"/>
              <a:t>I</a:t>
            </a:r>
            <a:r>
              <a:rPr lang="en-US" altLang="en-US" sz="4400" kern="0" spc="-200" dirty="0" smtClean="0"/>
              <a:t>nd</a:t>
            </a:r>
            <a:r>
              <a:rPr lang="en-US" altLang="en-US" sz="4400" kern="0" spc="-300" dirty="0" smtClean="0"/>
              <a:t>e</a:t>
            </a:r>
            <a:r>
              <a:rPr lang="en-US" altLang="en-US" sz="4400" kern="0" spc="-100" dirty="0" smtClean="0"/>
              <a:t>xing: </a:t>
            </a:r>
            <a:r>
              <a:rPr lang="en-US" altLang="en-US" sz="4400" b="1" kern="0" spc="-800" dirty="0">
                <a:solidFill>
                  <a:srgbClr val="FF0000"/>
                </a:solidFill>
              </a:rPr>
              <a:t>_</a:t>
            </a:r>
            <a:r>
              <a:rPr lang="en-US" altLang="en-US" sz="4400" b="1" kern="0" spc="-300" dirty="0">
                <a:solidFill>
                  <a:srgbClr val="FF0000"/>
                </a:solidFill>
              </a:rPr>
              <a:t>_</a:t>
            </a:r>
            <a:r>
              <a:rPr lang="en-US" altLang="en-US" sz="4400" b="1" kern="0" dirty="0" err="1" smtClean="0">
                <a:solidFill>
                  <a:srgbClr val="FF0000"/>
                </a:solidFill>
              </a:rPr>
              <a:t>setit</a:t>
            </a:r>
            <a:r>
              <a:rPr lang="en-US" altLang="en-US" sz="4400" b="1" kern="0" spc="-100" dirty="0" err="1" smtClean="0">
                <a:solidFill>
                  <a:srgbClr val="FF0000"/>
                </a:solidFill>
              </a:rPr>
              <a:t>e</a:t>
            </a:r>
            <a:r>
              <a:rPr lang="en-US" altLang="en-US" sz="4400" b="1" kern="0" spc="-200" dirty="0" err="1" smtClean="0">
                <a:solidFill>
                  <a:srgbClr val="FF0000"/>
                </a:solidFill>
              </a:rPr>
              <a:t>m</a:t>
            </a:r>
            <a:r>
              <a:rPr lang="en-US" altLang="en-US" sz="4400" b="1" kern="0" spc="-800" dirty="0">
                <a:solidFill>
                  <a:srgbClr val="FF0000"/>
                </a:solidFill>
              </a:rPr>
              <a:t>_</a:t>
            </a:r>
            <a:r>
              <a:rPr lang="en-US" altLang="en-US" sz="4400" b="1" kern="0" dirty="0" smtClean="0">
                <a:solidFill>
                  <a:srgbClr val="FF0000"/>
                </a:solidFill>
              </a:rPr>
              <a:t>_</a:t>
            </a:r>
            <a:r>
              <a:rPr lang="en-US" altLang="en-US" kern="0" dirty="0" smtClean="0"/>
              <a:t> </a:t>
            </a:r>
            <a:r>
              <a:rPr lang="en-US" altLang="en-US" sz="4400" kern="0" dirty="0" smtClean="0"/>
              <a:t>&amp;</a:t>
            </a:r>
            <a:r>
              <a:rPr lang="en-US" altLang="en-US" kern="0" dirty="0" smtClean="0"/>
              <a:t> </a:t>
            </a:r>
            <a:r>
              <a:rPr lang="en-US" altLang="en-US" sz="4400" b="1" kern="0" spc="-800" dirty="0" smtClean="0">
                <a:solidFill>
                  <a:srgbClr val="FF0000"/>
                </a:solidFill>
              </a:rPr>
              <a:t>_</a:t>
            </a:r>
            <a:r>
              <a:rPr lang="en-US" altLang="en-US" sz="4400" b="1" kern="0" spc="-150" dirty="0">
                <a:solidFill>
                  <a:srgbClr val="FF0000"/>
                </a:solidFill>
              </a:rPr>
              <a:t>_</a:t>
            </a:r>
            <a:r>
              <a:rPr lang="en-US" altLang="en-US" sz="4400" b="1" kern="0" dirty="0" err="1" smtClean="0">
                <a:solidFill>
                  <a:srgbClr val="FF0000"/>
                </a:solidFill>
              </a:rPr>
              <a:t>getit</a:t>
            </a:r>
            <a:r>
              <a:rPr lang="en-US" altLang="en-US" sz="4400" b="1" kern="0" spc="-100" dirty="0" err="1" smtClean="0">
                <a:solidFill>
                  <a:srgbClr val="FF0000"/>
                </a:solidFill>
              </a:rPr>
              <a:t>e</a:t>
            </a:r>
            <a:r>
              <a:rPr lang="en-US" altLang="en-US" sz="4400" b="1" kern="0" spc="-200" dirty="0" err="1" smtClean="0">
                <a:solidFill>
                  <a:srgbClr val="FF0000"/>
                </a:solidFill>
              </a:rPr>
              <a:t>m</a:t>
            </a:r>
            <a:r>
              <a:rPr lang="en-US" altLang="en-US" sz="4400" b="1" kern="0" spc="-800" dirty="0" smtClean="0">
                <a:solidFill>
                  <a:srgbClr val="FF0000"/>
                </a:solidFill>
              </a:rPr>
              <a:t>_</a:t>
            </a:r>
            <a:r>
              <a:rPr lang="en-US" altLang="en-US" sz="4400" b="1" kern="0" dirty="0" smtClean="0">
                <a:solidFill>
                  <a:srgbClr val="FF0000"/>
                </a:solidFill>
              </a:rPr>
              <a:t>_</a:t>
            </a:r>
            <a:endParaRPr lang="en-US" altLang="en-US" sz="44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5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4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440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440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440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440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40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8153400" cy="6096000"/>
          </a:xfrm>
        </p:spPr>
        <p:txBody>
          <a:bodyPr/>
          <a:lstStyle/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self.name </a:t>
            </a:r>
            <a:r>
              <a:rPr lang="en-US" altLang="en-US" sz="2400" dirty="0">
                <a:latin typeface="Lucida Console" panose="020B0609040504020204" pitchFamily="49" charset="0"/>
              </a:rPr>
              <a:t>= []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self.color</a:t>
            </a:r>
            <a:r>
              <a:rPr lang="en-US" altLang="en-US" sz="2400" dirty="0">
                <a:latin typeface="Lucida Console" panose="020B0609040504020204" pitchFamily="49" charset="0"/>
              </a:rPr>
              <a:t> =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[]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\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400" dirty="0">
                <a:latin typeface="Lucida Console" panose="020B0609040504020204" pitchFamily="49" charset="0"/>
              </a:rPr>
              <a:t>def __</a:t>
            </a:r>
            <a:r>
              <a:rPr lang="en-US" altLang="en-US" sz="2400" dirty="0" err="1">
                <a:latin typeface="Lucida Console" panose="020B0609040504020204" pitchFamily="49" charset="0"/>
              </a:rPr>
              <a:t>setitem</a:t>
            </a:r>
            <a:r>
              <a:rPr lang="en-US" altLang="en-US" sz="2400" dirty="0">
                <a:latin typeface="Lucida Console" panose="020B0609040504020204" pitchFamily="49" charset="0"/>
              </a:rPr>
              <a:t>__(self, name, color):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self.name.append</a:t>
            </a:r>
            <a:r>
              <a:rPr lang="en-US" altLang="en-US" sz="2400" dirty="0">
                <a:latin typeface="Lucida Console" panose="020B0609040504020204" pitchFamily="49" charset="0"/>
              </a:rPr>
              <a:t>(name)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self.color.append</a:t>
            </a:r>
            <a:r>
              <a:rPr lang="en-US" altLang="en-US" sz="2400" dirty="0">
                <a:latin typeface="Lucida Console" panose="020B0609040504020204" pitchFamily="49" charset="0"/>
              </a:rPr>
              <a:t>(color)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dirty="0" smtClean="0">
                <a:latin typeface="Lucida Console" panose="020B0609040504020204" pitchFamily="49" charset="0"/>
              </a:rPr>
              <a:t>\</a:t>
            </a:r>
            <a:endParaRPr lang="en-US" altLang="en-US" sz="1600" dirty="0"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400" dirty="0">
                <a:latin typeface="Lucida Console" panose="020B0609040504020204" pitchFamily="49" charset="0"/>
              </a:rPr>
              <a:t>def __</a:t>
            </a:r>
            <a:r>
              <a:rPr lang="en-US" altLang="en-US" sz="2400" dirty="0" err="1">
                <a:latin typeface="Lucida Console" panose="020B0609040504020204" pitchFamily="49" charset="0"/>
              </a:rPr>
              <a:t>getitem</a:t>
            </a:r>
            <a:r>
              <a:rPr lang="en-US" altLang="en-US" sz="2400" dirty="0">
                <a:latin typeface="Lucida Console" panose="020B0609040504020204" pitchFamily="49" charset="0"/>
              </a:rPr>
              <a:t>__(self, name):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400" dirty="0">
                <a:latin typeface="Lucida Console" panose="020B0609040504020204" pitchFamily="49" charset="0"/>
              </a:rPr>
              <a:t>if name in self.name: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 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return </a:t>
            </a:r>
            <a:r>
              <a:rPr lang="en-US" altLang="en-US" sz="2400" spc="-100" dirty="0" err="1" smtClean="0">
                <a:latin typeface="Lucida Console" panose="020B0609040504020204" pitchFamily="49" charset="0"/>
              </a:rPr>
              <a:t>self.color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[</a:t>
            </a:r>
            <a:r>
              <a:rPr lang="en-US" altLang="en-US" sz="2400" spc="-100" dirty="0" err="1" smtClean="0">
                <a:latin typeface="Lucida Console" panose="020B0609040504020204" pitchFamily="49" charset="0"/>
              </a:rPr>
              <a:t>self.name.index</a:t>
            </a:r>
            <a:r>
              <a:rPr lang="en-US" altLang="en-US" sz="2400" spc="-100" dirty="0" smtClean="0">
                <a:latin typeface="Lucida Console" panose="020B0609040504020204" pitchFamily="49" charset="0"/>
              </a:rPr>
              <a:t>(name</a:t>
            </a:r>
            <a:r>
              <a:rPr lang="en-US" altLang="en-US" sz="2400" spc="-100" dirty="0">
                <a:latin typeface="Lucida Console" panose="020B0609040504020204" pitchFamily="49" charset="0"/>
              </a:rPr>
              <a:t>)]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latin typeface="Lucida Console" panose="020B0609040504020204" pitchFamily="49" charset="0"/>
              </a:rPr>
              <a:t>else: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     </a:t>
            </a:r>
            <a:r>
              <a:rPr lang="en-US" altLang="en-US" sz="2400" dirty="0">
                <a:latin typeface="Lucida Console" panose="020B0609040504020204" pitchFamily="49" charset="0"/>
              </a:rPr>
              <a:t>return None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1800" dirty="0"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dog = Puppy()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dog['Max'] = 'brown'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dog['Ruby'] =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'yellow'</a:t>
            </a:r>
            <a:endParaRPr lang="en-US" altLang="ja-JP" sz="2400" dirty="0"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print ("Max is", dog['Max'])</a:t>
            </a:r>
          </a:p>
          <a:p>
            <a:pPr marL="255588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en-US" sz="2000" dirty="0" smtClean="0">
              <a:latin typeface="Lucida Console" panose="020B0609040504020204" pitchFamily="49" charset="0"/>
            </a:endParaRPr>
          </a:p>
          <a:p>
            <a:pPr marL="255588" eaLnBrk="1" hangingPunct="1">
              <a:spcBef>
                <a:spcPts val="200"/>
              </a:spcBef>
              <a:buNone/>
            </a:pPr>
            <a:r>
              <a:rPr lang="en-US" altLang="en-US" sz="2400" spc="-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#So</a:t>
            </a:r>
            <a:r>
              <a:rPr lang="en-US" altLang="en-US" sz="2000" spc="-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5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sz="2400" spc="-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sz="2400" spc="-15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setit</a:t>
            </a:r>
            <a:r>
              <a:rPr lang="en-US" altLang="en-US" sz="2400" spc="-5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em</a:t>
            </a:r>
            <a:r>
              <a:rPr lang="en-US" altLang="en-US" sz="2400" spc="-500" dirty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sz="2400" spc="-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sz="2400" spc="-5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/_</a:t>
            </a:r>
            <a:r>
              <a:rPr lang="en-US" altLang="en-US" sz="2400" spc="-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sz="2400" spc="-15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getit</a:t>
            </a:r>
            <a:r>
              <a:rPr lang="en-US" altLang="en-US" sz="2400" spc="-5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em</a:t>
            </a:r>
            <a:r>
              <a:rPr lang="en-US" altLang="en-US" sz="2400" spc="-5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sz="2400" spc="-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sz="2000" spc="-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an</a:t>
            </a:r>
            <a:r>
              <a:rPr lang="en-US" altLang="en-US" sz="20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mak</a:t>
            </a:r>
            <a:r>
              <a:rPr lang="en-US" altLang="en-US" sz="2400" spc="-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2000" spc="-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2000" spc="-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spc="-1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dictiona</a:t>
            </a:r>
            <a:r>
              <a:rPr lang="en-US" altLang="en-US" sz="2400" spc="-5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ry</a:t>
            </a:r>
            <a:endParaRPr lang="en-US" altLang="en-US" sz="2400" spc="-5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762000"/>
            <a:ext cx="2743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3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3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78000"/>
              </a:lnSpc>
              <a:spcBef>
                <a:spcPct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7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3000"/>
              </a:lnSpc>
              <a:spcBef>
                <a:spcPct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83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Max is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brown</a:t>
            </a:r>
          </a:p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 kern="0" spc="-100" dirty="0" smtClean="0"/>
              <a:t>I</a:t>
            </a:r>
            <a:r>
              <a:rPr lang="en-US" altLang="en-US" sz="4400" kern="0" spc="-200" dirty="0" smtClean="0"/>
              <a:t>nd</a:t>
            </a:r>
            <a:r>
              <a:rPr lang="en-US" altLang="en-US" sz="4400" kern="0" spc="-300" dirty="0" smtClean="0"/>
              <a:t>e</a:t>
            </a:r>
            <a:r>
              <a:rPr lang="en-US" altLang="en-US" sz="4400" kern="0" spc="-100" dirty="0" smtClean="0"/>
              <a:t>xing: </a:t>
            </a:r>
            <a:r>
              <a:rPr lang="en-US" altLang="en-US" sz="4400" b="1" kern="0" spc="-800" dirty="0">
                <a:solidFill>
                  <a:srgbClr val="FF0000"/>
                </a:solidFill>
              </a:rPr>
              <a:t>_</a:t>
            </a:r>
            <a:r>
              <a:rPr lang="en-US" altLang="en-US" sz="4400" b="1" kern="0" spc="-300" dirty="0">
                <a:solidFill>
                  <a:srgbClr val="FF0000"/>
                </a:solidFill>
              </a:rPr>
              <a:t>_</a:t>
            </a:r>
            <a:r>
              <a:rPr lang="en-US" altLang="en-US" sz="4400" b="1" kern="0" dirty="0" err="1" smtClean="0">
                <a:solidFill>
                  <a:srgbClr val="FF0000"/>
                </a:solidFill>
              </a:rPr>
              <a:t>setit</a:t>
            </a:r>
            <a:r>
              <a:rPr lang="en-US" altLang="en-US" sz="4400" b="1" kern="0" spc="-100" dirty="0" err="1" smtClean="0">
                <a:solidFill>
                  <a:srgbClr val="FF0000"/>
                </a:solidFill>
              </a:rPr>
              <a:t>e</a:t>
            </a:r>
            <a:r>
              <a:rPr lang="en-US" altLang="en-US" sz="4400" b="1" kern="0" spc="-200" dirty="0" err="1" smtClean="0">
                <a:solidFill>
                  <a:srgbClr val="FF0000"/>
                </a:solidFill>
              </a:rPr>
              <a:t>m</a:t>
            </a:r>
            <a:r>
              <a:rPr lang="en-US" altLang="en-US" sz="4400" b="1" kern="0" spc="-800" dirty="0">
                <a:solidFill>
                  <a:srgbClr val="FF0000"/>
                </a:solidFill>
              </a:rPr>
              <a:t>_</a:t>
            </a:r>
            <a:r>
              <a:rPr lang="en-US" altLang="en-US" sz="4400" b="1" kern="0" dirty="0" smtClean="0">
                <a:solidFill>
                  <a:srgbClr val="FF0000"/>
                </a:solidFill>
              </a:rPr>
              <a:t>_</a:t>
            </a:r>
            <a:r>
              <a:rPr lang="en-US" altLang="en-US" kern="0" dirty="0" smtClean="0"/>
              <a:t> </a:t>
            </a:r>
            <a:r>
              <a:rPr lang="en-US" altLang="en-US" sz="4400" kern="0" dirty="0" smtClean="0"/>
              <a:t>&amp;</a:t>
            </a:r>
            <a:r>
              <a:rPr lang="en-US" altLang="en-US" kern="0" dirty="0" smtClean="0"/>
              <a:t> </a:t>
            </a:r>
            <a:r>
              <a:rPr lang="en-US" altLang="en-US" sz="4400" b="1" kern="0" spc="-800" dirty="0" smtClean="0">
                <a:solidFill>
                  <a:srgbClr val="FF0000"/>
                </a:solidFill>
              </a:rPr>
              <a:t>_</a:t>
            </a:r>
            <a:r>
              <a:rPr lang="en-US" altLang="en-US" sz="4400" b="1" kern="0" spc="-150" dirty="0">
                <a:solidFill>
                  <a:srgbClr val="FF0000"/>
                </a:solidFill>
              </a:rPr>
              <a:t>_</a:t>
            </a:r>
            <a:r>
              <a:rPr lang="en-US" altLang="en-US" sz="4400" b="1" kern="0" dirty="0" err="1" smtClean="0">
                <a:solidFill>
                  <a:srgbClr val="FF0000"/>
                </a:solidFill>
              </a:rPr>
              <a:t>getit</a:t>
            </a:r>
            <a:r>
              <a:rPr lang="en-US" altLang="en-US" sz="4400" b="1" kern="0" spc="-100" dirty="0" err="1" smtClean="0">
                <a:solidFill>
                  <a:srgbClr val="FF0000"/>
                </a:solidFill>
              </a:rPr>
              <a:t>e</a:t>
            </a:r>
            <a:r>
              <a:rPr lang="en-US" altLang="en-US" sz="4400" b="1" kern="0" spc="-200" dirty="0" err="1" smtClean="0">
                <a:solidFill>
                  <a:srgbClr val="FF0000"/>
                </a:solidFill>
              </a:rPr>
              <a:t>m</a:t>
            </a:r>
            <a:r>
              <a:rPr lang="en-US" altLang="en-US" sz="4400" b="1" kern="0" spc="-800" dirty="0" smtClean="0">
                <a:solidFill>
                  <a:srgbClr val="FF0000"/>
                </a:solidFill>
              </a:rPr>
              <a:t>_</a:t>
            </a:r>
            <a:r>
              <a:rPr lang="en-US" altLang="en-US" sz="4400" b="1" kern="0" dirty="0" smtClean="0">
                <a:solidFill>
                  <a:srgbClr val="FF0000"/>
                </a:solidFill>
              </a:rPr>
              <a:t>_</a:t>
            </a:r>
            <a:endParaRPr lang="en-US" altLang="en-US" sz="44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1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77824"/>
            <a:ext cx="8991600" cy="5980176"/>
          </a:xfrm>
        </p:spPr>
        <p:txBody>
          <a:bodyPr/>
          <a:lstStyle/>
          <a:p>
            <a:pPr marL="233363" indent="-60325" eaLnBrk="1" hangingPunct="1">
              <a:lnSpc>
                <a:spcPct val="94000"/>
              </a:lnSpc>
              <a:spcBef>
                <a:spcPts val="600"/>
              </a:spcBef>
              <a:buNone/>
            </a:pPr>
            <a:r>
              <a:rPr lang="en-US" altLang="en-US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getitem</a:t>
            </a:r>
            <a:r>
              <a:rPr lang="en-US" altLang="en-US" sz="3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Console" panose="020B0609040504020204" pitchFamily="49" charset="0"/>
              </a:rPr>
              <a:t>key</a:t>
            </a:r>
            <a:r>
              <a:rPr lang="en-US" altLang="en-US" sz="3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FF0000"/>
                </a:solidFill>
              </a:rPr>
              <a:t> </a:t>
            </a:r>
          </a:p>
          <a:p>
            <a:pPr marL="284163" indent="-50800" eaLnBrk="1" hangingPunct="1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en-US" sz="3200" dirty="0"/>
              <a:t> </a:t>
            </a:r>
            <a:r>
              <a:rPr lang="en-US" altLang="en-US" sz="3200" dirty="0" smtClean="0"/>
              <a:t> Lets you index </a:t>
            </a:r>
            <a:r>
              <a:rPr lang="en-US" altLang="en-US" sz="3200" dirty="0"/>
              <a:t>a value </a:t>
            </a:r>
            <a:r>
              <a:rPr lang="en-US" altLang="en-US" sz="3200" dirty="0" smtClean="0"/>
              <a:t>by its key: 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</a:t>
            </a:r>
            <a:r>
              <a:rPr lang="en-US" altLang="en-US" sz="3200" spc="-4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3200" b="1" spc="-4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sz="3200" dirty="0" smtClean="0">
                <a:solidFill>
                  <a:srgbClr val="FF00FF"/>
                </a:solidFill>
                <a:latin typeface="Lucida Console" panose="020B0609040504020204" pitchFamily="49" charset="0"/>
              </a:rPr>
              <a:t>key</a:t>
            </a:r>
            <a:r>
              <a:rPr lang="en-US" altLang="en-US" sz="32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]</a:t>
            </a:r>
          </a:p>
          <a:p>
            <a:pPr marL="233363" indent="-60325" eaLnBrk="1" hangingPunct="1">
              <a:lnSpc>
                <a:spcPct val="94000"/>
              </a:lnSpc>
              <a:spcBef>
                <a:spcPts val="2400"/>
              </a:spcBef>
              <a:buNone/>
            </a:pP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b="1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b="1" dirty="0" err="1" smtClean="0">
                <a:solidFill>
                  <a:srgbClr val="F2A700"/>
                </a:solidFill>
                <a:latin typeface="Lucida Console" panose="020B0609040504020204" pitchFamily="49" charset="0"/>
              </a:rPr>
              <a:t>setitem</a:t>
            </a:r>
            <a:r>
              <a:rPr lang="en-US" altLang="en-US" sz="3200" b="1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dirty="0" err="1" smtClean="0">
                <a:solidFill>
                  <a:srgbClr val="F2A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Console" panose="020B0609040504020204" pitchFamily="49" charset="0"/>
              </a:rPr>
              <a:t>key</a:t>
            </a:r>
            <a:r>
              <a:rPr lang="en-US" altLang="en-US" sz="3200" dirty="0" err="1" smtClean="0">
                <a:solidFill>
                  <a:srgbClr val="F2A7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val</a:t>
            </a:r>
            <a:r>
              <a:rPr lang="en-US" altLang="en-US" sz="3200" b="1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b="1" dirty="0" smtClean="0">
              <a:solidFill>
                <a:srgbClr val="F2A700"/>
              </a:solidFill>
            </a:endParaRPr>
          </a:p>
          <a:p>
            <a:pPr marL="284163" indent="-50800" eaLnBrk="1" hangingPunct="1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en-US" sz="3200" spc="-30" dirty="0" smtClean="0"/>
              <a:t> </a:t>
            </a:r>
            <a:r>
              <a:rPr lang="en-US" altLang="en-US" sz="3200" spc="-30" dirty="0"/>
              <a:t> </a:t>
            </a:r>
            <a:r>
              <a:rPr lang="en-US" altLang="en-US" sz="3200" spc="-30" dirty="0" smtClean="0"/>
              <a:t>Lets </a:t>
            </a:r>
            <a:r>
              <a:rPr lang="en-US" altLang="en-US" sz="3200" spc="-30" dirty="0"/>
              <a:t>you </a:t>
            </a:r>
            <a:r>
              <a:rPr lang="en-US" altLang="en-US" sz="3200" spc="-30" dirty="0" smtClean="0"/>
              <a:t>set </a:t>
            </a:r>
            <a:r>
              <a:rPr lang="en-US" altLang="en-US" sz="3200" spc="-30" dirty="0"/>
              <a:t>a value by its </a:t>
            </a:r>
            <a:r>
              <a:rPr lang="en-US" altLang="en-US" sz="3200" spc="-30" dirty="0" smtClean="0"/>
              <a:t>key: </a:t>
            </a:r>
            <a:r>
              <a:rPr lang="en-US" altLang="en-US" sz="3200" spc="-3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</a:t>
            </a:r>
            <a:r>
              <a:rPr lang="en-US" altLang="en-US" sz="3200" spc="-1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3200" b="1" spc="-100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sz="3200" spc="-100" dirty="0" smtClean="0">
                <a:solidFill>
                  <a:srgbClr val="FF00FF"/>
                </a:solidFill>
                <a:latin typeface="Lucida Console" panose="020B0609040504020204" pitchFamily="49" charset="0"/>
              </a:rPr>
              <a:t>key</a:t>
            </a:r>
            <a:r>
              <a:rPr lang="en-US" altLang="en-US" sz="3200" b="1" spc="-100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]=</a:t>
            </a:r>
            <a:r>
              <a:rPr lang="en-US" altLang="en-US" sz="3200" spc="-3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val</a:t>
            </a:r>
            <a:endParaRPr lang="en-US" altLang="en-US" sz="3200" spc="-3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233363" indent="-60325" eaLnBrk="1" hangingPunct="1">
              <a:lnSpc>
                <a:spcPct val="94000"/>
              </a:lnSpc>
              <a:spcBef>
                <a:spcPts val="2400"/>
              </a:spcBef>
              <a:buNone/>
            </a:pP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b="1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delitem</a:t>
            </a:r>
            <a:r>
              <a:rPr lang="en-US" altLang="en-US" sz="32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>
                <a:solidFill>
                  <a:srgbClr val="FF00FF"/>
                </a:solidFill>
                <a:latin typeface="Lucida Console" panose="020B0609040504020204" pitchFamily="49" charset="0"/>
              </a:rPr>
              <a:t>key</a:t>
            </a:r>
            <a:r>
              <a:rPr lang="en-US" altLang="en-US" sz="32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>
                <a:solidFill>
                  <a:srgbClr val="006600"/>
                </a:solidFill>
              </a:rPr>
              <a:t> </a:t>
            </a:r>
            <a:endParaRPr lang="en-US" altLang="en-US" sz="3200" dirty="0" smtClean="0">
              <a:solidFill>
                <a:srgbClr val="006600"/>
              </a:solidFill>
            </a:endParaRPr>
          </a:p>
          <a:p>
            <a:pPr marL="284163" indent="-50800" eaLnBrk="1" hangingPunct="1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en-US" sz="3200" dirty="0"/>
              <a:t> </a:t>
            </a:r>
            <a:r>
              <a:rPr lang="en-US" altLang="en-US" sz="3200" dirty="0" smtClean="0"/>
              <a:t> Lets you delete an entry: </a:t>
            </a:r>
            <a:r>
              <a:rPr lang="en-US" altLang="en-US" sz="32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del</a:t>
            </a: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me</a:t>
            </a:r>
            <a:r>
              <a:rPr lang="en-US" altLang="en-US" sz="32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[</a:t>
            </a:r>
            <a:r>
              <a:rPr lang="en-US" altLang="en-US" sz="3200" dirty="0" smtClean="0">
                <a:solidFill>
                  <a:srgbClr val="FF00FF"/>
                </a:solidFill>
                <a:latin typeface="Lucida Console" panose="020B0609040504020204" pitchFamily="49" charset="0"/>
              </a:rPr>
              <a:t>key</a:t>
            </a:r>
            <a:r>
              <a:rPr lang="en-US" altLang="en-US" sz="32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]</a:t>
            </a:r>
          </a:p>
          <a:p>
            <a:pPr marL="233363" indent="-60325" eaLnBrk="1" hangingPunct="1">
              <a:spcBef>
                <a:spcPts val="2400"/>
              </a:spcBef>
              <a:buNone/>
            </a:pPr>
            <a:r>
              <a:rPr lang="en-US" altLang="en-US" sz="32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__contains__(</a:t>
            </a:r>
            <a:r>
              <a:rPr lang="en-US" altLang="en-US" sz="32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Console" panose="020B0609040504020204" pitchFamily="49" charset="0"/>
              </a:rPr>
              <a:t>key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b="1" dirty="0" smtClean="0">
              <a:solidFill>
                <a:schemeClr val="accent2"/>
              </a:solidFill>
            </a:endParaRPr>
          </a:p>
          <a:p>
            <a:pPr marL="457200" indent="-223838" eaLnBrk="1" hangingPunct="1">
              <a:spcBef>
                <a:spcPts val="0"/>
              </a:spcBef>
              <a:buNone/>
            </a:pPr>
            <a:r>
              <a:rPr lang="en-US" altLang="en-US" sz="3200" dirty="0" smtClean="0"/>
              <a:t>  Gives you the in operator: </a:t>
            </a:r>
            <a:r>
              <a:rPr lang="en-US" altLang="en-US" sz="3200" dirty="0" smtClean="0">
                <a:solidFill>
                  <a:srgbClr val="FF00FF"/>
                </a:solidFill>
                <a:latin typeface="Lucida Console" panose="020B0609040504020204" pitchFamily="49" charset="0"/>
              </a:rPr>
              <a:t>key</a:t>
            </a:r>
            <a:r>
              <a:rPr lang="en-US" altLang="en-US" sz="2000" dirty="0" smtClean="0">
                <a:solidFill>
                  <a:srgbClr val="FF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in</a:t>
            </a:r>
            <a:r>
              <a:rPr lang="en-US" altLang="en-US" sz="2800" dirty="0" smtClean="0">
                <a:solidFill>
                  <a:srgbClr val="FFAB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me</a:t>
            </a:r>
          </a:p>
          <a:p>
            <a:pPr marL="284163" indent="-50800" eaLnBrk="1" hangingPunct="1">
              <a:spcBef>
                <a:spcPts val="1200"/>
              </a:spcBef>
              <a:buNone/>
            </a:pPr>
            <a:r>
              <a:rPr lang="en-US" altLang="en-US" sz="32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len</a:t>
            </a:r>
            <a:r>
              <a:rPr lang="en-US" altLang="en-US" sz="32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b="1" dirty="0" smtClean="0">
              <a:solidFill>
                <a:srgbClr val="7030A0"/>
              </a:solidFill>
            </a:endParaRPr>
          </a:p>
          <a:p>
            <a:pPr marL="457200" indent="-223838" eaLnBrk="1" hangingPunct="1">
              <a:spcBef>
                <a:spcPts val="0"/>
              </a:spcBef>
              <a:buNone/>
            </a:pPr>
            <a:r>
              <a:rPr lang="en-US" altLang="en-US" sz="3200" dirty="0" smtClean="0"/>
              <a:t>  Gives you the </a:t>
            </a:r>
            <a:r>
              <a:rPr lang="en-US" altLang="en-US" sz="3200" dirty="0" err="1" smtClean="0"/>
              <a:t>len</a:t>
            </a:r>
            <a:r>
              <a:rPr lang="en-US" altLang="en-US" sz="3200" dirty="0" smtClean="0"/>
              <a:t> function: </a:t>
            </a:r>
            <a:r>
              <a:rPr lang="en-US" altLang="en-US" sz="3200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len</a:t>
            </a:r>
            <a:r>
              <a:rPr lang="en-US" altLang="en-US" sz="32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me</a:t>
            </a:r>
            <a:r>
              <a:rPr lang="en-US" altLang="en-US" sz="3200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</a:p>
          <a:p>
            <a:pPr marL="284163" indent="-50800" eaLnBrk="1" hangingPunct="1">
              <a:lnSpc>
                <a:spcPct val="94000"/>
              </a:lnSpc>
              <a:spcBef>
                <a:spcPts val="0"/>
              </a:spcBef>
              <a:buNone/>
            </a:pPr>
            <a:endParaRPr lang="en-US" altLang="en-US" sz="32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latin typeface="+mn-lt"/>
              </a:rPr>
              <a:t>Special </a:t>
            </a:r>
            <a:r>
              <a:rPr lang="en-US" altLang="en-US" sz="4400" dirty="0">
                <a:latin typeface="+mn-lt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2410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96112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latin typeface="+mn-ea"/>
                <a:ea typeface="+mn-ea"/>
              </a:rPr>
              <a:t>To make a class </a:t>
            </a:r>
            <a:r>
              <a:rPr lang="en-US" altLang="en-US" sz="3600" b="1" dirty="0" err="1" smtClean="0">
                <a:solidFill>
                  <a:srgbClr val="FF00FF"/>
                </a:solidFill>
                <a:latin typeface="+mn-ea"/>
                <a:ea typeface="+mn-ea"/>
              </a:rPr>
              <a:t>iterable</a:t>
            </a:r>
            <a:r>
              <a:rPr lang="en-US" altLang="en-US" sz="3600" dirty="0" smtClean="0">
                <a:latin typeface="+mn-ea"/>
                <a:ea typeface="+mn-ea"/>
              </a:rPr>
              <a:t>:</a:t>
            </a:r>
          </a:p>
          <a:p>
            <a:pPr marL="233363" indent="-60325" eaLnBrk="1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__(self)</a:t>
            </a:r>
            <a:r>
              <a:rPr lang="en-US" altLang="en-US" sz="3200" dirty="0" smtClean="0">
                <a:solidFill>
                  <a:schemeClr val="accent2"/>
                </a:solidFill>
              </a:rPr>
              <a:t> 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3200" dirty="0" err="1">
                <a:solidFill>
                  <a:srgbClr val="F2A700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():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__</a:t>
            </a:r>
            <a:r>
              <a:rPr lang="en-US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self,</a:t>
            </a:r>
            <a:r>
              <a:rPr lang="en-US" altLang="en-US" sz="3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count</a:t>
            </a:r>
            <a:r>
              <a:rPr lang="en-US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): </a:t>
            </a:r>
            <a:endParaRPr lang="en-US" alt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3200" dirty="0" smtClean="0">
                <a:solidFill>
                  <a:srgbClr val="009999"/>
                </a:solidFill>
                <a:latin typeface="Lucida Console" panose="020B0609040504020204" pitchFamily="49" charset="0"/>
              </a:rPr>
              <a:t>self.it=range(</a:t>
            </a: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count</a:t>
            </a:r>
            <a:r>
              <a:rPr lang="en-US" altLang="en-US" sz="3200" dirty="0" smtClean="0">
                <a:solidFill>
                  <a:srgbClr val="009999"/>
                </a:solidFill>
                <a:latin typeface="Lucida Console" panose="020B0609040504020204" pitchFamily="49" charset="0"/>
              </a:rPr>
              <a:t>,0</a:t>
            </a:r>
            <a:r>
              <a:rPr lang="en-US" altLang="en-US" sz="3200" dirty="0">
                <a:solidFill>
                  <a:srgbClr val="009999"/>
                </a:solidFill>
                <a:latin typeface="Lucida Console" panose="020B0609040504020204" pitchFamily="49" charset="0"/>
              </a:rPr>
              <a:t>,-1)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320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spc="-1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spc="-100" dirty="0">
                <a:solidFill>
                  <a:schemeClr val="accent2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sz="3200" spc="-200" dirty="0">
                <a:solidFill>
                  <a:schemeClr val="accent2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sz="3200" spc="-2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spc="-200" dirty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  <a:endParaRPr lang="en-US" altLang="en-US" sz="3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>
                <a:solidFill>
                  <a:srgbClr val="009999"/>
                </a:solidFill>
                <a:latin typeface="Lucida Console" panose="020B0609040504020204" pitchFamily="49" charset="0"/>
              </a:rPr>
              <a:t>self.it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[x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x in </a:t>
            </a:r>
            <a:r>
              <a:rPr lang="en-US" altLang="en-US" sz="3200" dirty="0" err="1">
                <a:solidFill>
                  <a:srgbClr val="F2A700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10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)]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[10, 9, 8, 7, 6, 5, 4, 3, 2, 1]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[x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x in </a:t>
            </a:r>
            <a:r>
              <a:rPr lang="en-US" altLang="en-US" sz="3200" dirty="0" err="1" smtClean="0">
                <a:solidFill>
                  <a:srgbClr val="F2A700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)]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[5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, 4, 3, 2, 1]</a:t>
            </a:r>
          </a:p>
          <a:p>
            <a:pPr marL="457200" indent="-279400" eaLnBrk="1" hangingPunct="1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32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accent2"/>
                </a:solidFill>
                <a:latin typeface="+mn-lt"/>
              </a:rPr>
              <a:t>More </a:t>
            </a:r>
            <a:r>
              <a:rPr lang="en-US" altLang="en-US" sz="4400" dirty="0">
                <a:solidFill>
                  <a:schemeClr val="accent2"/>
                </a:solidFill>
                <a:latin typeface="+mn-lt"/>
              </a:rPr>
              <a:t>Special Methods</a:t>
            </a:r>
          </a:p>
        </p:txBody>
      </p:sp>
    </p:spTree>
    <p:extLst>
      <p:ext uri="{BB962C8B-B14F-4D97-AF65-F5344CB8AC3E}">
        <p14:creationId xmlns:p14="http://schemas.microsoft.com/office/powerpoint/2010/main" val="25287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Here is a simple class definition:</a:t>
            </a:r>
            <a:endParaRPr lang="en-US" altLang="en-US" sz="4000" dirty="0"/>
          </a:p>
        </p:txBody>
      </p:sp>
      <p:sp>
        <p:nvSpPr>
          <p:cNvPr id="25602" name="Rectangle 1027"/>
          <p:cNvSpPr>
            <a:spLocks noGrp="1" noChangeArrowheads="1"/>
          </p:cNvSpPr>
          <p:nvPr>
            <p:ph idx="1"/>
          </p:nvPr>
        </p:nvSpPr>
        <p:spPr>
          <a:xfrm>
            <a:off x="155448" y="838200"/>
            <a:ext cx="8988552" cy="6019800"/>
          </a:xfrm>
        </p:spPr>
        <p:txBody>
          <a:bodyPr/>
          <a:lstStyle/>
          <a:p>
            <a:pPr eaLnBrk="1" hangingPunct="1">
              <a:lnSpc>
                <a:spcPct val="87000"/>
              </a:lnSpc>
              <a:spcBef>
                <a:spcPts val="60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8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():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   greet(self</a:t>
            </a:r>
            <a:r>
              <a:rPr lang="en-US" alt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):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print </a:t>
            </a:r>
            <a:r>
              <a:rPr lang="en-US" alt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("Good afternoon.")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= ()</a:t>
            </a:r>
            <a:endParaRPr lang="en-US" alt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()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Good afternoon</a:t>
            </a:r>
            <a:r>
              <a:rPr lang="en-US" alt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1100" dirty="0">
              <a:solidFill>
                <a:schemeClr val="bg1"/>
              </a:solidFill>
              <a:latin typeface="Courier New" pitchFamily="49" charset="0"/>
            </a:endParaRPr>
          </a:p>
          <a:p>
            <a:pPr marL="284163" indent="-284163" eaLnBrk="1" hangingPunct="1">
              <a:spcBef>
                <a:spcPts val="600"/>
              </a:spcBef>
            </a:pPr>
            <a:r>
              <a:rPr lang="en-US" altLang="en-US" sz="3200" dirty="0" smtClean="0"/>
              <a:t>When you </a:t>
            </a:r>
            <a:r>
              <a:rPr lang="en-US" altLang="en-US" sz="3200" i="1" dirty="0" smtClean="0">
                <a:solidFill>
                  <a:srgbClr val="00B0F0"/>
                </a:solidFill>
              </a:rPr>
              <a:t>define</a:t>
            </a:r>
            <a:r>
              <a:rPr lang="en-US" altLang="en-US" sz="3200" dirty="0" smtClean="0"/>
              <a:t> a </a:t>
            </a:r>
            <a:r>
              <a:rPr lang="en-US" altLang="en-US" sz="3200" i="1" dirty="0" smtClean="0">
                <a:solidFill>
                  <a:srgbClr val="FF0000"/>
                </a:solidFill>
              </a:rPr>
              <a:t>class</a:t>
            </a:r>
            <a:r>
              <a:rPr lang="en-US" altLang="en-US" sz="3200" dirty="0" smtClean="0"/>
              <a:t>, you provide:</a:t>
            </a:r>
            <a:endParaRPr lang="en-US" altLang="en-US" sz="3200" dirty="0"/>
          </a:p>
          <a:p>
            <a:pPr marL="396875" lvl="1" indent="-223838" eaLnBrk="1" hangingPunct="1">
              <a:spcBef>
                <a:spcPts val="0"/>
              </a:spcBef>
            </a:pPr>
            <a:r>
              <a:rPr lang="en-US" altLang="en-US" sz="2800" dirty="0" smtClean="0"/>
              <a:t>A</a:t>
            </a:r>
            <a:r>
              <a:rPr lang="en-US" altLang="en-US" sz="2000" dirty="0" smtClean="0"/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class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name</a:t>
            </a:r>
            <a:r>
              <a:rPr lang="en-US" altLang="en-US" sz="1800" dirty="0" smtClean="0"/>
              <a:t> </a:t>
            </a:r>
            <a:r>
              <a:rPr lang="en-US" altLang="en-US" sz="2800" dirty="0" smtClean="0"/>
              <a:t>(begin</a:t>
            </a:r>
            <a:r>
              <a:rPr lang="en-US" altLang="en-US" sz="1800" dirty="0" smtClean="0"/>
              <a:t> </a:t>
            </a:r>
            <a:r>
              <a:rPr lang="en-US" altLang="en-US" sz="2800" dirty="0"/>
              <a:t>with</a:t>
            </a:r>
            <a:r>
              <a:rPr lang="en-US" altLang="en-US" sz="2000" dirty="0"/>
              <a:t> </a:t>
            </a:r>
            <a:r>
              <a:rPr lang="en-US" altLang="en-US" sz="2800" dirty="0"/>
              <a:t>capital</a:t>
            </a:r>
            <a:r>
              <a:rPr lang="en-US" altLang="en-US" sz="2000" dirty="0"/>
              <a:t> </a:t>
            </a:r>
            <a:r>
              <a:rPr lang="en-US" altLang="en-US" sz="2800" dirty="0" smtClean="0"/>
              <a:t>letter,</a:t>
            </a:r>
            <a:r>
              <a:rPr lang="en-US" altLang="en-US" sz="1800" dirty="0" smtClean="0"/>
              <a:t> </a:t>
            </a:r>
            <a:r>
              <a:rPr lang="en-US" altLang="en-US" sz="2800" dirty="0"/>
              <a:t>by</a:t>
            </a:r>
            <a:r>
              <a:rPr lang="en-US" altLang="en-US" sz="1800" dirty="0"/>
              <a:t> </a:t>
            </a:r>
            <a:r>
              <a:rPr lang="en-US" altLang="en-US" sz="2800" dirty="0" smtClean="0"/>
              <a:t>convention)  </a:t>
            </a:r>
            <a:endParaRPr lang="en-US" altLang="en-US" sz="2800" dirty="0"/>
          </a:p>
          <a:p>
            <a:pPr eaLnBrk="1" hangingPunct="1"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96112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latin typeface="+mn-ea"/>
                <a:ea typeface="+mn-ea"/>
              </a:rPr>
              <a:t>Another way to make a class </a:t>
            </a:r>
            <a:r>
              <a:rPr lang="en-US" altLang="en-US" sz="3600" b="1" dirty="0" err="1" smtClean="0">
                <a:solidFill>
                  <a:srgbClr val="FF00FF"/>
                </a:solidFill>
                <a:latin typeface="+mn-ea"/>
                <a:ea typeface="+mn-ea"/>
              </a:rPr>
              <a:t>iterable</a:t>
            </a:r>
            <a:r>
              <a:rPr lang="en-US" altLang="en-US" sz="3600" dirty="0" smtClean="0">
                <a:latin typeface="+mn-ea"/>
                <a:ea typeface="+mn-ea"/>
              </a:rPr>
              <a:t>:</a:t>
            </a:r>
          </a:p>
          <a:p>
            <a:pPr marL="233363" indent="-60325" eaLnBrk="1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__next__(</a:t>
            </a:r>
            <a:r>
              <a:rPr lang="en-US" alt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self)</a:t>
            </a:r>
            <a:r>
              <a:rPr lang="en-US" altLang="en-US" sz="3200" dirty="0" smtClean="0">
                <a:solidFill>
                  <a:schemeClr val="accent2"/>
                </a:solidFill>
              </a:rPr>
              <a:t> 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3200" dirty="0" err="1">
                <a:solidFill>
                  <a:srgbClr val="F2A700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():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3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spc="-1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spc="-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spc="-1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3200" spc="-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3200" spc="-1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self.c</a:t>
            </a:r>
            <a:r>
              <a:rPr lang="en-US" altLang="en-US" sz="3200" spc="-100" dirty="0" smtClean="0">
                <a:solidFill>
                  <a:srgbClr val="009999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3200" spc="-1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endParaRPr lang="en-US" altLang="en-US" sz="3200" spc="-1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n-US" altLang="en-US" sz="320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spc="-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sz="3200" spc="-200" dirty="0">
                <a:solidFill>
                  <a:schemeClr val="tx1"/>
                </a:solidFill>
                <a:latin typeface="Lucida Console" panose="020B0609040504020204" pitchFamily="49" charset="0"/>
              </a:rPr>
              <a:t>_(</a:t>
            </a:r>
            <a:r>
              <a:rPr lang="en-US" altLang="en-US" sz="3200" spc="-100" dirty="0">
                <a:solidFill>
                  <a:srgbClr val="009999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spc="-200" dirty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32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20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 smtClean="0">
                <a:solidFill>
                  <a:srgbClr val="009999"/>
                </a:solidFill>
                <a:latin typeface="Lucida Console" panose="020B0609040504020204" pitchFamily="49" charset="0"/>
              </a:rPr>
              <a:t>self</a:t>
            </a:r>
            <a:endParaRPr lang="en-US" altLang="en-US" sz="3200" spc="-1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n-US" alt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__next__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>
                <a:solidFill>
                  <a:srgbClr val="009999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z="3200" spc="-4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3200" spc="-3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l</a:t>
            </a:r>
            <a:r>
              <a:rPr lang="en-US" altLang="en-US" sz="3200" spc="-6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sz="3200" spc="-5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3200" spc="-2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3200" spc="-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1:</a:t>
            </a:r>
            <a:r>
              <a:rPr lang="en-US" alt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</a:t>
            </a:r>
            <a:r>
              <a:rPr lang="en-US" altLang="en-US" sz="3200" spc="-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3200" spc="-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3200" spc="-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se</a:t>
            </a:r>
            <a:r>
              <a:rPr lang="en-US" alt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S</a:t>
            </a:r>
            <a:r>
              <a:rPr lang="en-US" altLang="en-US" sz="3200" spc="-7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t</a:t>
            </a:r>
            <a:r>
              <a:rPr lang="en-US" altLang="en-US" sz="3200" spc="-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o</a:t>
            </a:r>
            <a:r>
              <a:rPr lang="en-US" altLang="en-US" sz="3200" spc="-7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p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It</a:t>
            </a:r>
            <a:r>
              <a:rPr lang="en-US" altLang="en-US" sz="3200" spc="-7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e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rat</a:t>
            </a:r>
            <a:r>
              <a:rPr lang="en-US" altLang="en-US" sz="3200" spc="-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io</a:t>
            </a:r>
            <a:r>
              <a:rPr lang="en-US" altLang="en-US" sz="3200" spc="-5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en-US" sz="32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self.c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-=1;return </a:t>
            </a:r>
            <a:r>
              <a:rPr lang="en-US" altLang="en-US" sz="3200" dirty="0" smtClean="0">
                <a:solidFill>
                  <a:srgbClr val="009999"/>
                </a:solidFill>
                <a:latin typeface="Lucida Console" panose="020B0609040504020204" pitchFamily="49" charset="0"/>
              </a:rPr>
              <a:t>self.c+1</a:t>
            </a:r>
            <a:endParaRPr lang="en-US" altLang="en-US" sz="32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(9);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(x);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(x)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</a:p>
          <a:p>
            <a:pPr marL="457200" indent="-279400" eaLnBrk="1" hangingPunct="1">
              <a:lnSpc>
                <a:spcPct val="72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[y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y in x]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accent2"/>
                </a:solidFill>
                <a:latin typeface="+mn-lt"/>
              </a:rPr>
              <a:t>More </a:t>
            </a:r>
            <a:r>
              <a:rPr lang="en-US" altLang="en-US" sz="4400" dirty="0">
                <a:solidFill>
                  <a:schemeClr val="accent2"/>
                </a:solidFill>
                <a:latin typeface="+mn-lt"/>
              </a:rPr>
              <a:t>Special Methods</a:t>
            </a:r>
          </a:p>
        </p:txBody>
      </p:sp>
      <p:sp>
        <p:nvSpPr>
          <p:cNvPr id="2" name="Rectangle 1"/>
          <p:cNvSpPr/>
          <p:nvPr/>
        </p:nvSpPr>
        <p:spPr>
          <a:xfrm>
            <a:off x="485165" y="6273225"/>
            <a:ext cx="925253" cy="58477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85165" y="5083908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919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7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96112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latin typeface="+mn-ea"/>
                <a:ea typeface="+mn-ea"/>
              </a:rPr>
              <a:t>Another way to make a class </a:t>
            </a:r>
            <a:r>
              <a:rPr lang="en-US" altLang="en-US" sz="3600" b="1" dirty="0" err="1" smtClean="0">
                <a:solidFill>
                  <a:srgbClr val="FF00FF"/>
                </a:solidFill>
                <a:latin typeface="+mn-ea"/>
                <a:ea typeface="+mn-ea"/>
              </a:rPr>
              <a:t>iterable</a:t>
            </a:r>
            <a:r>
              <a:rPr lang="en-US" altLang="en-US" sz="3600" dirty="0" smtClean="0">
                <a:latin typeface="+mn-ea"/>
                <a:ea typeface="+mn-ea"/>
              </a:rPr>
              <a:t>:</a:t>
            </a:r>
          </a:p>
          <a:p>
            <a:pPr marL="233363" indent="-60325" eaLnBrk="1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__next__(</a:t>
            </a:r>
            <a:r>
              <a:rPr lang="en-US" alt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self)</a:t>
            </a:r>
            <a:r>
              <a:rPr lang="en-US" altLang="en-US" sz="3200" dirty="0" smtClean="0">
                <a:solidFill>
                  <a:schemeClr val="accent2"/>
                </a:solidFill>
              </a:rPr>
              <a:t> 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n-US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3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spc="-1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3200" spc="-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3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3200" spc="-100" dirty="0" err="1">
                <a:solidFill>
                  <a:srgbClr val="009999"/>
                </a:solidFill>
                <a:latin typeface="Lucida Console" panose="020B0609040504020204" pitchFamily="49" charset="0"/>
              </a:rPr>
              <a:t>self.c</a:t>
            </a:r>
            <a:r>
              <a:rPr lang="en-US" altLang="en-US" sz="3200" spc="-100" dirty="0">
                <a:solidFill>
                  <a:srgbClr val="009999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3200" spc="-100" dirty="0">
                <a:solidFill>
                  <a:srgbClr val="FF0000"/>
                </a:solidFill>
                <a:latin typeface="Lucida Console" panose="020B0609040504020204" pitchFamily="49" charset="0"/>
              </a:rPr>
              <a:t>c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n-US" altLang="en-US" sz="3200" spc="-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spc="-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sz="3200" spc="-200" dirty="0">
                <a:solidFill>
                  <a:schemeClr val="tx1"/>
                </a:solidFill>
                <a:latin typeface="Lucida Console" panose="020B0609040504020204" pitchFamily="49" charset="0"/>
              </a:rPr>
              <a:t>_(</a:t>
            </a:r>
            <a:r>
              <a:rPr lang="en-US" altLang="en-US" sz="3200" spc="-100" dirty="0">
                <a:solidFill>
                  <a:srgbClr val="009999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spc="-200" dirty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32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20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>
                <a:solidFill>
                  <a:srgbClr val="009999"/>
                </a:solidFill>
                <a:latin typeface="Lucida Console" panose="020B0609040504020204" pitchFamily="49" charset="0"/>
              </a:rPr>
              <a:t>self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__next__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>
                <a:solidFill>
                  <a:srgbClr val="009999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z="3200" spc="-4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3200" spc="-3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l</a:t>
            </a:r>
            <a:r>
              <a:rPr lang="en-US" altLang="en-US" sz="3200" spc="-6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sz="3200" spc="-5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3200" spc="-2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3200" spc="-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1:</a:t>
            </a:r>
            <a:r>
              <a:rPr lang="en-US" alt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</a:t>
            </a:r>
            <a:r>
              <a:rPr lang="en-US" altLang="en-US" sz="3200" spc="-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3200" spc="-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3200" spc="-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se</a:t>
            </a:r>
            <a:r>
              <a:rPr lang="en-US" alt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S</a:t>
            </a:r>
            <a:r>
              <a:rPr lang="en-US" altLang="en-US" sz="3200" spc="-7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t</a:t>
            </a:r>
            <a:r>
              <a:rPr lang="en-US" altLang="en-US" sz="3200" spc="-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o</a:t>
            </a:r>
            <a:r>
              <a:rPr lang="en-US" altLang="en-US" sz="3200" spc="-7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p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It</a:t>
            </a:r>
            <a:r>
              <a:rPr lang="en-US" altLang="en-US" sz="3200" spc="-7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e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rat</a:t>
            </a:r>
            <a:r>
              <a:rPr lang="en-US" altLang="en-US" sz="3200" spc="-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io</a:t>
            </a:r>
            <a:r>
              <a:rPr lang="en-US" altLang="en-US" sz="3200" spc="-5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en-US" sz="32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self.c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-=1;return </a:t>
            </a:r>
            <a:r>
              <a:rPr lang="en-US" altLang="en-US" sz="3200" dirty="0" smtClean="0">
                <a:solidFill>
                  <a:srgbClr val="009999"/>
                </a:solidFill>
                <a:latin typeface="Lucida Console" panose="020B0609040504020204" pitchFamily="49" charset="0"/>
              </a:rPr>
              <a:t>self.c+1</a:t>
            </a:r>
            <a:endParaRPr lang="en-US" altLang="en-US" sz="32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(9);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(x);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(x)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73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[y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y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in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x]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[7, 6, 5, 4, 3, 2, 1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]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accent2"/>
                </a:solidFill>
                <a:latin typeface="+mn-lt"/>
              </a:rPr>
              <a:t>More </a:t>
            </a:r>
            <a:r>
              <a:rPr lang="en-US" altLang="en-US" sz="4400" dirty="0">
                <a:solidFill>
                  <a:schemeClr val="accent2"/>
                </a:solidFill>
                <a:latin typeface="+mn-lt"/>
              </a:rPr>
              <a:t>Special Methods</a:t>
            </a:r>
          </a:p>
        </p:txBody>
      </p:sp>
    </p:spTree>
    <p:extLst>
      <p:ext uri="{BB962C8B-B14F-4D97-AF65-F5344CB8AC3E}">
        <p14:creationId xmlns:p14="http://schemas.microsoft.com/office/powerpoint/2010/main" val="43162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96112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latin typeface="+mn-ea"/>
                <a:ea typeface="+mn-ea"/>
              </a:rPr>
              <a:t>Another way to make a class </a:t>
            </a:r>
            <a:r>
              <a:rPr lang="en-US" altLang="en-US" sz="3600" b="1" dirty="0" err="1" smtClean="0">
                <a:solidFill>
                  <a:srgbClr val="FF00FF"/>
                </a:solidFill>
                <a:latin typeface="+mn-ea"/>
                <a:ea typeface="+mn-ea"/>
              </a:rPr>
              <a:t>iterable</a:t>
            </a:r>
            <a:r>
              <a:rPr lang="en-US" altLang="en-US" sz="3600" dirty="0" smtClean="0">
                <a:latin typeface="+mn-ea"/>
                <a:ea typeface="+mn-ea"/>
              </a:rPr>
              <a:t>:</a:t>
            </a:r>
          </a:p>
          <a:p>
            <a:pPr marL="233363" indent="-60325" eaLnBrk="1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__next__(</a:t>
            </a:r>
            <a:r>
              <a:rPr lang="en-US" alt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self)</a:t>
            </a:r>
            <a:r>
              <a:rPr lang="en-US" altLang="en-US" sz="3200" dirty="0" smtClean="0">
                <a:solidFill>
                  <a:schemeClr val="accent2"/>
                </a:solidFill>
              </a:rPr>
              <a:t> 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n-US" altLang="en-US" sz="3200" spc="-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spc="-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_</a:t>
            </a:r>
            <a:r>
              <a:rPr lang="en-US" altLang="en-US" sz="3200" spc="-200" dirty="0">
                <a:solidFill>
                  <a:schemeClr val="tx1"/>
                </a:solidFill>
                <a:latin typeface="Lucida Console" panose="020B0609040504020204" pitchFamily="49" charset="0"/>
              </a:rPr>
              <a:t>_(</a:t>
            </a:r>
            <a:r>
              <a:rPr lang="en-US" altLang="en-US" sz="3200" spc="-100" dirty="0">
                <a:solidFill>
                  <a:srgbClr val="009999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spc="-200" dirty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  <a:r>
              <a:rPr lang="en-US" altLang="en-US" sz="32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2000" spc="-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>
                <a:solidFill>
                  <a:srgbClr val="009999"/>
                </a:solidFill>
                <a:latin typeface="Lucida Console" panose="020B0609040504020204" pitchFamily="49" charset="0"/>
              </a:rPr>
              <a:t>self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</a:t>
            </a: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320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__next__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>
                <a:solidFill>
                  <a:srgbClr val="009999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z="3200" spc="-4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3200" spc="-3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l</a:t>
            </a:r>
            <a:r>
              <a:rPr lang="en-US" altLang="en-US" sz="3200" spc="-6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sz="3200" spc="-5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3200" spc="-2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3200" spc="-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1:</a:t>
            </a:r>
            <a:r>
              <a:rPr lang="en-US" alt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</a:t>
            </a:r>
            <a:r>
              <a:rPr lang="en-US" altLang="en-US" sz="3200" spc="-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3200" spc="-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3200" spc="-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se</a:t>
            </a:r>
            <a:r>
              <a:rPr lang="en-US" alt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S</a:t>
            </a:r>
            <a:r>
              <a:rPr lang="en-US" altLang="en-US" sz="3200" spc="-7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t</a:t>
            </a:r>
            <a:r>
              <a:rPr lang="en-US" altLang="en-US" sz="3200" spc="-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o</a:t>
            </a:r>
            <a:r>
              <a:rPr lang="en-US" altLang="en-US" sz="3200" spc="-7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p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It</a:t>
            </a:r>
            <a:r>
              <a:rPr lang="en-US" altLang="en-US" sz="3200" spc="-7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e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rat</a:t>
            </a:r>
            <a:r>
              <a:rPr lang="en-US" altLang="en-US" sz="3200" spc="-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io</a:t>
            </a:r>
            <a:r>
              <a:rPr lang="en-US" altLang="en-US" sz="3200" spc="-5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en-US" sz="32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self.c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-=1;return </a:t>
            </a:r>
            <a:r>
              <a:rPr lang="en-US" altLang="en-US" sz="3200" dirty="0" smtClean="0">
                <a:solidFill>
                  <a:srgbClr val="009999"/>
                </a:solidFill>
                <a:latin typeface="Lucida Console" panose="020B0609040504020204" pitchFamily="49" charset="0"/>
              </a:rPr>
              <a:t>self.c+1</a:t>
            </a:r>
            <a:endParaRPr lang="en-US" altLang="en-US" sz="32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(9);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(x);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(x)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73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[y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y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in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x]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[7, 6, 5, 4, 3, 2, 1]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.__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accent2"/>
                </a:solidFill>
                <a:latin typeface="+mn-lt"/>
              </a:rPr>
              <a:t>More </a:t>
            </a:r>
            <a:r>
              <a:rPr lang="en-US" altLang="en-US" sz="4400" dirty="0">
                <a:solidFill>
                  <a:schemeClr val="accent2"/>
                </a:solidFill>
                <a:latin typeface="+mn-lt"/>
              </a:rPr>
              <a:t>Special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5165" y="6246743"/>
            <a:ext cx="925253" cy="61125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833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96112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latin typeface="+mn-ea"/>
                <a:ea typeface="+mn-ea"/>
              </a:rPr>
              <a:t>Another way to make a class </a:t>
            </a:r>
            <a:r>
              <a:rPr lang="en-US" altLang="en-US" sz="3600" b="1" dirty="0" err="1" smtClean="0">
                <a:solidFill>
                  <a:srgbClr val="FF00FF"/>
                </a:solidFill>
                <a:latin typeface="+mn-ea"/>
                <a:ea typeface="+mn-ea"/>
              </a:rPr>
              <a:t>iterable</a:t>
            </a:r>
            <a:r>
              <a:rPr lang="en-US" altLang="en-US" sz="3600" dirty="0" smtClean="0">
                <a:latin typeface="+mn-ea"/>
                <a:ea typeface="+mn-ea"/>
              </a:rPr>
              <a:t>:</a:t>
            </a:r>
          </a:p>
          <a:p>
            <a:pPr marL="233363" indent="-60325" eaLnBrk="1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__next__(</a:t>
            </a:r>
            <a:r>
              <a:rPr lang="en-US" alt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self)</a:t>
            </a:r>
            <a:r>
              <a:rPr lang="en-US" altLang="en-US" sz="3200" dirty="0" smtClean="0">
                <a:solidFill>
                  <a:schemeClr val="accent2"/>
                </a:solidFill>
              </a:rPr>
              <a:t> 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</a:t>
            </a:r>
            <a:r>
              <a:rPr lang="en-US" altLang="en-US" sz="3200" spc="-1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__next__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smtClean="0">
                <a:solidFill>
                  <a:srgbClr val="009999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z="3200" spc="-4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3200" spc="-3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l</a:t>
            </a:r>
            <a:r>
              <a:rPr lang="en-US" altLang="en-US" sz="3200" spc="-6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sz="3200" spc="-5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3200" spc="-2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3200" spc="-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1:</a:t>
            </a:r>
            <a:r>
              <a:rPr lang="en-US" alt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</a:t>
            </a:r>
            <a:r>
              <a:rPr lang="en-US" altLang="en-US" sz="3200" spc="-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3200" spc="-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3200" spc="-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se</a:t>
            </a:r>
            <a:r>
              <a:rPr lang="en-US" alt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S</a:t>
            </a:r>
            <a:r>
              <a:rPr lang="en-US" altLang="en-US" sz="3200" spc="-7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t</a:t>
            </a:r>
            <a:r>
              <a:rPr lang="en-US" altLang="en-US" sz="3200" spc="-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o</a:t>
            </a:r>
            <a:r>
              <a:rPr lang="en-US" altLang="en-US" sz="3200" spc="-7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p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It</a:t>
            </a:r>
            <a:r>
              <a:rPr lang="en-US" altLang="en-US" sz="3200" spc="-7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e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rat</a:t>
            </a:r>
            <a:r>
              <a:rPr lang="en-US" altLang="en-US" sz="3200" spc="-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io</a:t>
            </a:r>
            <a:r>
              <a:rPr lang="en-US" altLang="en-US" sz="3200" spc="-5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en-US" sz="32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self.c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-=1;return </a:t>
            </a:r>
            <a:r>
              <a:rPr lang="en-US" altLang="en-US" sz="3200" dirty="0" smtClean="0">
                <a:solidFill>
                  <a:srgbClr val="009999"/>
                </a:solidFill>
                <a:latin typeface="Lucida Console" panose="020B0609040504020204" pitchFamily="49" charset="0"/>
              </a:rPr>
              <a:t>self.c+1</a:t>
            </a:r>
            <a:endParaRPr lang="en-US" altLang="en-US" sz="32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(9);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(x);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(x)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73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[y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y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in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x]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[7, 6, 5, 4, 3, 2, 1]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.__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(9);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(x);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(x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accent2"/>
                </a:solidFill>
                <a:latin typeface="+mn-lt"/>
              </a:rPr>
              <a:t>More </a:t>
            </a:r>
            <a:r>
              <a:rPr lang="en-US" altLang="en-US" sz="4400" dirty="0">
                <a:solidFill>
                  <a:schemeClr val="accent2"/>
                </a:solidFill>
                <a:latin typeface="+mn-lt"/>
              </a:rPr>
              <a:t>Special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5165" y="6221897"/>
            <a:ext cx="925253" cy="63610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10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96112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latin typeface="+mn-ea"/>
                <a:ea typeface="+mn-ea"/>
              </a:rPr>
              <a:t>Another way to make a class </a:t>
            </a:r>
            <a:r>
              <a:rPr lang="en-US" altLang="en-US" sz="3600" b="1" dirty="0" err="1" smtClean="0">
                <a:solidFill>
                  <a:srgbClr val="FF00FF"/>
                </a:solidFill>
                <a:latin typeface="+mn-ea"/>
                <a:ea typeface="+mn-ea"/>
              </a:rPr>
              <a:t>iterable</a:t>
            </a:r>
            <a:r>
              <a:rPr lang="en-US" altLang="en-US" sz="3600" dirty="0" smtClean="0">
                <a:latin typeface="+mn-ea"/>
                <a:ea typeface="+mn-ea"/>
              </a:rPr>
              <a:t>:</a:t>
            </a:r>
          </a:p>
          <a:p>
            <a:pPr marL="233363" indent="-60325" eaLnBrk="1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__next__(</a:t>
            </a:r>
            <a:r>
              <a:rPr lang="en-US" alt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self)</a:t>
            </a:r>
            <a:r>
              <a:rPr lang="en-US" altLang="en-US" sz="3200" dirty="0" smtClean="0">
                <a:solidFill>
                  <a:schemeClr val="accent2"/>
                </a:solidFill>
              </a:rPr>
              <a:t> 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spc="-1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z="3200" spc="-4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3200" spc="-3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l</a:t>
            </a:r>
            <a:r>
              <a:rPr lang="en-US" altLang="en-US" sz="3200" spc="-6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sz="3200" spc="-5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3200" spc="-2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c</a:t>
            </a:r>
            <a:r>
              <a:rPr lang="en-US" alt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&lt;</a:t>
            </a:r>
            <a:r>
              <a:rPr lang="en-US" altLang="en-US" sz="3200" spc="-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1:</a:t>
            </a:r>
            <a:r>
              <a:rPr lang="en-US" alt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</a:t>
            </a:r>
            <a:r>
              <a:rPr lang="en-US" altLang="en-US" sz="3200" spc="-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</a:t>
            </a:r>
            <a:r>
              <a:rPr lang="en-US" altLang="en-US" sz="3200" spc="-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3200" spc="-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se</a:t>
            </a:r>
            <a:r>
              <a:rPr lang="en-US" altLang="en-US" sz="320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S</a:t>
            </a:r>
            <a:r>
              <a:rPr lang="en-US" altLang="en-US" sz="3200" spc="-7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t</a:t>
            </a:r>
            <a:r>
              <a:rPr lang="en-US" altLang="en-US" sz="3200" spc="-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o</a:t>
            </a:r>
            <a:r>
              <a:rPr lang="en-US" altLang="en-US" sz="3200" spc="-7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p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It</a:t>
            </a:r>
            <a:r>
              <a:rPr lang="en-US" altLang="en-US" sz="3200" spc="-7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e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rat</a:t>
            </a:r>
            <a:r>
              <a:rPr lang="en-US" altLang="en-US" sz="3200" spc="-2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io</a:t>
            </a:r>
            <a:r>
              <a:rPr lang="en-US" altLang="en-US" sz="3200" spc="-500" dirty="0" err="1" smtClean="0">
                <a:solidFill>
                  <a:srgbClr val="FF00FF"/>
                </a:solidFill>
                <a:latin typeface="Lucida Sans" panose="020B0602030504020204" pitchFamily="34" charset="0"/>
              </a:rPr>
              <a:t>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en-US" sz="32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self.c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-=1;return </a:t>
            </a:r>
            <a:r>
              <a:rPr lang="en-US" altLang="en-US" sz="3200" dirty="0" smtClean="0">
                <a:solidFill>
                  <a:srgbClr val="009999"/>
                </a:solidFill>
                <a:latin typeface="Lucida Console" panose="020B0609040504020204" pitchFamily="49" charset="0"/>
              </a:rPr>
              <a:t>self.c+1</a:t>
            </a:r>
            <a:endParaRPr lang="en-US" altLang="en-US" sz="32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(9);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(x);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(x)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[y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y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in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x]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[7, 6, 5, 4, 3, 2, 1]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.__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(9);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(x);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(x)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accent2"/>
                </a:solidFill>
                <a:latin typeface="+mn-lt"/>
              </a:rPr>
              <a:t>More </a:t>
            </a:r>
            <a:r>
              <a:rPr lang="en-US" altLang="en-US" sz="4400" dirty="0">
                <a:solidFill>
                  <a:schemeClr val="accent2"/>
                </a:solidFill>
                <a:latin typeface="+mn-lt"/>
              </a:rPr>
              <a:t>Special Methods</a:t>
            </a:r>
          </a:p>
        </p:txBody>
      </p:sp>
    </p:spTree>
    <p:extLst>
      <p:ext uri="{BB962C8B-B14F-4D97-AF65-F5344CB8AC3E}">
        <p14:creationId xmlns:p14="http://schemas.microsoft.com/office/powerpoint/2010/main" val="29481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96112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latin typeface="+mn-ea"/>
                <a:ea typeface="+mn-ea"/>
              </a:rPr>
              <a:t>Another way to make a class </a:t>
            </a:r>
            <a:r>
              <a:rPr lang="en-US" altLang="en-US" sz="3600" b="1" dirty="0" err="1" smtClean="0">
                <a:solidFill>
                  <a:srgbClr val="FF00FF"/>
                </a:solidFill>
                <a:latin typeface="+mn-ea"/>
                <a:ea typeface="+mn-ea"/>
              </a:rPr>
              <a:t>iterable</a:t>
            </a:r>
            <a:r>
              <a:rPr lang="en-US" altLang="en-US" sz="3600" dirty="0" smtClean="0">
                <a:latin typeface="+mn-ea"/>
                <a:ea typeface="+mn-ea"/>
              </a:rPr>
              <a:t>:</a:t>
            </a:r>
          </a:p>
          <a:p>
            <a:pPr marL="233363" indent="-60325" eaLnBrk="1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__next__(</a:t>
            </a:r>
            <a:r>
              <a:rPr lang="en-US" alt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self)</a:t>
            </a:r>
            <a:r>
              <a:rPr lang="en-US" altLang="en-US" sz="3200" dirty="0" smtClean="0">
                <a:solidFill>
                  <a:schemeClr val="accent2"/>
                </a:solidFill>
              </a:rPr>
              <a:t> </a:t>
            </a:r>
          </a:p>
          <a:p>
            <a:pPr marL="45720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     </a:t>
            </a:r>
            <a:r>
              <a:rPr lang="en-US" altLang="en-US" sz="3200" dirty="0" err="1" smtClean="0">
                <a:solidFill>
                  <a:srgbClr val="009999"/>
                </a:solidFill>
                <a:latin typeface="Lucida Console" panose="020B0609040504020204" pitchFamily="49" charset="0"/>
              </a:rPr>
              <a:t>self.c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-=1;return </a:t>
            </a:r>
            <a:r>
              <a:rPr lang="en-US" altLang="en-US" sz="3200" dirty="0" smtClean="0">
                <a:solidFill>
                  <a:srgbClr val="009999"/>
                </a:solidFill>
                <a:latin typeface="Lucida Console" panose="020B0609040504020204" pitchFamily="49" charset="0"/>
              </a:rPr>
              <a:t>self.c+1</a:t>
            </a:r>
            <a:endParaRPr lang="en-US" altLang="en-US" sz="3200" dirty="0">
              <a:solidFill>
                <a:srgbClr val="009999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(9);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(x);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(x)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[y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y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in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x]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[7, 6, 5, 4, 3, 2, 1]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.__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(9);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(x);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(x)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accent2"/>
                </a:solidFill>
                <a:latin typeface="+mn-lt"/>
              </a:rPr>
              <a:t>More </a:t>
            </a:r>
            <a:r>
              <a:rPr lang="en-US" altLang="en-US" sz="4400" dirty="0">
                <a:solidFill>
                  <a:schemeClr val="accent2"/>
                </a:solidFill>
                <a:latin typeface="+mn-lt"/>
              </a:rPr>
              <a:t>Special Methods</a:t>
            </a:r>
          </a:p>
        </p:txBody>
      </p:sp>
    </p:spTree>
    <p:extLst>
      <p:ext uri="{BB962C8B-B14F-4D97-AF65-F5344CB8AC3E}">
        <p14:creationId xmlns:p14="http://schemas.microsoft.com/office/powerpoint/2010/main" val="31943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96112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latin typeface="+mn-ea"/>
                <a:ea typeface="+mn-ea"/>
              </a:rPr>
              <a:t>Another way to make a class </a:t>
            </a:r>
            <a:r>
              <a:rPr lang="en-US" altLang="en-US" sz="3600" b="1" dirty="0" err="1" smtClean="0">
                <a:solidFill>
                  <a:srgbClr val="FF00FF"/>
                </a:solidFill>
                <a:latin typeface="+mn-ea"/>
                <a:ea typeface="+mn-ea"/>
              </a:rPr>
              <a:t>iterable</a:t>
            </a:r>
            <a:r>
              <a:rPr lang="en-US" altLang="en-US" sz="3600" dirty="0" smtClean="0">
                <a:latin typeface="+mn-ea"/>
                <a:ea typeface="+mn-ea"/>
              </a:rPr>
              <a:t>:</a:t>
            </a:r>
          </a:p>
          <a:p>
            <a:pPr marL="233363" indent="-60325" eaLnBrk="1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__next__(</a:t>
            </a:r>
            <a:r>
              <a:rPr lang="en-US" alt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self)</a:t>
            </a:r>
            <a:r>
              <a:rPr lang="en-US" altLang="en-US" sz="3200" dirty="0" smtClean="0">
                <a:solidFill>
                  <a:schemeClr val="accent2"/>
                </a:solidFill>
              </a:rPr>
              <a:t> </a:t>
            </a:r>
          </a:p>
          <a:p>
            <a:pPr marL="457200" indent="-2794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320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(9);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(x);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(x)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[y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y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in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x]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[7, 6, 5, 4, 3, 2, 1]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.__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(9);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(x);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(x)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</a:p>
          <a:p>
            <a:pPr marL="457200" indent="-2794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[y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y in x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]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accent2"/>
                </a:solidFill>
                <a:latin typeface="+mn-lt"/>
              </a:rPr>
              <a:t>More </a:t>
            </a:r>
            <a:r>
              <a:rPr lang="en-US" altLang="en-US" sz="4400" dirty="0">
                <a:solidFill>
                  <a:schemeClr val="accent2"/>
                </a:solidFill>
                <a:latin typeface="+mn-lt"/>
              </a:rPr>
              <a:t>Special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5165" y="6277915"/>
            <a:ext cx="925253" cy="58008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494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96112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latin typeface="+mn-ea"/>
                <a:ea typeface="+mn-ea"/>
              </a:rPr>
              <a:t>Another way to make a class </a:t>
            </a:r>
            <a:r>
              <a:rPr lang="en-US" altLang="en-US" sz="3600" b="1" dirty="0" err="1" smtClean="0">
                <a:solidFill>
                  <a:srgbClr val="FF00FF"/>
                </a:solidFill>
                <a:latin typeface="+mn-ea"/>
                <a:ea typeface="+mn-ea"/>
              </a:rPr>
              <a:t>iterable</a:t>
            </a:r>
            <a:r>
              <a:rPr lang="en-US" altLang="en-US" sz="3600" dirty="0" smtClean="0">
                <a:latin typeface="+mn-ea"/>
                <a:ea typeface="+mn-ea"/>
              </a:rPr>
              <a:t>:</a:t>
            </a:r>
          </a:p>
          <a:p>
            <a:pPr marL="233363" indent="-60325" eaLnBrk="1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__next__(</a:t>
            </a:r>
            <a:r>
              <a:rPr lang="en-US" alt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self)</a:t>
            </a:r>
            <a:r>
              <a:rPr lang="en-US" altLang="en-US" sz="3200" dirty="0" smtClean="0">
                <a:solidFill>
                  <a:schemeClr val="accent2"/>
                </a:solidFill>
              </a:rPr>
              <a:t> 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3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(9);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(x);</a:t>
            </a:r>
            <a:r>
              <a:rPr lang="en-US" altLang="en-US" sz="3200" b="1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(x)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[y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y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in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x]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[7, 6, 5, 4, 3, 2, 1]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.__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(9);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(x);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(x)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</a:p>
          <a:p>
            <a:pPr marL="457200" indent="-2794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[y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y in x]</a:t>
            </a:r>
          </a:p>
          <a:p>
            <a:pPr marL="457200" lvl="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spc="-100" dirty="0" err="1">
                <a:solidFill>
                  <a:srgbClr val="FF9797"/>
                </a:solidFill>
                <a:latin typeface="Lucida Sans" panose="020B0602030504020204" pitchFamily="34" charset="0"/>
              </a:rPr>
              <a:t>Traceback</a:t>
            </a:r>
            <a:r>
              <a:rPr lang="en-US" altLang="en-US" sz="3200" spc="-100" dirty="0">
                <a:solidFill>
                  <a:srgbClr val="FF9797"/>
                </a:solidFill>
                <a:latin typeface="Lucida Sans" panose="020B0602030504020204" pitchFamily="34" charset="0"/>
              </a:rPr>
              <a:t> (most recent call last</a:t>
            </a:r>
            <a:r>
              <a:rPr lang="en-US" altLang="en-US" sz="3200" spc="-100" dirty="0" smtClean="0">
                <a:solidFill>
                  <a:srgbClr val="FF9797"/>
                </a:solidFill>
                <a:latin typeface="Lucida Sans" panose="020B0602030504020204" pitchFamily="34" charset="0"/>
              </a:rPr>
              <a:t>):</a:t>
            </a:r>
            <a:endParaRPr lang="en-US" altLang="en-US" sz="3200" spc="-100" dirty="0">
              <a:solidFill>
                <a:srgbClr val="FF9797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accent2"/>
                </a:solidFill>
                <a:latin typeface="+mn-lt"/>
              </a:rPr>
              <a:t>More </a:t>
            </a:r>
            <a:r>
              <a:rPr lang="en-US" altLang="en-US" sz="4400" dirty="0">
                <a:solidFill>
                  <a:schemeClr val="accent2"/>
                </a:solidFill>
                <a:latin typeface="+mn-lt"/>
              </a:rPr>
              <a:t>Special Methods</a:t>
            </a:r>
          </a:p>
        </p:txBody>
      </p:sp>
    </p:spTree>
    <p:extLst>
      <p:ext uri="{BB962C8B-B14F-4D97-AF65-F5344CB8AC3E}">
        <p14:creationId xmlns:p14="http://schemas.microsoft.com/office/powerpoint/2010/main" val="7870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96112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latin typeface="+mn-ea"/>
                <a:ea typeface="+mn-ea"/>
              </a:rPr>
              <a:t>Another way to make a class </a:t>
            </a:r>
            <a:r>
              <a:rPr lang="en-US" altLang="en-US" sz="3600" b="1" dirty="0" err="1" smtClean="0">
                <a:solidFill>
                  <a:srgbClr val="FF00FF"/>
                </a:solidFill>
                <a:latin typeface="+mn-ea"/>
                <a:ea typeface="+mn-ea"/>
              </a:rPr>
              <a:t>iterable</a:t>
            </a:r>
            <a:r>
              <a:rPr lang="en-US" altLang="en-US" sz="3600" dirty="0" smtClean="0">
                <a:latin typeface="+mn-ea"/>
                <a:ea typeface="+mn-ea"/>
              </a:rPr>
              <a:t>:</a:t>
            </a:r>
          </a:p>
          <a:p>
            <a:pPr marL="233363" indent="-60325" eaLnBrk="1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__next__(</a:t>
            </a:r>
            <a:r>
              <a:rPr lang="en-US" alt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self)</a:t>
            </a:r>
            <a:r>
              <a:rPr lang="en-US" altLang="en-US" sz="3200" dirty="0" smtClean="0">
                <a:solidFill>
                  <a:schemeClr val="accent2"/>
                </a:solidFill>
              </a:rPr>
              <a:t> 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[y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y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in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x]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[7, 6, 5, 4, 3, 2, 1]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.__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(9);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(x);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(x)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</a:p>
          <a:p>
            <a:pPr marL="457200" indent="-2794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[y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y in x]</a:t>
            </a:r>
          </a:p>
          <a:p>
            <a:pPr marL="457200" lvl="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spc="-100" dirty="0" err="1">
                <a:solidFill>
                  <a:srgbClr val="FF9797"/>
                </a:solidFill>
                <a:latin typeface="Lucida Sans" panose="020B0602030504020204" pitchFamily="34" charset="0"/>
              </a:rPr>
              <a:t>Traceback</a:t>
            </a:r>
            <a:r>
              <a:rPr lang="en-US" altLang="en-US" sz="3200" spc="-100" dirty="0">
                <a:solidFill>
                  <a:srgbClr val="FF9797"/>
                </a:solidFill>
                <a:latin typeface="Lucida Sans" panose="020B0602030504020204" pitchFamily="34" charset="0"/>
              </a:rPr>
              <a:t> (most recent call last):</a:t>
            </a:r>
          </a:p>
          <a:p>
            <a:pPr marL="457200" lvl="0" indent="-279400" eaLnBrk="1" hangingPunct="1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en-US" sz="3200" spc="-100" dirty="0">
                <a:solidFill>
                  <a:srgbClr val="FF9797"/>
                </a:solidFill>
                <a:latin typeface="Lucida Sans" panose="020B0602030504020204" pitchFamily="34" charset="0"/>
              </a:rPr>
              <a:t>  File "&lt;</a:t>
            </a:r>
            <a:r>
              <a:rPr lang="en-US" altLang="en-US" sz="3200" spc="-100" dirty="0" err="1">
                <a:solidFill>
                  <a:srgbClr val="FF9797"/>
                </a:solidFill>
                <a:latin typeface="Lucida Sans" panose="020B0602030504020204" pitchFamily="34" charset="0"/>
              </a:rPr>
              <a:t>stdin</a:t>
            </a:r>
            <a:r>
              <a:rPr lang="en-US" altLang="en-US" sz="3200" spc="-100" dirty="0">
                <a:solidFill>
                  <a:srgbClr val="FF9797"/>
                </a:solidFill>
                <a:latin typeface="Lucida Sans" panose="020B0602030504020204" pitchFamily="34" charset="0"/>
              </a:rPr>
              <a:t>&gt;", line 1, in &lt;module</a:t>
            </a:r>
            <a:r>
              <a:rPr lang="en-US" altLang="en-US" sz="3200" spc="-100" dirty="0" smtClean="0">
                <a:solidFill>
                  <a:srgbClr val="FF9797"/>
                </a:solidFill>
                <a:latin typeface="Lucida Sans" panose="020B0602030504020204" pitchFamily="34" charset="0"/>
              </a:rPr>
              <a:t>&gt;</a:t>
            </a:r>
            <a:endParaRPr lang="en-US" altLang="en-US" sz="3200" spc="-100" dirty="0">
              <a:solidFill>
                <a:srgbClr val="FF9797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accent2"/>
                </a:solidFill>
                <a:latin typeface="+mn-lt"/>
              </a:rPr>
              <a:t>More </a:t>
            </a:r>
            <a:r>
              <a:rPr lang="en-US" altLang="en-US" sz="4400" dirty="0">
                <a:solidFill>
                  <a:schemeClr val="accent2"/>
                </a:solidFill>
                <a:latin typeface="+mn-lt"/>
              </a:rPr>
              <a:t>Special Methods</a:t>
            </a:r>
          </a:p>
        </p:txBody>
      </p:sp>
    </p:spTree>
    <p:extLst>
      <p:ext uri="{BB962C8B-B14F-4D97-AF65-F5344CB8AC3E}">
        <p14:creationId xmlns:p14="http://schemas.microsoft.com/office/powerpoint/2010/main" val="32429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96112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latin typeface="+mn-ea"/>
                <a:ea typeface="+mn-ea"/>
              </a:rPr>
              <a:t>Another way to make a class </a:t>
            </a:r>
            <a:r>
              <a:rPr lang="en-US" altLang="en-US" sz="3600" b="1" dirty="0" err="1" smtClean="0">
                <a:solidFill>
                  <a:srgbClr val="FF00FF"/>
                </a:solidFill>
                <a:latin typeface="+mn-ea"/>
                <a:ea typeface="+mn-ea"/>
              </a:rPr>
              <a:t>iterable</a:t>
            </a:r>
            <a:r>
              <a:rPr lang="en-US" altLang="en-US" sz="3600" dirty="0" smtClean="0">
                <a:latin typeface="+mn-ea"/>
                <a:ea typeface="+mn-ea"/>
              </a:rPr>
              <a:t>:</a:t>
            </a:r>
          </a:p>
          <a:p>
            <a:pPr marL="233363" indent="-60325" eaLnBrk="1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__next__(</a:t>
            </a:r>
            <a:r>
              <a:rPr lang="en-US" alt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self)</a:t>
            </a:r>
            <a:r>
              <a:rPr lang="en-US" altLang="en-US" sz="3200" dirty="0" smtClean="0">
                <a:solidFill>
                  <a:schemeClr val="accent2"/>
                </a:solidFill>
              </a:rPr>
              <a:t> 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[y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y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in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x]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[7, 6, 5, 4, 3, 2, 1]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.__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(9);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(x);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(x)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</a:p>
          <a:p>
            <a:pPr marL="457200" indent="-2794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[y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y in x]</a:t>
            </a:r>
          </a:p>
          <a:p>
            <a:pPr marL="457200" lvl="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spc="-100" dirty="0" err="1">
                <a:solidFill>
                  <a:srgbClr val="FF9797"/>
                </a:solidFill>
                <a:latin typeface="Lucida Sans" panose="020B0602030504020204" pitchFamily="34" charset="0"/>
              </a:rPr>
              <a:t>Traceback</a:t>
            </a:r>
            <a:r>
              <a:rPr lang="en-US" altLang="en-US" sz="3200" spc="-100" dirty="0">
                <a:solidFill>
                  <a:srgbClr val="FF9797"/>
                </a:solidFill>
                <a:latin typeface="Lucida Sans" panose="020B0602030504020204" pitchFamily="34" charset="0"/>
              </a:rPr>
              <a:t> (most recent call last):</a:t>
            </a:r>
          </a:p>
          <a:p>
            <a:pPr marL="457200" lvl="0" indent="-279400" eaLnBrk="1" hangingPunct="1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en-US" sz="3200" spc="-100" dirty="0">
                <a:solidFill>
                  <a:srgbClr val="FF9797"/>
                </a:solidFill>
                <a:latin typeface="Lucida Sans" panose="020B0602030504020204" pitchFamily="34" charset="0"/>
              </a:rPr>
              <a:t>  File "&lt;</a:t>
            </a:r>
            <a:r>
              <a:rPr lang="en-US" altLang="en-US" sz="3200" spc="-100" dirty="0" err="1">
                <a:solidFill>
                  <a:srgbClr val="FF9797"/>
                </a:solidFill>
                <a:latin typeface="Lucida Sans" panose="020B0602030504020204" pitchFamily="34" charset="0"/>
              </a:rPr>
              <a:t>stdin</a:t>
            </a:r>
            <a:r>
              <a:rPr lang="en-US" altLang="en-US" sz="3200" spc="-100" dirty="0">
                <a:solidFill>
                  <a:srgbClr val="FF9797"/>
                </a:solidFill>
                <a:latin typeface="Lucida Sans" panose="020B0602030504020204" pitchFamily="34" charset="0"/>
              </a:rPr>
              <a:t>&gt;", line 1, in &lt;module&gt;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spc="-100" dirty="0" err="1" smtClean="0">
                <a:solidFill>
                  <a:srgbClr val="FF9797"/>
                </a:solidFill>
                <a:latin typeface="Lucida Sans" panose="020B0602030504020204" pitchFamily="34" charset="0"/>
              </a:rPr>
              <a:t>TypeError</a:t>
            </a:r>
            <a:r>
              <a:rPr lang="en-US" altLang="en-US" sz="3200" spc="-100" dirty="0">
                <a:solidFill>
                  <a:srgbClr val="FF9797"/>
                </a:solidFill>
                <a:latin typeface="Lucida Sans" panose="020B0602030504020204" pitchFamily="34" charset="0"/>
              </a:rPr>
              <a:t>: '</a:t>
            </a:r>
            <a:r>
              <a:rPr lang="en-US" altLang="en-US" sz="3200" spc="-100" dirty="0" err="1">
                <a:solidFill>
                  <a:srgbClr val="FF9797"/>
                </a:solidFill>
                <a:latin typeface="Lucida Sans" panose="020B0602030504020204" pitchFamily="34" charset="0"/>
              </a:rPr>
              <a:t>CountDown</a:t>
            </a:r>
            <a:r>
              <a:rPr lang="en-US" altLang="en-US" sz="3200" spc="-100" dirty="0">
                <a:solidFill>
                  <a:srgbClr val="FF9797"/>
                </a:solidFill>
                <a:latin typeface="Lucida Sans" panose="020B0602030504020204" pitchFamily="34" charset="0"/>
              </a:rPr>
              <a:t>' object is not </a:t>
            </a:r>
            <a:r>
              <a:rPr lang="en-US" altLang="en-US" sz="3200" spc="-100" dirty="0" err="1" smtClean="0">
                <a:solidFill>
                  <a:srgbClr val="FF9797"/>
                </a:solidFill>
                <a:latin typeface="Lucida Sans" panose="020B0602030504020204" pitchFamily="34" charset="0"/>
              </a:rPr>
              <a:t>iterable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accent2"/>
                </a:solidFill>
                <a:latin typeface="+mn-lt"/>
              </a:rPr>
              <a:t>More </a:t>
            </a:r>
            <a:r>
              <a:rPr lang="en-US" altLang="en-US" sz="4400" dirty="0">
                <a:solidFill>
                  <a:schemeClr val="accent2"/>
                </a:solidFill>
                <a:latin typeface="+mn-lt"/>
              </a:rPr>
              <a:t>Special Methods</a:t>
            </a:r>
          </a:p>
        </p:txBody>
      </p:sp>
    </p:spTree>
    <p:extLst>
      <p:ext uri="{BB962C8B-B14F-4D97-AF65-F5344CB8AC3E}">
        <p14:creationId xmlns:p14="http://schemas.microsoft.com/office/powerpoint/2010/main" val="92340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7"/>
          <p:cNvSpPr>
            <a:spLocks noGrp="1" noChangeArrowheads="1"/>
          </p:cNvSpPr>
          <p:nvPr>
            <p:ph idx="1"/>
          </p:nvPr>
        </p:nvSpPr>
        <p:spPr>
          <a:xfrm>
            <a:off x="155448" y="838200"/>
            <a:ext cx="8988552" cy="6019800"/>
          </a:xfrm>
        </p:spPr>
        <p:txBody>
          <a:bodyPr/>
          <a:lstStyle/>
          <a:p>
            <a:pPr eaLnBrk="1" hangingPunct="1">
              <a:lnSpc>
                <a:spcPct val="87000"/>
              </a:lnSpc>
              <a:spcBef>
                <a:spcPts val="60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8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():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800" dirty="0">
                <a:latin typeface="Lucida Console" panose="020B0609040504020204" pitchFamily="49" charset="0"/>
              </a:rPr>
              <a:t>def </a:t>
            </a:r>
            <a:r>
              <a:rPr lang="en-US" altLang="en-US" sz="2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self</a:t>
            </a:r>
            <a:r>
              <a:rPr lang="en-US" altLang="en-US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8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   </a:t>
            </a:r>
            <a:r>
              <a:rPr lang="en-US" altLang="en-US" sz="2800" dirty="0">
                <a:latin typeface="Lucida Console" panose="020B0609040504020204" pitchFamily="49" charset="0"/>
              </a:rPr>
              <a:t>print 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("</a:t>
            </a:r>
            <a:r>
              <a:rPr lang="en-US" altLang="en-US" sz="28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Good afternoon.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")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 </a:t>
            </a:r>
            <a:r>
              <a:rPr lang="en-US" alt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  <a:endParaRPr lang="en-US" alt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 ()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Good afternoon</a:t>
            </a:r>
            <a:r>
              <a:rPr lang="en-US" alt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1100" dirty="0">
              <a:solidFill>
                <a:schemeClr val="bg1"/>
              </a:solidFill>
              <a:latin typeface="Courier New" pitchFamily="49" charset="0"/>
            </a:endParaRPr>
          </a:p>
          <a:p>
            <a:pPr marL="284163" indent="-284163" eaLnBrk="1" hangingPunct="1">
              <a:spcBef>
                <a:spcPts val="600"/>
              </a:spcBef>
            </a:pPr>
            <a:r>
              <a:rPr lang="en-US" altLang="en-US" sz="3200" dirty="0" smtClean="0"/>
              <a:t>When you </a:t>
            </a:r>
            <a:r>
              <a:rPr lang="en-US" altLang="en-US" sz="3200" i="1" dirty="0" smtClean="0">
                <a:solidFill>
                  <a:srgbClr val="00B0F0"/>
                </a:solidFill>
              </a:rPr>
              <a:t>define</a:t>
            </a:r>
            <a:r>
              <a:rPr lang="en-US" altLang="en-US" sz="3200" dirty="0" smtClean="0"/>
              <a:t> a </a:t>
            </a:r>
            <a:r>
              <a:rPr lang="en-US" altLang="en-US" sz="3200" i="1" dirty="0" smtClean="0">
                <a:solidFill>
                  <a:srgbClr val="FF0000"/>
                </a:solidFill>
              </a:rPr>
              <a:t>class</a:t>
            </a:r>
            <a:r>
              <a:rPr lang="en-US" altLang="en-US" sz="3200" dirty="0" smtClean="0"/>
              <a:t>, you provide:</a:t>
            </a:r>
            <a:endParaRPr lang="en-US" altLang="en-US" sz="3200" dirty="0"/>
          </a:p>
          <a:p>
            <a:pPr marL="396875" lvl="1" indent="-223838" eaLnBrk="1" hangingPunct="1">
              <a:spcBef>
                <a:spcPts val="0"/>
              </a:spcBef>
            </a:pPr>
            <a:r>
              <a:rPr lang="en-US" altLang="en-US" sz="2800" dirty="0" smtClean="0"/>
              <a:t>A</a:t>
            </a:r>
            <a:r>
              <a:rPr lang="en-US" altLang="en-US" sz="2000" dirty="0" smtClean="0"/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class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name</a:t>
            </a:r>
            <a:r>
              <a:rPr lang="en-US" altLang="en-US" sz="1800" dirty="0" smtClean="0"/>
              <a:t> </a:t>
            </a:r>
            <a:r>
              <a:rPr lang="en-US" altLang="en-US" sz="2800" dirty="0" smtClean="0"/>
              <a:t>(begin</a:t>
            </a:r>
            <a:r>
              <a:rPr lang="en-US" altLang="en-US" sz="1800" dirty="0" smtClean="0"/>
              <a:t> </a:t>
            </a:r>
            <a:r>
              <a:rPr lang="en-US" altLang="en-US" sz="2800" dirty="0"/>
              <a:t>with</a:t>
            </a:r>
            <a:r>
              <a:rPr lang="en-US" altLang="en-US" sz="2000" dirty="0"/>
              <a:t> </a:t>
            </a:r>
            <a:r>
              <a:rPr lang="en-US" altLang="en-US" sz="2800" dirty="0"/>
              <a:t>capital</a:t>
            </a:r>
            <a:r>
              <a:rPr lang="en-US" altLang="en-US" sz="2000" dirty="0"/>
              <a:t> </a:t>
            </a:r>
            <a:r>
              <a:rPr lang="en-US" altLang="en-US" sz="2800" dirty="0" smtClean="0"/>
              <a:t>letter,</a:t>
            </a:r>
            <a:r>
              <a:rPr lang="en-US" altLang="en-US" sz="1800" dirty="0" smtClean="0"/>
              <a:t> </a:t>
            </a:r>
            <a:r>
              <a:rPr lang="en-US" altLang="en-US" sz="2800" dirty="0"/>
              <a:t>by</a:t>
            </a:r>
            <a:r>
              <a:rPr lang="en-US" altLang="en-US" sz="1800" dirty="0"/>
              <a:t> </a:t>
            </a:r>
            <a:r>
              <a:rPr lang="en-US" altLang="en-US" sz="2800" dirty="0" smtClean="0"/>
              <a:t>convention)  </a:t>
            </a:r>
            <a:endParaRPr lang="en-US" altLang="en-US" sz="2800" dirty="0"/>
          </a:p>
          <a:p>
            <a:pPr marL="396875" lvl="1" indent="-223838" eaLnBrk="1" hangingPunct="1">
              <a:spcBef>
                <a:spcPts val="0"/>
              </a:spcBef>
            </a:pPr>
            <a:r>
              <a:rPr lang="en-US" altLang="en-US" sz="2800" dirty="0" smtClean="0"/>
              <a:t>Maybe some </a:t>
            </a:r>
            <a:r>
              <a:rPr lang="en-US" altLang="en-US" sz="2800" dirty="0" err="1" smtClean="0">
                <a:solidFill>
                  <a:srgbClr val="FFC000"/>
                </a:solidFill>
              </a:rPr>
              <a:t>attributes</a:t>
            </a:r>
            <a:r>
              <a:rPr lang="en-US" altLang="en-US" sz="2800" dirty="0" err="1" smtClean="0"/>
              <a:t>&amp;</a:t>
            </a:r>
            <a:r>
              <a:rPr lang="en-US" altLang="en-US" sz="2800" dirty="0" err="1" smtClean="0">
                <a:solidFill>
                  <a:srgbClr val="7030A0"/>
                </a:solidFill>
              </a:rPr>
              <a:t>methods</a:t>
            </a:r>
            <a:r>
              <a:rPr lang="en-US" altLang="en-US" sz="2800" dirty="0" smtClean="0"/>
              <a:t> (like </a:t>
            </a:r>
            <a:r>
              <a:rPr lang="en-US" altLang="en-US" sz="2800" dirty="0" smtClean="0">
                <a:solidFill>
                  <a:srgbClr val="7030A0"/>
                </a:solidFill>
              </a:rPr>
              <a:t>greet()</a:t>
            </a:r>
            <a:r>
              <a:rPr lang="en-US" altLang="en-US" sz="2800" dirty="0" smtClean="0"/>
              <a:t>, above)</a:t>
            </a:r>
            <a:endParaRPr lang="en-US" altLang="en-US" sz="11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4419600"/>
            <a:ext cx="8686800" cy="4572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4400" y="838200"/>
            <a:ext cx="4572000" cy="3810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lIns="0" rIns="0"/>
          <a:lstStyle/>
          <a:p>
            <a:pPr eaLnBrk="1" hangingPunct="1"/>
            <a:r>
              <a:rPr lang="en-US" altLang="en-US" sz="4000" dirty="0" smtClean="0"/>
              <a:t>Here’s</a:t>
            </a:r>
            <a:r>
              <a:rPr lang="en-US" altLang="en-US" sz="3200" dirty="0" smtClean="0"/>
              <a:t> </a:t>
            </a:r>
            <a:r>
              <a:rPr lang="en-US" altLang="en-US" sz="4000" dirty="0" smtClean="0"/>
              <a:t>a</a:t>
            </a:r>
            <a:r>
              <a:rPr lang="en-US" altLang="en-US" sz="3200" dirty="0" smtClean="0"/>
              <a:t> </a:t>
            </a:r>
            <a:r>
              <a:rPr lang="en-US" altLang="en-US" sz="4000" dirty="0" smtClean="0"/>
              <a:t>simple</a:t>
            </a:r>
            <a:r>
              <a:rPr lang="en-US" altLang="en-US" sz="3200" dirty="0" smtClean="0"/>
              <a:t> </a:t>
            </a:r>
            <a:r>
              <a:rPr lang="en-US" altLang="en-US" sz="4000" dirty="0" smtClean="0"/>
              <a:t>class</a:t>
            </a:r>
            <a:r>
              <a:rPr lang="en-US" altLang="en-US" sz="3200" dirty="0" smtClean="0"/>
              <a:t> </a:t>
            </a:r>
            <a:r>
              <a:rPr lang="en-US" altLang="en-US" sz="4000" dirty="0" smtClean="0"/>
              <a:t>definition</a:t>
            </a:r>
            <a:r>
              <a:rPr lang="en-US" altLang="en-US" sz="2800" dirty="0" smtClean="0"/>
              <a:t> </a:t>
            </a:r>
            <a:r>
              <a:rPr lang="en-US" altLang="en-US" sz="4000" dirty="0" smtClean="0"/>
              <a:t>&amp;</a:t>
            </a:r>
            <a:r>
              <a:rPr lang="en-US" altLang="en-US" sz="2800" dirty="0" smtClean="0"/>
              <a:t> </a:t>
            </a:r>
            <a:r>
              <a:rPr lang="en-US" altLang="en-US" sz="4000" dirty="0" smtClean="0"/>
              <a:t>method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623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96112"/>
            <a:ext cx="8763000" cy="6019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dirty="0" smtClean="0">
                <a:latin typeface="+mn-ea"/>
                <a:ea typeface="+mn-ea"/>
              </a:rPr>
              <a:t>Another way to make a class </a:t>
            </a:r>
            <a:r>
              <a:rPr lang="en-US" altLang="en-US" sz="3600" b="1" dirty="0" err="1" smtClean="0">
                <a:solidFill>
                  <a:srgbClr val="FF00FF"/>
                </a:solidFill>
                <a:latin typeface="+mn-ea"/>
                <a:ea typeface="+mn-ea"/>
              </a:rPr>
              <a:t>iterable</a:t>
            </a:r>
            <a:r>
              <a:rPr lang="en-US" altLang="en-US" sz="3600" dirty="0" smtClean="0">
                <a:latin typeface="+mn-ea"/>
                <a:ea typeface="+mn-ea"/>
              </a:rPr>
              <a:t>:</a:t>
            </a:r>
          </a:p>
          <a:p>
            <a:pPr marL="233363" indent="-60325" eaLnBrk="1" hangingPunct="1">
              <a:lnSpc>
                <a:spcPct val="9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en-US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__next__(</a:t>
            </a:r>
            <a:r>
              <a:rPr lang="en-US" altLang="en-US" sz="3200" dirty="0">
                <a:solidFill>
                  <a:schemeClr val="accent2"/>
                </a:solidFill>
                <a:latin typeface="Lucida Console" panose="020B0609040504020204" pitchFamily="49" charset="0"/>
              </a:rPr>
              <a:t>self)</a:t>
            </a:r>
            <a:r>
              <a:rPr lang="en-US" altLang="en-US" sz="3200" dirty="0" smtClean="0">
                <a:solidFill>
                  <a:schemeClr val="accent2"/>
                </a:solidFill>
              </a:rPr>
              <a:t> 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[y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y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in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x]</a:t>
            </a: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[7, 6, 5, 4, 3, 2, 1]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del 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.__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__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x=</a:t>
            </a:r>
            <a:r>
              <a:rPr lang="en-US" altLang="en-US" sz="3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CountDown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(9);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(x);</a:t>
            </a: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next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(x)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9</a:t>
            </a:r>
          </a:p>
          <a:p>
            <a:pPr marL="457200" indent="-279400" eaLnBrk="1" hangingPunct="1">
              <a:lnSpc>
                <a:spcPct val="88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8</a:t>
            </a:r>
          </a:p>
          <a:p>
            <a:pPr marL="457200" indent="-279400" eaLnBrk="1" hangingPunct="1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[y </a:t>
            </a:r>
            <a:r>
              <a:rPr lang="en-US" altLang="en-US" sz="3200" b="1" dirty="0">
                <a:solidFill>
                  <a:srgbClr val="FF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 y in x]</a:t>
            </a:r>
          </a:p>
          <a:p>
            <a:pPr marL="457200" lvl="0" indent="-2794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3200" spc="-100" dirty="0" err="1">
                <a:solidFill>
                  <a:srgbClr val="FF9797"/>
                </a:solidFill>
                <a:latin typeface="Lucida Sans" panose="020B0602030504020204" pitchFamily="34" charset="0"/>
              </a:rPr>
              <a:t>Traceback</a:t>
            </a:r>
            <a:r>
              <a:rPr lang="en-US" altLang="en-US" sz="3200" spc="-100" dirty="0">
                <a:solidFill>
                  <a:srgbClr val="FF9797"/>
                </a:solidFill>
                <a:latin typeface="Lucida Sans" panose="020B0602030504020204" pitchFamily="34" charset="0"/>
              </a:rPr>
              <a:t> (most recent call last):</a:t>
            </a:r>
          </a:p>
          <a:p>
            <a:pPr marL="457200" lvl="0" indent="-279400" eaLnBrk="1" hangingPunct="1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en-US" sz="3200" spc="-100" dirty="0">
                <a:solidFill>
                  <a:srgbClr val="FF9797"/>
                </a:solidFill>
                <a:latin typeface="Lucida Sans" panose="020B0602030504020204" pitchFamily="34" charset="0"/>
              </a:rPr>
              <a:t>  File "&lt;</a:t>
            </a:r>
            <a:r>
              <a:rPr lang="en-US" altLang="en-US" sz="3200" spc="-100" dirty="0" err="1">
                <a:solidFill>
                  <a:srgbClr val="FF9797"/>
                </a:solidFill>
                <a:latin typeface="Lucida Sans" panose="020B0602030504020204" pitchFamily="34" charset="0"/>
              </a:rPr>
              <a:t>stdin</a:t>
            </a:r>
            <a:r>
              <a:rPr lang="en-US" altLang="en-US" sz="3200" spc="-100" dirty="0">
                <a:solidFill>
                  <a:srgbClr val="FF9797"/>
                </a:solidFill>
                <a:latin typeface="Lucida Sans" panose="020B0602030504020204" pitchFamily="34" charset="0"/>
              </a:rPr>
              <a:t>&gt;", line 1, in &lt;module&gt;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spc="-100" dirty="0" err="1" smtClean="0">
                <a:solidFill>
                  <a:srgbClr val="FF9797"/>
                </a:solidFill>
                <a:latin typeface="Lucida Sans" panose="020B0602030504020204" pitchFamily="34" charset="0"/>
              </a:rPr>
              <a:t>TypeError</a:t>
            </a:r>
            <a:r>
              <a:rPr lang="en-US" altLang="en-US" sz="3200" spc="-100" dirty="0">
                <a:solidFill>
                  <a:srgbClr val="FF9797"/>
                </a:solidFill>
                <a:latin typeface="Lucida Sans" panose="020B0602030504020204" pitchFamily="34" charset="0"/>
              </a:rPr>
              <a:t>: '</a:t>
            </a:r>
            <a:r>
              <a:rPr lang="en-US" altLang="en-US" sz="3200" spc="-100" dirty="0" err="1">
                <a:solidFill>
                  <a:srgbClr val="FF9797"/>
                </a:solidFill>
                <a:latin typeface="Lucida Sans" panose="020B0602030504020204" pitchFamily="34" charset="0"/>
              </a:rPr>
              <a:t>CountDown</a:t>
            </a:r>
            <a:r>
              <a:rPr lang="en-US" altLang="en-US" sz="3200" spc="-100" dirty="0">
                <a:solidFill>
                  <a:srgbClr val="FF9797"/>
                </a:solidFill>
                <a:latin typeface="Lucida Sans" panose="020B0602030504020204" pitchFamily="34" charset="0"/>
              </a:rPr>
              <a:t>' object is not </a:t>
            </a:r>
            <a:r>
              <a:rPr lang="en-US" altLang="en-US" sz="3200" spc="-100" dirty="0" err="1">
                <a:solidFill>
                  <a:srgbClr val="FF9797"/>
                </a:solidFill>
                <a:latin typeface="Lucida Sans" panose="020B0602030504020204" pitchFamily="34" charset="0"/>
              </a:rPr>
              <a:t>iterable</a:t>
            </a:r>
            <a:endParaRPr lang="en-US" altLang="en-US" sz="3200" spc="-100" dirty="0">
              <a:solidFill>
                <a:srgbClr val="FF9797"/>
              </a:solidFill>
              <a:latin typeface="Lucida Sans" panose="020B0602030504020204" pitchFamily="34" charset="0"/>
            </a:endParaRP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 marL="457200" indent="-279400" eaLnBrk="1" hangingPunct="1">
              <a:lnSpc>
                <a:spcPct val="85000"/>
              </a:lnSpc>
              <a:spcBef>
                <a:spcPts val="0"/>
              </a:spcBef>
              <a:buNone/>
            </a:pPr>
            <a:endParaRPr lang="en-US" altLang="en-US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solidFill>
                  <a:schemeClr val="accent2"/>
                </a:solidFill>
                <a:latin typeface="+mn-lt"/>
              </a:rPr>
              <a:t>More </a:t>
            </a:r>
            <a:r>
              <a:rPr lang="en-US" altLang="en-US" sz="4400" dirty="0">
                <a:solidFill>
                  <a:schemeClr val="accent2"/>
                </a:solidFill>
                <a:latin typeface="+mn-lt"/>
              </a:rPr>
              <a:t>Special Methods</a:t>
            </a:r>
          </a:p>
        </p:txBody>
      </p:sp>
    </p:spTree>
    <p:extLst>
      <p:ext uri="{BB962C8B-B14F-4D97-AF65-F5344CB8AC3E}">
        <p14:creationId xmlns:p14="http://schemas.microsoft.com/office/powerpoint/2010/main" val="162612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304800" y="896112"/>
            <a:ext cx="8839200" cy="5961888"/>
          </a:xfrm>
        </p:spPr>
        <p:txBody>
          <a:bodyPr/>
          <a:lstStyle/>
          <a:p>
            <a:pPr marL="255588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3600" dirty="0">
                <a:latin typeface="+mn-ea"/>
              </a:rPr>
              <a:t>To make a class </a:t>
            </a:r>
            <a:r>
              <a:rPr lang="en-US" altLang="en-US" sz="3600" b="1" dirty="0" smtClean="0">
                <a:solidFill>
                  <a:srgbClr val="FF00FF"/>
                </a:solidFill>
                <a:latin typeface="+mn-ea"/>
              </a:rPr>
              <a:t>callable</a:t>
            </a:r>
            <a:r>
              <a:rPr lang="en-US" altLang="en-US" sz="3600" dirty="0">
                <a:latin typeface="+mn-ea"/>
              </a:rPr>
              <a:t>:</a:t>
            </a:r>
          </a:p>
          <a:p>
            <a:pPr marL="255588" eaLnBrk="1" hangingPunct="1">
              <a:lnSpc>
                <a:spcPct val="9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b="1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():</a:t>
            </a:r>
          </a:p>
          <a:p>
            <a:pPr marL="255588" eaLnBrk="1" hangingPunct="1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def</a:t>
            </a:r>
            <a:r>
              <a:rPr lang="en-US" alt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__call__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(self</a:t>
            </a:r>
            <a:r>
              <a:rPr lang="en-US" alt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):print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("</a:t>
            </a: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Hello?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")</a:t>
            </a:r>
          </a:p>
          <a:p>
            <a:pPr marL="255588" eaLnBrk="1" hangingPunct="1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255588" eaLnBrk="1" hangingPunct="1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b="1" dirty="0">
                <a:solidFill>
                  <a:srgbClr val="006600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b="1" dirty="0">
                <a:solidFill>
                  <a:srgbClr val="F2A700"/>
                </a:solidFill>
                <a:latin typeface="Lucida Console" panose="020B0609040504020204" pitchFamily="49" charset="0"/>
              </a:rPr>
              <a:t>f</a:t>
            </a:r>
            <a:r>
              <a:rPr lang="en-US" alt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();</a:t>
            </a:r>
            <a:r>
              <a:rPr lang="en-US" altLang="en-US" b="1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b="1" dirty="0" smtClean="0">
                <a:solidFill>
                  <a:srgbClr val="FF00FF"/>
                </a:solidFill>
                <a:latin typeface="Lucida Console" panose="020B0609040504020204" pitchFamily="49" charset="0"/>
              </a:rPr>
              <a:t>callable</a:t>
            </a:r>
            <a:r>
              <a:rPr lang="en-US" alt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255588" eaLnBrk="1" hangingPunct="1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altLang="en-US" b="1" dirty="0" smtClean="0">
                <a:solidFill>
                  <a:srgbClr val="FF00FF"/>
                </a:solidFill>
                <a:latin typeface="Lucida Console" panose="020B0609040504020204" pitchFamily="49" charset="0"/>
              </a:rPr>
              <a:t>True</a:t>
            </a:r>
            <a:endParaRPr lang="en-US" altLang="en-US" b="1" dirty="0">
              <a:solidFill>
                <a:srgbClr val="FF00FF"/>
              </a:solidFill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b="1" dirty="0">
                <a:solidFill>
                  <a:srgbClr val="006600"/>
                </a:solidFill>
                <a:latin typeface="Lucida Console" panose="020B0609040504020204" pitchFamily="49" charset="0"/>
              </a:rPr>
              <a:t>g</a:t>
            </a:r>
          </a:p>
          <a:p>
            <a:pPr marL="255588" eaLnBrk="1" hangingPunct="1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&lt;__</a:t>
            </a:r>
            <a:r>
              <a:rPr lang="en-US" alt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main__.f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 object at 0x6ffff7c70b8&gt;</a:t>
            </a:r>
          </a:p>
          <a:p>
            <a:pPr marL="255588" eaLnBrk="1" hangingPunct="1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b="1" dirty="0">
                <a:solidFill>
                  <a:srgbClr val="006600"/>
                </a:solidFill>
                <a:latin typeface="Lucida Console" panose="020B0609040504020204" pitchFamily="49" charset="0"/>
              </a:rPr>
              <a:t>g</a:t>
            </a:r>
            <a:r>
              <a:rPr lang="en-US" altLang="en-US" b="1" dirty="0">
                <a:solidFill>
                  <a:srgbClr val="FF00FF"/>
                </a:solidFill>
                <a:latin typeface="Lucida Console" panose="020B0609040504020204" pitchFamily="49" charset="0"/>
              </a:rPr>
              <a:t>()</a:t>
            </a:r>
          </a:p>
          <a:p>
            <a:pPr marL="255588" eaLnBrk="1" hangingPunct="1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altLang="en-US" b="1" dirty="0">
                <a:solidFill>
                  <a:srgbClr val="00B0F0"/>
                </a:solidFill>
                <a:latin typeface="Lucida Console" panose="020B0609040504020204" pitchFamily="49" charset="0"/>
              </a:rPr>
              <a:t>Hello?</a:t>
            </a:r>
          </a:p>
          <a:p>
            <a:pPr marL="255588" eaLnBrk="1" hangingPunct="1">
              <a:lnSpc>
                <a:spcPct val="84000"/>
              </a:lnSpc>
              <a:spcBef>
                <a:spcPts val="200"/>
              </a:spcBef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g=</a:t>
            </a:r>
            <a:r>
              <a:rPr lang="en-US" altLang="en-US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5.5</a:t>
            </a:r>
            <a:r>
              <a:rPr lang="en-US" altLang="en-US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b="1" dirty="0">
                <a:solidFill>
                  <a:schemeClr val="tx1"/>
                </a:solidFill>
                <a:latin typeface="Lucida Console" panose="020B0609040504020204" pitchFamily="49" charset="0"/>
              </a:rPr>
              <a:t>g()</a:t>
            </a:r>
          </a:p>
          <a:p>
            <a:pPr marL="255588" eaLnBrk="1" hangingPunct="1">
              <a:lnSpc>
                <a:spcPct val="84000"/>
              </a:lnSpc>
              <a:spcBef>
                <a:spcPts val="200"/>
              </a:spcBef>
              <a:buNone/>
            </a:pPr>
            <a:r>
              <a:rPr lang="en-US" altLang="en-US" dirty="0" err="1">
                <a:solidFill>
                  <a:srgbClr val="FF9797"/>
                </a:solidFill>
                <a:latin typeface="Lucida Console" panose="020B0609040504020204" pitchFamily="49" charset="0"/>
              </a:rPr>
              <a:t>Traceback</a:t>
            </a:r>
            <a:r>
              <a:rPr lang="en-US" altLang="en-US" dirty="0">
                <a:solidFill>
                  <a:srgbClr val="FF9797"/>
                </a:solidFill>
                <a:latin typeface="Lucida Console" panose="020B0609040504020204" pitchFamily="49" charset="0"/>
              </a:rPr>
              <a:t> (most recent call last):</a:t>
            </a:r>
          </a:p>
          <a:p>
            <a:pPr marL="255588" eaLnBrk="1" hangingPunct="1">
              <a:lnSpc>
                <a:spcPct val="84000"/>
              </a:lnSpc>
              <a:spcBef>
                <a:spcPts val="200"/>
              </a:spcBef>
              <a:buNone/>
            </a:pPr>
            <a:r>
              <a:rPr lang="en-US" altLang="en-US" dirty="0">
                <a:solidFill>
                  <a:srgbClr val="FF9797"/>
                </a:solidFill>
                <a:latin typeface="Lucida Console" panose="020B0609040504020204" pitchFamily="49" charset="0"/>
              </a:rPr>
              <a:t>  File "&lt;</a:t>
            </a:r>
            <a:r>
              <a:rPr lang="en-US" altLang="en-US" dirty="0" err="1">
                <a:solidFill>
                  <a:srgbClr val="FF9797"/>
                </a:solidFill>
                <a:latin typeface="Lucida Console" panose="020B0609040504020204" pitchFamily="49" charset="0"/>
              </a:rPr>
              <a:t>stdin</a:t>
            </a:r>
            <a:r>
              <a:rPr lang="en-US" altLang="en-US" dirty="0">
                <a:solidFill>
                  <a:srgbClr val="FF9797"/>
                </a:solidFill>
                <a:latin typeface="Lucida Console" panose="020B0609040504020204" pitchFamily="49" charset="0"/>
              </a:rPr>
              <a:t>&gt;", line 1, in &lt;module&gt;</a:t>
            </a:r>
          </a:p>
          <a:p>
            <a:pPr marL="255588" eaLnBrk="1" hangingPunct="1">
              <a:lnSpc>
                <a:spcPct val="84000"/>
              </a:lnSpc>
              <a:spcBef>
                <a:spcPts val="200"/>
              </a:spcBef>
              <a:buNone/>
            </a:pPr>
            <a:r>
              <a:rPr lang="en-US" alt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TypeError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: 'float' object is not callable</a:t>
            </a:r>
          </a:p>
          <a:p>
            <a:pPr marL="255588" eaLnBrk="1" hangingPunct="1">
              <a:lnSpc>
                <a:spcPct val="74000"/>
              </a:lnSpc>
              <a:spcBef>
                <a:spcPts val="200"/>
              </a:spcBef>
              <a:buNone/>
            </a:pPr>
            <a:r>
              <a:rPr lang="en-US" altLang="en-US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 kern="0" spc="-100" dirty="0" smtClean="0"/>
              <a:t>Making the class callable: </a:t>
            </a:r>
            <a:r>
              <a:rPr lang="en-US" altLang="en-US" sz="4400" b="1" kern="0" spc="-800" dirty="0" smtClean="0">
                <a:solidFill>
                  <a:srgbClr val="FF0000"/>
                </a:solidFill>
              </a:rPr>
              <a:t>_</a:t>
            </a:r>
            <a:r>
              <a:rPr lang="en-US" altLang="en-US" sz="4400" b="1" kern="0" spc="-300" dirty="0" smtClean="0">
                <a:solidFill>
                  <a:srgbClr val="FF0000"/>
                </a:solidFill>
              </a:rPr>
              <a:t>_</a:t>
            </a:r>
            <a:r>
              <a:rPr lang="en-US" altLang="en-US" sz="4400" b="1" kern="0" dirty="0" smtClean="0">
                <a:solidFill>
                  <a:srgbClr val="FF0000"/>
                </a:solidFill>
              </a:rPr>
              <a:t>call</a:t>
            </a:r>
            <a:r>
              <a:rPr lang="en-US" altLang="en-US" sz="4400" b="1" kern="0" spc="-800" dirty="0" smtClean="0">
                <a:solidFill>
                  <a:srgbClr val="FF0000"/>
                </a:solidFill>
              </a:rPr>
              <a:t>_</a:t>
            </a:r>
            <a:r>
              <a:rPr lang="en-US" altLang="en-US" sz="4400" b="1" kern="0" dirty="0" smtClean="0">
                <a:solidFill>
                  <a:srgbClr val="FF0000"/>
                </a:solidFill>
              </a:rPr>
              <a:t>_</a:t>
            </a:r>
            <a:endParaRPr lang="en-US" altLang="en-US" sz="4400" b="1" kern="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896112"/>
            <a:ext cx="914400" cy="474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255588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3600" kern="0" dirty="0" smtClean="0">
              <a:latin typeface="+mn-ea"/>
            </a:endParaRPr>
          </a:p>
          <a:p>
            <a:pPr marL="255588" eaLnBrk="1" hangingPunct="1">
              <a:lnSpc>
                <a:spcPct val="90000"/>
              </a:lnSpc>
              <a:spcBef>
                <a:spcPts val="1800"/>
              </a:spcBef>
              <a:buFont typeface="Wingdings" pitchFamily="2" charset="2"/>
              <a:buNone/>
            </a:pPr>
            <a:endParaRPr lang="en-US" altLang="en-US" b="1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altLang="en-US" b="1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altLang="en-US" kern="0" dirty="0" smtClean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b="1" kern="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altLang="en-US" b="1" kern="0" dirty="0" smtClean="0">
              <a:solidFill>
                <a:srgbClr val="FF00FF"/>
              </a:solidFill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b="1" kern="0" dirty="0" smtClean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altLang="en-US" kern="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b="1" kern="0" dirty="0" smtClean="0">
              <a:solidFill>
                <a:srgbClr val="FF00FF"/>
              </a:solidFill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9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altLang="en-US" b="1" kern="0" dirty="0" smtClean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 marL="255588" eaLnBrk="1" hangingPunct="1">
              <a:lnSpc>
                <a:spcPct val="84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altLang="en-US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4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4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40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40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77824"/>
            <a:ext cx="8991600" cy="5980176"/>
          </a:xfrm>
        </p:spPr>
        <p:txBody>
          <a:bodyPr/>
          <a:lstStyle/>
          <a:p>
            <a:pPr marL="233363" indent="-60325" eaLnBrk="1" hangingPunct="1">
              <a:lnSpc>
                <a:spcPct val="94000"/>
              </a:lnSpc>
              <a:spcBef>
                <a:spcPts val="2400"/>
              </a:spcBef>
              <a:buNone/>
            </a:pP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b="1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b="1" dirty="0" err="1" smtClean="0">
                <a:solidFill>
                  <a:srgbClr val="F2A700"/>
                </a:solidFill>
                <a:latin typeface="Lucida Console" panose="020B0609040504020204" pitchFamily="49" charset="0"/>
              </a:rPr>
              <a:t>iter</a:t>
            </a:r>
            <a:r>
              <a:rPr lang="en-US" altLang="en-US" sz="3200" b="1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b="1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006600"/>
                </a:solidFill>
              </a:rPr>
              <a:t> </a:t>
            </a:r>
          </a:p>
          <a:p>
            <a:pPr marL="284163" indent="-50800" eaLnBrk="1" hangingPunct="1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en-US" sz="3200" dirty="0" smtClean="0"/>
              <a:t>  Lets you use </a:t>
            </a:r>
            <a:r>
              <a:rPr lang="en-US" altLang="en-US" sz="3200" b="1" dirty="0" smtClean="0"/>
              <a:t>for</a:t>
            </a:r>
            <a:r>
              <a:rPr lang="en-US" altLang="en-US" sz="3200" dirty="0" smtClean="0"/>
              <a:t>:          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[x </a:t>
            </a:r>
            <a:r>
              <a:rPr lang="en-US" altLang="en-US" sz="3200" b="1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x in </a:t>
            </a:r>
            <a:r>
              <a:rPr lang="en-US" altLang="en-US" sz="320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me</a:t>
            </a:r>
            <a:r>
              <a:rPr lang="en-US" altLang="en-US" sz="3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]</a:t>
            </a:r>
          </a:p>
          <a:p>
            <a:pPr marL="457200" indent="0" eaLnBrk="1" hangingPunct="1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en-US" sz="36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6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36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n-US" altLang="en-US" sz="3600" spc="-600" dirty="0">
                <a:solidFill>
                  <a:srgbClr val="F2A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en-US" sz="3600" dirty="0">
                <a:solidFill>
                  <a:srgbClr val="F2A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en-US" sz="3600" dirty="0" err="1" smtClean="0">
                <a:solidFill>
                  <a:srgbClr val="F2A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altLang="en-US" sz="3600" spc="-600" dirty="0">
                <a:solidFill>
                  <a:srgbClr val="F2A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en-US" sz="3600" spc="-100" dirty="0" smtClean="0">
                <a:solidFill>
                  <a:srgbClr val="F2A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en-US" sz="3600" dirty="0" smtClean="0">
                <a:solidFill>
                  <a:srgbClr val="F2A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3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elf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cates </a:t>
            </a:r>
            <a:r>
              <a:rPr lang="en-US" altLang="en-US" sz="3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Python that the </a:t>
            </a:r>
            <a:r>
              <a:rPr lang="en-US" altLang="en-US" sz="3600" spc="-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en-US" sz="36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_next</a:t>
            </a:r>
            <a:r>
              <a:rPr lang="en-US" altLang="en-US" sz="3600" spc="-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en-US" sz="3600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_() </a:t>
            </a:r>
            <a:r>
              <a:rPr lang="en-US" altLang="en-US" sz="3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will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how to implement </a:t>
            </a:r>
            <a:r>
              <a:rPr lang="en-US" altLang="en-US" sz="3200" dirty="0" smtClean="0">
                <a:solidFill>
                  <a:srgbClr val="F2A7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sz="3200" dirty="0" smtClean="0"/>
              <a:t>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statements.) </a:t>
            </a:r>
            <a:endParaRPr lang="en-US" altLang="en-US" sz="3200" spc="-3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233363" indent="-60325" eaLnBrk="1" hangingPunct="1">
              <a:lnSpc>
                <a:spcPct val="94000"/>
              </a:lnSpc>
              <a:spcBef>
                <a:spcPts val="2400"/>
              </a:spcBef>
              <a:buNone/>
            </a:pPr>
            <a:r>
              <a:rPr lang="en-US" altLang="en-US" sz="32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__next__(</a:t>
            </a: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b="1" dirty="0">
              <a:solidFill>
                <a:srgbClr val="006600"/>
              </a:solidFill>
            </a:endParaRPr>
          </a:p>
          <a:p>
            <a:pPr marL="284163" indent="-50800" eaLnBrk="1" hangingPunct="1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en-US" sz="3200" spc="-30" dirty="0"/>
              <a:t>  Lets you use </a:t>
            </a:r>
            <a:r>
              <a:rPr lang="en-US" altLang="en-US" sz="3200" b="1" spc="-30" dirty="0"/>
              <a:t>next</a:t>
            </a:r>
            <a:r>
              <a:rPr lang="en-US" altLang="en-US" sz="3200" spc="-30" dirty="0"/>
              <a:t>:          </a:t>
            </a:r>
            <a:r>
              <a:rPr lang="en-US" altLang="en-US" sz="3200" b="1" spc="-100" dirty="0">
                <a:solidFill>
                  <a:srgbClr val="006600"/>
                </a:solidFill>
                <a:latin typeface="Lucida Console" panose="020B0609040504020204" pitchFamily="49" charset="0"/>
              </a:rPr>
              <a:t>next(</a:t>
            </a:r>
            <a:r>
              <a:rPr lang="en-US" altLang="en-US" sz="3200" spc="-30" dirty="0">
                <a:solidFill>
                  <a:srgbClr val="00B0F0"/>
                </a:solidFill>
                <a:latin typeface="Lucida Console" panose="020B0609040504020204" pitchFamily="49" charset="0"/>
              </a:rPr>
              <a:t>m</a:t>
            </a:r>
            <a:r>
              <a:rPr lang="en-US" altLang="en-US" sz="3200" spc="-100" dirty="0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3200" b="1" spc="-1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)</a:t>
            </a:r>
            <a:endParaRPr lang="en-US" altLang="en-US" sz="3200" spc="-3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233363" indent="-60325" eaLnBrk="1" hangingPunct="1">
              <a:lnSpc>
                <a:spcPct val="94000"/>
              </a:lnSpc>
              <a:spcBef>
                <a:spcPts val="3000"/>
              </a:spcBef>
              <a:buNone/>
            </a:pPr>
            <a:r>
              <a:rPr lang="en-US" altLang="en-US" sz="3200" b="1" dirty="0">
                <a:solidFill>
                  <a:srgbClr val="0066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__call__(</a:t>
            </a: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</a:p>
          <a:p>
            <a:pPr marL="284163" indent="-50800" eaLnBrk="1" hangingPunct="1">
              <a:lnSpc>
                <a:spcPct val="94000"/>
              </a:lnSpc>
              <a:spcBef>
                <a:spcPts val="0"/>
              </a:spcBef>
              <a:buNone/>
            </a:pPr>
            <a:r>
              <a:rPr lang="en-US" altLang="en-US" sz="3200" dirty="0"/>
              <a:t>  Lets you call the object: </a:t>
            </a:r>
            <a:r>
              <a:rPr lang="en-US" altLang="en-US" sz="3200" dirty="0">
                <a:solidFill>
                  <a:srgbClr val="00B0F0"/>
                </a:solidFill>
                <a:latin typeface="Lucida Console" panose="020B0609040504020204" pitchFamily="49" charset="0"/>
              </a:rPr>
              <a:t>m</a:t>
            </a:r>
            <a:r>
              <a:rPr lang="en-US" altLang="en-US" sz="3200" spc="-40" dirty="0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n-US" altLang="en-US" sz="3200" b="1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spc="-400" dirty="0">
                <a:solidFill>
                  <a:schemeClr val="tx1"/>
                </a:solidFill>
                <a:latin typeface="Lucida Console" panose="020B0609040504020204" pitchFamily="49" charset="0"/>
              </a:rPr>
              <a:t>..</a:t>
            </a:r>
            <a:r>
              <a:rPr lang="en-US" altLang="en-US" sz="3200" dirty="0">
                <a:solidFill>
                  <a:schemeClr val="tx1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pPr marL="284163" indent="-50800" eaLnBrk="1" hangingPunct="1">
              <a:lnSpc>
                <a:spcPct val="94000"/>
              </a:lnSpc>
              <a:spcBef>
                <a:spcPts val="0"/>
              </a:spcBef>
              <a:buNone/>
            </a:pPr>
            <a:endParaRPr lang="en-US" altLang="en-US" sz="3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284163" indent="-50800" eaLnBrk="1" hangingPunct="1">
              <a:lnSpc>
                <a:spcPct val="94000"/>
              </a:lnSpc>
              <a:spcBef>
                <a:spcPts val="0"/>
              </a:spcBef>
              <a:buNone/>
            </a:pPr>
            <a:endParaRPr lang="en-US" altLang="en-US" sz="32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latin typeface="+mn-lt"/>
              </a:rPr>
              <a:t>Special </a:t>
            </a:r>
            <a:r>
              <a:rPr lang="en-US" altLang="en-US" sz="4400" dirty="0">
                <a:latin typeface="+mn-lt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04682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839200" cy="6019800"/>
          </a:xfrm>
        </p:spPr>
        <p:txBody>
          <a:bodyPr/>
          <a:lstStyle/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eq</a:t>
            </a: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 </a:t>
            </a:r>
            <a:r>
              <a:rPr lang="en-US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en-US" sz="3200" dirty="0" smtClean="0"/>
              <a:t>gives you the</a:t>
            </a:r>
            <a:r>
              <a:rPr lang="en-US" altLang="en-US" sz="3200" dirty="0" smtClean="0">
                <a:solidFill>
                  <a:srgbClr val="FF0000"/>
                </a:solidFill>
              </a:rPr>
              <a:t> == </a:t>
            </a:r>
            <a:r>
              <a:rPr lang="en-US" altLang="en-US" sz="3200" dirty="0" smtClean="0"/>
              <a:t>operator.</a:t>
            </a:r>
            <a:endParaRPr lang="en-US" altLang="en-US" sz="3200" dirty="0" smtClean="0"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>
                <a:solidFill>
                  <a:srgbClr val="FF9F00"/>
                </a:solidFill>
                <a:latin typeface="Lucida Console" panose="020B0609040504020204" pitchFamily="49" charset="0"/>
              </a:rPr>
              <a:t>__ne__(</a:t>
            </a:r>
            <a:r>
              <a:rPr lang="en-US" altLang="en-US" sz="3200" dirty="0" err="1" smtClean="0">
                <a:solidFill>
                  <a:srgbClr val="FF9F00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FF9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FF9F00"/>
                </a:solidFill>
              </a:rPr>
              <a:t>  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</a:t>
            </a:r>
            <a:r>
              <a:rPr lang="en-US" altLang="en-US" sz="3200" dirty="0" smtClean="0"/>
              <a:t>the  </a:t>
            </a:r>
            <a:r>
              <a:rPr lang="en-US" altLang="en-US" sz="3200" dirty="0">
                <a:solidFill>
                  <a:srgbClr val="F2A700"/>
                </a:solidFill>
              </a:rPr>
              <a:t>!= </a:t>
            </a:r>
            <a:r>
              <a:rPr lang="en-US" altLang="en-US" sz="3200" dirty="0"/>
              <a:t>operator.</a:t>
            </a: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rgbClr val="FFD9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 err="1">
                <a:solidFill>
                  <a:srgbClr val="FFD900"/>
                </a:solidFill>
                <a:latin typeface="Lucida Console" panose="020B0609040504020204" pitchFamily="49" charset="0"/>
              </a:rPr>
              <a:t>ge</a:t>
            </a:r>
            <a:r>
              <a:rPr lang="en-US" altLang="en-US" sz="3200" dirty="0" smtClean="0">
                <a:solidFill>
                  <a:srgbClr val="FFD9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>
                <a:solidFill>
                  <a:srgbClr val="FFD9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err="1" smtClean="0">
                <a:solidFill>
                  <a:srgbClr val="FFD900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FFD900"/>
                </a:solidFill>
                <a:latin typeface="Lucida Console" panose="020B0609040504020204" pitchFamily="49" charset="0"/>
              </a:rPr>
              <a:t>) </a:t>
            </a:r>
            <a:r>
              <a:rPr lang="en-US" altLang="en-US" sz="3200" dirty="0" smtClean="0">
                <a:solidFill>
                  <a:srgbClr val="FFD900"/>
                </a:solidFill>
              </a:rPr>
              <a:t>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the </a:t>
            </a:r>
            <a:r>
              <a:rPr lang="en-US" altLang="en-US" sz="3200" dirty="0" smtClean="0">
                <a:solidFill>
                  <a:srgbClr val="FFD900"/>
                </a:solidFill>
              </a:rPr>
              <a:t>&gt;=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operator.</a:t>
            </a:r>
            <a:endParaRPr lang="en-US" altLang="en-US" sz="3200" dirty="0" smtClean="0"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rgbClr val="93E401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 err="1">
                <a:solidFill>
                  <a:srgbClr val="93E401"/>
                </a:solidFill>
                <a:latin typeface="Lucida Console" panose="020B0609040504020204" pitchFamily="49" charset="0"/>
              </a:rPr>
              <a:t>gt</a:t>
            </a:r>
            <a:r>
              <a:rPr lang="en-US" altLang="en-US" sz="3200" dirty="0" smtClean="0">
                <a:solidFill>
                  <a:srgbClr val="93E401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>
                <a:solidFill>
                  <a:srgbClr val="93E40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err="1" smtClean="0">
                <a:solidFill>
                  <a:srgbClr val="93E401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93E401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93E401"/>
                </a:solidFill>
              </a:rPr>
              <a:t>  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</a:t>
            </a:r>
            <a:r>
              <a:rPr lang="en-US" altLang="en-US" sz="3200" dirty="0" smtClean="0"/>
              <a:t>the  </a:t>
            </a:r>
            <a:r>
              <a:rPr lang="en-US" altLang="en-US" sz="3200" dirty="0" smtClean="0">
                <a:solidFill>
                  <a:srgbClr val="96FF01"/>
                </a:solidFill>
              </a:rPr>
              <a:t>&gt; 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operator.</a:t>
            </a:r>
            <a:endParaRPr lang="en-US" altLang="en-US" sz="3200" dirty="0" smtClean="0"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rgbClr val="00F200"/>
                </a:solidFill>
                <a:latin typeface="Lucida Console" panose="020B0609040504020204" pitchFamily="49" charset="0"/>
              </a:rPr>
              <a:t>__le__(</a:t>
            </a:r>
            <a:r>
              <a:rPr lang="en-US" altLang="en-US" sz="3200" dirty="0" err="1" smtClean="0">
                <a:solidFill>
                  <a:srgbClr val="00F200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00F2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00F200"/>
                </a:solidFill>
              </a:rPr>
              <a:t>  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the </a:t>
            </a:r>
            <a:r>
              <a:rPr lang="en-US" altLang="en-US" sz="3200" dirty="0" smtClean="0">
                <a:solidFill>
                  <a:srgbClr val="00F200"/>
                </a:solidFill>
              </a:rPr>
              <a:t>&lt;=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operator.</a:t>
            </a:r>
            <a:endParaRPr lang="en-US" altLang="en-US" sz="3200" dirty="0" smtClean="0"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rgbClr val="00B38C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 err="1">
                <a:solidFill>
                  <a:srgbClr val="00B38C"/>
                </a:solidFill>
                <a:latin typeface="Lucida Console" panose="020B0609040504020204" pitchFamily="49" charset="0"/>
              </a:rPr>
              <a:t>lt</a:t>
            </a:r>
            <a:r>
              <a:rPr lang="en-US" altLang="en-US" sz="3200" dirty="0" smtClean="0">
                <a:solidFill>
                  <a:srgbClr val="00B38C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>
                <a:solidFill>
                  <a:srgbClr val="00B38C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3200" dirty="0" err="1" smtClean="0">
                <a:solidFill>
                  <a:srgbClr val="00B38C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00B38C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00B38C"/>
                </a:solidFill>
              </a:rPr>
              <a:t>  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</a:t>
            </a:r>
            <a:r>
              <a:rPr lang="en-US" altLang="en-US" sz="3200" dirty="0" smtClean="0"/>
              <a:t>the  </a:t>
            </a:r>
            <a:r>
              <a:rPr lang="en-US" altLang="en-US" sz="3200" dirty="0">
                <a:solidFill>
                  <a:srgbClr val="00B38C"/>
                </a:solidFill>
              </a:rPr>
              <a:t>&lt;</a:t>
            </a:r>
            <a:r>
              <a:rPr lang="en-US" altLang="en-US" sz="3200" dirty="0" smtClean="0"/>
              <a:t>  operator</a:t>
            </a:r>
            <a:r>
              <a:rPr lang="en-US" altLang="en-US" sz="3200" dirty="0"/>
              <a:t>.</a:t>
            </a:r>
            <a:endParaRPr lang="en-US" altLang="en-US" sz="3200" dirty="0" smtClean="0"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rgbClr val="348BFE"/>
                </a:solidFill>
                <a:latin typeface="Lucida Console" panose="020B0609040504020204" pitchFamily="49" charset="0"/>
              </a:rPr>
              <a:t>__add__(</a:t>
            </a:r>
            <a:r>
              <a:rPr lang="en-US" altLang="en-US" sz="3200" dirty="0" err="1" smtClean="0">
                <a:solidFill>
                  <a:srgbClr val="348BFE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348BFE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348BFE"/>
                </a:solidFill>
              </a:rPr>
              <a:t>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</a:t>
            </a:r>
            <a:r>
              <a:rPr lang="en-US" altLang="en-US" sz="3200" dirty="0" smtClean="0"/>
              <a:t>the  </a:t>
            </a:r>
            <a:r>
              <a:rPr lang="en-US" altLang="en-US" sz="3200" dirty="0">
                <a:solidFill>
                  <a:srgbClr val="348BFE"/>
                </a:solidFill>
              </a:rPr>
              <a:t>+</a:t>
            </a:r>
            <a:r>
              <a:rPr lang="en-US" altLang="en-US" sz="3200" dirty="0" smtClean="0"/>
              <a:t>  operator</a:t>
            </a:r>
            <a:r>
              <a:rPr lang="en-US" altLang="en-US" sz="3200" dirty="0"/>
              <a:t>.</a:t>
            </a:r>
            <a:endParaRPr lang="en-US" altLang="en-US" sz="3200" dirty="0"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>
                <a:solidFill>
                  <a:srgbClr val="1400FF"/>
                </a:solidFill>
                <a:latin typeface="Lucida Console" panose="020B0609040504020204" pitchFamily="49" charset="0"/>
              </a:rPr>
              <a:t>__sub__(</a:t>
            </a:r>
            <a:r>
              <a:rPr lang="en-US" altLang="en-US" sz="3200" dirty="0" err="1" smtClean="0">
                <a:solidFill>
                  <a:srgbClr val="1400FF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1400FF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1400FF"/>
                </a:solidFill>
              </a:rPr>
              <a:t>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</a:t>
            </a:r>
            <a:r>
              <a:rPr lang="en-US" altLang="en-US" sz="3200" dirty="0" smtClean="0"/>
              <a:t>the </a:t>
            </a:r>
            <a:r>
              <a:rPr lang="en-US" altLang="en-US" sz="1200" dirty="0" smtClean="0"/>
              <a:t> </a:t>
            </a:r>
            <a:r>
              <a:rPr lang="en-US" altLang="en-US" sz="3200" dirty="0" smtClean="0"/>
              <a:t> </a:t>
            </a:r>
            <a:r>
              <a:rPr lang="en-US" altLang="en-US" sz="3200" dirty="0" smtClean="0">
                <a:solidFill>
                  <a:srgbClr val="1400FF"/>
                </a:solidFill>
              </a:rPr>
              <a:t>-</a:t>
            </a:r>
            <a:r>
              <a:rPr lang="en-US" altLang="en-US" sz="3200" dirty="0" smtClean="0"/>
              <a:t>  </a:t>
            </a:r>
            <a:r>
              <a:rPr lang="en-US" altLang="en-US" sz="1600" dirty="0" smtClean="0"/>
              <a:t> </a:t>
            </a:r>
            <a:r>
              <a:rPr lang="en-US" altLang="en-US" sz="3200" dirty="0" smtClean="0"/>
              <a:t>operator</a:t>
            </a:r>
            <a:r>
              <a:rPr lang="en-US" altLang="en-US" sz="3200" dirty="0"/>
              <a:t>.</a:t>
            </a:r>
            <a:endParaRPr lang="en-US" altLang="en-US" sz="3200" dirty="0"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rgbClr val="5B00FF"/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3200" dirty="0" err="1" smtClean="0">
                <a:solidFill>
                  <a:srgbClr val="5B00FF"/>
                </a:solidFill>
                <a:latin typeface="Lucida Console" panose="020B0609040504020204" pitchFamily="49" charset="0"/>
              </a:rPr>
              <a:t>mul</a:t>
            </a:r>
            <a:r>
              <a:rPr lang="en-US" altLang="en-US" sz="3200" dirty="0" smtClean="0">
                <a:solidFill>
                  <a:srgbClr val="5B00FF"/>
                </a:solidFill>
                <a:latin typeface="Lucida Console" panose="020B0609040504020204" pitchFamily="49" charset="0"/>
              </a:rPr>
              <a:t>__(</a:t>
            </a:r>
            <a:r>
              <a:rPr lang="en-US" altLang="en-US" sz="3200" dirty="0" err="1" smtClean="0">
                <a:solidFill>
                  <a:srgbClr val="5B00FF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5B00FF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5B00FF"/>
                </a:solidFill>
              </a:rPr>
              <a:t>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</a:t>
            </a:r>
            <a:r>
              <a:rPr lang="en-US" altLang="en-US" sz="3200" dirty="0" smtClean="0"/>
              <a:t>the  </a:t>
            </a:r>
            <a:r>
              <a:rPr lang="en-US" altLang="en-US" sz="600" dirty="0" smtClean="0">
                <a:solidFill>
                  <a:srgbClr val="5B00FF"/>
                </a:solidFill>
              </a:rPr>
              <a:t> </a:t>
            </a:r>
            <a:r>
              <a:rPr lang="en-US" altLang="en-US" sz="3200" dirty="0" smtClean="0">
                <a:solidFill>
                  <a:srgbClr val="5B00FF"/>
                </a:solidFill>
              </a:rPr>
              <a:t>*  </a:t>
            </a:r>
            <a:r>
              <a:rPr lang="en-US" altLang="en-US" sz="1100" dirty="0" smtClean="0">
                <a:solidFill>
                  <a:srgbClr val="5B00FF"/>
                </a:solidFill>
              </a:rPr>
              <a:t> </a:t>
            </a:r>
            <a:r>
              <a:rPr lang="en-US" altLang="en-US" sz="3200" dirty="0" smtClean="0"/>
              <a:t>operator</a:t>
            </a:r>
            <a:r>
              <a:rPr lang="en-US" altLang="en-US" sz="3200" dirty="0"/>
              <a:t>.</a:t>
            </a:r>
            <a:endParaRPr lang="en-US" altLang="en-US" sz="3200" dirty="0"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rgbClr val="9600FF"/>
                </a:solidFill>
                <a:latin typeface="Lucida Console" panose="020B0609040504020204" pitchFamily="49" charset="0"/>
              </a:rPr>
              <a:t>__div__(</a:t>
            </a:r>
            <a:r>
              <a:rPr lang="en-US" altLang="en-US" sz="3200" dirty="0" err="1" smtClean="0">
                <a:solidFill>
                  <a:srgbClr val="9600FF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9600FF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9600FF"/>
                </a:solidFill>
              </a:rPr>
              <a:t>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</a:t>
            </a:r>
            <a:r>
              <a:rPr lang="en-US" altLang="en-US" sz="3200" dirty="0" smtClean="0"/>
              <a:t>the  </a:t>
            </a:r>
            <a:r>
              <a:rPr lang="en-US" altLang="en-US" sz="1200" dirty="0" smtClean="0"/>
              <a:t> </a:t>
            </a:r>
            <a:r>
              <a:rPr lang="en-US" altLang="en-US" sz="3200" dirty="0">
                <a:solidFill>
                  <a:srgbClr val="9600FF"/>
                </a:solidFill>
              </a:rPr>
              <a:t>/</a:t>
            </a:r>
            <a:r>
              <a:rPr lang="en-US" altLang="en-US" sz="3200" dirty="0" smtClean="0"/>
              <a:t>  </a:t>
            </a:r>
            <a:r>
              <a:rPr lang="en-US" altLang="en-US" sz="1800" dirty="0" smtClean="0"/>
              <a:t> </a:t>
            </a:r>
            <a:r>
              <a:rPr lang="en-US" altLang="en-US" sz="3200" dirty="0" smtClean="0"/>
              <a:t>operator</a:t>
            </a:r>
            <a:r>
              <a:rPr lang="en-US" altLang="en-US" sz="3200" dirty="0"/>
              <a:t>.</a:t>
            </a:r>
            <a:endParaRPr lang="en-US" altLang="en-US" sz="3200" dirty="0">
              <a:latin typeface="Lucida Console" panose="020B0609040504020204" pitchFamily="49" charset="0"/>
            </a:endParaRPr>
          </a:p>
          <a:p>
            <a:pPr marL="3251200" indent="-3251200" eaLnBrk="1" hangingPunct="1">
              <a:spcBef>
                <a:spcPts val="500"/>
              </a:spcBef>
              <a:buNone/>
            </a:pPr>
            <a:r>
              <a:rPr lang="en-US" altLang="en-US" sz="3200" dirty="0" smtClean="0">
                <a:solidFill>
                  <a:srgbClr val="FF00FF"/>
                </a:solidFill>
                <a:latin typeface="Lucida Console" panose="020B0609040504020204" pitchFamily="49" charset="0"/>
              </a:rPr>
              <a:t>__pow__(</a:t>
            </a:r>
            <a:r>
              <a:rPr lang="en-US" altLang="en-US" sz="3200" dirty="0" err="1" smtClean="0">
                <a:solidFill>
                  <a:srgbClr val="FF00FF"/>
                </a:solidFill>
                <a:latin typeface="Lucida Console" panose="020B0609040504020204" pitchFamily="49" charset="0"/>
              </a:rPr>
              <a:t>self,v</a:t>
            </a:r>
            <a:r>
              <a:rPr lang="en-US" altLang="en-US" sz="3200" dirty="0" smtClean="0">
                <a:solidFill>
                  <a:srgbClr val="FF00FF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3200" dirty="0" smtClean="0">
                <a:solidFill>
                  <a:srgbClr val="FF00FF"/>
                </a:solidFill>
              </a:rPr>
              <a:t> </a:t>
            </a:r>
            <a:r>
              <a:rPr lang="en-US" altLang="en-US" sz="3200" dirty="0" smtClean="0"/>
              <a:t>gives </a:t>
            </a:r>
            <a:r>
              <a:rPr lang="en-US" altLang="en-US" sz="3200" dirty="0"/>
              <a:t>you </a:t>
            </a:r>
            <a:r>
              <a:rPr lang="en-US" altLang="en-US" sz="3200" dirty="0" smtClean="0"/>
              <a:t>the </a:t>
            </a:r>
            <a:r>
              <a:rPr lang="en-US" altLang="en-US" sz="1200" dirty="0" smtClean="0"/>
              <a:t> </a:t>
            </a:r>
            <a:r>
              <a:rPr lang="en-US" altLang="en-US" sz="3200" dirty="0" smtClean="0">
                <a:solidFill>
                  <a:srgbClr val="FF00FF"/>
                </a:solidFill>
              </a:rPr>
              <a:t>**</a:t>
            </a:r>
            <a:r>
              <a:rPr lang="en-US" altLang="en-US" sz="3200" dirty="0" smtClean="0"/>
              <a:t> </a:t>
            </a:r>
            <a:r>
              <a:rPr lang="en-US" altLang="en-US" sz="2400" dirty="0" smtClean="0"/>
              <a:t> </a:t>
            </a:r>
            <a:r>
              <a:rPr lang="en-US" altLang="en-US" sz="3200" dirty="0" smtClean="0"/>
              <a:t>operator.</a:t>
            </a:r>
            <a:endParaRPr lang="en-US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3400" y="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+mj-lt"/>
                <a:ea typeface="MS PGothic" pitchFamily="34" charset="-128"/>
                <a:cs typeface="ＭＳ Ｐゴシック" pitchFamily="-65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D2DB9"/>
                </a:solidFill>
                <a:latin typeface="Arial" charset="0"/>
                <a:ea typeface="MS PGothic" pitchFamily="34" charset="-128"/>
                <a:cs typeface="ＭＳ Ｐゴシック" pitchFamily="-65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 kern="0" dirty="0" smtClean="0">
                <a:solidFill>
                  <a:schemeClr val="accent2"/>
                </a:solidFill>
                <a:latin typeface="+mn-lt"/>
              </a:rPr>
              <a:t>Special Methods</a:t>
            </a:r>
            <a:endParaRPr lang="en-US" altLang="en-US" sz="4400" kern="0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50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Solve the mystery…</a:t>
            </a:r>
            <a:endParaRPr lang="en-US" altLang="en-US" sz="4400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from 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mystery 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import </a:t>
            </a:r>
            <a:r>
              <a:rPr lang="en-US" altLang="ja-JP" b="1" dirty="0" err="1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altLang="ja-JP" b="1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#What</a:t>
            </a:r>
            <a:r>
              <a:rPr lang="en-US" altLang="ja-JP" sz="24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are</a:t>
            </a:r>
            <a:r>
              <a:rPr lang="en-US" altLang="ja-JP" sz="24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sz="20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&amp;</a:t>
            </a:r>
            <a:r>
              <a:rPr lang="en-US" altLang="ja-JP" sz="20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?</a:t>
            </a:r>
            <a:r>
              <a:rPr lang="en-US" altLang="ja-JP" sz="24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Le</a:t>
            </a:r>
            <a:r>
              <a:rPr lang="en-US" altLang="ja-JP" b="1" spc="-3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t’</a:t>
            </a:r>
            <a:r>
              <a:rPr lang="en-US" altLang="ja-JP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ja-JP" sz="24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ja-JP" sz="24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some</a:t>
            </a:r>
            <a:r>
              <a:rPr lang="en-US" altLang="ja-JP" sz="24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test</a:t>
            </a:r>
            <a:r>
              <a:rPr lang="en-US" altLang="ja-JP" b="1" spc="-3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s:</a:t>
            </a:r>
            <a:endParaRPr lang="en-US" altLang="ja-JP" b="1" spc="-300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print(type(</a:t>
            </a:r>
            <a:r>
              <a:rPr lang="en-US" altLang="ja-JP" b="1" dirty="0" err="1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),type(</a:t>
            </a:r>
            <a:r>
              <a:rPr lang="en-US" altLang="ja-JP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),</a:t>
            </a:r>
            <a:r>
              <a:rPr lang="en-US" altLang="ja-JP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sep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=", ")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&lt;class 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mystery.</a:t>
            </a:r>
            <a:r>
              <a:rPr lang="en-US" altLang="ja-JP" dirty="0" err="1" smtClean="0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'&gt;, &lt;class 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mystery.</a:t>
            </a:r>
            <a:r>
              <a:rPr lang="en-US" altLang="ja-JP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en-US" altLang="ja-JP" b="1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Are they the same?</a:t>
            </a:r>
            <a:endParaRPr lang="en-US" altLang="ja-JP" b="1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en-US" altLang="ja-JP" b="1" dirty="0" err="1" smtClean="0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b="1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ja-JP" b="1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lang="en-US" altLang="ja-JP" sz="16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tha</a:t>
            </a:r>
            <a:r>
              <a:rPr lang="en-US" altLang="ja-JP" b="1" spc="-3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ja-JP" b="1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ja-JP" sz="18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</a:t>
            </a:r>
            <a:r>
              <a:rPr lang="en-US" altLang="ja-JP" b="1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ja-JP" sz="12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this</a:t>
            </a:r>
            <a:r>
              <a:rPr lang="en-US" altLang="ja-JP" sz="18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ja-JP" sz="20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en-US" altLang="ja-JP" b="1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ja-JP" sz="12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right?</a:t>
            </a:r>
            <a:endParaRPr lang="en-US" altLang="ja-JP" b="1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en-US" altLang="ja-JP" dirty="0" smtClean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from </a:t>
            </a:r>
            <a:r>
              <a:rPr lang="en-US" altLang="ja-JP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os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import system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x=system("cat 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mystery.py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A():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def __</a:t>
            </a:r>
            <a:r>
              <a:rPr lang="en-US" altLang="ja-JP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eq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__(</a:t>
            </a:r>
            <a:r>
              <a:rPr lang="en-US" altLang="ja-JP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self,x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True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B():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def __</a:t>
            </a:r>
            <a:r>
              <a:rPr lang="en-US" altLang="ja-JP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eq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__(</a:t>
            </a:r>
            <a:r>
              <a:rPr lang="en-US" altLang="ja-JP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self,x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False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b="1" dirty="0" err="1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ja-JP" dirty="0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A()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ja-JP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ja-JP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B()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762000"/>
            <a:ext cx="83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ja-JP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ja-JP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ja-JP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ja-JP" kern="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ja-JP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ja-JP" kern="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ja-JP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ja-JP" kern="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ja-JP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ja-JP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3" name="AutoShape 2" descr="All aboard the Murder Mystery Express | Duluth News Tribu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57400" y="3733800"/>
            <a:ext cx="6934200" cy="1524000"/>
            <a:chOff x="2057400" y="3733800"/>
            <a:chExt cx="6934200" cy="1524000"/>
          </a:xfrm>
        </p:grpSpPr>
        <p:sp>
          <p:nvSpPr>
            <p:cNvPr id="8" name="Rounded Rectangular Callout 6"/>
            <p:cNvSpPr/>
            <p:nvPr/>
          </p:nvSpPr>
          <p:spPr bwMode="auto">
            <a:xfrm>
              <a:off x="2057400" y="3733800"/>
              <a:ext cx="6934200" cy="1524000"/>
            </a:xfrm>
            <a:prstGeom prst="wedgeRoundRectCallout">
              <a:avLst>
                <a:gd name="adj1" fmla="val -63136"/>
                <a:gd name="adj2" fmla="val -47110"/>
                <a:gd name="adj3" fmla="val 16667"/>
              </a:avLst>
            </a:prstGeom>
            <a:solidFill>
              <a:srgbClr val="E0304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  <a:t>Aha, a mystery!</a:t>
              </a:r>
              <a:b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</a:br>
              <a: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  <a:t>How can == be true one</a:t>
              </a:r>
              <a:r>
                <a:rPr lang="en-US" altLang="zh-TW" sz="3200" dirty="0">
                  <a:solidFill>
                    <a:schemeClr val="tx1"/>
                  </a:solidFill>
                  <a:latin typeface="Times New Roman" charset="0"/>
                </a:rPr>
                <a:t/>
              </a:r>
              <a:br>
                <a:rPr lang="en-US" altLang="zh-TW" sz="3200" dirty="0">
                  <a:solidFill>
                    <a:schemeClr val="tx1"/>
                  </a:solidFill>
                  <a:latin typeface="Times New Roman" charset="0"/>
                </a:rPr>
              </a:br>
              <a: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  <a:t>way, but not the other?</a:t>
              </a:r>
              <a:endParaRPr lang="zh-TW" altLang="en-US" sz="32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3733800"/>
              <a:ext cx="2445288" cy="1524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6172200" y="3733800"/>
              <a:ext cx="228600" cy="1524000"/>
            </a:xfrm>
            <a:prstGeom prst="rect">
              <a:avLst/>
            </a:prstGeom>
            <a:solidFill>
              <a:srgbClr val="E0304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594203" y="3733800"/>
              <a:ext cx="112854" cy="1524000"/>
            </a:xfrm>
            <a:prstGeom prst="rect">
              <a:avLst/>
            </a:prstGeom>
            <a:solidFill>
              <a:srgbClr val="E0304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26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Solve the mystery…</a:t>
            </a:r>
            <a:endParaRPr lang="en-US" altLang="en-US" sz="4400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from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mystery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import </a:t>
            </a:r>
            <a:r>
              <a:rPr lang="en-US" altLang="ja-JP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altLang="ja-JP" b="1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#What</a:t>
            </a:r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are</a:t>
            </a:r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sz="20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&amp;</a:t>
            </a:r>
            <a:r>
              <a:rPr lang="en-US" altLang="ja-JP" sz="20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?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Le</a:t>
            </a:r>
            <a:r>
              <a:rPr lang="en-US" altLang="ja-JP" b="1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t’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some</a:t>
            </a:r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test</a:t>
            </a:r>
            <a:r>
              <a:rPr lang="en-US" altLang="ja-JP" b="1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s:</a:t>
            </a:r>
            <a:endParaRPr lang="en-US" altLang="ja-JP" b="1" spc="-3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print(type(</a:t>
            </a:r>
            <a:r>
              <a:rPr lang="en-US" altLang="ja-JP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),type(</a:t>
            </a:r>
            <a:r>
              <a:rPr lang="en-US" altLang="ja-JP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),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sep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=", ")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&lt;class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mystery.A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'&gt;, &lt;class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mystery.B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ja-JP" b="1" dirty="0" err="1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en-US" altLang="ja-JP" b="1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Are they the same?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ja-JP" b="1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b="1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en-US" altLang="ja-JP" b="1" dirty="0" err="1" smtClean="0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b="1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ja-JP" b="1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lang="en-US" altLang="ja-JP" sz="1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tha</a:t>
            </a:r>
            <a:r>
              <a:rPr lang="en-US" altLang="ja-JP" b="1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ja-JP" b="1" spc="-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ja-JP" sz="1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</a:t>
            </a:r>
            <a:r>
              <a:rPr lang="en-US" altLang="ja-JP" b="1" spc="-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ja-JP" sz="12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this</a:t>
            </a:r>
            <a:r>
              <a:rPr lang="en-US" altLang="ja-JP" sz="1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ja-JP" sz="20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en-US" altLang="ja-JP" b="1" spc="-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ja-JP" sz="12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right?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en-US" altLang="ja-JP" dirty="0" smtClean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from </a:t>
            </a:r>
            <a:r>
              <a:rPr lang="en-US" altLang="ja-JP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os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import system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x=system("cat 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mystery.py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A():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def __</a:t>
            </a:r>
            <a:r>
              <a:rPr lang="en-US" altLang="ja-JP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eq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__(</a:t>
            </a:r>
            <a:r>
              <a:rPr lang="en-US" altLang="ja-JP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self,x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True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B():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def </a:t>
            </a:r>
            <a:r>
              <a:rPr lang="en-US" altLang="ja-JP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ja-JP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eq</a:t>
            </a:r>
            <a:r>
              <a:rPr lang="en-US" altLang="ja-JP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ja-JP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ja-JP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ja-JP" b="1" dirty="0" err="1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</a:t>
            </a:r>
            <a:r>
              <a:rPr lang="en-US" altLang="ja-JP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=A();</a:t>
            </a:r>
            <a:r>
              <a:rPr lang="en-US" altLang="ja-JP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=B()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utoShape 2" descr="All aboard the Murder Mystery Express | Duluth News Tribu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" name="Curved Connector 3"/>
          <p:cNvCxnSpPr/>
          <p:nvPr/>
        </p:nvCxnSpPr>
        <p:spPr bwMode="auto">
          <a:xfrm rot="16200000" flipH="1">
            <a:off x="2100364" y="3462236"/>
            <a:ext cx="2316804" cy="2250332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urved Connector 17"/>
          <p:cNvCxnSpPr/>
          <p:nvPr/>
        </p:nvCxnSpPr>
        <p:spPr bwMode="auto">
          <a:xfrm rot="16200000" flipH="1">
            <a:off x="952500" y="4229100"/>
            <a:ext cx="2362200" cy="762000"/>
          </a:xfrm>
          <a:prstGeom prst="curvedConnector3">
            <a:avLst>
              <a:gd name="adj1" fmla="val 67845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urved Connector 13"/>
          <p:cNvCxnSpPr/>
          <p:nvPr/>
        </p:nvCxnSpPr>
        <p:spPr bwMode="auto">
          <a:xfrm rot="16200000" flipH="1">
            <a:off x="1371600" y="3429000"/>
            <a:ext cx="2286000" cy="228600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Arc 22"/>
          <p:cNvSpPr/>
          <p:nvPr/>
        </p:nvSpPr>
        <p:spPr bwMode="auto">
          <a:xfrm rot="1686133" flipH="1" flipV="1">
            <a:off x="442667" y="3359882"/>
            <a:ext cx="6861585" cy="2734375"/>
          </a:xfrm>
          <a:prstGeom prst="arc">
            <a:avLst>
              <a:gd name="adj1" fmla="val 21256887"/>
              <a:gd name="adj2" fmla="val 1018347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5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Solve the mystery…</a:t>
            </a:r>
            <a:endParaRPr lang="en-US" altLang="en-US" sz="4400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from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mystery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import </a:t>
            </a:r>
            <a:r>
              <a:rPr lang="en-US" altLang="ja-JP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altLang="ja-JP" b="1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#What</a:t>
            </a:r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are</a:t>
            </a:r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sz="20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&amp;</a:t>
            </a:r>
            <a:r>
              <a:rPr lang="en-US" altLang="ja-JP" sz="20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?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Le</a:t>
            </a:r>
            <a:r>
              <a:rPr lang="en-US" altLang="ja-JP" b="1" spc="-3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t’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some</a:t>
            </a:r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test</a:t>
            </a:r>
            <a:r>
              <a:rPr lang="en-US" altLang="ja-JP" b="1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s:</a:t>
            </a:r>
            <a:endParaRPr lang="en-US" altLang="ja-JP" b="1" spc="-3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print(type(</a:t>
            </a:r>
            <a:r>
              <a:rPr lang="en-US" altLang="ja-JP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),type(</a:t>
            </a:r>
            <a:r>
              <a:rPr lang="en-US" altLang="ja-JP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),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sep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=", ")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&lt;class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mystery.A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'&gt;, &lt;class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mystery.B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ja-JP" b="1" dirty="0" err="1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en-US" altLang="ja-JP" b="1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Are they the same?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ja-JP" b="1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en-US" altLang="ja-JP" b="1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va#If</a:t>
            </a:r>
            <a:r>
              <a:rPr lang="en-US" altLang="ja-JP" sz="16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tha</a:t>
            </a:r>
            <a:r>
              <a:rPr lang="en-US" altLang="ja-JP" b="1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ja-JP" b="1" spc="-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ja-JP" sz="1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</a:t>
            </a:r>
            <a:r>
              <a:rPr lang="en-US" altLang="ja-JP" b="1" spc="-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ja-JP" sz="12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this</a:t>
            </a:r>
            <a:r>
              <a:rPr lang="en-US" altLang="ja-JP" sz="18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ja-JP" sz="20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en-US" altLang="ja-JP" b="1" spc="-4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ja-JP" sz="1200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right?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b="1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from </a:t>
            </a:r>
            <a:r>
              <a:rPr lang="en-US" altLang="ja-JP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os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import system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x=system("cat 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mystery.py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A():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def </a:t>
            </a:r>
            <a:r>
              <a:rPr lang="en-US" altLang="ja-JP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ja-JP" b="1" dirty="0" err="1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eq</a:t>
            </a:r>
            <a:r>
              <a:rPr lang="en-US" altLang="ja-JP" b="1" dirty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ja-JP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ja-JP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ja-JP" b="1" dirty="0" err="1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</a:t>
            </a:r>
            <a:r>
              <a:rPr lang="en-US" altLang="ja-JP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B():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def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ja-JP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eq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ja-JP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ja-JP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</a:t>
            </a:r>
            <a:r>
              <a:rPr lang="en-US" altLang="ja-JP" b="1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=A();</a:t>
            </a:r>
            <a:r>
              <a:rPr lang="en-US" altLang="ja-JP" b="1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=B()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utoShape 2" descr="All aboard the Murder Mystery Express | Duluth News Tribu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rc 22"/>
          <p:cNvSpPr/>
          <p:nvPr/>
        </p:nvSpPr>
        <p:spPr bwMode="auto">
          <a:xfrm rot="1686133" flipH="1" flipV="1">
            <a:off x="442667" y="2668743"/>
            <a:ext cx="6861585" cy="2734375"/>
          </a:xfrm>
          <a:prstGeom prst="arc">
            <a:avLst>
              <a:gd name="adj1" fmla="val 21256887"/>
              <a:gd name="adj2" fmla="val 10183475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cxnSp>
        <p:nvCxnSpPr>
          <p:cNvPr id="4" name="Curved Connector 3"/>
          <p:cNvCxnSpPr/>
          <p:nvPr/>
        </p:nvCxnSpPr>
        <p:spPr bwMode="auto">
          <a:xfrm rot="16200000" flipH="1">
            <a:off x="2065693" y="2734908"/>
            <a:ext cx="2386146" cy="2250332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Curved Connector 17"/>
          <p:cNvCxnSpPr/>
          <p:nvPr/>
        </p:nvCxnSpPr>
        <p:spPr bwMode="auto">
          <a:xfrm rot="16200000" flipH="1">
            <a:off x="917149" y="3502452"/>
            <a:ext cx="2432901" cy="762000"/>
          </a:xfrm>
          <a:prstGeom prst="curvedConnector3">
            <a:avLst>
              <a:gd name="adj1" fmla="val 67845"/>
            </a:avLst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Curved Connector 13"/>
          <p:cNvCxnSpPr/>
          <p:nvPr/>
        </p:nvCxnSpPr>
        <p:spPr bwMode="auto">
          <a:xfrm rot="16200000" flipH="1">
            <a:off x="1337390" y="2701211"/>
            <a:ext cx="2354421" cy="2286000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878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9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class 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</a:t>
            </a:r>
            <a:r>
              <a:rPr lang="en-US" altLang="zh-TW" dirty="0" err="1">
                <a:latin typeface="Lucida Console" panose="020B0609040504020204" pitchFamily="49" charset="0"/>
              </a:rPr>
              <a:t>self,val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</a:t>
            </a:r>
            <a:r>
              <a:rPr lang="en-US" altLang="zh-TW" dirty="0" smtClean="0">
                <a:latin typeface="Lucida Console" panose="020B0609040504020204" pitchFamily="49" charset="0"/>
              </a:rPr>
              <a:t>  </a:t>
            </a:r>
            <a:r>
              <a:rPr lang="en-US" altLang="zh-TW" dirty="0" err="1">
                <a:latin typeface="Lucida Console" panose="020B0609040504020204" pitchFamily="49" charset="0"/>
              </a:rPr>
              <a:t>self.val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dirty="0" err="1">
                <a:latin typeface="Lucida Console" panose="020B0609040504020204" pitchFamily="49" charset="0"/>
              </a:rPr>
              <a:t>val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str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return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str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round(self.val,5)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y=355/113; 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endParaRPr lang="en-US" altLang="zh-TW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(y</a:t>
            </a:r>
            <a:r>
              <a:rPr lang="en-US" altLang="zh-TW" dirty="0" smtClean="0">
                <a:latin typeface="Lucida Console" panose="020B0609040504020204" pitchFamily="49" charset="0"/>
              </a:rPr>
              <a:t>);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&lt;__main__.</a:t>
            </a:r>
            <a:r>
              <a:rPr lang="en-US" altLang="zh-TW" dirty="0" err="1">
                <a:solidFill>
                  <a:srgbClr val="DC0000"/>
                </a:solidFill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 object at 0x6ffffcd3470&gt;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latin typeface="Lucida Console" panose="020B0609040504020204" pitchFamily="49" charset="0"/>
              </a:rPr>
              <a:t>y,myy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3.14159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dir</a:t>
            </a:r>
            <a:r>
              <a:rPr lang="en-US" altLang="zh-TW" dirty="0">
                <a:latin typeface="Lucida Console" panose="020B0609040504020204" pitchFamily="49" charset="0"/>
              </a:rPr>
              <a:t>(float)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1400" spc="-40" dirty="0" smtClean="0">
                <a:latin typeface="Lucida Console" panose="020B0609040504020204" pitchFamily="49" charset="0"/>
              </a:rPr>
              <a:t>['__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abs__', '__add__', '__bool__', '__class__',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delattr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</a:t>
            </a:r>
            <a:r>
              <a:rPr lang="en-US" altLang="zh-TW" sz="1400" spc="-9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doc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eq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float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floordi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v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format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getattribut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e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5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getformat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getnewargs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'__hash__',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init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err="1" smtClean="0">
                <a:latin typeface="Lucida Console" panose="020B0609040504020204" pitchFamily="49" charset="0"/>
              </a:rPr>
              <a:t>init_subclass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int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'__le__',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lt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'__mod__',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mul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neg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pos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'__pow__',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radd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'__reduce__',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reduce_ex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repr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rfloordiv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rmul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round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rpow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,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setformat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sizeof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8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</a:t>
            </a:r>
            <a:r>
              <a:rPr lang="en-US" altLang="zh-TW" sz="1400" b="1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b="1" spc="-4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1400" b="1" spc="-4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', 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'__sub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subclasshook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trunc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as_integer_ratio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'conjugate',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fromhex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'hex',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imag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is_integer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'real']</a:t>
            </a:r>
            <a:endParaRPr lang="en-US" altLang="zh-TW" sz="1400" spc="-4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y.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dirty="0">
                <a:latin typeface="Lucida Console" panose="020B060904050402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latin typeface="Lucida Console" panose="020B0609040504020204" pitchFamily="49" charset="0"/>
              </a:rPr>
              <a:t>'3.1415929203539825'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6477000" y="5486400"/>
            <a:ext cx="970966" cy="30480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6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9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class 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</a:t>
            </a:r>
            <a:r>
              <a:rPr lang="en-US" altLang="zh-TW" dirty="0" err="1">
                <a:latin typeface="Lucida Console" panose="020B0609040504020204" pitchFamily="49" charset="0"/>
              </a:rPr>
              <a:t>self,val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self.val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val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str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smtClean="0">
                <a:latin typeface="Lucida Console" panose="020B0609040504020204" pitchFamily="49" charset="0"/>
              </a:rPr>
              <a:t>return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str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round(self.val,5)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y=355/113; 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endParaRPr lang="en-US" altLang="zh-TW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(y</a:t>
            </a:r>
            <a:r>
              <a:rPr lang="en-US" altLang="zh-TW" dirty="0" smtClean="0">
                <a:latin typeface="Lucida Console" panose="020B0609040504020204" pitchFamily="49" charset="0"/>
              </a:rPr>
              <a:t>);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&lt;__main__.</a:t>
            </a:r>
            <a:r>
              <a:rPr lang="en-US" altLang="zh-TW" dirty="0" err="1">
                <a:solidFill>
                  <a:srgbClr val="DC0000"/>
                </a:solidFill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 object at 0x6ffffcd3470&gt;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latin typeface="Lucida Console" panose="020B0609040504020204" pitchFamily="49" charset="0"/>
              </a:rPr>
              <a:t>y,myy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3.14159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dir</a:t>
            </a:r>
            <a:r>
              <a:rPr lang="en-US" altLang="zh-TW" dirty="0">
                <a:latin typeface="Lucida Console" panose="020B0609040504020204" pitchFamily="49" charset="0"/>
              </a:rPr>
              <a:t>(float)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1400" spc="-40" dirty="0" smtClean="0">
                <a:latin typeface="Lucida Console" panose="020B0609040504020204" pitchFamily="49" charset="0"/>
              </a:rPr>
              <a:t>['__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abs__', '__add__', '__bool__', '__class__',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delattr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</a:t>
            </a:r>
            <a:r>
              <a:rPr lang="en-US" altLang="zh-TW" sz="1400" spc="-9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doc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eq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float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floordi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v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format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getattribut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e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5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getformat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getnewargs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'__hash__',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init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err="1" smtClean="0">
                <a:latin typeface="Lucida Console" panose="020B0609040504020204" pitchFamily="49" charset="0"/>
              </a:rPr>
              <a:t>init_subclass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int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'__le__',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lt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'__mod__',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mul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neg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pos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'__pow__',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radd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'__reduce__',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reduce_ex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repr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rfloordiv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rmul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round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rpow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,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setformat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sizeof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8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</a:t>
            </a:r>
            <a:r>
              <a:rPr lang="en-US" altLang="zh-TW" sz="1400" b="1" spc="-4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b="1" spc="-4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sz="1400" b="1" spc="-4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', 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'__sub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subclasshook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trunc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as_integer_ratio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'conjugate',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fromhex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'hex',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imag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is_integer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'real']</a:t>
            </a:r>
            <a:endParaRPr lang="en-US" altLang="zh-TW" sz="1400" spc="-4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my</a:t>
            </a:r>
            <a:r>
              <a:rPr lang="en-US" altLang="zh-TW" dirty="0">
                <a:latin typeface="Lucida Console" panose="020B0609040504020204" pitchFamily="49" charset="0"/>
              </a:rPr>
              <a:t>.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dirty="0">
                <a:latin typeface="Lucida Console" panose="020B060904050402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latin typeface="Lucida Console" panose="020B0609040504020204" pitchFamily="49" charset="0"/>
              </a:rPr>
              <a:t>'3.14159'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6477000" y="5486400"/>
            <a:ext cx="970966" cy="30480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8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9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class 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</a:t>
            </a:r>
            <a:r>
              <a:rPr lang="en-US" altLang="zh-TW" dirty="0" err="1">
                <a:latin typeface="Lucida Console" panose="020B0609040504020204" pitchFamily="49" charset="0"/>
              </a:rPr>
              <a:t>self,val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self.val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val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str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smtClean="0">
                <a:latin typeface="Lucida Console" panose="020B0609040504020204" pitchFamily="49" charset="0"/>
              </a:rPr>
              <a:t>return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str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round(self.val,5)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y=355/113; 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endParaRPr lang="en-US" altLang="zh-TW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(y</a:t>
            </a:r>
            <a:r>
              <a:rPr lang="en-US" altLang="zh-TW" dirty="0" smtClean="0">
                <a:latin typeface="Lucida Console" panose="020B0609040504020204" pitchFamily="49" charset="0"/>
              </a:rPr>
              <a:t>);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&lt;__main__.</a:t>
            </a:r>
            <a:r>
              <a:rPr lang="en-US" altLang="zh-TW" dirty="0" err="1">
                <a:solidFill>
                  <a:srgbClr val="DC0000"/>
                </a:solidFill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 object at 0x6ffffcd3470&gt;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latin typeface="Lucida Console" panose="020B0609040504020204" pitchFamily="49" charset="0"/>
              </a:rPr>
              <a:t>y,myy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3.14159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dir</a:t>
            </a:r>
            <a:r>
              <a:rPr lang="en-US" altLang="zh-TW" dirty="0">
                <a:latin typeface="Lucida Console" panose="020B0609040504020204" pitchFamily="49" charset="0"/>
              </a:rPr>
              <a:t>(float)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1400" spc="-40" dirty="0" smtClean="0">
                <a:latin typeface="Lucida Console" panose="020B0609040504020204" pitchFamily="49" charset="0"/>
              </a:rPr>
              <a:t>['__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abs__', '__add__', '__bool__', '__class__',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delattr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</a:t>
            </a:r>
            <a:r>
              <a:rPr lang="en-US" altLang="zh-TW" sz="1400" spc="-9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doc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eq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float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floordi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v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format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getattribut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e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getformat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getnewargs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</a:t>
            </a:r>
            <a:r>
              <a:rPr lang="en-US" altLang="zh-TW" sz="1400" spc="-60" dirty="0">
                <a:latin typeface="Lucida Console" panose="020B0609040504020204" pitchFamily="49" charset="0"/>
              </a:rPr>
              <a:t>_', '</a:t>
            </a:r>
            <a:r>
              <a:rPr lang="en-US" altLang="zh-TW" sz="1400" b="1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b="1" spc="-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gt</a:t>
            </a:r>
            <a:r>
              <a:rPr lang="en-US" altLang="zh-TW" sz="1400" b="1" spc="-5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', '__hash__',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init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err="1" smtClean="0">
                <a:latin typeface="Lucida Console" panose="020B0609040504020204" pitchFamily="49" charset="0"/>
              </a:rPr>
              <a:t>init_subclass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int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'__le__',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lt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'__mod__',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mul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neg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pos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'__pow__',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radd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'__reduce__',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reduce_ex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repr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rfloordiv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rmul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round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rpow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,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setformat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sizeof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</a:t>
            </a:r>
            <a:r>
              <a:rPr lang="en-US" altLang="zh-TW" sz="1400" spc="-8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</a:t>
            </a:r>
            <a:r>
              <a:rPr lang="en-US" altLang="zh-TW" sz="1400" spc="-1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'__sub_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 smtClean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subclasshook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trunc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as_integer_ratio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'conjugate',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fromhex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'hex',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imag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is_integer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'real']</a:t>
            </a:r>
            <a:endParaRPr lang="en-US" altLang="zh-TW" sz="1400" spc="-4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from math import pi; y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.__</a:t>
            </a:r>
            <a:r>
              <a:rPr lang="en-US" altLang="zh-TW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gt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dirty="0">
                <a:latin typeface="Lucida Console" panose="020B0609040504020204" pitchFamily="49" charset="0"/>
              </a:rPr>
              <a:t>(pi)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True</a:t>
            </a:r>
            <a:endParaRPr lang="en-US" altLang="zh-TW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726787" y="4724400"/>
            <a:ext cx="845213" cy="30480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8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7"/>
          <p:cNvSpPr>
            <a:spLocks noGrp="1" noChangeArrowheads="1"/>
          </p:cNvSpPr>
          <p:nvPr>
            <p:ph idx="1"/>
          </p:nvPr>
        </p:nvSpPr>
        <p:spPr>
          <a:xfrm>
            <a:off x="155448" y="838200"/>
            <a:ext cx="8988552" cy="6019800"/>
          </a:xfrm>
        </p:spPr>
        <p:txBody>
          <a:bodyPr/>
          <a:lstStyle/>
          <a:p>
            <a:pPr eaLnBrk="1" hangingPunct="1">
              <a:lnSpc>
                <a:spcPct val="87000"/>
              </a:lnSpc>
              <a:spcBef>
                <a:spcPts val="60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8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():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800" dirty="0">
                <a:latin typeface="Lucida Console" panose="020B0609040504020204" pitchFamily="49" charset="0"/>
              </a:rPr>
              <a:t>def </a:t>
            </a:r>
            <a:r>
              <a:rPr lang="en-US" altLang="en-US" sz="2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self</a:t>
            </a:r>
            <a:r>
              <a:rPr lang="en-US" altLang="en-US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8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   </a:t>
            </a:r>
            <a:r>
              <a:rPr lang="en-US" altLang="en-US" sz="2800" dirty="0">
                <a:latin typeface="Lucida Console" panose="020B0609040504020204" pitchFamily="49" charset="0"/>
              </a:rPr>
              <a:t>print 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("</a:t>
            </a:r>
            <a:r>
              <a:rPr lang="en-US" altLang="en-US" sz="28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Good afternoon.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")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en-US" sz="28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dirty="0">
                <a:latin typeface="Lucida Console" panose="020B0609040504020204" pitchFamily="49" charset="0"/>
              </a:rPr>
              <a:t>= </a:t>
            </a:r>
            <a:r>
              <a:rPr lang="en-US" altLang="en-US" sz="28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()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Good afternoon</a:t>
            </a:r>
            <a:r>
              <a:rPr lang="en-US" alt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8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1100" dirty="0">
              <a:solidFill>
                <a:schemeClr val="bg1"/>
              </a:solidFill>
              <a:latin typeface="Courier New" pitchFamily="49" charset="0"/>
            </a:endParaRPr>
          </a:p>
          <a:p>
            <a:pPr marL="284163" indent="-284163" eaLnBrk="1" hangingPunct="1">
              <a:spcBef>
                <a:spcPts val="600"/>
              </a:spcBef>
            </a:pPr>
            <a:r>
              <a:rPr lang="en-US" altLang="en-US" sz="3200" dirty="0" smtClean="0"/>
              <a:t>When you </a:t>
            </a:r>
            <a:r>
              <a:rPr lang="en-US" altLang="en-US" sz="3200" i="1" dirty="0" smtClean="0">
                <a:solidFill>
                  <a:srgbClr val="00B0F0"/>
                </a:solidFill>
              </a:rPr>
              <a:t>define</a:t>
            </a:r>
            <a:r>
              <a:rPr lang="en-US" altLang="en-US" sz="3200" dirty="0" smtClean="0"/>
              <a:t> a </a:t>
            </a:r>
            <a:r>
              <a:rPr lang="en-US" altLang="en-US" sz="3200" i="1" dirty="0" smtClean="0">
                <a:solidFill>
                  <a:srgbClr val="FF0000"/>
                </a:solidFill>
              </a:rPr>
              <a:t>class</a:t>
            </a:r>
            <a:r>
              <a:rPr lang="en-US" altLang="en-US" sz="3200" dirty="0" smtClean="0"/>
              <a:t>, you provide:</a:t>
            </a:r>
            <a:endParaRPr lang="en-US" altLang="en-US" sz="3200" dirty="0"/>
          </a:p>
          <a:p>
            <a:pPr marL="396875" lvl="1" indent="-223838" eaLnBrk="1" hangingPunct="1">
              <a:spcBef>
                <a:spcPts val="0"/>
              </a:spcBef>
            </a:pPr>
            <a:r>
              <a:rPr lang="en-US" altLang="en-US" sz="2800" dirty="0" smtClean="0"/>
              <a:t>A</a:t>
            </a:r>
            <a:r>
              <a:rPr lang="en-US" altLang="en-US" sz="2000" dirty="0" smtClean="0"/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class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name</a:t>
            </a:r>
            <a:r>
              <a:rPr lang="en-US" altLang="en-US" sz="1800" dirty="0" smtClean="0"/>
              <a:t> </a:t>
            </a:r>
            <a:r>
              <a:rPr lang="en-US" altLang="en-US" sz="2800" dirty="0" smtClean="0"/>
              <a:t>(begin</a:t>
            </a:r>
            <a:r>
              <a:rPr lang="en-US" altLang="en-US" sz="1800" dirty="0" smtClean="0"/>
              <a:t> </a:t>
            </a:r>
            <a:r>
              <a:rPr lang="en-US" altLang="en-US" sz="2800" dirty="0"/>
              <a:t>with</a:t>
            </a:r>
            <a:r>
              <a:rPr lang="en-US" altLang="en-US" sz="2000" dirty="0"/>
              <a:t> </a:t>
            </a:r>
            <a:r>
              <a:rPr lang="en-US" altLang="en-US" sz="2800" dirty="0"/>
              <a:t>capital</a:t>
            </a:r>
            <a:r>
              <a:rPr lang="en-US" altLang="en-US" sz="2000" dirty="0"/>
              <a:t> </a:t>
            </a:r>
            <a:r>
              <a:rPr lang="en-US" altLang="en-US" sz="2800" dirty="0" smtClean="0"/>
              <a:t>letter,</a:t>
            </a:r>
            <a:r>
              <a:rPr lang="en-US" altLang="en-US" sz="1800" dirty="0" smtClean="0"/>
              <a:t> </a:t>
            </a:r>
            <a:r>
              <a:rPr lang="en-US" altLang="en-US" sz="2800" dirty="0"/>
              <a:t>by</a:t>
            </a:r>
            <a:r>
              <a:rPr lang="en-US" altLang="en-US" sz="1800" dirty="0"/>
              <a:t> </a:t>
            </a:r>
            <a:r>
              <a:rPr lang="en-US" altLang="en-US" sz="2800" dirty="0" smtClean="0"/>
              <a:t>convention)  </a:t>
            </a:r>
            <a:endParaRPr lang="en-US" altLang="en-US" sz="2800" dirty="0"/>
          </a:p>
          <a:p>
            <a:pPr marL="396875" lvl="1" indent="-223838" eaLnBrk="1" hangingPunct="1">
              <a:spcBef>
                <a:spcPts val="0"/>
              </a:spcBef>
            </a:pPr>
            <a:r>
              <a:rPr lang="en-US" altLang="en-US" sz="2800" dirty="0" smtClean="0"/>
              <a:t>Maybe some </a:t>
            </a:r>
            <a:r>
              <a:rPr lang="en-US" altLang="en-US" sz="2800" dirty="0" err="1" smtClean="0">
                <a:solidFill>
                  <a:srgbClr val="FFC000"/>
                </a:solidFill>
              </a:rPr>
              <a:t>attributes</a:t>
            </a:r>
            <a:r>
              <a:rPr lang="en-US" altLang="en-US" sz="2800" dirty="0" err="1" smtClean="0"/>
              <a:t>&amp;</a:t>
            </a:r>
            <a:r>
              <a:rPr lang="en-US" altLang="en-US" sz="2800" dirty="0" err="1" smtClean="0">
                <a:solidFill>
                  <a:srgbClr val="7030A0"/>
                </a:solidFill>
              </a:rPr>
              <a:t>methods</a:t>
            </a:r>
            <a:r>
              <a:rPr lang="en-US" altLang="en-US" sz="2800" dirty="0" smtClean="0"/>
              <a:t> (like </a:t>
            </a:r>
            <a:r>
              <a:rPr lang="en-US" altLang="en-US" sz="2800" dirty="0" smtClean="0">
                <a:solidFill>
                  <a:srgbClr val="7030A0"/>
                </a:solidFill>
              </a:rPr>
              <a:t>greet()</a:t>
            </a:r>
            <a:r>
              <a:rPr lang="en-US" altLang="en-US" sz="2800" dirty="0" smtClean="0"/>
              <a:t>, above)</a:t>
            </a:r>
            <a:endParaRPr lang="en-US" altLang="en-US" sz="1100" dirty="0">
              <a:latin typeface="Courier New" pitchFamily="49" charset="0"/>
            </a:endParaRPr>
          </a:p>
          <a:p>
            <a:pPr marL="284163" indent="-284163" eaLnBrk="1" hangingPunct="1"/>
            <a:r>
              <a:rPr lang="en-US" altLang="en-US" sz="3200" dirty="0" smtClean="0"/>
              <a:t>But </a:t>
            </a:r>
            <a:r>
              <a:rPr lang="en-US" altLang="en-US" sz="3200" dirty="0"/>
              <a:t>you </a:t>
            </a:r>
            <a:r>
              <a:rPr lang="en-US" altLang="en-US" sz="3200" i="1" dirty="0" smtClean="0">
                <a:solidFill>
                  <a:srgbClr val="00B0F0"/>
                </a:solidFill>
              </a:rPr>
              <a:t>create</a:t>
            </a:r>
            <a:r>
              <a:rPr lang="en-US" altLang="en-US" sz="3200" dirty="0" smtClean="0"/>
              <a:t> an </a:t>
            </a:r>
            <a:r>
              <a:rPr lang="en-US" altLang="en-US" sz="3200" i="1" dirty="0" smtClean="0">
                <a:solidFill>
                  <a:srgbClr val="006600"/>
                </a:solidFill>
              </a:rPr>
              <a:t>instance</a:t>
            </a:r>
            <a:r>
              <a:rPr lang="en-US" altLang="en-US" sz="3200" dirty="0" smtClean="0"/>
              <a:t> of t</a:t>
            </a:r>
            <a:r>
              <a:rPr lang="en-US" altLang="en-US" sz="3200" dirty="0" smtClean="0">
                <a:solidFill>
                  <a:schemeClr val="tx1"/>
                </a:solidFill>
              </a:rPr>
              <a:t>he class</a:t>
            </a:r>
            <a:r>
              <a:rPr lang="en-US" altLang="en-US" sz="3200" dirty="0" smtClean="0"/>
              <a:t> when you define an </a:t>
            </a:r>
            <a:r>
              <a:rPr lang="en-US" altLang="en-US" sz="3200" dirty="0" smtClean="0">
                <a:solidFill>
                  <a:srgbClr val="006600"/>
                </a:solidFill>
              </a:rPr>
              <a:t>object</a:t>
            </a:r>
            <a:r>
              <a:rPr lang="en-US" altLang="en-US" sz="3200" dirty="0" smtClean="0"/>
              <a:t> (like </a:t>
            </a:r>
            <a:r>
              <a:rPr lang="en-US" altLang="en-US" sz="3200" dirty="0" err="1" smtClean="0">
                <a:solidFill>
                  <a:srgbClr val="006600"/>
                </a:solidFill>
              </a:rPr>
              <a:t>inst</a:t>
            </a:r>
            <a:r>
              <a:rPr lang="en-US" altLang="en-US" sz="3200" dirty="0" smtClean="0"/>
              <a:t>, above)</a:t>
            </a:r>
            <a:endParaRPr lang="en-US" altLang="en-US" sz="3200" dirty="0"/>
          </a:p>
          <a:p>
            <a:pPr eaLnBrk="1" hangingPunct="1"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3810000"/>
            <a:ext cx="9144000" cy="16002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4400" y="762000"/>
            <a:ext cx="6858000" cy="12192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lIns="0" rIns="0"/>
          <a:lstStyle/>
          <a:p>
            <a:pPr eaLnBrk="1" hangingPunct="1"/>
            <a:r>
              <a:rPr lang="en-US" altLang="en-US" sz="4000" dirty="0" smtClean="0"/>
              <a:t>Here’s</a:t>
            </a:r>
            <a:r>
              <a:rPr lang="en-US" altLang="en-US" sz="3200" dirty="0" smtClean="0"/>
              <a:t> </a:t>
            </a:r>
            <a:r>
              <a:rPr lang="en-US" altLang="en-US" sz="4000" dirty="0" smtClean="0"/>
              <a:t>a</a:t>
            </a:r>
            <a:r>
              <a:rPr lang="en-US" altLang="en-US" sz="3200" dirty="0" smtClean="0"/>
              <a:t> </a:t>
            </a:r>
            <a:r>
              <a:rPr lang="en-US" altLang="en-US" sz="4000" dirty="0" smtClean="0"/>
              <a:t>simple</a:t>
            </a:r>
            <a:r>
              <a:rPr lang="en-US" altLang="en-US" sz="3200" dirty="0" smtClean="0"/>
              <a:t> </a:t>
            </a:r>
            <a:r>
              <a:rPr lang="en-US" altLang="en-US" sz="4000" dirty="0" smtClean="0"/>
              <a:t>class</a:t>
            </a:r>
            <a:r>
              <a:rPr lang="en-US" altLang="en-US" sz="3200" dirty="0" smtClean="0"/>
              <a:t> </a:t>
            </a:r>
            <a:r>
              <a:rPr lang="en-US" altLang="en-US" sz="4000" dirty="0" smtClean="0"/>
              <a:t>definition</a:t>
            </a:r>
            <a:r>
              <a:rPr lang="en-US" altLang="en-US" sz="2800" dirty="0" smtClean="0"/>
              <a:t> </a:t>
            </a:r>
            <a:r>
              <a:rPr lang="en-US" altLang="en-US" sz="4000" dirty="0" smtClean="0"/>
              <a:t>&amp;</a:t>
            </a:r>
            <a:r>
              <a:rPr lang="en-US" altLang="en-US" sz="2800" dirty="0" smtClean="0"/>
              <a:t> </a:t>
            </a:r>
            <a:r>
              <a:rPr lang="en-US" altLang="en-US" sz="4000" dirty="0" smtClean="0"/>
              <a:t>method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697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9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class 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</a:t>
            </a:r>
            <a:r>
              <a:rPr lang="en-US" altLang="zh-TW" dirty="0" err="1">
                <a:latin typeface="Lucida Console" panose="020B0609040504020204" pitchFamily="49" charset="0"/>
              </a:rPr>
              <a:t>self,val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self.val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val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str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smtClean="0">
                <a:latin typeface="Lucida Console" panose="020B0609040504020204" pitchFamily="49" charset="0"/>
              </a:rPr>
              <a:t>return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str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round(self.val,5)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y=355/113; 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endParaRPr lang="en-US" altLang="zh-TW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(y</a:t>
            </a:r>
            <a:r>
              <a:rPr lang="en-US" altLang="zh-TW" dirty="0" smtClean="0">
                <a:latin typeface="Lucida Console" panose="020B0609040504020204" pitchFamily="49" charset="0"/>
              </a:rPr>
              <a:t>);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&lt;__main__.</a:t>
            </a:r>
            <a:r>
              <a:rPr lang="en-US" altLang="zh-TW" dirty="0" err="1">
                <a:solidFill>
                  <a:srgbClr val="DC0000"/>
                </a:solidFill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 object at 0x6ffffcd3470&gt;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latin typeface="Lucida Console" panose="020B0609040504020204" pitchFamily="49" charset="0"/>
              </a:rPr>
              <a:t>y,myy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3.14159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dir</a:t>
            </a:r>
            <a:r>
              <a:rPr lang="en-US" altLang="zh-TW" dirty="0">
                <a:latin typeface="Lucida Console" panose="020B0609040504020204" pitchFamily="49" charset="0"/>
              </a:rPr>
              <a:t>(float)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1400" spc="-40" dirty="0" smtClean="0">
                <a:latin typeface="Lucida Console" panose="020B0609040504020204" pitchFamily="49" charset="0"/>
              </a:rPr>
              <a:t>['__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abs__', '__add__', '__bool__', '__class__',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delattr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</a:t>
            </a:r>
            <a:r>
              <a:rPr lang="en-US" altLang="zh-TW" sz="1400" spc="-9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doc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</a:t>
            </a:r>
            <a:r>
              <a:rPr lang="en-US" altLang="zh-TW" sz="1400" b="1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b="1" spc="-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eq</a:t>
            </a:r>
            <a:r>
              <a:rPr lang="en-US" altLang="zh-TW" sz="1400" b="1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spc="-13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</a:t>
            </a:r>
            <a:r>
              <a:rPr lang="en-US" altLang="zh-TW" sz="13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float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floordi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v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format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getattribut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e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5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getformat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getnewargs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'__hash__',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init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err="1" smtClean="0">
                <a:latin typeface="Lucida Console" panose="020B0609040504020204" pitchFamily="49" charset="0"/>
              </a:rPr>
              <a:t>init_subclass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int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'__le__',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lt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'__mod__',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mul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neg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pos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'__pow__',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radd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'__reduce__',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reduce_ex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repr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rfloordiv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rmul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round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rpow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,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setformat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sizeof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8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str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'__sub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subclasshook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trunc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as_integer_ratio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'conjugate',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fromhex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'hex',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imag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is_integer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'real']</a:t>
            </a:r>
            <a:endParaRPr lang="en-US" altLang="zh-TW" sz="1400" spc="-4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y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.__</a:t>
            </a:r>
            <a:r>
              <a:rPr lang="en-US" altLang="zh-TW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eq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dirty="0" smtClean="0">
                <a:latin typeface="Lucida Console" panose="020B0609040504020204" pitchFamily="49" charset="0"/>
              </a:rPr>
              <a:t>(355/113)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True</a:t>
            </a:r>
            <a:endParaRPr lang="en-US" altLang="zh-TW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249118" y="4532731"/>
            <a:ext cx="845213" cy="30480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8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9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class 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</a:t>
            </a:r>
            <a:r>
              <a:rPr lang="en-US" altLang="zh-TW" dirty="0" err="1">
                <a:latin typeface="Lucida Console" panose="020B0609040504020204" pitchFamily="49" charset="0"/>
              </a:rPr>
              <a:t>self,val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self.val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val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str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smtClean="0">
                <a:latin typeface="Lucida Console" panose="020B0609040504020204" pitchFamily="49" charset="0"/>
              </a:rPr>
              <a:t>return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str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round(self.val,5)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y=355/113; 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endParaRPr lang="en-US" altLang="zh-TW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(y</a:t>
            </a:r>
            <a:r>
              <a:rPr lang="en-US" altLang="zh-TW" dirty="0" smtClean="0">
                <a:latin typeface="Lucida Console" panose="020B0609040504020204" pitchFamily="49" charset="0"/>
              </a:rPr>
              <a:t>);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&lt;__main__.</a:t>
            </a:r>
            <a:r>
              <a:rPr lang="en-US" altLang="zh-TW" dirty="0" err="1">
                <a:solidFill>
                  <a:srgbClr val="DC0000"/>
                </a:solidFill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 object at 0x6ffffcd3470&gt;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latin typeface="Lucida Console" panose="020B0609040504020204" pitchFamily="49" charset="0"/>
              </a:rPr>
              <a:t>y,myy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3.14159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dir</a:t>
            </a:r>
            <a:r>
              <a:rPr lang="en-US" altLang="zh-TW" dirty="0">
                <a:latin typeface="Lucida Console" panose="020B0609040504020204" pitchFamily="49" charset="0"/>
              </a:rPr>
              <a:t>(float)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1400" spc="-40" dirty="0" smtClean="0">
                <a:latin typeface="Lucida Console" panose="020B0609040504020204" pitchFamily="49" charset="0"/>
              </a:rPr>
              <a:t>['__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abs__', '__add__', '__bool__', '__class__',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delattr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</a:t>
            </a:r>
            <a:r>
              <a:rPr lang="en-US" altLang="zh-TW" sz="1400" spc="-9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doc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</a:t>
            </a:r>
            <a:r>
              <a:rPr lang="en-US" altLang="zh-TW" sz="1400" b="1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b="1" spc="-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eq</a:t>
            </a:r>
            <a:r>
              <a:rPr lang="en-US" altLang="zh-TW" sz="1400" b="1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spc="-13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</a:t>
            </a:r>
            <a:r>
              <a:rPr lang="en-US" altLang="zh-TW" sz="13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float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floordi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v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format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getattribut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e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5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getformat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getnewargs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'__hash__',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init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err="1" smtClean="0">
                <a:latin typeface="Lucida Console" panose="020B0609040504020204" pitchFamily="49" charset="0"/>
              </a:rPr>
              <a:t>init_subclass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int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'__le__',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lt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'__mod__',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mul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neg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pos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'__pow__',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radd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'__reduce__',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reduce_ex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repr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rfloordiv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rmul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round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rpow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,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setformat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sizeof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8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str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'__sub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subclasshook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trunc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as_integer_ratio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'conjugate',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fromhex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'hex',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imag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is_integer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'real']</a:t>
            </a:r>
            <a:endParaRPr lang="en-US" altLang="zh-TW" sz="1400" spc="-4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y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TW" dirty="0" smtClean="0">
                <a:latin typeface="Lucida Console" panose="020B0609040504020204" pitchFamily="49" charset="0"/>
              </a:rPr>
              <a:t>355/113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True</a:t>
            </a:r>
            <a:endParaRPr lang="en-US" altLang="zh-TW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49118" y="4532731"/>
            <a:ext cx="845213" cy="30480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9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class 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</a:t>
            </a:r>
            <a:r>
              <a:rPr lang="en-US" altLang="zh-TW" dirty="0" err="1">
                <a:latin typeface="Lucida Console" panose="020B0609040504020204" pitchFamily="49" charset="0"/>
              </a:rPr>
              <a:t>self,val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self.val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dirty="0" err="1">
                <a:latin typeface="Lucida Console" panose="020B0609040504020204" pitchFamily="49" charset="0"/>
              </a:rPr>
              <a:t>val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str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smtClean="0">
                <a:latin typeface="Lucida Console" panose="020B0609040504020204" pitchFamily="49" charset="0"/>
              </a:rPr>
              <a:t>return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str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round(self.val,5)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y=355/113; 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endParaRPr lang="en-US" altLang="zh-TW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(y</a:t>
            </a:r>
            <a:r>
              <a:rPr lang="en-US" altLang="zh-TW" dirty="0" smtClean="0">
                <a:latin typeface="Lucida Console" panose="020B0609040504020204" pitchFamily="49" charset="0"/>
              </a:rPr>
              <a:t>);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&lt;__main__.</a:t>
            </a:r>
            <a:r>
              <a:rPr lang="en-US" altLang="zh-TW" dirty="0" err="1">
                <a:solidFill>
                  <a:srgbClr val="DC0000"/>
                </a:solidFill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 object at 0x6ffffcd3470&gt;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latin typeface="Lucida Console" panose="020B0609040504020204" pitchFamily="49" charset="0"/>
              </a:rPr>
              <a:t>y,myy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3.14159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dir</a:t>
            </a:r>
            <a:r>
              <a:rPr lang="en-US" altLang="zh-TW" dirty="0">
                <a:latin typeface="Lucida Console" panose="020B0609040504020204" pitchFamily="49" charset="0"/>
              </a:rPr>
              <a:t>(float)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1400" spc="-40" dirty="0" smtClean="0">
                <a:latin typeface="Lucida Console" panose="020B0609040504020204" pitchFamily="49" charset="0"/>
              </a:rPr>
              <a:t>['__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abs__', '__add__', '__bool__', '__class__',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delattr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</a:t>
            </a:r>
            <a:r>
              <a:rPr lang="en-US" altLang="zh-TW" sz="1400" spc="-9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doc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</a:t>
            </a:r>
            <a:r>
              <a:rPr lang="en-US" altLang="zh-TW" sz="1400" b="1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b="1" spc="-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eq</a:t>
            </a:r>
            <a:r>
              <a:rPr lang="en-US" altLang="zh-TW" sz="1400" b="1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spc="-13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</a:t>
            </a:r>
            <a:r>
              <a:rPr lang="en-US" altLang="zh-TW" sz="13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float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floordi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v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format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getattribut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e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5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getformat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getnewargs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'__hash__',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init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err="1" smtClean="0">
                <a:latin typeface="Lucida Console" panose="020B0609040504020204" pitchFamily="49" charset="0"/>
              </a:rPr>
              <a:t>init_subclass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int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'__le__',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lt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'__mod__',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mul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neg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pos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'__pow__',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radd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'__reduce__',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reduce_ex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repr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rfloordiv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rmul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round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rpow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,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setformat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sizeof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8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str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'__sub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subclasshook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trunc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as_integer_ratio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'conjugate',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fromhex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'hex',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imag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is_integer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'real']</a:t>
            </a:r>
            <a:endParaRPr lang="en-US" altLang="zh-TW" sz="1400" spc="-4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from math import pi; y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.__</a:t>
            </a:r>
            <a:r>
              <a:rPr lang="en-US" altLang="zh-TW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eq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latin typeface="Lucida Console" panose="020B0609040504020204" pitchFamily="49" charset="0"/>
              </a:rPr>
              <a:t>pi)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  <a:endParaRPr lang="en-US" altLang="zh-TW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249118" y="4532731"/>
            <a:ext cx="845213" cy="30480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9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class 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</a:t>
            </a:r>
            <a:r>
              <a:rPr lang="en-US" altLang="zh-TW" dirty="0" err="1">
                <a:latin typeface="Lucida Console" panose="020B0609040504020204" pitchFamily="49" charset="0"/>
              </a:rPr>
              <a:t>self,val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self.val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val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str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smtClean="0">
                <a:latin typeface="Lucida Console" panose="020B0609040504020204" pitchFamily="49" charset="0"/>
              </a:rPr>
              <a:t>return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str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round(self.val,5)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y=355/113; 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endParaRPr lang="en-US" altLang="zh-TW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(y</a:t>
            </a:r>
            <a:r>
              <a:rPr lang="en-US" altLang="zh-TW" dirty="0" smtClean="0">
                <a:latin typeface="Lucida Console" panose="020B0609040504020204" pitchFamily="49" charset="0"/>
              </a:rPr>
              <a:t>);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&lt;__main__.</a:t>
            </a:r>
            <a:r>
              <a:rPr lang="en-US" altLang="zh-TW" dirty="0" err="1">
                <a:solidFill>
                  <a:srgbClr val="DC0000"/>
                </a:solidFill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 object at 0x6ffffcd3470&gt;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latin typeface="Lucida Console" panose="020B0609040504020204" pitchFamily="49" charset="0"/>
              </a:rPr>
              <a:t>y,myy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3.14159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dir</a:t>
            </a:r>
            <a:r>
              <a:rPr lang="en-US" altLang="zh-TW" dirty="0">
                <a:latin typeface="Lucida Console" panose="020B0609040504020204" pitchFamily="49" charset="0"/>
              </a:rPr>
              <a:t>(float)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1400" spc="-40" dirty="0" smtClean="0">
                <a:latin typeface="Lucida Console" panose="020B0609040504020204" pitchFamily="49" charset="0"/>
              </a:rPr>
              <a:t>['__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abs__', '__add__', '__bool__', '__class__',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delattr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</a:t>
            </a:r>
            <a:r>
              <a:rPr lang="en-US" altLang="zh-TW" sz="1400" spc="-9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doc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</a:t>
            </a:r>
            <a:r>
              <a:rPr lang="en-US" altLang="zh-TW" sz="1400" b="1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b="1" spc="-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eq</a:t>
            </a:r>
            <a:r>
              <a:rPr lang="en-US" altLang="zh-TW" sz="1400" b="1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spc="-13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</a:t>
            </a:r>
            <a:r>
              <a:rPr lang="en-US" altLang="zh-TW" sz="13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float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floordi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v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format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getattribut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e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5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getformat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getnewargs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'__hash__',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init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err="1" smtClean="0">
                <a:latin typeface="Lucida Console" panose="020B0609040504020204" pitchFamily="49" charset="0"/>
              </a:rPr>
              <a:t>init_subclass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int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'__le__',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lt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'__mod__',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mul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neg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pos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'__pow__',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radd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'__reduce__',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reduce_ex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repr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rfloordiv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rmul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round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rpow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,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setformat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sizeof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8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str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'__sub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subclasshook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trunc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as_integer_ratio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'conjugate',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fromhex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'hex',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imag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is_integer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'real']</a:t>
            </a:r>
            <a:endParaRPr lang="en-US" altLang="zh-TW" sz="1400" spc="-4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y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1249118" y="4532731"/>
            <a:ext cx="845213" cy="30480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9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class 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</a:t>
            </a:r>
            <a:r>
              <a:rPr lang="en-US" altLang="zh-TW" dirty="0" err="1">
                <a:latin typeface="Lucida Console" panose="020B0609040504020204" pitchFamily="49" charset="0"/>
              </a:rPr>
              <a:t>self,val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self.val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dirty="0" err="1">
                <a:latin typeface="Lucida Console" panose="020B0609040504020204" pitchFamily="49" charset="0"/>
              </a:rPr>
              <a:t>val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str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smtClean="0">
                <a:latin typeface="Lucida Console" panose="020B0609040504020204" pitchFamily="49" charset="0"/>
              </a:rPr>
              <a:t>return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str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round(self.val,5)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y=355/113; 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endParaRPr lang="en-US" altLang="zh-TW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(y</a:t>
            </a:r>
            <a:r>
              <a:rPr lang="en-US" altLang="zh-TW" dirty="0" smtClean="0">
                <a:latin typeface="Lucida Console" panose="020B0609040504020204" pitchFamily="49" charset="0"/>
              </a:rPr>
              <a:t>);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&lt;__main__.</a:t>
            </a:r>
            <a:r>
              <a:rPr lang="en-US" altLang="zh-TW" dirty="0" err="1">
                <a:solidFill>
                  <a:srgbClr val="DC0000"/>
                </a:solidFill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 object at 0x6ffffcd3470&gt;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latin typeface="Lucida Console" panose="020B0609040504020204" pitchFamily="49" charset="0"/>
              </a:rPr>
              <a:t>y,myy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3.14159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dir</a:t>
            </a:r>
            <a:r>
              <a:rPr lang="en-US" altLang="zh-TW" dirty="0">
                <a:latin typeface="Lucida Console" panose="020B0609040504020204" pitchFamily="49" charset="0"/>
              </a:rPr>
              <a:t>(float)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1400" spc="-40" dirty="0" smtClean="0">
                <a:latin typeface="Lucida Console" panose="020B0609040504020204" pitchFamily="49" charset="0"/>
              </a:rPr>
              <a:t>['__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abs__', '__add__', '__bool__', '__class__',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delattr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</a:t>
            </a:r>
            <a:r>
              <a:rPr lang="en-US" altLang="zh-TW" sz="1400" spc="-9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doc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</a:t>
            </a:r>
            <a:r>
              <a:rPr lang="en-US" altLang="zh-TW" sz="1400" b="1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b="1" spc="-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eq</a:t>
            </a:r>
            <a:r>
              <a:rPr lang="en-US" altLang="zh-TW" sz="1400" b="1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spc="-13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</a:t>
            </a:r>
            <a:r>
              <a:rPr lang="en-US" altLang="zh-TW" sz="13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float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floordi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v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format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getattribut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e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5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getformat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getnewargs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'__hash__',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init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err="1" smtClean="0">
                <a:latin typeface="Lucida Console" panose="020B0609040504020204" pitchFamily="49" charset="0"/>
              </a:rPr>
              <a:t>init_subclass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int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'__le__',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lt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'__mod__',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mul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neg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pos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'__pow__',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radd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'__reduce__',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reduce_ex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repr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rfloordiv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rmul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round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rpow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,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setformat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sizeof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8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str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'__sub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subclasshook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trunc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as_integer_ratio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'conjugate',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fromhex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'hex',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imag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is_integer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'real']</a:t>
            </a:r>
            <a:endParaRPr lang="en-US" altLang="zh-TW" sz="1400" spc="-4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myy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TW" dirty="0" smtClean="0">
                <a:latin typeface="Lucida Console" panose="020B0609040504020204" pitchFamily="49" charset="0"/>
              </a:rPr>
              <a:t>y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endParaRPr lang="en-US" altLang="zh-TW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False</a:t>
            </a:r>
            <a:endParaRPr lang="en-US" altLang="zh-TW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249118" y="4532731"/>
            <a:ext cx="845213" cy="30480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9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class 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</a:t>
            </a:r>
            <a:r>
              <a:rPr lang="en-US" altLang="zh-TW" dirty="0" err="1">
                <a:latin typeface="Lucida Console" panose="020B0609040504020204" pitchFamily="49" charset="0"/>
              </a:rPr>
              <a:t>self,val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self.val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val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</a:t>
            </a:r>
            <a:r>
              <a:rPr lang="en-US" altLang="zh-TW" dirty="0">
                <a:solidFill>
                  <a:srgbClr val="00B0F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eq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__(</a:t>
            </a:r>
            <a:r>
              <a:rPr lang="en-US" altLang="zh-TW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self,x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):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zh-TW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self.val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==x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y=355/113; 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endParaRPr lang="en-US" altLang="zh-TW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(y</a:t>
            </a:r>
            <a:r>
              <a:rPr lang="en-US" altLang="zh-TW" dirty="0" smtClean="0">
                <a:latin typeface="Lucida Console" panose="020B0609040504020204" pitchFamily="49" charset="0"/>
              </a:rPr>
              <a:t>);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&lt;__main__.</a:t>
            </a:r>
            <a:r>
              <a:rPr lang="en-US" altLang="zh-TW" dirty="0" err="1">
                <a:solidFill>
                  <a:srgbClr val="DC0000"/>
                </a:solidFill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 object at 0x6ffffcd3470&gt;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latin typeface="Lucida Console" panose="020B0609040504020204" pitchFamily="49" charset="0"/>
              </a:rPr>
              <a:t>y,myy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3.14159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dir</a:t>
            </a:r>
            <a:r>
              <a:rPr lang="en-US" altLang="zh-TW" dirty="0">
                <a:latin typeface="Lucida Console" panose="020B0609040504020204" pitchFamily="49" charset="0"/>
              </a:rPr>
              <a:t>(float)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1400" spc="-40" dirty="0" smtClean="0">
                <a:latin typeface="Lucida Console" panose="020B0609040504020204" pitchFamily="49" charset="0"/>
              </a:rPr>
              <a:t>['__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abs__', '__add__', '__bool__', '__class__',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delattr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</a:t>
            </a:r>
            <a:r>
              <a:rPr lang="en-US" altLang="zh-TW" sz="1400" spc="-9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doc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</a:t>
            </a:r>
            <a:r>
              <a:rPr lang="en-US" altLang="zh-TW" sz="1400" b="1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b="1" spc="-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eq</a:t>
            </a:r>
            <a:r>
              <a:rPr lang="en-US" altLang="zh-TW" sz="1400" b="1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spc="-13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</a:t>
            </a:r>
            <a:r>
              <a:rPr lang="en-US" altLang="zh-TW" sz="13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float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floordi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v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format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getattribut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e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5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getformat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getnewargs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'__hash__',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init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err="1" smtClean="0">
                <a:latin typeface="Lucida Console" panose="020B0609040504020204" pitchFamily="49" charset="0"/>
              </a:rPr>
              <a:t>init_subclass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int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'__le__',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lt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'__mod__',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mul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neg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pos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'__pow__',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radd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'__reduce__',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reduce_ex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repr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rfloordiv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rmul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round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rpow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,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setformat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sizeof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8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str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'__sub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subclasshook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trunc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as_integer_ratio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'conjugate',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fromhex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'hex',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imag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is_integer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'real']</a:t>
            </a:r>
            <a:endParaRPr lang="en-US" altLang="zh-TW" sz="1400" spc="-4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myy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TW" dirty="0" smtClean="0">
                <a:latin typeface="Lucida Console" panose="020B0609040504020204" pitchFamily="49" charset="0"/>
              </a:rPr>
              <a:t>y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True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249118" y="4532731"/>
            <a:ext cx="845213" cy="30480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2" name="向下箭號 1"/>
          <p:cNvSpPr/>
          <p:nvPr/>
        </p:nvSpPr>
        <p:spPr bwMode="auto">
          <a:xfrm rot="12110206">
            <a:off x="1526339" y="1539007"/>
            <a:ext cx="1332781" cy="4366848"/>
          </a:xfrm>
          <a:prstGeom prst="down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9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class 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</a:t>
            </a:r>
            <a:r>
              <a:rPr lang="en-US" altLang="zh-TW" dirty="0" err="1">
                <a:latin typeface="Lucida Console" panose="020B0609040504020204" pitchFamily="49" charset="0"/>
              </a:rPr>
              <a:t>self,val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self.val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val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</a:t>
            </a:r>
            <a:r>
              <a:rPr lang="en-US" altLang="zh-TW" dirty="0">
                <a:solidFill>
                  <a:srgbClr val="00B0F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eq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__(</a:t>
            </a:r>
            <a:r>
              <a:rPr lang="en-US" altLang="zh-TW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self,x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):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zh-TW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self.val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==x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y=355/113; 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endParaRPr lang="en-US" altLang="zh-TW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(y</a:t>
            </a:r>
            <a:r>
              <a:rPr lang="en-US" altLang="zh-TW" dirty="0" smtClean="0">
                <a:latin typeface="Lucida Console" panose="020B0609040504020204" pitchFamily="49" charset="0"/>
              </a:rPr>
              <a:t>);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&lt;__main__.</a:t>
            </a:r>
            <a:r>
              <a:rPr lang="en-US" altLang="zh-TW" dirty="0" err="1">
                <a:solidFill>
                  <a:srgbClr val="DC0000"/>
                </a:solidFill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 object at 0x6ffffcd3470&gt;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latin typeface="Lucida Console" panose="020B0609040504020204" pitchFamily="49" charset="0"/>
              </a:rPr>
              <a:t>y,myy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3.14159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dir</a:t>
            </a:r>
            <a:r>
              <a:rPr lang="en-US" altLang="zh-TW" dirty="0">
                <a:latin typeface="Lucida Console" panose="020B0609040504020204" pitchFamily="49" charset="0"/>
              </a:rPr>
              <a:t>(float)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1400" spc="-40" dirty="0" smtClean="0">
                <a:latin typeface="Lucida Console" panose="020B0609040504020204" pitchFamily="49" charset="0"/>
              </a:rPr>
              <a:t>['__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abs__', '__add__', '__bool__', '__class__',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delattr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</a:t>
            </a:r>
            <a:r>
              <a:rPr lang="en-US" altLang="zh-TW" sz="1400" spc="-9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doc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</a:t>
            </a:r>
            <a:r>
              <a:rPr lang="en-US" altLang="zh-TW" sz="1400" b="1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b="1" spc="-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eq</a:t>
            </a:r>
            <a:r>
              <a:rPr lang="en-US" altLang="zh-TW" sz="1400" b="1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spc="-13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</a:t>
            </a:r>
            <a:r>
              <a:rPr lang="en-US" altLang="zh-TW" sz="13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float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floordi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v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format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getattribut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e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5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getformat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getnewargs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'__hash__',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init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err="1" smtClean="0">
                <a:latin typeface="Lucida Console" panose="020B0609040504020204" pitchFamily="49" charset="0"/>
              </a:rPr>
              <a:t>init_subclass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int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'__le__',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lt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'__mod__',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mul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neg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pos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'__pow__',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radd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'__reduce__',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reduce_ex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repr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rfloordiv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rmul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round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rpow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,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setformat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sizeof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8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str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'__sub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subclasshook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trunc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as_integer_ratio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'conjugate',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fromhex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'hex',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imag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is_integer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'real']</a:t>
            </a:r>
            <a:endParaRPr lang="en-US" altLang="zh-TW" sz="1400" spc="-4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y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myy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True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249118" y="4532731"/>
            <a:ext cx="845213" cy="30480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2400" y="3439886"/>
            <a:ext cx="6934200" cy="1524000"/>
            <a:chOff x="2057400" y="3733800"/>
            <a:chExt cx="6934200" cy="1524000"/>
          </a:xfrm>
        </p:grpSpPr>
        <p:sp>
          <p:nvSpPr>
            <p:cNvPr id="5" name="Rounded Rectangular Callout 6"/>
            <p:cNvSpPr/>
            <p:nvPr/>
          </p:nvSpPr>
          <p:spPr bwMode="auto">
            <a:xfrm>
              <a:off x="2057400" y="3733800"/>
              <a:ext cx="6934200" cy="1524000"/>
            </a:xfrm>
            <a:prstGeom prst="wedgeRoundRectCallout">
              <a:avLst>
                <a:gd name="adj1" fmla="val -32995"/>
                <a:gd name="adj2" fmla="val 130985"/>
                <a:gd name="adj3" fmla="val 16667"/>
              </a:avLst>
            </a:prstGeom>
            <a:solidFill>
              <a:srgbClr val="E0304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  <a:t>Aha, a new mystery!</a:t>
              </a:r>
              <a:b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</a:br>
              <a: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  <a:t>Slide #40 showed that </a:t>
              </a:r>
              <a:b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</a:br>
              <a: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  <a:t>== isn't reciprocal.</a:t>
              </a:r>
              <a:endParaRPr lang="zh-TW" altLang="en-US" sz="32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3733800"/>
              <a:ext cx="2445288" cy="1524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6172200" y="3733800"/>
              <a:ext cx="228600" cy="1524000"/>
            </a:xfrm>
            <a:prstGeom prst="rect">
              <a:avLst/>
            </a:prstGeom>
            <a:solidFill>
              <a:srgbClr val="E0304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8594203" y="3733800"/>
              <a:ext cx="112854" cy="1524000"/>
            </a:xfrm>
            <a:prstGeom prst="rect">
              <a:avLst/>
            </a:prstGeom>
            <a:solidFill>
              <a:srgbClr val="E0304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18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Solve the mystery…</a:t>
            </a:r>
            <a:endParaRPr lang="en-US" altLang="en-US" sz="4400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from 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mystery 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import </a:t>
            </a:r>
            <a:r>
              <a:rPr lang="en-US" altLang="ja-JP" b="1" dirty="0" err="1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altLang="ja-JP" b="1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#What</a:t>
            </a:r>
            <a:r>
              <a:rPr lang="en-US" altLang="ja-JP" sz="24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are</a:t>
            </a:r>
            <a:r>
              <a:rPr lang="en-US" altLang="ja-JP" sz="24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sz="20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&amp;</a:t>
            </a:r>
            <a:r>
              <a:rPr lang="en-US" altLang="ja-JP" sz="20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?</a:t>
            </a:r>
            <a:r>
              <a:rPr lang="en-US" altLang="ja-JP" sz="24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Le</a:t>
            </a:r>
            <a:r>
              <a:rPr lang="en-US" altLang="ja-JP" b="1" spc="-3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t’</a:t>
            </a:r>
            <a:r>
              <a:rPr lang="en-US" altLang="ja-JP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ja-JP" sz="2400" b="1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</a:t>
            </a:r>
            <a:r>
              <a:rPr lang="en-US" altLang="ja-JP" sz="24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some</a:t>
            </a:r>
            <a:r>
              <a:rPr lang="en-US" altLang="ja-JP" sz="24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test</a:t>
            </a:r>
            <a:r>
              <a:rPr lang="en-US" altLang="ja-JP" b="1" spc="-3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s:</a:t>
            </a:r>
            <a:endParaRPr lang="en-US" altLang="ja-JP" b="1" spc="-300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print(type(</a:t>
            </a:r>
            <a:r>
              <a:rPr lang="en-US" altLang="ja-JP" b="1" dirty="0" err="1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),type(</a:t>
            </a:r>
            <a:r>
              <a:rPr lang="en-US" altLang="ja-JP" b="1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),</a:t>
            </a:r>
            <a:r>
              <a:rPr lang="en-US" altLang="ja-JP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sep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=", ")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&lt;class 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mystery.</a:t>
            </a:r>
            <a:r>
              <a:rPr lang="en-US" altLang="ja-JP" dirty="0" err="1" smtClean="0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'&gt;, &lt;class 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mystery.</a:t>
            </a:r>
            <a:r>
              <a:rPr lang="en-US" altLang="ja-JP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'&gt;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en-US" altLang="ja-JP" b="1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Are they the same?</a:t>
            </a:r>
            <a:endParaRPr lang="en-US" altLang="ja-JP" b="1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b="1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ja-JP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vb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==</a:t>
            </a:r>
            <a:r>
              <a:rPr lang="en-US" altLang="ja-JP" b="1" dirty="0" err="1" smtClean="0">
                <a:solidFill>
                  <a:srgbClr val="CC00CC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</a:t>
            </a:r>
            <a:r>
              <a:rPr lang="en-US" altLang="ja-JP" b="1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</a:t>
            </a:r>
            <a:r>
              <a:rPr lang="en-US" altLang="ja-JP" b="1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lang="en-US" altLang="ja-JP" sz="16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tha</a:t>
            </a:r>
            <a:r>
              <a:rPr lang="en-US" altLang="ja-JP" b="1" spc="-3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</a:t>
            </a:r>
            <a:r>
              <a:rPr lang="en-US" altLang="ja-JP" b="1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ja-JP" sz="18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</a:t>
            </a:r>
            <a:r>
              <a:rPr lang="en-US" altLang="ja-JP" b="1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ja-JP" sz="12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this</a:t>
            </a:r>
            <a:r>
              <a:rPr lang="en-US" altLang="ja-JP" sz="18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ja-JP" sz="20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en-US" altLang="ja-JP" b="1" spc="-40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ja-JP" sz="1200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right?</a:t>
            </a:r>
            <a:endParaRPr lang="en-US" altLang="ja-JP" b="1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b="1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False</a:t>
            </a:r>
            <a:endParaRPr lang="en-US" altLang="ja-JP" dirty="0" smtClean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  <a:endParaRPr lang="en-US" altLang="en-US" dirty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762000"/>
            <a:ext cx="83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ja-JP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ja-JP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ja-JP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ja-JP" kern="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ja-JP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ja-JP" kern="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ja-JP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ja-JP" kern="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ja-JP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&gt;&gt;&gt;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altLang="ja-JP" kern="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utoShape 2" descr="All aboard the Murder Mystery Express | Duluth News Tribu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57400" y="3733800"/>
            <a:ext cx="6934200" cy="1524000"/>
            <a:chOff x="2057400" y="3733800"/>
            <a:chExt cx="6934200" cy="1524000"/>
          </a:xfrm>
        </p:grpSpPr>
        <p:sp>
          <p:nvSpPr>
            <p:cNvPr id="8" name="Rounded Rectangular Callout 6"/>
            <p:cNvSpPr/>
            <p:nvPr/>
          </p:nvSpPr>
          <p:spPr bwMode="auto">
            <a:xfrm>
              <a:off x="2057400" y="3733800"/>
              <a:ext cx="6934200" cy="1524000"/>
            </a:xfrm>
            <a:prstGeom prst="wedgeRoundRectCallout">
              <a:avLst>
                <a:gd name="adj1" fmla="val -63136"/>
                <a:gd name="adj2" fmla="val -47110"/>
                <a:gd name="adj3" fmla="val 16667"/>
              </a:avLst>
            </a:prstGeom>
            <a:solidFill>
              <a:srgbClr val="E0304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  <a:t>Aha, a mystery!</a:t>
              </a:r>
              <a:b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</a:br>
              <a: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  <a:t>How can == be true one</a:t>
              </a:r>
              <a:r>
                <a:rPr lang="en-US" altLang="zh-TW" sz="3200" dirty="0">
                  <a:solidFill>
                    <a:schemeClr val="tx1"/>
                  </a:solidFill>
                  <a:latin typeface="Times New Roman" charset="0"/>
                </a:rPr>
                <a:t/>
              </a:r>
              <a:br>
                <a:rPr lang="en-US" altLang="zh-TW" sz="3200" dirty="0">
                  <a:solidFill>
                    <a:schemeClr val="tx1"/>
                  </a:solidFill>
                  <a:latin typeface="Times New Roman" charset="0"/>
                </a:rPr>
              </a:br>
              <a: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  <a:t>way, but not the other?</a:t>
              </a:r>
              <a:endParaRPr lang="zh-TW" altLang="en-US" sz="32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3733800"/>
              <a:ext cx="2445288" cy="1524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6172200" y="3733800"/>
              <a:ext cx="228600" cy="1524000"/>
            </a:xfrm>
            <a:prstGeom prst="rect">
              <a:avLst/>
            </a:prstGeom>
            <a:solidFill>
              <a:srgbClr val="E0304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8594203" y="3733800"/>
              <a:ext cx="112854" cy="1524000"/>
            </a:xfrm>
            <a:prstGeom prst="rect">
              <a:avLst/>
            </a:prstGeom>
            <a:solidFill>
              <a:srgbClr val="E0304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14" name="Trapezoid 13"/>
          <p:cNvSpPr>
            <a:spLocks noChangeAspect="1"/>
          </p:cNvSpPr>
          <p:nvPr/>
        </p:nvSpPr>
        <p:spPr bwMode="auto">
          <a:xfrm rot="2700000" flipH="1">
            <a:off x="7047025" y="401035"/>
            <a:ext cx="2725649" cy="643997"/>
          </a:xfrm>
          <a:prstGeom prst="trapezoid">
            <a:avLst>
              <a:gd name="adj" fmla="val 100370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846552">
              <a:lnSpc>
                <a:spcPct val="70000"/>
              </a:lnSpc>
            </a:pPr>
            <a:r>
              <a:rPr lang="en-US" sz="2400" spc="-5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Recall</a:t>
            </a:r>
            <a:r>
              <a:rPr lang="en-US" sz="2400" spc="-50" dirty="0">
                <a:solidFill>
                  <a:srgbClr val="000000"/>
                </a:solidFill>
                <a:latin typeface="Arial" charset="0"/>
                <a:ea typeface="新細明體" charset="-120"/>
              </a:rPr>
              <a:t/>
            </a:r>
            <a:br>
              <a:rPr lang="en-US" sz="2400" spc="-5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#40</a:t>
            </a:r>
            <a:endParaRPr lang="en-US" sz="280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78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90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class 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</a:t>
            </a:r>
            <a:r>
              <a:rPr lang="en-US" altLang="zh-TW" dirty="0" err="1">
                <a:latin typeface="Lucida Console" panose="020B0609040504020204" pitchFamily="49" charset="0"/>
              </a:rPr>
              <a:t>self,val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self.val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val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</a:t>
            </a:r>
            <a:r>
              <a:rPr lang="en-US" altLang="zh-TW" dirty="0">
                <a:solidFill>
                  <a:srgbClr val="00B0F0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eq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__(</a:t>
            </a:r>
            <a:r>
              <a:rPr lang="en-US" altLang="zh-TW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self,x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):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return </a:t>
            </a:r>
            <a:r>
              <a:rPr lang="en-US" altLang="zh-TW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self.val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==x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y=355/113; 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</a:t>
            </a:r>
            <a:endParaRPr lang="en-US" altLang="zh-TW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dirty="0" err="1"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latin typeface="Lucida Console" panose="020B0609040504020204" pitchFamily="49" charset="0"/>
              </a:rPr>
              <a:t>(y</a:t>
            </a:r>
            <a:r>
              <a:rPr lang="en-US" altLang="zh-TW" dirty="0" smtClean="0">
                <a:latin typeface="Lucida Console" panose="020B0609040504020204" pitchFamily="49" charset="0"/>
              </a:rPr>
              <a:t>); </a:t>
            </a:r>
            <a:r>
              <a:rPr lang="en-US" altLang="zh-TW" dirty="0" err="1">
                <a:latin typeface="Lucida Console" panose="020B0609040504020204" pitchFamily="49" charset="0"/>
              </a:rPr>
              <a:t>myy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&lt;__main__.</a:t>
            </a:r>
            <a:r>
              <a:rPr lang="en-US" altLang="zh-TW" dirty="0" err="1">
                <a:solidFill>
                  <a:srgbClr val="DC0000"/>
                </a:solidFill>
                <a:latin typeface="Lucida Console" panose="020B0609040504020204" pitchFamily="49" charset="0"/>
              </a:rPr>
              <a:t>myfloat</a:t>
            </a:r>
            <a:r>
              <a:rPr lang="en-US" altLang="zh-TW" dirty="0">
                <a:solidFill>
                  <a:srgbClr val="DC0000"/>
                </a:solidFill>
                <a:latin typeface="Lucida Console" panose="020B0609040504020204" pitchFamily="49" charset="0"/>
              </a:rPr>
              <a:t> object at 0x6ffffcd3470&gt;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print(</a:t>
            </a:r>
            <a:r>
              <a:rPr lang="en-US" altLang="zh-TW" dirty="0" err="1">
                <a:latin typeface="Lucida Console" panose="020B0609040504020204" pitchFamily="49" charset="0"/>
              </a:rPr>
              <a:t>y,myy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3.1415929203539825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3.14159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dir</a:t>
            </a:r>
            <a:r>
              <a:rPr lang="en-US" altLang="zh-TW" dirty="0">
                <a:latin typeface="Lucida Console" panose="020B0609040504020204" pitchFamily="49" charset="0"/>
              </a:rPr>
              <a:t>(float)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TW" sz="1400" spc="-40" dirty="0" smtClean="0">
                <a:latin typeface="Lucida Console" panose="020B0609040504020204" pitchFamily="49" charset="0"/>
              </a:rPr>
              <a:t>['__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abs__', '__add__', '__bool__', '__class__',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delattr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</a:t>
            </a:r>
            <a:r>
              <a:rPr lang="en-US" altLang="zh-TW" sz="1400" spc="-9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doc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</a:t>
            </a:r>
            <a:r>
              <a:rPr lang="en-US" altLang="zh-TW" sz="1400" b="1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b="1" spc="-5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eq</a:t>
            </a:r>
            <a:r>
              <a:rPr lang="en-US" altLang="zh-TW" sz="1400" b="1" spc="-110" dirty="0">
                <a:solidFill>
                  <a:srgbClr val="FF0000"/>
                </a:solidFill>
                <a:latin typeface="Lucida Console" panose="020B0609040504020204" pitchFamily="49" charset="0"/>
              </a:rPr>
              <a:t>__</a:t>
            </a:r>
            <a:r>
              <a:rPr lang="en-US" altLang="zh-TW" sz="1400" spc="-13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</a:t>
            </a:r>
            <a:r>
              <a:rPr lang="en-US" altLang="zh-TW" sz="13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float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floordi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v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>
                <a:latin typeface="Lucida Console" panose="020B0609040504020204" pitchFamily="49" charset="0"/>
              </a:rPr>
              <a:t>format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getattribut</a:t>
            </a:r>
            <a:r>
              <a:rPr lang="en-US" altLang="zh-TW" sz="1400" spc="-110" dirty="0" err="1">
                <a:latin typeface="Lucida Console" panose="020B0609040504020204" pitchFamily="49" charset="0"/>
              </a:rPr>
              <a:t>e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>
                <a:latin typeface="Lucida Console" panose="020B0609040504020204" pitchFamily="49" charset="0"/>
              </a:rPr>
              <a:t> </a:t>
            </a:r>
            <a:r>
              <a:rPr lang="en-US" altLang="zh-TW" sz="1400" spc="-50" dirty="0">
                <a:latin typeface="Lucida Console" panose="020B0609040504020204" pitchFamily="49" charset="0"/>
              </a:rPr>
              <a:t>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getformat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getnewargs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gt</a:t>
            </a:r>
            <a:r>
              <a:rPr lang="en-US" altLang="zh-TW" sz="1400" spc="-50" dirty="0">
                <a:latin typeface="Lucida Console" panose="020B0609040504020204" pitchFamily="49" charset="0"/>
              </a:rPr>
              <a:t>__', '__hash__', '__</a:t>
            </a:r>
            <a:r>
              <a:rPr lang="en-US" altLang="zh-TW" sz="1400" spc="-50" dirty="0" err="1">
                <a:latin typeface="Lucida Console" panose="020B0609040504020204" pitchFamily="49" charset="0"/>
              </a:rPr>
              <a:t>init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50" dirty="0" err="1" smtClean="0">
                <a:latin typeface="Lucida Console" panose="020B0609040504020204" pitchFamily="49" charset="0"/>
              </a:rPr>
              <a:t>init_subclass</a:t>
            </a:r>
            <a:r>
              <a:rPr lang="en-US" altLang="zh-TW" sz="1400" spc="-5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int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'__le__',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lt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'__mod__',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mul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neg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'__new__',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pos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'__pow__',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radd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rdivmod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'__reduce__',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reduce_ex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repr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rfloordiv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rmod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rmul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round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_',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rpow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, 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rsub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21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 smtClean="0">
                <a:latin typeface="Lucida Console" panose="020B0609040504020204" pitchFamily="49" charset="0"/>
              </a:rPr>
              <a:t>, 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'_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rtruediv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setattr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setformat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sizeof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8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'__</a:t>
            </a:r>
            <a:r>
              <a:rPr lang="en-US" altLang="zh-TW" sz="1400" spc="-40" dirty="0" err="1" smtClean="0">
                <a:latin typeface="Lucida Console" panose="020B0609040504020204" pitchFamily="49" charset="0"/>
              </a:rPr>
              <a:t>str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0" dirty="0" smtClean="0">
                <a:latin typeface="Lucida Console" panose="020B0609040504020204" pitchFamily="49" charset="0"/>
              </a:rPr>
              <a:t>_',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'__sub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_',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 </a:t>
            </a:r>
            <a:r>
              <a:rPr lang="en-US" altLang="zh-TW" sz="1400" spc="-170" dirty="0">
                <a:latin typeface="Lucida Console" panose="020B0609040504020204" pitchFamily="49" charset="0"/>
              </a:rPr>
              <a:t>'</a:t>
            </a:r>
            <a:r>
              <a:rPr lang="en-US" altLang="zh-TW" sz="1400" spc="-110" dirty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subclasshook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truediv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'__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trunc</a:t>
            </a:r>
            <a:r>
              <a:rPr lang="en-US" altLang="zh-TW" sz="1400" spc="-40" dirty="0">
                <a:latin typeface="Lucida Console" panose="020B0609040504020204" pitchFamily="49" charset="0"/>
              </a:rPr>
              <a:t>__',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as_integer_ratio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'conjugate',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fromhex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'hex',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imag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'</a:t>
            </a:r>
            <a:r>
              <a:rPr lang="en-US" altLang="zh-TW" sz="1400" spc="-40" dirty="0" err="1">
                <a:latin typeface="Lucida Console" panose="020B0609040504020204" pitchFamily="49" charset="0"/>
              </a:rPr>
              <a:t>is_integer</a:t>
            </a:r>
            <a:r>
              <a:rPr lang="en-US" altLang="zh-TW" sz="1400" spc="-40" dirty="0">
                <a:latin typeface="Lucida Console" panose="020B0609040504020204" pitchFamily="49" charset="0"/>
              </a:rPr>
              <a:t>', </a:t>
            </a:r>
            <a:r>
              <a:rPr lang="en-US" altLang="zh-TW" sz="1400" spc="-40" dirty="0" smtClean="0">
                <a:latin typeface="Lucida Console" panose="020B0609040504020204" pitchFamily="49" charset="0"/>
              </a:rPr>
              <a:t>'real']</a:t>
            </a:r>
            <a:endParaRPr lang="en-US" altLang="zh-TW" sz="1400" spc="-4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y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==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myy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True</a:t>
            </a:r>
            <a:endParaRPr lang="en-US" altLang="zh-TW" dirty="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249118" y="4532731"/>
            <a:ext cx="845213" cy="304800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2400" y="3439886"/>
            <a:ext cx="6934200" cy="1524000"/>
            <a:chOff x="2057400" y="3733800"/>
            <a:chExt cx="6934200" cy="1524000"/>
          </a:xfrm>
        </p:grpSpPr>
        <p:sp>
          <p:nvSpPr>
            <p:cNvPr id="5" name="Rounded Rectangular Callout 6"/>
            <p:cNvSpPr/>
            <p:nvPr/>
          </p:nvSpPr>
          <p:spPr bwMode="auto">
            <a:xfrm>
              <a:off x="2057400" y="3733800"/>
              <a:ext cx="6934200" cy="1524000"/>
            </a:xfrm>
            <a:prstGeom prst="wedgeRoundRectCallout">
              <a:avLst>
                <a:gd name="adj1" fmla="val -32995"/>
                <a:gd name="adj2" fmla="val 130985"/>
                <a:gd name="adj3" fmla="val 16667"/>
              </a:avLst>
            </a:prstGeom>
            <a:solidFill>
              <a:srgbClr val="E0304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</a:pPr>
              <a: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  <a:t>Aha, a new mystery!</a:t>
              </a:r>
              <a:b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</a:br>
              <a: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  <a:t>Slide #40 showed that </a:t>
              </a:r>
              <a:b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</a:br>
              <a:r>
                <a:rPr lang="en-US" altLang="zh-TW" sz="3200" dirty="0" smtClean="0">
                  <a:solidFill>
                    <a:schemeClr val="tx1"/>
                  </a:solidFill>
                  <a:latin typeface="Times New Roman" charset="0"/>
                </a:rPr>
                <a:t>== isn't reciprocal.</a:t>
              </a:r>
              <a:endParaRPr lang="zh-TW" altLang="en-US" sz="3200" dirty="0">
                <a:solidFill>
                  <a:schemeClr val="tx1"/>
                </a:solidFill>
                <a:latin typeface="Times New Roman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3733800"/>
              <a:ext cx="2445288" cy="15240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6172200" y="3733800"/>
              <a:ext cx="228600" cy="1524000"/>
            </a:xfrm>
            <a:prstGeom prst="rect">
              <a:avLst/>
            </a:prstGeom>
            <a:solidFill>
              <a:srgbClr val="E0304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8594203" y="3733800"/>
              <a:ext cx="112854" cy="1524000"/>
            </a:xfrm>
            <a:prstGeom prst="rect">
              <a:avLst/>
            </a:prstGeom>
            <a:solidFill>
              <a:srgbClr val="E0304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" name="Rounded Rectangular Callout 1"/>
          <p:cNvSpPr/>
          <p:nvPr/>
        </p:nvSpPr>
        <p:spPr bwMode="auto">
          <a:xfrm>
            <a:off x="2133600" y="5486400"/>
            <a:ext cx="6858000" cy="1371600"/>
          </a:xfrm>
          <a:prstGeom prst="wedgeRoundRectCallout">
            <a:avLst>
              <a:gd name="adj1" fmla="val -66739"/>
              <a:gd name="adj2" fmla="val 33506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But our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change of the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myfloat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class has now cause the float class to also understand how to equality-compare to a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myfloat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. </a:t>
            </a:r>
            <a:r>
              <a:rPr kumimoji="0" lang="en-US" sz="2800" b="1" i="1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charset="0"/>
              </a:rPr>
              <a:t>HOW?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8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Solving the mystery</a:t>
            </a:r>
            <a:endParaRPr lang="en-US" altLang="en-US" sz="4400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8458200" cy="61722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ja-JP" sz="2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What if the float class implements </a:t>
            </a:r>
            <a:r>
              <a:rPr lang="en-US" altLang="ja-JP" sz="2800" dirty="0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ja-JP" sz="2800" dirty="0" err="1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eq</a:t>
            </a:r>
            <a:r>
              <a:rPr lang="en-US" altLang="ja-JP" sz="2800" dirty="0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ja-JP" sz="2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 in a way that is similar to the following: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def </a:t>
            </a: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ja-JP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eq</a:t>
            </a: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__(</a:t>
            </a:r>
            <a:r>
              <a:rPr lang="en-US" altLang="ja-JP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ja-JP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ja-JP" dirty="0" err="1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if(type(x) not </a:t>
            </a: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 </a:t>
            </a:r>
            <a:r>
              <a:rPr lang="en-US" altLang="ja-JP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float.typesIknow</a:t>
            </a: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</a:t>
            </a:r>
            <a:r>
              <a:rPr lang="en-US" altLang="ja-JP" dirty="0">
                <a:solidFill>
                  <a:schemeClr val="accent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== </a:t>
            </a:r>
            <a:r>
              <a:rPr lang="en-US" altLang="ja-JP" dirty="0" err="1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self.real</a:t>
            </a:r>
            <a:endParaRPr lang="en-US" altLang="ja-JP" dirty="0">
              <a:solidFill>
                <a:srgbClr val="00B0F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else</a:t>
            </a: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try: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tmp</a:t>
            </a:r>
            <a:r>
              <a:rPr lang="en-US" altLang="ja-JP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=float(</a:t>
            </a:r>
            <a:r>
              <a:rPr lang="en-US" altLang="ja-JP" dirty="0" smtClean="0">
                <a:solidFill>
                  <a:srgbClr val="1400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x</a:t>
            </a:r>
            <a:r>
              <a:rPr lang="en-US" altLang="ja-JP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except: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False</a:t>
            </a:r>
          </a:p>
          <a:p>
            <a:pPr marL="0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ja-JP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allBytesSam</a:t>
            </a:r>
            <a:r>
              <a:rPr lang="en-US" altLang="ja-JP" spc="-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ja-JP" spc="-3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ja-JP" spc="-3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</a:t>
            </a:r>
            <a:r>
              <a:rPr lang="en-US" altLang="ja-JP" spc="-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f.</a:t>
            </a:r>
            <a:r>
              <a:rPr lang="en-US" altLang="ja-JP" spc="-3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</a:t>
            </a:r>
            <a:r>
              <a:rPr lang="en-US" altLang="ja-JP" spc="-6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al</a:t>
            </a:r>
            <a:r>
              <a:rPr lang="en-US" altLang="ja-JP" spc="-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ja-JP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tm</a:t>
            </a:r>
            <a:r>
              <a:rPr lang="en-US" altLang="ja-JP" spc="-4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</a:t>
            </a:r>
            <a:r>
              <a:rPr lang="en-US" altLang="ja-JP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ja-JP" sz="1600" dirty="0" smtClean="0">
              <a:solidFill>
                <a:schemeClr val="bg1">
                  <a:lumMod val="65000"/>
                </a:scheme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ja-JP" sz="28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The advantages of such an implementation are that:</a:t>
            </a:r>
          </a:p>
          <a:p>
            <a:pPr eaLnBrk="1" hangingPunct="1">
              <a:spcBef>
                <a:spcPts val="0"/>
              </a:spcBef>
            </a:pPr>
            <a:r>
              <a:rPr lang="en-US" altLang="ja-JP" dirty="0" smtClean="0">
                <a:solidFill>
                  <a:schemeClr val="accent2"/>
                </a:solidFill>
                <a:cs typeface="Courier New" panose="02070309020205020404" pitchFamily="49" charset="0"/>
              </a:rPr>
              <a:t>It lets the float type work with newly created types.</a:t>
            </a:r>
          </a:p>
          <a:p>
            <a:pPr eaLnBrk="1" hangingPunct="1">
              <a:spcBef>
                <a:spcPts val="0"/>
              </a:spcBef>
            </a:pPr>
            <a:r>
              <a:rPr lang="en-US" altLang="ja-JP" dirty="0" smtClean="0">
                <a:solidFill>
                  <a:schemeClr val="accent2"/>
                </a:solidFill>
                <a:cs typeface="Courier New" panose="02070309020205020404" pitchFamily="49" charset="0"/>
              </a:rPr>
              <a:t>It avoids programmer bugs where someone assumes that knowing a==b implies knowing that b==a.</a:t>
            </a:r>
            <a:endParaRPr lang="en-US" altLang="ja-JP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cxnSp>
        <p:nvCxnSpPr>
          <p:cNvPr id="3" name="直線接點 2"/>
          <p:cNvCxnSpPr/>
          <p:nvPr/>
        </p:nvCxnSpPr>
        <p:spPr bwMode="auto">
          <a:xfrm flipH="1">
            <a:off x="3505200" y="1905000"/>
            <a:ext cx="53340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" name="直線接點 5"/>
          <p:cNvCxnSpPr/>
          <p:nvPr/>
        </p:nvCxnSpPr>
        <p:spPr bwMode="auto">
          <a:xfrm>
            <a:off x="3505200" y="1905000"/>
            <a:ext cx="114300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4780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7"/>
          <p:cNvSpPr>
            <a:spLocks noGrp="1" noChangeArrowheads="1"/>
          </p:cNvSpPr>
          <p:nvPr>
            <p:ph idx="1"/>
          </p:nvPr>
        </p:nvSpPr>
        <p:spPr>
          <a:xfrm>
            <a:off x="155448" y="838200"/>
            <a:ext cx="8988552" cy="6019800"/>
          </a:xfrm>
        </p:spPr>
        <p:txBody>
          <a:bodyPr/>
          <a:lstStyle/>
          <a:p>
            <a:pPr eaLnBrk="1" hangingPunct="1">
              <a:lnSpc>
                <a:spcPct val="87000"/>
              </a:lnSpc>
              <a:spcBef>
                <a:spcPts val="60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8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():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800" dirty="0">
                <a:latin typeface="Lucida Console" panose="020B0609040504020204" pitchFamily="49" charset="0"/>
              </a:rPr>
              <a:t>def </a:t>
            </a:r>
            <a:r>
              <a:rPr lang="en-US" altLang="en-US" sz="2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self</a:t>
            </a:r>
            <a:r>
              <a:rPr lang="en-US" altLang="en-US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8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   </a:t>
            </a:r>
            <a:r>
              <a:rPr lang="en-US" altLang="en-US" sz="2800" dirty="0">
                <a:latin typeface="Lucida Console" panose="020B0609040504020204" pitchFamily="49" charset="0"/>
              </a:rPr>
              <a:t>print 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("</a:t>
            </a:r>
            <a:r>
              <a:rPr lang="en-US" altLang="en-US" sz="28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Good afternoon.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")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en-US" sz="28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dirty="0">
                <a:latin typeface="Lucida Console" panose="020B0609040504020204" pitchFamily="49" charset="0"/>
              </a:rPr>
              <a:t>= </a:t>
            </a:r>
            <a:r>
              <a:rPr lang="en-US" altLang="en-US" sz="28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()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inst.</a:t>
            </a:r>
            <a:r>
              <a:rPr lang="en-US" altLang="en-US" sz="28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greet</a:t>
            </a:r>
            <a:r>
              <a:rPr lang="en-US" altLang="en-US" sz="2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()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rgbClr val="0033CC"/>
                </a:solidFill>
                <a:latin typeface="Lucida Console" panose="020B0609040504020204" pitchFamily="49" charset="0"/>
              </a:rPr>
              <a:t>Good afternoon</a:t>
            </a:r>
            <a:r>
              <a:rPr lang="en-US" altLang="en-US" sz="28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.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1100" dirty="0">
              <a:latin typeface="Courier New" pitchFamily="49" charset="0"/>
            </a:endParaRPr>
          </a:p>
          <a:p>
            <a:pPr marL="284163" indent="-284163" eaLnBrk="1" hangingPunct="1">
              <a:spcBef>
                <a:spcPts val="600"/>
              </a:spcBef>
            </a:pPr>
            <a:r>
              <a:rPr lang="en-US" altLang="en-US" sz="3200" dirty="0" smtClean="0"/>
              <a:t>When you </a:t>
            </a:r>
            <a:r>
              <a:rPr lang="en-US" altLang="en-US" sz="3200" i="1" dirty="0" smtClean="0">
                <a:solidFill>
                  <a:srgbClr val="00B0F0"/>
                </a:solidFill>
              </a:rPr>
              <a:t>define</a:t>
            </a:r>
            <a:r>
              <a:rPr lang="en-US" altLang="en-US" sz="3200" dirty="0" smtClean="0"/>
              <a:t> a </a:t>
            </a:r>
            <a:r>
              <a:rPr lang="en-US" altLang="en-US" sz="3200" i="1" dirty="0" smtClean="0">
                <a:solidFill>
                  <a:srgbClr val="FF0000"/>
                </a:solidFill>
              </a:rPr>
              <a:t>class</a:t>
            </a:r>
            <a:r>
              <a:rPr lang="en-US" altLang="en-US" sz="3200" dirty="0" smtClean="0"/>
              <a:t>, you provide:</a:t>
            </a:r>
            <a:endParaRPr lang="en-US" altLang="en-US" sz="3200" dirty="0"/>
          </a:p>
          <a:p>
            <a:pPr marL="396875" lvl="1" indent="-223838" eaLnBrk="1" hangingPunct="1">
              <a:spcBef>
                <a:spcPts val="0"/>
              </a:spcBef>
            </a:pPr>
            <a:r>
              <a:rPr lang="en-US" altLang="en-US" sz="2800" dirty="0" smtClean="0"/>
              <a:t>A</a:t>
            </a:r>
            <a:r>
              <a:rPr lang="en-US" altLang="en-US" sz="2000" dirty="0" smtClean="0"/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class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name</a:t>
            </a:r>
            <a:r>
              <a:rPr lang="en-US" altLang="en-US" sz="1800" dirty="0" smtClean="0"/>
              <a:t> </a:t>
            </a:r>
            <a:r>
              <a:rPr lang="en-US" altLang="en-US" sz="2800" dirty="0" smtClean="0"/>
              <a:t>(begin</a:t>
            </a:r>
            <a:r>
              <a:rPr lang="en-US" altLang="en-US" sz="1800" dirty="0" smtClean="0"/>
              <a:t> </a:t>
            </a:r>
            <a:r>
              <a:rPr lang="en-US" altLang="en-US" sz="2800" dirty="0"/>
              <a:t>with</a:t>
            </a:r>
            <a:r>
              <a:rPr lang="en-US" altLang="en-US" sz="2000" dirty="0"/>
              <a:t> </a:t>
            </a:r>
            <a:r>
              <a:rPr lang="en-US" altLang="en-US" sz="2800" dirty="0"/>
              <a:t>capital</a:t>
            </a:r>
            <a:r>
              <a:rPr lang="en-US" altLang="en-US" sz="2000" dirty="0"/>
              <a:t> </a:t>
            </a:r>
            <a:r>
              <a:rPr lang="en-US" altLang="en-US" sz="2800" dirty="0" smtClean="0"/>
              <a:t>letter,</a:t>
            </a:r>
            <a:r>
              <a:rPr lang="en-US" altLang="en-US" sz="1800" dirty="0" smtClean="0"/>
              <a:t> </a:t>
            </a:r>
            <a:r>
              <a:rPr lang="en-US" altLang="en-US" sz="2800" dirty="0"/>
              <a:t>by</a:t>
            </a:r>
            <a:r>
              <a:rPr lang="en-US" altLang="en-US" sz="1800" dirty="0"/>
              <a:t> </a:t>
            </a:r>
            <a:r>
              <a:rPr lang="en-US" altLang="en-US" sz="2800" dirty="0" smtClean="0"/>
              <a:t>convention)  </a:t>
            </a:r>
            <a:endParaRPr lang="en-US" altLang="en-US" sz="2800" dirty="0"/>
          </a:p>
          <a:p>
            <a:pPr marL="396875" lvl="1" indent="-223838" eaLnBrk="1" hangingPunct="1">
              <a:spcBef>
                <a:spcPts val="0"/>
              </a:spcBef>
            </a:pPr>
            <a:r>
              <a:rPr lang="en-US" altLang="en-US" sz="2800" dirty="0" smtClean="0"/>
              <a:t>Maybe some </a:t>
            </a:r>
            <a:r>
              <a:rPr lang="en-US" altLang="en-US" sz="2800" dirty="0" err="1" smtClean="0">
                <a:solidFill>
                  <a:srgbClr val="FFC000"/>
                </a:solidFill>
              </a:rPr>
              <a:t>attributes</a:t>
            </a:r>
            <a:r>
              <a:rPr lang="en-US" altLang="en-US" sz="2800" dirty="0" err="1" smtClean="0"/>
              <a:t>&amp;</a:t>
            </a:r>
            <a:r>
              <a:rPr lang="en-US" altLang="en-US" sz="2800" dirty="0" err="1" smtClean="0">
                <a:solidFill>
                  <a:srgbClr val="7030A0"/>
                </a:solidFill>
              </a:rPr>
              <a:t>methods</a:t>
            </a:r>
            <a:r>
              <a:rPr lang="en-US" altLang="en-US" sz="2800" dirty="0" smtClean="0"/>
              <a:t> (like </a:t>
            </a:r>
            <a:r>
              <a:rPr lang="en-US" altLang="en-US" sz="2800" dirty="0" smtClean="0">
                <a:solidFill>
                  <a:srgbClr val="7030A0"/>
                </a:solidFill>
              </a:rPr>
              <a:t>greet()</a:t>
            </a:r>
            <a:r>
              <a:rPr lang="en-US" altLang="en-US" sz="2800" dirty="0" smtClean="0"/>
              <a:t>, above)</a:t>
            </a:r>
            <a:endParaRPr lang="en-US" altLang="en-US" sz="1100" dirty="0">
              <a:latin typeface="Courier New" pitchFamily="49" charset="0"/>
            </a:endParaRPr>
          </a:p>
          <a:p>
            <a:pPr marL="284163" indent="-284163" eaLnBrk="1" hangingPunct="1"/>
            <a:r>
              <a:rPr lang="en-US" altLang="en-US" sz="3200" dirty="0" smtClean="0"/>
              <a:t>But </a:t>
            </a:r>
            <a:r>
              <a:rPr lang="en-US" altLang="en-US" sz="3200" dirty="0"/>
              <a:t>you </a:t>
            </a:r>
            <a:r>
              <a:rPr lang="en-US" altLang="en-US" sz="3200" i="1" dirty="0" smtClean="0">
                <a:solidFill>
                  <a:srgbClr val="00B0F0"/>
                </a:solidFill>
              </a:rPr>
              <a:t>create</a:t>
            </a:r>
            <a:r>
              <a:rPr lang="en-US" altLang="en-US" sz="3200" dirty="0" smtClean="0"/>
              <a:t> an </a:t>
            </a:r>
            <a:r>
              <a:rPr lang="en-US" altLang="en-US" sz="3200" i="1" dirty="0" smtClean="0">
                <a:solidFill>
                  <a:srgbClr val="006600"/>
                </a:solidFill>
              </a:rPr>
              <a:t>instance</a:t>
            </a:r>
            <a:r>
              <a:rPr lang="en-US" altLang="en-US" sz="3200" dirty="0" smtClean="0"/>
              <a:t> of t</a:t>
            </a:r>
            <a:r>
              <a:rPr lang="en-US" altLang="en-US" sz="3200" dirty="0" smtClean="0">
                <a:solidFill>
                  <a:schemeClr val="tx1"/>
                </a:solidFill>
              </a:rPr>
              <a:t>he class</a:t>
            </a:r>
            <a:r>
              <a:rPr lang="en-US" altLang="en-US" sz="3200" dirty="0" smtClean="0"/>
              <a:t> when you define an </a:t>
            </a:r>
            <a:r>
              <a:rPr lang="en-US" altLang="en-US" sz="3200" dirty="0" smtClean="0">
                <a:solidFill>
                  <a:srgbClr val="006600"/>
                </a:solidFill>
              </a:rPr>
              <a:t>object</a:t>
            </a:r>
            <a:r>
              <a:rPr lang="en-US" altLang="en-US" sz="3200" dirty="0" smtClean="0"/>
              <a:t> (like </a:t>
            </a:r>
            <a:r>
              <a:rPr lang="en-US" altLang="en-US" sz="3200" dirty="0" err="1" smtClean="0">
                <a:solidFill>
                  <a:srgbClr val="006600"/>
                </a:solidFill>
              </a:rPr>
              <a:t>inst</a:t>
            </a:r>
            <a:r>
              <a:rPr lang="en-US" altLang="en-US" sz="3200" dirty="0" smtClean="0"/>
              <a:t>, above)</a:t>
            </a:r>
            <a:endParaRPr lang="en-US" altLang="en-US" sz="3200" dirty="0"/>
          </a:p>
          <a:p>
            <a:pPr marL="396875" lvl="1" indent="-223838" eaLnBrk="1" hangingPunct="1">
              <a:spcBef>
                <a:spcPts val="0"/>
              </a:spcBef>
            </a:pPr>
            <a:r>
              <a:rPr lang="en-US" altLang="en-US" sz="2800" dirty="0"/>
              <a:t>A</a:t>
            </a:r>
            <a:r>
              <a:rPr lang="en-US" altLang="en-US" sz="2800" dirty="0" smtClean="0"/>
              <a:t>n instance can invoke methods</a:t>
            </a:r>
            <a:r>
              <a:rPr lang="en-US" altLang="en-US" sz="1800" dirty="0" smtClean="0"/>
              <a:t> </a:t>
            </a:r>
            <a:r>
              <a:rPr lang="en-US" altLang="en-US" sz="2800" dirty="0" smtClean="0"/>
              <a:t>(like  </a:t>
            </a:r>
            <a:r>
              <a:rPr lang="en-US" altLang="en-US" sz="2800" dirty="0" err="1" smtClean="0">
                <a:solidFill>
                  <a:srgbClr val="006600"/>
                </a:solidFill>
              </a:rPr>
              <a:t>inst.</a:t>
            </a:r>
            <a:r>
              <a:rPr lang="en-US" altLang="en-US" sz="2800" dirty="0" err="1" smtClean="0">
                <a:solidFill>
                  <a:srgbClr val="7030A0"/>
                </a:solidFill>
              </a:rPr>
              <a:t>greet</a:t>
            </a:r>
            <a:r>
              <a:rPr lang="en-US" altLang="en-US" sz="2800" dirty="0" smtClean="0">
                <a:solidFill>
                  <a:srgbClr val="7030A0"/>
                </a:solidFill>
              </a:rPr>
              <a:t>()</a:t>
            </a:r>
            <a:r>
              <a:rPr lang="en-US" altLang="en-US" sz="2800" dirty="0" smtClean="0"/>
              <a:t>)  </a:t>
            </a:r>
            <a:endParaRPr lang="en-US" altLang="en-US" sz="3000" dirty="0"/>
          </a:p>
          <a:p>
            <a:pPr eaLnBrk="1" hangingPunct="1"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55448" y="5410200"/>
            <a:ext cx="8988552" cy="9906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14400" y="2057400"/>
            <a:ext cx="6858000" cy="6858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761999"/>
            <a:ext cx="6858000" cy="49318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5448" y="3810000"/>
            <a:ext cx="8988552" cy="16002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lIns="0" rIns="0"/>
          <a:lstStyle/>
          <a:p>
            <a:pPr eaLnBrk="1" hangingPunct="1"/>
            <a:r>
              <a:rPr lang="en-US" altLang="en-US" sz="4000" dirty="0" smtClean="0"/>
              <a:t>Here’s</a:t>
            </a:r>
            <a:r>
              <a:rPr lang="en-US" altLang="en-US" sz="3200" dirty="0" smtClean="0"/>
              <a:t> </a:t>
            </a:r>
            <a:r>
              <a:rPr lang="en-US" altLang="en-US" sz="4000" dirty="0" smtClean="0"/>
              <a:t>a</a:t>
            </a:r>
            <a:r>
              <a:rPr lang="en-US" altLang="en-US" sz="3200" dirty="0" smtClean="0"/>
              <a:t> </a:t>
            </a:r>
            <a:r>
              <a:rPr lang="en-US" altLang="en-US" sz="4000" dirty="0" smtClean="0"/>
              <a:t>simple</a:t>
            </a:r>
            <a:r>
              <a:rPr lang="en-US" altLang="en-US" sz="3200" dirty="0" smtClean="0"/>
              <a:t> </a:t>
            </a:r>
            <a:r>
              <a:rPr lang="en-US" altLang="en-US" sz="4000" dirty="0" smtClean="0"/>
              <a:t>class</a:t>
            </a:r>
            <a:r>
              <a:rPr lang="en-US" altLang="en-US" sz="3200" dirty="0" smtClean="0"/>
              <a:t> </a:t>
            </a:r>
            <a:r>
              <a:rPr lang="en-US" altLang="en-US" sz="4000" dirty="0" smtClean="0"/>
              <a:t>definition</a:t>
            </a:r>
            <a:r>
              <a:rPr lang="en-US" altLang="en-US" sz="2800" dirty="0" smtClean="0"/>
              <a:t> </a:t>
            </a:r>
            <a:r>
              <a:rPr lang="en-US" altLang="en-US" sz="4000" dirty="0" smtClean="0"/>
              <a:t>&amp;</a:t>
            </a:r>
            <a:r>
              <a:rPr lang="en-US" altLang="en-US" sz="2800" dirty="0" smtClean="0"/>
              <a:t> </a:t>
            </a:r>
            <a:r>
              <a:rPr lang="en-US" altLang="en-US" sz="4000" dirty="0" smtClean="0"/>
              <a:t>method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92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2057400"/>
            <a:ext cx="91440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dirty="0" smtClean="0">
                <a:solidFill>
                  <a:schemeClr val="accent2"/>
                </a:solidFill>
                <a:latin typeface="+mn-lt"/>
              </a:rPr>
              <a:t>Using attributes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0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altLang="en-US" sz="4400" dirty="0"/>
              <a:t>Setting default 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731520"/>
            <a:ext cx="8839200" cy="612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class Person(object):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def __</a:t>
            </a:r>
            <a:r>
              <a:rPr lang="en-US" altLang="en-US" sz="2400" kern="0" dirty="0" err="1" smtClean="0">
                <a:latin typeface="Lucida Console" panose="020B0609040504020204" pitchFamily="49" charset="0"/>
                <a:cs typeface="Courier New" pitchFamily="49" charset="0"/>
              </a:rPr>
              <a:t>init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__(self, name="Bob", age=20):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  self.name = name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  </a:t>
            </a:r>
            <a:r>
              <a:rPr lang="en-US" altLang="en-US" sz="2400" kern="0" dirty="0" err="1" smtClean="0">
                <a:latin typeface="Lucida Console" panose="020B0609040504020204" pitchFamily="49" charset="0"/>
                <a:cs typeface="Courier New" pitchFamily="49" charset="0"/>
              </a:rPr>
              <a:t>self.age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= age   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def __</a:t>
            </a:r>
            <a:r>
              <a:rPr lang="en-US" altLang="en-US" sz="2400" kern="0" dirty="0" err="1" smtClean="0"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__(self):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  return ("</a:t>
            </a:r>
            <a:r>
              <a:rPr lang="en-U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Hi, I am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"+</a:t>
            </a:r>
            <a:r>
              <a:rPr lang="en-U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self.name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  def talk(self):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    print ("</a:t>
            </a:r>
            <a:r>
              <a:rPr lang="en-US" altLang="en-US" sz="2400" kern="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Hi, I am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", </a:t>
            </a:r>
            <a:r>
              <a:rPr lang="en-US" altLang="en-US" sz="2400" kern="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self.name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guy = Person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()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guy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#This is not how you invoke __</a:t>
            </a:r>
            <a:r>
              <a:rPr lang="en-US" altLang="en-US" sz="2400" kern="0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__: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&lt;__</a:t>
            </a:r>
            <a:r>
              <a:rPr lang="en-US" altLang="en-US" sz="2400" kern="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main__.Person</a:t>
            </a:r>
            <a:r>
              <a:rPr lang="en-US" alt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object at 0x6ffff7bf2b0&gt;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print(guy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#Rather, you have to print it: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Hi, I am Bob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err="1">
                <a:latin typeface="Lucida Console" panose="020B0609040504020204" pitchFamily="49" charset="0"/>
                <a:cs typeface="Courier New" pitchFamily="49" charset="0"/>
              </a:rPr>
              <a:t>guy.talk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en-US" altLang="en-US" sz="2400" kern="0" spc="-100" dirty="0" smtClean="0">
                <a:solidFill>
                  <a:srgbClr val="FF0000"/>
                </a:solidFill>
                <a:latin typeface="Lucida Fax" panose="02060602050505020204" pitchFamily="18" charset="0"/>
                <a:cs typeface="Courier New" pitchFamily="49" charset="0"/>
              </a:rPr>
              <a:t>#Note the different mechanism used here: </a:t>
            </a:r>
            <a:endParaRPr lang="en-US" altLang="en-US" sz="2400" kern="0" spc="-100" dirty="0">
              <a:solidFill>
                <a:srgbClr val="FF0000"/>
              </a:solidFill>
              <a:latin typeface="Lucida Fax" panose="02060602050505020204" pitchFamily="18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Hi, I am Bob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altLang="en-US" sz="2400" kern="0" dirty="0">
              <a:solidFill>
                <a:schemeClr val="bg1">
                  <a:lumMod val="75000"/>
                </a:schemeClr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altLang="en-US" sz="4400" dirty="0"/>
              <a:t>Setting default 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731520"/>
            <a:ext cx="8839200" cy="612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class Person(object):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def __</a:t>
            </a:r>
            <a:r>
              <a:rPr lang="en-US" altLang="en-US" sz="2400" kern="0" dirty="0" err="1" smtClean="0">
                <a:latin typeface="Lucida Console" panose="020B0609040504020204" pitchFamily="49" charset="0"/>
                <a:cs typeface="Courier New" pitchFamily="49" charset="0"/>
              </a:rPr>
              <a:t>init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__(self, name="Bob", age=20):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  self.name = name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  </a:t>
            </a:r>
            <a:r>
              <a:rPr lang="en-US" altLang="en-US" sz="2400" kern="0" dirty="0" err="1" smtClean="0">
                <a:latin typeface="Lucida Console" panose="020B0609040504020204" pitchFamily="49" charset="0"/>
                <a:cs typeface="Courier New" pitchFamily="49" charset="0"/>
              </a:rPr>
              <a:t>self.age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= age   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def __</a:t>
            </a:r>
            <a:r>
              <a:rPr lang="en-US" altLang="en-US" sz="2400" kern="0" dirty="0" err="1" smtClean="0"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__(self):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  return ("</a:t>
            </a:r>
            <a:r>
              <a:rPr lang="en-U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Hi, I am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"+</a:t>
            </a:r>
            <a:r>
              <a:rPr lang="en-U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self.name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  def talk(self):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    print ("</a:t>
            </a:r>
            <a:r>
              <a:rPr lang="en-US" altLang="en-US" sz="2400" kern="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Hi, I am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", </a:t>
            </a:r>
            <a:r>
              <a:rPr lang="en-US" altLang="en-US" sz="2400" kern="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self.name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Person(name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="</a:t>
            </a:r>
            <a:r>
              <a:rPr lang="en-US" altLang="en-US" sz="2400" kern="0" dirty="0" err="1">
                <a:latin typeface="Lucida Console" panose="020B0609040504020204" pitchFamily="49" charset="0"/>
                <a:cs typeface="Courier New" pitchFamily="49" charset="0"/>
              </a:rPr>
              <a:t>Alice",age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="unknown")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&lt;__</a:t>
            </a:r>
            <a:r>
              <a:rPr lang="en-US" altLang="en-US" sz="2400" kern="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main__.Person</a:t>
            </a:r>
            <a:r>
              <a:rPr lang="en-US" alt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object at 0x6ffff7bf3c8&gt;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print(_) 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# Recall: “_” is last displayed: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Hi, I am Alice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_.talk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#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Recall: “_” is last </a:t>
            </a:r>
            <a:r>
              <a:rPr lang="en-US" altLang="en-US" sz="2400" i="1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displayed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Hi, I am </a:t>
            </a:r>
            <a:r>
              <a:rPr lang="en-US" altLang="en-US" sz="2400" kern="0" dirty="0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Alice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endParaRPr lang="en-US" altLang="en-US" sz="2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5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/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_.talk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# Last displayed is now “5”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400" kern="0" spc="-60" dirty="0" err="1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Traceback</a:t>
            </a:r>
            <a:r>
              <a:rPr lang="en-US" altLang="en-US" sz="2400" kern="0" spc="-60" dirty="0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 (most recent call last</a:t>
            </a:r>
            <a:r>
              <a:rPr lang="en-US" altLang="en-US" sz="2400" kern="0" spc="-6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):</a:t>
            </a:r>
            <a:endParaRPr lang="en-US" altLang="en-US" sz="2400" kern="0" spc="-60" dirty="0">
              <a:solidFill>
                <a:srgbClr val="FF9797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628409"/>
            <a:ext cx="742511" cy="39139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" y="6206836"/>
            <a:ext cx="742511" cy="42702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88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altLang="en-US" sz="4400" dirty="0"/>
              <a:t>Setting default 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731520"/>
            <a:ext cx="8839200" cy="612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def __</a:t>
            </a:r>
            <a:r>
              <a:rPr lang="en-US" altLang="en-US" sz="2400" kern="0" dirty="0" err="1" smtClean="0">
                <a:latin typeface="Lucida Console" panose="020B0609040504020204" pitchFamily="49" charset="0"/>
                <a:cs typeface="Courier New" pitchFamily="49" charset="0"/>
              </a:rPr>
              <a:t>init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__(self, name="Bob", age=20):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  self.name = name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  </a:t>
            </a:r>
            <a:r>
              <a:rPr lang="en-US" altLang="en-US" sz="2400" kern="0" dirty="0" err="1" smtClean="0">
                <a:latin typeface="Lucida Console" panose="020B0609040504020204" pitchFamily="49" charset="0"/>
                <a:cs typeface="Courier New" pitchFamily="49" charset="0"/>
              </a:rPr>
              <a:t>self.age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= age   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en-US" sz="2400" kern="0" dirty="0" err="1" smtClean="0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__</a:t>
            </a:r>
            <a:r>
              <a:rPr lang="en-US" altLang="en-US" sz="2400" kern="0" dirty="0" err="1" smtClean="0"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__(self):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  return ("</a:t>
            </a:r>
            <a:r>
              <a:rPr lang="en-U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Hi, I am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"+</a:t>
            </a:r>
            <a:r>
              <a:rPr lang="en-U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self.name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en-US" sz="2400" kern="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talk(self):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    print ("</a:t>
            </a:r>
            <a:r>
              <a:rPr lang="en-US" altLang="en-US" sz="2400" kern="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Hi, I am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", </a:t>
            </a:r>
            <a:r>
              <a:rPr lang="en-US" altLang="en-US" sz="2400" kern="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self.name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Person(name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="</a:t>
            </a:r>
            <a:r>
              <a:rPr lang="en-US" altLang="en-US" sz="2400" kern="0" dirty="0" err="1">
                <a:latin typeface="Lucida Console" panose="020B0609040504020204" pitchFamily="49" charset="0"/>
                <a:cs typeface="Courier New" pitchFamily="49" charset="0"/>
              </a:rPr>
              <a:t>Alice",age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="unknown")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&lt;__</a:t>
            </a:r>
            <a:r>
              <a:rPr lang="en-US" altLang="en-US" sz="2400" kern="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main__.Person</a:t>
            </a:r>
            <a:r>
              <a:rPr lang="en-US" alt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object at 0x6ffff7bf3c8&gt;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print(_) 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# Recall: “_” is last displayed: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Hi, I am Alice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_.talk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#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Recall: “_” is last </a:t>
            </a:r>
            <a:r>
              <a:rPr lang="en-US" altLang="en-US" sz="2400" i="1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displayed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Hi, I am </a:t>
            </a:r>
            <a:r>
              <a:rPr lang="en-US" altLang="en-US" sz="2400" kern="0" dirty="0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Alice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endParaRPr lang="en-US" altLang="en-US" sz="2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5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_.talk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# Last displayed is now “5”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400" kern="0" spc="-60" dirty="0" err="1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Traceback</a:t>
            </a:r>
            <a:r>
              <a:rPr lang="en-US" altLang="en-US" sz="2400" kern="0" spc="-60" dirty="0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 (most recent call last):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spc="-90" dirty="0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  File "&lt;</a:t>
            </a:r>
            <a:r>
              <a:rPr lang="en-US" altLang="en-US" sz="2400" kern="0" spc="-90" dirty="0" err="1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stdin</a:t>
            </a:r>
            <a:r>
              <a:rPr lang="en-US" altLang="en-US" sz="2400" kern="0" spc="-90" dirty="0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&gt;", line 1, in &lt;module</a:t>
            </a:r>
            <a:r>
              <a:rPr lang="en-US" altLang="en-US" sz="2400" kern="0" spc="-9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&gt;</a:t>
            </a:r>
            <a:endParaRPr lang="en-US" altLang="en-US" sz="2400" kern="0" spc="-90" dirty="0">
              <a:solidFill>
                <a:srgbClr val="FF9797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3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altLang="en-US" sz="4400" dirty="0"/>
              <a:t>Setting default 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731520"/>
            <a:ext cx="8839200" cy="612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  self.name = name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  </a:t>
            </a:r>
            <a:r>
              <a:rPr lang="en-US" altLang="en-US" sz="2400" kern="0" dirty="0" err="1" smtClean="0">
                <a:latin typeface="Lucida Console" panose="020B0609040504020204" pitchFamily="49" charset="0"/>
                <a:cs typeface="Courier New" pitchFamily="49" charset="0"/>
              </a:rPr>
              <a:t>self.age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= age   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def __</a:t>
            </a:r>
            <a:r>
              <a:rPr lang="en-US" altLang="en-US" sz="2400" kern="0" dirty="0" err="1" smtClean="0"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__(self):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  return ("</a:t>
            </a:r>
            <a:r>
              <a:rPr lang="en-U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Hi, I am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"+</a:t>
            </a:r>
            <a:r>
              <a:rPr lang="en-U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self.name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  </a:t>
            </a:r>
            <a:r>
              <a:rPr lang="en-US" altLang="en-US" sz="2400" kern="0" dirty="0" err="1">
                <a:latin typeface="Lucida Console" panose="020B0609040504020204" pitchFamily="49" charset="0"/>
                <a:cs typeface="Courier New" pitchFamily="49" charset="0"/>
              </a:rPr>
              <a:t>def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talk(self):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    print ("</a:t>
            </a:r>
            <a:r>
              <a:rPr lang="en-US" altLang="en-US" sz="2400" kern="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Hi, I am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", </a:t>
            </a:r>
            <a:r>
              <a:rPr lang="en-US" altLang="en-US" sz="2400" kern="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self.name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Person(name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="</a:t>
            </a:r>
            <a:r>
              <a:rPr lang="en-US" altLang="en-US" sz="2400" kern="0" dirty="0" err="1">
                <a:latin typeface="Lucida Console" panose="020B0609040504020204" pitchFamily="49" charset="0"/>
                <a:cs typeface="Courier New" pitchFamily="49" charset="0"/>
              </a:rPr>
              <a:t>Alice",age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="unknown")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&lt;__</a:t>
            </a:r>
            <a:r>
              <a:rPr lang="en-US" altLang="en-US" sz="2400" kern="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main__.Person</a:t>
            </a:r>
            <a:r>
              <a:rPr lang="en-US" alt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object at 0x6ffff7bf3c8&gt;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print(_) 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# Recall: “_” is last displayed: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Hi, I am Alice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_.talk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#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Recall: “_” is last </a:t>
            </a:r>
            <a:r>
              <a:rPr lang="en-US" altLang="en-US" sz="2400" i="1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displayed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Hi, I am </a:t>
            </a:r>
            <a:r>
              <a:rPr lang="en-US" altLang="en-US" sz="2400" kern="0" dirty="0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Alice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endParaRPr lang="en-US" altLang="en-US" sz="2400" kern="0" dirty="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5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_.talk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# Last displayed is now “5”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400" kern="0" spc="-60" dirty="0" err="1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Traceback</a:t>
            </a:r>
            <a:r>
              <a:rPr lang="en-US" altLang="en-US" sz="2400" kern="0" spc="-60" dirty="0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 (most recent call last):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spc="-90" dirty="0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  File "&lt;</a:t>
            </a:r>
            <a:r>
              <a:rPr lang="en-US" altLang="en-US" sz="2400" kern="0" spc="-90" dirty="0" err="1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stdin</a:t>
            </a:r>
            <a:r>
              <a:rPr lang="en-US" altLang="en-US" sz="2400" kern="0" spc="-90" dirty="0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spc="-120" dirty="0" err="1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AttributeError</a:t>
            </a:r>
            <a:r>
              <a:rPr lang="en-US" altLang="en-US" sz="2400" kern="0" spc="-120" dirty="0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en-US" altLang="en-US" sz="2000" kern="0" spc="-120" dirty="0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spc="-12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altLang="en-US" sz="2400" kern="0" spc="-120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int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altLang="en-US" sz="20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object</a:t>
            </a:r>
            <a:r>
              <a:rPr lang="en-US" altLang="en-US" sz="20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has</a:t>
            </a:r>
            <a:r>
              <a:rPr lang="en-US" altLang="en-US" sz="20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no</a:t>
            </a:r>
            <a:r>
              <a:rPr lang="en-US" altLang="en-US" sz="20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attribute</a:t>
            </a:r>
            <a:r>
              <a:rPr lang="en-US" altLang="en-US" sz="20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spc="-12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'talk'</a:t>
            </a:r>
            <a:endParaRPr lang="en-US" altLang="en-US" sz="2400" kern="0" spc="-12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19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r>
              <a:rPr lang="en-US" altLang="en-US" sz="4400" dirty="0"/>
              <a:t>Setting default 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731520"/>
            <a:ext cx="8839200" cy="612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  </a:t>
            </a:r>
            <a:r>
              <a:rPr lang="en-US" altLang="en-US" sz="2400" kern="0" dirty="0" err="1" smtClean="0">
                <a:latin typeface="Lucida Console" panose="020B0609040504020204" pitchFamily="49" charset="0"/>
                <a:cs typeface="Courier New" pitchFamily="49" charset="0"/>
              </a:rPr>
              <a:t>self.age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= age   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def __</a:t>
            </a:r>
            <a:r>
              <a:rPr lang="en-US" altLang="en-US" sz="2400" kern="0" dirty="0" err="1" smtClean="0">
                <a:latin typeface="Lucida Console" panose="020B0609040504020204" pitchFamily="49" charset="0"/>
                <a:cs typeface="Courier New" pitchFamily="49" charset="0"/>
              </a:rPr>
              <a:t>str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__(self):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    return ("</a:t>
            </a:r>
            <a:r>
              <a:rPr lang="en-U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Hi, I am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"+</a:t>
            </a:r>
            <a:r>
              <a:rPr lang="en-US" altLang="en-US" sz="2400" kern="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self.name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  def talk(self):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    print ("</a:t>
            </a:r>
            <a:r>
              <a:rPr lang="en-US" altLang="en-US" sz="2400" kern="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Hi, I am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", </a:t>
            </a:r>
            <a:r>
              <a:rPr lang="en-US" altLang="en-US" sz="2400" kern="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self.name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400" kern="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...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Person(name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="</a:t>
            </a:r>
            <a:r>
              <a:rPr lang="en-US" altLang="en-US" sz="2400" kern="0" dirty="0" err="1">
                <a:latin typeface="Lucida Console" panose="020B0609040504020204" pitchFamily="49" charset="0"/>
                <a:cs typeface="Courier New" pitchFamily="49" charset="0"/>
              </a:rPr>
              <a:t>Alice",age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="unknown")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&lt;__</a:t>
            </a:r>
            <a:r>
              <a:rPr lang="en-US" altLang="en-US" sz="2400" kern="0" dirty="0" err="1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main__.Person</a:t>
            </a:r>
            <a:r>
              <a:rPr lang="en-US" altLang="en-US" sz="2400" kern="0" dirty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 object at 0x6ffff7bf3c8&gt;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print(_) 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# Recall: “_” is last displayed: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rgbClr val="00B050"/>
                </a:solidFill>
                <a:latin typeface="Lucida Console" panose="020B0609040504020204" pitchFamily="49" charset="0"/>
                <a:cs typeface="Courier New" pitchFamily="49" charset="0"/>
              </a:rPr>
              <a:t>Hi, I am Alice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_.talk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# 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Recall: “_” is last </a:t>
            </a:r>
            <a:r>
              <a:rPr lang="en-US" altLang="en-US" sz="2400" i="1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displayed</a:t>
            </a:r>
            <a:r>
              <a:rPr lang="en-US" altLang="en-US" sz="2400" kern="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Hi, I am </a:t>
            </a:r>
            <a:r>
              <a:rPr lang="en-US" altLang="en-US" sz="2400" kern="0" dirty="0" smtClean="0">
                <a:solidFill>
                  <a:schemeClr val="accent2"/>
                </a:solidFill>
                <a:latin typeface="Lucida Console" panose="020B0609040504020204" pitchFamily="49" charset="0"/>
                <a:cs typeface="Courier New" pitchFamily="49" charset="0"/>
              </a:rPr>
              <a:t>Alice </a:t>
            </a:r>
            <a:endParaRPr lang="en-US" altLang="en-US" sz="2400" kern="0" dirty="0">
              <a:solidFill>
                <a:schemeClr val="accent2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5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_.talk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en-US" altLang="en-US" sz="2400" kern="0" dirty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# Last displayed is now “5”</a:t>
            </a:r>
            <a:endParaRPr lang="en-US" altLang="en-US" sz="2400" kern="0" dirty="0">
              <a:solidFill>
                <a:srgbClr val="FF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en-US" sz="2400" kern="0" spc="-60" dirty="0" err="1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Traceback</a:t>
            </a:r>
            <a:r>
              <a:rPr lang="en-US" altLang="en-US" sz="2400" kern="0" spc="-60" dirty="0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 (most recent call last):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spc="-90" dirty="0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  File "&lt;</a:t>
            </a:r>
            <a:r>
              <a:rPr lang="en-US" altLang="en-US" sz="2400" kern="0" spc="-90" dirty="0" err="1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stdin</a:t>
            </a:r>
            <a:r>
              <a:rPr lang="en-US" altLang="en-US" sz="2400" kern="0" spc="-90" dirty="0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&gt;", line 1, in &lt;module&gt;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spc="-120" dirty="0" err="1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AttributeError</a:t>
            </a:r>
            <a:r>
              <a:rPr lang="en-US" altLang="en-US" sz="2400" kern="0" spc="-120" dirty="0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:</a:t>
            </a:r>
            <a:r>
              <a:rPr lang="en-US" altLang="en-US" sz="2000" kern="0" spc="-120" dirty="0">
                <a:solidFill>
                  <a:srgbClr val="FF9797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spc="-12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altLang="en-US" sz="2400" kern="0" spc="-120" dirty="0" err="1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int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  <a:r>
              <a:rPr lang="en-US" altLang="en-US" sz="20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object</a:t>
            </a:r>
            <a:r>
              <a:rPr lang="en-US" altLang="en-US" sz="20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has</a:t>
            </a:r>
            <a:r>
              <a:rPr lang="en-US" altLang="en-US" sz="20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no</a:t>
            </a:r>
            <a:r>
              <a:rPr lang="en-US" altLang="en-US" sz="20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attribute</a:t>
            </a:r>
            <a:r>
              <a:rPr lang="en-US" altLang="en-US" sz="20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lang="en-US" altLang="en-US" sz="2400" kern="0" spc="-120" dirty="0" smtClean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'talk</a:t>
            </a:r>
            <a:r>
              <a:rPr lang="en-US" altLang="en-US" sz="2400" kern="0" spc="-120" dirty="0">
                <a:solidFill>
                  <a:srgbClr val="FF0000"/>
                </a:solidFill>
                <a:latin typeface="Lucida Console" panose="020B0609040504020204" pitchFamily="49" charset="0"/>
                <a:cs typeface="Courier New" pitchFamily="49" charset="0"/>
              </a:rPr>
              <a:t>'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cs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4450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71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from </a:t>
            </a:r>
            <a:r>
              <a:rPr lang="en-US" altLang="zh-TW" dirty="0" smtClean="0">
                <a:latin typeface="Lucida Console" panose="020B0609040504020204" pitchFamily="49" charset="0"/>
              </a:rPr>
              <a:t>scope </a:t>
            </a:r>
            <a:r>
              <a:rPr lang="en-US" altLang="zh-TW" dirty="0">
                <a:latin typeface="Lucida Console" panose="020B0609040504020204" pitchFamily="49" charset="0"/>
              </a:rPr>
              <a:t>import *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from </a:t>
            </a:r>
            <a:r>
              <a:rPr lang="en-US" altLang="zh-TW" dirty="0" err="1">
                <a:latin typeface="Lucida Console" panose="020B0609040504020204" pitchFamily="49" charset="0"/>
              </a:rPr>
              <a:t>os</a:t>
            </a:r>
            <a:r>
              <a:rPr lang="en-US" altLang="zh-TW" dirty="0">
                <a:latin typeface="Lucida Console" panose="020B0609040504020204" pitchFamily="49" charset="0"/>
              </a:rPr>
              <a:t> import system</a:t>
            </a:r>
          </a:p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x = system("cat </a:t>
            </a:r>
            <a:r>
              <a:rPr lang="en-US" altLang="zh-TW" dirty="0" smtClean="0">
                <a:latin typeface="Lucida Console" panose="020B0609040504020204" pitchFamily="49" charset="0"/>
              </a:rPr>
              <a:t>scope.py</a:t>
            </a:r>
            <a:r>
              <a:rPr lang="en-US" altLang="zh-TW" dirty="0">
                <a:latin typeface="Lucida Console" panose="020B0609040504020204" pitchFamily="49" charset="0"/>
              </a:rPr>
              <a:t>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class Scope(object):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attr1=1; attr2=2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self.attr1 = -1; Scope.attr2 = 20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m(self):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self.attr1 </a:t>
            </a:r>
            <a:r>
              <a:rPr lang="en-US" altLang="zh-TW" dirty="0" smtClean="0">
                <a:latin typeface="Lucida Console" panose="020B0609040504020204" pitchFamily="49" charset="0"/>
              </a:rPr>
              <a:t>=-</a:t>
            </a:r>
            <a:r>
              <a:rPr lang="en-US" altLang="zh-TW" dirty="0">
                <a:latin typeface="Lucida Console" panose="020B0609040504020204" pitchFamily="49" charset="0"/>
              </a:rPr>
              <a:t>10</a:t>
            </a:r>
            <a:r>
              <a:rPr lang="en-US" altLang="zh-TW" dirty="0" smtClean="0">
                <a:latin typeface="Lucida Console" panose="020B0609040504020204" pitchFamily="49" charset="0"/>
              </a:rPr>
              <a:t>; Scope.attr3 </a:t>
            </a:r>
            <a:r>
              <a:rPr lang="en-US" altLang="zh-TW" dirty="0">
                <a:latin typeface="Lucida Console" panose="020B0609040504020204" pitchFamily="49" charset="0"/>
              </a:rPr>
              <a:t>= 30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prt</a:t>
            </a:r>
            <a:r>
              <a:rPr lang="en-US" altLang="zh-TW" dirty="0" smtClean="0">
                <a:latin typeface="Lucida Console" panose="020B0609040504020204" pitchFamily="49" charset="0"/>
              </a:rPr>
              <a:t>(self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attr1=attr2="local"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print(self.attr1,self.attr2,end="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print(Scope.attr1,Scope.attr2,end=" ")</a:t>
            </a:r>
          </a:p>
          <a:p>
            <a:pPr>
              <a:lnSpc>
                <a:spcPct val="83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try:</a:t>
            </a:r>
          </a:p>
          <a:p>
            <a:pPr>
              <a:lnSpc>
                <a:spcPct val="7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print(Scope.attr3,end=" ")</a:t>
            </a:r>
          </a:p>
          <a:p>
            <a:pPr>
              <a:lnSpc>
                <a:spcPct val="84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except: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print("</a:t>
            </a:r>
            <a:r>
              <a:rPr lang="en-US" altLang="zh-TW" dirty="0" err="1">
                <a:latin typeface="Lucida Console" panose="020B0609040504020204" pitchFamily="49" charset="0"/>
              </a:rPr>
              <a:t>NO",end</a:t>
            </a:r>
            <a:r>
              <a:rPr lang="en-US" altLang="zh-TW" dirty="0">
                <a:latin typeface="Lucida Console" panose="020B0609040504020204" pitchFamily="49" charset="0"/>
              </a:rPr>
              <a:t>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print(attr1,attr2)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inst</a:t>
            </a:r>
            <a:r>
              <a:rPr lang="en-US" altLang="zh-TW" dirty="0">
                <a:latin typeface="Lucida Console" panose="020B0609040504020204" pitchFamily="49" charset="0"/>
              </a:rPr>
              <a:t>=Scope</a:t>
            </a:r>
            <a:r>
              <a:rPr lang="en-US" altLang="zh-TW" dirty="0" smtClean="0">
                <a:latin typeface="Lucida Console" panose="020B0609040504020204" pitchFamily="49" charset="0"/>
              </a:rPr>
              <a:t>();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inst.prt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-1 20 1 20 NO local </a:t>
            </a:r>
            <a:r>
              <a:rPr lang="en-US" altLang="zh-TW" dirty="0" err="1">
                <a:latin typeface="Lucida Console" panose="020B0609040504020204" pitchFamily="49" charset="0"/>
              </a:rPr>
              <a:t>local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endParaRPr lang="en-US" altLang="zh-TW" dirty="0">
              <a:solidFill>
                <a:srgbClr val="FF9797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5589655"/>
            <a:ext cx="762000" cy="10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>
              <a:lnSpc>
                <a:spcPct val="87000"/>
              </a:lnSpc>
            </a:pP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endParaRPr lang="en-US" altLang="zh-TW" dirty="0">
              <a:solidFill>
                <a:srgbClr val="FF9797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4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84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8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84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701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from scope import *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from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os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import system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x = system("cat scope.py")</a:t>
            </a:r>
          </a:p>
          <a:p>
            <a:pPr>
              <a:lnSpc>
                <a:spcPct val="87000"/>
              </a:lnSpc>
            </a:pPr>
            <a:r>
              <a:rPr lang="en-US" altLang="zh-TW" dirty="0" smtClean="0">
                <a:latin typeface="Lucida Console" panose="020B0609040504020204" pitchFamily="49" charset="0"/>
              </a:rPr>
              <a:t>class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m(self):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10</a:t>
            </a:r>
            <a:r>
              <a:rPr lang="en-US" altLang="zh-TW" dirty="0" smtClean="0">
                <a:latin typeface="Lucida Console" panose="020B0609040504020204" pitchFamily="49" charset="0"/>
              </a:rPr>
              <a:t>; 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30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prt</a:t>
            </a:r>
            <a:r>
              <a:rPr lang="en-US" altLang="zh-TW" dirty="0" smtClean="0">
                <a:latin typeface="Lucida Console" panose="020B0609040504020204" pitchFamily="49" charset="0"/>
              </a:rPr>
              <a:t>(self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="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r>
              <a:rPr lang="en-US" altLang="zh-TW" dirty="0">
                <a:latin typeface="Lucida Console" panose="020B0609040504020204" pitchFamily="49" charset="0"/>
              </a:rPr>
              <a:t>"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3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try:</a:t>
            </a:r>
          </a:p>
          <a:p>
            <a:pPr>
              <a:lnSpc>
                <a:spcPct val="7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4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except: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print("</a:t>
            </a:r>
            <a:r>
              <a:rPr lang="en-US" altLang="zh-TW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 err="1">
                <a:latin typeface="Lucida Console" panose="020B0609040504020204" pitchFamily="49" charset="0"/>
              </a:rPr>
              <a:t>",end</a:t>
            </a:r>
            <a:r>
              <a:rPr lang="en-US" altLang="zh-TW" dirty="0">
                <a:latin typeface="Lucida Console" panose="020B0609040504020204" pitchFamily="49" charset="0"/>
              </a:rPr>
              <a:t>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zh-TW" dirty="0">
                <a:latin typeface="Lucida Console" panose="020B0609040504020204" pitchFamily="49" charset="0"/>
              </a:rPr>
              <a:t>=Scope</a:t>
            </a:r>
            <a:r>
              <a:rPr lang="en-US" altLang="zh-TW" dirty="0" smtClean="0">
                <a:latin typeface="Lucida Console" panose="020B0609040504020204" pitchFamily="49" charset="0"/>
              </a:rPr>
              <a:t>(); </a:t>
            </a:r>
            <a:r>
              <a:rPr lang="en-US" altLang="zh-TW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.prt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-1 20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 </a:t>
            </a:r>
            <a:r>
              <a:rPr lang="en-US" altLang="zh-TW" b="1" dirty="0" err="1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endParaRPr lang="en-US" altLang="zh-TW" b="1" dirty="0">
              <a:solidFill>
                <a:srgbClr val="DAA1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Scope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.prt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altLang="zh-TW" dirty="0" err="1">
                <a:solidFill>
                  <a:srgbClr val="FF9797"/>
                </a:solidFill>
                <a:cs typeface="Arial" panose="020B0604020202020204" pitchFamily="34" charset="0"/>
              </a:rPr>
              <a:t>Traceback</a:t>
            </a:r>
            <a:r>
              <a:rPr lang="en-US" altLang="zh-TW" dirty="0">
                <a:solidFill>
                  <a:srgbClr val="FF9797"/>
                </a:solidFill>
                <a:cs typeface="Arial" panose="020B0604020202020204" pitchFamily="34" charset="0"/>
              </a:rPr>
              <a:t> (most recent call last</a:t>
            </a:r>
            <a:r>
              <a:rPr lang="en-US" altLang="zh-TW" dirty="0" smtClean="0">
                <a:solidFill>
                  <a:srgbClr val="FF9797"/>
                </a:solidFill>
                <a:cs typeface="Arial" panose="020B0604020202020204" pitchFamily="34" charset="0"/>
              </a:rPr>
              <a:t>):</a:t>
            </a:r>
            <a:endParaRPr lang="en-US" altLang="zh-TW" dirty="0">
              <a:solidFill>
                <a:srgbClr val="FF9797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5589655"/>
            <a:ext cx="762000" cy="10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</a:p>
          <a:p>
            <a:pPr>
              <a:lnSpc>
                <a:spcPct val="87000"/>
              </a:lnSpc>
            </a:pP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endParaRPr lang="en-US" altLang="zh-TW" dirty="0">
              <a:solidFill>
                <a:srgbClr val="FF9797"/>
              </a:solidFill>
              <a:cs typeface="Arial" panose="020B0604020202020204" pitchFamily="34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556701" y="5984403"/>
            <a:ext cx="3440799" cy="592393"/>
          </a:xfrm>
          <a:prstGeom prst="wedgeRoundRectCallout">
            <a:avLst>
              <a:gd name="adj1" fmla="val -124645"/>
              <a:gd name="adj2" fmla="val 23488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charset="0"/>
              </a:rPr>
              <a:t>Q: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317186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700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from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os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import system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x = system("cat scope.py")</a:t>
            </a:r>
          </a:p>
          <a:p>
            <a:pPr>
              <a:lnSpc>
                <a:spcPct val="87000"/>
              </a:lnSpc>
            </a:pPr>
            <a:r>
              <a:rPr lang="en-US" altLang="zh-TW" dirty="0" smtClean="0">
                <a:latin typeface="Lucida Console" panose="020B0609040504020204" pitchFamily="49" charset="0"/>
              </a:rPr>
              <a:t>class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m(self):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10</a:t>
            </a:r>
            <a:r>
              <a:rPr lang="en-US" altLang="zh-TW" dirty="0" smtClean="0">
                <a:latin typeface="Lucida Console" panose="020B0609040504020204" pitchFamily="49" charset="0"/>
              </a:rPr>
              <a:t>; 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30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prt</a:t>
            </a:r>
            <a:r>
              <a:rPr lang="en-US" altLang="zh-TW" dirty="0" smtClean="0">
                <a:latin typeface="Lucida Console" panose="020B0609040504020204" pitchFamily="49" charset="0"/>
              </a:rPr>
              <a:t>(self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="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r>
              <a:rPr lang="en-US" altLang="zh-TW" dirty="0">
                <a:latin typeface="Lucida Console" panose="020B0609040504020204" pitchFamily="49" charset="0"/>
              </a:rPr>
              <a:t>"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3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try:</a:t>
            </a:r>
          </a:p>
          <a:p>
            <a:pPr>
              <a:lnSpc>
                <a:spcPct val="7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4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except: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print("</a:t>
            </a:r>
            <a:r>
              <a:rPr lang="en-US" altLang="zh-TW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 err="1">
                <a:latin typeface="Lucida Console" panose="020B0609040504020204" pitchFamily="49" charset="0"/>
              </a:rPr>
              <a:t>",end</a:t>
            </a:r>
            <a:r>
              <a:rPr lang="en-US" altLang="zh-TW" dirty="0">
                <a:latin typeface="Lucida Console" panose="020B0609040504020204" pitchFamily="49" charset="0"/>
              </a:rPr>
              <a:t>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zh-TW" dirty="0">
                <a:latin typeface="Lucida Console" panose="020B0609040504020204" pitchFamily="49" charset="0"/>
              </a:rPr>
              <a:t>=Scope</a:t>
            </a:r>
            <a:r>
              <a:rPr lang="en-US" altLang="zh-TW" dirty="0" smtClean="0">
                <a:latin typeface="Lucida Console" panose="020B0609040504020204" pitchFamily="49" charset="0"/>
              </a:rPr>
              <a:t>(); </a:t>
            </a:r>
            <a:r>
              <a:rPr lang="en-US" altLang="zh-TW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.prt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-1 20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 </a:t>
            </a:r>
            <a:r>
              <a:rPr lang="en-US" altLang="zh-TW" b="1" dirty="0" err="1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endParaRPr lang="en-US" altLang="zh-TW" b="1" dirty="0">
              <a:solidFill>
                <a:srgbClr val="DAA1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Scope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.prt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</a:p>
          <a:p>
            <a:pPr>
              <a:lnSpc>
                <a:spcPct val="83000"/>
              </a:lnSpc>
            </a:pPr>
            <a:r>
              <a:rPr lang="en-US" altLang="zh-TW" dirty="0" err="1">
                <a:solidFill>
                  <a:srgbClr val="FF9797"/>
                </a:solidFill>
                <a:cs typeface="Arial" panose="020B0604020202020204" pitchFamily="34" charset="0"/>
              </a:rPr>
              <a:t>Traceback</a:t>
            </a:r>
            <a:r>
              <a:rPr lang="en-US" altLang="zh-TW" dirty="0">
                <a:solidFill>
                  <a:srgbClr val="FF9797"/>
                </a:solidFill>
                <a:cs typeface="Arial" panose="020B0604020202020204" pitchFamily="34" charset="0"/>
              </a:rPr>
              <a:t> (most recent call last):</a:t>
            </a:r>
          </a:p>
          <a:p>
            <a:pPr>
              <a:lnSpc>
                <a:spcPct val="83000"/>
              </a:lnSpc>
            </a:pPr>
            <a:r>
              <a:rPr lang="en-US" altLang="zh-TW" dirty="0">
                <a:solidFill>
                  <a:srgbClr val="FF9797"/>
                </a:solidFill>
                <a:cs typeface="Arial" panose="020B0604020202020204" pitchFamily="34" charset="0"/>
              </a:rPr>
              <a:t>  File "&lt;</a:t>
            </a:r>
            <a:r>
              <a:rPr lang="en-US" altLang="zh-TW" dirty="0" err="1">
                <a:solidFill>
                  <a:srgbClr val="FF9797"/>
                </a:solidFill>
                <a:cs typeface="Arial" panose="020B0604020202020204" pitchFamily="34" charset="0"/>
              </a:rPr>
              <a:t>stdin</a:t>
            </a:r>
            <a:r>
              <a:rPr lang="en-US" altLang="zh-TW" dirty="0">
                <a:solidFill>
                  <a:srgbClr val="FF9797"/>
                </a:solidFill>
                <a:cs typeface="Arial" panose="020B0604020202020204" pitchFamily="34" charset="0"/>
              </a:rPr>
              <a:t>&gt;", line 1, in &lt;module</a:t>
            </a:r>
            <a:r>
              <a:rPr lang="en-US" altLang="zh-TW" dirty="0" smtClean="0">
                <a:solidFill>
                  <a:srgbClr val="FF9797"/>
                </a:solidFill>
                <a:cs typeface="Arial" panose="020B0604020202020204" pitchFamily="34" charset="0"/>
              </a:rPr>
              <a:t>&gt;</a:t>
            </a:r>
            <a:endParaRPr lang="en-US" altLang="zh-TW" dirty="0">
              <a:solidFill>
                <a:srgbClr val="FF9797"/>
              </a:solidFill>
              <a:cs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5556701" y="5638800"/>
            <a:ext cx="3440799" cy="592393"/>
          </a:xfrm>
          <a:prstGeom prst="wedgeRoundRectCallout">
            <a:avLst>
              <a:gd name="adj1" fmla="val -124645"/>
              <a:gd name="adj2" fmla="val 23488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charset="0"/>
              </a:rPr>
              <a:t>Q: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317987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">
        <p:cut/>
      </p:transition>
    </mc:Choice>
    <mc:Fallback xmlns="">
      <p:transition spd="slow" advClick="0" advTm="3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98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x = system("cat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scope.py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class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m(self):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10</a:t>
            </a:r>
            <a:r>
              <a:rPr lang="en-US" altLang="zh-TW" dirty="0" smtClean="0">
                <a:latin typeface="Lucida Console" panose="020B0609040504020204" pitchFamily="49" charset="0"/>
              </a:rPr>
              <a:t>; 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30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prt</a:t>
            </a:r>
            <a:r>
              <a:rPr lang="en-US" altLang="zh-TW" dirty="0" smtClean="0">
                <a:latin typeface="Lucida Console" panose="020B0609040504020204" pitchFamily="49" charset="0"/>
              </a:rPr>
              <a:t>(self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="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r>
              <a:rPr lang="en-US" altLang="zh-TW" dirty="0">
                <a:latin typeface="Lucida Console" panose="020B0609040504020204" pitchFamily="49" charset="0"/>
              </a:rPr>
              <a:t>"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3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try:</a:t>
            </a:r>
          </a:p>
          <a:p>
            <a:pPr>
              <a:lnSpc>
                <a:spcPct val="7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4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except: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print("</a:t>
            </a:r>
            <a:r>
              <a:rPr lang="en-US" altLang="zh-TW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 err="1">
                <a:latin typeface="Lucida Console" panose="020B0609040504020204" pitchFamily="49" charset="0"/>
              </a:rPr>
              <a:t>",end</a:t>
            </a:r>
            <a:r>
              <a:rPr lang="en-US" altLang="zh-TW" dirty="0">
                <a:latin typeface="Lucida Console" panose="020B0609040504020204" pitchFamily="49" charset="0"/>
              </a:rPr>
              <a:t>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zh-TW" dirty="0">
                <a:latin typeface="Lucida Console" panose="020B0609040504020204" pitchFamily="49" charset="0"/>
              </a:rPr>
              <a:t>=Scope</a:t>
            </a:r>
            <a:r>
              <a:rPr lang="en-US" altLang="zh-TW" dirty="0" smtClean="0">
                <a:latin typeface="Lucida Console" panose="020B0609040504020204" pitchFamily="49" charset="0"/>
              </a:rPr>
              <a:t>(); </a:t>
            </a:r>
            <a:r>
              <a:rPr lang="en-US" altLang="zh-TW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.prt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-1 20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 </a:t>
            </a:r>
            <a:r>
              <a:rPr lang="en-US" altLang="zh-TW" b="1" dirty="0" err="1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endParaRPr lang="en-US" altLang="zh-TW" b="1" dirty="0">
              <a:solidFill>
                <a:srgbClr val="DAA1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Scope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.prt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</a:p>
          <a:p>
            <a:pPr>
              <a:lnSpc>
                <a:spcPct val="83000"/>
              </a:lnSpc>
            </a:pPr>
            <a:r>
              <a:rPr lang="en-US" altLang="zh-TW" dirty="0" err="1">
                <a:solidFill>
                  <a:srgbClr val="FF9797"/>
                </a:solidFill>
                <a:cs typeface="Arial" panose="020B0604020202020204" pitchFamily="34" charset="0"/>
              </a:rPr>
              <a:t>Traceback</a:t>
            </a:r>
            <a:r>
              <a:rPr lang="en-US" altLang="zh-TW" dirty="0">
                <a:solidFill>
                  <a:srgbClr val="FF9797"/>
                </a:solidFill>
                <a:cs typeface="Arial" panose="020B0604020202020204" pitchFamily="34" charset="0"/>
              </a:rPr>
              <a:t> (most recent call last):</a:t>
            </a:r>
          </a:p>
          <a:p>
            <a:pPr>
              <a:lnSpc>
                <a:spcPct val="83000"/>
              </a:lnSpc>
            </a:pPr>
            <a:r>
              <a:rPr lang="en-US" altLang="zh-TW" dirty="0">
                <a:solidFill>
                  <a:srgbClr val="FF9797"/>
                </a:solidFill>
                <a:cs typeface="Arial" panose="020B0604020202020204" pitchFamily="34" charset="0"/>
              </a:rPr>
              <a:t>  File "&lt;</a:t>
            </a:r>
            <a:r>
              <a:rPr lang="en-US" altLang="zh-TW" dirty="0" err="1">
                <a:solidFill>
                  <a:srgbClr val="FF9797"/>
                </a:solidFill>
                <a:cs typeface="Arial" panose="020B0604020202020204" pitchFamily="34" charset="0"/>
              </a:rPr>
              <a:t>stdin</a:t>
            </a:r>
            <a:r>
              <a:rPr lang="en-US" altLang="zh-TW" dirty="0">
                <a:solidFill>
                  <a:srgbClr val="FF9797"/>
                </a:solidFill>
                <a:cs typeface="Arial" panose="020B0604020202020204" pitchFamily="34" charset="0"/>
              </a:rPr>
              <a:t>&gt;", line 1, in &lt;module&gt;</a:t>
            </a:r>
          </a:p>
          <a:p>
            <a:pPr>
              <a:lnSpc>
                <a:spcPct val="83000"/>
              </a:lnSpc>
            </a:pPr>
            <a:r>
              <a:rPr lang="en-US" altLang="zh-TW" spc="-20" dirty="0" err="1">
                <a:solidFill>
                  <a:srgbClr val="FF9797"/>
                </a:solidFill>
                <a:cs typeface="Arial" panose="020B0604020202020204" pitchFamily="34" charset="0"/>
              </a:rPr>
              <a:t>TypeError</a:t>
            </a:r>
            <a:r>
              <a:rPr lang="en-US" altLang="zh-TW" spc="-20" dirty="0">
                <a:solidFill>
                  <a:srgbClr val="FF9797"/>
                </a:solidFill>
                <a:cs typeface="Arial" panose="020B0604020202020204" pitchFamily="34" charset="0"/>
              </a:rPr>
              <a:t>:</a:t>
            </a:r>
            <a:r>
              <a:rPr lang="en-US" altLang="zh-TW" spc="-20" dirty="0">
                <a:cs typeface="Arial" panose="020B0604020202020204" pitchFamily="34" charset="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prt</a:t>
            </a:r>
            <a:r>
              <a:rPr lang="en-US" altLang="zh-TW" dirty="0" smtClean="0">
                <a:solidFill>
                  <a:srgbClr val="FF0000"/>
                </a:solidFill>
                <a:cs typeface="Arial" panose="020B0604020202020204" pitchFamily="34" charset="0"/>
              </a:rPr>
              <a:t>()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missing 1 required positional argument: </a:t>
            </a:r>
            <a:r>
              <a:rPr lang="en-US" altLang="zh-TW" spc="-30" dirty="0">
                <a:solidFill>
                  <a:srgbClr val="FF0000"/>
                </a:solidFill>
                <a:cs typeface="Arial" panose="020B0604020202020204" pitchFamily="34" charset="0"/>
              </a:rPr>
              <a:t>'se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lf</a:t>
            </a:r>
            <a:r>
              <a:rPr lang="en-US" altLang="zh-TW" dirty="0" smtClean="0">
                <a:solidFill>
                  <a:srgbClr val="FF0000"/>
                </a:solidFill>
                <a:cs typeface="Arial" panose="020B0604020202020204" pitchFamily="34" charset="0"/>
              </a:rPr>
              <a:t>'</a:t>
            </a:r>
            <a:endParaRPr lang="en-US" altLang="zh-TW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5556701" y="5334000"/>
            <a:ext cx="3440799" cy="592393"/>
          </a:xfrm>
          <a:prstGeom prst="wedgeRoundRectCallout">
            <a:avLst>
              <a:gd name="adj1" fmla="val -124645"/>
              <a:gd name="adj2" fmla="val 23488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charset="0"/>
              </a:rPr>
              <a:t>Q: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23100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">
        <p:cut/>
      </p:transition>
    </mc:Choice>
    <mc:Fallback xmlns="">
      <p:transition advClick="0" advTm="30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lIns="0" rIns="0"/>
          <a:lstStyle/>
          <a:p>
            <a:pPr eaLnBrk="1" hangingPunct="1"/>
            <a:r>
              <a:rPr lang="en-US" altLang="en-US" sz="4000" dirty="0" smtClean="0"/>
              <a:t>Here’s</a:t>
            </a:r>
            <a:r>
              <a:rPr lang="en-US" altLang="en-US" sz="3200" dirty="0" smtClean="0"/>
              <a:t> </a:t>
            </a:r>
            <a:r>
              <a:rPr lang="en-US" altLang="en-US" sz="4000" dirty="0" smtClean="0"/>
              <a:t>a</a:t>
            </a:r>
            <a:r>
              <a:rPr lang="en-US" altLang="en-US" sz="3200" dirty="0" smtClean="0"/>
              <a:t> </a:t>
            </a:r>
            <a:r>
              <a:rPr lang="en-US" altLang="en-US" sz="4000" dirty="0" smtClean="0"/>
              <a:t>simple</a:t>
            </a:r>
            <a:r>
              <a:rPr lang="en-US" altLang="en-US" sz="3200" dirty="0" smtClean="0"/>
              <a:t> </a:t>
            </a:r>
            <a:r>
              <a:rPr lang="en-US" altLang="en-US" sz="4000" dirty="0" smtClean="0"/>
              <a:t>class</a:t>
            </a:r>
            <a:r>
              <a:rPr lang="en-US" altLang="en-US" sz="3200" dirty="0" smtClean="0"/>
              <a:t> </a:t>
            </a:r>
            <a:r>
              <a:rPr lang="en-US" altLang="en-US" sz="4000" dirty="0" smtClean="0"/>
              <a:t>definition</a:t>
            </a:r>
            <a:r>
              <a:rPr lang="en-US" altLang="en-US" sz="2800" dirty="0" smtClean="0"/>
              <a:t> </a:t>
            </a:r>
            <a:r>
              <a:rPr lang="en-US" altLang="en-US" sz="4000" dirty="0" smtClean="0"/>
              <a:t>&amp;</a:t>
            </a:r>
            <a:r>
              <a:rPr lang="en-US" altLang="en-US" sz="2800" dirty="0" smtClean="0"/>
              <a:t> </a:t>
            </a:r>
            <a:r>
              <a:rPr lang="en-US" altLang="en-US" sz="4000" dirty="0" smtClean="0"/>
              <a:t>method</a:t>
            </a:r>
            <a:endParaRPr lang="en-US" altLang="en-US" sz="4000" dirty="0"/>
          </a:p>
        </p:txBody>
      </p:sp>
      <p:sp>
        <p:nvSpPr>
          <p:cNvPr id="25602" name="Rectangle 1027"/>
          <p:cNvSpPr>
            <a:spLocks noGrp="1" noChangeArrowheads="1"/>
          </p:cNvSpPr>
          <p:nvPr>
            <p:ph idx="1"/>
          </p:nvPr>
        </p:nvSpPr>
        <p:spPr>
          <a:xfrm>
            <a:off x="155448" y="838200"/>
            <a:ext cx="8988552" cy="6019800"/>
          </a:xfrm>
        </p:spPr>
        <p:txBody>
          <a:bodyPr/>
          <a:lstStyle/>
          <a:p>
            <a:pPr eaLnBrk="1" hangingPunct="1">
              <a:lnSpc>
                <a:spcPct val="87000"/>
              </a:lnSpc>
              <a:spcBef>
                <a:spcPts val="60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28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():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800" dirty="0">
                <a:latin typeface="Lucida Console" panose="020B0609040504020204" pitchFamily="49" charset="0"/>
              </a:rPr>
              <a:t>def </a:t>
            </a:r>
            <a:r>
              <a:rPr lang="en-US" altLang="en-US" sz="2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greet(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self</a:t>
            </a:r>
            <a:r>
              <a:rPr lang="en-US" altLang="en-US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8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   </a:t>
            </a:r>
            <a:r>
              <a:rPr lang="en-US" altLang="en-US" sz="2800" dirty="0">
                <a:latin typeface="Lucida Console" panose="020B0609040504020204" pitchFamily="49" charset="0"/>
              </a:rPr>
              <a:t>print 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("</a:t>
            </a:r>
            <a:r>
              <a:rPr lang="en-US" altLang="en-US" sz="28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Good afternoon.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")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en-US" sz="280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dirty="0">
                <a:latin typeface="Lucida Console" panose="020B0609040504020204" pitchFamily="49" charset="0"/>
              </a:rPr>
              <a:t>= </a:t>
            </a:r>
            <a:r>
              <a:rPr lang="en-US" altLang="en-US" sz="28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()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inst.</a:t>
            </a:r>
            <a:r>
              <a:rPr lang="en-US" altLang="en-US" sz="28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greet</a:t>
            </a:r>
            <a:r>
              <a:rPr lang="en-US" altLang="en-US" sz="2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()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rgbClr val="0033CC"/>
                </a:solidFill>
                <a:latin typeface="Lucida Console" panose="020B0609040504020204" pitchFamily="49" charset="0"/>
              </a:rPr>
              <a:t>Good afternoon</a:t>
            </a:r>
            <a:r>
              <a:rPr lang="en-US" altLang="en-US" sz="28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.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1100" dirty="0">
              <a:latin typeface="Courier New" pitchFamily="49" charset="0"/>
            </a:endParaRPr>
          </a:p>
          <a:p>
            <a:pPr marL="284163" indent="-284163" eaLnBrk="1" hangingPunct="1">
              <a:spcBef>
                <a:spcPts val="600"/>
              </a:spcBef>
            </a:pPr>
            <a:r>
              <a:rPr lang="en-US" altLang="en-US" sz="3200" dirty="0" smtClean="0"/>
              <a:t>When you </a:t>
            </a:r>
            <a:r>
              <a:rPr lang="en-US" altLang="en-US" sz="3200" i="1" dirty="0" smtClean="0">
                <a:solidFill>
                  <a:srgbClr val="00B0F0"/>
                </a:solidFill>
              </a:rPr>
              <a:t>define</a:t>
            </a:r>
            <a:r>
              <a:rPr lang="en-US" altLang="en-US" sz="3200" dirty="0" smtClean="0"/>
              <a:t> a </a:t>
            </a:r>
            <a:r>
              <a:rPr lang="en-US" altLang="en-US" sz="3200" i="1" dirty="0" smtClean="0">
                <a:solidFill>
                  <a:srgbClr val="FF0000"/>
                </a:solidFill>
              </a:rPr>
              <a:t>class</a:t>
            </a:r>
            <a:r>
              <a:rPr lang="en-US" altLang="en-US" sz="3200" dirty="0" smtClean="0"/>
              <a:t>, you provide:</a:t>
            </a:r>
            <a:endParaRPr lang="en-US" altLang="en-US" sz="3200" dirty="0"/>
          </a:p>
          <a:p>
            <a:pPr marL="396875" lvl="1" indent="-223838" eaLnBrk="1" hangingPunct="1">
              <a:spcBef>
                <a:spcPts val="0"/>
              </a:spcBef>
            </a:pPr>
            <a:r>
              <a:rPr lang="en-US" altLang="en-US" sz="2800" dirty="0" smtClean="0"/>
              <a:t>A</a:t>
            </a:r>
            <a:r>
              <a:rPr lang="en-US" altLang="en-US" sz="2000" dirty="0" smtClean="0"/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class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</a:rPr>
              <a:t>name</a:t>
            </a:r>
            <a:r>
              <a:rPr lang="en-US" altLang="en-US" sz="1800" dirty="0" smtClean="0"/>
              <a:t> </a:t>
            </a:r>
            <a:r>
              <a:rPr lang="en-US" altLang="en-US" sz="2800" dirty="0" smtClean="0"/>
              <a:t>(begin</a:t>
            </a:r>
            <a:r>
              <a:rPr lang="en-US" altLang="en-US" sz="1800" dirty="0" smtClean="0"/>
              <a:t> </a:t>
            </a:r>
            <a:r>
              <a:rPr lang="en-US" altLang="en-US" sz="2800" dirty="0"/>
              <a:t>with</a:t>
            </a:r>
            <a:r>
              <a:rPr lang="en-US" altLang="en-US" sz="2000" dirty="0"/>
              <a:t> </a:t>
            </a:r>
            <a:r>
              <a:rPr lang="en-US" altLang="en-US" sz="2800" dirty="0"/>
              <a:t>capital</a:t>
            </a:r>
            <a:r>
              <a:rPr lang="en-US" altLang="en-US" sz="2000" dirty="0"/>
              <a:t> </a:t>
            </a:r>
            <a:r>
              <a:rPr lang="en-US" altLang="en-US" sz="2800" dirty="0" smtClean="0"/>
              <a:t>letter,</a:t>
            </a:r>
            <a:r>
              <a:rPr lang="en-US" altLang="en-US" sz="1800" dirty="0" smtClean="0"/>
              <a:t> </a:t>
            </a:r>
            <a:r>
              <a:rPr lang="en-US" altLang="en-US" sz="2800" dirty="0"/>
              <a:t>by</a:t>
            </a:r>
            <a:r>
              <a:rPr lang="en-US" altLang="en-US" sz="1800" dirty="0"/>
              <a:t> </a:t>
            </a:r>
            <a:r>
              <a:rPr lang="en-US" altLang="en-US" sz="2800" dirty="0" smtClean="0"/>
              <a:t>convention)  </a:t>
            </a:r>
            <a:endParaRPr lang="en-US" altLang="en-US" sz="2800" dirty="0"/>
          </a:p>
          <a:p>
            <a:pPr marL="396875" lvl="1" indent="-223838" eaLnBrk="1" hangingPunct="1">
              <a:spcBef>
                <a:spcPts val="0"/>
              </a:spcBef>
            </a:pPr>
            <a:r>
              <a:rPr lang="en-US" altLang="en-US" sz="2800" dirty="0" smtClean="0"/>
              <a:t>Maybe some </a:t>
            </a:r>
            <a:r>
              <a:rPr lang="en-US" altLang="en-US" sz="2800" dirty="0" err="1" smtClean="0">
                <a:solidFill>
                  <a:srgbClr val="FFC000"/>
                </a:solidFill>
              </a:rPr>
              <a:t>attributes</a:t>
            </a:r>
            <a:r>
              <a:rPr lang="en-US" altLang="en-US" sz="2800" dirty="0" err="1" smtClean="0"/>
              <a:t>&amp;</a:t>
            </a:r>
            <a:r>
              <a:rPr lang="en-US" altLang="en-US" sz="2800" dirty="0" err="1" smtClean="0">
                <a:solidFill>
                  <a:srgbClr val="7030A0"/>
                </a:solidFill>
              </a:rPr>
              <a:t>methods</a:t>
            </a:r>
            <a:r>
              <a:rPr lang="en-US" altLang="en-US" sz="2800" dirty="0" smtClean="0"/>
              <a:t> (like </a:t>
            </a:r>
            <a:r>
              <a:rPr lang="en-US" altLang="en-US" sz="2800" dirty="0" smtClean="0">
                <a:solidFill>
                  <a:srgbClr val="7030A0"/>
                </a:solidFill>
              </a:rPr>
              <a:t>greet()</a:t>
            </a:r>
            <a:r>
              <a:rPr lang="en-US" altLang="en-US" sz="2800" dirty="0" smtClean="0"/>
              <a:t>, above)</a:t>
            </a:r>
            <a:endParaRPr lang="en-US" altLang="en-US" sz="1100" dirty="0">
              <a:latin typeface="Courier New" pitchFamily="49" charset="0"/>
            </a:endParaRPr>
          </a:p>
          <a:p>
            <a:pPr marL="284163" indent="-284163" eaLnBrk="1" hangingPunct="1"/>
            <a:r>
              <a:rPr lang="en-US" altLang="en-US" sz="3200" dirty="0" smtClean="0"/>
              <a:t>But </a:t>
            </a:r>
            <a:r>
              <a:rPr lang="en-US" altLang="en-US" sz="3200" dirty="0"/>
              <a:t>you </a:t>
            </a:r>
            <a:r>
              <a:rPr lang="en-US" altLang="en-US" sz="3200" i="1" dirty="0" smtClean="0">
                <a:solidFill>
                  <a:srgbClr val="00B0F0"/>
                </a:solidFill>
              </a:rPr>
              <a:t>create</a:t>
            </a:r>
            <a:r>
              <a:rPr lang="en-US" altLang="en-US" sz="3200" dirty="0" smtClean="0"/>
              <a:t> an </a:t>
            </a:r>
            <a:r>
              <a:rPr lang="en-US" altLang="en-US" sz="3200" i="1" dirty="0" smtClean="0">
                <a:solidFill>
                  <a:srgbClr val="006600"/>
                </a:solidFill>
              </a:rPr>
              <a:t>instance</a:t>
            </a:r>
            <a:r>
              <a:rPr lang="en-US" altLang="en-US" sz="3200" dirty="0" smtClean="0"/>
              <a:t> of t</a:t>
            </a:r>
            <a:r>
              <a:rPr lang="en-US" altLang="en-US" sz="3200" dirty="0" smtClean="0">
                <a:solidFill>
                  <a:schemeClr val="tx1"/>
                </a:solidFill>
              </a:rPr>
              <a:t>he class</a:t>
            </a:r>
            <a:r>
              <a:rPr lang="en-US" altLang="en-US" sz="3200" dirty="0" smtClean="0"/>
              <a:t> when you define an </a:t>
            </a:r>
            <a:r>
              <a:rPr lang="en-US" altLang="en-US" sz="3200" dirty="0" smtClean="0">
                <a:solidFill>
                  <a:srgbClr val="006600"/>
                </a:solidFill>
              </a:rPr>
              <a:t>object</a:t>
            </a:r>
            <a:r>
              <a:rPr lang="en-US" altLang="en-US" sz="3200" dirty="0" smtClean="0"/>
              <a:t> (like </a:t>
            </a:r>
            <a:r>
              <a:rPr lang="en-US" altLang="en-US" sz="3200" dirty="0" err="1" smtClean="0">
                <a:solidFill>
                  <a:srgbClr val="006600"/>
                </a:solidFill>
              </a:rPr>
              <a:t>inst</a:t>
            </a:r>
            <a:r>
              <a:rPr lang="en-US" altLang="en-US" sz="3200" dirty="0" smtClean="0"/>
              <a:t>, above)</a:t>
            </a:r>
            <a:endParaRPr lang="en-US" altLang="en-US" sz="3200" dirty="0"/>
          </a:p>
          <a:p>
            <a:pPr marL="396875" lvl="1" indent="-223838" eaLnBrk="1" hangingPunct="1">
              <a:spcBef>
                <a:spcPts val="0"/>
              </a:spcBef>
            </a:pPr>
            <a:r>
              <a:rPr lang="en-US" altLang="en-US" sz="2800" dirty="0"/>
              <a:t>A</a:t>
            </a:r>
            <a:r>
              <a:rPr lang="en-US" altLang="en-US" sz="2800" dirty="0" smtClean="0"/>
              <a:t>n instance can invoke methods</a:t>
            </a:r>
            <a:r>
              <a:rPr lang="en-US" altLang="en-US" sz="1800" dirty="0" smtClean="0"/>
              <a:t> </a:t>
            </a:r>
            <a:r>
              <a:rPr lang="en-US" altLang="en-US" sz="2800" dirty="0" smtClean="0"/>
              <a:t>(like  </a:t>
            </a:r>
            <a:r>
              <a:rPr lang="en-US" altLang="en-US" sz="2800" dirty="0" err="1" smtClean="0">
                <a:solidFill>
                  <a:srgbClr val="006600"/>
                </a:solidFill>
              </a:rPr>
              <a:t>inst.</a:t>
            </a:r>
            <a:r>
              <a:rPr lang="en-US" altLang="en-US" sz="2800" dirty="0" err="1" smtClean="0">
                <a:solidFill>
                  <a:srgbClr val="7030A0"/>
                </a:solidFill>
              </a:rPr>
              <a:t>greet</a:t>
            </a:r>
            <a:r>
              <a:rPr lang="en-US" altLang="en-US" sz="2800" dirty="0" smtClean="0">
                <a:solidFill>
                  <a:srgbClr val="7030A0"/>
                </a:solidFill>
              </a:rPr>
              <a:t>()</a:t>
            </a:r>
            <a:r>
              <a:rPr lang="en-US" altLang="en-US" sz="2800" dirty="0" smtClean="0"/>
              <a:t>)  </a:t>
            </a:r>
            <a:endParaRPr lang="en-US" altLang="en-US" sz="3000" dirty="0"/>
          </a:p>
          <a:p>
            <a:pPr eaLnBrk="1" hangingPunct="1"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9" name="Rounded Rectangular Callout 6"/>
          <p:cNvSpPr/>
          <p:nvPr/>
        </p:nvSpPr>
        <p:spPr bwMode="auto">
          <a:xfrm>
            <a:off x="4191000" y="5334000"/>
            <a:ext cx="4648200" cy="1447800"/>
          </a:xfrm>
          <a:prstGeom prst="wedgeRoundRectCallout">
            <a:avLst>
              <a:gd name="adj1" fmla="val -50854"/>
              <a:gd name="adj2" fmla="val -31229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But look at its definition! It takes 1 argument, “self”. </a:t>
            </a:r>
            <a:r>
              <a:rPr lang="en-US" altLang="zh-TW" sz="3200" b="1" dirty="0" smtClean="0">
                <a:solidFill>
                  <a:srgbClr val="0033CC"/>
                </a:solidFill>
                <a:latin typeface="Times New Roman" charset="0"/>
              </a:rPr>
              <a:t>Q: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What’s going on?</a:t>
            </a:r>
            <a:endParaRPr lang="zh-TW" altLang="en-US" sz="3200" dirty="0">
              <a:solidFill>
                <a:srgbClr val="006600"/>
              </a:solidFill>
              <a:latin typeface="Times New Roman" charset="0"/>
            </a:endParaRPr>
          </a:p>
        </p:txBody>
      </p:sp>
      <p:sp>
        <p:nvSpPr>
          <p:cNvPr id="8" name="Rounded Rectangular Callout 6"/>
          <p:cNvSpPr/>
          <p:nvPr/>
        </p:nvSpPr>
        <p:spPr bwMode="auto">
          <a:xfrm>
            <a:off x="231648" y="5334000"/>
            <a:ext cx="3959352" cy="1447800"/>
          </a:xfrm>
          <a:prstGeom prst="wedgeRoundRectCallout">
            <a:avLst>
              <a:gd name="adj1" fmla="val 31277"/>
              <a:gd name="adj2" fmla="val -21474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Hey! When we called greet(), we didn’t pass any arguments…</a:t>
            </a:r>
            <a:endParaRPr lang="zh-TW" altLang="en-US" sz="32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10" name="Rounded Rectangular Callout 6"/>
          <p:cNvSpPr/>
          <p:nvPr/>
        </p:nvSpPr>
        <p:spPr bwMode="auto">
          <a:xfrm>
            <a:off x="5638800" y="0"/>
            <a:ext cx="3505200" cy="2895600"/>
          </a:xfrm>
          <a:prstGeom prst="wedgeRoundRectCallout">
            <a:avLst>
              <a:gd name="adj1" fmla="val -81342"/>
              <a:gd name="adj2" fmla="val -225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solidFill>
                  <a:srgbClr val="0033CC"/>
                </a:solidFill>
                <a:latin typeface="Times New Roman" charset="0"/>
              </a:rPr>
              <a:t>A:</a:t>
            </a:r>
            <a:r>
              <a:rPr lang="en-US" altLang="zh-TW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the</a:t>
            </a:r>
            <a:r>
              <a:rPr lang="en-US" altLang="zh-TW" sz="24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1</a:t>
            </a:r>
            <a:r>
              <a:rPr lang="en-US" altLang="zh-TW" sz="3200" baseline="30000" dirty="0" smtClean="0">
                <a:solidFill>
                  <a:srgbClr val="006600"/>
                </a:solidFill>
                <a:latin typeface="Times New Roman" charset="0"/>
              </a:rPr>
              <a:t>st</a:t>
            </a:r>
            <a:r>
              <a:rPr lang="en-US" altLang="zh-TW" sz="28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parameter (which we usually name as “self,” by convention) is not put into the caller’s argument list. </a:t>
            </a:r>
          </a:p>
          <a:p>
            <a:pPr algn="ctr">
              <a:lnSpc>
                <a:spcPct val="90000"/>
              </a:lnSpc>
            </a:pPr>
            <a:endParaRPr lang="en-US" altLang="zh-TW" sz="3200" dirty="0" smtClean="0">
              <a:solidFill>
                <a:srgbClr val="006600"/>
              </a:solidFill>
              <a:latin typeface="Times New Roman" charset="0"/>
            </a:endParaRPr>
          </a:p>
        </p:txBody>
      </p:sp>
      <p:sp>
        <p:nvSpPr>
          <p:cNvPr id="11" name="Rounded Rectangular Callout 6"/>
          <p:cNvSpPr/>
          <p:nvPr/>
        </p:nvSpPr>
        <p:spPr bwMode="auto">
          <a:xfrm>
            <a:off x="0" y="3619499"/>
            <a:ext cx="2438400" cy="1104901"/>
          </a:xfrm>
          <a:prstGeom prst="wedgeRoundRectCallout">
            <a:avLst>
              <a:gd name="adj1" fmla="val 109758"/>
              <a:gd name="adj2" fmla="val -23801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solidFill>
                  <a:srgbClr val="0033CC"/>
                </a:solidFill>
                <a:latin typeface="Times New Roman" charset="0"/>
              </a:rPr>
              <a:t>Q2: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OK. But what is it?</a:t>
            </a:r>
            <a:endParaRPr lang="zh-TW" altLang="en-US" sz="3200" dirty="0">
              <a:solidFill>
                <a:srgbClr val="006600"/>
              </a:solidFill>
              <a:latin typeface="Times New Roman" charset="0"/>
            </a:endParaRPr>
          </a:p>
        </p:txBody>
      </p:sp>
      <p:sp>
        <p:nvSpPr>
          <p:cNvPr id="12" name="Rounded Rectangular Callout 6"/>
          <p:cNvSpPr/>
          <p:nvPr/>
        </p:nvSpPr>
        <p:spPr bwMode="auto">
          <a:xfrm>
            <a:off x="152400" y="1333499"/>
            <a:ext cx="2438400" cy="1943101"/>
          </a:xfrm>
          <a:prstGeom prst="wedgeRoundRectCallout">
            <a:avLst>
              <a:gd name="adj1" fmla="val -36132"/>
              <a:gd name="adj2" fmla="val 7423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>
                <a:solidFill>
                  <a:srgbClr val="0033CC"/>
                </a:solidFill>
                <a:latin typeface="Times New Roman" charset="0"/>
              </a:rPr>
              <a:t>A</a:t>
            </a:r>
            <a:r>
              <a:rPr lang="en-US" altLang="zh-TW" sz="3200" b="1" dirty="0" smtClean="0">
                <a:solidFill>
                  <a:srgbClr val="0033CC"/>
                </a:solidFill>
                <a:latin typeface="Times New Roman" charset="0"/>
              </a:rPr>
              <a:t>2: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To answer, let’s see another example…</a:t>
            </a:r>
            <a:endParaRPr lang="zh-TW" altLang="en-US" sz="3200" dirty="0">
              <a:solidFill>
                <a:srgbClr val="0066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8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97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 smtClean="0">
                <a:latin typeface="Lucida Console" panose="020B0609040504020204" pitchFamily="49" charset="0"/>
              </a:rPr>
              <a:t>class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dirty="0" err="1">
                <a:latin typeface="Lucida Console" panose="020B0609040504020204" pitchFamily="49" charset="0"/>
              </a:rPr>
              <a:t>def</a:t>
            </a:r>
            <a:r>
              <a:rPr lang="en-US" altLang="zh-TW" dirty="0">
                <a:latin typeface="Lucida Console" panose="020B0609040504020204" pitchFamily="49" charset="0"/>
              </a:rPr>
              <a:t> m(self):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10</a:t>
            </a:r>
            <a:r>
              <a:rPr lang="en-US" altLang="zh-TW" dirty="0" smtClean="0">
                <a:latin typeface="Lucida Console" panose="020B0609040504020204" pitchFamily="49" charset="0"/>
              </a:rPr>
              <a:t>; 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30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prt</a:t>
            </a:r>
            <a:r>
              <a:rPr lang="en-US" altLang="zh-TW" dirty="0" smtClean="0">
                <a:latin typeface="Lucida Console" panose="020B0609040504020204" pitchFamily="49" charset="0"/>
              </a:rPr>
              <a:t>(self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="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r>
              <a:rPr lang="en-US" altLang="zh-TW" dirty="0">
                <a:latin typeface="Lucida Console" panose="020B0609040504020204" pitchFamily="49" charset="0"/>
              </a:rPr>
              <a:t>"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3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try:</a:t>
            </a:r>
          </a:p>
          <a:p>
            <a:pPr>
              <a:lnSpc>
                <a:spcPct val="7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4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except: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print("</a:t>
            </a:r>
            <a:r>
              <a:rPr lang="en-US" altLang="zh-TW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 err="1">
                <a:latin typeface="Lucida Console" panose="020B0609040504020204" pitchFamily="49" charset="0"/>
              </a:rPr>
              <a:t>",end</a:t>
            </a:r>
            <a:r>
              <a:rPr lang="en-US" altLang="zh-TW" dirty="0">
                <a:latin typeface="Lucida Console" panose="020B0609040504020204" pitchFamily="49" charset="0"/>
              </a:rPr>
              <a:t>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zh-TW" dirty="0">
                <a:latin typeface="Lucida Console" panose="020B0609040504020204" pitchFamily="49" charset="0"/>
              </a:rPr>
              <a:t>=Scope</a:t>
            </a:r>
            <a:r>
              <a:rPr lang="en-US" altLang="zh-TW" dirty="0" smtClean="0">
                <a:latin typeface="Lucida Console" panose="020B0609040504020204" pitchFamily="49" charset="0"/>
              </a:rPr>
              <a:t>(); </a:t>
            </a:r>
            <a:r>
              <a:rPr lang="en-US" altLang="zh-TW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.prt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-1 20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 </a:t>
            </a:r>
            <a:r>
              <a:rPr lang="en-US" altLang="zh-TW" b="1" dirty="0" err="1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endParaRPr lang="en-US" altLang="zh-TW" b="1" dirty="0">
              <a:solidFill>
                <a:srgbClr val="DAA1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Scope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.prt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</a:p>
          <a:p>
            <a:pPr>
              <a:lnSpc>
                <a:spcPct val="83000"/>
              </a:lnSpc>
            </a:pPr>
            <a:r>
              <a:rPr lang="en-US" altLang="zh-TW" dirty="0" err="1">
                <a:solidFill>
                  <a:srgbClr val="FF9797"/>
                </a:solidFill>
                <a:cs typeface="Arial" panose="020B0604020202020204" pitchFamily="34" charset="0"/>
              </a:rPr>
              <a:t>Traceback</a:t>
            </a:r>
            <a:r>
              <a:rPr lang="en-US" altLang="zh-TW" dirty="0">
                <a:solidFill>
                  <a:srgbClr val="FF9797"/>
                </a:solidFill>
                <a:cs typeface="Arial" panose="020B0604020202020204" pitchFamily="34" charset="0"/>
              </a:rPr>
              <a:t> (most recent call last):</a:t>
            </a:r>
          </a:p>
          <a:p>
            <a:pPr>
              <a:lnSpc>
                <a:spcPct val="83000"/>
              </a:lnSpc>
            </a:pPr>
            <a:r>
              <a:rPr lang="en-US" altLang="zh-TW" dirty="0">
                <a:solidFill>
                  <a:srgbClr val="FF9797"/>
                </a:solidFill>
                <a:cs typeface="Arial" panose="020B0604020202020204" pitchFamily="34" charset="0"/>
              </a:rPr>
              <a:t>  File "&lt;</a:t>
            </a:r>
            <a:r>
              <a:rPr lang="en-US" altLang="zh-TW" dirty="0" err="1">
                <a:solidFill>
                  <a:srgbClr val="FF9797"/>
                </a:solidFill>
                <a:cs typeface="Arial" panose="020B0604020202020204" pitchFamily="34" charset="0"/>
              </a:rPr>
              <a:t>stdin</a:t>
            </a:r>
            <a:r>
              <a:rPr lang="en-US" altLang="zh-TW" dirty="0">
                <a:solidFill>
                  <a:srgbClr val="FF9797"/>
                </a:solidFill>
                <a:cs typeface="Arial" panose="020B0604020202020204" pitchFamily="34" charset="0"/>
              </a:rPr>
              <a:t>&gt;", line 1, in &lt;module&gt;</a:t>
            </a:r>
          </a:p>
          <a:p>
            <a:pPr>
              <a:lnSpc>
                <a:spcPct val="83000"/>
              </a:lnSpc>
            </a:pPr>
            <a:r>
              <a:rPr lang="en-US" altLang="zh-TW" spc="-20" dirty="0" err="1">
                <a:solidFill>
                  <a:srgbClr val="FF9797"/>
                </a:solidFill>
                <a:cs typeface="Arial" panose="020B0604020202020204" pitchFamily="34" charset="0"/>
              </a:rPr>
              <a:t>TypeError</a:t>
            </a:r>
            <a:r>
              <a:rPr lang="en-US" altLang="zh-TW" spc="-20" dirty="0">
                <a:solidFill>
                  <a:srgbClr val="FF9797"/>
                </a:solidFill>
                <a:cs typeface="Arial" panose="020B0604020202020204" pitchFamily="34" charset="0"/>
              </a:rPr>
              <a:t>:</a:t>
            </a:r>
            <a:r>
              <a:rPr lang="en-US" altLang="zh-TW" spc="-20" dirty="0">
                <a:cs typeface="Arial" panose="020B0604020202020204" pitchFamily="34" charset="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prt</a:t>
            </a:r>
            <a:r>
              <a:rPr lang="en-US" altLang="zh-TW" dirty="0" smtClean="0">
                <a:solidFill>
                  <a:srgbClr val="FF0000"/>
                </a:solidFill>
                <a:cs typeface="Arial" panose="020B0604020202020204" pitchFamily="34" charset="0"/>
              </a:rPr>
              <a:t>() </a:t>
            </a:r>
            <a:r>
              <a:rPr lang="en-US" altLang="zh-TW" dirty="0">
                <a:solidFill>
                  <a:srgbClr val="FF0000"/>
                </a:solidFill>
                <a:cs typeface="Arial" panose="020B0604020202020204" pitchFamily="34" charset="0"/>
              </a:rPr>
              <a:t>missing 1 required positional argument: </a:t>
            </a:r>
            <a:r>
              <a:rPr lang="en-US" altLang="zh-TW" spc="-30" dirty="0" smtClean="0">
                <a:solidFill>
                  <a:srgbClr val="FF0000"/>
                </a:solidFill>
                <a:cs typeface="Arial" panose="020B0604020202020204" pitchFamily="34" charset="0"/>
              </a:rPr>
              <a:t>'se</a:t>
            </a:r>
            <a:r>
              <a:rPr lang="en-US" altLang="zh-TW" dirty="0" smtClean="0">
                <a:solidFill>
                  <a:srgbClr val="FF0000"/>
                </a:solidFill>
                <a:cs typeface="Arial" panose="020B0604020202020204" pitchFamily="34" charset="0"/>
              </a:rPr>
              <a:t>lf'</a:t>
            </a:r>
          </a:p>
          <a:p>
            <a:pPr>
              <a:lnSpc>
                <a:spcPct val="83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5556701" y="5029200"/>
            <a:ext cx="3440799" cy="592393"/>
          </a:xfrm>
          <a:prstGeom prst="wedgeRoundRectCallout">
            <a:avLst>
              <a:gd name="adj1" fmla="val -124645"/>
              <a:gd name="adj2" fmla="val 23488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charset="0"/>
              </a:rPr>
              <a:t>Q: Can we do this?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495801" y="5656007"/>
            <a:ext cx="4501700" cy="592393"/>
          </a:xfrm>
          <a:prstGeom prst="wedgeRoundRectCallout">
            <a:avLst>
              <a:gd name="adj1" fmla="val -86712"/>
              <a:gd name="adj2" fmla="val -80657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charset="0"/>
              </a:rPr>
              <a:t>A: No, we need an object.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91200" y="3886200"/>
            <a:ext cx="3200400" cy="914400"/>
          </a:xfrm>
          <a:prstGeom prst="wedgeRoundRectCallout">
            <a:avLst>
              <a:gd name="adj1" fmla="val -68156"/>
              <a:gd name="adj2" fmla="val 52320"/>
              <a:gd name="adj3" fmla="val 16667"/>
            </a:avLst>
          </a:prstGeom>
          <a:solidFill>
            <a:srgbClr val="F8D9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-10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ut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this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 </a:t>
            </a:r>
            <a:r>
              <a:rPr kumimoji="0" lang="en-US" sz="3200" b="0" i="0" u="none" strike="noStrike" cap="none" spc="-10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on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 </a:t>
            </a:r>
            <a:r>
              <a:rPr kumimoji="0" lang="en-US" sz="3200" b="0" i="0" u="none" strike="noStrike" cap="none" spc="-10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di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d</a:t>
            </a:r>
            <a:r>
              <a:rPr kumimoji="0" lang="en-US" sz="3200" b="0" i="0" u="none" strike="noStrike" cap="none" spc="-50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n</a:t>
            </a:r>
            <a:r>
              <a:rPr kumimoji="0" lang="en-US" sz="3200" b="0" i="0" u="none" strike="noStrike" cap="none" spc="-20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’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t</a:t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 need an object.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6200" y="3733800"/>
            <a:ext cx="3352800" cy="914400"/>
          </a:xfrm>
          <a:prstGeom prst="wedgeRoundRectCallout">
            <a:avLst>
              <a:gd name="adj1" fmla="val 64693"/>
              <a:gd name="adj2" fmla="val 63256"/>
              <a:gd name="adj3" fmla="val 16667"/>
            </a:avLst>
          </a:prstGeom>
          <a:solidFill>
            <a:srgbClr val="F8D9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-10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ecause </a:t>
            </a:r>
            <a:r>
              <a:rPr lang="en-US" sz="3200" dirty="0" smtClean="0">
                <a:solidFill>
                  <a:srgbClr val="7030A0"/>
                </a:solidFill>
                <a:latin typeface="Times New Roman" charset="0"/>
              </a:rPr>
              <a:t>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he object was given already.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6200" y="2743200"/>
            <a:ext cx="3352800" cy="914400"/>
          </a:xfrm>
          <a:prstGeom prst="wedgeRoundRectCallout">
            <a:avLst>
              <a:gd name="adj1" fmla="val 57135"/>
              <a:gd name="adj2" fmla="val -247587"/>
              <a:gd name="adj3" fmla="val 16667"/>
            </a:avLst>
          </a:prstGeom>
          <a:solidFill>
            <a:srgbClr val="F8D9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9144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3200" b="0" i="0" u="none" strike="noStrike" cap="none" spc="-20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S</a:t>
            </a:r>
            <a:r>
              <a:rPr kumimoji="0" lang="en-US" sz="3200" b="0" i="0" u="none" strike="noStrike" cap="none" spc="-1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o</a:t>
            </a:r>
            <a:r>
              <a:rPr kumimoji="0" lang="en-US" sz="2400" b="0" i="0" u="none" strike="noStrike" cap="none" spc="-1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 </a:t>
            </a:r>
            <a:r>
              <a:rPr kumimoji="0" lang="en-US" sz="3200" b="0" i="0" u="none" strike="noStrike" cap="none" spc="-1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t</a:t>
            </a:r>
            <a:r>
              <a:rPr kumimoji="0" lang="en-US" sz="3200" b="0" i="0" u="none" strike="noStrike" cap="none" spc="-6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h</a:t>
            </a:r>
            <a:r>
              <a:rPr kumimoji="0" lang="en-US" sz="3200" b="0" i="0" u="none" strike="noStrike" cap="none" spc="-10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a</a:t>
            </a:r>
            <a:r>
              <a:rPr kumimoji="0" lang="en-US" sz="3200" b="0" i="0" u="none" strike="noStrike" cap="none" spc="-20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t’</a:t>
            </a:r>
            <a:r>
              <a:rPr kumimoji="0" lang="en-US" sz="3200" b="0" i="0" u="none" strike="noStrike" cap="none" spc="-1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s t</a:t>
            </a:r>
            <a:r>
              <a:rPr kumimoji="0" lang="en-US" sz="3200" b="0" i="0" u="none" strike="noStrike" cap="none" spc="-16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h</a:t>
            </a:r>
            <a:r>
              <a:rPr kumimoji="0" lang="en-US" sz="3200" b="0" i="0" u="none" strike="noStrike" cap="none" spc="-6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e </a:t>
            </a:r>
            <a:r>
              <a:rPr kumimoji="0" lang="en-US" sz="3200" b="0" i="0" u="none" strike="noStrike" cap="none" spc="-16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lo</a:t>
            </a:r>
            <a:r>
              <a:rPr kumimoji="0" lang="en-US" sz="3200" b="0" i="0" u="none" strike="noStrike" cap="none" spc="-1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g</a:t>
            </a:r>
            <a:r>
              <a:rPr kumimoji="0" lang="en-US" sz="3200" b="0" i="0" u="none" strike="noStrike" cap="none" spc="-6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i</a:t>
            </a:r>
            <a:r>
              <a:rPr kumimoji="0" lang="en-US" sz="3200" b="0" i="0" u="none" strike="noStrike" cap="none" spc="-1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c</a:t>
            </a:r>
            <a:r>
              <a:rPr kumimoji="0" lang="en-US" b="0" i="0" u="none" strike="noStrike" cap="none" spc="-1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 </a:t>
            </a:r>
            <a:r>
              <a:rPr lang="en-US" sz="3200" spc="-300" dirty="0" smtClean="0">
                <a:solidFill>
                  <a:srgbClr val="7030A0"/>
                </a:solidFill>
                <a:latin typeface="Times New Roman" charset="0"/>
              </a:rPr>
              <a:t>o</a:t>
            </a:r>
            <a:r>
              <a:rPr kumimoji="0" lang="en-US" sz="3200" b="0" i="0" u="none" strike="noStrike" cap="none" spc="-1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f</a:t>
            </a:r>
            <a:br>
              <a:rPr kumimoji="0" lang="en-US" sz="3200" b="0" i="0" u="none" strike="noStrike" cap="none" spc="-1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</a:br>
            <a:r>
              <a:rPr kumimoji="0" lang="en-US" sz="3200" b="0" i="0" u="none" strike="noStrike" cap="none" spc="-8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w</a:t>
            </a:r>
            <a:r>
              <a:rPr kumimoji="0" lang="en-US" sz="3200" b="0" i="0" u="none" strike="noStrike" cap="none" spc="-21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h</a:t>
            </a:r>
            <a:r>
              <a:rPr kumimoji="0" lang="en-US" sz="3200" b="0" i="0" u="none" strike="noStrike" cap="none" spc="-17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y we</a:t>
            </a:r>
            <a:r>
              <a:rPr kumimoji="0" lang="en-US" sz="2800" b="0" i="0" u="none" strike="noStrike" cap="none" spc="-17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 </a:t>
            </a:r>
            <a:r>
              <a:rPr kumimoji="0" lang="en-US" sz="3200" b="0" i="0" u="none" strike="noStrike" cap="none" spc="-8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call</a:t>
            </a:r>
            <a:r>
              <a:rPr kumimoji="0" lang="en-US" sz="2800" b="0" i="0" u="none" strike="noStrike" cap="none" spc="-8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 </a:t>
            </a:r>
            <a:r>
              <a:rPr kumimoji="0" lang="en-US" sz="3200" b="0" i="0" u="none" strike="noStrike" cap="none" spc="-1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it</a:t>
            </a:r>
            <a:r>
              <a:rPr kumimoji="0" lang="en-US" sz="2800" b="0" i="0" u="none" strike="noStrike" cap="none" spc="-7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 </a:t>
            </a:r>
            <a:r>
              <a:rPr kumimoji="0" lang="en-US" sz="3200" b="0" i="0" u="none" strike="noStrike" cap="none" spc="-20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‘</a:t>
            </a:r>
            <a:r>
              <a:rPr kumimoji="0" lang="en-US" sz="3200" b="0" i="0" u="none" strike="noStrike" cap="none" spc="-30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‘</a:t>
            </a:r>
            <a:r>
              <a:rPr kumimoji="0" lang="en-US" sz="3200" b="0" i="0" u="none" strike="noStrike" cap="none" spc="-7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s</a:t>
            </a:r>
            <a:r>
              <a:rPr kumimoji="0" lang="en-US" sz="3200" b="0" i="0" u="none" strike="noStrike" cap="none" spc="-14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e</a:t>
            </a:r>
            <a:r>
              <a:rPr kumimoji="0" lang="en-US" sz="3200" b="0" i="0" u="none" strike="noStrike" cap="none" spc="-7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l</a:t>
            </a:r>
            <a:r>
              <a:rPr kumimoji="0" lang="en-US" sz="3200" b="0" i="0" u="none" strike="noStrike" cap="none" spc="-1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f</a:t>
            </a:r>
            <a:r>
              <a:rPr lang="en-US" sz="3200" spc="-300" dirty="0" smtClean="0">
                <a:solidFill>
                  <a:srgbClr val="7030A0"/>
                </a:solidFill>
                <a:latin typeface="Times New Roman" charset="0"/>
              </a:rPr>
              <a:t>’</a:t>
            </a:r>
            <a:r>
              <a:rPr lang="en-US" sz="3200" spc="-500" dirty="0" smtClean="0">
                <a:solidFill>
                  <a:srgbClr val="7030A0"/>
                </a:solidFill>
                <a:latin typeface="Times New Roman" charset="0"/>
              </a:rPr>
              <a:t>’</a:t>
            </a:r>
            <a:r>
              <a:rPr kumimoji="0" lang="en-US" sz="3200" b="0" i="0" u="none" strike="noStrike" cap="none" spc="-1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60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8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84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843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843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3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 smtClean="0">
                <a:latin typeface="Lucida Console" panose="020B0609040504020204" pitchFamily="49" charset="0"/>
              </a:rPr>
              <a:t>class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dirty="0" err="1">
                <a:latin typeface="Lucida Console" panose="020B0609040504020204" pitchFamily="49" charset="0"/>
              </a:rPr>
              <a:t>def</a:t>
            </a:r>
            <a:r>
              <a:rPr lang="en-US" altLang="zh-TW" dirty="0">
                <a:latin typeface="Lucida Console" panose="020B0609040504020204" pitchFamily="49" charset="0"/>
              </a:rPr>
              <a:t> m(self):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10</a:t>
            </a:r>
            <a:r>
              <a:rPr lang="en-US" altLang="zh-TW" dirty="0" smtClean="0">
                <a:latin typeface="Lucida Console" panose="020B0609040504020204" pitchFamily="49" charset="0"/>
              </a:rPr>
              <a:t>; 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30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prt</a:t>
            </a:r>
            <a:r>
              <a:rPr lang="en-US" altLang="zh-TW" dirty="0" smtClean="0">
                <a:latin typeface="Lucida Console" panose="020B0609040504020204" pitchFamily="49" charset="0"/>
              </a:rPr>
              <a:t>(self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="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r>
              <a:rPr lang="en-US" altLang="zh-TW" dirty="0">
                <a:latin typeface="Lucida Console" panose="020B0609040504020204" pitchFamily="49" charset="0"/>
              </a:rPr>
              <a:t>"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3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try:</a:t>
            </a:r>
          </a:p>
          <a:p>
            <a:pPr>
              <a:lnSpc>
                <a:spcPct val="7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4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except: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print("</a:t>
            </a:r>
            <a:r>
              <a:rPr lang="en-US" altLang="zh-TW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 err="1">
                <a:latin typeface="Lucida Console" panose="020B0609040504020204" pitchFamily="49" charset="0"/>
              </a:rPr>
              <a:t>",end</a:t>
            </a:r>
            <a:r>
              <a:rPr lang="en-US" altLang="zh-TW" dirty="0">
                <a:latin typeface="Lucida Console" panose="020B0609040504020204" pitchFamily="49" charset="0"/>
              </a:rPr>
              <a:t>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zh-TW" dirty="0">
                <a:latin typeface="Lucida Console" panose="020B0609040504020204" pitchFamily="49" charset="0"/>
              </a:rPr>
              <a:t>=Scope</a:t>
            </a:r>
            <a:r>
              <a:rPr lang="en-US" altLang="zh-TW" dirty="0" smtClean="0">
                <a:latin typeface="Lucida Console" panose="020B0609040504020204" pitchFamily="49" charset="0"/>
              </a:rPr>
              <a:t>(); </a:t>
            </a:r>
            <a:r>
              <a:rPr lang="en-US" altLang="zh-TW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.prt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-1 20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 </a:t>
            </a:r>
            <a:r>
              <a:rPr lang="en-US" altLang="zh-TW" b="1" dirty="0" err="1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endParaRPr lang="en-US" altLang="zh-TW" b="1" dirty="0">
              <a:solidFill>
                <a:srgbClr val="DAA1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Scope.prt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7000"/>
              </a:lnSpc>
            </a:pP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-1 20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 </a:t>
            </a:r>
            <a:r>
              <a:rPr lang="en-US" altLang="zh-TW" b="1" dirty="0" err="1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endParaRPr lang="en-US" altLang="zh-TW" b="1" dirty="0">
              <a:solidFill>
                <a:srgbClr val="DAA1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5556701" y="5047488"/>
            <a:ext cx="3440799" cy="592393"/>
          </a:xfrm>
          <a:prstGeom prst="wedgeRoundRectCallout">
            <a:avLst>
              <a:gd name="adj1" fmla="val -103508"/>
              <a:gd name="adj2" fmla="val 20508"/>
              <a:gd name="adj3" fmla="val 16667"/>
            </a:avLst>
          </a:prstGeom>
          <a:solidFill>
            <a:srgbClr val="CCFFCC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Times New Roman" charset="0"/>
              </a:rPr>
              <a:t>Q: Can we do this?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562600" y="5884607"/>
            <a:ext cx="3440799" cy="820993"/>
          </a:xfrm>
          <a:prstGeom prst="wedgeRoundRectCallout">
            <a:avLst>
              <a:gd name="adj1" fmla="val -114511"/>
              <a:gd name="adj2" fmla="val -92115"/>
              <a:gd name="adj3" fmla="val 16667"/>
            </a:avLst>
          </a:prstGeom>
          <a:solidFill>
            <a:srgbClr val="F8D9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91440" numCol="1" rtlCol="0" anchor="t" anchorCtr="0" compatLnSpc="1">
            <a:prstTxWarp prst="textNoShape">
              <a:avLst/>
            </a:prstTxWarp>
          </a:bodyPr>
          <a:lstStyle/>
          <a:p>
            <a:pPr marL="514350" marR="0" indent="-51435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rgbClr val="7030A0"/>
                </a:solidFill>
                <a:latin typeface="Times New Roman" charset="0"/>
              </a:rPr>
              <a:t>A: Yes, because we gave an object.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Times New Roman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276088"/>
            <a:ext cx="762000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endParaRPr lang="en-US" altLang="zh-TW" dirty="0">
              <a:solidFill>
                <a:srgbClr val="FF9797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4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84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606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 smtClean="0">
                <a:latin typeface="Lucida Console" panose="020B0609040504020204" pitchFamily="49" charset="0"/>
              </a:rPr>
              <a:t>class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dirty="0" err="1">
                <a:latin typeface="Lucida Console" panose="020B0609040504020204" pitchFamily="49" charset="0"/>
              </a:rPr>
              <a:t>def</a:t>
            </a:r>
            <a:r>
              <a:rPr lang="en-US" altLang="zh-TW" dirty="0">
                <a:latin typeface="Lucida Console" panose="020B0609040504020204" pitchFamily="49" charset="0"/>
              </a:rPr>
              <a:t> m(self):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10</a:t>
            </a:r>
            <a:r>
              <a:rPr lang="en-US" altLang="zh-TW" dirty="0" smtClean="0">
                <a:latin typeface="Lucida Console" panose="020B0609040504020204" pitchFamily="49" charset="0"/>
              </a:rPr>
              <a:t>; 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30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prt</a:t>
            </a:r>
            <a:r>
              <a:rPr lang="en-US" altLang="zh-TW" dirty="0" smtClean="0">
                <a:latin typeface="Lucida Console" panose="020B0609040504020204" pitchFamily="49" charset="0"/>
              </a:rPr>
              <a:t>(self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="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r>
              <a:rPr lang="en-US" altLang="zh-TW" dirty="0">
                <a:latin typeface="Lucida Console" panose="020B0609040504020204" pitchFamily="49" charset="0"/>
              </a:rPr>
              <a:t>"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3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try:</a:t>
            </a:r>
          </a:p>
          <a:p>
            <a:pPr>
              <a:lnSpc>
                <a:spcPct val="7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4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except: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print("</a:t>
            </a:r>
            <a:r>
              <a:rPr lang="en-US" altLang="zh-TW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 err="1">
                <a:latin typeface="Lucida Console" panose="020B0609040504020204" pitchFamily="49" charset="0"/>
              </a:rPr>
              <a:t>",end</a:t>
            </a:r>
            <a:r>
              <a:rPr lang="en-US" altLang="zh-TW" dirty="0">
                <a:latin typeface="Lucida Console" panose="020B0609040504020204" pitchFamily="49" charset="0"/>
              </a:rPr>
              <a:t>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zh-TW" dirty="0">
                <a:latin typeface="Lucida Console" panose="020B0609040504020204" pitchFamily="49" charset="0"/>
              </a:rPr>
              <a:t>=Scope</a:t>
            </a:r>
            <a:r>
              <a:rPr lang="en-US" altLang="zh-TW" dirty="0" smtClean="0">
                <a:latin typeface="Lucida Console" panose="020B0609040504020204" pitchFamily="49" charset="0"/>
              </a:rPr>
              <a:t>(); </a:t>
            </a:r>
            <a:r>
              <a:rPr lang="en-US" altLang="zh-TW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.prt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-1 20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 </a:t>
            </a:r>
            <a:r>
              <a:rPr lang="en-US" altLang="zh-TW" b="1" dirty="0" err="1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endParaRPr lang="en-US" altLang="zh-TW" b="1" dirty="0">
              <a:solidFill>
                <a:srgbClr val="DAA1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dirty="0">
                <a:latin typeface="Lucida Console" panose="020B0609040504020204" pitchFamily="49" charset="0"/>
              </a:rPr>
              <a:t>=Scope(); </a:t>
            </a:r>
            <a:r>
              <a:rPr lang="en-US" altLang="zh-TW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X.m</a:t>
            </a:r>
            <a:r>
              <a:rPr lang="en-US" altLang="zh-TW" dirty="0" smtClean="0">
                <a:latin typeface="Lucida Console" panose="020B0609040504020204" pitchFamily="49" charset="0"/>
              </a:rPr>
              <a:t>();</a:t>
            </a:r>
          </a:p>
          <a:p>
            <a:pPr>
              <a:lnSpc>
                <a:spcPct val="87000"/>
              </a:lnSpc>
            </a:pP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-1 20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30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 </a:t>
            </a:r>
            <a:r>
              <a:rPr lang="en-US" altLang="zh-TW" b="1" dirty="0" err="1" smtClean="0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endParaRPr lang="en-US" altLang="zh-TW" b="1" dirty="0" smtClean="0">
              <a:solidFill>
                <a:srgbClr val="DAA1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5276088"/>
            <a:ext cx="762000" cy="41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endParaRPr lang="en-US" altLang="zh-TW" dirty="0">
              <a:solidFill>
                <a:srgbClr val="FF9797"/>
              </a:solidFill>
              <a:cs typeface="Arial" panose="020B0604020202020204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09100" y="4495800"/>
            <a:ext cx="3282500" cy="592393"/>
          </a:xfrm>
          <a:prstGeom prst="wedgeRoundRectCallout">
            <a:avLst>
              <a:gd name="adj1" fmla="val -114199"/>
              <a:gd name="adj2" fmla="val 103078"/>
              <a:gd name="adj3" fmla="val 16667"/>
            </a:avLst>
          </a:prstGeom>
          <a:solidFill>
            <a:srgbClr val="FFCCCC"/>
          </a:solidFill>
          <a:ln w="9525" cap="flat" cmpd="sng" algn="ctr">
            <a:solidFill>
              <a:srgbClr val="D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C0000"/>
                </a:solidFill>
                <a:effectLst/>
                <a:latin typeface="Times New Roman" charset="0"/>
              </a:rPr>
              <a:t>Q: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0000"/>
                </a:solidFill>
                <a:effectLst/>
                <a:latin typeface="Times New Roman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C0000"/>
                </a:solidFill>
                <a:effectLst/>
                <a:latin typeface="Times New Roman" charset="0"/>
              </a:rPr>
              <a:t>Wha</a:t>
            </a:r>
            <a:r>
              <a:rPr kumimoji="0" lang="en-US" sz="3200" b="0" i="0" u="none" strike="noStrike" cap="none" spc="-150" normalizeH="0" dirty="0" smtClean="0">
                <a:ln>
                  <a:noFill/>
                </a:ln>
                <a:solidFill>
                  <a:srgbClr val="DC0000"/>
                </a:solidFill>
                <a:effectLst/>
                <a:latin typeface="Times New Roman" charset="0"/>
              </a:rPr>
              <a:t>t’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C0000"/>
                </a:solidFill>
                <a:effectLst/>
                <a:latin typeface="Times New Roman" charset="0"/>
              </a:rPr>
              <a:t>ll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DC0000"/>
                </a:solidFill>
                <a:effectLst/>
                <a:latin typeface="Times New Roman" charset="0"/>
              </a:rPr>
              <a:t> 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DC0000"/>
                </a:solidFill>
                <a:effectLst/>
                <a:latin typeface="Times New Roman" charset="0"/>
              </a:rPr>
              <a:t>this d</a:t>
            </a:r>
            <a:r>
              <a:rPr kumimoji="0" lang="en-US" sz="3200" b="0" i="0" u="none" strike="noStrike" cap="none" spc="-100" normalizeH="0" dirty="0" smtClean="0">
                <a:ln>
                  <a:noFill/>
                </a:ln>
                <a:solidFill>
                  <a:srgbClr val="DC0000"/>
                </a:solidFill>
                <a:effectLst/>
                <a:latin typeface="Times New Roman" charset="0"/>
              </a:rPr>
              <a:t>o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C0000"/>
                </a:solidFill>
                <a:effectLst/>
                <a:latin typeface="Times New Roman" charset="0"/>
              </a:rPr>
              <a:t>?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14800" y="245808"/>
            <a:ext cx="2977700" cy="575186"/>
          </a:xfrm>
          <a:prstGeom prst="wedgeRoundRectCallout">
            <a:avLst>
              <a:gd name="adj1" fmla="val -75025"/>
              <a:gd name="adj2" fmla="val 191110"/>
              <a:gd name="adj3" fmla="val 16667"/>
            </a:avLst>
          </a:prstGeom>
          <a:solidFill>
            <a:srgbClr val="FFCCCC"/>
          </a:solidFill>
          <a:ln w="9525" cap="flat" cmpd="sng" algn="ctr">
            <a:solidFill>
              <a:srgbClr val="D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9144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3200" spc="-150" dirty="0">
                <a:solidFill>
                  <a:srgbClr val="DC0000"/>
                </a:solidFill>
                <a:latin typeface="Times New Roman" charset="0"/>
              </a:rPr>
              <a:t>A: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C0000"/>
                </a:solidFill>
                <a:effectLst/>
                <a:latin typeface="Times New Roman" charset="0"/>
              </a:rPr>
              <a:t>It changes thi</a:t>
            </a:r>
            <a:r>
              <a:rPr lang="en-US" sz="3200" spc="-150" dirty="0" smtClean="0">
                <a:solidFill>
                  <a:srgbClr val="DC0000"/>
                </a:solidFill>
                <a:latin typeface="Times New Roman" charset="0"/>
              </a:rPr>
              <a:t>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DC0000"/>
              </a:solidFill>
              <a:effectLst/>
              <a:latin typeface="Times New Roman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162800" y="228600"/>
            <a:ext cx="1981200" cy="592393"/>
          </a:xfrm>
          <a:prstGeom prst="wedgeRoundRectCallout">
            <a:avLst>
              <a:gd name="adj1" fmla="val -97213"/>
              <a:gd name="adj2" fmla="val 189904"/>
              <a:gd name="adj3" fmla="val 16667"/>
            </a:avLst>
          </a:prstGeom>
          <a:solidFill>
            <a:srgbClr val="FFCCCC"/>
          </a:solidFill>
          <a:ln w="9525" cap="flat" cmpd="sng" algn="ctr">
            <a:solidFill>
              <a:srgbClr val="D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91440" bIns="9144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0000"/>
                </a:solidFill>
                <a:effectLst/>
                <a:latin typeface="Times New Roman" charset="0"/>
              </a:rPr>
              <a:t> </a:t>
            </a:r>
            <a:r>
              <a:rPr kumimoji="0" lang="en-US" sz="3200" b="0" i="0" u="none" strike="noStrike" cap="none" spc="-150" normalizeH="0" dirty="0" smtClean="0">
                <a:ln>
                  <a:noFill/>
                </a:ln>
                <a:solidFill>
                  <a:srgbClr val="DC0000"/>
                </a:solidFill>
                <a:effectLst/>
                <a:latin typeface="Times New Roman" charset="0"/>
              </a:rPr>
              <a:t>A: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C0000"/>
                </a:solidFill>
                <a:effectLst/>
                <a:latin typeface="Times New Roman" charset="0"/>
              </a:rPr>
              <a:t>And thi</a:t>
            </a:r>
            <a:r>
              <a:rPr lang="en-US" sz="3200" spc="-150" dirty="0">
                <a:solidFill>
                  <a:srgbClr val="DC0000"/>
                </a:solidFill>
                <a:latin typeface="Times New Roman" charset="0"/>
              </a:rPr>
              <a:t>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C0000"/>
                </a:solidFill>
                <a:effectLst/>
                <a:latin typeface="Times New Roman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204251" y="5238690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zh-TW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.prt</a:t>
            </a:r>
            <a:r>
              <a:rPr lang="en-US" altLang="zh-TW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638800" y="5884607"/>
            <a:ext cx="3282500" cy="820993"/>
          </a:xfrm>
          <a:prstGeom prst="wedgeRoundRectCallout">
            <a:avLst>
              <a:gd name="adj1" fmla="val -73906"/>
              <a:gd name="adj2" fmla="val -89844"/>
              <a:gd name="adj3" fmla="val 16667"/>
            </a:avLst>
          </a:prstGeom>
          <a:solidFill>
            <a:srgbClr val="F8D9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-3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Q: Did changing</a:t>
            </a:r>
            <a:r>
              <a:rPr kumimoji="0" lang="en-US" sz="2800" b="0" i="0" u="none" strike="noStrike" cap="none" spc="-3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 </a:t>
            </a:r>
            <a:r>
              <a:rPr kumimoji="0" lang="en-US" sz="3200" b="0" i="0" u="none" strike="noStrike" cap="none" spc="-3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X</a:t>
            </a:r>
            <a:br>
              <a:rPr kumimoji="0" lang="en-US" sz="3200" b="0" i="0" u="none" strike="noStrike" cap="none" spc="-3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</a:br>
            <a:r>
              <a:rPr kumimoji="0" lang="en-US" sz="3200" b="0" i="0" u="none" strike="noStrike" cap="none" spc="-10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     </a:t>
            </a:r>
            <a:r>
              <a:rPr kumimoji="0" lang="en-US" sz="1600" b="0" i="0" u="none" strike="noStrike" cap="none" spc="-10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 </a:t>
            </a:r>
            <a:r>
              <a:rPr kumimoji="0" lang="en-US" sz="3200" b="0" i="0" u="none" strike="noStrike" cap="none" spc="-10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also change </a:t>
            </a:r>
            <a:r>
              <a:rPr kumimoji="0" lang="en-US" sz="3200" b="0" i="0" u="none" strike="noStrike" cap="none" spc="-100" normalizeH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inst</a:t>
            </a:r>
            <a:r>
              <a:rPr kumimoji="0" lang="en-US" sz="3200" b="0" i="0" u="none" strike="noStrike" cap="none" spc="-100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rPr>
              <a:t>?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400" y="5910961"/>
            <a:ext cx="762000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endParaRPr lang="en-US" altLang="zh-TW" dirty="0">
              <a:solidFill>
                <a:srgbClr val="FF9797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2127095"/>
            <a:ext cx="4044500" cy="2063905"/>
            <a:chOff x="0" y="2127095"/>
            <a:chExt cx="4044500" cy="2063905"/>
          </a:xfrm>
        </p:grpSpPr>
        <p:sp>
          <p:nvSpPr>
            <p:cNvPr id="2" name="Isosceles Triangle 1"/>
            <p:cNvSpPr/>
            <p:nvPr/>
          </p:nvSpPr>
          <p:spPr bwMode="auto">
            <a:xfrm rot="9519822">
              <a:off x="935422" y="2231264"/>
              <a:ext cx="2231891" cy="1282523"/>
            </a:xfrm>
            <a:prstGeom prst="triangle">
              <a:avLst>
                <a:gd name="adj" fmla="val 100000"/>
              </a:avLst>
            </a:prstGeom>
            <a:solidFill>
              <a:srgbClr val="F8D9FF"/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 bwMode="auto">
            <a:xfrm>
              <a:off x="0" y="2625214"/>
              <a:ext cx="4044500" cy="1565786"/>
            </a:xfrm>
            <a:prstGeom prst="wedgeRoundRectCallout">
              <a:avLst>
                <a:gd name="adj1" fmla="val -11236"/>
                <a:gd name="adj2" fmla="val -50306"/>
                <a:gd name="adj3" fmla="val 16667"/>
              </a:avLst>
            </a:prstGeom>
            <a:solidFill>
              <a:srgbClr val="F8D9FF"/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75000"/>
                </a:lnSpc>
              </a:pPr>
              <a:r>
                <a:rPr lang="en-US" sz="3200" spc="-150" dirty="0">
                  <a:solidFill>
                    <a:srgbClr val="7030A0"/>
                  </a:solidFill>
                  <a:latin typeface="Times New Roman" charset="0"/>
                </a:rPr>
                <a:t>A: </a:t>
              </a: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charset="0"/>
                </a:rPr>
                <a:t>It didn’t change </a:t>
              </a: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Times New Roman" charset="0"/>
                </a:rPr>
                <a:t>thi</a:t>
              </a:r>
              <a:r>
                <a:rPr lang="en-US" sz="3200" spc="-150" dirty="0" smtClean="0">
                  <a:solidFill>
                    <a:srgbClr val="00B0F0"/>
                  </a:solidFill>
                  <a:latin typeface="Times New Roman" charset="0"/>
                </a:rPr>
                <a:t>s</a:t>
              </a:r>
              <a:r>
                <a:rPr lang="en-US" sz="3200" spc="-150" dirty="0" smtClean="0">
                  <a:solidFill>
                    <a:srgbClr val="7030A0"/>
                  </a:solidFill>
                  <a:latin typeface="Times New Roman" charset="0"/>
                </a:rPr>
                <a:t>, since</a:t>
              </a:r>
              <a:r>
                <a:rPr lang="en-US" sz="2800" spc="-150" dirty="0" smtClean="0">
                  <a:solidFill>
                    <a:srgbClr val="7030A0"/>
                  </a:solidFill>
                  <a:latin typeface="Times New Roman" charset="0"/>
                </a:rPr>
                <a:t> </a:t>
              </a:r>
              <a:r>
                <a:rPr lang="en-US" sz="3200" spc="-150" dirty="0" smtClean="0">
                  <a:solidFill>
                    <a:srgbClr val="7030A0"/>
                  </a:solidFill>
                  <a:latin typeface="Times New Roman" charset="0"/>
                </a:rPr>
                <a:t>i</a:t>
              </a:r>
              <a:r>
                <a:rPr lang="en-US" sz="3200" spc="-220" dirty="0" smtClean="0">
                  <a:solidFill>
                    <a:srgbClr val="7030A0"/>
                  </a:solidFill>
                  <a:latin typeface="Times New Roman" charset="0"/>
                </a:rPr>
                <a:t>t’</a:t>
              </a:r>
              <a:r>
                <a:rPr lang="en-US" sz="3200" spc="-150" dirty="0" smtClean="0">
                  <a:solidFill>
                    <a:srgbClr val="7030A0"/>
                  </a:solidFill>
                  <a:latin typeface="Times New Roman" charset="0"/>
                </a:rPr>
                <a:t>s</a:t>
              </a:r>
              <a:r>
                <a:rPr lang="en-US" sz="2800" spc="-150" dirty="0" smtClean="0">
                  <a:solidFill>
                    <a:srgbClr val="7030A0"/>
                  </a:solidFill>
                  <a:latin typeface="Times New Roman" charset="0"/>
                </a:rPr>
                <a:t> </a:t>
              </a:r>
              <a:r>
                <a:rPr lang="en-US" sz="3200" spc="-150" dirty="0" smtClean="0">
                  <a:solidFill>
                    <a:srgbClr val="7030A0"/>
                  </a:solidFill>
                  <a:latin typeface="Times New Roman" charset="0"/>
                </a:rPr>
                <a:t>an</a:t>
              </a:r>
              <a:r>
                <a:rPr lang="en-US" sz="2800" spc="-150" dirty="0" smtClean="0">
                  <a:solidFill>
                    <a:srgbClr val="7030A0"/>
                  </a:solidFill>
                  <a:latin typeface="Times New Roman" charset="0"/>
                </a:rPr>
                <a:t> </a:t>
              </a:r>
              <a:r>
                <a:rPr lang="en-US" sz="3200" spc="-150" dirty="0" smtClean="0">
                  <a:solidFill>
                    <a:srgbClr val="7030A0"/>
                  </a:solidFill>
                  <a:latin typeface="Times New Roman" charset="0"/>
                </a:rPr>
                <a:t>object variable (and X &amp; </a:t>
              </a:r>
              <a:r>
                <a:rPr lang="en-US" sz="3200" spc="-150" dirty="0" err="1" smtClean="0">
                  <a:solidFill>
                    <a:srgbClr val="7030A0"/>
                  </a:solidFill>
                  <a:latin typeface="Times New Roman" charset="0"/>
                </a:rPr>
                <a:t>inst</a:t>
              </a:r>
              <a:r>
                <a:rPr lang="en-US" sz="3200" spc="-150" dirty="0" smtClean="0">
                  <a:solidFill>
                    <a:srgbClr val="7030A0"/>
                  </a:solidFill>
                  <a:latin typeface="Times New Roman" charset="0"/>
                </a:rPr>
                <a:t> are different objects). X it</a:t>
              </a:r>
              <a:r>
                <a:rPr lang="en-US" sz="3200" i="1" spc="-150" dirty="0" smtClean="0">
                  <a:solidFill>
                    <a:srgbClr val="7030A0"/>
                  </a:solidFill>
                  <a:latin typeface="Times New Roman" charset="0"/>
                </a:rPr>
                <a:t>self</a:t>
              </a:r>
              <a:r>
                <a:rPr lang="en-US" sz="3200" spc="-150" dirty="0" smtClean="0">
                  <a:solidFill>
                    <a:srgbClr val="7030A0"/>
                  </a:solidFill>
                  <a:latin typeface="Times New Roman" charset="0"/>
                </a:rPr>
                <a:t> isn’t inst.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>
              <a:off x="821493" y="2127095"/>
              <a:ext cx="1425477" cy="539905"/>
            </a:xfrm>
            <a:prstGeom prst="triangle">
              <a:avLst>
                <a:gd name="adj" fmla="val 100000"/>
              </a:avLst>
            </a:prstGeom>
            <a:solidFill>
              <a:srgbClr val="F8D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30" name="Rounded Rectangle 29"/>
          <p:cNvSpPr/>
          <p:nvPr/>
        </p:nvSpPr>
        <p:spPr bwMode="auto">
          <a:xfrm>
            <a:off x="2209800" y="4928954"/>
            <a:ext cx="483102" cy="1072775"/>
          </a:xfrm>
          <a:prstGeom prst="roundRect">
            <a:avLst>
              <a:gd name="adj" fmla="val 43957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202698" y="4928954"/>
            <a:ext cx="483102" cy="1072775"/>
          </a:xfrm>
          <a:prstGeom prst="roundRect">
            <a:avLst>
              <a:gd name="adj" fmla="val 43957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2590194"/>
            <a:ext cx="5715001" cy="5650444"/>
            <a:chOff x="152400" y="2590194"/>
            <a:chExt cx="5715001" cy="5650444"/>
          </a:xfrm>
        </p:grpSpPr>
        <p:sp>
          <p:nvSpPr>
            <p:cNvPr id="16" name="Arc 15"/>
            <p:cNvSpPr/>
            <p:nvPr/>
          </p:nvSpPr>
          <p:spPr bwMode="auto">
            <a:xfrm rot="2617116">
              <a:off x="2777894" y="2590194"/>
              <a:ext cx="1413950" cy="2433716"/>
            </a:xfrm>
            <a:prstGeom prst="arc">
              <a:avLst>
                <a:gd name="adj1" fmla="val 14706802"/>
                <a:gd name="adj2" fmla="val 4317096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18" name="Arc 17"/>
            <p:cNvSpPr/>
            <p:nvPr/>
          </p:nvSpPr>
          <p:spPr bwMode="auto">
            <a:xfrm rot="16200000">
              <a:off x="1293507" y="3666744"/>
              <a:ext cx="3432787" cy="5715001"/>
            </a:xfrm>
            <a:prstGeom prst="arc">
              <a:avLst>
                <a:gd name="adj1" fmla="val 17404637"/>
                <a:gd name="adj2" fmla="val 10488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5591255" y="2203295"/>
            <a:ext cx="3324145" cy="2063905"/>
            <a:chOff x="186955" y="2127095"/>
            <a:chExt cx="3324145" cy="2063905"/>
          </a:xfrm>
        </p:grpSpPr>
        <p:sp>
          <p:nvSpPr>
            <p:cNvPr id="22" name="Isosceles Triangle 21"/>
            <p:cNvSpPr/>
            <p:nvPr/>
          </p:nvSpPr>
          <p:spPr bwMode="auto">
            <a:xfrm rot="9519822">
              <a:off x="935422" y="2231264"/>
              <a:ext cx="2231891" cy="1282523"/>
            </a:xfrm>
            <a:prstGeom prst="triangle">
              <a:avLst>
                <a:gd name="adj" fmla="val 100000"/>
              </a:avLst>
            </a:prstGeom>
            <a:solidFill>
              <a:srgbClr val="F8D9FF"/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3" name="Rounded Rectangular Callout 22"/>
            <p:cNvSpPr/>
            <p:nvPr/>
          </p:nvSpPr>
          <p:spPr bwMode="auto">
            <a:xfrm flipH="1">
              <a:off x="186955" y="2625214"/>
              <a:ext cx="3324145" cy="1565786"/>
            </a:xfrm>
            <a:prstGeom prst="wedgeRoundRectCallout">
              <a:avLst>
                <a:gd name="adj1" fmla="val -11236"/>
                <a:gd name="adj2" fmla="val -50306"/>
                <a:gd name="adj3" fmla="val 16667"/>
              </a:avLst>
            </a:prstGeom>
            <a:solidFill>
              <a:srgbClr val="F8D9FF"/>
            </a:solidFill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75000"/>
                </a:lnSpc>
              </a:pPr>
              <a:r>
                <a:rPr lang="en-US" sz="3200" spc="-150" dirty="0">
                  <a:solidFill>
                    <a:srgbClr val="7030A0"/>
                  </a:solidFill>
                  <a:latin typeface="Times New Roman" charset="0"/>
                </a:rPr>
                <a:t>A: </a:t>
              </a: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charset="0"/>
                </a:rPr>
                <a:t>It </a:t>
              </a:r>
              <a:r>
                <a:rPr kumimoji="0" lang="en-US" sz="3200" b="1" i="1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charset="0"/>
                </a:rPr>
                <a:t>did</a:t>
              </a: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charset="0"/>
                </a:rPr>
                <a:t> change</a:t>
              </a:r>
              <a:b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charset="0"/>
                </a:rPr>
              </a:b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Times New Roman" charset="0"/>
                </a:rPr>
                <a:t>thi</a:t>
              </a:r>
              <a:r>
                <a:rPr lang="en-US" sz="3200" spc="-150" dirty="0" smtClean="0">
                  <a:solidFill>
                    <a:srgbClr val="00B0F0"/>
                  </a:solidFill>
                  <a:latin typeface="Times New Roman" charset="0"/>
                </a:rPr>
                <a:t>s</a:t>
              </a:r>
              <a:r>
                <a:rPr lang="en-US" sz="3200" spc="-150" dirty="0" smtClean="0">
                  <a:solidFill>
                    <a:srgbClr val="7030A0"/>
                  </a:solidFill>
                  <a:latin typeface="Times New Roman" charset="0"/>
                </a:rPr>
                <a:t>, since</a:t>
              </a:r>
              <a:r>
                <a:rPr lang="en-US" sz="2800" spc="-150" dirty="0" smtClean="0">
                  <a:solidFill>
                    <a:srgbClr val="7030A0"/>
                  </a:solidFill>
                  <a:latin typeface="Times New Roman" charset="0"/>
                </a:rPr>
                <a:t> </a:t>
              </a:r>
              <a:r>
                <a:rPr lang="en-US" sz="3200" spc="-150" dirty="0" smtClean="0">
                  <a:solidFill>
                    <a:srgbClr val="7030A0"/>
                  </a:solidFill>
                  <a:latin typeface="Times New Roman" charset="0"/>
                </a:rPr>
                <a:t>i</a:t>
              </a:r>
              <a:r>
                <a:rPr lang="en-US" sz="3200" spc="-220" dirty="0" smtClean="0">
                  <a:solidFill>
                    <a:srgbClr val="7030A0"/>
                  </a:solidFill>
                  <a:latin typeface="Times New Roman" charset="0"/>
                </a:rPr>
                <a:t>t’</a:t>
              </a:r>
              <a:r>
                <a:rPr lang="en-US" sz="3200" spc="-150" dirty="0" smtClean="0">
                  <a:solidFill>
                    <a:srgbClr val="7030A0"/>
                  </a:solidFill>
                  <a:latin typeface="Times New Roman" charset="0"/>
                </a:rPr>
                <a:t>s</a:t>
              </a:r>
              <a:r>
                <a:rPr lang="en-US" sz="2800" spc="-150" dirty="0" smtClean="0">
                  <a:solidFill>
                    <a:srgbClr val="7030A0"/>
                  </a:solidFill>
                  <a:latin typeface="Times New Roman" charset="0"/>
                </a:rPr>
                <a:t> </a:t>
              </a:r>
              <a:r>
                <a:rPr lang="en-US" sz="3200" spc="-150" dirty="0" smtClean="0">
                  <a:solidFill>
                    <a:srgbClr val="7030A0"/>
                  </a:solidFill>
                  <a:latin typeface="Times New Roman" charset="0"/>
                </a:rPr>
                <a:t>a</a:t>
              </a:r>
              <a:r>
                <a:rPr lang="en-US" sz="2800" spc="-150" dirty="0" smtClean="0">
                  <a:solidFill>
                    <a:srgbClr val="7030A0"/>
                  </a:solidFill>
                  <a:latin typeface="Times New Roman" charset="0"/>
                </a:rPr>
                <a:t> </a:t>
              </a:r>
              <a:r>
                <a:rPr lang="en-US" sz="3200" spc="-150" dirty="0" smtClean="0">
                  <a:solidFill>
                    <a:srgbClr val="7030A0"/>
                  </a:solidFill>
                  <a:latin typeface="Times New Roman" charset="0"/>
                </a:rPr>
                <a:t>class </a:t>
              </a:r>
            </a:p>
            <a:p>
              <a:pPr>
                <a:lnSpc>
                  <a:spcPct val="75000"/>
                </a:lnSpc>
              </a:pPr>
              <a:r>
                <a:rPr lang="en-US" sz="3200" spc="-150" dirty="0" smtClean="0">
                  <a:solidFill>
                    <a:srgbClr val="7030A0"/>
                  </a:solidFill>
                  <a:latin typeface="Times New Roman" charset="0"/>
                </a:rPr>
                <a:t>attribute (and</a:t>
              </a:r>
              <a:r>
                <a:rPr lang="en-US" sz="3200" spc="-350" dirty="0" smtClean="0">
                  <a:solidFill>
                    <a:srgbClr val="7030A0"/>
                  </a:solidFill>
                  <a:latin typeface="Times New Roman" charset="0"/>
                </a:rPr>
                <a:t> X &amp; </a:t>
              </a:r>
              <a:r>
                <a:rPr lang="en-US" sz="3200" spc="-150" dirty="0" err="1" smtClean="0">
                  <a:solidFill>
                    <a:srgbClr val="7030A0"/>
                  </a:solidFill>
                  <a:latin typeface="Times New Roman" charset="0"/>
                </a:rPr>
                <a:t>inst</a:t>
              </a:r>
              <a:r>
                <a:rPr lang="en-US" sz="3200" spc="-150" dirty="0" smtClean="0">
                  <a:solidFill>
                    <a:srgbClr val="7030A0"/>
                  </a:solidFill>
                  <a:latin typeface="Times New Roman" charset="0"/>
                </a:rPr>
                <a:t> </a:t>
              </a:r>
              <a:br>
                <a:rPr lang="en-US" sz="3200" spc="-150" dirty="0" smtClean="0">
                  <a:solidFill>
                    <a:srgbClr val="7030A0"/>
                  </a:solidFill>
                  <a:latin typeface="Times New Roman" charset="0"/>
                </a:rPr>
              </a:br>
              <a:r>
                <a:rPr lang="en-US" sz="3200" spc="-150" dirty="0" smtClean="0">
                  <a:solidFill>
                    <a:srgbClr val="7030A0"/>
                  </a:solidFill>
                  <a:latin typeface="Times New Roman" charset="0"/>
                </a:rPr>
                <a:t>are the same class).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4" name="Isosceles Triangle 23"/>
            <p:cNvSpPr/>
            <p:nvPr/>
          </p:nvSpPr>
          <p:spPr bwMode="auto">
            <a:xfrm>
              <a:off x="821493" y="2127095"/>
              <a:ext cx="1425477" cy="539905"/>
            </a:xfrm>
            <a:prstGeom prst="triangle">
              <a:avLst>
                <a:gd name="adj" fmla="val 100000"/>
              </a:avLst>
            </a:prstGeom>
            <a:solidFill>
              <a:srgbClr val="F8D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05000" y="2430236"/>
            <a:ext cx="7162799" cy="6104164"/>
            <a:chOff x="1981201" y="2430236"/>
            <a:chExt cx="7162799" cy="6104164"/>
          </a:xfrm>
        </p:grpSpPr>
        <p:sp>
          <p:nvSpPr>
            <p:cNvPr id="26" name="Arc 25"/>
            <p:cNvSpPr/>
            <p:nvPr/>
          </p:nvSpPr>
          <p:spPr bwMode="auto">
            <a:xfrm rot="2617116">
              <a:off x="3385050" y="2430236"/>
              <a:ext cx="1437216" cy="3098686"/>
            </a:xfrm>
            <a:prstGeom prst="arc">
              <a:avLst>
                <a:gd name="adj1" fmla="val 19115985"/>
                <a:gd name="adj2" fmla="val 4264836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7" name="Arc 26"/>
            <p:cNvSpPr/>
            <p:nvPr/>
          </p:nvSpPr>
          <p:spPr bwMode="auto">
            <a:xfrm rot="16200000">
              <a:off x="2482904" y="4599910"/>
              <a:ext cx="3432787" cy="4436193"/>
            </a:xfrm>
            <a:prstGeom prst="arc">
              <a:avLst>
                <a:gd name="adj1" fmla="val 18337968"/>
                <a:gd name="adj2" fmla="val 20324037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28" name="Arc 27"/>
            <p:cNvSpPr/>
            <p:nvPr/>
          </p:nvSpPr>
          <p:spPr bwMode="auto">
            <a:xfrm rot="16200000">
              <a:off x="5215976" y="2628964"/>
              <a:ext cx="3419856" cy="4436193"/>
            </a:xfrm>
            <a:prstGeom prst="arc">
              <a:avLst>
                <a:gd name="adj1" fmla="val 17579265"/>
                <a:gd name="adj2" fmla="val 19275034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0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30" grpId="0" animBg="1"/>
      <p:bldP spid="30" grpId="1" animBg="1"/>
      <p:bldP spid="33" grpId="0" animBg="1"/>
      <p:bldP spid="33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700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 smtClean="0">
                <a:latin typeface="Lucida Console" panose="020B0609040504020204" pitchFamily="49" charset="0"/>
              </a:rPr>
              <a:t>class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dirty="0" err="1">
                <a:latin typeface="Lucida Console" panose="020B0609040504020204" pitchFamily="49" charset="0"/>
              </a:rPr>
              <a:t>def</a:t>
            </a:r>
            <a:r>
              <a:rPr lang="en-US" altLang="zh-TW" dirty="0">
                <a:latin typeface="Lucida Console" panose="020B0609040504020204" pitchFamily="49" charset="0"/>
              </a:rPr>
              <a:t> m(self):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10</a:t>
            </a:r>
            <a:r>
              <a:rPr lang="en-US" altLang="zh-TW" dirty="0" smtClean="0">
                <a:latin typeface="Lucida Console" panose="020B0609040504020204" pitchFamily="49" charset="0"/>
              </a:rPr>
              <a:t>; 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30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prt</a:t>
            </a:r>
            <a:r>
              <a:rPr lang="en-US" altLang="zh-TW" dirty="0" smtClean="0">
                <a:latin typeface="Lucida Console" panose="020B0609040504020204" pitchFamily="49" charset="0"/>
              </a:rPr>
              <a:t>(self</a:t>
            </a:r>
            <a:r>
              <a:rPr lang="en-US" altLang="zh-TW" dirty="0">
                <a:latin typeface="Lucida Console" panose="020B0609040504020204" pitchFamily="49" charset="0"/>
              </a:rPr>
              <a:t>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="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r>
              <a:rPr lang="en-US" altLang="zh-TW" dirty="0">
                <a:latin typeface="Lucida Console" panose="020B0609040504020204" pitchFamily="49" charset="0"/>
              </a:rPr>
              <a:t>"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3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try:</a:t>
            </a:r>
          </a:p>
          <a:p>
            <a:pPr>
              <a:lnSpc>
                <a:spcPct val="7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4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except: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print("</a:t>
            </a:r>
            <a:r>
              <a:rPr lang="en-US" altLang="zh-TW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 err="1">
                <a:latin typeface="Lucida Console" panose="020B0609040504020204" pitchFamily="49" charset="0"/>
              </a:rPr>
              <a:t>",end</a:t>
            </a:r>
            <a:r>
              <a:rPr lang="en-US" altLang="zh-TW" dirty="0">
                <a:latin typeface="Lucida Console" panose="020B0609040504020204" pitchFamily="49" charset="0"/>
              </a:rPr>
              <a:t>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zh-TW" dirty="0">
                <a:latin typeface="Lucida Console" panose="020B0609040504020204" pitchFamily="49" charset="0"/>
              </a:rPr>
              <a:t>=Scope</a:t>
            </a:r>
            <a:r>
              <a:rPr lang="en-US" altLang="zh-TW" dirty="0" smtClean="0">
                <a:latin typeface="Lucida Console" panose="020B0609040504020204" pitchFamily="49" charset="0"/>
              </a:rPr>
              <a:t>(); </a:t>
            </a:r>
            <a:r>
              <a:rPr lang="en-US" altLang="zh-TW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.prt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-1 20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 </a:t>
            </a:r>
            <a:r>
              <a:rPr lang="en-US" altLang="zh-TW" b="1" dirty="0" err="1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endParaRPr lang="en-US" altLang="zh-TW" b="1" dirty="0">
              <a:solidFill>
                <a:srgbClr val="DAA1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dirty="0">
                <a:latin typeface="Lucida Console" panose="020B0609040504020204" pitchFamily="49" charset="0"/>
              </a:rPr>
              <a:t>=Scope(); </a:t>
            </a:r>
            <a:r>
              <a:rPr lang="en-US" altLang="zh-TW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X.m</a:t>
            </a:r>
            <a:r>
              <a:rPr lang="en-US" altLang="zh-TW" dirty="0">
                <a:latin typeface="Lucida Console" panose="020B0609040504020204" pitchFamily="49" charset="0"/>
              </a:rPr>
              <a:t>(); </a:t>
            </a:r>
          </a:p>
          <a:p>
            <a:pPr>
              <a:lnSpc>
                <a:spcPct val="87000"/>
              </a:lnSpc>
            </a:pP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-1 20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30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 </a:t>
            </a:r>
            <a:r>
              <a:rPr lang="en-US" altLang="zh-TW" b="1" dirty="0" err="1" smtClean="0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endParaRPr lang="en-US" altLang="zh-TW" b="1" dirty="0" smtClean="0">
              <a:solidFill>
                <a:srgbClr val="DAA1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   </a:t>
            </a:r>
            <a:r>
              <a:rPr lang="en-US" altLang="zh-TW" b="1" dirty="0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dirty="0">
                <a:latin typeface="Lucida Console" panose="020B0609040504020204" pitchFamily="49" charset="0"/>
              </a:rPr>
              <a:t>=Scope(); </a:t>
            </a:r>
            <a:r>
              <a:rPr lang="en-US" altLang="zh-TW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dirty="0" err="1">
                <a:latin typeface="Lucida Console" panose="020B0609040504020204" pitchFamily="49" charset="0"/>
              </a:rPr>
              <a:t>.pr</a:t>
            </a:r>
            <a:r>
              <a:rPr lang="en-US" altLang="zh-TW" spc="-200" dirty="0" err="1">
                <a:latin typeface="Lucida Console" panose="020B0609040504020204" pitchFamily="49" charset="0"/>
              </a:rPr>
              <a:t>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#</a:t>
            </a:r>
            <a:r>
              <a:rPr lang="en-US" altLang="zh-TW" spc="-100" dirty="0" smtClean="0">
                <a:solidFill>
                  <a:srgbClr val="FF0000"/>
                </a:solidFill>
                <a:latin typeface="+mj-ea"/>
                <a:ea typeface="+mj-ea"/>
              </a:rPr>
              <a:t>New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instanc</a:t>
            </a:r>
            <a:r>
              <a:rPr lang="en-US" altLang="zh-TW" spc="-50" dirty="0" smtClean="0">
                <a:solidFill>
                  <a:srgbClr val="FF0000"/>
                </a:solidFill>
                <a:latin typeface="+mj-ea"/>
                <a:ea typeface="+mj-ea"/>
              </a:rPr>
              <a:t>es now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start with attr3</a:t>
            </a:r>
            <a:endParaRPr lang="en-US" altLang="zh-TW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-1 20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30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 </a:t>
            </a:r>
            <a:r>
              <a:rPr lang="en-US" altLang="zh-TW" b="1" dirty="0" err="1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endParaRPr lang="en-US" altLang="zh-TW" b="1" dirty="0">
              <a:solidFill>
                <a:srgbClr val="DAA1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5910961"/>
            <a:ext cx="762000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endParaRPr lang="en-US" altLang="zh-TW" dirty="0">
              <a:solidFill>
                <a:srgbClr val="FF9797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5276088"/>
            <a:ext cx="762000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endParaRPr lang="en-US" altLang="zh-TW" dirty="0">
              <a:solidFill>
                <a:srgbClr val="FF9797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701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class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dirty="0" err="1">
                <a:latin typeface="Lucida Console" panose="020B0609040504020204" pitchFamily="49" charset="0"/>
              </a:rPr>
              <a:t>def</a:t>
            </a:r>
            <a:r>
              <a:rPr lang="en-US" altLang="zh-TW" dirty="0">
                <a:latin typeface="Lucida Console" panose="020B0609040504020204" pitchFamily="49" charset="0"/>
              </a:rPr>
              <a:t> m(self):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=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-10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30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</a:t>
            </a:r>
            <a:r>
              <a:rPr lang="en-US" altLang="zh-TW" dirty="0" err="1">
                <a:latin typeface="Lucida Console" panose="020B0609040504020204" pitchFamily="49" charset="0"/>
              </a:rPr>
              <a:t>prt</a:t>
            </a:r>
            <a:r>
              <a:rPr lang="en-US" altLang="zh-TW" dirty="0">
                <a:latin typeface="Lucida Console" panose="020B0609040504020204" pitchFamily="49" charset="0"/>
              </a:rPr>
              <a:t>(self):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="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r>
              <a:rPr lang="en-US" altLang="zh-TW" dirty="0">
                <a:latin typeface="Lucida Console" panose="020B0609040504020204" pitchFamily="49" charset="0"/>
              </a:rPr>
              <a:t>"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3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try:</a:t>
            </a:r>
          </a:p>
          <a:p>
            <a:pPr>
              <a:lnSpc>
                <a:spcPct val="7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4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except: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print("</a:t>
            </a:r>
            <a:r>
              <a:rPr lang="en-US" altLang="zh-TW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 err="1">
                <a:latin typeface="Lucida Console" panose="020B0609040504020204" pitchFamily="49" charset="0"/>
              </a:rPr>
              <a:t>",end</a:t>
            </a:r>
            <a:r>
              <a:rPr lang="en-US" altLang="zh-TW" dirty="0">
                <a:latin typeface="Lucida Console" panose="020B0609040504020204" pitchFamily="49" charset="0"/>
              </a:rPr>
              <a:t>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dirty="0" smtClean="0">
                <a:latin typeface="Lucida Console" panose="020B0609040504020204" pitchFamily="49" charset="0"/>
              </a:rPr>
              <a:t>=Scope(); </a:t>
            </a:r>
            <a:r>
              <a:rPr lang="en-US" altLang="zh-TW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.prt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-1 20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 </a:t>
            </a:r>
            <a:r>
              <a:rPr lang="en-US" altLang="zh-TW" b="1" dirty="0" err="1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endParaRPr lang="en-US" altLang="zh-TW" b="1" dirty="0">
              <a:solidFill>
                <a:srgbClr val="DAA1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is </a:t>
            </a:r>
            <a:r>
              <a:rPr lang="en-US" altLang="zh-TW" b="1" dirty="0">
                <a:solidFill>
                  <a:srgbClr val="00B0F0"/>
                </a:solidFill>
                <a:latin typeface="Lucida Console" panose="020B0609040504020204" pitchFamily="49" charset="0"/>
              </a:rPr>
              <a:t>b</a:t>
            </a:r>
          </a:p>
          <a:p>
            <a:pPr>
              <a:lnSpc>
                <a:spcPct val="87000"/>
              </a:lnSpc>
            </a:pPr>
            <a:r>
              <a:rPr lang="en-US" altLang="zh-TW" b="1" dirty="0">
                <a:latin typeface="Lucida Console" panose="020B0609040504020204" pitchFamily="49" charset="0"/>
              </a:rPr>
              <a:t>True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dirty="0" err="1">
                <a:latin typeface="Lucida Console" panose="020B0609040504020204" pitchFamily="49" charset="0"/>
              </a:rPr>
              <a:t>.m</a:t>
            </a:r>
            <a:r>
              <a:rPr lang="en-US" altLang="zh-TW" dirty="0" smtClean="0">
                <a:latin typeface="Lucida Console" panose="020B0609040504020204" pitchFamily="49" charset="0"/>
              </a:rPr>
              <a:t>(); </a:t>
            </a:r>
            <a:r>
              <a:rPr lang="en-US" altLang="zh-TW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.prt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#If a really is b, then a’s attr1 will change</a:t>
            </a:r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87000"/>
              </a:lnSpc>
            </a:pP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10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30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 </a:t>
            </a:r>
            <a:r>
              <a:rPr lang="en-US" altLang="zh-TW" b="1" dirty="0" err="1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endParaRPr lang="en-US" altLang="zh-TW" b="1" dirty="0">
              <a:solidFill>
                <a:srgbClr val="DAA1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#a.attr1 has changed to -10. So a really is b.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5285232"/>
            <a:ext cx="762000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endParaRPr lang="en-US" altLang="zh-TW" dirty="0">
              <a:solidFill>
                <a:srgbClr val="FF9797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5910961"/>
            <a:ext cx="762000" cy="41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endParaRPr lang="en-US" altLang="zh-TW" dirty="0">
              <a:solidFill>
                <a:srgbClr val="FF9797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4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4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43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703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class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dirty="0" err="1">
                <a:latin typeface="Lucida Console" panose="020B0609040504020204" pitchFamily="49" charset="0"/>
              </a:rPr>
              <a:t>def</a:t>
            </a:r>
            <a:r>
              <a:rPr lang="en-US" altLang="zh-TW" dirty="0">
                <a:latin typeface="Lucida Console" panose="020B0609040504020204" pitchFamily="49" charset="0"/>
              </a:rPr>
              <a:t> m(self):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=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-10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30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</a:t>
            </a:r>
            <a:r>
              <a:rPr lang="en-US" altLang="zh-TW" dirty="0" err="1">
                <a:latin typeface="Lucida Console" panose="020B0609040504020204" pitchFamily="49" charset="0"/>
              </a:rPr>
              <a:t>prt</a:t>
            </a:r>
            <a:r>
              <a:rPr lang="en-US" altLang="zh-TW" dirty="0">
                <a:latin typeface="Lucida Console" panose="020B0609040504020204" pitchFamily="49" charset="0"/>
              </a:rPr>
              <a:t>(self):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="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r>
              <a:rPr lang="en-US" altLang="zh-TW" dirty="0">
                <a:latin typeface="Lucida Console" panose="020B0609040504020204" pitchFamily="49" charset="0"/>
              </a:rPr>
              <a:t>"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3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try:</a:t>
            </a:r>
          </a:p>
          <a:p>
            <a:pPr>
              <a:lnSpc>
                <a:spcPct val="7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4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except: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print("</a:t>
            </a:r>
            <a:r>
              <a:rPr lang="en-US" altLang="zh-TW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 err="1">
                <a:latin typeface="Lucida Console" panose="020B0609040504020204" pitchFamily="49" charset="0"/>
              </a:rPr>
              <a:t>",end</a:t>
            </a:r>
            <a:r>
              <a:rPr lang="en-US" altLang="zh-TW" dirty="0">
                <a:latin typeface="Lucida Console" panose="020B0609040504020204" pitchFamily="49" charset="0"/>
              </a:rPr>
              <a:t>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B0F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dirty="0">
                <a:latin typeface="Lucida Console" panose="020B0609040504020204" pitchFamily="49" charset="0"/>
              </a:rPr>
              <a:t>=Scope</a:t>
            </a:r>
            <a:r>
              <a:rPr lang="en-US" altLang="zh-TW" dirty="0" smtClean="0">
                <a:latin typeface="Lucida Console" panose="020B0609040504020204" pitchFamily="49" charset="0"/>
              </a:rPr>
              <a:t>(); </a:t>
            </a:r>
            <a:r>
              <a:rPr lang="en-US" altLang="zh-TW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is </a:t>
            </a:r>
            <a:r>
              <a:rPr lang="en-US" altLang="zh-TW" b="1" dirty="0">
                <a:solidFill>
                  <a:srgbClr val="00B0F0"/>
                </a:solidFill>
                <a:latin typeface="Lucida Console" panose="020B0609040504020204" pitchFamily="49" charset="0"/>
              </a:rPr>
              <a:t>b</a:t>
            </a:r>
          </a:p>
          <a:p>
            <a:pPr>
              <a:lnSpc>
                <a:spcPct val="87000"/>
              </a:lnSpc>
            </a:pPr>
            <a:r>
              <a:rPr lang="en-US" altLang="zh-TW" b="1" dirty="0">
                <a:latin typeface="Lucida Console" panose="020B0609040504020204" pitchFamily="49" charset="0"/>
              </a:rPr>
              <a:t>True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.prt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-1 20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 </a:t>
            </a:r>
            <a:r>
              <a:rPr lang="en-US" altLang="zh-TW" b="1" dirty="0" err="1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endParaRPr lang="en-US" altLang="zh-TW" b="1" dirty="0">
              <a:solidFill>
                <a:srgbClr val="DAA1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dirty="0" smtClean="0">
                <a:latin typeface="Lucida Console" panose="020B0609040504020204" pitchFamily="49" charset="0"/>
              </a:rPr>
              <a:t>.</a:t>
            </a:r>
            <a:r>
              <a:rPr lang="en-US" altLang="zh-TW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 smtClean="0">
                <a:latin typeface="Lucida Console" panose="020B0609040504020204" pitchFamily="49" charset="0"/>
              </a:rPr>
              <a:t>="</a:t>
            </a:r>
            <a:r>
              <a:rPr lang="en-US" b="1" dirty="0">
                <a:solidFill>
                  <a:srgbClr val="7030A0"/>
                </a:solidFill>
              </a:rPr>
              <a:t> ☺ </a:t>
            </a:r>
            <a:r>
              <a:rPr lang="en-US" altLang="zh-TW" dirty="0" smtClean="0">
                <a:latin typeface="Lucida Console" panose="020B0609040504020204" pitchFamily="49" charset="0"/>
              </a:rPr>
              <a:t>";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1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dirty="0" err="1">
                <a:latin typeface="Lucida Console" panose="020B0609040504020204" pitchFamily="49" charset="0"/>
              </a:rPr>
              <a:t>.prt</a:t>
            </a:r>
            <a:r>
              <a:rPr lang="en-US" altLang="zh-TW" dirty="0">
                <a:latin typeface="Lucida Console" panose="020B0609040504020204" pitchFamily="49" charset="0"/>
              </a:rPr>
              <a:t>()</a:t>
            </a:r>
          </a:p>
          <a:p>
            <a:pPr>
              <a:lnSpc>
                <a:spcPct val="87000"/>
              </a:lnSpc>
            </a:pPr>
            <a:r>
              <a:rPr lang="en-US" b="1" dirty="0" smtClean="0">
                <a:solidFill>
                  <a:srgbClr val="7030A0"/>
                </a:solidFill>
              </a:rPr>
              <a:t>☺</a:t>
            </a:r>
            <a:r>
              <a:rPr lang="en-US" altLang="zh-TW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Lucida Console" panose="020B0609040504020204" pitchFamily="49" charset="0"/>
              </a:rPr>
              <a:t>NO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 </a:t>
            </a:r>
            <a:r>
              <a:rPr lang="en-US" altLang="zh-TW" b="1" dirty="0" err="1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endParaRPr lang="en-US" altLang="zh-TW" b="1" dirty="0">
              <a:solidFill>
                <a:srgbClr val="DAA1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991600" cy="703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class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</a:t>
            </a:r>
            <a:r>
              <a:rPr lang="en-US" altLang="zh-TW" dirty="0">
                <a:latin typeface="Lucida Console" panose="020B0609040504020204" pitchFamily="49" charset="0"/>
              </a:rPr>
              <a:t>(object):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__</a:t>
            </a:r>
            <a:r>
              <a:rPr lang="en-US" altLang="zh-TW" dirty="0" err="1">
                <a:latin typeface="Lucida Console" panose="020B0609040504020204" pitchFamily="49" charset="0"/>
              </a:rPr>
              <a:t>init</a:t>
            </a:r>
            <a:r>
              <a:rPr lang="en-US" altLang="zh-TW" dirty="0">
                <a:latin typeface="Lucida Console" panose="020B0609040504020204" pitchFamily="49" charset="0"/>
              </a:rPr>
              <a:t>__(self):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</a:t>
            </a:r>
            <a:r>
              <a:rPr lang="en-US" altLang="zh-TW" dirty="0" err="1">
                <a:latin typeface="Lucida Console" panose="020B0609040504020204" pitchFamily="49" charset="0"/>
              </a:rPr>
              <a:t>def</a:t>
            </a:r>
            <a:r>
              <a:rPr lang="en-US" altLang="zh-TW" dirty="0">
                <a:latin typeface="Lucida Console" panose="020B0609040504020204" pitchFamily="49" charset="0"/>
              </a:rPr>
              <a:t> m(self):</a:t>
            </a:r>
          </a:p>
          <a:p>
            <a:pPr>
              <a:lnSpc>
                <a:spcPct val="85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 =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-10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30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def </a:t>
            </a:r>
            <a:r>
              <a:rPr lang="en-US" altLang="zh-TW" dirty="0" err="1">
                <a:latin typeface="Lucida Console" panose="020B0609040504020204" pitchFamily="49" charset="0"/>
              </a:rPr>
              <a:t>prt</a:t>
            </a:r>
            <a:r>
              <a:rPr lang="en-US" altLang="zh-TW" dirty="0">
                <a:latin typeface="Lucida Console" panose="020B0609040504020204" pitchFamily="49" charset="0"/>
              </a:rPr>
              <a:t>(self):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=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="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r>
              <a:rPr lang="en-US" altLang="zh-TW" dirty="0">
                <a:latin typeface="Lucida Console" panose="020B0609040504020204" pitchFamily="49" charset="0"/>
              </a:rPr>
              <a:t>"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self.attr2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Scope.attr2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3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try:</a:t>
            </a:r>
          </a:p>
          <a:p>
            <a:pPr>
              <a:lnSpc>
                <a:spcPct val="7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Scope.attr3</a:t>
            </a:r>
            <a:r>
              <a:rPr lang="en-US" altLang="zh-TW" dirty="0">
                <a:latin typeface="Lucida Console" panose="020B0609040504020204" pitchFamily="49" charset="0"/>
              </a:rPr>
              <a:t>,end=" ")</a:t>
            </a:r>
          </a:p>
          <a:p>
            <a:pPr>
              <a:lnSpc>
                <a:spcPct val="84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except: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    print("</a:t>
            </a:r>
            <a:r>
              <a:rPr lang="en-US" altLang="zh-TW" dirty="0" err="1">
                <a:latin typeface="Lucida Console" panose="020B0609040504020204" pitchFamily="49" charset="0"/>
              </a:rPr>
              <a:t>NO",end</a:t>
            </a:r>
            <a:r>
              <a:rPr lang="en-US" altLang="zh-TW" dirty="0">
                <a:latin typeface="Lucida Console" panose="020B0609040504020204" pitchFamily="49" charset="0"/>
              </a:rPr>
              <a:t>=" ")</a:t>
            </a:r>
          </a:p>
          <a:p>
            <a:pPr>
              <a:lnSpc>
                <a:spcPct val="87000"/>
              </a:lnSpc>
            </a:pPr>
            <a:r>
              <a:rPr lang="en-US" altLang="zh-TW" dirty="0">
                <a:latin typeface="Lucida Console" panose="020B0609040504020204" pitchFamily="49" charset="0"/>
              </a:rPr>
              <a:t>        print(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attr1</a:t>
            </a:r>
            <a:r>
              <a:rPr lang="en-US" altLang="zh-TW" dirty="0">
                <a:latin typeface="Lucida Console" panose="020B0609040504020204" pitchFamily="49" charset="0"/>
              </a:rPr>
              <a:t>,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attr2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dirty="0" smtClean="0">
                <a:latin typeface="Lucida Console" panose="020B0609040504020204" pitchFamily="49" charset="0"/>
              </a:rPr>
              <a:t>=Scope();</a:t>
            </a:r>
            <a:r>
              <a:rPr lang="en-US" altLang="zh-TW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dirty="0" smtClean="0">
                <a:latin typeface="Lucida Console" panose="020B0609040504020204" pitchFamily="49" charset="0"/>
              </a:rPr>
              <a:t>=Scope();</a:t>
            </a:r>
            <a:r>
              <a:rPr lang="en-US" altLang="zh-TW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b</a:t>
            </a:r>
            <a:r>
              <a:rPr lang="en-US" altLang="zh-TW" dirty="0" smtClean="0">
                <a:latin typeface="Lucida Console" panose="020B0609040504020204" pitchFamily="49" charset="0"/>
              </a:rPr>
              <a:t>.</a:t>
            </a:r>
            <a:r>
              <a:rPr lang="en-US" altLang="zh-TW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attr3</a:t>
            </a:r>
            <a:r>
              <a:rPr lang="en-US" altLang="zh-TW" dirty="0" smtClean="0">
                <a:latin typeface="Lucida Console" panose="020B0609040504020204" pitchFamily="49" charset="0"/>
              </a:rPr>
              <a:t>=0;</a:t>
            </a:r>
            <a:r>
              <a:rPr lang="en-US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dirty="0" smtClean="0">
                <a:latin typeface="Lucida Console" panose="020B0609040504020204" pitchFamily="49" charset="0"/>
              </a:rPr>
              <a:t>.m();</a:t>
            </a:r>
            <a:r>
              <a:rPr lang="en-US" altLang="zh-TW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.prt</a:t>
            </a:r>
            <a:r>
              <a:rPr lang="en-US" altLang="zh-TW" dirty="0" smtClean="0">
                <a:latin typeface="Lucida Console" panose="020B0609040504020204" pitchFamily="49" charset="0"/>
              </a:rPr>
              <a:t>()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10 </a:t>
            </a: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20 30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b="1" dirty="0">
                <a:solidFill>
                  <a:srgbClr val="DAA100"/>
                </a:solidFill>
                <a:latin typeface="Lucida Console" panose="020B0609040504020204" pitchFamily="49" charset="0"/>
              </a:rPr>
              <a:t>local </a:t>
            </a:r>
            <a:r>
              <a:rPr lang="en-US" altLang="zh-TW" b="1" dirty="0" err="1">
                <a:solidFill>
                  <a:srgbClr val="DAA100"/>
                </a:solidFill>
                <a:latin typeface="Lucida Console" panose="020B0609040504020204" pitchFamily="49" charset="0"/>
              </a:rPr>
              <a:t>local</a:t>
            </a:r>
            <a:endParaRPr lang="en-US" altLang="zh-TW" b="1" dirty="0">
              <a:solidFill>
                <a:srgbClr val="DAA1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print(</a:t>
            </a:r>
            <a:r>
              <a:rPr lang="en-US" altLang="zh-TW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a.attr1</a:t>
            </a:r>
            <a:r>
              <a:rPr lang="en-US" altLang="zh-TW" dirty="0" smtClean="0">
                <a:latin typeface="Lucida Console" panose="020B0609040504020204" pitchFamily="49" charset="0"/>
              </a:rPr>
              <a:t>,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a.attr2</a:t>
            </a:r>
            <a:r>
              <a:rPr lang="en-US" altLang="zh-TW" dirty="0" smtClean="0">
                <a:latin typeface="Lucida Console" panose="020B0609040504020204" pitchFamily="49" charset="0"/>
              </a:rPr>
              <a:t>,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a.attr3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#t</a:t>
            </a:r>
            <a:r>
              <a:rPr lang="en-US" altLang="zh-TW" spc="-20" dirty="0" smtClean="0">
                <a:solidFill>
                  <a:srgbClr val="FF0000"/>
                </a:solidFill>
                <a:latin typeface="+mn-lt"/>
              </a:rPr>
              <a:t>his</a:t>
            </a:r>
            <a:r>
              <a:rPr lang="en-US" altLang="zh-TW" sz="2000" spc="-2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pc="-20" dirty="0" smtClean="0">
                <a:solidFill>
                  <a:srgbClr val="FF0000"/>
                </a:solidFill>
                <a:latin typeface="+mn-lt"/>
              </a:rPr>
              <a:t>makes</a:t>
            </a:r>
            <a:r>
              <a:rPr lang="en-US" altLang="zh-TW" sz="2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pc="-20" dirty="0" smtClean="0">
                <a:solidFill>
                  <a:srgbClr val="FF0000"/>
                </a:solidFill>
                <a:latin typeface="+mn-lt"/>
              </a:rPr>
              <a:t>sense:</a:t>
            </a:r>
            <a:endParaRPr lang="en-US" altLang="zh-TW" spc="-2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87000"/>
              </a:lnSpc>
            </a:pPr>
            <a:r>
              <a:rPr lang="en-US" altLang="zh-TW" b="1" dirty="0">
                <a:solidFill>
                  <a:srgbClr val="7030A0"/>
                </a:solidFill>
                <a:latin typeface="Lucida Console" panose="020B0609040504020204" pitchFamily="49" charset="0"/>
              </a:rPr>
              <a:t>-10 </a:t>
            </a:r>
            <a:r>
              <a:rPr lang="en-US" altLang="zh-TW" b="1" dirty="0">
                <a:solidFill>
                  <a:srgbClr val="006600"/>
                </a:solidFill>
                <a:latin typeface="Lucida Console" panose="020B0609040504020204" pitchFamily="49" charset="0"/>
              </a:rPr>
              <a:t>20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30</a:t>
            </a:r>
            <a:endParaRPr lang="en-US" altLang="zh-TW" b="1" dirty="0">
              <a:solidFill>
                <a:srgbClr val="DAA1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del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a.attr1</a:t>
            </a:r>
            <a:r>
              <a:rPr lang="en-US" altLang="zh-TW" dirty="0" smtClean="0">
                <a:latin typeface="Lucida Console" panose="020B0609040504020204" pitchFamily="49" charset="0"/>
              </a:rPr>
              <a:t>;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Scope.attr4</a:t>
            </a:r>
            <a:r>
              <a:rPr lang="en-US" altLang="zh-TW" dirty="0" smtClean="0">
                <a:latin typeface="Lucida Console" panose="020B0609040504020204" pitchFamily="49" charset="0"/>
              </a:rPr>
              <a:t>=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99</a:t>
            </a:r>
            <a:r>
              <a:rPr lang="en-US" altLang="zh-TW" dirty="0" smtClean="0">
                <a:latin typeface="Lucida Console" panose="020B0609040504020204" pitchFamily="49" charset="0"/>
              </a:rPr>
              <a:t>;</a:t>
            </a:r>
            <a:r>
              <a:rPr lang="en-US" altLang="zh-TW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b.attr4</a:t>
            </a:r>
            <a:r>
              <a:rPr lang="en-US" altLang="zh-TW" dirty="0" smtClean="0">
                <a:latin typeface="Lucida Console" panose="020B0609040504020204" pitchFamily="49" charset="0"/>
              </a:rPr>
              <a:t>+=</a:t>
            </a:r>
            <a:r>
              <a:rPr lang="en-US" altLang="zh-TW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1</a:t>
            </a:r>
          </a:p>
          <a:p>
            <a:pPr>
              <a:lnSpc>
                <a:spcPct val="87000"/>
              </a:lnSpc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zh-TW" dirty="0" smtClean="0">
                <a:latin typeface="Lucida Console" panose="020B0609040504020204" pitchFamily="49" charset="0"/>
              </a:rPr>
              <a:t> print(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a.attr1</a:t>
            </a:r>
            <a:r>
              <a:rPr lang="en-US" altLang="zh-TW" dirty="0" smtClean="0">
                <a:latin typeface="Lucida Console" panose="020B0609040504020204" pitchFamily="49" charset="0"/>
              </a:rPr>
              <a:t>,</a:t>
            </a: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a.attr4</a:t>
            </a:r>
            <a:r>
              <a:rPr lang="en-US" altLang="zh-TW" dirty="0" smtClean="0">
                <a:latin typeface="Lucida Console" panose="020B0609040504020204" pitchFamily="49" charset="0"/>
              </a:rPr>
              <a:t>,</a:t>
            </a:r>
            <a:r>
              <a:rPr lang="en-US" altLang="zh-TW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b.attr4</a:t>
            </a:r>
            <a:r>
              <a:rPr lang="en-US" altLang="zh-TW" dirty="0" smtClean="0">
                <a:latin typeface="Lucida Console" panose="020B0609040504020204" pitchFamily="49" charset="0"/>
              </a:rPr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ry to guess this: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87000"/>
              </a:lnSpc>
            </a:pPr>
            <a:r>
              <a:rPr lang="en-US" altLang="zh-TW" b="1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1 99</a:t>
            </a:r>
            <a:r>
              <a:rPr lang="en-US" altLang="zh-TW" b="1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 100</a:t>
            </a:r>
            <a:endParaRPr lang="en-US" altLang="zh-TW" b="1" dirty="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43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763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1000"/>
              </a:lnSpc>
            </a:pP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en-US" dirty="0" smtClean="0"/>
              <a:t> cat runaclass.py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b="1" dirty="0" smtClean="0"/>
              <a:t>class </a:t>
            </a:r>
            <a:r>
              <a:rPr lang="en-US" altLang="en-US" b="1" dirty="0"/>
              <a:t>Person(object):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smtClean="0"/>
              <a:t>    </a:t>
            </a:r>
            <a:r>
              <a:rPr lang="en-US" altLang="en-US" dirty="0" smtClean="0">
                <a:solidFill>
                  <a:schemeClr val="accent2"/>
                </a:solidFill>
              </a:rPr>
              <a:t>total </a:t>
            </a:r>
            <a:r>
              <a:rPr lang="en-US" altLang="en-US" dirty="0"/>
              <a:t>= 0  </a:t>
            </a:r>
            <a:r>
              <a:rPr lang="en-US" altLang="en-US" dirty="0" smtClean="0">
                <a:solidFill>
                  <a:srgbClr val="FF0000"/>
                </a:solidFill>
              </a:rPr>
              <a:t># a class attribute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smtClean="0"/>
              <a:t>    </a:t>
            </a:r>
            <a:r>
              <a:rPr lang="en-US" altLang="en-US" dirty="0"/>
              <a:t>def __</a:t>
            </a:r>
            <a:r>
              <a:rPr lang="en-US" altLang="en-US" dirty="0" err="1"/>
              <a:t>init</a:t>
            </a:r>
            <a:r>
              <a:rPr lang="en-US" altLang="en-US" dirty="0"/>
              <a:t>__(</a:t>
            </a:r>
            <a:r>
              <a:rPr lang="en-US" altLang="en-US" dirty="0" err="1" smtClean="0"/>
              <a:t>self,name</a:t>
            </a:r>
            <a:r>
              <a:rPr lang="en-US" altLang="en-US" dirty="0"/>
              <a:t>="</a:t>
            </a:r>
            <a:r>
              <a:rPr lang="en-US" altLang="en-US" dirty="0" err="1"/>
              <a:t>Tom</a:t>
            </a:r>
            <a:r>
              <a:rPr lang="en-US" altLang="en-US" dirty="0" err="1" smtClean="0"/>
              <a:t>",age</a:t>
            </a:r>
            <a:r>
              <a:rPr lang="en-US" altLang="en-US" dirty="0" smtClean="0"/>
              <a:t>=19,location="Kaohsiung"):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smtClean="0"/>
              <a:t>         </a:t>
            </a:r>
            <a:r>
              <a:rPr lang="en-US" altLang="en-US" dirty="0"/>
              <a:t>self.</a:t>
            </a:r>
            <a:r>
              <a:rPr lang="en-US" altLang="en-US" dirty="0">
                <a:solidFill>
                  <a:schemeClr val="accent2"/>
                </a:solidFill>
              </a:rPr>
              <a:t>name</a:t>
            </a:r>
            <a:r>
              <a:rPr lang="en-US" altLang="en-US" dirty="0"/>
              <a:t> = </a:t>
            </a:r>
            <a:r>
              <a:rPr lang="en-US" altLang="en-US" dirty="0" smtClean="0"/>
              <a:t>name        </a:t>
            </a:r>
            <a:r>
              <a:rPr lang="en-US" altLang="en-US" dirty="0" smtClean="0">
                <a:solidFill>
                  <a:srgbClr val="FF0000"/>
                </a:solidFill>
              </a:rPr>
              <a:t># an object attribute</a:t>
            </a:r>
            <a:endParaRPr lang="en-US" altLang="en-US" dirty="0"/>
          </a:p>
          <a:p>
            <a:pPr eaLnBrk="1" hangingPunct="1">
              <a:lnSpc>
                <a:spcPct val="81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       </a:t>
            </a:r>
            <a:r>
              <a:rPr lang="en-US" altLang="en-US" dirty="0" err="1"/>
              <a:t>self.</a:t>
            </a:r>
            <a:r>
              <a:rPr lang="en-US" altLang="en-US" dirty="0" err="1">
                <a:solidFill>
                  <a:schemeClr val="accent2"/>
                </a:solidFill>
              </a:rPr>
              <a:t>age</a:t>
            </a:r>
            <a:r>
              <a:rPr lang="en-US" altLang="en-US" dirty="0"/>
              <a:t> = </a:t>
            </a:r>
            <a:r>
              <a:rPr lang="en-US" altLang="en-US" dirty="0" smtClean="0"/>
              <a:t>age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             # an object </a:t>
            </a:r>
            <a:r>
              <a:rPr lang="en-US" altLang="en-US" dirty="0">
                <a:solidFill>
                  <a:srgbClr val="FF0000"/>
                </a:solidFill>
              </a:rPr>
              <a:t>attribute</a:t>
            </a:r>
            <a:endParaRPr lang="en-US" altLang="en-US" dirty="0"/>
          </a:p>
          <a:p>
            <a:pPr eaLnBrk="1" hangingPunct="1">
              <a:lnSpc>
                <a:spcPct val="81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       </a:t>
            </a:r>
            <a:r>
              <a:rPr lang="en-US" altLang="en-US" dirty="0" err="1"/>
              <a:t>self.</a:t>
            </a:r>
            <a:r>
              <a:rPr lang="en-US" altLang="en-US" dirty="0" err="1">
                <a:solidFill>
                  <a:schemeClr val="accent2"/>
                </a:solidFill>
              </a:rPr>
              <a:t>location</a:t>
            </a:r>
            <a:r>
              <a:rPr lang="en-US" altLang="en-US" dirty="0"/>
              <a:t> = </a:t>
            </a:r>
            <a:r>
              <a:rPr lang="en-US" altLang="en-US" dirty="0" smtClean="0"/>
              <a:t>location </a:t>
            </a:r>
            <a:r>
              <a:rPr lang="en-US" altLang="en-US" dirty="0">
                <a:solidFill>
                  <a:srgbClr val="FF0000"/>
                </a:solidFill>
              </a:rPr>
              <a:t># </a:t>
            </a:r>
            <a:r>
              <a:rPr lang="en-US" altLang="en-US" dirty="0" smtClean="0">
                <a:solidFill>
                  <a:srgbClr val="FF0000"/>
                </a:solidFill>
              </a:rPr>
              <a:t>an object </a:t>
            </a:r>
            <a:r>
              <a:rPr lang="en-US" altLang="en-US" dirty="0">
                <a:solidFill>
                  <a:srgbClr val="FF0000"/>
                </a:solidFill>
              </a:rPr>
              <a:t>attribute</a:t>
            </a:r>
            <a:endParaRPr lang="en-US" altLang="en-US" dirty="0"/>
          </a:p>
          <a:p>
            <a:pPr eaLnBrk="1" hangingPunct="1">
              <a:lnSpc>
                <a:spcPct val="81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       </a:t>
            </a:r>
            <a:r>
              <a:rPr lang="en-US" altLang="en-US" dirty="0" err="1"/>
              <a:t>Person.</a:t>
            </a:r>
            <a:r>
              <a:rPr lang="en-US" altLang="en-US" dirty="0" err="1">
                <a:solidFill>
                  <a:schemeClr val="accent2"/>
                </a:solidFill>
              </a:rPr>
              <a:t>total</a:t>
            </a:r>
            <a:r>
              <a:rPr lang="en-US" altLang="en-US" dirty="0"/>
              <a:t> += </a:t>
            </a:r>
            <a:r>
              <a:rPr lang="en-US" altLang="en-US" dirty="0" smtClean="0"/>
              <a:t>1         </a:t>
            </a:r>
            <a:r>
              <a:rPr lang="en-US" altLang="en-US" dirty="0" smtClean="0">
                <a:solidFill>
                  <a:srgbClr val="FF0000"/>
                </a:solidFill>
              </a:rPr>
              <a:t># updates the class </a:t>
            </a:r>
            <a:r>
              <a:rPr lang="en-US" altLang="en-US" dirty="0">
                <a:solidFill>
                  <a:srgbClr val="FF0000"/>
                </a:solidFill>
              </a:rPr>
              <a:t>attribute</a:t>
            </a:r>
            <a:endParaRPr lang="en-US" altLang="en-US" sz="1400" dirty="0"/>
          </a:p>
          <a:p>
            <a:pPr eaLnBrk="1" hangingPunct="1">
              <a:lnSpc>
                <a:spcPct val="81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dirty="0">
                <a:solidFill>
                  <a:srgbClr val="00B050"/>
                </a:solidFill>
              </a:rPr>
              <a:t>def talk(self):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       </a:t>
            </a:r>
            <a:r>
              <a:rPr lang="en-US" altLang="en-US" dirty="0"/>
              <a:t>print ("I'm", self.name, "and </a:t>
            </a:r>
            <a:r>
              <a:rPr lang="en-US" altLang="en-US" dirty="0" smtClean="0"/>
              <a:t>I'm", </a:t>
            </a:r>
            <a:r>
              <a:rPr lang="en-US" altLang="en-US" dirty="0" err="1" smtClean="0"/>
              <a:t>self.age</a:t>
            </a:r>
            <a:r>
              <a:rPr lang="en-US" altLang="en-US" dirty="0" smtClean="0"/>
              <a:t>, "years old")</a:t>
            </a:r>
            <a:endParaRPr lang="en-US" altLang="en-US" dirty="0"/>
          </a:p>
          <a:p>
            <a:pPr eaLnBrk="1" hangingPunct="1">
              <a:lnSpc>
                <a:spcPct val="81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dirty="0">
                <a:solidFill>
                  <a:srgbClr val="00B050"/>
                </a:solidFill>
              </a:rPr>
              <a:t>def __</a:t>
            </a:r>
            <a:r>
              <a:rPr lang="en-US" altLang="en-US" dirty="0" err="1">
                <a:solidFill>
                  <a:srgbClr val="00B050"/>
                </a:solidFill>
              </a:rPr>
              <a:t>str</a:t>
            </a:r>
            <a:r>
              <a:rPr lang="en-US" altLang="en-US" dirty="0">
                <a:solidFill>
                  <a:srgbClr val="00B050"/>
                </a:solidFill>
              </a:rPr>
              <a:t>__(self):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       return</a:t>
            </a:r>
            <a:r>
              <a:rPr lang="en-US" altLang="en-US" dirty="0"/>
              <a:t>("I'm "+self.name</a:t>
            </a:r>
            <a:r>
              <a:rPr lang="en-US" altLang="en-US" dirty="0" smtClean="0"/>
              <a:t>+" and I</a:t>
            </a:r>
            <a:r>
              <a:rPr lang="en-US" altLang="en-US" dirty="0"/>
              <a:t> </a:t>
            </a:r>
            <a:r>
              <a:rPr lang="en-US" altLang="en-US" dirty="0" smtClean="0"/>
              <a:t>live in </a:t>
            </a:r>
            <a:r>
              <a:rPr lang="en-US" altLang="en-US" dirty="0"/>
              <a:t>"+</a:t>
            </a:r>
            <a:r>
              <a:rPr lang="en-US" altLang="en-US" dirty="0" err="1" smtClean="0"/>
              <a:t>str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self.location</a:t>
            </a:r>
            <a:r>
              <a:rPr lang="en-US" altLang="en-US" dirty="0" smtClean="0"/>
              <a:t>))</a:t>
            </a:r>
            <a:endParaRPr lang="en-US" altLang="en-US" sz="1400" dirty="0"/>
          </a:p>
          <a:p>
            <a:pPr eaLnBrk="1" hangingPunct="1">
              <a:lnSpc>
                <a:spcPct val="81000"/>
              </a:lnSpc>
            </a:pPr>
            <a:r>
              <a:rPr lang="en-US" altLang="en-US" dirty="0" smtClean="0"/>
              <a:t>print ("\</a:t>
            </a:r>
            <a:r>
              <a:rPr lang="en-US" altLang="en-US" dirty="0" err="1" smtClean="0"/>
              <a:t>nBefore</a:t>
            </a:r>
            <a:r>
              <a:rPr lang="en-US" altLang="en-US" dirty="0" smtClean="0"/>
              <a:t> </a:t>
            </a:r>
            <a:r>
              <a:rPr lang="en-US" altLang="en-US" dirty="0"/>
              <a:t>creating instances: </a:t>
            </a:r>
            <a:r>
              <a:rPr lang="en-US" altLang="en-US" dirty="0" err="1"/>
              <a:t>Person.total</a:t>
            </a:r>
            <a:r>
              <a:rPr lang="en-US" altLang="en-US" dirty="0"/>
              <a:t>=", </a:t>
            </a:r>
            <a:r>
              <a:rPr lang="en-US" altLang="en-US" dirty="0" err="1"/>
              <a:t>Person.total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err="1"/>
              <a:t>aperson</a:t>
            </a:r>
            <a:r>
              <a:rPr lang="en-US" altLang="en-US" dirty="0"/>
              <a:t> = Person()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smtClean="0"/>
              <a:t>print("</a:t>
            </a:r>
            <a:r>
              <a:rPr lang="en-US" altLang="en-US" dirty="0"/>
              <a:t>Hi, </a:t>
            </a:r>
            <a:r>
              <a:rPr lang="en-US" altLang="en-US" dirty="0" err="1"/>
              <a:t>I'm</a:t>
            </a:r>
            <a:r>
              <a:rPr lang="en-US" altLang="en-US" dirty="0" err="1" smtClean="0"/>
              <a:t>",aperson.name,"</a:t>
            </a:r>
            <a:r>
              <a:rPr lang="en-US" altLang="en-US" dirty="0" err="1"/>
              <a:t>and</a:t>
            </a:r>
            <a:r>
              <a:rPr lang="en-US" altLang="en-US" dirty="0"/>
              <a:t> </a:t>
            </a:r>
            <a:r>
              <a:rPr lang="en-US" altLang="en-US" dirty="0" err="1"/>
              <a:t>I'm</a:t>
            </a:r>
            <a:r>
              <a:rPr lang="en-US" altLang="en-US" dirty="0" err="1" smtClean="0"/>
              <a:t>",aperson.age,"</a:t>
            </a:r>
            <a:r>
              <a:rPr lang="en-US" altLang="en-US" dirty="0" err="1"/>
              <a:t>years</a:t>
            </a:r>
            <a:r>
              <a:rPr lang="en-US" altLang="en-US" dirty="0"/>
              <a:t> old")</a:t>
            </a:r>
            <a:endParaRPr lang="en-US" altLang="ja-JP" dirty="0"/>
          </a:p>
          <a:p>
            <a:pPr eaLnBrk="1" hangingPunct="1">
              <a:lnSpc>
                <a:spcPct val="81000"/>
              </a:lnSpc>
            </a:pPr>
            <a:r>
              <a:rPr lang="en-US" altLang="en-US" dirty="0" err="1"/>
              <a:t>aperson.talk</a:t>
            </a:r>
            <a:r>
              <a:rPr lang="en-US" altLang="en-US" dirty="0"/>
              <a:t>()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/>
              <a:t>print (</a:t>
            </a:r>
            <a:r>
              <a:rPr lang="en-US" altLang="en-US" dirty="0" err="1"/>
              <a:t>aperson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smtClean="0"/>
              <a:t>ruby </a:t>
            </a:r>
            <a:r>
              <a:rPr lang="en-US" altLang="en-US" dirty="0"/>
              <a:t>= Person("Ruby", 21)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/>
              <a:t>print ("Hi, I'm", ruby.name, "and I'm", </a:t>
            </a:r>
            <a:r>
              <a:rPr lang="en-US" altLang="en-US" dirty="0" err="1"/>
              <a:t>ruby.age</a:t>
            </a:r>
            <a:r>
              <a:rPr lang="en-US" altLang="en-US" dirty="0"/>
              <a:t>, "years old")</a:t>
            </a:r>
            <a:endParaRPr lang="en-US" altLang="ja-JP" dirty="0"/>
          </a:p>
          <a:p>
            <a:pPr eaLnBrk="1" hangingPunct="1">
              <a:lnSpc>
                <a:spcPct val="81000"/>
              </a:lnSpc>
            </a:pPr>
            <a:r>
              <a:rPr lang="en-US" altLang="en-US" dirty="0" err="1"/>
              <a:t>ruby.talk</a:t>
            </a:r>
            <a:r>
              <a:rPr lang="en-US" altLang="en-US" dirty="0"/>
              <a:t>()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/>
              <a:t>print (ruby)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smtClean="0"/>
              <a:t>print </a:t>
            </a:r>
            <a:r>
              <a:rPr lang="en-US" altLang="en-US" dirty="0"/>
              <a:t>("Now </a:t>
            </a:r>
            <a:r>
              <a:rPr lang="en-US" altLang="en-US" dirty="0" err="1"/>
              <a:t>Person.total</a:t>
            </a:r>
            <a:r>
              <a:rPr lang="en-US" altLang="en-US" dirty="0"/>
              <a:t>=", </a:t>
            </a:r>
            <a:r>
              <a:rPr lang="en-US" altLang="en-US" dirty="0" err="1"/>
              <a:t>Person.total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en-US" dirty="0"/>
              <a:t> python3 runaclass.py</a:t>
            </a:r>
          </a:p>
          <a:p>
            <a:pPr eaLnBrk="1" hangingPunct="1">
              <a:lnSpc>
                <a:spcPct val="81000"/>
              </a:lnSpc>
            </a:pPr>
            <a:endParaRPr lang="en-US" altLang="en-US" dirty="0"/>
          </a:p>
          <a:p>
            <a:r>
              <a:rPr lang="en-US" dirty="0"/>
              <a:t>Before creating instances: </a:t>
            </a:r>
            <a:r>
              <a:rPr lang="en-US" dirty="0" err="1"/>
              <a:t>Person.total</a:t>
            </a:r>
            <a:r>
              <a:rPr lang="en-US" dirty="0"/>
              <a:t>= 0</a:t>
            </a:r>
          </a:p>
          <a:p>
            <a:r>
              <a:rPr lang="en-US" dirty="0" smtClean="0"/>
              <a:t>Hi</a:t>
            </a:r>
            <a:r>
              <a:rPr lang="en-US" dirty="0"/>
              <a:t>, I'm Tom and I'm 19 years old</a:t>
            </a:r>
          </a:p>
          <a:p>
            <a:r>
              <a:rPr lang="en-US" dirty="0"/>
              <a:t>I'm Tom and I'm 19 years old</a:t>
            </a:r>
          </a:p>
          <a:p>
            <a:r>
              <a:rPr lang="en-US" dirty="0"/>
              <a:t>I'm Tom and I live in Kaohsiung</a:t>
            </a:r>
          </a:p>
          <a:p>
            <a:r>
              <a:rPr lang="en-US" dirty="0"/>
              <a:t>Hi, I'm Ruby and I'm 21 years old</a:t>
            </a:r>
          </a:p>
          <a:p>
            <a:r>
              <a:rPr lang="en-US" dirty="0"/>
              <a:t>I'm Ruby and I'm 21 years old</a:t>
            </a:r>
          </a:p>
          <a:p>
            <a:r>
              <a:rPr lang="en-US" dirty="0"/>
              <a:t>I'm Ruby and I live in Kaohsiung</a:t>
            </a:r>
          </a:p>
          <a:p>
            <a:r>
              <a:rPr lang="en-US" dirty="0"/>
              <a:t>Now </a:t>
            </a:r>
            <a:r>
              <a:rPr lang="en-US" dirty="0" err="1"/>
              <a:t>Person.total</a:t>
            </a:r>
            <a:r>
              <a:rPr lang="en-US" dirty="0"/>
              <a:t>= 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" y="0"/>
            <a:ext cx="8763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1000"/>
              </a:lnSpc>
            </a:pPr>
            <a:r>
              <a:rPr lang="en-US" altLang="en-US" dirty="0" smtClean="0"/>
              <a:t>print ("\</a:t>
            </a:r>
            <a:r>
              <a:rPr lang="en-US" altLang="en-US" dirty="0" err="1" smtClean="0"/>
              <a:t>nBefore</a:t>
            </a:r>
            <a:r>
              <a:rPr lang="en-US" altLang="en-US" dirty="0" smtClean="0"/>
              <a:t> </a:t>
            </a:r>
            <a:r>
              <a:rPr lang="en-US" altLang="en-US" dirty="0"/>
              <a:t>creating instances: </a:t>
            </a:r>
            <a:r>
              <a:rPr lang="en-US" altLang="en-US" dirty="0" err="1"/>
              <a:t>Person.total</a:t>
            </a:r>
            <a:r>
              <a:rPr lang="en-US" altLang="en-US" dirty="0"/>
              <a:t>=", </a:t>
            </a:r>
            <a:r>
              <a:rPr lang="en-US" altLang="en-US" dirty="0" err="1"/>
              <a:t>Person.total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err="1"/>
              <a:t>aperson</a:t>
            </a:r>
            <a:r>
              <a:rPr lang="en-US" altLang="en-US" dirty="0"/>
              <a:t> = Person()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smtClean="0"/>
              <a:t>print("</a:t>
            </a:r>
            <a:r>
              <a:rPr lang="en-US" altLang="en-US" dirty="0"/>
              <a:t>Hi, </a:t>
            </a:r>
            <a:r>
              <a:rPr lang="en-US" altLang="en-US" dirty="0" err="1"/>
              <a:t>I'm</a:t>
            </a:r>
            <a:r>
              <a:rPr lang="en-US" altLang="en-US" dirty="0" err="1" smtClean="0"/>
              <a:t>",aperson.name,"</a:t>
            </a:r>
            <a:r>
              <a:rPr lang="en-US" altLang="en-US" dirty="0" err="1"/>
              <a:t>and</a:t>
            </a:r>
            <a:r>
              <a:rPr lang="en-US" altLang="en-US" dirty="0"/>
              <a:t> </a:t>
            </a:r>
            <a:r>
              <a:rPr lang="en-US" altLang="en-US" dirty="0" err="1"/>
              <a:t>I'm</a:t>
            </a:r>
            <a:r>
              <a:rPr lang="en-US" altLang="en-US" dirty="0" err="1" smtClean="0"/>
              <a:t>",aperson.age,"</a:t>
            </a:r>
            <a:r>
              <a:rPr lang="en-US" altLang="en-US" dirty="0" err="1"/>
              <a:t>years</a:t>
            </a:r>
            <a:r>
              <a:rPr lang="en-US" altLang="en-US" dirty="0"/>
              <a:t> old")</a:t>
            </a:r>
            <a:endParaRPr lang="en-US" altLang="ja-JP" dirty="0"/>
          </a:p>
          <a:p>
            <a:pPr eaLnBrk="1" hangingPunct="1">
              <a:lnSpc>
                <a:spcPct val="81000"/>
              </a:lnSpc>
            </a:pPr>
            <a:r>
              <a:rPr lang="en-US" altLang="en-US" dirty="0" err="1"/>
              <a:t>aperson.talk</a:t>
            </a:r>
            <a:r>
              <a:rPr lang="en-US" altLang="en-US" dirty="0"/>
              <a:t>()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/>
              <a:t>print (</a:t>
            </a:r>
            <a:r>
              <a:rPr lang="en-US" altLang="en-US" dirty="0" err="1"/>
              <a:t>aperson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smtClean="0"/>
              <a:t>ruby </a:t>
            </a:r>
            <a:r>
              <a:rPr lang="en-US" altLang="en-US" dirty="0"/>
              <a:t>= Person("Ruby", 21)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/>
              <a:t>print ("Hi, I'm", ruby.name, "and I'm", </a:t>
            </a:r>
            <a:r>
              <a:rPr lang="en-US" altLang="en-US" dirty="0" err="1"/>
              <a:t>ruby.age</a:t>
            </a:r>
            <a:r>
              <a:rPr lang="en-US" altLang="en-US" dirty="0"/>
              <a:t>, "years old")</a:t>
            </a:r>
            <a:endParaRPr lang="en-US" altLang="ja-JP" dirty="0"/>
          </a:p>
          <a:p>
            <a:pPr eaLnBrk="1" hangingPunct="1">
              <a:lnSpc>
                <a:spcPct val="81000"/>
              </a:lnSpc>
            </a:pPr>
            <a:r>
              <a:rPr lang="en-US" altLang="en-US" dirty="0" err="1"/>
              <a:t>ruby.talk</a:t>
            </a:r>
            <a:r>
              <a:rPr lang="en-US" altLang="en-US" dirty="0"/>
              <a:t>()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/>
              <a:t>print (ruby)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smtClean="0"/>
              <a:t>print </a:t>
            </a:r>
            <a:r>
              <a:rPr lang="en-US" altLang="en-US" dirty="0"/>
              <a:t>("Now </a:t>
            </a:r>
            <a:r>
              <a:rPr lang="en-US" altLang="en-US" dirty="0" err="1"/>
              <a:t>Person.total</a:t>
            </a:r>
            <a:r>
              <a:rPr lang="en-US" altLang="en-US" dirty="0"/>
              <a:t>=", </a:t>
            </a:r>
            <a:r>
              <a:rPr lang="en-US" altLang="en-US" dirty="0" err="1"/>
              <a:t>Person.total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en-US" dirty="0" smtClean="0"/>
              <a:t> python3 runaclass.py</a:t>
            </a:r>
          </a:p>
          <a:p>
            <a:pPr eaLnBrk="1" hangingPunct="1">
              <a:lnSpc>
                <a:spcPct val="81000"/>
              </a:lnSpc>
            </a:pPr>
            <a:endParaRPr lang="en-US" altLang="en-US" dirty="0" smtClean="0"/>
          </a:p>
          <a:p>
            <a:r>
              <a:rPr lang="en-US" dirty="0"/>
              <a:t>Before creating instances: </a:t>
            </a:r>
            <a:r>
              <a:rPr lang="en-US" dirty="0" err="1"/>
              <a:t>Person.total</a:t>
            </a:r>
            <a:r>
              <a:rPr lang="en-US" dirty="0"/>
              <a:t>= 0</a:t>
            </a:r>
          </a:p>
          <a:p>
            <a:r>
              <a:rPr lang="en-US" dirty="0"/>
              <a:t>Hi, I'm Tom and I'm 19 years old</a:t>
            </a:r>
          </a:p>
          <a:p>
            <a:r>
              <a:rPr lang="en-US" dirty="0"/>
              <a:t>I'm Tom and I'm 19 years old</a:t>
            </a:r>
          </a:p>
          <a:p>
            <a:r>
              <a:rPr lang="en-US" dirty="0"/>
              <a:t>I'm Tom and I live in Kaohsiung</a:t>
            </a:r>
          </a:p>
          <a:p>
            <a:r>
              <a:rPr lang="en-US" dirty="0"/>
              <a:t>Hi, I'm Ruby and I'm 21 years old</a:t>
            </a:r>
          </a:p>
          <a:p>
            <a:r>
              <a:rPr lang="en-US" dirty="0"/>
              <a:t>I'm Ruby and I'm 21 years old</a:t>
            </a:r>
          </a:p>
          <a:p>
            <a:r>
              <a:rPr lang="en-US" dirty="0"/>
              <a:t>I'm Ruby and I live in Kaohsiung</a:t>
            </a:r>
          </a:p>
          <a:p>
            <a:r>
              <a:rPr lang="en-US" dirty="0"/>
              <a:t>Now </a:t>
            </a:r>
            <a:r>
              <a:rPr lang="en-US" dirty="0" err="1"/>
              <a:t>Person.total</a:t>
            </a:r>
            <a:r>
              <a:rPr lang="en-US" dirty="0"/>
              <a:t>= 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5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00034 -0.5182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4" grpId="1"/>
      <p:bldP spid="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52400" y="0"/>
            <a:ext cx="8763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1000"/>
              </a:lnSpc>
            </a:pPr>
            <a:r>
              <a:rPr lang="en-US" altLang="en-US" dirty="0" smtClean="0"/>
              <a:t>print ("</a:t>
            </a:r>
            <a:r>
              <a:rPr lang="en-US" altLang="en-US" dirty="0" smtClean="0">
                <a:solidFill>
                  <a:srgbClr val="FF0000"/>
                </a:solidFill>
              </a:rPr>
              <a:t>\</a:t>
            </a:r>
            <a:r>
              <a:rPr lang="en-US" altLang="en-US" dirty="0" err="1" smtClean="0">
                <a:solidFill>
                  <a:srgbClr val="FF0000"/>
                </a:solidFill>
              </a:rPr>
              <a:t>nBefore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creating instances: </a:t>
            </a:r>
            <a:r>
              <a:rPr lang="en-US" altLang="en-US" dirty="0" err="1">
                <a:solidFill>
                  <a:srgbClr val="FF0000"/>
                </a:solidFill>
              </a:rPr>
              <a:t>Person.total</a:t>
            </a:r>
            <a:r>
              <a:rPr lang="en-US" altLang="en-US" dirty="0">
                <a:solidFill>
                  <a:srgbClr val="FF0000"/>
                </a:solidFill>
              </a:rPr>
              <a:t>=</a:t>
            </a:r>
            <a:r>
              <a:rPr lang="en-US" altLang="en-US" dirty="0"/>
              <a:t>", </a:t>
            </a:r>
            <a:r>
              <a:rPr lang="en-US" altLang="en-US" dirty="0" err="1">
                <a:solidFill>
                  <a:srgbClr val="00B050"/>
                </a:solidFill>
              </a:rPr>
              <a:t>Person.total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err="1"/>
              <a:t>aperson</a:t>
            </a:r>
            <a:r>
              <a:rPr lang="en-US" altLang="en-US" dirty="0"/>
              <a:t> = Person()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smtClean="0"/>
              <a:t>print("</a:t>
            </a:r>
            <a:r>
              <a:rPr lang="en-US" altLang="en-US" dirty="0">
                <a:solidFill>
                  <a:schemeClr val="accent2"/>
                </a:solidFill>
              </a:rPr>
              <a:t>Hi, </a:t>
            </a:r>
            <a:r>
              <a:rPr lang="en-US" altLang="en-US" dirty="0" err="1">
                <a:solidFill>
                  <a:schemeClr val="accent2"/>
                </a:solidFill>
              </a:rPr>
              <a:t>I'm</a:t>
            </a:r>
            <a:r>
              <a:rPr lang="en-US" altLang="en-US" dirty="0" err="1" smtClean="0"/>
              <a:t>",</a:t>
            </a:r>
            <a:r>
              <a:rPr lang="en-US" altLang="en-US" dirty="0" err="1" smtClean="0">
                <a:solidFill>
                  <a:srgbClr val="00B050"/>
                </a:solidFill>
              </a:rPr>
              <a:t>aperson.name</a:t>
            </a:r>
            <a:r>
              <a:rPr lang="en-US" altLang="en-US" dirty="0" err="1" smtClean="0"/>
              <a:t>,"</a:t>
            </a:r>
            <a:r>
              <a:rPr lang="en-US" altLang="en-US" dirty="0" err="1">
                <a:solidFill>
                  <a:schemeClr val="accent2"/>
                </a:solidFill>
              </a:rPr>
              <a:t>and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</a:rPr>
              <a:t>I'm</a:t>
            </a:r>
            <a:r>
              <a:rPr lang="en-US" altLang="en-US" dirty="0" err="1" smtClean="0"/>
              <a:t>",</a:t>
            </a:r>
            <a:r>
              <a:rPr lang="en-US" altLang="en-US" dirty="0" err="1" smtClean="0">
                <a:solidFill>
                  <a:srgbClr val="00B050"/>
                </a:solidFill>
              </a:rPr>
              <a:t>aperson.age</a:t>
            </a:r>
            <a:r>
              <a:rPr lang="en-US" altLang="en-US" dirty="0" err="1" smtClean="0"/>
              <a:t>,"</a:t>
            </a:r>
            <a:r>
              <a:rPr lang="en-US" altLang="en-US" dirty="0" err="1">
                <a:solidFill>
                  <a:schemeClr val="accent2"/>
                </a:solidFill>
              </a:rPr>
              <a:t>years</a:t>
            </a:r>
            <a:r>
              <a:rPr lang="en-US" altLang="en-US" dirty="0">
                <a:solidFill>
                  <a:schemeClr val="accent2"/>
                </a:solidFill>
              </a:rPr>
              <a:t> old</a:t>
            </a:r>
            <a:r>
              <a:rPr lang="en-US" altLang="en-US" dirty="0"/>
              <a:t>")</a:t>
            </a:r>
            <a:endParaRPr lang="en-US" altLang="ja-JP" dirty="0"/>
          </a:p>
          <a:p>
            <a:pPr eaLnBrk="1" hangingPunct="1">
              <a:lnSpc>
                <a:spcPct val="81000"/>
              </a:lnSpc>
            </a:pPr>
            <a:r>
              <a:rPr lang="en-US" altLang="en-US" dirty="0" err="1">
                <a:solidFill>
                  <a:srgbClr val="CC00CC"/>
                </a:solidFill>
              </a:rPr>
              <a:t>aperson.talk</a:t>
            </a:r>
            <a:r>
              <a:rPr lang="en-US" altLang="en-US" dirty="0">
                <a:solidFill>
                  <a:srgbClr val="CC00CC"/>
                </a:solidFill>
              </a:rPr>
              <a:t>()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/>
              <a:t>print (</a:t>
            </a:r>
            <a:r>
              <a:rPr lang="en-US" altLang="en-US" dirty="0" err="1">
                <a:solidFill>
                  <a:srgbClr val="DAA100"/>
                </a:solidFill>
              </a:rPr>
              <a:t>aperson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smtClean="0"/>
              <a:t>ruby </a:t>
            </a:r>
            <a:r>
              <a:rPr lang="en-US" altLang="en-US" dirty="0"/>
              <a:t>= Person("Ruby", 21)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/>
              <a:t>print ("</a:t>
            </a:r>
            <a:r>
              <a:rPr lang="en-US" altLang="en-US" dirty="0">
                <a:solidFill>
                  <a:schemeClr val="accent2"/>
                </a:solidFill>
              </a:rPr>
              <a:t>Hi, I'm</a:t>
            </a:r>
            <a:r>
              <a:rPr lang="en-US" altLang="en-US" dirty="0"/>
              <a:t>", </a:t>
            </a:r>
            <a:r>
              <a:rPr lang="en-US" altLang="en-US" dirty="0">
                <a:solidFill>
                  <a:srgbClr val="00B050"/>
                </a:solidFill>
              </a:rPr>
              <a:t>ruby.name</a:t>
            </a:r>
            <a:r>
              <a:rPr lang="en-US" altLang="en-US" dirty="0"/>
              <a:t>, "</a:t>
            </a:r>
            <a:r>
              <a:rPr lang="en-US" altLang="en-US" dirty="0">
                <a:solidFill>
                  <a:schemeClr val="accent2"/>
                </a:solidFill>
              </a:rPr>
              <a:t>and I'm</a:t>
            </a:r>
            <a:r>
              <a:rPr lang="en-US" altLang="en-US" dirty="0"/>
              <a:t>", </a:t>
            </a:r>
            <a:r>
              <a:rPr lang="en-US" altLang="en-US" dirty="0" err="1">
                <a:solidFill>
                  <a:srgbClr val="00B050"/>
                </a:solidFill>
              </a:rPr>
              <a:t>ruby.age</a:t>
            </a:r>
            <a:r>
              <a:rPr lang="en-US" altLang="en-US" dirty="0"/>
              <a:t>, "</a:t>
            </a:r>
            <a:r>
              <a:rPr lang="en-US" altLang="en-US" dirty="0">
                <a:solidFill>
                  <a:schemeClr val="accent2"/>
                </a:solidFill>
              </a:rPr>
              <a:t>years old</a:t>
            </a:r>
            <a:r>
              <a:rPr lang="en-US" altLang="en-US" dirty="0"/>
              <a:t>")</a:t>
            </a:r>
            <a:endParaRPr lang="en-US" altLang="ja-JP" dirty="0"/>
          </a:p>
          <a:p>
            <a:pPr eaLnBrk="1" hangingPunct="1">
              <a:lnSpc>
                <a:spcPct val="81000"/>
              </a:lnSpc>
            </a:pPr>
            <a:r>
              <a:rPr lang="en-US" altLang="en-US" dirty="0" err="1">
                <a:solidFill>
                  <a:srgbClr val="CC00CC"/>
                </a:solidFill>
              </a:rPr>
              <a:t>ruby.talk</a:t>
            </a:r>
            <a:r>
              <a:rPr lang="en-US" altLang="en-US" dirty="0">
                <a:solidFill>
                  <a:srgbClr val="CC00CC"/>
                </a:solidFill>
              </a:rPr>
              <a:t>()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/>
              <a:t>print (</a:t>
            </a:r>
            <a:r>
              <a:rPr lang="en-US" altLang="en-US" dirty="0">
                <a:solidFill>
                  <a:srgbClr val="DAA100"/>
                </a:solidFill>
              </a:rPr>
              <a:t>ruby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smtClean="0"/>
              <a:t>print </a:t>
            </a:r>
            <a:r>
              <a:rPr lang="en-US" altLang="en-US" dirty="0"/>
              <a:t>("</a:t>
            </a:r>
            <a:r>
              <a:rPr lang="en-US" altLang="en-US" dirty="0">
                <a:solidFill>
                  <a:srgbClr val="FF0000"/>
                </a:solidFill>
              </a:rPr>
              <a:t>Now </a:t>
            </a:r>
            <a:r>
              <a:rPr lang="en-US" altLang="en-US" dirty="0" err="1">
                <a:solidFill>
                  <a:srgbClr val="FF0000"/>
                </a:solidFill>
              </a:rPr>
              <a:t>Person.total</a:t>
            </a:r>
            <a:r>
              <a:rPr lang="en-US" altLang="en-US" dirty="0">
                <a:solidFill>
                  <a:srgbClr val="FF0000"/>
                </a:solidFill>
              </a:rPr>
              <a:t>=</a:t>
            </a:r>
            <a:r>
              <a:rPr lang="en-US" altLang="en-US" dirty="0"/>
              <a:t>", </a:t>
            </a:r>
            <a:r>
              <a:rPr lang="en-US" altLang="en-US" dirty="0" err="1">
                <a:solidFill>
                  <a:srgbClr val="00B050"/>
                </a:solidFill>
              </a:rPr>
              <a:t>Person.total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81000"/>
              </a:lnSpc>
            </a:pP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altLang="en-US" dirty="0" smtClean="0"/>
              <a:t> python3 runaclass.py</a:t>
            </a:r>
          </a:p>
          <a:p>
            <a:pPr eaLnBrk="1" hangingPunct="1">
              <a:lnSpc>
                <a:spcPct val="81000"/>
              </a:lnSpc>
            </a:pPr>
            <a:endParaRPr lang="en-US" alt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Before creating instances: </a:t>
            </a:r>
            <a:r>
              <a:rPr lang="en-US" dirty="0" err="1">
                <a:solidFill>
                  <a:srgbClr val="FF0000"/>
                </a:solidFill>
              </a:rPr>
              <a:t>Person.total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>
                <a:solidFill>
                  <a:srgbClr val="00B050"/>
                </a:solidFill>
              </a:rPr>
              <a:t>0</a:t>
            </a:r>
          </a:p>
          <a:p>
            <a:r>
              <a:rPr lang="en-US" dirty="0">
                <a:solidFill>
                  <a:schemeClr val="accent2"/>
                </a:solidFill>
              </a:rPr>
              <a:t>Hi, I'm </a:t>
            </a:r>
            <a:r>
              <a:rPr lang="en-US" dirty="0">
                <a:solidFill>
                  <a:srgbClr val="00B050"/>
                </a:solidFill>
              </a:rPr>
              <a:t>Tom</a:t>
            </a:r>
            <a:r>
              <a:rPr lang="en-US" dirty="0">
                <a:solidFill>
                  <a:schemeClr val="accent2"/>
                </a:solidFill>
              </a:rPr>
              <a:t> and I'm </a:t>
            </a:r>
            <a:r>
              <a:rPr lang="en-US" dirty="0">
                <a:solidFill>
                  <a:srgbClr val="00B050"/>
                </a:solidFill>
              </a:rPr>
              <a:t>19</a:t>
            </a:r>
            <a:r>
              <a:rPr lang="en-US" dirty="0">
                <a:solidFill>
                  <a:schemeClr val="accent2"/>
                </a:solidFill>
              </a:rPr>
              <a:t> years old</a:t>
            </a:r>
          </a:p>
          <a:p>
            <a:r>
              <a:rPr lang="en-US" dirty="0">
                <a:solidFill>
                  <a:srgbClr val="CC00CC"/>
                </a:solidFill>
              </a:rPr>
              <a:t>I'm Tom and I'm 19 years old</a:t>
            </a:r>
          </a:p>
          <a:p>
            <a:r>
              <a:rPr lang="en-US" dirty="0">
                <a:solidFill>
                  <a:srgbClr val="DAA100"/>
                </a:solidFill>
              </a:rPr>
              <a:t>I'm Tom and I live in Kaohsiung</a:t>
            </a:r>
          </a:p>
          <a:p>
            <a:r>
              <a:rPr lang="en-US" dirty="0">
                <a:solidFill>
                  <a:schemeClr val="accent2"/>
                </a:solidFill>
              </a:rPr>
              <a:t>Hi, I'm </a:t>
            </a:r>
            <a:r>
              <a:rPr lang="en-US" dirty="0">
                <a:solidFill>
                  <a:srgbClr val="00B050"/>
                </a:solidFill>
              </a:rPr>
              <a:t>Ruby</a:t>
            </a:r>
            <a:r>
              <a:rPr lang="en-US" dirty="0">
                <a:solidFill>
                  <a:schemeClr val="accent2"/>
                </a:solidFill>
              </a:rPr>
              <a:t> and I'm </a:t>
            </a:r>
            <a:r>
              <a:rPr lang="en-US" dirty="0">
                <a:solidFill>
                  <a:srgbClr val="00B050"/>
                </a:solidFill>
              </a:rPr>
              <a:t>21</a:t>
            </a:r>
            <a:r>
              <a:rPr lang="en-US" dirty="0">
                <a:solidFill>
                  <a:schemeClr val="accent2"/>
                </a:solidFill>
              </a:rPr>
              <a:t> years old</a:t>
            </a:r>
          </a:p>
          <a:p>
            <a:r>
              <a:rPr lang="en-US" dirty="0">
                <a:solidFill>
                  <a:srgbClr val="CC00CC"/>
                </a:solidFill>
              </a:rPr>
              <a:t>I'm Ruby and I'm 21 years old</a:t>
            </a:r>
          </a:p>
          <a:p>
            <a:r>
              <a:rPr lang="en-US" dirty="0">
                <a:solidFill>
                  <a:srgbClr val="DAA100"/>
                </a:solidFill>
              </a:rPr>
              <a:t>I'm Ruby and I live in Kaohsiung</a:t>
            </a:r>
          </a:p>
          <a:p>
            <a:r>
              <a:rPr lang="en-US" dirty="0">
                <a:solidFill>
                  <a:srgbClr val="FF0000"/>
                </a:solidFill>
              </a:rPr>
              <a:t>Now </a:t>
            </a:r>
            <a:r>
              <a:rPr lang="en-US" dirty="0" err="1">
                <a:solidFill>
                  <a:srgbClr val="FF0000"/>
                </a:solidFill>
              </a:rPr>
              <a:t>Person.total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>
                <a:solidFill>
                  <a:srgbClr val="00B050"/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2057400"/>
            <a:ext cx="9144000" cy="2057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dirty="0" smtClean="0">
                <a:solidFill>
                  <a:schemeClr val="accent2"/>
                </a:solidFill>
                <a:latin typeface="+mn-lt"/>
              </a:rPr>
              <a:t>Using methods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37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27"/>
          <p:cNvSpPr txBox="1">
            <a:spLocks noChangeArrowheads="1"/>
          </p:cNvSpPr>
          <p:nvPr/>
        </p:nvSpPr>
        <p:spPr bwMode="auto">
          <a:xfrm>
            <a:off x="155448" y="838200"/>
            <a:ext cx="8988552" cy="601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7000"/>
              </a:lnSpc>
              <a:spcBef>
                <a:spcPts val="600"/>
              </a:spcBef>
              <a:buFontTx/>
              <a:buNone/>
            </a:pPr>
            <a:r>
              <a:rPr lang="en-US" altLang="en-US" sz="28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kern="0" dirty="0" smtClean="0">
                <a:latin typeface="Lucida Console" panose="020B0609040504020204" pitchFamily="49" charset="0"/>
              </a:rPr>
              <a:t>():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kern="0" dirty="0" smtClean="0">
                <a:latin typeface="Lucida Console" panose="020B0609040504020204" pitchFamily="49" charset="0"/>
              </a:rPr>
              <a:t>   def </a:t>
            </a:r>
            <a:r>
              <a:rPr lang="en-US" altLang="en-US" sz="2800" kern="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set(</a:t>
            </a:r>
            <a:r>
              <a:rPr lang="en-US" altLang="en-US" sz="2800" kern="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2800" kern="0" dirty="0" err="1" smtClean="0">
                <a:latin typeface="Lucida Console" panose="020B0609040504020204" pitchFamily="49" charset="0"/>
              </a:rPr>
              <a:t>,</a:t>
            </a:r>
            <a:r>
              <a:rPr lang="en-US" altLang="en-US" sz="2800" kern="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800" kern="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800" kern="0" dirty="0" smtClean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kern="0" dirty="0" smtClean="0">
                <a:latin typeface="Lucida Console" panose="020B0609040504020204" pitchFamily="49" charset="0"/>
              </a:rPr>
              <a:t>      </a:t>
            </a:r>
            <a:r>
              <a:rPr lang="en-US" altLang="en-US" sz="2800" kern="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self.</a:t>
            </a:r>
            <a:r>
              <a:rPr lang="en-US" altLang="en-US" sz="2800" kern="0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val</a:t>
            </a:r>
            <a:r>
              <a:rPr lang="en-US" altLang="en-US" sz="2800" kern="0" dirty="0" smtClean="0">
                <a:latin typeface="Lucida Console" panose="020B0609040504020204" pitchFamily="49" charset="0"/>
              </a:rPr>
              <a:t> = x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800" kern="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inst</a:t>
            </a:r>
            <a:r>
              <a:rPr lang="en-US" altLang="en-US" sz="2800" kern="0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28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28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kern="0" dirty="0" err="1" smtClean="0">
                <a:solidFill>
                  <a:srgbClr val="006600"/>
                </a:solidFill>
                <a:latin typeface="Lucida Console" panose="020B0609040504020204" pitchFamily="49" charset="0"/>
              </a:rPr>
              <a:t>inst.</a:t>
            </a:r>
            <a:r>
              <a:rPr lang="en-US" altLang="en-US" sz="2800" kern="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set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800" kern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28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1100" kern="0" dirty="0">
              <a:latin typeface="Courier New" pitchFamily="49" charset="0"/>
            </a:endParaRPr>
          </a:p>
        </p:txBody>
      </p:sp>
      <p:sp>
        <p:nvSpPr>
          <p:cNvPr id="25602" name="Rectangle 1027"/>
          <p:cNvSpPr>
            <a:spLocks noGrp="1" noChangeArrowheads="1"/>
          </p:cNvSpPr>
          <p:nvPr>
            <p:ph idx="1"/>
          </p:nvPr>
        </p:nvSpPr>
        <p:spPr>
          <a:xfrm>
            <a:off x="155448" y="838200"/>
            <a:ext cx="8988552" cy="60198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7000"/>
              </a:lnSpc>
              <a:spcBef>
                <a:spcPts val="60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2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SimpleClass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():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</a:t>
            </a:r>
            <a:r>
              <a:rPr lang="en-US" altLang="en-US" sz="2800" dirty="0">
                <a:latin typeface="Lucida Console" panose="020B0609040504020204" pitchFamily="49" charset="0"/>
              </a:rPr>
              <a:t>def 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set(</a:t>
            </a:r>
            <a:r>
              <a:rPr lang="en-US" altLang="en-US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self</a:t>
            </a:r>
            <a:r>
              <a:rPr lang="en-US" altLang="en-US" sz="2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,x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  <a:endParaRPr lang="en-US" altLang="en-US" sz="2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   </a:t>
            </a:r>
            <a:r>
              <a:rPr lang="en-US" altLang="en-US" sz="28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s</a:t>
            </a:r>
            <a:r>
              <a:rPr lang="en-US" altLang="en-US" sz="28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elf</a:t>
            </a:r>
            <a:r>
              <a:rPr lang="en-US" altLang="en-US" sz="28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.val</a:t>
            </a:r>
            <a:r>
              <a:rPr lang="en-US" altLang="en-US" sz="28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= x</a:t>
            </a: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7000"/>
              </a:lnSpc>
              <a:spcBef>
                <a:spcPts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endParaRPr lang="en-US" altLang="en-US" sz="1100" dirty="0">
              <a:latin typeface="Courier New" pitchFamily="49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3276600" y="1600200"/>
            <a:ext cx="1066800" cy="112290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ounded Rectangular Callout 6"/>
          <p:cNvSpPr/>
          <p:nvPr/>
        </p:nvSpPr>
        <p:spPr bwMode="auto">
          <a:xfrm>
            <a:off x="4337659" y="4361403"/>
            <a:ext cx="4653941" cy="2420397"/>
          </a:xfrm>
          <a:prstGeom prst="wedgeRoundRectCallout">
            <a:avLst>
              <a:gd name="adj1" fmla="val -79689"/>
              <a:gd name="adj2" fmla="val -15219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solidFill>
                  <a:srgbClr val="FFC000"/>
                </a:solidFill>
                <a:latin typeface="Times New Roman" charset="0"/>
              </a:rPr>
              <a:t>A3: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Because what “self” is, actually, is a pointer to it</a:t>
            </a:r>
            <a:r>
              <a:rPr lang="en-US" altLang="zh-TW" sz="3200" u="sng" dirty="0" smtClean="0">
                <a:solidFill>
                  <a:srgbClr val="006600"/>
                </a:solidFill>
                <a:latin typeface="Times New Roman" charset="0"/>
              </a:rPr>
              <a:t>self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(</a:t>
            </a:r>
            <a:r>
              <a:rPr lang="en-US" altLang="zh-TW" sz="3200" dirty="0" err="1" smtClean="0">
                <a:solidFill>
                  <a:srgbClr val="006600"/>
                </a:solidFill>
                <a:latin typeface="Times New Roman" charset="0"/>
              </a:rPr>
              <a:t>ie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,</a:t>
            </a:r>
            <a:r>
              <a:rPr lang="en-US" altLang="zh-TW" sz="28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to</a:t>
            </a:r>
            <a:r>
              <a:rPr lang="en-US" altLang="zh-TW" sz="28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the</a:t>
            </a:r>
            <a:r>
              <a:rPr lang="en-US" altLang="zh-TW" sz="28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object</a:t>
            </a:r>
            <a:r>
              <a:rPr lang="en-US" altLang="zh-TW" sz="28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that all of the attributes and methods</a:t>
            </a:r>
            <a:r>
              <a:rPr lang="en-US" altLang="zh-TW" sz="24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are</a:t>
            </a:r>
            <a:r>
              <a:rPr lang="en-US" altLang="zh-TW" sz="24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associated</a:t>
            </a:r>
            <a:r>
              <a:rPr lang="en-US" altLang="zh-TW" sz="24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to).</a:t>
            </a:r>
            <a:endParaRPr lang="zh-TW" altLang="en-US" sz="3200" dirty="0">
              <a:solidFill>
                <a:srgbClr val="006600"/>
              </a:solidFill>
              <a:latin typeface="Times New Roman" charset="0"/>
            </a:endParaRPr>
          </a:p>
        </p:txBody>
      </p:sp>
      <p:sp>
        <p:nvSpPr>
          <p:cNvPr id="2560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lIns="0" rIns="0"/>
          <a:lstStyle/>
          <a:p>
            <a:pPr eaLnBrk="1" hangingPunct="1"/>
            <a:r>
              <a:rPr lang="en-US" altLang="en-US" sz="4000" dirty="0" smtClean="0"/>
              <a:t>An example</a:t>
            </a:r>
            <a:r>
              <a:rPr lang="en-US" altLang="en-US" dirty="0" smtClean="0"/>
              <a:t> </a:t>
            </a:r>
            <a:r>
              <a:rPr lang="en-US" altLang="en-US" sz="4000" dirty="0" smtClean="0"/>
              <a:t>with a method &amp;</a:t>
            </a:r>
            <a:r>
              <a:rPr lang="en-US" altLang="en-US" dirty="0" smtClean="0"/>
              <a:t> </a:t>
            </a:r>
            <a:r>
              <a:rPr lang="en-US" altLang="en-US" sz="4000" dirty="0" smtClean="0"/>
              <a:t>an attribute</a:t>
            </a:r>
            <a:endParaRPr lang="en-US" altLang="en-US" sz="4000" dirty="0"/>
          </a:p>
        </p:txBody>
      </p:sp>
      <p:sp>
        <p:nvSpPr>
          <p:cNvPr id="11" name="Rounded Rectangular Callout 6"/>
          <p:cNvSpPr/>
          <p:nvPr/>
        </p:nvSpPr>
        <p:spPr bwMode="auto">
          <a:xfrm>
            <a:off x="0" y="3619499"/>
            <a:ext cx="2438400" cy="1104901"/>
          </a:xfrm>
          <a:prstGeom prst="wedgeRoundRectCallout">
            <a:avLst>
              <a:gd name="adj1" fmla="val 98457"/>
              <a:gd name="adj2" fmla="val -23801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solidFill>
                  <a:srgbClr val="0033CC"/>
                </a:solidFill>
                <a:latin typeface="Times New Roman" charset="0"/>
              </a:rPr>
              <a:t>Q2: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OK. But what is it?</a:t>
            </a:r>
            <a:endParaRPr lang="zh-TW" altLang="en-US" sz="3200" dirty="0">
              <a:solidFill>
                <a:srgbClr val="006600"/>
              </a:solidFill>
              <a:latin typeface="Times New Roman" charset="0"/>
            </a:endParaRPr>
          </a:p>
        </p:txBody>
      </p:sp>
      <p:sp>
        <p:nvSpPr>
          <p:cNvPr id="12" name="Rounded Rectangular Callout 6"/>
          <p:cNvSpPr/>
          <p:nvPr/>
        </p:nvSpPr>
        <p:spPr bwMode="auto">
          <a:xfrm>
            <a:off x="152400" y="1333499"/>
            <a:ext cx="2438400" cy="1943101"/>
          </a:xfrm>
          <a:prstGeom prst="wedgeRoundRectCallout">
            <a:avLst>
              <a:gd name="adj1" fmla="val -36132"/>
              <a:gd name="adj2" fmla="val 7423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>
                <a:solidFill>
                  <a:srgbClr val="0033CC"/>
                </a:solidFill>
                <a:latin typeface="Times New Roman" charset="0"/>
              </a:rPr>
              <a:t>A</a:t>
            </a:r>
            <a:r>
              <a:rPr lang="en-US" altLang="zh-TW" sz="3200" b="1" dirty="0" smtClean="0">
                <a:solidFill>
                  <a:srgbClr val="0033CC"/>
                </a:solidFill>
                <a:latin typeface="Times New Roman" charset="0"/>
              </a:rPr>
              <a:t>2: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To answer, let’s see another example…</a:t>
            </a:r>
            <a:endParaRPr lang="zh-TW" altLang="en-US" sz="3200" dirty="0">
              <a:solidFill>
                <a:srgbClr val="006600"/>
              </a:solidFill>
              <a:latin typeface="Times New Roman" charset="0"/>
            </a:endParaRPr>
          </a:p>
        </p:txBody>
      </p:sp>
      <p:sp>
        <p:nvSpPr>
          <p:cNvPr id="13" name="Rounded Rectangular Callout 6"/>
          <p:cNvSpPr/>
          <p:nvPr/>
        </p:nvSpPr>
        <p:spPr bwMode="auto">
          <a:xfrm>
            <a:off x="4343400" y="2209800"/>
            <a:ext cx="4648200" cy="990600"/>
          </a:xfrm>
          <a:prstGeom prst="wedgeRoundRectCallout">
            <a:avLst>
              <a:gd name="adj1" fmla="val -83977"/>
              <a:gd name="adj2" fmla="val -8300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>
                <a:solidFill>
                  <a:srgbClr val="C00000"/>
                </a:solidFill>
                <a:latin typeface="Times New Roman" charset="0"/>
              </a:rPr>
              <a:t>N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ow, “self” is used here. </a:t>
            </a:r>
            <a:b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</a:br>
            <a:r>
              <a:rPr lang="en-US" altLang="zh-TW" sz="3200" b="1" dirty="0" smtClean="0">
                <a:solidFill>
                  <a:srgbClr val="0033CC"/>
                </a:solidFill>
                <a:latin typeface="Times New Roman" charset="0"/>
              </a:rPr>
              <a:t>Q3: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Why?</a:t>
            </a:r>
            <a:endParaRPr lang="zh-TW" altLang="en-US" sz="3200" dirty="0">
              <a:solidFill>
                <a:srgbClr val="006600"/>
              </a:solidFill>
              <a:latin typeface="Times New Roman" charset="0"/>
            </a:endParaRPr>
          </a:p>
        </p:txBody>
      </p:sp>
      <p:sp>
        <p:nvSpPr>
          <p:cNvPr id="14" name="Rounded Rectangular Callout 6"/>
          <p:cNvSpPr/>
          <p:nvPr/>
        </p:nvSpPr>
        <p:spPr bwMode="auto">
          <a:xfrm>
            <a:off x="4337659" y="4361403"/>
            <a:ext cx="4653941" cy="2420397"/>
          </a:xfrm>
          <a:prstGeom prst="wedgeRoundRectCallout">
            <a:avLst>
              <a:gd name="adj1" fmla="val -13748"/>
              <a:gd name="adj2" fmla="val -10044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solidFill>
                  <a:srgbClr val="0033CC"/>
                </a:solidFill>
                <a:latin typeface="Times New Roman" charset="0"/>
              </a:rPr>
              <a:t>A3: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Because what “self” is, actually, is a pointer to it</a:t>
            </a:r>
            <a:r>
              <a:rPr lang="en-US" altLang="zh-TW" sz="3200" u="sng" dirty="0" smtClean="0">
                <a:solidFill>
                  <a:srgbClr val="006600"/>
                </a:solidFill>
                <a:latin typeface="Times New Roman" charset="0"/>
              </a:rPr>
              <a:t>self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(</a:t>
            </a:r>
            <a:r>
              <a:rPr lang="en-US" altLang="zh-TW" sz="3200" dirty="0" err="1" smtClean="0">
                <a:solidFill>
                  <a:srgbClr val="006600"/>
                </a:solidFill>
                <a:latin typeface="Times New Roman" charset="0"/>
              </a:rPr>
              <a:t>ie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,</a:t>
            </a:r>
            <a:r>
              <a:rPr lang="en-US" altLang="zh-TW" sz="28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to</a:t>
            </a:r>
            <a:r>
              <a:rPr lang="en-US" altLang="zh-TW" sz="28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the</a:t>
            </a:r>
            <a:r>
              <a:rPr lang="en-US" altLang="zh-TW" sz="28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object</a:t>
            </a:r>
            <a:r>
              <a:rPr lang="en-US" altLang="zh-TW" sz="28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that all of the attributes and methods</a:t>
            </a:r>
            <a:r>
              <a:rPr lang="en-US" altLang="zh-TW" sz="24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are</a:t>
            </a:r>
            <a:r>
              <a:rPr lang="en-US" altLang="zh-TW" sz="24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associated</a:t>
            </a:r>
            <a:r>
              <a:rPr lang="en-US" altLang="zh-TW" sz="24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to).</a:t>
            </a:r>
            <a:endParaRPr lang="zh-TW" altLang="en-US" sz="3200" dirty="0">
              <a:solidFill>
                <a:srgbClr val="006600"/>
              </a:solidFill>
              <a:latin typeface="Times New Roman" charset="0"/>
            </a:endParaRPr>
          </a:p>
        </p:txBody>
      </p:sp>
      <p:sp>
        <p:nvSpPr>
          <p:cNvPr id="15" name="Rounded Rectangular Callout 6"/>
          <p:cNvSpPr/>
          <p:nvPr/>
        </p:nvSpPr>
        <p:spPr bwMode="auto">
          <a:xfrm>
            <a:off x="-5740" y="4419600"/>
            <a:ext cx="2901340" cy="2420397"/>
          </a:xfrm>
          <a:prstGeom prst="wedgeRoundRectCallout">
            <a:avLst>
              <a:gd name="adj1" fmla="val 107569"/>
              <a:gd name="adj2" fmla="val 461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</a:rPr>
              <a:t>In other words, it is similar to the </a:t>
            </a:r>
            <a:r>
              <a:rPr lang="en-US" altLang="zh-TW" sz="3200" b="1" dirty="0" smtClean="0">
                <a:solidFill>
                  <a:srgbClr val="037EED"/>
                </a:solidFill>
                <a:latin typeface="Times New Roman" charset="0"/>
              </a:rPr>
              <a:t>*this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</a:rPr>
              <a:t> pointer in </a:t>
            </a:r>
            <a:r>
              <a:rPr lang="en-US" altLang="zh-TW" sz="3200" b="1" dirty="0" smtClean="0">
                <a:solidFill>
                  <a:srgbClr val="037EED"/>
                </a:solidFill>
                <a:latin typeface="Times New Roman" charset="0"/>
              </a:rPr>
              <a:t>C++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</a:rPr>
              <a:t> class instances.</a:t>
            </a:r>
            <a:endParaRPr lang="zh-TW" altLang="en-US" sz="32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0" name="Rounded Rectangular Callout 6"/>
          <p:cNvSpPr/>
          <p:nvPr/>
        </p:nvSpPr>
        <p:spPr bwMode="auto">
          <a:xfrm>
            <a:off x="5638800" y="0"/>
            <a:ext cx="3505200" cy="1981200"/>
          </a:xfrm>
          <a:prstGeom prst="wedgeRoundRectCallout">
            <a:avLst>
              <a:gd name="adj1" fmla="val -78973"/>
              <a:gd name="adj2" fmla="val 2024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So the </a:t>
            </a:r>
            <a:r>
              <a:rPr lang="en-US" altLang="zh-TW" sz="3200" i="1" dirty="0" smtClean="0">
                <a:solidFill>
                  <a:schemeClr val="tx1"/>
                </a:solidFill>
                <a:latin typeface="Times New Roman" charset="0"/>
              </a:rPr>
              <a:t>pointer to myself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is passed to </a:t>
            </a:r>
            <a:r>
              <a:rPr lang="en-US" altLang="zh-TW" sz="3200" dirty="0" smtClean="0">
                <a:solidFill>
                  <a:srgbClr val="037EED"/>
                </a:solidFill>
                <a:latin typeface="Times New Roman" charset="0"/>
              </a:rPr>
              <a:t>self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,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and the value of </a:t>
            </a:r>
            <a:r>
              <a:rPr lang="en-US" altLang="zh-TW" sz="3200" i="1" dirty="0" smtClean="0">
                <a:solidFill>
                  <a:srgbClr val="C00000"/>
                </a:solidFill>
                <a:latin typeface="Times New Roman" charset="0"/>
              </a:rPr>
              <a:t>4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is passed to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chemeClr val="tx1"/>
                </a:solidFill>
                <a:latin typeface="Times New Roman" charset="0"/>
              </a:rPr>
              <a:t>x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.</a:t>
            </a:r>
            <a:endParaRPr lang="zh-TW" altLang="en-US" sz="3200" dirty="0">
              <a:solidFill>
                <a:srgbClr val="006600"/>
              </a:solidFill>
              <a:latin typeface="Times New Roman" charset="0"/>
            </a:endParaRPr>
          </a:p>
        </p:txBody>
      </p:sp>
      <p:sp>
        <p:nvSpPr>
          <p:cNvPr id="21" name="Rounded Rectangular Callout 6"/>
          <p:cNvSpPr/>
          <p:nvPr/>
        </p:nvSpPr>
        <p:spPr bwMode="auto">
          <a:xfrm>
            <a:off x="231648" y="5791200"/>
            <a:ext cx="3959352" cy="990600"/>
          </a:xfrm>
          <a:prstGeom prst="wedgeRoundRectCallout">
            <a:avLst>
              <a:gd name="adj1" fmla="val 23839"/>
              <a:gd name="adj2" fmla="val -32549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This time we pass</a:t>
            </a:r>
            <a:b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</a:b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one argument…</a:t>
            </a:r>
            <a:endParaRPr lang="zh-TW" altLang="en-US" sz="32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22" name="Rounded Rectangular Callout 6"/>
          <p:cNvSpPr/>
          <p:nvPr/>
        </p:nvSpPr>
        <p:spPr bwMode="auto">
          <a:xfrm>
            <a:off x="5638800" y="1981200"/>
            <a:ext cx="3505200" cy="2837403"/>
          </a:xfrm>
          <a:prstGeom prst="wedgeRoundRectCallout">
            <a:avLst>
              <a:gd name="adj1" fmla="val -108109"/>
              <a:gd name="adj2" fmla="val -5193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In</a:t>
            </a:r>
            <a:r>
              <a:rPr lang="en-US" altLang="zh-TW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Python, to</a:t>
            </a:r>
            <a:r>
              <a:rPr lang="en-US" altLang="zh-TW" sz="2800" dirty="0" smtClean="0">
                <a:solidFill>
                  <a:srgbClr val="0066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assign a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</a:rPr>
              <a:t>variable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 declares it. Here, we assign to </a:t>
            </a:r>
            <a:r>
              <a:rPr lang="en-US" altLang="zh-TW" sz="3200" b="1" dirty="0" err="1" smtClean="0">
                <a:solidFill>
                  <a:srgbClr val="037EED"/>
                </a:solidFill>
                <a:latin typeface="Times New Roman" charset="0"/>
              </a:rPr>
              <a:t>self</a:t>
            </a:r>
            <a:r>
              <a:rPr lang="en-US" altLang="zh-TW" sz="3200" b="1" dirty="0" err="1" smtClean="0">
                <a:solidFill>
                  <a:schemeClr val="tx1"/>
                </a:solidFill>
                <a:latin typeface="Times New Roman" charset="0"/>
              </a:rPr>
              <a:t>.val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; so we are creating an attribute in </a:t>
            </a:r>
            <a:r>
              <a:rPr lang="en-US" altLang="zh-TW" sz="3200" b="1" dirty="0" smtClean="0">
                <a:solidFill>
                  <a:srgbClr val="037EED"/>
                </a:solidFill>
                <a:latin typeface="Times New Roman" charset="0"/>
              </a:rPr>
              <a:t>myself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.</a:t>
            </a:r>
            <a:endParaRPr lang="zh-TW" altLang="en-US" sz="3200" dirty="0">
              <a:solidFill>
                <a:srgbClr val="006600"/>
              </a:solidFill>
              <a:latin typeface="Times New Roman" charset="0"/>
            </a:endParaRPr>
          </a:p>
        </p:txBody>
      </p:sp>
      <p:sp>
        <p:nvSpPr>
          <p:cNvPr id="24" name="Rounded Rectangular Callout 6"/>
          <p:cNvSpPr/>
          <p:nvPr/>
        </p:nvSpPr>
        <p:spPr bwMode="auto">
          <a:xfrm>
            <a:off x="6245706" y="5849397"/>
            <a:ext cx="2898293" cy="990600"/>
          </a:xfrm>
          <a:prstGeom prst="wedgeRoundRectCallout">
            <a:avLst>
              <a:gd name="adj1" fmla="val 19531"/>
              <a:gd name="adj2" fmla="val -16183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solidFill>
                  <a:srgbClr val="0033CC"/>
                </a:solidFill>
                <a:latin typeface="Times New Roman" charset="0"/>
              </a:rPr>
              <a:t>Q4: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And what am I, myself?</a:t>
            </a:r>
            <a:endParaRPr lang="zh-TW" altLang="en-US" sz="32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2057400" y="5867400"/>
            <a:ext cx="4191000" cy="990600"/>
          </a:xfrm>
          <a:prstGeom prst="wedgeRoundRectCallout">
            <a:avLst>
              <a:gd name="adj1" fmla="val -53836"/>
              <a:gd name="adj2" fmla="val -34518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solidFill>
                  <a:srgbClr val="0033CC"/>
                </a:solidFill>
                <a:latin typeface="Times New Roman" charset="0"/>
              </a:rPr>
              <a:t>A4: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I am an </a:t>
            </a:r>
            <a:r>
              <a:rPr lang="en-US" altLang="zh-TW" sz="3200" b="1" dirty="0" smtClean="0">
                <a:solidFill>
                  <a:srgbClr val="037EED"/>
                </a:solidFill>
                <a:latin typeface="Times New Roman" charset="0"/>
              </a:rPr>
              <a:t>instance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of the </a:t>
            </a:r>
            <a:r>
              <a:rPr lang="en-US" altLang="zh-TW" sz="3200" dirty="0" err="1" smtClean="0">
                <a:solidFill>
                  <a:srgbClr val="C00000"/>
                </a:solidFill>
                <a:latin typeface="Times New Roman" charset="0"/>
              </a:rPr>
              <a:t>SimpleClass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type.</a:t>
            </a:r>
            <a:endParaRPr lang="zh-TW" altLang="en-US" sz="32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29" name="Rounded Rectangular Callout 6"/>
          <p:cNvSpPr/>
          <p:nvPr/>
        </p:nvSpPr>
        <p:spPr bwMode="auto">
          <a:xfrm>
            <a:off x="0" y="5468397"/>
            <a:ext cx="2057400" cy="1389603"/>
          </a:xfrm>
          <a:prstGeom prst="wedgeRoundRectCallout">
            <a:avLst>
              <a:gd name="adj1" fmla="val 78019"/>
              <a:gd name="adj2" fmla="val -30576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solidFill>
                  <a:srgbClr val="0033CC"/>
                </a:solidFill>
                <a:latin typeface="Times New Roman" charset="0"/>
              </a:rPr>
              <a:t>Q5: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Then what is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b="1" dirty="0" err="1" smtClean="0">
                <a:solidFill>
                  <a:srgbClr val="037EED"/>
                </a:solidFill>
                <a:latin typeface="Times New Roman" charset="0"/>
              </a:rPr>
              <a:t>self</a:t>
            </a:r>
            <a:r>
              <a:rPr lang="en-US" altLang="zh-TW" sz="3200" b="1" dirty="0" err="1" smtClean="0">
                <a:solidFill>
                  <a:schemeClr val="tx1"/>
                </a:solidFill>
                <a:latin typeface="Times New Roman" charset="0"/>
              </a:rPr>
              <a:t>.val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?</a:t>
            </a:r>
            <a:endParaRPr lang="zh-TW" altLang="en-US" sz="3200" dirty="0">
              <a:solidFill>
                <a:srgbClr val="006600"/>
              </a:solidFill>
              <a:latin typeface="Times New Roman" charset="0"/>
            </a:endParaRPr>
          </a:p>
        </p:txBody>
      </p:sp>
      <p:sp>
        <p:nvSpPr>
          <p:cNvPr id="30" name="Rounded Rectangular Callout 6"/>
          <p:cNvSpPr/>
          <p:nvPr/>
        </p:nvSpPr>
        <p:spPr bwMode="auto">
          <a:xfrm>
            <a:off x="-12004" y="2971800"/>
            <a:ext cx="1840804" cy="2344196"/>
          </a:xfrm>
          <a:prstGeom prst="wedgeRoundRectCallout">
            <a:avLst>
              <a:gd name="adj1" fmla="val 85896"/>
              <a:gd name="adj2" fmla="val -9500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TW" sz="3200" b="1" dirty="0" smtClean="0">
                <a:solidFill>
                  <a:srgbClr val="0033CC"/>
                </a:solidFill>
                <a:latin typeface="Times New Roman" charset="0"/>
              </a:rPr>
              <a:t>A5: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</a:t>
            </a:r>
            <a:b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</a:b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It must be an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b="1" dirty="0" smtClean="0">
                <a:solidFill>
                  <a:srgbClr val="037EED"/>
                </a:solidFill>
                <a:latin typeface="Times New Roman" charset="0"/>
              </a:rPr>
              <a:t>instance</a:t>
            </a:r>
            <a:r>
              <a:rPr lang="en-US" altLang="zh-TW" sz="3200" dirty="0" smtClean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Times New Roman" charset="0"/>
              </a:rPr>
              <a:t>variable</a:t>
            </a:r>
            <a:r>
              <a:rPr lang="en-US" altLang="zh-TW" sz="3200" dirty="0" smtClean="0">
                <a:solidFill>
                  <a:srgbClr val="006600"/>
                </a:solidFill>
                <a:latin typeface="Times New Roman" charset="0"/>
              </a:rPr>
              <a:t>.</a:t>
            </a:r>
            <a:endParaRPr lang="zh-TW" altLang="en-US" sz="3200" dirty="0">
              <a:solidFill>
                <a:srgbClr val="006600"/>
              </a:solidFill>
              <a:latin typeface="Times New Roman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1600200" y="4648200"/>
            <a:ext cx="3200400" cy="13716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37EE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1524000" y="3027903"/>
            <a:ext cx="5029200" cy="200129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040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256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602" grpId="0" uiExpand="1" build="p" animBg="1"/>
      <p:bldP spid="25602" grpId="1" uiExpand="1" build="allAtOnce" animBg="1"/>
      <p:bldP spid="16" grpId="0" animBg="1"/>
      <p:bldP spid="16" grpId="1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0" grpId="0" animBg="1"/>
      <p:bldP spid="21" grpId="0" animBg="1"/>
      <p:bldP spid="21" grpId="1" animBg="1"/>
      <p:bldP spid="22" grpId="0" animBg="1"/>
      <p:bldP spid="24" grpId="0" animBg="1"/>
      <p:bldP spid="28" grpId="0" animBg="1"/>
      <p:bldP spid="29" grpId="0" animBg="1"/>
      <p:bldP spid="3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Three types of methods</a:t>
            </a:r>
            <a:endParaRPr lang="en-US" altLang="en-US" sz="4400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26440"/>
            <a:ext cx="9067800" cy="5902960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75000"/>
                  </a:schemeClr>
                </a:solidFill>
              </a:rPr>
              <a:t>Simple methods belonging to the instance and which you invoke by calling them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75000"/>
                  </a:schemeClr>
                </a:solidFill>
              </a:rPr>
              <a:t>These methods can be made private, but even then, they can still be invoked, as we’ll see later.</a:t>
            </a:r>
          </a:p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>
                <a:solidFill>
                  <a:srgbClr val="FF0000"/>
                </a:solidFill>
              </a:rPr>
              <a:t>Methods belong to the class, not the instances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3000" dirty="0">
                <a:solidFill>
                  <a:srgbClr val="FF0000"/>
                </a:solidFill>
              </a:rPr>
              <a:t>These use </a:t>
            </a:r>
            <a:r>
              <a:rPr lang="en-US" altLang="en-US" sz="3000" dirty="0" err="1">
                <a:solidFill>
                  <a:srgbClr val="FF0000"/>
                </a:solidFill>
              </a:rPr>
              <a:t>staticmethod</a:t>
            </a:r>
            <a:r>
              <a:rPr lang="en-US" altLang="en-US" sz="3000" dirty="0">
                <a:solidFill>
                  <a:srgbClr val="FF0000"/>
                </a:solidFill>
              </a:rPr>
              <a:t>() or </a:t>
            </a:r>
            <a:r>
              <a:rPr lang="en-US" altLang="en-US" sz="3000" dirty="0" err="1">
                <a:solidFill>
                  <a:srgbClr val="FF0000"/>
                </a:solidFill>
              </a:rPr>
              <a:t>classmethod</a:t>
            </a:r>
            <a:r>
              <a:rPr lang="en-US" altLang="en-US" sz="3000" dirty="0">
                <a:solidFill>
                  <a:srgbClr val="FF0000"/>
                </a:solidFill>
              </a:rPr>
              <a:t>()</a:t>
            </a:r>
          </a:p>
          <a:p>
            <a:pPr marL="514350" indent="-514350" eaLnBrk="1" hangingPunct="1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95000"/>
                  </a:schemeClr>
                </a:solidFill>
              </a:rPr>
              <a:t>Methods which are indirectly invoked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These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have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specific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names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that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understands</a:t>
            </a:r>
          </a:p>
          <a:p>
            <a:pPr marL="971550" lvl="2" indent="-227013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The 1</a:t>
            </a:r>
            <a:r>
              <a:rPr lang="en-US" altLang="en-US" sz="2800" baseline="30000" dirty="0" smtClean="0">
                <a:solidFill>
                  <a:schemeClr val="bg1">
                    <a:lumMod val="95000"/>
                  </a:schemeClr>
                </a:solidFill>
              </a:rPr>
              <a:t>st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 we’ll learn is the</a:t>
            </a:r>
            <a:r>
              <a:rPr lang="en-US" alt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constructor,</a:t>
            </a:r>
            <a:r>
              <a:rPr lang="en-US" alt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__</a:t>
            </a:r>
            <a:r>
              <a:rPr lang="en-US" altLang="en-US" sz="2800" dirty="0" err="1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__()</a:t>
            </a:r>
            <a:endParaRPr lang="en-US" alt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3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(The constructor of a class is the method that executes when you create a new instance.)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en-US" sz="2800" dirty="0" smtClean="0">
                <a:solidFill>
                  <a:schemeClr val="bg1">
                    <a:lumMod val="95000"/>
                  </a:schemeClr>
                </a:solidFill>
              </a:rPr>
              <a:t>These indirect methods all begin their names with “__” (but they are not the only things to do so).</a:t>
            </a:r>
            <a:endParaRPr lang="en-US" altLang="en-US" sz="3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621908" y="168133"/>
            <a:ext cx="2367952" cy="783857"/>
            <a:chOff x="-621908" y="168133"/>
            <a:chExt cx="2367952" cy="783857"/>
          </a:xfrm>
        </p:grpSpPr>
        <p:sp>
          <p:nvSpPr>
            <p:cNvPr id="5" name="Trapezoid 4"/>
            <p:cNvSpPr/>
            <p:nvPr/>
          </p:nvSpPr>
          <p:spPr bwMode="auto">
            <a:xfrm rot="18900000">
              <a:off x="-621908" y="168133"/>
              <a:ext cx="2367952" cy="78385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8900000">
              <a:off x="-405685" y="185345"/>
              <a:ext cx="1944820" cy="762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Recall</a:t>
              </a:r>
              <a:b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</a:br>
              <a:r>
                <a:rPr kumimoji="1" lang="en-US" altLang="zh-TW" sz="2400" dirty="0" smtClean="0">
                  <a:solidFill>
                    <a:schemeClr val="tx1"/>
                  </a:solidFill>
                  <a:latin typeface="Arial Unicode MS" panose="020B0604020202020204" pitchFamily="34" charset="-12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Slide #29</a:t>
              </a:r>
              <a:endParaRPr kumimoji="1" lang="en-US" altLang="zh-TW" sz="2400" dirty="0">
                <a:solidFill>
                  <a:schemeClr val="tx1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endParaRPr>
            </a:p>
          </p:txBody>
        </p:sp>
      </p:grpSp>
      <p:sp>
        <p:nvSpPr>
          <p:cNvPr id="7" name="Rectangle 6"/>
          <p:cNvSpPr/>
          <p:nvPr/>
        </p:nvSpPr>
        <p:spPr bwMode="auto">
          <a:xfrm>
            <a:off x="2209800" y="1143000"/>
            <a:ext cx="4572000" cy="133296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4000" dirty="0" smtClean="0">
                <a:solidFill>
                  <a:schemeClr val="tx1"/>
                </a:solidFill>
                <a:latin typeface="Times New Roman" charset="0"/>
              </a:rPr>
              <a:t>So what are these?</a:t>
            </a:r>
            <a:endParaRPr kumimoji="0" lang="zh-TW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4343400" y="2133600"/>
            <a:ext cx="1066800" cy="1066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943600" y="2133600"/>
            <a:ext cx="685800" cy="1066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012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Creating a Static Method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610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class Critter(object):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...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def status():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  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print("</a:t>
            </a:r>
            <a:r>
              <a:rPr lang="en-US" altLang="en-US" sz="2400" dirty="0">
                <a:latin typeface="Lucida Console" panose="020B0609040504020204" pitchFamily="49" charset="0"/>
              </a:rPr>
              <a:t>Total critters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",</a:t>
            </a:r>
            <a:r>
              <a:rPr lang="en-US" altLang="en-US" sz="2400" dirty="0" err="1" smtClean="0">
                <a:latin typeface="Lucida Console" panose="020B0609040504020204" pitchFamily="49" charset="0"/>
              </a:rPr>
              <a:t>Critter.total</a:t>
            </a:r>
            <a:r>
              <a:rPr lang="en-US" altLang="en-US" sz="2400" dirty="0" smtClean="0">
                <a:latin typeface="Lucida Console" panose="020B0609040504020204" pitchFamily="49" charset="0"/>
              </a:rPr>
              <a:t>)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 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status = </a:t>
            </a:r>
            <a:r>
              <a:rPr lang="en-US" altLang="en-US" sz="2400" dirty="0" err="1">
                <a:latin typeface="Lucida Console" panose="020B0609040504020204" pitchFamily="49" charset="0"/>
              </a:rPr>
              <a:t>staticmethod</a:t>
            </a:r>
            <a:r>
              <a:rPr lang="en-US" altLang="en-US" sz="2400" dirty="0">
                <a:latin typeface="Lucida Console" panose="020B0609040504020204" pitchFamily="49" charset="0"/>
              </a:rPr>
              <a:t>(status)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2400" dirty="0">
                <a:latin typeface="Lucida Console" panose="020B0609040504020204" pitchFamily="49" charset="0"/>
              </a:rPr>
              <a:t>status()</a:t>
            </a:r>
          </a:p>
          <a:p>
            <a:pPr lvl="1" eaLnBrk="1" hangingPunct="1"/>
            <a:r>
              <a:rPr lang="en-US" altLang="en-US" sz="2800" dirty="0"/>
              <a:t>Is </a:t>
            </a:r>
            <a:r>
              <a:rPr lang="en-US" altLang="en-US" sz="2800" dirty="0" smtClean="0"/>
              <a:t>a </a:t>
            </a:r>
            <a:r>
              <a:rPr lang="en-US" altLang="en-US" sz="28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staticmethod</a:t>
            </a:r>
            <a:endParaRPr lang="en-US" altLang="en-US" sz="28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sz="2800" dirty="0" smtClean="0"/>
              <a:t>It doesn't have the </a:t>
            </a:r>
            <a:r>
              <a:rPr lang="en-US" altLang="en-US" dirty="0">
                <a:latin typeface="Lucida Console" panose="020B0609040504020204" pitchFamily="49" charset="0"/>
              </a:rPr>
              <a:t>self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parameter </a:t>
            </a:r>
            <a:r>
              <a:rPr lang="en-US" altLang="en-US" sz="2800" dirty="0"/>
              <a:t>because </a:t>
            </a:r>
            <a:r>
              <a:rPr lang="en-US" altLang="en-US" sz="2800" dirty="0" smtClean="0"/>
              <a:t>it will be </a:t>
            </a:r>
            <a:r>
              <a:rPr lang="en-US" altLang="en-US" sz="2800" dirty="0"/>
              <a:t>invoked through </a:t>
            </a:r>
            <a:r>
              <a:rPr lang="en-US" altLang="en-US" sz="2800" dirty="0" smtClean="0"/>
              <a:t>the class </a:t>
            </a:r>
            <a:r>
              <a:rPr lang="en-US" altLang="en-US" sz="2800" dirty="0"/>
              <a:t>not </a:t>
            </a:r>
            <a:r>
              <a:rPr lang="en-US" altLang="en-US" sz="2800" dirty="0" smtClean="0"/>
              <a:t>the object.</a:t>
            </a:r>
            <a:endParaRPr lang="en-US" altLang="en-US" sz="2800" dirty="0"/>
          </a:p>
          <a:p>
            <a:pPr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staticmethod</a:t>
            </a:r>
            <a:r>
              <a:rPr lang="en-US" altLang="en-US" sz="2400" dirty="0"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r>
              <a:rPr lang="en-US" altLang="en-US" sz="2800" dirty="0" smtClean="0"/>
              <a:t>This is a built-in </a:t>
            </a:r>
            <a:r>
              <a:rPr lang="en-US" altLang="en-US" sz="2800" dirty="0"/>
              <a:t>Python function</a:t>
            </a:r>
          </a:p>
          <a:p>
            <a:pPr lvl="1" eaLnBrk="1" hangingPunct="1"/>
            <a:r>
              <a:rPr lang="en-US" altLang="en-US" sz="2800" dirty="0" smtClean="0"/>
              <a:t>It takes a method </a:t>
            </a:r>
            <a:r>
              <a:rPr lang="en-US" altLang="en-US" sz="2800" dirty="0"/>
              <a:t>and returns </a:t>
            </a:r>
            <a:r>
              <a:rPr lang="en-US" altLang="en-US" sz="2800" dirty="0" smtClean="0"/>
              <a:t>a static </a:t>
            </a:r>
            <a:r>
              <a:rPr lang="en-US" altLang="en-US" sz="2800" dirty="0"/>
              <a:t>method</a:t>
            </a:r>
          </a:p>
          <a:p>
            <a:pPr lvl="1"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54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Invoking a Static Method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0772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...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crit1 = Critter("critter 1")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crit2 = Critter("critter 2")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crit3 = Critter("critter 3")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err="1">
                <a:latin typeface="Lucida Console" panose="020B0609040504020204" pitchFamily="49" charset="0"/>
              </a:rPr>
              <a:t>Critter.status</a:t>
            </a:r>
            <a:r>
              <a:rPr lang="en-US" altLang="en-US" sz="2400" dirty="0">
                <a:latin typeface="Lucida Console" panose="020B0609040504020204" pitchFamily="49" charset="0"/>
              </a:rPr>
              <a:t>()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Critter.status</a:t>
            </a:r>
            <a:r>
              <a:rPr lang="en-US" altLang="en-US" sz="2400" dirty="0">
                <a:latin typeface="Lucida Console" panose="020B0609040504020204" pitchFamily="49" charset="0"/>
              </a:rPr>
              <a:t>()</a:t>
            </a:r>
          </a:p>
          <a:p>
            <a:pPr lvl="1" eaLnBrk="1" hangingPunct="1"/>
            <a:r>
              <a:rPr lang="en-US" altLang="en-US" sz="2800" dirty="0"/>
              <a:t>Invokes static method </a:t>
            </a:r>
            <a:r>
              <a:rPr lang="en-US" altLang="en-US" dirty="0">
                <a:latin typeface="Lucida Console" panose="020B0609040504020204" pitchFamily="49" charset="0"/>
              </a:rPr>
              <a:t>status() </a:t>
            </a:r>
            <a:r>
              <a:rPr lang="en-US" altLang="en-US" sz="2800" dirty="0"/>
              <a:t>defined in</a:t>
            </a:r>
            <a:r>
              <a:rPr lang="en-US" altLang="en-US" sz="2800" dirty="0">
                <a:latin typeface="Courier New" pitchFamily="49" charset="0"/>
              </a:rPr>
              <a:t> </a:t>
            </a:r>
            <a:r>
              <a:rPr lang="en-US" altLang="en-US" dirty="0">
                <a:latin typeface="Lucida Console" panose="020B0609040504020204" pitchFamily="49" charset="0"/>
              </a:rPr>
              <a:t>Critter</a:t>
            </a:r>
          </a:p>
          <a:p>
            <a:pPr lvl="1" eaLnBrk="1" hangingPunct="1"/>
            <a:r>
              <a:rPr lang="en-US" altLang="en-US" sz="2800" dirty="0"/>
              <a:t>Prints a message stating that 3 critters exist</a:t>
            </a:r>
          </a:p>
          <a:p>
            <a:pPr lvl="1" eaLnBrk="1" hangingPunct="1"/>
            <a:r>
              <a:rPr lang="en-US" altLang="en-US" sz="2800" dirty="0"/>
              <a:t>Works because constructor increments class attribute </a:t>
            </a:r>
            <a:r>
              <a:rPr lang="en-US" altLang="en-US" dirty="0">
                <a:latin typeface="Lucida Console" panose="020B0609040504020204" pitchFamily="49" charset="0"/>
              </a:rPr>
              <a:t>total</a:t>
            </a:r>
            <a:r>
              <a:rPr lang="en-US" altLang="en-US" sz="2800" dirty="0"/>
              <a:t>, which </a:t>
            </a:r>
            <a:r>
              <a:rPr lang="en-US" altLang="en-US" dirty="0">
                <a:latin typeface="Lucida Console" panose="020B0609040504020204" pitchFamily="49" charset="0"/>
              </a:rPr>
              <a:t>status()</a:t>
            </a:r>
            <a:r>
              <a:rPr lang="en-US" altLang="en-US" dirty="0"/>
              <a:t> </a:t>
            </a:r>
            <a:r>
              <a:rPr lang="en-US" altLang="en-US" sz="2800" dirty="0"/>
              <a:t>displays</a:t>
            </a:r>
          </a:p>
        </p:txBody>
      </p:sp>
    </p:spTree>
    <p:extLst>
      <p:ext uri="{BB962C8B-B14F-4D97-AF65-F5344CB8AC3E}">
        <p14:creationId xmlns:p14="http://schemas.microsoft.com/office/powerpoint/2010/main" val="15716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000" dirty="0" err="1">
                <a:latin typeface="Lucida Console" panose="020B0609040504020204" pitchFamily="49" charset="0"/>
              </a:rPr>
              <a:t>classmethod</a:t>
            </a:r>
            <a:r>
              <a:rPr lang="en-US" altLang="en-US" sz="4000" b="1" dirty="0" smtClean="0">
                <a:latin typeface="MS PGothic" panose="020B0600070205080204" pitchFamily="34" charset="-128"/>
              </a:rPr>
              <a:t>(</a:t>
            </a:r>
            <a:r>
              <a:rPr lang="en-US" altLang="en-US" sz="1100" b="1" dirty="0" smtClean="0">
                <a:latin typeface="MS PGothic" panose="020B0600070205080204" pitchFamily="34" charset="-128"/>
              </a:rPr>
              <a:t> </a:t>
            </a:r>
            <a:r>
              <a:rPr lang="en-US" altLang="en-US" sz="4000" b="1" dirty="0" smtClean="0">
                <a:latin typeface="MS PGothic" panose="020B0600070205080204" pitchFamily="34" charset="-128"/>
              </a:rPr>
              <a:t>)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en-US" altLang="en-US" sz="4000" dirty="0" err="1" smtClean="0">
                <a:latin typeface="Lucida Console" panose="020B0609040504020204" pitchFamily="49" charset="0"/>
              </a:rPr>
              <a:t>staticmethod</a:t>
            </a:r>
            <a:r>
              <a:rPr lang="en-US" altLang="en-US" sz="4000" b="1" dirty="0" smtClean="0">
                <a:latin typeface="MS PGothic" panose="020B0600070205080204" pitchFamily="34" charset="-128"/>
              </a:rPr>
              <a:t>(</a:t>
            </a:r>
            <a:r>
              <a:rPr lang="en-US" altLang="en-US" sz="1100" b="1" dirty="0" smtClean="0">
                <a:latin typeface="MS PGothic" panose="020B0600070205080204" pitchFamily="34" charset="-128"/>
              </a:rPr>
              <a:t> </a:t>
            </a:r>
            <a:r>
              <a:rPr lang="en-US" altLang="en-US" sz="4000" b="1" dirty="0">
                <a:latin typeface="MS PGothic" panose="020B0600070205080204" pitchFamily="34" charset="-128"/>
              </a:rPr>
              <a:t>)</a:t>
            </a:r>
            <a:endParaRPr lang="en-US" altLang="en-US" sz="4000" dirty="0"/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-609600" y="726440"/>
            <a:ext cx="9601200" cy="5902960"/>
          </a:xfrm>
        </p:spPr>
        <p:txBody>
          <a:bodyPr/>
          <a:lstStyle/>
          <a:p>
            <a:pPr marL="914400" lvl="2" indent="0" eaLnBrk="1" hangingPunct="1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ja-JP" sz="3200" dirty="0" smtClean="0"/>
              <a:t>A </a:t>
            </a:r>
            <a:r>
              <a:rPr lang="en-US" altLang="ja-JP" sz="3200" dirty="0" err="1" smtClean="0"/>
              <a:t>staticmethod</a:t>
            </a:r>
            <a:r>
              <a:rPr lang="en-US" altLang="ja-JP" sz="3200" dirty="0" smtClean="0"/>
              <a:t> can </a:t>
            </a:r>
            <a:r>
              <a:rPr lang="en-US" altLang="ja-JP" sz="3200" dirty="0"/>
              <a:t>be accessed, even if no objects have been </a:t>
            </a:r>
            <a:r>
              <a:rPr lang="en-US" altLang="ja-JP" sz="3200" dirty="0" smtClean="0"/>
              <a:t>created:</a:t>
            </a:r>
          </a:p>
          <a:p>
            <a:pPr marL="914400" lvl="2" indent="0" eaLnBrk="1" hangingPunct="1">
              <a:spcBef>
                <a:spcPts val="1200"/>
              </a:spcBef>
              <a:spcAft>
                <a:spcPts val="0"/>
              </a:spcAft>
              <a:buNone/>
            </a:pPr>
            <a:endParaRPr lang="en-US" altLang="ja-JP" sz="3200" dirty="0" smtClean="0"/>
          </a:p>
          <a:p>
            <a:pPr marL="914400" lvl="2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dirty="0">
                <a:latin typeface="Lucida Console" panose="020B0609040504020204" pitchFamily="49" charset="0"/>
              </a:rPr>
              <a:t> 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class </a:t>
            </a:r>
            <a:r>
              <a:rPr lang="en-US" altLang="en-US" sz="2800" dirty="0">
                <a:latin typeface="Lucida Console" panose="020B0609040504020204" pitchFamily="49" charset="0"/>
              </a:rPr>
              <a:t>C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():</a:t>
            </a:r>
          </a:p>
          <a:p>
            <a:pPr marL="914400" lvl="2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def </a:t>
            </a:r>
            <a:r>
              <a:rPr lang="en-US" altLang="en-US" sz="2800" dirty="0">
                <a:latin typeface="Lucida Console" panose="020B0609040504020204" pitchFamily="49" charset="0"/>
              </a:rPr>
              <a:t>f(self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):</a:t>
            </a:r>
          </a:p>
          <a:p>
            <a:pPr marL="914400" lvl="2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  print </a:t>
            </a:r>
            <a:r>
              <a:rPr lang="en-US" altLang="en-US" sz="2800" dirty="0">
                <a:latin typeface="Lucida Console" panose="020B0609040504020204" pitchFamily="49" charset="0"/>
              </a:rPr>
              <a:t>("It ran.") </a:t>
            </a:r>
            <a:endParaRPr lang="en-US" altLang="en-US" sz="2800" dirty="0" smtClean="0">
              <a:latin typeface="Lucida Console" panose="020B0609040504020204" pitchFamily="49" charset="0"/>
            </a:endParaRPr>
          </a:p>
          <a:p>
            <a:pPr marL="914400" lvl="2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latin typeface="Lucida Console" panose="020B0609040504020204" pitchFamily="49" charset="0"/>
              </a:rPr>
              <a:t> </a:t>
            </a:r>
            <a:r>
              <a:rPr lang="en-US" altLang="en-US" sz="2800" dirty="0" smtClean="0">
                <a:latin typeface="Lucida Console" panose="020B0609040504020204" pitchFamily="49" charset="0"/>
              </a:rPr>
              <a:t>  sf </a:t>
            </a:r>
            <a:r>
              <a:rPr lang="en-US" altLang="en-US" sz="2800" dirty="0">
                <a:latin typeface="Lucida Console" panose="020B0609040504020204" pitchFamily="49" charset="0"/>
              </a:rPr>
              <a:t>= </a:t>
            </a:r>
            <a:r>
              <a:rPr lang="en-US" altLang="en-US" sz="2800" dirty="0" err="1">
                <a:latin typeface="Lucida Console" panose="020B0609040504020204" pitchFamily="49" charset="0"/>
              </a:rPr>
              <a:t>staticmethod</a:t>
            </a:r>
            <a:r>
              <a:rPr lang="en-US" altLang="en-US" sz="2800" dirty="0">
                <a:latin typeface="Lucida Console" panose="020B0609040504020204" pitchFamily="49" charset="0"/>
              </a:rPr>
              <a:t>(f)</a:t>
            </a:r>
          </a:p>
          <a:p>
            <a:pPr marL="914400" lvl="2" indent="168275" eaLnBrk="1" hangingPunct="1">
              <a:spcBef>
                <a:spcPts val="0"/>
              </a:spcBef>
              <a:buNone/>
            </a:pPr>
            <a:r>
              <a:rPr lang="en-US" altLang="en-US" sz="2800" dirty="0" err="1" smtClean="0">
                <a:latin typeface="Lucida Console" panose="020B0609040504020204" pitchFamily="49" charset="0"/>
              </a:rPr>
              <a:t>C.sf</a:t>
            </a:r>
            <a:r>
              <a:rPr lang="en-US" altLang="en-US" sz="2800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96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26440"/>
            <a:ext cx="8915400" cy="590296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3600" dirty="0" smtClean="0"/>
              <a:t>They are similar, but: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ja-JP" sz="32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classmethod</a:t>
            </a:r>
            <a:r>
              <a:rPr lang="en-US" altLang="ja-JP" sz="3200" dirty="0" err="1" smtClean="0"/>
              <a:t>s</a:t>
            </a:r>
            <a:r>
              <a:rPr lang="en-US" altLang="ja-JP" sz="3200" dirty="0" smtClean="0"/>
              <a:t> have access to class attributes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ja-JP" sz="320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staticmethod</a:t>
            </a:r>
            <a:r>
              <a:rPr lang="en-US" altLang="ja-JP" sz="3200" dirty="0" err="1" smtClean="0"/>
              <a:t>s</a:t>
            </a:r>
            <a:r>
              <a:rPr lang="en-US" altLang="ja-JP" sz="3200" dirty="0" smtClean="0"/>
              <a:t> don’t have direct access to these attributes. 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ja-JP" sz="2800" dirty="0" smtClean="0"/>
              <a:t>But look back as slide 42 and see how it accessed the </a:t>
            </a:r>
            <a:r>
              <a:rPr lang="en-US" altLang="ja-JP" sz="3200" dirty="0" smtClean="0">
                <a:latin typeface="Lucida Console" panose="020B0609040504020204" pitchFamily="49" charset="0"/>
              </a:rPr>
              <a:t>total</a:t>
            </a:r>
            <a:r>
              <a:rPr lang="en-US" altLang="ja-JP" sz="3200" dirty="0" smtClean="0"/>
              <a:t> </a:t>
            </a:r>
            <a:r>
              <a:rPr lang="en-US" altLang="ja-JP" sz="2800" dirty="0" smtClean="0"/>
              <a:t>attribute indirectly through </a:t>
            </a:r>
            <a:r>
              <a:rPr lang="en-US" altLang="ja-JP" sz="3200" dirty="0" smtClean="0">
                <a:latin typeface="Lucida Console" panose="020B0609040504020204" pitchFamily="49" charset="0"/>
              </a:rPr>
              <a:t>Critter </a:t>
            </a:r>
            <a:r>
              <a:rPr lang="en-US" altLang="ja-JP" sz="2800" dirty="0" smtClean="0"/>
              <a:t>(i.e.: </a:t>
            </a:r>
            <a:r>
              <a:rPr lang="en-US" altLang="en-US" sz="3200" dirty="0" err="1" smtClean="0">
                <a:latin typeface="Lucida Console" panose="020B0609040504020204" pitchFamily="49" charset="0"/>
              </a:rPr>
              <a:t>Critter.total</a:t>
            </a:r>
            <a:r>
              <a:rPr lang="en-US" altLang="en-US" sz="3600" dirty="0" smtClean="0">
                <a:latin typeface="Courier New" pitchFamily="49" charset="0"/>
              </a:rPr>
              <a:t>)</a:t>
            </a:r>
            <a:endParaRPr lang="en-US" altLang="ja-JP" sz="32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000" dirty="0" err="1">
                <a:latin typeface="Lucida Console" panose="020B0609040504020204" pitchFamily="49" charset="0"/>
              </a:rPr>
              <a:t>classmethod</a:t>
            </a:r>
            <a:r>
              <a:rPr lang="en-US" altLang="en-US" sz="4000" b="1" dirty="0" smtClean="0">
                <a:latin typeface="MS PGothic" panose="020B0600070205080204" pitchFamily="34" charset="-128"/>
              </a:rPr>
              <a:t>(</a:t>
            </a:r>
            <a:r>
              <a:rPr lang="en-US" altLang="en-US" sz="1100" b="1" dirty="0" smtClean="0">
                <a:latin typeface="MS PGothic" panose="020B0600070205080204" pitchFamily="34" charset="-128"/>
              </a:rPr>
              <a:t> </a:t>
            </a:r>
            <a:r>
              <a:rPr lang="en-US" altLang="en-US" sz="4000" b="1" dirty="0" smtClean="0">
                <a:latin typeface="MS PGothic" panose="020B0600070205080204" pitchFamily="34" charset="-128"/>
              </a:rPr>
              <a:t>)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en-US" altLang="en-US" sz="4000" dirty="0" err="1" smtClean="0">
                <a:latin typeface="Lucida Console" panose="020B0609040504020204" pitchFamily="49" charset="0"/>
              </a:rPr>
              <a:t>staticmethod</a:t>
            </a:r>
            <a:r>
              <a:rPr lang="en-US" altLang="en-US" sz="4000" b="1" dirty="0" smtClean="0">
                <a:latin typeface="MS PGothic" panose="020B0600070205080204" pitchFamily="34" charset="-128"/>
              </a:rPr>
              <a:t>(</a:t>
            </a:r>
            <a:r>
              <a:rPr lang="en-US" altLang="en-US" sz="1100" b="1" dirty="0" smtClean="0">
                <a:latin typeface="MS PGothic" panose="020B0600070205080204" pitchFamily="34" charset="-128"/>
              </a:rPr>
              <a:t> </a:t>
            </a:r>
            <a:r>
              <a:rPr lang="en-US" altLang="en-US" sz="4000" b="1" dirty="0">
                <a:latin typeface="MS PGothic" panose="020B0600070205080204" pitchFamily="34" charset="-128"/>
              </a:rPr>
              <a:t>)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633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296400" cy="6858000"/>
          </a:xfrm>
        </p:spPr>
        <p:txBody>
          <a:bodyPr/>
          <a:lstStyle/>
          <a:p>
            <a:pPr marL="95250" indent="0" algn="ctr" eaLnBrk="1">
              <a:lnSpc>
                <a:spcPct val="83000"/>
              </a:lnSpc>
              <a:spcBef>
                <a:spcPts val="1200"/>
              </a:spcBef>
              <a:spcAft>
                <a:spcPts val="0"/>
              </a:spcAft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40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classmethod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(</a:t>
            </a:r>
            <a:r>
              <a:rPr lang="en-US" altLang="en-US" sz="1100" b="1" dirty="0">
                <a:solidFill>
                  <a:srgbClr val="2D2DB9"/>
                </a:solidFill>
                <a:latin typeface="MS PGothic" panose="020B0600070205080204" pitchFamily="34" charset="-128"/>
              </a:rPr>
              <a:t> 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)</a:t>
            </a:r>
            <a:r>
              <a:rPr lang="en-US" altLang="en-US" sz="4000" dirty="0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altLang="en-US" sz="4000" dirty="0" err="1">
                <a:solidFill>
                  <a:srgbClr val="2D2DB9"/>
                </a:solidFill>
                <a:latin typeface="Lucida Console" panose="020B0609040504020204" pitchFamily="49" charset="0"/>
              </a:rPr>
              <a:t>staticmethod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(</a:t>
            </a:r>
            <a:r>
              <a:rPr lang="en-US" altLang="en-US" sz="1100" b="1" dirty="0">
                <a:solidFill>
                  <a:srgbClr val="2D2DB9"/>
                </a:solidFill>
                <a:latin typeface="MS PGothic" panose="020B0600070205080204" pitchFamily="34" charset="-128"/>
              </a:rPr>
              <a:t> </a:t>
            </a:r>
            <a:r>
              <a:rPr lang="en-US" altLang="en-US" sz="4000" b="1" dirty="0">
                <a:solidFill>
                  <a:srgbClr val="2D2DB9"/>
                </a:solidFill>
                <a:latin typeface="MS PGothic" panose="020B0600070205080204" pitchFamily="34" charset="-128"/>
              </a:rPr>
              <a:t>)</a:t>
            </a:r>
            <a:endParaRPr lang="en-GB" altLang="en-US" sz="3600" dirty="0" smtClean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75000"/>
              </a:lnSpc>
              <a:spcBef>
                <a:spcPts val="0"/>
              </a:spcBef>
            </a:pPr>
            <a:r>
              <a:rPr lang="en-US" altLang="zh-TW" sz="3400" dirty="0"/>
              <a:t>Static methods know nothing about the class and just deal with the </a:t>
            </a:r>
            <a:r>
              <a:rPr lang="en-US" altLang="zh-TW" sz="3400" dirty="0" smtClean="0"/>
              <a:t>parameters:</a:t>
            </a:r>
            <a:endParaRPr lang="en-US" altLang="zh-TW" sz="3400" dirty="0"/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1200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class Person: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age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20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printHi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(s):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print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Hi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,",s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print('The age is:',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cls.age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lvl="0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Person.printHi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staticmethod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Person.printHi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Lucida Console" panose="020B0609040504020204" pitchFamily="49" charset="0"/>
              </a:rPr>
              <a:t>staticmethod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Person.printHi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("Bob")</a:t>
            </a:r>
            <a:r>
              <a:rPr lang="en-US" altLang="en-US" sz="24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sz="2400" spc="-2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I have to give an argument:</a:t>
            </a:r>
            <a:endParaRPr lang="en-US" altLang="en-US" sz="2400" spc="-2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Hi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Bob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75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#</a:t>
            </a:r>
            <a:r>
              <a:rPr lang="en-US" altLang="en-US" sz="2400" spc="-20" dirty="0">
                <a:solidFill>
                  <a:srgbClr val="FF0000"/>
                </a:solidFill>
                <a:latin typeface="Lucida Fax" panose="02060602050505020204" pitchFamily="18" charset="0"/>
              </a:rPr>
              <a:t>I have to give an argument: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00" dirty="0" err="1">
                <a:solidFill>
                  <a:srgbClr val="FF9797"/>
                </a:solidFill>
                <a:latin typeface="Lucida Fax" panose="02060602050505020204" pitchFamily="18" charset="0"/>
              </a:rPr>
              <a:t>Traceback</a:t>
            </a:r>
            <a:r>
              <a:rPr lang="en-US" altLang="en-US" sz="2400" spc="-100" dirty="0">
                <a:solidFill>
                  <a:srgbClr val="FF9797"/>
                </a:solidFill>
                <a:latin typeface="Lucida Fax" panose="02060602050505020204" pitchFamily="18" charset="0"/>
              </a:rPr>
              <a:t> (most recent call last):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00" dirty="0">
                <a:solidFill>
                  <a:srgbClr val="FF9797"/>
                </a:solidFill>
                <a:latin typeface="Lucida Fax" panose="02060602050505020204" pitchFamily="18" charset="0"/>
              </a:rPr>
              <a:t>  File "&lt;</a:t>
            </a:r>
            <a:r>
              <a:rPr lang="en-US" altLang="en-US" sz="2400" spc="-100" dirty="0" err="1">
                <a:solidFill>
                  <a:srgbClr val="FF9797"/>
                </a:solidFill>
                <a:latin typeface="Lucida Fax" panose="02060602050505020204" pitchFamily="18" charset="0"/>
              </a:rPr>
              <a:t>stdin</a:t>
            </a:r>
            <a:r>
              <a:rPr lang="en-US" altLang="en-US" sz="2400" spc="-100" dirty="0">
                <a:solidFill>
                  <a:srgbClr val="FF9797"/>
                </a:solidFill>
                <a:latin typeface="Lucida Fax" panose="02060602050505020204" pitchFamily="18" charset="0"/>
              </a:rPr>
              <a:t>&gt;", line 1, in &lt;module&gt;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spc="-150" dirty="0" err="1">
                <a:solidFill>
                  <a:srgbClr val="FF9797"/>
                </a:solidFill>
                <a:latin typeface="Lucida Fax" panose="02060602050505020204" pitchFamily="18" charset="0"/>
              </a:rPr>
              <a:t>TypeError</a:t>
            </a:r>
            <a:r>
              <a:rPr lang="en-US" altLang="en-US" sz="2400" spc="-150" dirty="0">
                <a:solidFill>
                  <a:srgbClr val="FF9797"/>
                </a:solidFill>
                <a:latin typeface="Lucida Fax" panose="02060602050505020204" pitchFamily="18" charset="0"/>
              </a:rPr>
              <a:t>:</a:t>
            </a:r>
            <a:r>
              <a:rPr lang="en-US" altLang="en-US" sz="2000" spc="-150" dirty="0">
                <a:solidFill>
                  <a:srgbClr val="FF9797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z="2400" spc="-150" dirty="0" err="1">
                <a:solidFill>
                  <a:srgbClr val="FF0000"/>
                </a:solidFill>
                <a:latin typeface="Lucida Fax" panose="02060602050505020204" pitchFamily="18" charset="0"/>
              </a:rPr>
              <a:t>printAge</a:t>
            </a:r>
            <a:r>
              <a:rPr lang="en-US" altLang="en-US" sz="2400" spc="-150" dirty="0">
                <a:solidFill>
                  <a:srgbClr val="FF0000"/>
                </a:solidFill>
                <a:latin typeface="Lucida Fax" panose="02060602050505020204" pitchFamily="18" charset="0"/>
              </a:rPr>
              <a:t>() missing 1 required positional argument:</a:t>
            </a:r>
            <a:r>
              <a:rPr lang="en-US" altLang="en-US" sz="2000" spc="-15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z="2400" spc="-400" dirty="0">
                <a:solidFill>
                  <a:srgbClr val="FF0000"/>
                </a:solidFill>
                <a:latin typeface="Lucida Fax" panose="02060602050505020204" pitchFamily="18" charset="0"/>
              </a:rPr>
              <a:t>'</a:t>
            </a:r>
            <a:r>
              <a:rPr lang="en-US" altLang="en-US" sz="2400" spc="-150" dirty="0" err="1">
                <a:solidFill>
                  <a:srgbClr val="FF0000"/>
                </a:solidFill>
                <a:latin typeface="Lucida Fax" panose="02060602050505020204" pitchFamily="18" charset="0"/>
              </a:rPr>
              <a:t>cl</a:t>
            </a:r>
            <a:r>
              <a:rPr lang="en-US" altLang="en-US" sz="2400" spc="-300" dirty="0" err="1">
                <a:solidFill>
                  <a:srgbClr val="FF0000"/>
                </a:solidFill>
                <a:latin typeface="Lucida Fax" panose="02060602050505020204" pitchFamily="18" charset="0"/>
              </a:rPr>
              <a:t>s</a:t>
            </a:r>
            <a:r>
              <a:rPr lang="en-US" altLang="en-US" sz="2400" spc="-150" dirty="0">
                <a:solidFill>
                  <a:srgbClr val="FF0000"/>
                </a:solidFill>
                <a:latin typeface="Lucida Fax" panose="02060602050505020204" pitchFamily="18" charset="0"/>
              </a:rPr>
              <a:t>'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4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classmethod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24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#Why doesn’t it crash, this time?</a:t>
            </a:r>
            <a:endParaRPr lang="en-US" altLang="en-US" sz="2400" dirty="0">
              <a:solidFill>
                <a:srgbClr val="FF0000"/>
              </a:solidFill>
              <a:latin typeface="Lucida Fax" panose="02060602050505020204" pitchFamily="18" charset="0"/>
            </a:endParaRPr>
          </a:p>
          <a:p>
            <a:pPr marL="95250" lvl="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The age is: </a:t>
            </a:r>
            <a:r>
              <a:rPr lang="en-US" altLang="en-US" sz="2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20</a:t>
            </a:r>
            <a:endParaRPr lang="en-US" altLang="en-US" sz="2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95250" lvl="0" indent="0" eaLnBrk="1">
              <a:lnSpc>
                <a:spcPct val="60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68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95250" indent="0" algn="ctr" eaLnBrk="1">
              <a:lnSpc>
                <a:spcPct val="83000"/>
              </a:lnSpc>
              <a:spcBef>
                <a:spcPts val="1200"/>
              </a:spcBef>
              <a:spcAft>
                <a:spcPts val="0"/>
              </a:spcAft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4000" kern="0" dirty="0" err="1" smtClean="0">
                <a:solidFill>
                  <a:srgbClr val="2D2DB9"/>
                </a:solidFill>
                <a:latin typeface="Lucida Console" panose="020B0609040504020204" pitchFamily="49" charset="0"/>
              </a:rPr>
              <a:t>classmethod</a:t>
            </a:r>
            <a:r>
              <a:rPr lang="en-US" altLang="en-US" sz="4000" b="1" kern="0" dirty="0" smtClean="0">
                <a:solidFill>
                  <a:srgbClr val="2D2DB9"/>
                </a:solidFill>
                <a:latin typeface="MS PGothic" panose="020B0600070205080204" pitchFamily="34" charset="-128"/>
              </a:rPr>
              <a:t>(</a:t>
            </a:r>
            <a:r>
              <a:rPr lang="en-US" altLang="en-US" sz="1100" b="1" kern="0" dirty="0" smtClean="0">
                <a:solidFill>
                  <a:srgbClr val="2D2DB9"/>
                </a:solidFill>
                <a:latin typeface="MS PGothic" panose="020B0600070205080204" pitchFamily="34" charset="-128"/>
              </a:rPr>
              <a:t> </a:t>
            </a:r>
            <a:r>
              <a:rPr lang="en-US" altLang="en-US" sz="4000" b="1" kern="0" dirty="0" smtClean="0">
                <a:solidFill>
                  <a:srgbClr val="2D2DB9"/>
                </a:solidFill>
                <a:latin typeface="MS PGothic" panose="020B0600070205080204" pitchFamily="34" charset="-128"/>
              </a:rPr>
              <a:t>)</a:t>
            </a:r>
            <a:r>
              <a:rPr lang="en-US" altLang="en-US" sz="4000" kern="0" dirty="0" smtClean="0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altLang="en-US" sz="4000" kern="0" dirty="0" err="1" smtClean="0">
                <a:solidFill>
                  <a:srgbClr val="2D2DB9"/>
                </a:solidFill>
                <a:latin typeface="Lucida Console" panose="020B0609040504020204" pitchFamily="49" charset="0"/>
              </a:rPr>
              <a:t>staticmethod</a:t>
            </a:r>
            <a:r>
              <a:rPr lang="en-US" altLang="en-US" sz="4000" b="1" kern="0" dirty="0" smtClean="0">
                <a:solidFill>
                  <a:srgbClr val="2D2DB9"/>
                </a:solidFill>
                <a:latin typeface="MS PGothic" panose="020B0600070205080204" pitchFamily="34" charset="-128"/>
              </a:rPr>
              <a:t>(</a:t>
            </a:r>
            <a:r>
              <a:rPr lang="en-US" altLang="en-US" sz="1100" b="1" kern="0" dirty="0" smtClean="0">
                <a:solidFill>
                  <a:srgbClr val="2D2DB9"/>
                </a:solidFill>
                <a:latin typeface="MS PGothic" panose="020B0600070205080204" pitchFamily="34" charset="-128"/>
              </a:rPr>
              <a:t> </a:t>
            </a:r>
            <a:r>
              <a:rPr lang="en-US" altLang="en-US" sz="4000" b="1" kern="0" dirty="0" smtClean="0">
                <a:solidFill>
                  <a:srgbClr val="2D2DB9"/>
                </a:solidFill>
                <a:latin typeface="MS PGothic" panose="020B0600070205080204" pitchFamily="34" charset="-128"/>
              </a:rPr>
              <a:t>)</a:t>
            </a:r>
            <a:endParaRPr lang="en-GB" altLang="en-US" sz="3600" kern="0" dirty="0" smtClean="0">
              <a:solidFill>
                <a:srgbClr val="2D2DB9"/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endParaRPr lang="en-US" altLang="en-US" sz="1000" kern="0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9525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class Person:</a:t>
            </a:r>
          </a:p>
          <a:p>
            <a:pPr marL="9525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age = 20</a:t>
            </a:r>
          </a:p>
          <a:p>
            <a:pPr marL="95250" indent="0" eaLnBrk="1"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def </a:t>
            </a:r>
            <a:r>
              <a:rPr lang="en-US" altLang="en-US" sz="24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printAge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cls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):print('Age is</a:t>
            </a:r>
            <a:r>
              <a:rPr lang="en-US" altLang="en-US" sz="2400" kern="0" spc="-1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:'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24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cl</a:t>
            </a:r>
            <a:r>
              <a:rPr lang="en-US" altLang="en-US" sz="2400" kern="0" spc="-5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s.</a:t>
            </a:r>
            <a:r>
              <a:rPr lang="en-US" altLang="en-US" sz="2400" kern="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age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marL="95250" indent="0" eaLnBrk="1">
              <a:lnSpc>
                <a:spcPct val="65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...</a:t>
            </a:r>
          </a:p>
          <a:p>
            <a:pPr marL="95250" indent="0" eaLnBrk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Person.printAge()</a:t>
            </a:r>
          </a:p>
          <a:p>
            <a:pPr marL="95250" indent="0" eaLnBrk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100" kern="0" dirty="0" err="1" smtClean="0">
                <a:solidFill>
                  <a:srgbClr val="FF9797"/>
                </a:solidFill>
                <a:latin typeface="Lucida Fax" panose="02060602050505020204" pitchFamily="18" charset="0"/>
              </a:rPr>
              <a:t>Traceback</a:t>
            </a:r>
            <a:r>
              <a:rPr lang="en-US" altLang="en-US" sz="2100" kern="0" dirty="0" smtClean="0">
                <a:solidFill>
                  <a:srgbClr val="FF9797"/>
                </a:solidFill>
                <a:latin typeface="Lucida Fax" panose="02060602050505020204" pitchFamily="18" charset="0"/>
              </a:rPr>
              <a:t> (most recent call last):</a:t>
            </a:r>
          </a:p>
          <a:p>
            <a:pPr marL="95250" indent="0" eaLnBrk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100" kern="0" dirty="0" smtClean="0">
                <a:solidFill>
                  <a:srgbClr val="FF9797"/>
                </a:solidFill>
                <a:latin typeface="Lucida Fax" panose="02060602050505020204" pitchFamily="18" charset="0"/>
              </a:rPr>
              <a:t>  File "&lt;</a:t>
            </a:r>
            <a:r>
              <a:rPr lang="en-US" altLang="en-US" sz="2100" kern="0" dirty="0" err="1" smtClean="0">
                <a:solidFill>
                  <a:srgbClr val="FF9797"/>
                </a:solidFill>
                <a:latin typeface="Lucida Fax" panose="02060602050505020204" pitchFamily="18" charset="0"/>
              </a:rPr>
              <a:t>stdin</a:t>
            </a:r>
            <a:r>
              <a:rPr lang="en-US" altLang="en-US" sz="2100" kern="0" dirty="0" smtClean="0">
                <a:solidFill>
                  <a:srgbClr val="FF9797"/>
                </a:solidFill>
                <a:latin typeface="Lucida Fax" panose="02060602050505020204" pitchFamily="18" charset="0"/>
              </a:rPr>
              <a:t>&gt;", line 1, in &lt;module&gt;</a:t>
            </a:r>
          </a:p>
          <a:p>
            <a:pPr marL="95250" indent="0" eaLnBrk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100" kern="0" dirty="0" err="1" smtClean="0">
                <a:solidFill>
                  <a:srgbClr val="FF9797"/>
                </a:solidFill>
                <a:latin typeface="Lucida Fax" panose="02060602050505020204" pitchFamily="18" charset="0"/>
              </a:rPr>
              <a:t>TypeError</a:t>
            </a:r>
            <a:r>
              <a:rPr lang="en-US" altLang="en-US" sz="2100" kern="0" dirty="0" smtClean="0">
                <a:solidFill>
                  <a:srgbClr val="FF9797"/>
                </a:solidFill>
                <a:latin typeface="Lucida Fax" panose="02060602050505020204" pitchFamily="18" charset="0"/>
              </a:rPr>
              <a:t>: </a:t>
            </a:r>
            <a:r>
              <a:rPr lang="en-US" altLang="en-US" sz="2100" kern="0" dirty="0" err="1" smtClean="0">
                <a:solidFill>
                  <a:srgbClr val="FF0000"/>
                </a:solidFill>
                <a:latin typeface="Lucida Fax" panose="02060602050505020204" pitchFamily="18" charset="0"/>
              </a:rPr>
              <a:t>printAge</a:t>
            </a:r>
            <a:r>
              <a:rPr lang="en-US" altLang="en-US" sz="2100" kern="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() missing</a:t>
            </a:r>
            <a:r>
              <a:rPr lang="en-US" altLang="en-US" sz="2100" kern="0" spc="-10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 1 </a:t>
            </a:r>
            <a:r>
              <a:rPr lang="en-US" altLang="en-US" sz="2100" kern="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required positional argumen</a:t>
            </a:r>
            <a:r>
              <a:rPr lang="en-US" altLang="en-US" sz="2100" kern="0" spc="-3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t: '</a:t>
            </a:r>
            <a:r>
              <a:rPr lang="en-US" altLang="en-US" sz="2100" kern="0" spc="-30" dirty="0" err="1" smtClean="0">
                <a:solidFill>
                  <a:srgbClr val="FF0000"/>
                </a:solidFill>
                <a:latin typeface="Lucida Fax" panose="02060602050505020204" pitchFamily="18" charset="0"/>
              </a:rPr>
              <a:t>cls</a:t>
            </a:r>
            <a:r>
              <a:rPr lang="en-US" altLang="en-US" sz="2100" kern="0" spc="-3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'</a:t>
            </a:r>
          </a:p>
          <a:p>
            <a:pPr marL="95250" indent="0" eaLnBrk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b="1" kern="0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=Person(); </a:t>
            </a:r>
            <a:r>
              <a:rPr lang="en-US" altLang="en-US" sz="2400" kern="0" dirty="0" err="1" smtClean="0">
                <a:solidFill>
                  <a:srgbClr val="CC00CC"/>
                </a:solidFill>
                <a:latin typeface="Lucida Console" panose="020B0609040504020204" pitchFamily="49" charset="0"/>
              </a:rPr>
              <a:t>Person.printAge</a:t>
            </a:r>
            <a:r>
              <a:rPr lang="en-US" altLang="en-US" sz="2400" kern="0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2400" b="1" kern="0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x</a:t>
            </a:r>
            <a:r>
              <a:rPr lang="en-US" altLang="en-US" sz="2400" kern="0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#x treated as self</a:t>
            </a:r>
          </a:p>
          <a:p>
            <a:pPr marL="95250" indent="0" eaLnBrk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kern="0" dirty="0" smtClean="0">
                <a:solidFill>
                  <a:srgbClr val="CC00CC"/>
                </a:solidFill>
                <a:latin typeface="Lucida Console" panose="020B0609040504020204" pitchFamily="49" charset="0"/>
              </a:rPr>
              <a:t>The age is: 20</a:t>
            </a:r>
          </a:p>
          <a:p>
            <a:pPr marL="95250" lvl="0" indent="0" eaLnBrk="1" hangingPunct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+mn-cs"/>
              </a:rPr>
              <a:t>&gt;&gt;&gt; </a:t>
            </a:r>
            <a:r>
              <a:rPr lang="en-US" altLang="en-US" sz="2400" kern="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Person.prAge=</a:t>
            </a:r>
            <a:r>
              <a:rPr lang="en-US" altLang="en-US" sz="2400" b="1" kern="0" dirty="0" err="1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staticmetho</a:t>
            </a:r>
            <a:r>
              <a:rPr lang="en-US" altLang="en-US" sz="2400" b="1" kern="0" spc="-30" dirty="0" err="1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d</a:t>
            </a:r>
            <a:r>
              <a:rPr lang="en-US" altLang="en-US" sz="2400" kern="0" spc="-3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(</a:t>
            </a:r>
            <a:r>
              <a:rPr lang="en-US" altLang="en-US" sz="2400" kern="0" spc="-30" dirty="0" err="1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Person.printAge</a:t>
            </a:r>
            <a:r>
              <a:rPr lang="en-US" altLang="en-US" sz="2400" kern="0" spc="-3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)</a:t>
            </a:r>
          </a:p>
          <a:p>
            <a:pPr marL="95250" lvl="0" indent="0" eaLnBrk="1" hangingPunct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+mn-cs"/>
              </a:rPr>
              <a:t>&gt;&gt;&gt; </a:t>
            </a:r>
            <a:r>
              <a:rPr lang="en-US" altLang="en-US" sz="2400" b="1" kern="0" dirty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Person.prAge()</a:t>
            </a:r>
          </a:p>
          <a:p>
            <a:pPr marL="95250" lvl="0" indent="0" eaLnBrk="1" hangingPunct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100" kern="0" dirty="0" err="1">
                <a:solidFill>
                  <a:srgbClr val="FF9797"/>
                </a:solidFill>
                <a:latin typeface="Lucida Fax" panose="02060602050505020204" pitchFamily="18" charset="0"/>
                <a:cs typeface="+mn-cs"/>
              </a:rPr>
              <a:t>Traceback</a:t>
            </a:r>
            <a:r>
              <a:rPr lang="en-US" altLang="en-US" sz="2100" kern="0" dirty="0">
                <a:solidFill>
                  <a:srgbClr val="FF9797"/>
                </a:solidFill>
                <a:latin typeface="Lucida Fax" panose="02060602050505020204" pitchFamily="18" charset="0"/>
                <a:cs typeface="+mn-cs"/>
              </a:rPr>
              <a:t> (most recent call last):</a:t>
            </a:r>
          </a:p>
          <a:p>
            <a:pPr marL="95250" lvl="0" indent="0" eaLnBrk="1" hangingPunct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100" kern="0" dirty="0">
                <a:solidFill>
                  <a:srgbClr val="FF9797"/>
                </a:solidFill>
                <a:latin typeface="Lucida Fax" panose="02060602050505020204" pitchFamily="18" charset="0"/>
                <a:cs typeface="+mn-cs"/>
              </a:rPr>
              <a:t>  File "&lt;</a:t>
            </a:r>
            <a:r>
              <a:rPr lang="en-US" altLang="en-US" sz="2100" kern="0" dirty="0" err="1">
                <a:solidFill>
                  <a:srgbClr val="FF9797"/>
                </a:solidFill>
                <a:latin typeface="Lucida Fax" panose="02060602050505020204" pitchFamily="18" charset="0"/>
                <a:cs typeface="+mn-cs"/>
              </a:rPr>
              <a:t>stdin</a:t>
            </a:r>
            <a:r>
              <a:rPr lang="en-US" altLang="en-US" sz="2100" kern="0" dirty="0">
                <a:solidFill>
                  <a:srgbClr val="FF9797"/>
                </a:solidFill>
                <a:latin typeface="Lucida Fax" panose="02060602050505020204" pitchFamily="18" charset="0"/>
                <a:cs typeface="+mn-cs"/>
              </a:rPr>
              <a:t>&gt;", line 1, in &lt;module&gt;</a:t>
            </a:r>
          </a:p>
          <a:p>
            <a:pPr marL="95250" lvl="0" indent="0" eaLnBrk="1" hangingPunct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100" kern="0" dirty="0" err="1">
                <a:solidFill>
                  <a:srgbClr val="FF9797"/>
                </a:solidFill>
                <a:latin typeface="Lucida Fax" panose="02060602050505020204" pitchFamily="18" charset="0"/>
                <a:cs typeface="+mn-cs"/>
              </a:rPr>
              <a:t>TypeError</a:t>
            </a:r>
            <a:r>
              <a:rPr lang="en-US" altLang="en-US" sz="2100" kern="0" dirty="0">
                <a:solidFill>
                  <a:srgbClr val="FF9797"/>
                </a:solidFill>
                <a:latin typeface="Lucida Fax" panose="02060602050505020204" pitchFamily="18" charset="0"/>
                <a:cs typeface="+mn-cs"/>
              </a:rPr>
              <a:t>: </a:t>
            </a:r>
            <a:r>
              <a:rPr lang="en-US" altLang="en-US" sz="2100" kern="0" dirty="0" err="1">
                <a:solidFill>
                  <a:srgbClr val="FF0000"/>
                </a:solidFill>
                <a:latin typeface="Lucida Fax" panose="02060602050505020204" pitchFamily="18" charset="0"/>
                <a:cs typeface="+mn-cs"/>
              </a:rPr>
              <a:t>printAge</a:t>
            </a:r>
            <a:r>
              <a:rPr lang="en-US" altLang="en-US" sz="2100" kern="0" dirty="0">
                <a:solidFill>
                  <a:srgbClr val="FF0000"/>
                </a:solidFill>
                <a:latin typeface="Lucida Fax" panose="02060602050505020204" pitchFamily="18" charset="0"/>
                <a:cs typeface="+mn-cs"/>
              </a:rPr>
              <a:t>() missing</a:t>
            </a:r>
            <a:r>
              <a:rPr lang="en-US" altLang="en-US" sz="2100" kern="0" spc="-100" dirty="0">
                <a:solidFill>
                  <a:srgbClr val="FF0000"/>
                </a:solidFill>
                <a:latin typeface="Lucida Fax" panose="02060602050505020204" pitchFamily="18" charset="0"/>
                <a:cs typeface="+mn-cs"/>
              </a:rPr>
              <a:t> 1 </a:t>
            </a:r>
            <a:r>
              <a:rPr lang="en-US" altLang="en-US" sz="2100" kern="0" dirty="0">
                <a:solidFill>
                  <a:srgbClr val="FF0000"/>
                </a:solidFill>
                <a:latin typeface="Lucida Fax" panose="02060602050505020204" pitchFamily="18" charset="0"/>
                <a:cs typeface="+mn-cs"/>
              </a:rPr>
              <a:t>required positional argumen</a:t>
            </a:r>
            <a:r>
              <a:rPr lang="en-US" altLang="en-US" sz="2100" kern="0" spc="-30" dirty="0">
                <a:solidFill>
                  <a:srgbClr val="FF0000"/>
                </a:solidFill>
                <a:latin typeface="Lucida Fax" panose="02060602050505020204" pitchFamily="18" charset="0"/>
                <a:cs typeface="+mn-cs"/>
              </a:rPr>
              <a:t>t: '</a:t>
            </a:r>
            <a:r>
              <a:rPr lang="en-US" altLang="en-US" sz="2100" kern="0" spc="-30" dirty="0" err="1">
                <a:solidFill>
                  <a:srgbClr val="FF0000"/>
                </a:solidFill>
                <a:latin typeface="Lucida Fax" panose="02060602050505020204" pitchFamily="18" charset="0"/>
                <a:cs typeface="+mn-cs"/>
              </a:rPr>
              <a:t>cls</a:t>
            </a:r>
            <a:r>
              <a:rPr lang="en-US" altLang="en-US" sz="2100" kern="0" spc="-30" dirty="0">
                <a:solidFill>
                  <a:srgbClr val="FF0000"/>
                </a:solidFill>
                <a:latin typeface="Lucida Fax" panose="02060602050505020204" pitchFamily="18" charset="0"/>
                <a:cs typeface="+mn-cs"/>
              </a:rPr>
              <a:t>'</a:t>
            </a:r>
          </a:p>
          <a:p>
            <a:pPr marL="95250" indent="0" eaLnBrk="1" hangingPunct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kern="0" dirty="0">
                <a:solidFill>
                  <a:srgbClr val="FFFFFF">
                    <a:lumMod val="85000"/>
                  </a:srgbClr>
                </a:solidFill>
                <a:latin typeface="Lucida Console" panose="020B0609040504020204" pitchFamily="49" charset="0"/>
                <a:cs typeface="+mn-cs"/>
              </a:rPr>
              <a:t>&gt;&gt;&gt; </a:t>
            </a:r>
            <a:r>
              <a:rPr lang="en-US" altLang="en-US" sz="2400" b="1" kern="0" dirty="0" smtClean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Person.prAge(x)</a:t>
            </a:r>
            <a:r>
              <a:rPr lang="en-US" altLang="en-US" sz="2400" kern="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# x is treated </a:t>
            </a:r>
            <a:r>
              <a:rPr lang="en-US" altLang="en-US" sz="2400" kern="0" dirty="0">
                <a:solidFill>
                  <a:srgbClr val="FF0000"/>
                </a:solidFill>
                <a:latin typeface="Lucida Fax" panose="02060602050505020204" pitchFamily="18" charset="0"/>
              </a:rPr>
              <a:t>as </a:t>
            </a:r>
            <a:r>
              <a:rPr lang="en-US" altLang="en-US" sz="2400" kern="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“self” </a:t>
            </a:r>
            <a:endParaRPr lang="en-US" altLang="en-US" sz="2400" b="1" kern="0" dirty="0">
              <a:solidFill>
                <a:srgbClr val="FFC000"/>
              </a:solidFill>
              <a:latin typeface="Lucida Console" panose="020B0609040504020204" pitchFamily="49" charset="0"/>
              <a:cs typeface="+mn-cs"/>
            </a:endParaRPr>
          </a:p>
          <a:p>
            <a:pPr marL="95250" lvl="0" indent="0" eaLnBrk="1" hangingPunct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b="1" kern="0" dirty="0">
                <a:solidFill>
                  <a:srgbClr val="FFC000"/>
                </a:solidFill>
                <a:latin typeface="Lucida Console" panose="020B0609040504020204" pitchFamily="49" charset="0"/>
                <a:cs typeface="+mn-cs"/>
              </a:rPr>
              <a:t>The age is: 20</a:t>
            </a:r>
          </a:p>
          <a:p>
            <a:pPr marL="95250" indent="0" eaLnBrk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Person.prAge=</a:t>
            </a:r>
            <a:r>
              <a:rPr lang="en-US" altLang="en-US" sz="2400" kern="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classmethod</a:t>
            </a:r>
            <a:r>
              <a:rPr lang="en-US" altLang="en-US" sz="24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(Person.printAge)</a:t>
            </a:r>
          </a:p>
          <a:p>
            <a:pPr marL="95250" indent="0" eaLnBrk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Person.prAge(x)</a:t>
            </a:r>
            <a:r>
              <a:rPr lang="en-US" altLang="en-US" sz="2100" kern="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#like we saw for “self”, “</a:t>
            </a:r>
            <a:r>
              <a:rPr lang="en-US" altLang="en-US" sz="2100" kern="0" dirty="0" err="1" smtClean="0">
                <a:solidFill>
                  <a:srgbClr val="FF0000"/>
                </a:solidFill>
                <a:latin typeface="Lucida Fax" panose="02060602050505020204" pitchFamily="18" charset="0"/>
              </a:rPr>
              <a:t>cls</a:t>
            </a:r>
            <a:r>
              <a:rPr lang="en-US" altLang="en-US" sz="2100" kern="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” isn’t given </a:t>
            </a:r>
            <a:endParaRPr lang="en-US" altLang="en-US" sz="2100" kern="0" dirty="0" smtClean="0">
              <a:solidFill>
                <a:srgbClr val="00B0F0"/>
              </a:solidFill>
              <a:latin typeface="Lucida Fax" panose="02060602050505020204" pitchFamily="18" charset="0"/>
            </a:endParaRPr>
          </a:p>
          <a:p>
            <a:pPr marL="95250" indent="0" eaLnBrk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100" kern="0" dirty="0" err="1" smtClean="0">
                <a:solidFill>
                  <a:srgbClr val="FF9797"/>
                </a:solidFill>
                <a:latin typeface="Lucida Fax" panose="02060602050505020204" pitchFamily="18" charset="0"/>
              </a:rPr>
              <a:t>Traceback</a:t>
            </a:r>
            <a:r>
              <a:rPr lang="en-US" altLang="en-US" sz="2100" kern="0" dirty="0" smtClean="0">
                <a:solidFill>
                  <a:srgbClr val="FF9797"/>
                </a:solidFill>
                <a:latin typeface="Lucida Fax" panose="02060602050505020204" pitchFamily="18" charset="0"/>
              </a:rPr>
              <a:t> (most recent call last):</a:t>
            </a:r>
          </a:p>
          <a:p>
            <a:pPr marL="95250" indent="0" eaLnBrk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100" kern="0" dirty="0" smtClean="0">
                <a:solidFill>
                  <a:srgbClr val="FF9797"/>
                </a:solidFill>
                <a:latin typeface="Lucida Fax" panose="02060602050505020204" pitchFamily="18" charset="0"/>
              </a:rPr>
              <a:t>  File "&lt;</a:t>
            </a:r>
            <a:r>
              <a:rPr lang="en-US" altLang="en-US" sz="2100" kern="0" dirty="0" err="1" smtClean="0">
                <a:solidFill>
                  <a:srgbClr val="FF9797"/>
                </a:solidFill>
                <a:latin typeface="Lucida Fax" panose="02060602050505020204" pitchFamily="18" charset="0"/>
              </a:rPr>
              <a:t>stdin</a:t>
            </a:r>
            <a:r>
              <a:rPr lang="en-US" altLang="en-US" sz="2100" kern="0" dirty="0" smtClean="0">
                <a:solidFill>
                  <a:srgbClr val="FF9797"/>
                </a:solidFill>
                <a:latin typeface="Lucida Fax" panose="02060602050505020204" pitchFamily="18" charset="0"/>
              </a:rPr>
              <a:t>&gt;", line 1, in &lt;module&gt;</a:t>
            </a:r>
          </a:p>
          <a:p>
            <a:pPr marL="95250" indent="0" eaLnBrk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100" kern="0" dirty="0" err="1" smtClean="0">
                <a:solidFill>
                  <a:srgbClr val="FF9797"/>
                </a:solidFill>
                <a:latin typeface="Lucida Fax" panose="02060602050505020204" pitchFamily="18" charset="0"/>
              </a:rPr>
              <a:t>TypeError</a:t>
            </a:r>
            <a:r>
              <a:rPr lang="en-US" altLang="en-US" sz="2100" kern="0" dirty="0" smtClean="0">
                <a:solidFill>
                  <a:srgbClr val="FF9797"/>
                </a:solidFill>
                <a:latin typeface="Lucida Fax" panose="02060602050505020204" pitchFamily="18" charset="0"/>
              </a:rPr>
              <a:t>: </a:t>
            </a:r>
            <a:r>
              <a:rPr lang="en-US" altLang="en-US" sz="2100" kern="0" dirty="0" err="1" smtClean="0">
                <a:solidFill>
                  <a:srgbClr val="FF0000"/>
                </a:solidFill>
                <a:latin typeface="Lucida Fax" panose="02060602050505020204" pitchFamily="18" charset="0"/>
              </a:rPr>
              <a:t>prAge</a:t>
            </a:r>
            <a:r>
              <a:rPr lang="en-US" altLang="en-US" sz="2100" kern="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()</a:t>
            </a:r>
            <a:r>
              <a:rPr lang="en-US" altLang="en-US" sz="2100" kern="0" spc="-20" dirty="0" smtClean="0">
                <a:solidFill>
                  <a:srgbClr val="FF0000"/>
                </a:solidFill>
                <a:latin typeface="Lucida Fax" panose="02060602050505020204" pitchFamily="18" charset="0"/>
              </a:rPr>
              <a:t> takes 1 positional argument but 2 were given</a:t>
            </a:r>
          </a:p>
          <a:p>
            <a:pPr marL="95250" indent="0" eaLnBrk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 </a:t>
            </a:r>
            <a:r>
              <a:rPr lang="en-US" altLang="en-US" sz="2400" kern="0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Person.prAge</a:t>
            </a:r>
            <a:r>
              <a:rPr lang="en-US" altLang="en-US" sz="2400" kern="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()</a:t>
            </a:r>
          </a:p>
          <a:p>
            <a:pPr marL="95250" indent="0" eaLnBrk="1">
              <a:lnSpc>
                <a:spcPct val="73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kern="0" dirty="0" smtClean="0">
                <a:solidFill>
                  <a:srgbClr val="00B0F0"/>
                </a:solidFill>
                <a:latin typeface="Lucida Console" panose="020B0609040504020204" pitchFamily="49" charset="0"/>
              </a:rPr>
              <a:t>The age is: 20</a:t>
            </a:r>
          </a:p>
          <a:p>
            <a:pPr marL="95250" indent="0" eaLnBrk="1">
              <a:lnSpc>
                <a:spcPct val="60000"/>
              </a:lnSpc>
              <a:spcBef>
                <a:spcPts val="0"/>
              </a:spcBef>
              <a:buClr>
                <a:srgbClr val="006600"/>
              </a:buClr>
              <a:buSzPct val="55000"/>
              <a:buFont typeface="Wingdings" pitchFamily="2" charset="2"/>
              <a:buNone/>
              <a:tabLst>
                <a:tab pos="363538" algn="l"/>
                <a:tab pos="468313" algn="l"/>
                <a:tab pos="882650" algn="l"/>
                <a:tab pos="1298575" algn="l"/>
                <a:tab pos="1712913" algn="l"/>
                <a:tab pos="2127250" algn="l"/>
                <a:tab pos="2541588" algn="l"/>
                <a:tab pos="2957513" algn="l"/>
                <a:tab pos="3371850" algn="l"/>
                <a:tab pos="3786188" algn="l"/>
                <a:tab pos="4200525" algn="l"/>
                <a:tab pos="4616450" algn="l"/>
                <a:tab pos="5030788" algn="l"/>
                <a:tab pos="5445125" algn="l"/>
                <a:tab pos="5859463" algn="l"/>
                <a:tab pos="6275388" algn="l"/>
                <a:tab pos="6689725" algn="l"/>
                <a:tab pos="7104063" algn="l"/>
                <a:tab pos="7518400" algn="l"/>
                <a:tab pos="7934325" algn="l"/>
                <a:tab pos="8348663" algn="l"/>
              </a:tabLst>
            </a:pPr>
            <a:r>
              <a:rPr lang="en-US" altLang="en-US" sz="2400" kern="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&gt;&gt;&gt;</a:t>
            </a:r>
            <a:endParaRPr lang="en-US" altLang="en-US" sz="2400" kern="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18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762000"/>
            <a:ext cx="8915400" cy="6096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5400" dirty="0" smtClean="0">
                <a:solidFill>
                  <a:schemeClr val="accent2"/>
                </a:solidFill>
                <a:latin typeface="+mn-lt"/>
              </a:rPr>
              <a:t>Clarifying the difference:</a:t>
            </a:r>
          </a:p>
          <a:p>
            <a:pPr marL="396875" marR="0" indent="-396875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400" b="1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</a:rPr>
              <a:t>A class </a:t>
            </a:r>
            <a:r>
              <a:rPr kumimoji="0" lang="en-US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is </a:t>
            </a:r>
            <a:r>
              <a:rPr lang="en-US" sz="4400" dirty="0">
                <a:solidFill>
                  <a:schemeClr val="tx1"/>
                </a:solidFill>
                <a:latin typeface="+mn-lt"/>
              </a:rPr>
              <a:t>o</a:t>
            </a:r>
            <a:r>
              <a:rPr lang="en-US" sz="4400" dirty="0" smtClean="0">
                <a:solidFill>
                  <a:schemeClr val="tx1"/>
                </a:solidFill>
                <a:latin typeface="+mn-lt"/>
              </a:rPr>
              <a:t>nly </a:t>
            </a:r>
            <a:r>
              <a:rPr lang="en-US" sz="4400" dirty="0" smtClean="0">
                <a:solidFill>
                  <a:schemeClr val="tx1"/>
                </a:solidFill>
                <a:latin typeface="+mn-lt"/>
              </a:rPr>
              <a:t>a concept (except for its attributes).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spc="-100" dirty="0" smtClean="0">
                <a:solidFill>
                  <a:schemeClr val="tx1"/>
                </a:solidFill>
                <a:latin typeface="+mn-lt"/>
              </a:rPr>
              <a:t>Similarly, the CSE282 class isn't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a thing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that you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can point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finger at.</a:t>
            </a:r>
          </a:p>
          <a:p>
            <a:pPr marL="396875" marR="0" indent="-396875" defTabSz="914400" rtl="0" eaLnBrk="1" fontAlgn="base" latinLnBrk="0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</a:rPr>
              <a:t>An</a:t>
            </a:r>
            <a:r>
              <a:rPr kumimoji="0" lang="en-US" sz="4400" b="1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</a:rPr>
              <a:t> instance</a:t>
            </a:r>
            <a:r>
              <a:rPr kumimoji="0" lang="en-US" sz="4400" b="0" i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</a:rPr>
              <a:t> </a:t>
            </a:r>
            <a:r>
              <a:rPr kumimoji="0" lang="en-US" sz="4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is a real </a:t>
            </a:r>
            <a:r>
              <a:rPr lang="en-US" sz="4400" dirty="0" smtClean="0">
                <a:solidFill>
                  <a:schemeClr val="tx1"/>
                </a:solidFill>
                <a:latin typeface="+mn-lt"/>
              </a:rPr>
              <a:t>object.</a:t>
            </a:r>
          </a:p>
          <a:p>
            <a:pPr marL="914400" lvl="1" indent="-51752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spc="-100" dirty="0" smtClean="0">
                <a:solidFill>
                  <a:schemeClr val="tx1"/>
                </a:solidFill>
                <a:latin typeface="+mn-lt"/>
              </a:rPr>
              <a:t>Similarly, </a:t>
            </a:r>
            <a:r>
              <a:rPr lang="en-US" sz="4000" spc="-100" dirty="0" smtClean="0">
                <a:solidFill>
                  <a:schemeClr val="tx1"/>
                </a:solidFill>
                <a:latin typeface="+mn-lt"/>
              </a:rPr>
              <a:t>students are real objects (you </a:t>
            </a:r>
            <a:r>
              <a:rPr lang="en-US" sz="4000" spc="-100" dirty="0" smtClean="0">
                <a:solidFill>
                  <a:schemeClr val="tx1"/>
                </a:solidFill>
                <a:latin typeface="+mn-lt"/>
              </a:rPr>
              <a:t>can point </a:t>
            </a:r>
            <a:r>
              <a:rPr lang="en-US" sz="4000" spc="-100" dirty="0" smtClean="0">
                <a:solidFill>
                  <a:schemeClr val="tx1"/>
                </a:solidFill>
                <a:latin typeface="+mn-lt"/>
              </a:rPr>
              <a:t>your </a:t>
            </a:r>
            <a:r>
              <a:rPr lang="en-US" sz="4000" spc="-100" dirty="0" smtClean="0">
                <a:solidFill>
                  <a:schemeClr val="tx1"/>
                </a:solidFill>
                <a:latin typeface="+mn-lt"/>
              </a:rPr>
              <a:t>finger at </a:t>
            </a:r>
            <a:r>
              <a:rPr lang="en-US" sz="4000" spc="-100" dirty="0" smtClean="0">
                <a:solidFill>
                  <a:schemeClr val="tx1"/>
                </a:solidFill>
                <a:latin typeface="+mn-lt"/>
              </a:rPr>
              <a:t>any </a:t>
            </a:r>
            <a:r>
              <a:rPr lang="en-US" sz="4000" dirty="0" smtClean="0">
                <a:solidFill>
                  <a:schemeClr val="tx1"/>
                </a:solidFill>
                <a:latin typeface="+mn-lt"/>
              </a:rPr>
              <a:t>one specific student.)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232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#Currently, the class is just an empty roo</a:t>
            </a:r>
            <a:r>
              <a:rPr lang="en-US" altLang="en-US" kern="0" spc="-2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with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 students. but the </a:t>
            </a:r>
            <a:r>
              <a:rPr lang="en-US" altLang="en-US" kern="0" spc="-150" dirty="0" err="1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is in the 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ave(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#Now 3 objects (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students) enter the classroom: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6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2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ree</a:t>
            </a:r>
            <a:r>
              <a:rPr lang="en-US" altLang="en-US" kern="0" spc="-6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4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5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altLang="en-US" kern="0" spc="-3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60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#Each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nstance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</a:t>
            </a:r>
            <a:r>
              <a:rPr lang="en-US" altLang="en-US" kern="0" spc="-21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own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95800"/>
            <a:ext cx="53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8585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FFFF">
                  <a:lumMod val="95000"/>
                </a:srgbClr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endParaRPr lang="en-US" altLang="en-US" kern="0" spc="-150" dirty="0" smtClean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</a:t>
            </a:r>
            <a:endParaRPr lang="en-US" altLang="en-US" kern="0" spc="-150" dirty="0" smtClean="0">
              <a:solidFill>
                <a:srgbClr val="FF9797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z="4400" dirty="0" smtClean="0">
                <a:cs typeface="Times New Roman" pitchFamily="18" charset="0"/>
              </a:rPr>
              <a:t>Objects are Members of a Class</a:t>
            </a:r>
            <a:endParaRPr lang="en-US" altLang="en-US" sz="4400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3733800"/>
          </a:xfrm>
        </p:spPr>
        <p:txBody>
          <a:bodyPr/>
          <a:lstStyle/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CSE282()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342900" lvl="1" indent="-342900" eaLnBrk="1" hangingPunct="1">
              <a:lnSpc>
                <a:spcPct val="74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endParaRPr lang="en-US" altLang="en-US" spc="-150" dirty="0">
              <a:solidFill>
                <a:srgbClr val="F2A7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(x): return x in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oesClass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pc="-8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spc="-13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spc="-4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metho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DoesClassHave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oI</a:t>
            </a:r>
            <a:r>
              <a:rPr lang="en-US" altLang="en-US" spc="-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,x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return x in 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vars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,color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=color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DoIHave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("mask"):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return "My mask is "+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+"."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else: return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"I do not have a mask."</a:t>
            </a:r>
          </a:p>
          <a:p>
            <a:pPr marL="342900" lvl="1" indent="-342900" eaLnBrk="1" hangingPunct="1">
              <a:lnSpc>
                <a:spcPct val="75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pc="-150" dirty="0" err="1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useSpray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pc="-150" dirty="0" err="1" smtClean="0">
                <a:solidFill>
                  <a:srgbClr val="9966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spc="-15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spc="-50" dirty="0" err="1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pc="-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pc="-150" dirty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err="1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spc="-150" dirty="0" smtClean="0">
                <a:solidFill>
                  <a:srgbClr val="F2A7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):print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OK</a:t>
            </a:r>
            <a:r>
              <a:rPr lang="en-US" altLang="en-US" spc="-30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spcAft>
                <a:spcPts val="900"/>
              </a:spcAft>
              <a:buClr>
                <a:srgbClr val="2D2DB9"/>
              </a:buClr>
              <a:buFontTx/>
              <a:buNone/>
            </a:pP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else: print("I can't. It 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was </a:t>
            </a:r>
            <a:r>
              <a:rPr lang="en-US" altLang="en-US" spc="-15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stolen</a:t>
            </a:r>
            <a:r>
              <a:rPr lang="en-US" altLang="en-US" spc="-150" dirty="0" smtClean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!")</a:t>
            </a:r>
            <a:endParaRPr lang="en-US" altLang="en-US" spc="-15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495800"/>
            <a:ext cx="8686800" cy="23622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" y="4495800"/>
            <a:ext cx="8991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MS PGothic" pitchFamily="34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#Currently, the class is just an empty roo</a:t>
            </a:r>
            <a:r>
              <a:rPr lang="en-US" altLang="en-US" kern="0" spc="-2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with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 students. but the </a:t>
            </a:r>
            <a:r>
              <a:rPr lang="en-US" altLang="en-US" kern="0" spc="-150" dirty="0" err="1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8585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is in the 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CSE282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oe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kern="0" spc="-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ave(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kern="0" spc="-150" dirty="0" err="1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handSpray</a:t>
            </a: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))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#Now 3 objects (</a:t>
            </a:r>
            <a:r>
              <a:rPr lang="en-US" altLang="en-US" kern="0" spc="-150" dirty="0" err="1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ie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students) enter the classroom: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 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20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</a:t>
            </a:r>
            <a:r>
              <a:rPr lang="en-US" altLang="en-US" kern="0" spc="-1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ree</a:t>
            </a:r>
            <a:r>
              <a:rPr lang="en-US" altLang="en-US" kern="0" spc="-6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450" dirty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7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kern="0" spc="-30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altLang="en-US" kern="0" spc="-5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</a:t>
            </a:r>
            <a:r>
              <a:rPr lang="en-US" altLang="en-US" kern="0" spc="-1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CSE</a:t>
            </a:r>
            <a:r>
              <a:rPr lang="en-US" altLang="en-US" kern="0" spc="-2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28</a:t>
            </a:r>
            <a:r>
              <a:rPr lang="en-US" altLang="en-US" kern="0" spc="-5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kern="0" spc="-55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spc="-40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'b</a:t>
            </a:r>
            <a:r>
              <a:rPr lang="en-US" altLang="en-US" kern="0" spc="-3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l</a:t>
            </a:r>
            <a:r>
              <a:rPr lang="en-US" altLang="en-US" kern="0" spc="-1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6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450" dirty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kern="0" spc="-600" dirty="0">
                <a:solidFill>
                  <a:srgbClr val="FFB1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endParaRPr lang="en-US" altLang="en-US" kern="0" spc="-150" dirty="0">
              <a:solidFill>
                <a:srgbClr val="FFB1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5F5F5F"/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&gt;&gt;&gt; </a:t>
            </a:r>
            <a:r>
              <a:rPr lang="en-US" altLang="en-US" kern="0" spc="-150" dirty="0" smtClean="0">
                <a:solidFill>
                  <a:srgbClr val="FFFFFF">
                    <a:lumMod val="75000"/>
                  </a:srgbClr>
                </a:solidFill>
                <a:latin typeface="Agency FB" panose="020B0503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kern="0" spc="-150" dirty="0" err="1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Amy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Bob</a:t>
            </a:r>
            <a:r>
              <a:rPr lang="en-US" altLang="en-US" kern="0" spc="-150" dirty="0" err="1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lang="en-US" altLang="en-US" kern="0" spc="-15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Cal</a:t>
            </a:r>
            <a:r>
              <a:rPr lang="en-US" altLang="en-US" kern="0" spc="-150" dirty="0" smtClean="0">
                <a:solidFill>
                  <a:srgbClr val="FFFFFF">
                    <a:lumMod val="95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200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#Each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nstance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has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th</a:t>
            </a:r>
            <a:r>
              <a:rPr lang="en-US" altLang="en-US" kern="0" spc="-21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23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</a:t>
            </a:r>
            <a:r>
              <a:rPr lang="en-US" altLang="en-US" sz="18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own</a:t>
            </a:r>
            <a:r>
              <a:rPr lang="en-US" altLang="en-US" sz="2000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FF9797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</a:p>
          <a:p>
            <a:pPr marL="342900" lvl="1" indent="-342900" eaLnBrk="1" hangingPunct="1">
              <a:lnSpc>
                <a:spcPct val="79000"/>
              </a:lnSpc>
              <a:spcBef>
                <a:spcPts val="0"/>
              </a:spcBef>
              <a:buClr>
                <a:srgbClr val="2D2DB9"/>
              </a:buClr>
              <a:buFontTx/>
              <a:buNone/>
            </a:pP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mask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sz="1400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gree</a:t>
            </a:r>
            <a:r>
              <a:rPr lang="en-US" altLang="en-US" kern="0" spc="-40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kern="0" spc="-150" dirty="0" smtClean="0">
                <a:solidFill>
                  <a:srgbClr val="00B05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5151F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en-US" altLang="en-US" kern="0" spc="-150" dirty="0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My mask is </a:t>
            </a:r>
            <a:r>
              <a:rPr lang="en-US" altLang="en-US" kern="0" spc="-3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bl</a:t>
            </a:r>
            <a:r>
              <a:rPr lang="en-US" altLang="en-US" kern="0" spc="-15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u</a:t>
            </a:r>
            <a:r>
              <a:rPr lang="en-US" altLang="en-US" kern="0" spc="-400" dirty="0" smtClean="0">
                <a:solidFill>
                  <a:srgbClr val="00B0F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r>
              <a:rPr lang="en-US" altLang="en-US" kern="0" spc="-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332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lec-template.potx</Template>
  <TotalTime>14275</TotalTime>
  <Words>14303</Words>
  <Application>Microsoft Office PowerPoint</Application>
  <PresentationFormat>On-screen Show (4:3)</PresentationFormat>
  <Paragraphs>2375</Paragraphs>
  <Slides>124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124</vt:i4>
      </vt:variant>
    </vt:vector>
  </HeadingPairs>
  <TitlesOfParts>
    <vt:vector size="145" baseType="lpstr">
      <vt:lpstr>Arial Unicode MS</vt:lpstr>
      <vt:lpstr>ＭＳ Ｐゴシック</vt:lpstr>
      <vt:lpstr>ＭＳ Ｐゴシック</vt:lpstr>
      <vt:lpstr>新細明體</vt:lpstr>
      <vt:lpstr>Agency FB</vt:lpstr>
      <vt:lpstr>Arial</vt:lpstr>
      <vt:lpstr>Arial Narrow</vt:lpstr>
      <vt:lpstr>Calibri</vt:lpstr>
      <vt:lpstr>Calibri Light</vt:lpstr>
      <vt:lpstr>Century</vt:lpstr>
      <vt:lpstr>Consolas</vt:lpstr>
      <vt:lpstr>Courier New</vt:lpstr>
      <vt:lpstr>Elephant</vt:lpstr>
      <vt:lpstr>Lucida Console</vt:lpstr>
      <vt:lpstr>Lucida Fax</vt:lpstr>
      <vt:lpstr>Lucida Sans</vt:lpstr>
      <vt:lpstr>Symbol</vt:lpstr>
      <vt:lpstr>Times New Roman</vt:lpstr>
      <vt:lpstr>Wingdings</vt:lpstr>
      <vt:lpstr>Default Design</vt:lpstr>
      <vt:lpstr>3_Office Theme</vt:lpstr>
      <vt:lpstr>Two Types of Attributes</vt:lpstr>
      <vt:lpstr>Creating a Class Attribute</vt:lpstr>
      <vt:lpstr>Accessing a Class Attribute</vt:lpstr>
      <vt:lpstr>Here is a simple class definition:</vt:lpstr>
      <vt:lpstr>Here’s a simple class definition &amp; method</vt:lpstr>
      <vt:lpstr>Here’s a simple class definition &amp; method</vt:lpstr>
      <vt:lpstr>Here’s a simple class definition &amp; method</vt:lpstr>
      <vt:lpstr>Here’s a simple class definition &amp; method</vt:lpstr>
      <vt:lpstr>An example with a method &amp; an attribute</vt:lpstr>
      <vt:lpstr>An example with a method &amp; an attribute</vt:lpstr>
      <vt:lpstr>An example with a method &amp; an attribute</vt:lpstr>
      <vt:lpstr>Two Types of Attributes</vt:lpstr>
      <vt:lpstr>PowerPoint Presentation</vt:lpstr>
      <vt:lpstr>PowerPoint Presentation</vt:lpstr>
      <vt:lpstr>Dynamically adding to an instance</vt:lpstr>
      <vt:lpstr>Two Types of Attributes</vt:lpstr>
      <vt:lpstr>Using Constructors</vt:lpstr>
      <vt:lpstr>Creating a Constructor</vt:lpstr>
      <vt:lpstr>Initialize Attributes in Constructor</vt:lpstr>
      <vt:lpstr>Accessing Attributes</vt:lpstr>
      <vt:lpstr>Creating Classes for Objects</vt:lpstr>
      <vt:lpstr>Creating Classes for Objects</vt:lpstr>
      <vt:lpstr>Creating Classes for Objects</vt:lpstr>
      <vt:lpstr>Creating Classes for Objects</vt:lpstr>
      <vt:lpstr>Creating Classes for Objects</vt:lpstr>
      <vt:lpstr>Creating Classes for Objects</vt:lpstr>
      <vt:lpstr>Two Types of Attributes</vt:lpstr>
      <vt:lpstr>Three Types of Methods</vt:lpstr>
      <vt:lpstr>Three Types of Methods</vt:lpstr>
      <vt:lpstr>Three Types of Methods</vt:lpstr>
      <vt:lpstr>Three Types of Methods</vt:lpstr>
      <vt:lpstr>Three Types of Methods</vt:lpstr>
      <vt:lpstr>Three Types of Methods</vt:lpstr>
      <vt:lpstr>Printing an Object: __str__</vt:lpstr>
      <vt:lpstr>Special Methods</vt:lpstr>
      <vt:lpstr>PowerPoint Presentation</vt:lpstr>
      <vt:lpstr>PowerPoint Presentation</vt:lpstr>
      <vt:lpstr>Special Methods</vt:lpstr>
      <vt:lpstr>More Special Methods</vt:lpstr>
      <vt:lpstr>More Special Methods</vt:lpstr>
      <vt:lpstr>More Special Methods</vt:lpstr>
      <vt:lpstr>More Special Methods</vt:lpstr>
      <vt:lpstr>More Special Methods</vt:lpstr>
      <vt:lpstr>More Special Methods</vt:lpstr>
      <vt:lpstr>More Special Methods</vt:lpstr>
      <vt:lpstr>More Special Methods</vt:lpstr>
      <vt:lpstr>More Special Methods</vt:lpstr>
      <vt:lpstr>More Special Methods</vt:lpstr>
      <vt:lpstr>More Special Methods</vt:lpstr>
      <vt:lpstr>More Special Methods</vt:lpstr>
      <vt:lpstr>PowerPoint Presentation</vt:lpstr>
      <vt:lpstr>Special Methods</vt:lpstr>
      <vt:lpstr>PowerPoint Presentation</vt:lpstr>
      <vt:lpstr>Solve the mystery…</vt:lpstr>
      <vt:lpstr>Solve the mystery…</vt:lpstr>
      <vt:lpstr>Solve the mystery…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Solve the mystery…</vt:lpstr>
      <vt:lpstr>PowerPoint Presentation</vt:lpstr>
      <vt:lpstr>Solving the mystery</vt:lpstr>
      <vt:lpstr>PowerPoint Presentation</vt:lpstr>
      <vt:lpstr>Setting default values</vt:lpstr>
      <vt:lpstr>Setting default values</vt:lpstr>
      <vt:lpstr>Setting default values</vt:lpstr>
      <vt:lpstr>Setting default values</vt:lpstr>
      <vt:lpstr>Setting default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types of methods</vt:lpstr>
      <vt:lpstr>Creating a Static Method</vt:lpstr>
      <vt:lpstr>Invoking a Static Method</vt:lpstr>
      <vt:lpstr>classmethod( ) vs staticmethod( )</vt:lpstr>
      <vt:lpstr>classmethod( ) vs staticmethod( )</vt:lpstr>
      <vt:lpstr>PowerPoint Presentation</vt:lpstr>
      <vt:lpstr>PowerPoint Presentation</vt:lpstr>
      <vt:lpstr>PowerPoint Presentation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Objects are Members of a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user</dc:creator>
  <cp:lastModifiedBy>Me</cp:lastModifiedBy>
  <cp:revision>722</cp:revision>
  <dcterms:created xsi:type="dcterms:W3CDTF">2009-03-01T03:18:16Z</dcterms:created>
  <dcterms:modified xsi:type="dcterms:W3CDTF">2020-06-05T15:00:49Z</dcterms:modified>
</cp:coreProperties>
</file>