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4"/>
  </p:notesMasterIdLst>
  <p:handoutMasterIdLst>
    <p:handoutMasterId r:id="rId135"/>
  </p:handoutMasterIdLst>
  <p:sldIdLst>
    <p:sldId id="869" r:id="rId2"/>
    <p:sldId id="870" r:id="rId3"/>
    <p:sldId id="868" r:id="rId4"/>
    <p:sldId id="871" r:id="rId5"/>
    <p:sldId id="872" r:id="rId6"/>
    <p:sldId id="714" r:id="rId7"/>
    <p:sldId id="715" r:id="rId8"/>
    <p:sldId id="716" r:id="rId9"/>
    <p:sldId id="717" r:id="rId10"/>
    <p:sldId id="718" r:id="rId11"/>
    <p:sldId id="719" r:id="rId12"/>
    <p:sldId id="720" r:id="rId13"/>
    <p:sldId id="721" r:id="rId14"/>
    <p:sldId id="878" r:id="rId15"/>
    <p:sldId id="879" r:id="rId16"/>
    <p:sldId id="880" r:id="rId17"/>
    <p:sldId id="843" r:id="rId18"/>
    <p:sldId id="844" r:id="rId19"/>
    <p:sldId id="723" r:id="rId20"/>
    <p:sldId id="724" r:id="rId21"/>
    <p:sldId id="725" r:id="rId22"/>
    <p:sldId id="726" r:id="rId23"/>
    <p:sldId id="727" r:id="rId24"/>
    <p:sldId id="728" r:id="rId25"/>
    <p:sldId id="729" r:id="rId26"/>
    <p:sldId id="730" r:id="rId27"/>
    <p:sldId id="731" r:id="rId28"/>
    <p:sldId id="845" r:id="rId29"/>
    <p:sldId id="846" r:id="rId30"/>
    <p:sldId id="848" r:id="rId31"/>
    <p:sldId id="849" r:id="rId32"/>
    <p:sldId id="850" r:id="rId33"/>
    <p:sldId id="737" r:id="rId34"/>
    <p:sldId id="738" r:id="rId35"/>
    <p:sldId id="739" r:id="rId36"/>
    <p:sldId id="740" r:id="rId37"/>
    <p:sldId id="741" r:id="rId38"/>
    <p:sldId id="854" r:id="rId39"/>
    <p:sldId id="855" r:id="rId40"/>
    <p:sldId id="856" r:id="rId41"/>
    <p:sldId id="874" r:id="rId42"/>
    <p:sldId id="973" r:id="rId43"/>
    <p:sldId id="974" r:id="rId44"/>
    <p:sldId id="975" r:id="rId45"/>
    <p:sldId id="976" r:id="rId46"/>
    <p:sldId id="756" r:id="rId47"/>
    <p:sldId id="757" r:id="rId48"/>
    <p:sldId id="758" r:id="rId49"/>
    <p:sldId id="956" r:id="rId50"/>
    <p:sldId id="959" r:id="rId51"/>
    <p:sldId id="960" r:id="rId52"/>
    <p:sldId id="961" r:id="rId53"/>
    <p:sldId id="962" r:id="rId54"/>
    <p:sldId id="963" r:id="rId55"/>
    <p:sldId id="964" r:id="rId56"/>
    <p:sldId id="965" r:id="rId57"/>
    <p:sldId id="966" r:id="rId58"/>
    <p:sldId id="967" r:id="rId59"/>
    <p:sldId id="968" r:id="rId60"/>
    <p:sldId id="896" r:id="rId61"/>
    <p:sldId id="897" r:id="rId62"/>
    <p:sldId id="898" r:id="rId63"/>
    <p:sldId id="899" r:id="rId64"/>
    <p:sldId id="901" r:id="rId65"/>
    <p:sldId id="903" r:id="rId66"/>
    <p:sldId id="895" r:id="rId67"/>
    <p:sldId id="905" r:id="rId68"/>
    <p:sldId id="904" r:id="rId69"/>
    <p:sldId id="910" r:id="rId70"/>
    <p:sldId id="906" r:id="rId71"/>
    <p:sldId id="911" r:id="rId72"/>
    <p:sldId id="907" r:id="rId73"/>
    <p:sldId id="912" r:id="rId74"/>
    <p:sldId id="908" r:id="rId75"/>
    <p:sldId id="909" r:id="rId76"/>
    <p:sldId id="913" r:id="rId77"/>
    <p:sldId id="914" r:id="rId78"/>
    <p:sldId id="917" r:id="rId79"/>
    <p:sldId id="918" r:id="rId80"/>
    <p:sldId id="915" r:id="rId81"/>
    <p:sldId id="920" r:id="rId82"/>
    <p:sldId id="921" r:id="rId83"/>
    <p:sldId id="922" r:id="rId84"/>
    <p:sldId id="919" r:id="rId85"/>
    <p:sldId id="923" r:id="rId86"/>
    <p:sldId id="924" r:id="rId87"/>
    <p:sldId id="925" r:id="rId88"/>
    <p:sldId id="926" r:id="rId89"/>
    <p:sldId id="928" r:id="rId90"/>
    <p:sldId id="929" r:id="rId91"/>
    <p:sldId id="931" r:id="rId92"/>
    <p:sldId id="932" r:id="rId93"/>
    <p:sldId id="927" r:id="rId94"/>
    <p:sldId id="933" r:id="rId95"/>
    <p:sldId id="935" r:id="rId96"/>
    <p:sldId id="936" r:id="rId97"/>
    <p:sldId id="937" r:id="rId98"/>
    <p:sldId id="934" r:id="rId99"/>
    <p:sldId id="938" r:id="rId100"/>
    <p:sldId id="939" r:id="rId101"/>
    <p:sldId id="941" r:id="rId102"/>
    <p:sldId id="942" r:id="rId103"/>
    <p:sldId id="940" r:id="rId104"/>
    <p:sldId id="943" r:id="rId105"/>
    <p:sldId id="944" r:id="rId106"/>
    <p:sldId id="945" r:id="rId107"/>
    <p:sldId id="946" r:id="rId108"/>
    <p:sldId id="947" r:id="rId109"/>
    <p:sldId id="977" r:id="rId110"/>
    <p:sldId id="948" r:id="rId111"/>
    <p:sldId id="949" r:id="rId112"/>
    <p:sldId id="950" r:id="rId113"/>
    <p:sldId id="951" r:id="rId114"/>
    <p:sldId id="952" r:id="rId115"/>
    <p:sldId id="953" r:id="rId116"/>
    <p:sldId id="954" r:id="rId117"/>
    <p:sldId id="969" r:id="rId118"/>
    <p:sldId id="958" r:id="rId119"/>
    <p:sldId id="858" r:id="rId120"/>
    <p:sldId id="775" r:id="rId121"/>
    <p:sldId id="776" r:id="rId122"/>
    <p:sldId id="859" r:id="rId123"/>
    <p:sldId id="777" r:id="rId124"/>
    <p:sldId id="860" r:id="rId125"/>
    <p:sldId id="861" r:id="rId126"/>
    <p:sldId id="862" r:id="rId127"/>
    <p:sldId id="803" r:id="rId128"/>
    <p:sldId id="970" r:id="rId129"/>
    <p:sldId id="971" r:id="rId130"/>
    <p:sldId id="863" r:id="rId131"/>
    <p:sldId id="864" r:id="rId132"/>
    <p:sldId id="865" r:id="rId1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9900"/>
    <a:srgbClr val="2D2DB9"/>
    <a:srgbClr val="FF9797"/>
    <a:srgbClr val="BFBFBF"/>
    <a:srgbClr val="D3D3D3"/>
    <a:srgbClr val="AFAF95"/>
    <a:srgbClr val="B6B67C"/>
    <a:srgbClr val="A6A6A6"/>
    <a:srgbClr val="C7C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>
        <p:scale>
          <a:sx n="69" d="100"/>
          <a:sy n="69" d="100"/>
        </p:scale>
        <p:origin x="6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42" d="100"/>
          <a:sy n="42" d="100"/>
        </p:scale>
        <p:origin x="-14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96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3A984F1-FBCB-4859-ADB3-E12E940EB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362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005092-2163-400C-AEFE-4B6A92D8B0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151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6FA09D7D-B825-4D44-86E4-F8B05BE6723A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24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32AD0227-51A1-4C94-9EE0-C301D392C20B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9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6F786945-170A-4136-8844-49ADC29A5CB8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05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srgbClr val="000000"/>
                </a:solidFill>
              </a:rPr>
              <a:pPr eaLnBrk="1" hangingPunct="1"/>
              <a:t>19</a:t>
            </a:fld>
            <a:endParaRPr lang="en-GB" altLang="en-US" sz="1200" smtClean="0">
              <a:solidFill>
                <a:srgbClr val="000000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5813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srgbClr val="000000"/>
                </a:solidFill>
              </a:rPr>
              <a:pPr eaLnBrk="1" hangingPunct="1"/>
              <a:t>20</a:t>
            </a:fld>
            <a:endParaRPr lang="en-GB" altLang="en-US" sz="1200" smtClean="0">
              <a:solidFill>
                <a:srgbClr val="000000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8342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srgbClr val="000000"/>
                </a:solidFill>
              </a:rPr>
              <a:pPr eaLnBrk="1" hangingPunct="1"/>
              <a:t>21</a:t>
            </a:fld>
            <a:endParaRPr lang="en-GB" altLang="en-US" sz="1200" smtClean="0">
              <a:solidFill>
                <a:srgbClr val="000000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0915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srgbClr val="000000"/>
                </a:solidFill>
              </a:rPr>
              <a:pPr eaLnBrk="1" hangingPunct="1"/>
              <a:t>22</a:t>
            </a:fld>
            <a:endParaRPr lang="en-GB" altLang="en-US" sz="1200" smtClean="0">
              <a:solidFill>
                <a:srgbClr val="000000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9817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srgbClr val="000000"/>
                </a:solidFill>
              </a:rPr>
              <a:pPr eaLnBrk="1" hangingPunct="1"/>
              <a:t>23</a:t>
            </a:fld>
            <a:endParaRPr lang="en-GB" altLang="en-US" sz="1200" smtClean="0">
              <a:solidFill>
                <a:srgbClr val="000000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7007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srgbClr val="000000"/>
                </a:solidFill>
              </a:rPr>
              <a:pPr eaLnBrk="1" hangingPunct="1"/>
              <a:t>24</a:t>
            </a:fld>
            <a:endParaRPr lang="en-GB" altLang="en-US" sz="1200" smtClean="0">
              <a:solidFill>
                <a:srgbClr val="000000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282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srgbClr val="000000"/>
                </a:solidFill>
              </a:rPr>
              <a:pPr eaLnBrk="1" hangingPunct="1"/>
              <a:t>25</a:t>
            </a:fld>
            <a:endParaRPr lang="en-GB" altLang="en-US" sz="1200" smtClean="0">
              <a:solidFill>
                <a:srgbClr val="000000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1993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srgbClr val="000000"/>
                </a:solidFill>
              </a:rPr>
              <a:pPr eaLnBrk="1" hangingPunct="1"/>
              <a:t>26</a:t>
            </a:fld>
            <a:endParaRPr lang="en-GB" altLang="en-US" sz="1200" smtClean="0">
              <a:solidFill>
                <a:srgbClr val="000000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374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687E6D3D-501E-4A17-8A6F-A5FFF809DEB6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60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>
                <a:solidFill>
                  <a:srgbClr val="000000"/>
                </a:solidFill>
              </a:rPr>
              <a:pPr eaLnBrk="1" hangingPunct="1"/>
              <a:t>27</a:t>
            </a:fld>
            <a:endParaRPr lang="en-GB" altLang="en-US" sz="1200" smtClean="0">
              <a:solidFill>
                <a:srgbClr val="000000"/>
              </a:solidFill>
            </a:endParaRPr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4623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4DDC77A4-8EBD-4F73-B8F2-F811083B7D6D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50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32AD0227-51A1-4C94-9EE0-C301D392C20B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56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6F786945-170A-4136-8844-49ADC29A5CB8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50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A7F6A9B5-CEC6-4136-BA03-9939F622ABB8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44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4D30C2BE-875E-43FB-A379-42A0866E252E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870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C2D46E8E-783B-4BEC-AFC5-779A2EE4B1DD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94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05092-2163-400C-AEFE-4B6A92D8B031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8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84A39EAB-0C77-443D-AC75-F81AF271BCA2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7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9AF6B7C9-659E-48F2-8FB9-5AE8A5C3548D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FD584166-6961-46C6-B8F5-44F1944782A5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4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EA897366-93D7-413F-9EC1-22E1774E3B67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EA897366-93D7-413F-9EC1-22E1774E3B67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4DDC77A4-8EBD-4F73-B8F2-F811083B7D6D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22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4DDC77A4-8EBD-4F73-B8F2-F811083B7D6D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6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C09014C9-52E7-4CD1-84B8-B056EC9134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7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07299-9E05-4B77-9632-38C020D334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88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E8C32-6342-4ADF-8FED-CF27CA2EA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16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56077-34C1-4F14-A168-CF3BEE6B5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82802-01CC-47D4-A101-EE861CF04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5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61659-3234-4C40-A788-6674B111F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2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463BA-AF67-4764-9AFD-409096975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99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1A776-FABC-43D3-830A-D8AF575AB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82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7609D-94FD-4933-BF1E-43B02B600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86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3B321-6EAC-4AD5-93B9-CE2485F84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5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2F5CA3-0D52-411D-97E9-8E04CDF89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9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itchFamily="34" charset="0"/>
              </a:defRPr>
            </a:lvl1pPr>
          </a:lstStyle>
          <a:p>
            <a:fld id="{59A33E89-56BA-4489-ACFB-045B09264C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Fundamental Concepts of OOP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Modularity (</a:t>
            </a:r>
            <a:r>
              <a:rPr lang="zh-TW" altLang="en-US" sz="2800" dirty="0"/>
              <a:t>模組化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 </a:t>
            </a:r>
            <a:r>
              <a:rPr lang="en-US" altLang="en-US" sz="2800" spc="-40" dirty="0" smtClean="0">
                <a:solidFill>
                  <a:schemeClr val="bg1"/>
                </a:solidFill>
              </a:rPr>
              <a:t>The </a:t>
            </a:r>
            <a:r>
              <a:rPr lang="en-US" altLang="en-US" sz="2800" spc="-40" dirty="0">
                <a:solidFill>
                  <a:schemeClr val="bg1"/>
                </a:solidFill>
              </a:rPr>
              <a:t>use of small </a:t>
            </a:r>
            <a:r>
              <a:rPr lang="en-US" altLang="en-US" sz="2800" spc="-40" dirty="0" smtClean="0">
                <a:solidFill>
                  <a:schemeClr val="bg1"/>
                </a:solidFill>
              </a:rPr>
              <a:t>modules </a:t>
            </a:r>
            <a:r>
              <a:rPr lang="en-US" altLang="en-US" sz="2800" spc="-40" dirty="0">
                <a:solidFill>
                  <a:schemeClr val="bg1"/>
                </a:solidFill>
              </a:rPr>
              <a:t>to achieve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spc="-40" dirty="0" smtClean="0">
                <a:solidFill>
                  <a:schemeClr val="bg1"/>
                </a:solidFill>
              </a:rPr>
              <a:t>subtasks that are then combined to do more.</a:t>
            </a:r>
            <a:endParaRPr lang="en-US" altLang="en-US" sz="2800" spc="-40" dirty="0">
              <a:solidFill>
                <a:schemeClr val="bg1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Encapsulation (</a:t>
            </a:r>
            <a:r>
              <a:rPr lang="zh-TW" altLang="en-US" sz="2800" dirty="0"/>
              <a:t>封裝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</a:t>
            </a:r>
            <a:r>
              <a:rPr lang="en-US" altLang="en-US" sz="3200" spc="-3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The bundling data with the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functions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0" dirty="0" smtClean="0">
                <a:solidFill>
                  <a:schemeClr val="bg1"/>
                </a:solidFill>
              </a:rPr>
              <a:t>(</a:t>
            </a:r>
            <a:r>
              <a:rPr lang="en-US" altLang="en-US" sz="2800" i="1" spc="-30" dirty="0" err="1" smtClean="0">
                <a:solidFill>
                  <a:schemeClr val="bg1"/>
                </a:solidFill>
              </a:rPr>
              <a:t>ie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,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method</a:t>
            </a:r>
            <a:r>
              <a:rPr lang="en-US" altLang="en-US" sz="2800" spc="-200" dirty="0" smtClean="0">
                <a:solidFill>
                  <a:schemeClr val="bg1"/>
                </a:solidFill>
              </a:rPr>
              <a:t>s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) that operate on that dat</a:t>
            </a:r>
            <a:r>
              <a:rPr lang="en-US" altLang="en-US" sz="2800" spc="-200" dirty="0" smtClean="0">
                <a:solidFill>
                  <a:schemeClr val="bg1"/>
                </a:solidFill>
              </a:rPr>
              <a:t>a.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 smtClean="0">
                <a:solidFill>
                  <a:srgbClr val="006600"/>
                </a:solidFill>
              </a:rPr>
              <a:t>Information </a:t>
            </a:r>
            <a:r>
              <a:rPr lang="en-US" altLang="en-US" sz="3200" b="1" dirty="0">
                <a:solidFill>
                  <a:srgbClr val="006600"/>
                </a:solidFill>
              </a:rPr>
              <a:t>hiding (</a:t>
            </a:r>
            <a:r>
              <a:rPr lang="zh-TW" altLang="en-US" sz="2800" dirty="0"/>
              <a:t>資訊隱藏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</a:t>
            </a:r>
            <a:r>
              <a:rPr lang="en-US" altLang="en-US" sz="2800" dirty="0" smtClean="0">
                <a:solidFill>
                  <a:schemeClr val="bg1"/>
                </a:solidFill>
              </a:rPr>
              <a:t>The making of a </a:t>
            </a:r>
            <a:r>
              <a:rPr lang="en-US" altLang="en-US" sz="2800" dirty="0">
                <a:solidFill>
                  <a:schemeClr val="bg1"/>
                </a:solidFill>
              </a:rPr>
              <a:t>class’s </a:t>
            </a:r>
            <a:r>
              <a:rPr lang="en-US" altLang="en-US" sz="2800" dirty="0" smtClean="0">
                <a:solidFill>
                  <a:schemeClr val="bg1"/>
                </a:solidFill>
              </a:rPr>
              <a:t>information (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ie</a:t>
            </a:r>
            <a:r>
              <a:rPr lang="en-US" altLang="en-US" sz="2800" dirty="0" smtClean="0">
                <a:solidFill>
                  <a:schemeClr val="bg1"/>
                </a:solidFill>
              </a:rPr>
              <a:t>, data attributes) </a:t>
            </a:r>
            <a:r>
              <a:rPr lang="en-US" altLang="en-US" sz="2800" dirty="0">
                <a:solidFill>
                  <a:schemeClr val="bg1"/>
                </a:solidFill>
              </a:rPr>
              <a:t>private.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Abstract</a:t>
            </a:r>
            <a:r>
              <a:rPr lang="en-US" altLang="en-US" sz="3200" b="1" spc="-100" dirty="0">
                <a:solidFill>
                  <a:srgbClr val="006600"/>
                </a:solidFill>
              </a:rPr>
              <a:t>io</a:t>
            </a:r>
            <a:r>
              <a:rPr lang="en-US" altLang="en-US" sz="3200" b="1" dirty="0">
                <a:solidFill>
                  <a:srgbClr val="006600"/>
                </a:solidFill>
              </a:rPr>
              <a:t>n</a:t>
            </a:r>
            <a:r>
              <a:rPr lang="en-US" altLang="en-US" sz="2800" b="1" dirty="0">
                <a:solidFill>
                  <a:srgbClr val="006600"/>
                </a:solidFill>
              </a:rPr>
              <a:t> </a:t>
            </a:r>
            <a:r>
              <a:rPr lang="en-US" altLang="en-US" sz="3200" b="1" dirty="0">
                <a:solidFill>
                  <a:srgbClr val="006600"/>
                </a:solidFill>
              </a:rPr>
              <a:t>(</a:t>
            </a:r>
            <a:r>
              <a:rPr lang="zh-TW" altLang="en-US" sz="2800" spc="-60" dirty="0"/>
              <a:t>資料抽象化</a:t>
            </a:r>
            <a:r>
              <a:rPr lang="en-US" altLang="en-US" sz="3200" b="1" spc="-60" dirty="0" smtClean="0">
                <a:solidFill>
                  <a:srgbClr val="006600"/>
                </a:solidFill>
              </a:rPr>
              <a:t>) </a:t>
            </a:r>
            <a:r>
              <a:rPr lang="en-US" altLang="en-US" sz="2800" dirty="0" smtClean="0">
                <a:solidFill>
                  <a:schemeClr val="bg1"/>
                </a:solidFill>
              </a:rPr>
              <a:t>T</a:t>
            </a:r>
            <a:r>
              <a:rPr lang="en-US" altLang="en-US" sz="2800" spc="-40" dirty="0" smtClean="0">
                <a:solidFill>
                  <a:schemeClr val="bg1"/>
                </a:solidFill>
              </a:rPr>
              <a:t>he</a:t>
            </a:r>
            <a:r>
              <a:rPr lang="en-US" altLang="en-US" sz="2400" spc="-4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40" dirty="0">
                <a:solidFill>
                  <a:schemeClr val="bg1"/>
                </a:solidFill>
              </a:rPr>
              <a:t>use</a:t>
            </a:r>
            <a:r>
              <a:rPr lang="en-US" altLang="en-US" sz="2400" spc="-40" dirty="0">
                <a:solidFill>
                  <a:schemeClr val="bg1"/>
                </a:solidFill>
              </a:rPr>
              <a:t> </a:t>
            </a:r>
            <a:r>
              <a:rPr lang="en-US" altLang="en-US" sz="2800" spc="-40" dirty="0">
                <a:solidFill>
                  <a:schemeClr val="bg1"/>
                </a:solidFill>
              </a:rPr>
              <a:t>o</a:t>
            </a:r>
            <a:r>
              <a:rPr lang="en-US" altLang="en-US" sz="2800" dirty="0">
                <a:solidFill>
                  <a:schemeClr val="bg1"/>
                </a:solidFill>
              </a:rPr>
              <a:t>f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encapsulation and </a:t>
            </a:r>
            <a:r>
              <a:rPr lang="en-US" altLang="en-US" sz="2800" dirty="0" smtClean="0">
                <a:solidFill>
                  <a:schemeClr val="bg1"/>
                </a:solidFill>
              </a:rPr>
              <a:t>info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hiding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to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>
                <a:solidFill>
                  <a:schemeClr val="bg1"/>
                </a:solidFill>
              </a:rPr>
              <a:t>simplify</a:t>
            </a:r>
            <a:r>
              <a:rPr lang="en-US" altLang="en-US" sz="2400" spc="-30" dirty="0">
                <a:solidFill>
                  <a:schemeClr val="bg1"/>
                </a:solidFill>
              </a:rPr>
              <a:t> </a:t>
            </a:r>
            <a:r>
              <a:rPr lang="en-US" altLang="en-US" sz="2800" spc="-100" dirty="0">
                <a:solidFill>
                  <a:schemeClr val="bg1"/>
                </a:solidFill>
              </a:rPr>
              <a:t>ho</a:t>
            </a:r>
            <a:r>
              <a:rPr lang="en-US" altLang="en-US" sz="2800" spc="-30" dirty="0">
                <a:solidFill>
                  <a:schemeClr val="bg1"/>
                </a:solidFill>
              </a:rPr>
              <a:t>w</a:t>
            </a:r>
            <a:r>
              <a:rPr lang="en-US" altLang="en-US" sz="2400" spc="-30" dirty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clients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interact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with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>
                <a:solidFill>
                  <a:schemeClr val="bg1"/>
                </a:solidFill>
              </a:rPr>
              <a:t>dat</a:t>
            </a:r>
            <a:r>
              <a:rPr lang="en-US" altLang="en-US" sz="2800" spc="-80" dirty="0">
                <a:solidFill>
                  <a:schemeClr val="bg1"/>
                </a:solidFill>
              </a:rPr>
              <a:t>a</a:t>
            </a:r>
            <a:r>
              <a:rPr lang="en-US" altLang="en-US" sz="2800" spc="-30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Inheritance (</a:t>
            </a:r>
            <a:r>
              <a:rPr lang="zh-TW" altLang="en-US" sz="2800" dirty="0"/>
              <a:t>繼承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 </a:t>
            </a:r>
            <a:r>
              <a:rPr lang="en-US" altLang="en-US" sz="2800" spc="-40" dirty="0" smtClean="0">
                <a:solidFill>
                  <a:schemeClr val="bg1"/>
                </a:solidFill>
              </a:rPr>
              <a:t>Whe</a:t>
            </a:r>
            <a:r>
              <a:rPr lang="en-US" altLang="en-US" sz="2800" spc="-10" dirty="0" smtClean="0">
                <a:solidFill>
                  <a:schemeClr val="bg1"/>
                </a:solidFill>
              </a:rPr>
              <a:t>n the</a:t>
            </a:r>
            <a:r>
              <a:rPr lang="en-US" altLang="en-US" sz="2800" dirty="0" smtClean="0">
                <a:solidFill>
                  <a:schemeClr val="bg1"/>
                </a:solidFill>
              </a:rPr>
              <a:t> methods of a base class are accessible (</a:t>
            </a:r>
            <a:r>
              <a:rPr lang="en-US" altLang="en-US" sz="2800" i="1" dirty="0" err="1" smtClean="0">
                <a:solidFill>
                  <a:schemeClr val="bg1"/>
                </a:solidFill>
              </a:rPr>
              <a:t>ie</a:t>
            </a:r>
            <a:r>
              <a:rPr lang="en-US" altLang="en-US" sz="2800" dirty="0" smtClean="0">
                <a:solidFill>
                  <a:schemeClr val="bg1"/>
                </a:solidFill>
              </a:rPr>
              <a:t> inherited) by instances of the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Polymorphism (</a:t>
            </a:r>
            <a:r>
              <a:rPr lang="zh-TW" altLang="en-US" sz="2800" dirty="0"/>
              <a:t>多型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</a:t>
            </a:r>
            <a:r>
              <a:rPr lang="en-US" altLang="en-US" sz="2800" spc="-20" dirty="0" smtClean="0">
                <a:solidFill>
                  <a:schemeClr val="bg1"/>
                </a:solidFill>
              </a:rPr>
              <a:t>When a derived</a:t>
            </a:r>
            <a:r>
              <a:rPr lang="en-US" altLang="en-US" sz="2800" dirty="0" smtClean="0">
                <a:solidFill>
                  <a:schemeClr val="bg1"/>
                </a:solidFill>
              </a:rPr>
              <a:t> class</a:t>
            </a:r>
            <a:r>
              <a:rPr lang="en-US" altLang="en-US" sz="2800" spc="-20" dirty="0" smtClean="0">
                <a:solidFill>
                  <a:schemeClr val="bg1"/>
                </a:solidFill>
              </a:rPr>
              <a:t> redefines the methods it inherited</a:t>
            </a:r>
            <a:r>
              <a:rPr lang="en-US" altLang="en-US" sz="2800" dirty="0" smtClean="0">
                <a:solidFill>
                  <a:schemeClr val="bg1"/>
                </a:solidFill>
              </a:rPr>
              <a:t>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Accessing Private Attributes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990600"/>
            <a:ext cx="886968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Critter():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__(self, name, mood):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self.name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name   # public attribute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self.__mood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mood # private 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attribute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def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talk(self):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>
                <a:latin typeface="Lucida Console" panose="020B0609040504020204" pitchFamily="49" charset="0"/>
              </a:rPr>
              <a:t>print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("\</a:t>
            </a:r>
            <a:r>
              <a:rPr lang="en-US" altLang="en-US" sz="2400" dirty="0" err="1">
                <a:latin typeface="Lucida Console" panose="020B0609040504020204" pitchFamily="49" charset="0"/>
              </a:rPr>
              <a:t>nI'm</a:t>
            </a:r>
            <a:r>
              <a:rPr lang="en-US" altLang="en-US" sz="2400" dirty="0">
                <a:latin typeface="Lucida Console" panose="020B0609040504020204" pitchFamily="49" charset="0"/>
              </a:rPr>
              <a:t>", </a:t>
            </a:r>
            <a:r>
              <a:rPr lang="en-US" altLang="en-US" sz="24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self.name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>
                <a:latin typeface="Lucida Console" panose="020B0609040504020204" pitchFamily="49" charset="0"/>
              </a:rPr>
              <a:t>print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("Now </a:t>
            </a:r>
            <a:r>
              <a:rPr lang="en-US" altLang="en-US" sz="2400" dirty="0">
                <a:latin typeface="Lucida Console" panose="020B0609040504020204" pitchFamily="49" charset="0"/>
              </a:rPr>
              <a:t>I feel", 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self.__mood</a:t>
            </a:r>
            <a:r>
              <a:rPr lang="en-US" altLang="en-US" sz="2400" dirty="0">
                <a:latin typeface="Lucida Console" panose="020B0609040504020204" pitchFamily="49" charset="0"/>
              </a:rPr>
              <a:t>, "\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n")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Private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smtClean="0"/>
              <a:t>Accesses from </a:t>
            </a:r>
            <a:r>
              <a:rPr lang="en-US" altLang="en-US" sz="2800" dirty="0">
                <a:solidFill>
                  <a:srgbClr val="FF0000"/>
                </a:solidFill>
              </a:rPr>
              <a:t>inside</a:t>
            </a:r>
            <a:r>
              <a:rPr lang="en-US" altLang="en-US" sz="2800" dirty="0"/>
              <a:t> the </a:t>
            </a:r>
            <a:r>
              <a:rPr lang="en-US" altLang="en-US" sz="2800" dirty="0" smtClean="0"/>
              <a:t>class? 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altLang="en-US" sz="2600" b="1" dirty="0" smtClean="0">
                <a:solidFill>
                  <a:srgbClr val="00B0F0"/>
                </a:solidFill>
              </a:rPr>
              <a:t>Yes</a:t>
            </a:r>
            <a:endParaRPr lang="en-US" altLang="en-US" sz="2600" b="1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 smtClean="0"/>
              <a:t>Accesses from the </a:t>
            </a:r>
            <a:r>
              <a:rPr lang="en-US" altLang="en-US" sz="2800" dirty="0" smtClean="0">
                <a:solidFill>
                  <a:srgbClr val="FF0000"/>
                </a:solidFill>
              </a:rPr>
              <a:t>client</a:t>
            </a:r>
            <a:r>
              <a:rPr lang="en-US" altLang="en-US" sz="2800" dirty="0" smtClean="0"/>
              <a:t>? </a:t>
            </a:r>
            <a:endParaRPr lang="en-US" altLang="en-US" sz="2800" dirty="0"/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altLang="en-US" sz="2600" b="1" dirty="0" smtClean="0">
                <a:solidFill>
                  <a:srgbClr val="00B0F0"/>
                </a:solidFill>
              </a:rPr>
              <a:t>No:</a:t>
            </a:r>
            <a:r>
              <a:rPr lang="en-US" altLang="en-US" sz="2600" dirty="0" smtClean="0"/>
              <a:t> </a:t>
            </a:r>
            <a:r>
              <a:rPr lang="en-US" altLang="en-US" sz="2600" dirty="0" smtClean="0">
                <a:latin typeface="Lucida Console" panose="020B0609040504020204" pitchFamily="49" charset="0"/>
              </a:rPr>
              <a:t>crit1.__mood # doesn’t work</a:t>
            </a:r>
            <a:endParaRPr lang="en-US" altLang="ja-JP" sz="2600" dirty="0" smtClean="0"/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altLang="en-US" sz="26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But Yes:</a:t>
            </a:r>
            <a:r>
              <a:rPr lang="en-US" altLang="en-US" sz="2600" dirty="0" smtClean="0">
                <a:latin typeface="Lucida Console" panose="020B0609040504020204" pitchFamily="49" charset="0"/>
              </a:rPr>
              <a:t> crit1</a:t>
            </a:r>
            <a:r>
              <a:rPr lang="en-US" altLang="en-US" sz="2600" dirty="0">
                <a:latin typeface="Lucida Console" panose="020B0609040504020204" pitchFamily="49" charset="0"/>
              </a:rPr>
              <a:t>._Critter__</a:t>
            </a:r>
            <a:r>
              <a:rPr lang="en-US" altLang="en-US" sz="2600" dirty="0" smtClean="0">
                <a:latin typeface="Lucida Console" panose="020B0609040504020204" pitchFamily="49" charset="0"/>
              </a:rPr>
              <a:t>mood</a:t>
            </a:r>
            <a:r>
              <a:rPr lang="en-US" altLang="en-US" sz="2600" dirty="0">
                <a:latin typeface="Lucida Console" panose="020B0609040504020204" pitchFamily="49" charset="0"/>
              </a:rPr>
              <a:t> </a:t>
            </a:r>
            <a:r>
              <a:rPr lang="en-US" altLang="en-US" sz="2600" dirty="0" smtClean="0">
                <a:latin typeface="Lucida Console" panose="020B0609040504020204" pitchFamily="49" charset="0"/>
              </a:rPr>
              <a:t># works</a:t>
            </a:r>
            <a:endParaRPr lang="en-US" altLang="en-US" sz="26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altLang="en-US" sz="2600" dirty="0" smtClean="0">
                <a:solidFill>
                  <a:schemeClr val="accent2"/>
                </a:solidFill>
              </a:rPr>
              <a:t>Privatization can’t protect data from hostile code 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905000" y="3810000"/>
            <a:ext cx="3352800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5377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5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classmethod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kern="0" dirty="0">
              <a:solidFill>
                <a:srgbClr val="FF97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8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classmethod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kern="0" dirty="0">
              <a:solidFill>
                <a:srgbClr val="FF97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0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classmethod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classmethod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object is not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callable</a:t>
            </a:r>
            <a:endParaRPr lang="en-US" kern="0" dirty="0">
              <a:solidFill>
                <a:srgbClr val="FF97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8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classmethod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classmethod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object is not callable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kern="0" spc="-5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classmethod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Win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</a:t>
            </a:r>
            <a:r>
              <a:rPr lang="en-US" kern="0" spc="-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classmethod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classmethod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object is not callable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kern="0" spc="-5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classmethod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Win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</a:t>
            </a:r>
            <a:r>
              <a:rPr lang="en-US" kern="0" spc="-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endParaRPr 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Meow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classmethod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classmethod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object is not callable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kern="0" spc="-5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classmethod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Win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ba</a:t>
            </a:r>
            <a:r>
              <a:rPr lang="en-US" kern="0" spc="-2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t.</a:t>
            </a:r>
            <a:r>
              <a:rPr lang="en-US" kern="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>
                <a:solidFill>
                  <a:schemeClr val="accent2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19200" y="4419600"/>
            <a:ext cx="2057400" cy="1066800"/>
          </a:xfrm>
          <a:prstGeom prst="wedgeRoundRectCallout">
            <a:avLst>
              <a:gd name="adj1" fmla="val -82786"/>
              <a:gd name="adj2" fmla="val 119643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rPr>
              <a:t>Finally!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rPr>
              <a:t> My bat can fly.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505200" y="6324600"/>
            <a:ext cx="3886200" cy="533400"/>
          </a:xfrm>
          <a:prstGeom prst="wedgeRoundRectCallout">
            <a:avLst>
              <a:gd name="adj1" fmla="val -68420"/>
              <a:gd name="adj2" fmla="val 9687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rPr>
              <a:t>But there is a problem…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943600" y="4419600"/>
            <a:ext cx="2209800" cy="1066800"/>
          </a:xfrm>
          <a:prstGeom prst="wedgeRoundRectCallout">
            <a:avLst>
              <a:gd name="adj1" fmla="val 76028"/>
              <a:gd name="adj2" fmla="val 103193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rPr>
              <a:t>And I didn't put 'bat'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rPr>
              <a:t> here!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2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classmethod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classmethod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object is not callable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kern="0" spc="-5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classmethod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Win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</a:t>
            </a:r>
            <a:r>
              <a:rPr lang="en-US" kern="0" spc="-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endParaRPr 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2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Squeak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classmethod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classmethod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object is not callable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kern="0" spc="-5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classmethod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Win</a:t>
            </a:r>
            <a:r>
              <a:rPr lang="en-US" kern="0" spc="-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</a:t>
            </a:r>
            <a:r>
              <a:rPr lang="en-US" kern="0" spc="-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#Wait! Cats don't fly. What happened?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075990"/>
            <a:ext cx="838200" cy="277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endParaRPr 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endParaRPr lang="en-US" kern="0" dirty="0">
              <a:solidFill>
                <a:srgbClr val="FF97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8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2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200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200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2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2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2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2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2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2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Squeak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Mammal.fly</a:t>
            </a:r>
            <a:endParaRPr 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(Mammal):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fly(self):print("OK")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en-US" kern="0" dirty="0" err="1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run(self):raise(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AttributeError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endParaRPr lang="en-US" kern="0" dirty="0">
              <a:solidFill>
                <a:srgbClr val="FF9797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endParaRPr lang="en-US" kern="0" dirty="0">
              <a:solidFill>
                <a:schemeClr val="bg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BatMammalSub;ba</a:t>
            </a:r>
            <a:r>
              <a:rPr lang="en-US" kern="0" spc="-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#not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inherited 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time Mammal did</a:t>
            </a:r>
            <a:r>
              <a:rPr lang="en-US" kern="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n'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 break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kern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075990"/>
            <a:ext cx="838200" cy="277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endParaRPr lang="en-US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39374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Squeak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Mammal.fly</a:t>
            </a:r>
            <a:endParaRPr 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(Mammal):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fly(self):print("OK")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en-US" kern="0" dirty="0" err="1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run(self):raise(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AttributeError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endParaRPr lang="en-US" kern="0" dirty="0">
              <a:solidFill>
                <a:srgbClr val="FF9797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endParaRPr lang="en-US" kern="0" dirty="0">
              <a:solidFill>
                <a:schemeClr val="bg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BatMammalSub;ba</a:t>
            </a:r>
            <a:r>
              <a:rPr lang="en-US" kern="0" spc="-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#not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inherited 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time Mammal did</a:t>
            </a:r>
            <a:r>
              <a:rPr lang="en-US" kern="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n'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 break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kern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075990"/>
            <a:ext cx="838200" cy="277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endParaRPr lang="en-US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05085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"/>
    </mc:Choice>
    <mc:Fallback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Creating Private Methods</a:t>
            </a:r>
          </a:p>
        </p:txBody>
      </p:sp>
      <p:sp>
        <p:nvSpPr>
          <p:cNvPr id="27650" name="Rectangle 2051"/>
          <p:cNvSpPr>
            <a:spLocks noGrp="1" noChangeArrowheads="1"/>
          </p:cNvSpPr>
          <p:nvPr>
            <p:ph idx="1"/>
          </p:nvPr>
        </p:nvSpPr>
        <p:spPr>
          <a:xfrm>
            <a:off x="274320" y="9906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Critter():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def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private_method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(self)</a:t>
            </a:r>
            <a:r>
              <a:rPr lang="en-US" altLang="en-US" sz="24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>
                <a:latin typeface="Lucida Console" panose="020B0609040504020204" pitchFamily="49" charset="0"/>
              </a:rPr>
              <a:t>print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altLang="en-US" sz="2400" dirty="0">
                <a:latin typeface="Lucida Console" panose="020B0609040504020204" pitchFamily="49" charset="0"/>
              </a:rPr>
              <a:t>This is a private method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.")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Like private attributes, private methods </a:t>
            </a:r>
            <a:r>
              <a:rPr lang="en-US" altLang="en-US" sz="2800" dirty="0" smtClean="0">
                <a:solidFill>
                  <a:schemeClr val="accent2"/>
                </a:solidFill>
              </a:rPr>
              <a:t>are defined </a:t>
            </a:r>
            <a:r>
              <a:rPr lang="en-US" altLang="en-US" sz="2800" dirty="0">
                <a:solidFill>
                  <a:schemeClr val="accent2"/>
                </a:solidFill>
              </a:rPr>
              <a:t>by two leading underscores in name </a:t>
            </a:r>
          </a:p>
          <a:p>
            <a:pPr lvl="1" eaLnBrk="1" hangingPunct="1"/>
            <a:r>
              <a:rPr lang="en-US" altLang="en-US" sz="2600" dirty="0" smtClean="0">
                <a:latin typeface="Lucida Console" panose="020B0609040504020204" pitchFamily="49" charset="0"/>
              </a:rPr>
              <a:t>So:</a:t>
            </a:r>
            <a:r>
              <a:rPr lang="en-US" altLang="en-US" sz="22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private_method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600" dirty="0"/>
              <a:t> is a private method</a:t>
            </a:r>
          </a:p>
        </p:txBody>
      </p:sp>
    </p:spTree>
    <p:extLst>
      <p:ext uri="{BB962C8B-B14F-4D97-AF65-F5344CB8AC3E}">
        <p14:creationId xmlns:p14="http://schemas.microsoft.com/office/powerpoint/2010/main" val="959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Mammal.fly</a:t>
            </a:r>
            <a:endParaRPr 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(Mammal):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fly(self):print("OK")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</a:t>
            </a:r>
            <a:r>
              <a:rPr lang="en-US" kern="0" dirty="0" err="1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run(self):raise(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AttributeError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endParaRPr lang="en-US" kern="0" dirty="0">
              <a:solidFill>
                <a:srgbClr val="FF9797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endParaRPr lang="en-US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BatMammalSub;ba</a:t>
            </a:r>
            <a:r>
              <a:rPr lang="en-US" kern="0" spc="-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#not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inherited 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time Mammal did</a:t>
            </a:r>
            <a:r>
              <a:rPr lang="en-US" kern="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n'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 break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kern="0" dirty="0">
              <a:solidFill>
                <a:srgbClr val="FF97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Mammal.fly</a:t>
            </a:r>
            <a:endParaRPr 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(Mammal):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fly(self):print("OK")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</a:t>
            </a:r>
            <a:r>
              <a:rPr lang="en-US" kern="0" dirty="0" err="1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run(self):raise(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AttributeError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endParaRPr lang="en-US" kern="0" dirty="0">
              <a:solidFill>
                <a:srgbClr val="FF9797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endParaRPr lang="en-US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BatMammalSub;ba</a:t>
            </a:r>
            <a:r>
              <a:rPr lang="en-US" kern="0" spc="-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#not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inherited 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time Mammal did</a:t>
            </a:r>
            <a:r>
              <a:rPr lang="en-US" kern="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n'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 break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US" kern="0" dirty="0">
              <a:solidFill>
                <a:srgbClr val="FF97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7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Mammal.fly</a:t>
            </a:r>
            <a:endParaRPr 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(Mammal):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fly(self):print("OK")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</a:t>
            </a:r>
            <a:r>
              <a:rPr lang="en-US" kern="0" dirty="0" err="1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run(self):raise(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AttributeError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endParaRPr lang="en-US" kern="0" dirty="0">
              <a:solidFill>
                <a:srgbClr val="FF9797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endParaRPr lang="en-US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BatMammalSub;ba</a:t>
            </a:r>
            <a:r>
              <a:rPr lang="en-US" kern="0" spc="-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#not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inherited 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time Mammal did</a:t>
            </a:r>
            <a:r>
              <a:rPr lang="en-US" kern="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n'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 break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6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one was overridden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0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Mammal.fly</a:t>
            </a:r>
            <a:endParaRPr 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(Mammal):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fly(self):print("OK")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</a:t>
            </a:r>
            <a:r>
              <a:rPr lang="en-US" kern="0" dirty="0" err="1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run(self):raise(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AttributeError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endParaRPr lang="en-US" kern="0" dirty="0">
              <a:solidFill>
                <a:srgbClr val="FF9797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endParaRPr lang="en-US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BatMammalSub;ba</a:t>
            </a:r>
            <a:r>
              <a:rPr lang="en-US" kern="0" spc="-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#not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inherited 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time Mammal did</a:t>
            </a:r>
            <a:r>
              <a:rPr lang="en-US" kern="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n'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 break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6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one was overridden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kern="0" dirty="0">
              <a:solidFill>
                <a:srgbClr val="FF97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Mammal.fly</a:t>
            </a:r>
            <a:endParaRPr 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(Mammal):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fly(self):print("OK")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</a:t>
            </a:r>
            <a:r>
              <a:rPr lang="en-US" kern="0" dirty="0" err="1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run(self):raise(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AttributeError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endParaRPr lang="en-US" kern="0" dirty="0">
              <a:solidFill>
                <a:srgbClr val="FF9797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endParaRPr lang="en-US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BatMammalSub;ba</a:t>
            </a:r>
            <a:r>
              <a:rPr lang="en-US" kern="0" spc="-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#not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inherited 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time Mammal did</a:t>
            </a:r>
            <a:r>
              <a:rPr lang="en-US" kern="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n'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 break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6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one was overridden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kern="0" dirty="0">
              <a:solidFill>
                <a:srgbClr val="FF97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9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 smtClean="0">
                <a:solidFill>
                  <a:srgbClr val="FF9797"/>
                </a:solidFill>
              </a:rPr>
              <a:t>Traceback</a:t>
            </a:r>
            <a:r>
              <a:rPr lang="en-US" kern="0" dirty="0" smtClean="0">
                <a:solidFill>
                  <a:srgbClr val="FF9797"/>
                </a:solidFill>
              </a:rPr>
              <a:t> </a:t>
            </a:r>
            <a:r>
              <a:rPr lang="en-US" kern="0" dirty="0">
                <a:solidFill>
                  <a:srgbClr val="FF9797"/>
                </a:solidFill>
              </a:rPr>
              <a:t>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Mammal.fly</a:t>
            </a:r>
            <a:endParaRPr 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(Mammal):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fly(self):print("OK")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</a:t>
            </a:r>
            <a:r>
              <a:rPr lang="en-US" kern="0" dirty="0" err="1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run(self):raise(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AttributeError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endParaRPr lang="en-US" kern="0" dirty="0">
              <a:solidFill>
                <a:srgbClr val="FF9797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endParaRPr lang="en-US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BatMammalSub;ba</a:t>
            </a:r>
            <a:r>
              <a:rPr lang="en-US" kern="0" spc="-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#not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inherited 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time Mammal did</a:t>
            </a:r>
            <a:r>
              <a:rPr lang="en-US" kern="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n'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 break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6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one was overridden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kern="0" dirty="0" err="1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BatMammalSub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has no attribute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'run'</a:t>
            </a:r>
          </a:p>
        </p:txBody>
      </p:sp>
    </p:spTree>
    <p:extLst>
      <p:ext uri="{BB962C8B-B14F-4D97-AF65-F5344CB8AC3E}">
        <p14:creationId xmlns:p14="http://schemas.microsoft.com/office/powerpoint/2010/main" val="39344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FF9797"/>
                </a:solidFill>
              </a:rPr>
              <a:t>File </a:t>
            </a:r>
            <a:r>
              <a:rPr lang="en-US" kern="0" dirty="0">
                <a:solidFill>
                  <a:srgbClr val="FF9797"/>
                </a:solidFill>
              </a:rPr>
              <a:t>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Mammal.fly</a:t>
            </a:r>
            <a:endParaRPr lang="en-US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(Mammal):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fly(self):print("OK")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</a:t>
            </a:r>
            <a:r>
              <a:rPr lang="en-US" kern="0" dirty="0" err="1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def</a:t>
            </a:r>
            <a:r>
              <a:rPr lang="en-US" kern="0" dirty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run(self):raise(</a:t>
            </a:r>
            <a:r>
              <a:rPr lang="en-US" kern="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AttributeError</a:t>
            </a:r>
            <a:r>
              <a:rPr lang="en-US" kern="0" dirty="0" smtClean="0">
                <a:solidFill>
                  <a:srgbClr val="FF9797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  <a:endParaRPr lang="en-US" kern="0" dirty="0">
              <a:solidFill>
                <a:srgbClr val="FF9797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...</a:t>
            </a:r>
            <a:endParaRPr lang="en-US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BatMammalSub;ba</a:t>
            </a:r>
            <a:r>
              <a:rPr lang="en-US" kern="0" spc="-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t.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kern="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2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#not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inherited 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time Mammal did</a:t>
            </a:r>
            <a:r>
              <a:rPr lang="en-US" kern="0" spc="-3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n'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 break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sz="16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This one was overridden</a:t>
            </a:r>
            <a:endParaRPr lang="en-US" kern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kern="0" dirty="0" err="1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BatMammalSub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has no attribute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'run'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endParaRPr lang="en-US" kern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4400" spc="-100" dirty="0">
                <a:latin typeface="Elephant" panose="02020904090505020303" pitchFamily="18" charset="0"/>
              </a:rPr>
              <a:t>Derived Classes are</a:t>
            </a:r>
            <a:r>
              <a:rPr lang="en-US" altLang="en-US" sz="4000" spc="-100" dirty="0">
                <a:latin typeface="Elephant" panose="02020904090505020303" pitchFamily="18" charset="0"/>
              </a:rPr>
              <a:t> </a:t>
            </a:r>
            <a:r>
              <a:rPr lang="en-US" altLang="en-US" sz="4400" spc="-300" dirty="0">
                <a:latin typeface="Elephant" panose="02020904090505020303" pitchFamily="18" charset="0"/>
              </a:rPr>
              <a:t>Ne</a:t>
            </a:r>
            <a:r>
              <a:rPr lang="en-US" altLang="en-US" sz="4400" spc="-100" dirty="0">
                <a:latin typeface="Elephant" panose="02020904090505020303" pitchFamily="18" charset="0"/>
              </a:rPr>
              <a:t>w</a:t>
            </a:r>
            <a:r>
              <a:rPr lang="en-US" altLang="en-US" sz="4000" spc="-100" dirty="0">
                <a:latin typeface="Elephant" panose="02020904090505020303" pitchFamily="18" charset="0"/>
              </a:rPr>
              <a:t> </a:t>
            </a:r>
            <a:r>
              <a:rPr lang="en-US" altLang="en-US" sz="4400" spc="-100" dirty="0">
                <a:latin typeface="Elephant" panose="02020904090505020303" pitchFamily="18" charset="0"/>
              </a:rPr>
              <a:t>Classes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52400" y="884238"/>
            <a:ext cx="8839200" cy="597376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6600"/>
                </a:solidFill>
              </a:rPr>
              <a:t>Specialization</a:t>
            </a:r>
            <a:r>
              <a:rPr lang="en-US" altLang="en-US" dirty="0" smtClean="0"/>
              <a:t> is achieved by </a:t>
            </a:r>
            <a:r>
              <a:rPr lang="en-US" altLang="en-US" dirty="0"/>
              <a:t>adding new attributes and </a:t>
            </a:r>
            <a:r>
              <a:rPr lang="en-US" altLang="en-US" dirty="0" smtClean="0"/>
              <a:t>methods to a base </a:t>
            </a:r>
            <a:r>
              <a:rPr lang="en-US" altLang="en-US" dirty="0"/>
              <a:t>class. Think of it as </a:t>
            </a:r>
            <a:r>
              <a:rPr lang="en-US" altLang="en-US" i="1" dirty="0">
                <a:solidFill>
                  <a:srgbClr val="7030A0"/>
                </a:solidFill>
              </a:rPr>
              <a:t>subtyping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 err="1" smtClean="0"/>
              <a:t>Eg</a:t>
            </a:r>
            <a:r>
              <a:rPr lang="en-US" altLang="en-US" dirty="0" smtClean="0"/>
              <a:t>, you can take the absolute value of </a:t>
            </a:r>
            <a:r>
              <a:rPr lang="en-US" altLang="en-US" dirty="0" smtClean="0">
                <a:solidFill>
                  <a:srgbClr val="FFA300"/>
                </a:solidFill>
              </a:rPr>
              <a:t>any number</a:t>
            </a:r>
            <a:r>
              <a:rPr lang="en-US" altLang="en-US" dirty="0" smtClean="0"/>
              <a:t>. </a:t>
            </a:r>
          </a:p>
          <a:p>
            <a:pPr lvl="2"/>
            <a:r>
              <a:rPr lang="en-US" altLang="en-US" dirty="0" smtClean="0"/>
              <a:t>But you can only take the factorial of </a:t>
            </a:r>
            <a:r>
              <a:rPr lang="en-US" altLang="en-US" dirty="0" smtClean="0">
                <a:solidFill>
                  <a:srgbClr val="FF0000"/>
                </a:solidFill>
              </a:rPr>
              <a:t>integers</a:t>
            </a:r>
            <a:r>
              <a:rPr lang="en-US" altLang="en-US" dirty="0" smtClean="0"/>
              <a:t>. </a:t>
            </a:r>
          </a:p>
          <a:p>
            <a:pPr lvl="3"/>
            <a:r>
              <a:rPr lang="en-US" altLang="en-US" dirty="0" smtClean="0"/>
              <a:t>So the factorial is a specialized method that applied to just a </a:t>
            </a:r>
            <a:r>
              <a:rPr lang="en-US" altLang="en-US" dirty="0" smtClean="0">
                <a:solidFill>
                  <a:srgbClr val="7030A0"/>
                </a:solidFill>
              </a:rPr>
              <a:t>subset</a:t>
            </a:r>
            <a:r>
              <a:rPr lang="en-US" altLang="en-US" dirty="0" smtClean="0"/>
              <a:t> of all numbers. </a:t>
            </a:r>
          </a:p>
          <a:p>
            <a:pPr lvl="3"/>
            <a:r>
              <a:rPr lang="en-US" altLang="en-US" dirty="0" smtClean="0"/>
              <a:t>And so </a:t>
            </a:r>
            <a:r>
              <a:rPr lang="en-US" altLang="en-US" dirty="0" smtClean="0">
                <a:solidFill>
                  <a:srgbClr val="FF0000"/>
                </a:solidFill>
              </a:rPr>
              <a:t>integers</a:t>
            </a:r>
            <a:r>
              <a:rPr lang="en-US" altLang="en-US" dirty="0" smtClean="0"/>
              <a:t> are a specialized </a:t>
            </a:r>
            <a:r>
              <a:rPr lang="en-US" altLang="en-US" dirty="0" smtClean="0">
                <a:solidFill>
                  <a:srgbClr val="7030A0"/>
                </a:solidFill>
              </a:rPr>
              <a:t>subtype</a:t>
            </a:r>
            <a:r>
              <a:rPr lang="en-US" altLang="en-US" dirty="0" smtClean="0"/>
              <a:t> of the more generic </a:t>
            </a:r>
            <a:r>
              <a:rPr lang="en-US" altLang="en-US" dirty="0" smtClean="0">
                <a:solidFill>
                  <a:srgbClr val="FFA300"/>
                </a:solidFill>
              </a:rPr>
              <a:t>number type</a:t>
            </a:r>
            <a:r>
              <a:rPr lang="en-US" altLang="en-US" dirty="0" smtClean="0"/>
              <a:t>.</a:t>
            </a:r>
          </a:p>
          <a:p>
            <a:pPr lvl="4"/>
            <a:r>
              <a:rPr lang="en-US" altLang="en-US" dirty="0" smtClean="0"/>
              <a:t>Although Python does not treat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int</a:t>
            </a:r>
            <a:r>
              <a:rPr lang="en-US" altLang="en-US" dirty="0" smtClean="0"/>
              <a:t> as a subclass of </a:t>
            </a:r>
            <a:r>
              <a:rPr lang="en-US" altLang="en-US" b="1" dirty="0" smtClean="0">
                <a:solidFill>
                  <a:srgbClr val="FFA300"/>
                </a:solidFill>
              </a:rPr>
              <a:t>float</a:t>
            </a:r>
            <a:r>
              <a:rPr lang="en-US" altLang="en-US" dirty="0" smtClean="0"/>
              <a:t>, the popular Numbers.py module has some of this idea. </a:t>
            </a:r>
            <a:endParaRPr lang="en-US" altLang="en-US" dirty="0"/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Generalization</a:t>
            </a:r>
            <a:r>
              <a:rPr lang="en-US" altLang="en-US" sz="2000" dirty="0" smtClean="0"/>
              <a:t> </a:t>
            </a:r>
            <a:r>
              <a:rPr lang="en-US" altLang="en-US" dirty="0" smtClean="0"/>
              <a:t>removes</a:t>
            </a:r>
            <a:r>
              <a:rPr lang="en-US" altLang="en-US" sz="2000" dirty="0" smtClean="0"/>
              <a:t> </a:t>
            </a:r>
            <a:r>
              <a:rPr lang="en-US" altLang="en-US" dirty="0"/>
              <a:t>attributes </a:t>
            </a:r>
            <a:r>
              <a:rPr lang="en-US" altLang="en-US" dirty="0" smtClean="0"/>
              <a:t>or </a:t>
            </a:r>
            <a:r>
              <a:rPr lang="en-US" altLang="en-US" dirty="0"/>
              <a:t>methods </a:t>
            </a:r>
            <a:r>
              <a:rPr lang="en-US" altLang="en-US" dirty="0" smtClean="0"/>
              <a:t>from </a:t>
            </a:r>
            <a:r>
              <a:rPr lang="en-US" altLang="en-US" dirty="0"/>
              <a:t>a base class</a:t>
            </a:r>
            <a:r>
              <a:rPr lang="en-US" altLang="en-US" dirty="0" smtClean="0"/>
              <a:t>. (This is less common, but classes allow it.)</a:t>
            </a:r>
            <a:endParaRPr lang="en-US" altLang="en-US" dirty="0"/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Overriding</a:t>
            </a:r>
            <a:r>
              <a:rPr lang="en-US" altLang="en-US" sz="2400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changes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implementation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from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base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class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err="1" smtClean="0">
                <a:solidFill>
                  <a:srgbClr val="FF0000"/>
                </a:solidFill>
              </a:rPr>
              <a:t>eg</a:t>
            </a:r>
            <a:r>
              <a:rPr lang="en-US" altLang="en-US" dirty="0" smtClean="0">
                <a:solidFill>
                  <a:srgbClr val="FF0000"/>
                </a:solidFill>
              </a:rPr>
              <a:t>, + has a different meaning for numbers than strings).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You can also add onto the base method using </a:t>
            </a:r>
            <a:r>
              <a:rPr lang="en-US" altLang="en-US" dirty="0" smtClean="0">
                <a:latin typeface="Lucida Console" panose="020B0609040504020204" pitchFamily="49" charset="0"/>
              </a:rPr>
              <a:t>super()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68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'property', 'super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'object', 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8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'property', 'super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'object', 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rgbClr val="B6B67C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9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latin typeface="Elephant" panose="02020904090505020303" pitchFamily="18" charset="0"/>
              </a:rPr>
              <a:t>Accessing </a:t>
            </a:r>
            <a:r>
              <a:rPr lang="en-US" altLang="en-US" sz="4400" dirty="0">
                <a:latin typeface="Elephant" panose="02020904090505020303" pitchFamily="18" charset="0"/>
              </a:rPr>
              <a:t>Private Methods</a:t>
            </a:r>
          </a:p>
        </p:txBody>
      </p:sp>
      <p:sp>
        <p:nvSpPr>
          <p:cNvPr id="27650" name="Rectangle 2051"/>
          <p:cNvSpPr>
            <a:spLocks noGrp="1" noChangeArrowheads="1"/>
          </p:cNvSpPr>
          <p:nvPr>
            <p:ph idx="1"/>
          </p:nvPr>
        </p:nvSpPr>
        <p:spPr>
          <a:xfrm>
            <a:off x="274320" y="990600"/>
            <a:ext cx="8869680" cy="58674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Critter():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def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private_method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(self)</a:t>
            </a:r>
            <a:r>
              <a:rPr lang="en-US" altLang="en-US" sz="24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>
                <a:latin typeface="Lucida Console" panose="020B0609040504020204" pitchFamily="49" charset="0"/>
              </a:rPr>
              <a:t>print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("</a:t>
            </a:r>
            <a:r>
              <a:rPr lang="en-US" altLang="en-US" sz="2400" dirty="0">
                <a:latin typeface="Lucida Console" panose="020B0609040504020204" pitchFamily="49" charset="0"/>
              </a:rPr>
              <a:t>This is a private method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.")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def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public_method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(self)</a:t>
            </a:r>
            <a:r>
              <a:rPr lang="en-US" altLang="en-US" sz="24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print </a:t>
            </a:r>
            <a:r>
              <a:rPr lang="en-US" altLang="en-US" sz="2400" dirty="0">
                <a:latin typeface="Lucida Console" panose="020B0609040504020204" pitchFamily="49" charset="0"/>
              </a:rPr>
              <a:t>("This is a public method.")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self</a:t>
            </a:r>
            <a:r>
              <a:rPr lang="en-US" altLang="en-US" sz="2400" dirty="0">
                <a:latin typeface="Lucida Console" panose="020B0609040504020204" pitchFamily="49" charset="0"/>
              </a:rPr>
              <a:t>.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private_method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()</a:t>
            </a:r>
          </a:p>
          <a:p>
            <a:pPr eaLnBrk="1" hangingPunct="1">
              <a:buFontTx/>
              <a:buNone/>
            </a:pPr>
            <a:endParaRPr lang="en-US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As</a:t>
            </a:r>
            <a:r>
              <a:rPr lang="en-US" altLang="en-US" sz="2400" dirty="0" smtClean="0">
                <a:solidFill>
                  <a:schemeClr val="accent2"/>
                </a:solidFill>
              </a:rPr>
              <a:t> </a:t>
            </a:r>
            <a:r>
              <a:rPr lang="en-US" altLang="en-US" sz="2800" dirty="0" smtClean="0">
                <a:solidFill>
                  <a:schemeClr val="accent2"/>
                </a:solidFill>
              </a:rPr>
              <a:t>with</a:t>
            </a:r>
            <a:r>
              <a:rPr lang="en-US" altLang="en-US" sz="2400" dirty="0" smtClean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</a:rPr>
              <a:t>private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</a:rPr>
              <a:t>attributes,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</a:rPr>
              <a:t>private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800" dirty="0" smtClean="0">
                <a:solidFill>
                  <a:schemeClr val="accent2"/>
                </a:solidFill>
              </a:rPr>
              <a:t>methods: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sz="2600" b="1" dirty="0"/>
              <a:t>Can</a:t>
            </a:r>
            <a:r>
              <a:rPr lang="en-US" altLang="en-US" sz="2600" dirty="0"/>
              <a:t> be accessed inside </a:t>
            </a:r>
            <a:r>
              <a:rPr lang="en-US" altLang="en-US" sz="2600" dirty="0" smtClean="0"/>
              <a:t>the class: like it does </a:t>
            </a:r>
            <a:r>
              <a:rPr lang="en-US" altLang="en-US" sz="2600" dirty="0" smtClean="0">
                <a:solidFill>
                  <a:srgbClr val="00B0F0"/>
                </a:solidFill>
              </a:rPr>
              <a:t>here</a:t>
            </a:r>
            <a:r>
              <a:rPr lang="en-US" altLang="en-US" sz="2600" dirty="0" smtClean="0"/>
              <a:t>.</a:t>
            </a:r>
            <a:endParaRPr lang="en-US" altLang="en-US" sz="2600" dirty="0"/>
          </a:p>
          <a:p>
            <a:pPr lvl="1" eaLnBrk="1" hangingPunct="1"/>
            <a:r>
              <a:rPr lang="en-US" altLang="en-US" sz="2600" b="1" dirty="0" smtClean="0"/>
              <a:t>Can’</a:t>
            </a:r>
            <a:r>
              <a:rPr lang="en-US" altLang="ja-JP" sz="2600" b="1" dirty="0" smtClean="0"/>
              <a:t>t</a:t>
            </a:r>
            <a:r>
              <a:rPr lang="en-US" altLang="ja-JP" sz="2600" dirty="0" smtClean="0"/>
              <a:t> </a:t>
            </a:r>
            <a:r>
              <a:rPr lang="en-US" altLang="ja-JP" sz="2600" dirty="0"/>
              <a:t>be accessed </a:t>
            </a:r>
            <a:r>
              <a:rPr lang="en-US" altLang="ja-JP" sz="2600" i="1" dirty="0"/>
              <a:t>directly</a:t>
            </a:r>
            <a:r>
              <a:rPr lang="en-US" altLang="ja-JP" sz="2600" dirty="0"/>
              <a:t> through </a:t>
            </a:r>
            <a:r>
              <a:rPr lang="en-US" altLang="ja-JP" sz="2600" dirty="0" smtClean="0"/>
              <a:t>the object:</a:t>
            </a:r>
            <a:endParaRPr lang="en-US" altLang="ja-JP" sz="2600" dirty="0"/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altLang="en-US" sz="26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crit1</a:t>
            </a:r>
            <a:r>
              <a:rPr lang="en-US" altLang="en-US" sz="2600" dirty="0">
                <a:solidFill>
                  <a:srgbClr val="00B0F0"/>
                </a:solidFill>
                <a:latin typeface="Lucida Console" panose="020B0609040504020204" pitchFamily="49" charset="0"/>
              </a:rPr>
              <a:t>.__private_method</a:t>
            </a:r>
            <a:r>
              <a:rPr lang="en-US" altLang="en-US" sz="26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# won’t work</a:t>
            </a:r>
            <a:endParaRPr lang="en-US" altLang="ja-JP" sz="26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600" b="1" dirty="0" smtClean="0"/>
              <a:t>Can</a:t>
            </a:r>
            <a:r>
              <a:rPr lang="en-US" altLang="en-US" sz="2600" dirty="0" smtClean="0"/>
              <a:t> be acc</a:t>
            </a:r>
            <a:r>
              <a:rPr lang="en-US" altLang="en-US" sz="2600" spc="-30" dirty="0" smtClean="0"/>
              <a:t>ess</a:t>
            </a:r>
            <a:r>
              <a:rPr lang="en-US" altLang="en-US" sz="2600" dirty="0" smtClean="0"/>
              <a:t>ed </a:t>
            </a:r>
            <a:r>
              <a:rPr lang="en-US" altLang="en-US" sz="2600" dirty="0"/>
              <a:t>thr</a:t>
            </a:r>
            <a:r>
              <a:rPr lang="en-US" altLang="en-US" sz="2600" spc="-30" dirty="0"/>
              <a:t>ou</a:t>
            </a:r>
            <a:r>
              <a:rPr lang="en-US" altLang="en-US" sz="2600" dirty="0"/>
              <a:t>gh </a:t>
            </a:r>
            <a:r>
              <a:rPr lang="en-US" altLang="en-US" sz="2600" dirty="0" smtClean="0"/>
              <a:t>t</a:t>
            </a:r>
            <a:r>
              <a:rPr lang="en-US" altLang="en-US" sz="2600" spc="-30" dirty="0" smtClean="0"/>
              <a:t>he </a:t>
            </a:r>
            <a:r>
              <a:rPr lang="en-US" altLang="en-US" sz="2600" i="1" dirty="0" smtClean="0"/>
              <a:t>object</a:t>
            </a:r>
            <a:r>
              <a:rPr lang="en-US" altLang="en-US" sz="2600" spc="-30" dirty="0" smtClean="0"/>
              <a:t> (b</a:t>
            </a:r>
            <a:r>
              <a:rPr lang="en-US" altLang="en-US" sz="2600" dirty="0" smtClean="0"/>
              <a:t>ut s</a:t>
            </a:r>
            <a:r>
              <a:rPr lang="en-US" altLang="en-US" sz="2600" spc="-30" dirty="0" smtClean="0"/>
              <a:t>ho</a:t>
            </a:r>
            <a:r>
              <a:rPr lang="en-US" altLang="en-US" sz="2600" dirty="0" smtClean="0"/>
              <a:t>uld</a:t>
            </a:r>
            <a:r>
              <a:rPr lang="en-US" altLang="en-US" sz="2600" spc="-200" dirty="0" smtClean="0"/>
              <a:t>n</a:t>
            </a:r>
            <a:r>
              <a:rPr lang="en-US" altLang="en-US" sz="2600" dirty="0" smtClean="0"/>
              <a:t>’t b</a:t>
            </a:r>
            <a:r>
              <a:rPr lang="en-US" altLang="en-US" sz="2600" spc="-300" dirty="0" smtClean="0"/>
              <a:t>e</a:t>
            </a:r>
            <a:r>
              <a:rPr lang="en-US" altLang="en-US" sz="2600" dirty="0" smtClean="0"/>
              <a:t>):</a:t>
            </a:r>
            <a:endParaRPr lang="en-US" altLang="ja-JP" sz="2600" dirty="0"/>
          </a:p>
          <a:p>
            <a:pPr lvl="2" eaLnBrk="1" hangingPunct="1">
              <a:spcBef>
                <a:spcPts val="0"/>
              </a:spcBef>
              <a:buFontTx/>
              <a:buNone/>
            </a:pPr>
            <a:r>
              <a:rPr lang="en-US" altLang="en-US" sz="2600" dirty="0">
                <a:solidFill>
                  <a:srgbClr val="00B0F0"/>
                </a:solidFill>
                <a:latin typeface="Lucida Console" panose="020B0609040504020204" pitchFamily="49" charset="0"/>
              </a:rPr>
              <a:t>crit1._Critter__private_method</a:t>
            </a:r>
            <a:r>
              <a:rPr lang="en-US" altLang="en-US" sz="26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 works</a:t>
            </a:r>
            <a:endParaRPr lang="en-US" altLang="en-US" sz="2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Arc 1"/>
          <p:cNvSpPr/>
          <p:nvPr/>
        </p:nvSpPr>
        <p:spPr bwMode="auto">
          <a:xfrm>
            <a:off x="2286000" y="3657600"/>
            <a:ext cx="6019800" cy="2971800"/>
          </a:xfrm>
          <a:prstGeom prst="arc">
            <a:avLst>
              <a:gd name="adj1" fmla="val 16200000"/>
              <a:gd name="adj2" fmla="val 21218312"/>
            </a:avLst>
          </a:prstGeom>
          <a:noFill/>
          <a:ln w="28575" cap="flat" cmpd="sng" algn="ctr">
            <a:solidFill>
              <a:srgbClr val="00B0F0"/>
            </a:solidFill>
            <a:prstDash val="sysDot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6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762000"/>
          </a:xfrm>
        </p:spPr>
        <p:txBody>
          <a:bodyPr/>
          <a:lstStyle/>
          <a:p>
            <a:r>
              <a:rPr lang="en-US" altLang="zh-TW" sz="4400" b="1" dirty="0" err="1" smtClean="0">
                <a:latin typeface="Lucida Console" panose="020B0609040504020204" pitchFamily="49" charset="0"/>
              </a:rPr>
              <a:t>isinstance</a:t>
            </a:r>
            <a:r>
              <a:rPr lang="en-US" altLang="zh-TW" sz="4400" b="1" dirty="0" smtClean="0">
                <a:latin typeface="Lucida Console" panose="020B0609040504020204" pitchFamily="49" charset="0"/>
              </a:rPr>
              <a:t>()</a:t>
            </a:r>
            <a:endParaRPr lang="zh-TW" altLang="en-US" sz="4400" b="1" dirty="0">
              <a:latin typeface="Lucida Console" panose="020B060904050402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81743"/>
            <a:ext cx="8610600" cy="5976257"/>
          </a:xfrm>
        </p:spPr>
        <p:txBody>
          <a:bodyPr/>
          <a:lstStyle/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x=4</a:t>
            </a:r>
            <a:r>
              <a:rPr lang="en-US" altLang="zh-TW" dirty="0" smtClean="0">
                <a:latin typeface="Lucida Console" panose="020B0609040504020204" pitchFamily="49" charset="0"/>
              </a:rPr>
              <a:t>; </a:t>
            </a:r>
            <a:r>
              <a:rPr lang="en-US" altLang="zh-TW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y=4.0</a:t>
            </a:r>
            <a:r>
              <a:rPr lang="en-US" altLang="zh-TW" dirty="0" smtClean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CC00FF"/>
                </a:solidFill>
                <a:latin typeface="Lucida Console" panose="020B0609040504020204" pitchFamily="49" charset="0"/>
              </a:rPr>
              <a:t>z=4.0+0j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print(</a:t>
            </a:r>
            <a:r>
              <a:rPr lang="en-US" altLang="zh-TW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dirty="0" err="1">
                <a:latin typeface="Lucida Console" panose="020B0609040504020204" pitchFamily="49" charset="0"/>
              </a:rPr>
              <a:t>,</a:t>
            </a:r>
            <a:r>
              <a:rPr lang="en-US" altLang="zh-TW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dirty="0" err="1">
                <a:latin typeface="Lucida Console" panose="020B0609040504020204" pitchFamily="49" charset="0"/>
              </a:rPr>
              <a:t>,</a:t>
            </a:r>
            <a:r>
              <a:rPr lang="en-US" altLang="zh-TW" b="1" dirty="0" err="1">
                <a:solidFill>
                  <a:srgbClr val="CC00FF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b="1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Lucida Console" panose="020B0609040504020204" pitchFamily="49" charset="0"/>
              </a:rPr>
              <a:t>4.0</a:t>
            </a:r>
            <a:r>
              <a:rPr lang="en-US" altLang="zh-TW" b="1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CC00FF"/>
                </a:solidFill>
                <a:latin typeface="Lucida Console" panose="020B0609040504020204" pitchFamily="49" charset="0"/>
              </a:rPr>
              <a:t>(4+0j)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print(</a:t>
            </a:r>
            <a:r>
              <a:rPr lang="en-US" altLang="zh-TW" b="1" dirty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dirty="0">
                <a:latin typeface="Lucida Console" panose="020B0609040504020204" pitchFamily="49" charset="0"/>
              </a:rPr>
              <a:t>==</a:t>
            </a:r>
            <a:r>
              <a:rPr lang="en-US" altLang="zh-TW" b="1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dirty="0">
                <a:latin typeface="Lucida Console" panose="020B0609040504020204" pitchFamily="49" charset="0"/>
              </a:rPr>
              <a:t>==</a:t>
            </a:r>
            <a:r>
              <a:rPr lang="en-US" altLang="zh-TW" b="1" dirty="0">
                <a:solidFill>
                  <a:srgbClr val="CC00FF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b="1" dirty="0" err="1">
                <a:solidFill>
                  <a:srgbClr val="FFA300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dirty="0" err="1">
                <a:latin typeface="Lucida Console" panose="020B0609040504020204" pitchFamily="49" charset="0"/>
              </a:rPr>
              <a:t>,int</a:t>
            </a:r>
            <a:r>
              <a:rPr lang="en-US" altLang="zh-TW" dirty="0" smtClean="0">
                <a:latin typeface="Lucida Console" panose="020B0609040504020204" pitchFamily="49" charset="0"/>
              </a:rPr>
              <a:t>))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b="1" dirty="0" err="1">
                <a:solidFill>
                  <a:srgbClr val="FFA300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dirty="0" err="1">
                <a:latin typeface="Lucida Console" panose="020B0609040504020204" pitchFamily="49" charset="0"/>
              </a:rPr>
              <a:t>,float</a:t>
            </a:r>
            <a:r>
              <a:rPr lang="en-US" altLang="zh-TW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print(</a:t>
            </a:r>
            <a:r>
              <a:rPr lang="en-US" altLang="zh-TW" b="1" dirty="0" err="1">
                <a:solidFill>
                  <a:srgbClr val="FFA300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dirty="0" err="1">
                <a:latin typeface="Lucida Console" panose="020B0609040504020204" pitchFamily="49" charset="0"/>
              </a:rPr>
              <a:t>,float</a:t>
            </a:r>
            <a:r>
              <a:rPr lang="en-US" altLang="zh-TW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print(</a:t>
            </a:r>
            <a:r>
              <a:rPr lang="en-US" altLang="zh-TW" b="1" dirty="0" err="1">
                <a:solidFill>
                  <a:srgbClr val="FFA300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b="1" dirty="0" err="1">
                <a:solidFill>
                  <a:srgbClr val="CC00FF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dirty="0" err="1">
                <a:latin typeface="Lucida Console" panose="020B0609040504020204" pitchFamily="49" charset="0"/>
              </a:rPr>
              <a:t>,float</a:t>
            </a:r>
            <a:r>
              <a:rPr lang="en-US" altLang="zh-TW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b="1" dirty="0" err="1">
                <a:solidFill>
                  <a:srgbClr val="FFA300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dirty="0" err="1">
                <a:latin typeface="Lucida Console" panose="020B0609040504020204" pitchFamily="49" charset="0"/>
              </a:rPr>
              <a:t>,complex</a:t>
            </a:r>
            <a:r>
              <a:rPr lang="en-US" altLang="zh-TW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b="1" dirty="0" err="1">
                <a:solidFill>
                  <a:srgbClr val="FFA300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b="1" dirty="0" err="1">
                <a:solidFill>
                  <a:srgbClr val="CC00FF"/>
                </a:solidFill>
                <a:latin typeface="Lucida Console" panose="020B0609040504020204" pitchFamily="49" charset="0"/>
              </a:rPr>
              <a:t>z</a:t>
            </a:r>
            <a:r>
              <a:rPr lang="en-US" altLang="zh-TW" dirty="0" err="1">
                <a:latin typeface="Lucida Console" panose="020B0609040504020204" pitchFamily="49" charset="0"/>
              </a:rPr>
              <a:t>,complex</a:t>
            </a:r>
            <a:r>
              <a:rPr lang="en-US" altLang="zh-TW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  <a:endParaRPr lang="en-US" altLang="zh-TW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14400"/>
            <a:ext cx="8610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zh-TW" b="1" dirty="0" smtClean="0">
                <a:solidFill>
                  <a:srgbClr val="CC00FF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pass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zh-TW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b="1" dirty="0" smtClean="0">
                <a:solidFill>
                  <a:srgbClr val="CC00FF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 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pass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b="1" dirty="0">
                <a:solidFill>
                  <a:srgbClr val="00B050"/>
                </a:solidFill>
                <a:latin typeface="Lucida Console" panose="020B0609040504020204" pitchFamily="49" charset="0"/>
              </a:rPr>
              <a:t>Q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zh-TW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g()</a:t>
            </a:r>
            <a:endParaRPr lang="en-US" altLang="zh-TW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b="1" dirty="0">
                <a:solidFill>
                  <a:srgbClr val="00B050"/>
                </a:solidFill>
                <a:latin typeface="Lucida Console" panose="020B0609040504020204" pitchFamily="49" charset="0"/>
              </a:rPr>
              <a:t>Q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 is </a:t>
            </a:r>
            <a:r>
              <a:rPr lang="en-US" altLang="zh-TW" b="1" dirty="0">
                <a:solidFill>
                  <a:srgbClr val="00B0F0"/>
                </a:solidFill>
                <a:latin typeface="Lucida Console" panose="020B0609040504020204" pitchFamily="49" charset="0"/>
              </a:rPr>
              <a:t>g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b="1" dirty="0" err="1" smtClean="0">
                <a:solidFill>
                  <a:srgbClr val="FFA300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Q</a:t>
            </a:r>
            <a:r>
              <a:rPr lang="en-US" altLang="zh-TW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 smtClean="0">
                <a:solidFill>
                  <a:srgbClr val="CC00FF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</a:t>
            </a:r>
            <a:r>
              <a:rPr lang="en-US" altLang="zh-TW" b="1" dirty="0" err="1" smtClean="0">
                <a:solidFill>
                  <a:srgbClr val="FFA300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Q</a:t>
            </a:r>
            <a:r>
              <a:rPr lang="en-US" altLang="zh-TW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True </a:t>
            </a:r>
            <a:r>
              <a:rPr lang="en-US" altLang="zh-TW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  <a:endParaRPr lang="en-US" altLang="zh-TW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996633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zh-TW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f()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B050"/>
                </a:solidFill>
                <a:latin typeface="Lucida Console" panose="020B0609040504020204" pitchFamily="49" charset="0"/>
              </a:rPr>
              <a:t>Q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00B0F0"/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()</a:t>
            </a:r>
            <a:endParaRPr lang="en-US" altLang="zh-TW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b="1" dirty="0" err="1" smtClean="0">
                <a:solidFill>
                  <a:srgbClr val="FFA300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b="1" dirty="0" err="1">
                <a:solidFill>
                  <a:srgbClr val="996633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 smtClean="0">
                <a:solidFill>
                  <a:srgbClr val="CC00FF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</a:t>
            </a:r>
            <a:r>
              <a:rPr lang="en-US" altLang="zh-TW" b="1" dirty="0" err="1" smtClean="0">
                <a:solidFill>
                  <a:srgbClr val="FFA300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Q</a:t>
            </a:r>
            <a:r>
              <a:rPr lang="en-US" altLang="zh-TW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 smtClean="0">
                <a:solidFill>
                  <a:srgbClr val="CC00FF"/>
                </a:solidFill>
                <a:latin typeface="Lucida Console" panose="020B0609040504020204" pitchFamily="49" charset="0"/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  <a:endParaRPr lang="en-US" altLang="zh-TW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True </a:t>
            </a:r>
            <a:r>
              <a:rPr lang="en-US" altLang="zh-TW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  <a:endParaRPr lang="en-US" altLang="zh-TW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b="1" dirty="0" err="1" smtClean="0">
                <a:solidFill>
                  <a:srgbClr val="FFA300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b="1" dirty="0" err="1">
                <a:solidFill>
                  <a:srgbClr val="996633"/>
                </a:solidFill>
                <a:latin typeface="Lucida Console" panose="020B0609040504020204" pitchFamily="49" charset="0"/>
              </a:rPr>
              <a:t>R</a:t>
            </a:r>
            <a:r>
              <a:rPr lang="en-US" altLang="zh-TW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</a:t>
            </a:r>
            <a:r>
              <a:rPr lang="en-US" altLang="zh-TW" b="1" dirty="0" err="1" smtClean="0">
                <a:solidFill>
                  <a:srgbClr val="FFA300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Q</a:t>
            </a:r>
            <a:r>
              <a:rPr lang="en-US" altLang="zh-TW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  <a:endParaRPr lang="en-US" altLang="zh-TW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381000" y="762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altLang="zh-TW" sz="4400" b="1" kern="0" smtClean="0">
                <a:latin typeface="Lucida Console" panose="020B0609040504020204" pitchFamily="49" charset="0"/>
              </a:rPr>
              <a:t>isinstance()</a:t>
            </a:r>
            <a:endParaRPr lang="zh-TW" altLang="en-US" sz="4400" b="1" kern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'property', 'super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rgbClr val="B6B67C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rgbClr val="FFFF00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'object', 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rgbClr val="B6B67C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4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05800" cy="762000"/>
          </a:xfrm>
        </p:spPr>
        <p:txBody>
          <a:bodyPr/>
          <a:lstStyle/>
          <a:p>
            <a:r>
              <a:rPr lang="en-US" altLang="zh-TW" sz="4400" b="1" dirty="0" err="1" smtClean="0">
                <a:latin typeface="Lucida Console" panose="020B0609040504020204" pitchFamily="49" charset="0"/>
              </a:rPr>
              <a:t>issubclass</a:t>
            </a:r>
            <a:r>
              <a:rPr lang="en-US" altLang="zh-TW" sz="4400" b="1" dirty="0" smtClean="0">
                <a:latin typeface="Lucida Console" panose="020B0609040504020204" pitchFamily="49" charset="0"/>
              </a:rPr>
              <a:t>()</a:t>
            </a:r>
            <a:endParaRPr lang="zh-TW" altLang="en-US" sz="4400" b="1" dirty="0">
              <a:latin typeface="Lucida Console" panose="020B060904050402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6019800"/>
          </a:xfrm>
        </p:spPr>
        <p:txBody>
          <a:bodyPr/>
          <a:lstStyle/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B050"/>
                </a:solidFill>
                <a:latin typeface="Lucida Console" panose="020B0609040504020204" pitchFamily="49" charset="0"/>
              </a:rPr>
              <a:t>x=4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y=4.0</a:t>
            </a:r>
            <a:endParaRPr lang="en-US" altLang="zh-TW" b="1" dirty="0">
              <a:solidFill>
                <a:srgbClr val="CC00F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b="1" dirty="0" err="1">
                <a:solidFill>
                  <a:srgbClr val="FFA300"/>
                </a:solidFill>
                <a:latin typeface="Lucida Console" panose="020B0609040504020204" pitchFamily="49" charset="0"/>
              </a:rPr>
              <a:t>issubclass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err="1">
                <a:solidFill>
                  <a:srgbClr val="FFD6EA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zh-TW" dirty="0">
                <a:solidFill>
                  <a:srgbClr val="FFD6EA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D6EA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zh-TW" dirty="0" err="1">
                <a:solidFill>
                  <a:srgbClr val="FFD6EA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zh-TW" dirty="0">
                <a:solidFill>
                  <a:srgbClr val="FFD6EA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  <a:r>
              <a:rPr lang="en-US" altLang="zh-TW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issubclass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en-US" altLang="zh-TW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arg</a:t>
            </a:r>
            <a:r>
              <a:rPr lang="en-US" altLang="zh-TW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must</a:t>
            </a:r>
            <a:r>
              <a:rPr lang="en-US" altLang="zh-TW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be</a:t>
            </a:r>
            <a:r>
              <a:rPr lang="en-US" altLang="zh-TW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class</a:t>
            </a:r>
            <a:endParaRPr lang="en-US" altLang="zh-TW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b="1" dirty="0" err="1" smtClean="0">
                <a:solidFill>
                  <a:srgbClr val="FFA300"/>
                </a:solidFill>
                <a:latin typeface="Lucida Console" panose="020B0609040504020204" pitchFamily="49" charset="0"/>
              </a:rPr>
              <a:t>issubclass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(type(</a:t>
            </a:r>
            <a:r>
              <a:rPr lang="en-US" altLang="zh-TW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),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type(</a:t>
            </a:r>
            <a:r>
              <a:rPr lang="en-US" altLang="zh-TW" b="1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)))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import numbers as </a:t>
            </a:r>
            <a:r>
              <a:rPr lang="en-US" altLang="zh-TW" b="1" dirty="0" err="1" smtClean="0">
                <a:solidFill>
                  <a:srgbClr val="CC00FF"/>
                </a:solidFill>
                <a:latin typeface="Lucida Console" panose="020B0609040504020204" pitchFamily="49" charset="0"/>
              </a:rPr>
              <a:t>num</a:t>
            </a:r>
            <a:endParaRPr lang="en-US" altLang="zh-TW" b="1" dirty="0">
              <a:solidFill>
                <a:srgbClr val="CC00F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b="1" dirty="0" err="1" smtClean="0">
                <a:solidFill>
                  <a:srgbClr val="FFA300"/>
                </a:solidFill>
                <a:latin typeface="Lucida Console" panose="020B0609040504020204" pitchFamily="49" charset="0"/>
              </a:rPr>
              <a:t>issubclass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b="1" dirty="0" err="1" smtClean="0">
                <a:solidFill>
                  <a:srgbClr val="CC00FF"/>
                </a:solidFill>
                <a:latin typeface="Lucida Console" panose="020B0609040504020204" pitchFamily="49" charset="0"/>
              </a:rPr>
              <a:t>num.</a:t>
            </a:r>
            <a:r>
              <a:rPr lang="en-US" altLang="zh-TW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Real</a:t>
            </a:r>
            <a:r>
              <a:rPr lang="en-US" altLang="zh-TW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 smtClean="0">
                <a:solidFill>
                  <a:srgbClr val="CC00FF"/>
                </a:solidFill>
                <a:latin typeface="Lucida Console" panose="020B0609040504020204" pitchFamily="49" charset="0"/>
              </a:rPr>
              <a:t>num.Number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b="1" dirty="0" err="1" smtClean="0">
                <a:solidFill>
                  <a:srgbClr val="FFA300"/>
                </a:solidFill>
                <a:latin typeface="Lucida Console" panose="020B0609040504020204" pitchFamily="49" charset="0"/>
              </a:rPr>
              <a:t>issubclass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 smtClean="0">
                <a:solidFill>
                  <a:srgbClr val="CC00FF"/>
                </a:solidFill>
                <a:latin typeface="Lucida Console" panose="020B0609040504020204" pitchFamily="49" charset="0"/>
              </a:rPr>
              <a:t>num.</a:t>
            </a:r>
            <a:r>
              <a:rPr lang="en-US" altLang="zh-TW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Real</a:t>
            </a:r>
            <a:r>
              <a:rPr lang="en-US" altLang="zh-TW" dirty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b="1" dirty="0" err="1" smtClean="0">
                <a:solidFill>
                  <a:srgbClr val="FFA300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b="1" dirty="0" err="1" smtClean="0">
                <a:solidFill>
                  <a:srgbClr val="CC00FF"/>
                </a:solidFill>
                <a:latin typeface="Lucida Console" panose="020B0609040504020204" pitchFamily="49" charset="0"/>
              </a:rPr>
              <a:t>num.</a:t>
            </a:r>
            <a:r>
              <a:rPr lang="en-US" altLang="zh-TW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Real</a:t>
            </a:r>
            <a:r>
              <a:rPr lang="en-US" altLang="zh-TW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#No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crash!</a:t>
            </a:r>
            <a:endParaRPr lang="en-US" altLang="zh-TW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'property', 'super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rgbClr val="B6B67C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rgbClr val="B6B67C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'object', 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rgbClr val="B6B67C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del 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[:2];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[-1];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3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7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'property', 'super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rgbClr val="AFAF95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rgbClr val="AFAF95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', 'object', </a:t>
            </a:r>
            <a:r>
              <a:rPr lang="en-US" altLang="zh-TW" sz="2600" spc="-5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rgbClr val="AFAF95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spc="-5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']</a:t>
            </a:r>
            <a:endParaRPr lang="en-US" altLang="zh-TW" sz="2600" spc="-5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del 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[:2];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[-1];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['object']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'property', 'super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'super']</a:t>
            </a:r>
            <a:endParaRPr lang="en-US" altLang="zh-TW" sz="2600" spc="-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[:2];</a:t>
            </a:r>
            <a:r>
              <a:rPr lang="en-US" altLang="zh-TW" sz="2600" spc="-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[-1];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['object']</a:t>
            </a:r>
          </a:p>
        </p:txBody>
      </p:sp>
      <p:sp>
        <p:nvSpPr>
          <p:cNvPr id="7" name="Rectangle 6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2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80" y="914400"/>
            <a:ext cx="8500220" cy="5814203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b="1" spc="-96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.__doc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__)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The most base type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1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#So</a:t>
            </a:r>
            <a:r>
              <a:rPr lang="en-US" altLang="zh-TW" sz="2400" spc="-1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1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2400" spc="-1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1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400" spc="-1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1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just a boring data type…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/>
            </a:r>
            <a:b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spc="-96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issubclass</a:t>
            </a:r>
            <a:r>
              <a:rPr lang="en-US" altLang="zh-TW" sz="2800" spc="-96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b="1" spc="-96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dict</a:t>
            </a:r>
            <a:r>
              <a:rPr lang="en-US" altLang="zh-TW" sz="2800" spc="-96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96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b="1" spc="-96" dirty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issubclass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b="1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96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b="1" spc="-96" dirty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issubclass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b="1" spc="-96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b="1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b="1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96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b="1" spc="-96" dirty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b="1" spc="-96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b="1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spc="-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9742" y="914400"/>
            <a:ext cx="914400" cy="533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kern="0" spc="-96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kern="0" spc="-96" dirty="0" smtClean="0">
              <a:solidFill>
                <a:srgbClr val="CC00F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kern="0" spc="-96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b="1" kern="0" spc="-96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kern="0" spc="-96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b="1" kern="0" spc="-96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kern="0" spc="-96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b="1" kern="0" spc="-96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kern="0" spc="-96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b="1" kern="0" spc="-96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kern="0" spc="-96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b="1" kern="0" spc="-96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kern="0" spc="-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762000"/>
          </a:xfrm>
        </p:spPr>
        <p:txBody>
          <a:bodyPr/>
          <a:lstStyle/>
          <a:p>
            <a:r>
              <a:rPr lang="en-US" altLang="zh-TW" sz="4400" b="1" dirty="0" smtClean="0">
                <a:latin typeface="Lucida Console" panose="020B0609040504020204" pitchFamily="49" charset="0"/>
              </a:rPr>
              <a:t>object()</a:t>
            </a:r>
            <a:endParaRPr lang="zh-TW" altLang="en-US" sz="44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80" y="1219200"/>
            <a:ext cx="8500220" cy="550940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spc="-96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# In Python3, there's no difference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spc="-96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# between: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spc="-96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C1(object): pass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sz="2800" spc="-96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# or: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 class </a:t>
            </a:r>
            <a:r>
              <a:rPr lang="en-US" altLang="zh-TW" sz="2800" spc="-96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C2(): 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pass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zh-TW" sz="4400" b="1" dirty="0" smtClean="0">
                <a:latin typeface="Elephant" panose="02020904090505020303" pitchFamily="18" charset="0"/>
              </a:rPr>
              <a:t>Sidebar: </a:t>
            </a:r>
            <a:r>
              <a:rPr lang="en-US" altLang="zh-TW" sz="4400" b="1" dirty="0" smtClean="0">
                <a:latin typeface="Lucida Console" panose="020B0609040504020204" pitchFamily="49" charset="0"/>
              </a:rPr>
              <a:t>class...(object)</a:t>
            </a:r>
            <a:endParaRPr lang="zh-TW" altLang="en-US" sz="44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389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80" y="914400"/>
            <a:ext cx="8500220" cy="5814203"/>
          </a:xfrm>
        </p:spPr>
        <p:txBody>
          <a:bodyPr>
            <a:noAutofit/>
          </a:bodyPr>
          <a:lstStyle/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zh-TW" sz="2800" b="1" spc="-96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.__doc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__)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The most base type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1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#So</a:t>
            </a:r>
            <a:r>
              <a:rPr lang="en-US" altLang="zh-TW" sz="2400" spc="-1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1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2400" spc="-1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1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is</a:t>
            </a:r>
            <a:r>
              <a:rPr lang="en-US" altLang="zh-TW" sz="2400" spc="-1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12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just a boring data type…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/>
            </a:r>
            <a:b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</a:b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zh-TW" sz="2800" spc="-96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issubclass</a:t>
            </a:r>
            <a:r>
              <a:rPr lang="en-US" altLang="zh-TW" sz="2800" spc="-96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b="1" spc="-96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dict</a:t>
            </a:r>
            <a:r>
              <a:rPr lang="en-US" altLang="zh-TW" sz="2800" spc="-96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96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b="1" spc="-96" dirty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issubclass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b="1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96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b="1" spc="-96" dirty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96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issubclass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b="1" spc="-96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b="1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b="1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96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b="1" spc="-96" dirty="0">
                <a:solidFill>
                  <a:schemeClr val="accent2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isinstance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800" b="1" spc="-96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object</a:t>
            </a:r>
            <a:r>
              <a:rPr lang="en-US" altLang="zh-TW" sz="2800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zh-TW" sz="2800" b="1" spc="-96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800" spc="-96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b="1" spc="-96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zh-TW" sz="280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spc="-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9742" y="914400"/>
            <a:ext cx="914400" cy="533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kern="0" spc="-96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kern="0" spc="-96" dirty="0" smtClean="0">
              <a:solidFill>
                <a:srgbClr val="CC00F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kern="0" spc="-96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b="1" kern="0" spc="-96" dirty="0" smtClean="0">
                <a:solidFill>
                  <a:srgbClr val="BFBFBF"/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kern="0" spc="-96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b="1" kern="0" spc="-96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kern="0" spc="-96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b="1" kern="0" spc="-96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kern="0" spc="-96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b="1" kern="0" spc="-96" dirty="0" smtClean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kern="0" spc="-96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800" kern="0" spc="-96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sz="2800" kern="0" spc="-96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b="1" kern="0" spc="-96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TW" sz="2800" kern="0" spc="-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077200" cy="762000"/>
          </a:xfrm>
        </p:spPr>
        <p:txBody>
          <a:bodyPr/>
          <a:lstStyle/>
          <a:p>
            <a:r>
              <a:rPr lang="en-US" altLang="zh-TW" sz="4400" b="1" dirty="0" smtClean="0">
                <a:latin typeface="Lucida Console" panose="020B0609040504020204" pitchFamily="49" charset="0"/>
              </a:rPr>
              <a:t>object()</a:t>
            </a:r>
            <a:endParaRPr lang="zh-TW" altLang="en-US" sz="44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7237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990600"/>
            <a:ext cx="8717280" cy="5867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Instead of </a:t>
            </a:r>
            <a:r>
              <a:rPr lang="en-US" altLang="en-US" sz="3200" dirty="0">
                <a:solidFill>
                  <a:srgbClr val="FF0000"/>
                </a:solidFill>
              </a:rPr>
              <a:t>denying access</a:t>
            </a:r>
            <a:r>
              <a:rPr lang="en-US" altLang="en-US" sz="3200" dirty="0"/>
              <a:t> to an attribute, </a:t>
            </a:r>
            <a:r>
              <a:rPr lang="en-US" altLang="en-US" sz="3200" dirty="0" smtClean="0"/>
              <a:t>you can chose to </a:t>
            </a:r>
            <a:r>
              <a:rPr lang="en-US" altLang="en-US" sz="3200" dirty="0" smtClean="0">
                <a:solidFill>
                  <a:srgbClr val="00B0F0"/>
                </a:solidFill>
              </a:rPr>
              <a:t>limit </a:t>
            </a:r>
            <a:r>
              <a:rPr lang="en-US" altLang="en-US" sz="3200" dirty="0">
                <a:solidFill>
                  <a:srgbClr val="00B0F0"/>
                </a:solidFill>
              </a:rPr>
              <a:t>access</a:t>
            </a:r>
            <a:r>
              <a:rPr lang="en-US" altLang="en-US" sz="3200" dirty="0"/>
              <a:t> to </a:t>
            </a:r>
            <a:r>
              <a:rPr lang="en-US" altLang="en-US" sz="3200" dirty="0" smtClean="0"/>
              <a:t>it.</a:t>
            </a:r>
            <a:endParaRPr lang="en-US" altLang="en-US" sz="3200" dirty="0"/>
          </a:p>
          <a:p>
            <a:pPr lvl="1" eaLnBrk="1" hangingPunct="1"/>
            <a:r>
              <a:rPr lang="en-US" altLang="en-US" sz="3000" dirty="0" smtClean="0"/>
              <a:t>For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example,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you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might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allow</a:t>
            </a:r>
            <a:r>
              <a:rPr lang="en-US" altLang="en-US" sz="2800" dirty="0" smtClean="0"/>
              <a:t> </a:t>
            </a:r>
            <a:r>
              <a:rPr lang="en-US" altLang="en-US" sz="3000" dirty="0"/>
              <a:t>client</a:t>
            </a:r>
            <a:r>
              <a:rPr lang="en-US" altLang="en-US" sz="2800" dirty="0"/>
              <a:t> </a:t>
            </a:r>
            <a:r>
              <a:rPr lang="en-US" altLang="en-US" sz="3000" dirty="0"/>
              <a:t>code</a:t>
            </a:r>
            <a:r>
              <a:rPr lang="en-US" altLang="en-US" sz="2800" dirty="0"/>
              <a:t> </a:t>
            </a:r>
            <a:r>
              <a:rPr lang="en-US" altLang="en-US" sz="3000" dirty="0" smtClean="0"/>
              <a:t>to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be able to </a:t>
            </a:r>
            <a:r>
              <a:rPr lang="en-US" altLang="en-US" sz="3000" dirty="0"/>
              <a:t>read, but not </a:t>
            </a:r>
            <a:r>
              <a:rPr lang="en-US" altLang="en-US" sz="3000" dirty="0" smtClean="0"/>
              <a:t>to change, an attribute.</a:t>
            </a:r>
            <a:endParaRPr lang="en-US" altLang="en-US" sz="3000" dirty="0"/>
          </a:p>
          <a:p>
            <a:pPr eaLnBrk="1" hangingPunct="1">
              <a:spcBef>
                <a:spcPts val="1800"/>
              </a:spcBef>
            </a:pPr>
            <a:r>
              <a:rPr lang="en-US" altLang="en-US" sz="3200" dirty="0" smtClean="0">
                <a:solidFill>
                  <a:schemeClr val="accent2"/>
                </a:solidFill>
              </a:rPr>
              <a:t>Python lets you define specific programmable rules for any attribute.</a:t>
            </a:r>
          </a:p>
          <a:p>
            <a:pPr lvl="1" eaLnBrk="1" hangingPunct="1"/>
            <a:r>
              <a:rPr lang="en-US" altLang="en-US" sz="3000" dirty="0" smtClean="0">
                <a:solidFill>
                  <a:schemeClr val="accent2"/>
                </a:solidFill>
              </a:rPr>
              <a:t>This is done by programming methods for:</a:t>
            </a:r>
          </a:p>
          <a:p>
            <a:pPr lvl="2" eaLnBrk="1" hangingPunct="1"/>
            <a:r>
              <a:rPr lang="en-US" altLang="en-US" sz="2800" dirty="0">
                <a:solidFill>
                  <a:schemeClr val="accent2"/>
                </a:solidFill>
              </a:rPr>
              <a:t>Getting an attribute’s </a:t>
            </a:r>
            <a:r>
              <a:rPr lang="en-US" altLang="en-US" sz="2800" dirty="0" smtClean="0">
                <a:solidFill>
                  <a:schemeClr val="accent2"/>
                </a:solidFill>
              </a:rPr>
              <a:t>value </a:t>
            </a:r>
            <a:r>
              <a:rPr lang="en-US" altLang="en-US" sz="2800" dirty="0" smtClean="0">
                <a:solidFill>
                  <a:schemeClr val="tx1"/>
                </a:solidFill>
              </a:rPr>
              <a:t>and/or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Setting </a:t>
            </a:r>
            <a:r>
              <a:rPr lang="en-US" altLang="en-US" sz="2800" dirty="0">
                <a:solidFill>
                  <a:schemeClr val="accent2"/>
                </a:solidFill>
              </a:rPr>
              <a:t>an attribute’s </a:t>
            </a:r>
            <a:r>
              <a:rPr lang="en-US" altLang="en-US" sz="2800" dirty="0" smtClean="0">
                <a:solidFill>
                  <a:schemeClr val="accent2"/>
                </a:solidFill>
              </a:rPr>
              <a:t>value </a:t>
            </a:r>
            <a:r>
              <a:rPr lang="en-US" altLang="en-US" sz="2800" dirty="0">
                <a:solidFill>
                  <a:schemeClr val="tx1"/>
                </a:solidFill>
              </a:rPr>
              <a:t>and/or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 lvl="2"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Deleting an attribute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  <a:cs typeface="Times New Roman" pitchFamily="18" charset="0"/>
              </a:rPr>
              <a:t>Controlling Attribute Access</a:t>
            </a:r>
          </a:p>
        </p:txBody>
      </p:sp>
    </p:spTree>
    <p:extLst>
      <p:ext uri="{BB962C8B-B14F-4D97-AF65-F5344CB8AC3E}">
        <p14:creationId xmlns:p14="http://schemas.microsoft.com/office/powerpoint/2010/main" val="341892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'property', 'super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'super']</a:t>
            </a:r>
            <a:endParaRPr lang="en-US" altLang="zh-TW" sz="2600" spc="-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[:2];</a:t>
            </a:r>
            <a:r>
              <a:rPr lang="en-US" altLang="zh-TW" sz="2600" spc="-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[-1];</a:t>
            </a:r>
            <a:r>
              <a:rPr lang="en-US" altLang="zh-TW" sz="2600" spc="-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['object']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[0];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102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'property', 'super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'super']</a:t>
            </a:r>
            <a:endParaRPr lang="en-US" altLang="zh-TW" sz="2600" spc="-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[:2];</a:t>
            </a:r>
            <a:r>
              <a:rPr lang="en-US" altLang="zh-TW" sz="2600" spc="-5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[-1];</a:t>
            </a:r>
            <a:r>
              <a:rPr lang="en-US" altLang="zh-TW" sz="2600" spc="-5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['object']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[0];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2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'property', 'super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'super']</a:t>
            </a:r>
            <a:endParaRPr lang="en-US" altLang="zh-TW" sz="2600" spc="-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[:2];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[-1];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['object']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[0];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4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  <a:cs typeface="Times New Roman" pitchFamily="18" charset="0"/>
              </a:rPr>
              <a:t>Controlling Attribute Access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990600"/>
            <a:ext cx="8717280" cy="5867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Instead of </a:t>
            </a:r>
            <a:r>
              <a:rPr lang="en-US" altLang="en-US" sz="3200" dirty="0">
                <a:solidFill>
                  <a:srgbClr val="FF0000"/>
                </a:solidFill>
              </a:rPr>
              <a:t>denying access</a:t>
            </a:r>
            <a:r>
              <a:rPr lang="en-US" altLang="en-US" sz="3200" dirty="0"/>
              <a:t> to an attribute, </a:t>
            </a:r>
            <a:r>
              <a:rPr lang="en-US" altLang="en-US" sz="3200" dirty="0" smtClean="0"/>
              <a:t>you can chose to </a:t>
            </a:r>
            <a:r>
              <a:rPr lang="en-US" altLang="en-US" sz="3200" dirty="0" smtClean="0">
                <a:solidFill>
                  <a:srgbClr val="00B0F0"/>
                </a:solidFill>
              </a:rPr>
              <a:t>limit </a:t>
            </a:r>
            <a:r>
              <a:rPr lang="en-US" altLang="en-US" sz="3200" dirty="0">
                <a:solidFill>
                  <a:srgbClr val="00B0F0"/>
                </a:solidFill>
              </a:rPr>
              <a:t>access</a:t>
            </a:r>
            <a:r>
              <a:rPr lang="en-US" altLang="en-US" sz="3200" dirty="0"/>
              <a:t> to </a:t>
            </a:r>
            <a:r>
              <a:rPr lang="en-US" altLang="en-US" sz="3200" dirty="0" smtClean="0"/>
              <a:t>it.</a:t>
            </a:r>
            <a:endParaRPr lang="en-US" altLang="en-US" sz="3200" dirty="0"/>
          </a:p>
          <a:p>
            <a:pPr lvl="1" eaLnBrk="1" hangingPunct="1"/>
            <a:r>
              <a:rPr lang="en-US" altLang="en-US" sz="3000" dirty="0" smtClean="0"/>
              <a:t>For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example,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you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might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allow</a:t>
            </a:r>
            <a:r>
              <a:rPr lang="en-US" altLang="en-US" sz="2800" dirty="0" smtClean="0"/>
              <a:t> </a:t>
            </a:r>
            <a:r>
              <a:rPr lang="en-US" altLang="en-US" sz="3000" dirty="0"/>
              <a:t>client</a:t>
            </a:r>
            <a:r>
              <a:rPr lang="en-US" altLang="en-US" sz="2800" dirty="0"/>
              <a:t> </a:t>
            </a:r>
            <a:r>
              <a:rPr lang="en-US" altLang="en-US" sz="3000" dirty="0"/>
              <a:t>code</a:t>
            </a:r>
            <a:r>
              <a:rPr lang="en-US" altLang="en-US" sz="2800" dirty="0"/>
              <a:t> </a:t>
            </a:r>
            <a:r>
              <a:rPr lang="en-US" altLang="en-US" sz="3000" dirty="0" smtClean="0"/>
              <a:t>to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be able to </a:t>
            </a:r>
            <a:r>
              <a:rPr lang="en-US" altLang="en-US" sz="3000" dirty="0"/>
              <a:t>read, but not </a:t>
            </a:r>
            <a:r>
              <a:rPr lang="en-US" altLang="en-US" sz="3000" dirty="0" smtClean="0"/>
              <a:t>to change, an attribute.</a:t>
            </a:r>
            <a:endParaRPr lang="en-US" altLang="en-US" sz="3000" dirty="0"/>
          </a:p>
          <a:p>
            <a:pPr eaLnBrk="1" hangingPunct="1">
              <a:spcBef>
                <a:spcPts val="1800"/>
              </a:spcBef>
            </a:pPr>
            <a:r>
              <a:rPr lang="en-US" altLang="en-US" sz="3200" dirty="0" smtClean="0">
                <a:solidFill>
                  <a:schemeClr val="tx1"/>
                </a:solidFill>
              </a:rPr>
              <a:t>Python lets you define specific programmable rules for any attribute.</a:t>
            </a:r>
          </a:p>
          <a:p>
            <a:pPr lvl="1" eaLnBrk="1" hangingPunct="1"/>
            <a:r>
              <a:rPr lang="en-US" altLang="en-US" sz="3000" dirty="0" smtClean="0">
                <a:solidFill>
                  <a:schemeClr val="accent2"/>
                </a:solidFill>
              </a:rPr>
              <a:t>This is done by programming methods for:</a:t>
            </a:r>
          </a:p>
          <a:p>
            <a:pPr lvl="2" eaLnBrk="1" hangingPunct="1"/>
            <a:r>
              <a:rPr lang="en-US" altLang="en-US" sz="2800" dirty="0">
                <a:solidFill>
                  <a:schemeClr val="accent2"/>
                </a:solidFill>
              </a:rPr>
              <a:t>Getting an attribute’s </a:t>
            </a:r>
            <a:r>
              <a:rPr lang="en-US" altLang="en-US" sz="2800" dirty="0" smtClean="0">
                <a:solidFill>
                  <a:schemeClr val="accent2"/>
                </a:solidFill>
              </a:rPr>
              <a:t>value </a:t>
            </a:r>
            <a:r>
              <a:rPr lang="en-US" altLang="en-US" sz="2800" dirty="0">
                <a:solidFill>
                  <a:schemeClr val="tx1"/>
                </a:solidFill>
              </a:rPr>
              <a:t>and/or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 lvl="2"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Setting </a:t>
            </a:r>
            <a:r>
              <a:rPr lang="en-US" altLang="en-US" sz="2800" dirty="0">
                <a:solidFill>
                  <a:schemeClr val="accent2"/>
                </a:solidFill>
              </a:rPr>
              <a:t>an attribute’s </a:t>
            </a:r>
            <a:r>
              <a:rPr lang="en-US" altLang="en-US" sz="2800" dirty="0" smtClean="0">
                <a:solidFill>
                  <a:schemeClr val="accent2"/>
                </a:solidFill>
              </a:rPr>
              <a:t>value </a:t>
            </a:r>
            <a:r>
              <a:rPr lang="en-US" altLang="en-US" sz="2800" dirty="0">
                <a:solidFill>
                  <a:schemeClr val="tx1"/>
                </a:solidFill>
              </a:rPr>
              <a:t>and/or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 lvl="2"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Deleting an attribute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990600"/>
            <a:ext cx="8686800" cy="2133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Using Get Methods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990600"/>
            <a:ext cx="871728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Critter():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def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get_name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(self)</a:t>
            </a:r>
            <a:r>
              <a:rPr lang="en-US" altLang="en-US" sz="24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>
                <a:latin typeface="Lucida Console" panose="020B0609040504020204" pitchFamily="49" charset="0"/>
              </a:rPr>
              <a:t>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__name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 smtClean="0">
                <a:latin typeface="Lucida Console" panose="020B0609040504020204" pitchFamily="49" charset="0"/>
              </a:rPr>
              <a:t>crit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= Critter("</a:t>
            </a:r>
            <a:r>
              <a:rPr lang="en-US" altLang="en-US" sz="2400" dirty="0" err="1">
                <a:latin typeface="Lucida Console" panose="020B0609040504020204" pitchFamily="49" charset="0"/>
              </a:rPr>
              <a:t>Poochie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print (</a:t>
            </a:r>
            <a:r>
              <a:rPr lang="en-US" altLang="en-US" sz="2400" dirty="0" err="1">
                <a:latin typeface="Lucida Console" panose="020B0609040504020204" pitchFamily="49" charset="0"/>
              </a:rPr>
              <a:t>crit.</a:t>
            </a:r>
            <a:r>
              <a:rPr lang="en-US" altLang="en-US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get_name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400" dirty="0">
              <a:latin typeface="Courier New" pitchFamily="49" charset="0"/>
            </a:endParaRPr>
          </a:p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Programming a get method:</a:t>
            </a:r>
          </a:p>
          <a:p>
            <a:pPr lvl="1" indent="-396875" eaLnBrk="1" hangingPunct="1"/>
            <a:r>
              <a:rPr lang="en-US" altLang="en-US" sz="2600" dirty="0" smtClean="0"/>
              <a:t>This is a method to get </a:t>
            </a:r>
            <a:r>
              <a:rPr lang="en-US" altLang="en-US" sz="2600" dirty="0"/>
              <a:t>the value of </a:t>
            </a:r>
            <a:r>
              <a:rPr lang="en-US" altLang="en-US" sz="2600" dirty="0" smtClean="0"/>
              <a:t>a (typically private) attribute.</a:t>
            </a:r>
          </a:p>
          <a:p>
            <a:pPr lvl="1" indent="-396875" eaLnBrk="1" hangingPunct="1"/>
            <a:r>
              <a:rPr lang="en-US" altLang="en-US" sz="2600" dirty="0"/>
              <a:t>B</a:t>
            </a:r>
            <a:r>
              <a:rPr lang="en-US" altLang="en-US" sz="2600" dirty="0" smtClean="0"/>
              <a:t>y </a:t>
            </a:r>
            <a:r>
              <a:rPr lang="en-US" altLang="en-US" sz="2600" dirty="0"/>
              <a:t>convention, name starts with </a:t>
            </a:r>
            <a:r>
              <a:rPr lang="ja-JP" altLang="en-US" sz="2600" dirty="0"/>
              <a:t>“</a:t>
            </a:r>
            <a:r>
              <a:rPr lang="en-US" altLang="ja-JP" sz="2600" dirty="0">
                <a:solidFill>
                  <a:srgbClr val="00B0F0"/>
                </a:solidFill>
              </a:rPr>
              <a:t>get</a:t>
            </a:r>
            <a:r>
              <a:rPr lang="ja-JP" altLang="en-US" sz="2600" dirty="0" smtClean="0"/>
              <a:t>”</a:t>
            </a:r>
            <a:endParaRPr lang="en-US" altLang="ja-JP" sz="2600" dirty="0"/>
          </a:p>
          <a:p>
            <a:pPr lvl="1" indent="-396875" eaLnBrk="1" hangingPunct="1">
              <a:buClr>
                <a:schemeClr val="tx1"/>
              </a:buClr>
            </a:pPr>
            <a:r>
              <a:rPr lang="en-US" altLang="en-US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get_name</a:t>
            </a:r>
            <a:r>
              <a:rPr lang="en-US" altLang="en-US" dirty="0">
                <a:solidFill>
                  <a:srgbClr val="00B0F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600" dirty="0"/>
              <a:t> provides indirect access to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__name</a:t>
            </a:r>
            <a:r>
              <a:rPr lang="en-US" alt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Using Set Methods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987552"/>
            <a:ext cx="8717280" cy="587044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Critter():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err="1">
                <a:latin typeface="Lucida Console" panose="020B0609040504020204" pitchFamily="49" charset="0"/>
              </a:rPr>
              <a:t>def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set_name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(self,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new_name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if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new_name</a:t>
            </a:r>
            <a:r>
              <a:rPr lang="en-US" altLang="en-US" sz="2400" dirty="0">
                <a:latin typeface="Lucida Console" panose="020B0609040504020204" pitchFamily="49" charset="0"/>
              </a:rPr>
              <a:t> == "":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print ("</a:t>
            </a:r>
            <a:r>
              <a:rPr lang="en-US" alt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Critter's name can't be empty.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else: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__name</a:t>
            </a:r>
            <a:r>
              <a:rPr lang="en-US" altLang="en-US" sz="2400" dirty="0">
                <a:latin typeface="Lucida Console" panose="020B0609040504020204" pitchFamily="49" charset="0"/>
              </a:rPr>
              <a:t> =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new_name</a:t>
            </a: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latin typeface="Lucida Console" panose="020B0609040504020204" pitchFamily="49" charset="0"/>
              </a:rPr>
              <a:t>crit</a:t>
            </a:r>
            <a:r>
              <a:rPr lang="en-US" altLang="en-US" sz="2400" dirty="0">
                <a:latin typeface="Lucida Console" panose="020B0609040504020204" pitchFamily="49" charset="0"/>
              </a:rPr>
              <a:t> = Critter("</a:t>
            </a:r>
            <a:r>
              <a:rPr lang="en-US" altLang="en-US" sz="2400" dirty="0" err="1">
                <a:latin typeface="Lucida Console" panose="020B0609040504020204" pitchFamily="49" charset="0"/>
              </a:rPr>
              <a:t>Poochie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latin typeface="Lucida Console" panose="020B0609040504020204" pitchFamily="49" charset="0"/>
              </a:rPr>
              <a:t>crit.</a:t>
            </a:r>
            <a:r>
              <a:rPr lang="en-US" altLang="en-US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set_name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"Randolph"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Programming a </a:t>
            </a:r>
            <a:r>
              <a:rPr lang="en-US" altLang="en-US" sz="2800" dirty="0" smtClean="0">
                <a:solidFill>
                  <a:schemeClr val="accent2"/>
                </a:solidFill>
              </a:rPr>
              <a:t>set </a:t>
            </a:r>
            <a:r>
              <a:rPr lang="en-US" altLang="en-US" sz="2800" dirty="0">
                <a:solidFill>
                  <a:schemeClr val="accent2"/>
                </a:solidFill>
              </a:rPr>
              <a:t>method:</a:t>
            </a:r>
          </a:p>
          <a:p>
            <a:pPr lvl="1" indent="-396875" eaLnBrk="1" hangingPunct="1"/>
            <a:r>
              <a:rPr lang="en-US" altLang="en-US" sz="2600" dirty="0" smtClean="0"/>
              <a:t>Its analogous to programming a get method.</a:t>
            </a:r>
            <a:endParaRPr lang="en-US" altLang="ja-JP" sz="2000" dirty="0"/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StillLeft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6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StillLeft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00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00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00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22229" cy="5943600"/>
          </a:xfrm>
        </p:spPr>
        <p:txBody>
          <a:bodyPr/>
          <a:lstStyle/>
          <a:p>
            <a:pPr marL="95250" indent="0" eaLnBrk="1">
              <a:lnSpc>
                <a:spcPct val="83000"/>
              </a:lnSpc>
              <a:spcBef>
                <a:spcPts val="1200"/>
              </a:spcBef>
              <a:spcAft>
                <a:spcPts val="1200"/>
              </a:spcAft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obj,name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):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spcAft>
                <a:spcPts val="1200"/>
              </a:spcAft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smtClean="0">
                <a:solidFill>
                  <a:srgbClr val="7030A0"/>
                </a:solidFill>
              </a:rPr>
              <a:t>Does the class/object have this attribute?</a:t>
            </a:r>
            <a:endParaRPr lang="en-GB" altLang="en-US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800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list,"sort</a:t>
            </a:r>
            <a:r>
              <a:rPr lang="en-GB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") </a:t>
            </a:r>
            <a:endParaRPr lang="en-GB" altLang="en-US" sz="2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  <a:endParaRPr lang="en-GB" altLang="en-US" sz="28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800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tuple,"sort</a:t>
            </a:r>
            <a:r>
              <a:rPr lang="en-GB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False</a:t>
            </a:r>
            <a:endParaRPr lang="en-GB" altLang="en-US" sz="28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g=</a:t>
            </a:r>
            <a:r>
              <a:rPr lang="en-GB" altLang="en-US" sz="28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[]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800" b="1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</a:t>
            </a:r>
            <a:r>
              <a:rPr lang="en-GB" altLang="en-US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GB" altLang="en-US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sort</a:t>
            </a:r>
            <a:r>
              <a:rPr lang="en-GB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  <a:endParaRPr lang="en-GB" altLang="en-US" sz="28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800" b="1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g,sort</a:t>
            </a:r>
            <a:r>
              <a:rPr lang="en-GB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# You need the quotes</a:t>
            </a:r>
            <a:r>
              <a:rPr lang="en-US" altLang="en-US" sz="2800" dirty="0" smtClean="0">
                <a:solidFill>
                  <a:srgbClr val="C0A1A1"/>
                </a:solidFill>
                <a:latin typeface="Lucida Console" panose="020B0609040504020204" pitchFamily="49" charset="0"/>
              </a:rPr>
              <a:t> 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dirty="0" err="1" smtClean="0">
                <a:solidFill>
                  <a:srgbClr val="C0A1A1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800" dirty="0" smtClean="0">
                <a:solidFill>
                  <a:srgbClr val="C0A1A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dirty="0">
                <a:solidFill>
                  <a:srgbClr val="C0A1A1"/>
                </a:solidFill>
                <a:latin typeface="Lucida Console" panose="020B0609040504020204" pitchFamily="49" charset="0"/>
              </a:rPr>
              <a:t>(most recent call last):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dirty="0" smtClean="0">
                <a:solidFill>
                  <a:srgbClr val="C0A1A1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800" dirty="0">
                <a:solidFill>
                  <a:srgbClr val="C0A1A1"/>
                </a:solidFill>
                <a:latin typeface="Lucida Console" panose="020B0609040504020204" pitchFamily="49" charset="0"/>
              </a:rPr>
              <a:t>File "&lt;</a:t>
            </a:r>
            <a:r>
              <a:rPr lang="en-US" altLang="en-US" sz="2800" dirty="0" err="1">
                <a:solidFill>
                  <a:srgbClr val="C0A1A1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800" dirty="0">
                <a:solidFill>
                  <a:srgbClr val="C0A1A1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8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NameError</a:t>
            </a:r>
            <a:r>
              <a:rPr lang="en-US" altLang="en-US" sz="2800" dirty="0">
                <a:solidFill>
                  <a:srgbClr val="C0A1A1"/>
                </a:solidFill>
                <a:latin typeface="Lucida Console" panose="020B0609040504020204" pitchFamily="49" charset="0"/>
              </a:rPr>
              <a:t>: name 'sort' is </a:t>
            </a:r>
            <a:r>
              <a:rPr lang="en-US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not </a:t>
            </a:r>
            <a:r>
              <a:rPr lang="en-US" alt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defined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4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GB" altLang="en-US" dirty="0">
              <a:solidFill>
                <a:srgbClr val="C0A1A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47750"/>
          </a:xfrm>
        </p:spPr>
        <p:txBody>
          <a:bodyPr/>
          <a:lstStyle/>
          <a:p>
            <a:pPr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dirty="0" smtClean="0">
                <a:latin typeface="Elephant" panose="02020904090505020303" pitchFamily="18" charset="0"/>
              </a:rPr>
              <a:t>Built-ins dealing with attributes </a:t>
            </a:r>
          </a:p>
        </p:txBody>
      </p:sp>
    </p:spTree>
    <p:extLst>
      <p:ext uri="{BB962C8B-B14F-4D97-AF65-F5344CB8AC3E}">
        <p14:creationId xmlns:p14="http://schemas.microsoft.com/office/powerpoint/2010/main" val="527923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89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Fundamental Concepts of OOP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Modularity (</a:t>
            </a:r>
            <a:r>
              <a:rPr lang="zh-TW" altLang="en-US" sz="2800" dirty="0"/>
              <a:t>模組化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): </a:t>
            </a:r>
            <a:r>
              <a:rPr lang="en-US" altLang="en-US" sz="2800" spc="-40" dirty="0" smtClean="0">
                <a:solidFill>
                  <a:srgbClr val="FF0000"/>
                </a:solidFill>
              </a:rPr>
              <a:t>The </a:t>
            </a:r>
            <a:r>
              <a:rPr lang="en-US" altLang="en-US" sz="2800" spc="-40" dirty="0">
                <a:solidFill>
                  <a:srgbClr val="FF0000"/>
                </a:solidFill>
              </a:rPr>
              <a:t>use of small </a:t>
            </a:r>
            <a:r>
              <a:rPr lang="en-US" altLang="en-US" sz="2800" spc="-40" dirty="0" smtClean="0">
                <a:solidFill>
                  <a:srgbClr val="FF0000"/>
                </a:solidFill>
              </a:rPr>
              <a:t>modules </a:t>
            </a:r>
            <a:r>
              <a:rPr lang="en-US" altLang="en-US" sz="2800" spc="-40" dirty="0">
                <a:solidFill>
                  <a:srgbClr val="FF0000"/>
                </a:solidFill>
              </a:rPr>
              <a:t>to achieve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spc="-40" dirty="0" smtClean="0">
                <a:solidFill>
                  <a:srgbClr val="FF0000"/>
                </a:solidFill>
              </a:rPr>
              <a:t>subtasks that are then combined to do more.</a:t>
            </a:r>
            <a:endParaRPr lang="en-US" altLang="en-US" sz="2800" spc="-40" dirty="0">
              <a:solidFill>
                <a:srgbClr val="FF0000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Encapsulation (</a:t>
            </a:r>
            <a:r>
              <a:rPr lang="zh-TW" altLang="en-US" sz="2800" dirty="0"/>
              <a:t>封裝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</a:t>
            </a:r>
            <a:r>
              <a:rPr lang="en-US" altLang="en-US" sz="3200" spc="-3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The bundling data with the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functions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0" dirty="0" smtClean="0">
                <a:solidFill>
                  <a:schemeClr val="bg1"/>
                </a:solidFill>
              </a:rPr>
              <a:t>(</a:t>
            </a:r>
            <a:r>
              <a:rPr lang="en-US" altLang="en-US" sz="2800" i="1" spc="-30" dirty="0" err="1" smtClean="0">
                <a:solidFill>
                  <a:schemeClr val="bg1"/>
                </a:solidFill>
              </a:rPr>
              <a:t>ie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,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method</a:t>
            </a:r>
            <a:r>
              <a:rPr lang="en-US" altLang="en-US" sz="2800" spc="-200" dirty="0" smtClean="0">
                <a:solidFill>
                  <a:schemeClr val="bg1"/>
                </a:solidFill>
              </a:rPr>
              <a:t>s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) that operate on that dat</a:t>
            </a:r>
            <a:r>
              <a:rPr lang="en-US" altLang="en-US" sz="2800" spc="-200" dirty="0" smtClean="0">
                <a:solidFill>
                  <a:schemeClr val="bg1"/>
                </a:solidFill>
              </a:rPr>
              <a:t>a.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 smtClean="0">
                <a:solidFill>
                  <a:srgbClr val="006600"/>
                </a:solidFill>
              </a:rPr>
              <a:t>Information </a:t>
            </a:r>
            <a:r>
              <a:rPr lang="en-US" altLang="en-US" sz="3200" b="1" dirty="0">
                <a:solidFill>
                  <a:srgbClr val="006600"/>
                </a:solidFill>
              </a:rPr>
              <a:t>hiding (</a:t>
            </a:r>
            <a:r>
              <a:rPr lang="zh-TW" altLang="en-US" sz="2800" dirty="0"/>
              <a:t>資訊隱藏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</a:t>
            </a:r>
            <a:r>
              <a:rPr lang="en-US" altLang="en-US" sz="2800" dirty="0" smtClean="0">
                <a:solidFill>
                  <a:schemeClr val="bg1"/>
                </a:solidFill>
              </a:rPr>
              <a:t>The making of a </a:t>
            </a:r>
            <a:r>
              <a:rPr lang="en-US" altLang="en-US" sz="2800" dirty="0">
                <a:solidFill>
                  <a:schemeClr val="bg1"/>
                </a:solidFill>
              </a:rPr>
              <a:t>class’s </a:t>
            </a:r>
            <a:r>
              <a:rPr lang="en-US" altLang="en-US" sz="2800" dirty="0" smtClean="0">
                <a:solidFill>
                  <a:schemeClr val="bg1"/>
                </a:solidFill>
              </a:rPr>
              <a:t>information (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ie</a:t>
            </a:r>
            <a:r>
              <a:rPr lang="en-US" altLang="en-US" sz="2800" dirty="0" smtClean="0">
                <a:solidFill>
                  <a:schemeClr val="bg1"/>
                </a:solidFill>
              </a:rPr>
              <a:t>, data attributes) </a:t>
            </a:r>
            <a:r>
              <a:rPr lang="en-US" altLang="en-US" sz="2800" dirty="0">
                <a:solidFill>
                  <a:schemeClr val="bg1"/>
                </a:solidFill>
              </a:rPr>
              <a:t>private.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Abstract</a:t>
            </a:r>
            <a:r>
              <a:rPr lang="en-US" altLang="en-US" sz="3200" b="1" spc="-100" dirty="0">
                <a:solidFill>
                  <a:srgbClr val="006600"/>
                </a:solidFill>
              </a:rPr>
              <a:t>io</a:t>
            </a:r>
            <a:r>
              <a:rPr lang="en-US" altLang="en-US" sz="3200" b="1" dirty="0">
                <a:solidFill>
                  <a:srgbClr val="006600"/>
                </a:solidFill>
              </a:rPr>
              <a:t>n</a:t>
            </a:r>
            <a:r>
              <a:rPr lang="en-US" altLang="en-US" sz="2800" b="1" dirty="0">
                <a:solidFill>
                  <a:srgbClr val="006600"/>
                </a:solidFill>
              </a:rPr>
              <a:t> </a:t>
            </a:r>
            <a:r>
              <a:rPr lang="en-US" altLang="en-US" sz="3200" b="1" dirty="0">
                <a:solidFill>
                  <a:srgbClr val="006600"/>
                </a:solidFill>
              </a:rPr>
              <a:t>(</a:t>
            </a:r>
            <a:r>
              <a:rPr lang="zh-TW" altLang="en-US" sz="2800" spc="-60" dirty="0"/>
              <a:t>資料抽象化</a:t>
            </a:r>
            <a:r>
              <a:rPr lang="en-US" altLang="en-US" sz="3200" b="1" spc="-60" dirty="0" smtClean="0">
                <a:solidFill>
                  <a:srgbClr val="006600"/>
                </a:solidFill>
              </a:rPr>
              <a:t>) </a:t>
            </a:r>
            <a:r>
              <a:rPr lang="en-US" altLang="en-US" sz="2800" dirty="0" smtClean="0">
                <a:solidFill>
                  <a:schemeClr val="bg1"/>
                </a:solidFill>
              </a:rPr>
              <a:t>T</a:t>
            </a:r>
            <a:r>
              <a:rPr lang="en-US" altLang="en-US" sz="2800" spc="-40" dirty="0" smtClean="0">
                <a:solidFill>
                  <a:schemeClr val="bg1"/>
                </a:solidFill>
              </a:rPr>
              <a:t>he</a:t>
            </a:r>
            <a:r>
              <a:rPr lang="en-US" altLang="en-US" sz="2400" spc="-4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40" dirty="0">
                <a:solidFill>
                  <a:schemeClr val="bg1"/>
                </a:solidFill>
              </a:rPr>
              <a:t>use</a:t>
            </a:r>
            <a:r>
              <a:rPr lang="en-US" altLang="en-US" sz="2400" spc="-40" dirty="0">
                <a:solidFill>
                  <a:schemeClr val="bg1"/>
                </a:solidFill>
              </a:rPr>
              <a:t> </a:t>
            </a:r>
            <a:r>
              <a:rPr lang="en-US" altLang="en-US" sz="2800" spc="-40" dirty="0">
                <a:solidFill>
                  <a:schemeClr val="bg1"/>
                </a:solidFill>
              </a:rPr>
              <a:t>o</a:t>
            </a:r>
            <a:r>
              <a:rPr lang="en-US" altLang="en-US" sz="2800" dirty="0">
                <a:solidFill>
                  <a:schemeClr val="bg1"/>
                </a:solidFill>
              </a:rPr>
              <a:t>f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encapsulation and </a:t>
            </a:r>
            <a:r>
              <a:rPr lang="en-US" altLang="en-US" sz="2800" dirty="0" smtClean="0">
                <a:solidFill>
                  <a:schemeClr val="bg1"/>
                </a:solidFill>
              </a:rPr>
              <a:t>info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hiding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to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>
                <a:solidFill>
                  <a:schemeClr val="bg1"/>
                </a:solidFill>
              </a:rPr>
              <a:t>simplify</a:t>
            </a:r>
            <a:r>
              <a:rPr lang="en-US" altLang="en-US" sz="2400" spc="-30" dirty="0">
                <a:solidFill>
                  <a:schemeClr val="bg1"/>
                </a:solidFill>
              </a:rPr>
              <a:t> </a:t>
            </a:r>
            <a:r>
              <a:rPr lang="en-US" altLang="en-US" sz="2800" spc="-100" dirty="0">
                <a:solidFill>
                  <a:schemeClr val="bg1"/>
                </a:solidFill>
              </a:rPr>
              <a:t>ho</a:t>
            </a:r>
            <a:r>
              <a:rPr lang="en-US" altLang="en-US" sz="2800" spc="-30" dirty="0">
                <a:solidFill>
                  <a:schemeClr val="bg1"/>
                </a:solidFill>
              </a:rPr>
              <a:t>w</a:t>
            </a:r>
            <a:r>
              <a:rPr lang="en-US" altLang="en-US" sz="2400" spc="-30" dirty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clients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interact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with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>
                <a:solidFill>
                  <a:schemeClr val="bg1"/>
                </a:solidFill>
              </a:rPr>
              <a:t>dat</a:t>
            </a:r>
            <a:r>
              <a:rPr lang="en-US" altLang="en-US" sz="2800" spc="-80" dirty="0">
                <a:solidFill>
                  <a:schemeClr val="bg1"/>
                </a:solidFill>
              </a:rPr>
              <a:t>a</a:t>
            </a:r>
            <a:r>
              <a:rPr lang="en-US" altLang="en-US" sz="2800" spc="-30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Inheritance (</a:t>
            </a:r>
            <a:r>
              <a:rPr lang="zh-TW" altLang="en-US" sz="2800" dirty="0"/>
              <a:t>繼承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 </a:t>
            </a:r>
            <a:r>
              <a:rPr lang="en-US" altLang="en-US" sz="2800" spc="-40" dirty="0" smtClean="0">
                <a:solidFill>
                  <a:schemeClr val="bg1"/>
                </a:solidFill>
              </a:rPr>
              <a:t>Whe</a:t>
            </a:r>
            <a:r>
              <a:rPr lang="en-US" altLang="en-US" sz="2800" spc="-10" dirty="0" smtClean="0">
                <a:solidFill>
                  <a:schemeClr val="bg1"/>
                </a:solidFill>
              </a:rPr>
              <a:t>n the</a:t>
            </a:r>
            <a:r>
              <a:rPr lang="en-US" altLang="en-US" sz="2800" dirty="0" smtClean="0">
                <a:solidFill>
                  <a:schemeClr val="bg1"/>
                </a:solidFill>
              </a:rPr>
              <a:t> methods of a base class are accessible (</a:t>
            </a:r>
            <a:r>
              <a:rPr lang="en-US" altLang="en-US" sz="2800" i="1" dirty="0" err="1" smtClean="0">
                <a:solidFill>
                  <a:schemeClr val="bg1"/>
                </a:solidFill>
              </a:rPr>
              <a:t>ie</a:t>
            </a:r>
            <a:r>
              <a:rPr lang="en-US" altLang="en-US" sz="2800" dirty="0" smtClean="0">
                <a:solidFill>
                  <a:schemeClr val="bg1"/>
                </a:solidFill>
              </a:rPr>
              <a:t> inherited) by instances of the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Polymorphism (</a:t>
            </a:r>
            <a:r>
              <a:rPr lang="zh-TW" altLang="en-US" sz="2800" dirty="0"/>
              <a:t>多型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</a:t>
            </a:r>
            <a:r>
              <a:rPr lang="en-US" altLang="en-US" sz="2800" spc="-20" dirty="0" smtClean="0">
                <a:solidFill>
                  <a:schemeClr val="bg1"/>
                </a:solidFill>
              </a:rPr>
              <a:t>When a derived</a:t>
            </a:r>
            <a:r>
              <a:rPr lang="en-US" altLang="en-US" sz="2800" dirty="0" smtClean="0">
                <a:solidFill>
                  <a:schemeClr val="bg1"/>
                </a:solidFill>
              </a:rPr>
              <a:t> class</a:t>
            </a:r>
            <a:r>
              <a:rPr lang="en-US" altLang="en-US" sz="2800" spc="-20" dirty="0" smtClean="0">
                <a:solidFill>
                  <a:schemeClr val="bg1"/>
                </a:solidFill>
              </a:rPr>
              <a:t> redefines the methods it inherited</a:t>
            </a:r>
            <a:r>
              <a:rPr lang="en-US" altLang="en-US" sz="2800" dirty="0" smtClean="0">
                <a:solidFill>
                  <a:schemeClr val="bg1"/>
                </a:solidFill>
              </a:rPr>
              <a:t>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447800" y="3429000"/>
            <a:ext cx="2209800" cy="762000"/>
          </a:xfrm>
          <a:prstGeom prst="wedgeRoundRectCallout">
            <a:avLst>
              <a:gd name="adj1" fmla="val -44157"/>
              <a:gd name="adj2" fmla="val -325417"/>
              <a:gd name="adj3" fmla="val 16667"/>
            </a:avLst>
          </a:prstGeom>
          <a:solidFill>
            <a:srgbClr val="CCECFF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5000"/>
              </a:lnSpc>
            </a:pPr>
            <a:r>
              <a:rPr lang="en-US" sz="3200" dirty="0" smtClean="0">
                <a:solidFill>
                  <a:srgbClr val="2D2DB9"/>
                </a:solidFill>
                <a:latin typeface="Times New Roman" charset="0"/>
              </a:rPr>
              <a:t>Helps with debugging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867400" y="3429000"/>
            <a:ext cx="2209800" cy="762000"/>
          </a:xfrm>
          <a:prstGeom prst="wedgeRoundRectCallout">
            <a:avLst>
              <a:gd name="adj1" fmla="val -207100"/>
              <a:gd name="adj2" fmla="val -321528"/>
              <a:gd name="adj3" fmla="val 16667"/>
            </a:avLst>
          </a:prstGeom>
          <a:solidFill>
            <a:srgbClr val="CCECFF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5000"/>
              </a:lnSpc>
            </a:pPr>
            <a:r>
              <a:rPr lang="en-US" sz="3200" dirty="0" smtClean="0">
                <a:solidFill>
                  <a:srgbClr val="2D2DB9"/>
                </a:solidFill>
                <a:latin typeface="Times New Roman" charset="0"/>
              </a:rPr>
              <a:t>Facilitates group work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657600" y="3429000"/>
            <a:ext cx="2209800" cy="762000"/>
          </a:xfrm>
          <a:prstGeom prst="wedgeRoundRectCallout">
            <a:avLst>
              <a:gd name="adj1" fmla="val -129514"/>
              <a:gd name="adj2" fmla="val -324862"/>
              <a:gd name="adj3" fmla="val 16667"/>
            </a:avLst>
          </a:prstGeom>
          <a:solidFill>
            <a:srgbClr val="CCECFF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5000"/>
              </a:lnSpc>
            </a:pPr>
            <a:r>
              <a:rPr lang="en-US" sz="3200" dirty="0" smtClean="0">
                <a:solidFill>
                  <a:srgbClr val="2D2DB9"/>
                </a:solidFill>
                <a:latin typeface="Times New Roman" charset="0"/>
              </a:rPr>
              <a:t>Encourages code reuse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524000" y="2895600"/>
            <a:ext cx="6477000" cy="1600200"/>
          </a:xfrm>
          <a:prstGeom prst="wedgeRoundRectCallout">
            <a:avLst>
              <a:gd name="adj1" fmla="val -47705"/>
              <a:gd name="adj2" fmla="val -152844"/>
              <a:gd name="adj3" fmla="val 16667"/>
            </a:avLst>
          </a:prstGeom>
          <a:solidFill>
            <a:srgbClr val="CCECFF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6000"/>
              </a:lnSpc>
              <a:spcBef>
                <a:spcPts val="0"/>
              </a:spcBef>
            </a:pPr>
            <a:r>
              <a:rPr lang="en-US" altLang="en-US" sz="3600" dirty="0">
                <a:solidFill>
                  <a:srgbClr val="FF0000"/>
                </a:solidFill>
              </a:rPr>
              <a:t>Python </a:t>
            </a:r>
            <a:r>
              <a:rPr lang="en-US" altLang="en-US" sz="3600" b="1" dirty="0">
                <a:solidFill>
                  <a:srgbClr val="FF0000"/>
                </a:solidFill>
              </a:rPr>
              <a:t>modules</a:t>
            </a:r>
            <a:r>
              <a:rPr lang="en-US" altLang="en-US" sz="3600" dirty="0">
                <a:solidFill>
                  <a:srgbClr val="FF0000"/>
                </a:solidFill>
              </a:rPr>
              <a:t> </a:t>
            </a:r>
            <a:r>
              <a:rPr lang="en-US" altLang="en-US" sz="3600" dirty="0" smtClean="0">
                <a:solidFill>
                  <a:srgbClr val="FF0000"/>
                </a:solidFill>
              </a:rPr>
              <a:t>also achieve </a:t>
            </a:r>
            <a:r>
              <a:rPr lang="en-US" altLang="en-US" sz="3600" dirty="0">
                <a:solidFill>
                  <a:srgbClr val="FF0000"/>
                </a:solidFill>
              </a:rPr>
              <a:t>modularity, of </a:t>
            </a:r>
            <a:r>
              <a:rPr lang="en-US" altLang="en-US" sz="3600" dirty="0" smtClean="0">
                <a:solidFill>
                  <a:srgbClr val="FF0000"/>
                </a:solidFill>
              </a:rPr>
              <a:t>course.</a:t>
            </a:r>
            <a:br>
              <a:rPr lang="en-US" altLang="en-US" sz="3600" dirty="0" smtClean="0">
                <a:solidFill>
                  <a:srgbClr val="FF0000"/>
                </a:solidFill>
              </a:rPr>
            </a:br>
            <a:r>
              <a:rPr lang="en-US" altLang="en-US" sz="3200" dirty="0" smtClean="0">
                <a:solidFill>
                  <a:srgbClr val="FF0000"/>
                </a:solidFill>
              </a:rPr>
              <a:t>But </a:t>
            </a:r>
            <a:r>
              <a:rPr lang="en-US" altLang="en-US" sz="3200" dirty="0" smtClean="0">
                <a:solidFill>
                  <a:srgbClr val="FF0000"/>
                </a:solidFill>
              </a:rPr>
              <a:t>classes can achieve it too…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0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22229" cy="5943600"/>
          </a:xfrm>
        </p:spPr>
        <p:txBody>
          <a:bodyPr/>
          <a:lstStyle/>
          <a:p>
            <a:pPr marL="95250" indent="0" eaLnBrk="1">
              <a:lnSpc>
                <a:spcPct val="83000"/>
              </a:lnSpc>
              <a:spcBef>
                <a:spcPts val="1200"/>
              </a:spcBef>
              <a:spcAft>
                <a:spcPts val="1200"/>
              </a:spcAft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obj,name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):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spcAft>
                <a:spcPts val="1200"/>
              </a:spcAft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smtClean="0">
                <a:solidFill>
                  <a:srgbClr val="7030A0"/>
                </a:solidFill>
              </a:rPr>
              <a:t>Does the class/object have this attribute?</a:t>
            </a:r>
            <a:endParaRPr lang="en-GB" altLang="en-US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dirty="0">
                <a:latin typeface="Lucida Console" panose="020B0609040504020204" pitchFamily="49" charset="0"/>
              </a:rPr>
              <a:t>class </a:t>
            </a:r>
            <a:r>
              <a:rPr lang="en-GB" altLang="en-US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4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):</a:t>
            </a:r>
            <a:r>
              <a:rPr lang="en-GB" altLang="en-US" sz="2800" dirty="0">
                <a:latin typeface="Lucida Console" panose="020B0609040504020204" pitchFamily="49" charset="0"/>
              </a:rPr>
              <a:t>pass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>
                <a:latin typeface="Lucida Console" panose="020B0609040504020204" pitchFamily="49" charset="0"/>
              </a:rPr>
              <a:t> </a:t>
            </a:r>
            <a:r>
              <a:rPr lang="en-GB" altLang="en-US" sz="2800" b="1" dirty="0">
                <a:solidFill>
                  <a:srgbClr val="0033CC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=</a:t>
            </a:r>
            <a:r>
              <a:rPr lang="en-GB" altLang="en-US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4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); g=</a:t>
            </a:r>
            <a:r>
              <a:rPr lang="en-GB" altLang="en-US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4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)</a:t>
            </a:r>
            <a:endParaRPr lang="en-GB" altLang="en-US" sz="28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b="1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.a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=5</a:t>
            </a:r>
            <a:endParaRPr lang="en-GB" altLang="en-US" sz="28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>
                <a:latin typeface="Lucida Console" panose="020B0609040504020204" pitchFamily="49" charset="0"/>
              </a:rPr>
              <a:t> </a:t>
            </a:r>
            <a:r>
              <a:rPr lang="en-GB" altLang="en-US" sz="2800" b="1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2800" b="1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800" dirty="0" err="1" smtClean="0">
                <a:latin typeface="Lucida Console" panose="020B0609040504020204" pitchFamily="49" charset="0"/>
              </a:rPr>
              <a:t>,"</a:t>
            </a:r>
            <a:r>
              <a:rPr lang="en-GB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")</a:t>
            </a:r>
            <a:endParaRPr lang="en-GB" altLang="en-US" sz="28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rgbClr val="0033CC"/>
                </a:solidFill>
                <a:latin typeface="Lucida Console" panose="020B0609040504020204" pitchFamily="49" charset="0"/>
              </a:rPr>
              <a:t>True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b="1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2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</a:t>
            </a:r>
            <a:r>
              <a:rPr lang="en-GB" altLang="en-US" sz="2800" dirty="0" err="1" smtClean="0">
                <a:latin typeface="Lucida Console" panose="020B0609040504020204" pitchFamily="49" charset="0"/>
              </a:rPr>
              <a:t>,"</a:t>
            </a:r>
            <a:r>
              <a:rPr lang="en-GB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")</a:t>
            </a:r>
            <a:endParaRPr lang="en-GB" altLang="en-US" sz="28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alse</a:t>
            </a:r>
            <a:endParaRPr lang="en-GB" altLang="en-US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>
                <a:latin typeface="Lucida Console" panose="020B0609040504020204" pitchFamily="49" charset="0"/>
              </a:rPr>
              <a:t> </a:t>
            </a:r>
            <a:r>
              <a:rPr lang="en-GB" altLang="en-US" sz="2800" b="1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28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GB" altLang="en-US" sz="2800" dirty="0" err="1" smtClean="0">
                <a:latin typeface="Lucida Console" panose="020B0609040504020204" pitchFamily="49" charset="0"/>
              </a:rPr>
              <a:t>,"</a:t>
            </a:r>
            <a:r>
              <a:rPr lang="en-GB" alt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2800" dirty="0">
                <a:latin typeface="Lucida Console" panose="020B0609040504020204" pitchFamily="49" charset="0"/>
              </a:rPr>
              <a:t>")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dirty="0">
              <a:solidFill>
                <a:srgbClr val="C0A1A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47750"/>
          </a:xfrm>
        </p:spPr>
        <p:txBody>
          <a:bodyPr/>
          <a:lstStyle/>
          <a:p>
            <a:pPr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dirty="0">
                <a:latin typeface="Elephant" panose="02020904090505020303" pitchFamily="18" charset="0"/>
              </a:rPr>
              <a:t>Built-ins dealing with attributes </a:t>
            </a:r>
            <a:endParaRPr lang="en-GB" alt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962844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22229" cy="5943600"/>
          </a:xfrm>
        </p:spPr>
        <p:txBody>
          <a:bodyPr/>
          <a:lstStyle/>
          <a:p>
            <a:pPr marL="95250" indent="0" eaLnBrk="1">
              <a:lnSpc>
                <a:spcPct val="83000"/>
              </a:lnSpc>
              <a:spcBef>
                <a:spcPts val="1200"/>
              </a:spcBef>
              <a:spcAft>
                <a:spcPts val="1200"/>
              </a:spcAft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obj,name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):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spcAft>
                <a:spcPts val="1200"/>
              </a:spcAft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smtClean="0">
                <a:solidFill>
                  <a:srgbClr val="7030A0"/>
                </a:solidFill>
              </a:rPr>
              <a:t>Does the class/object have this attribute?</a:t>
            </a:r>
            <a:endParaRPr lang="en-GB" altLang="en-US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>
                <a:latin typeface="Lucida Console" panose="020B0609040504020204" pitchFamily="49" charset="0"/>
              </a:rPr>
              <a:t> class </a:t>
            </a:r>
            <a:r>
              <a:rPr lang="en-GB" altLang="en-US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4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):</a:t>
            </a:r>
            <a:r>
              <a:rPr lang="en-GB" altLang="en-US" sz="2800" dirty="0">
                <a:latin typeface="Lucida Console" panose="020B0609040504020204" pitchFamily="49" charset="0"/>
              </a:rPr>
              <a:t>pass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>
                <a:latin typeface="Lucida Console" panose="020B0609040504020204" pitchFamily="49" charset="0"/>
              </a:rPr>
              <a:t> </a:t>
            </a:r>
            <a:r>
              <a:rPr lang="en-GB" altLang="en-US" sz="2800" b="1" dirty="0">
                <a:solidFill>
                  <a:srgbClr val="0033CC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800" dirty="0">
                <a:latin typeface="Lucida Console" panose="020B0609040504020204" pitchFamily="49" charset="0"/>
              </a:rPr>
              <a:t>=</a:t>
            </a:r>
            <a:r>
              <a:rPr lang="en-GB" altLang="en-US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4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); </a:t>
            </a:r>
            <a:r>
              <a:rPr lang="en-GB" altLang="en-US" sz="2800" b="1" dirty="0">
                <a:solidFill>
                  <a:srgbClr val="0033CC"/>
                </a:solidFill>
                <a:latin typeface="Lucida Console" panose="020B0609040504020204" pitchFamily="49" charset="0"/>
              </a:rPr>
              <a:t>g</a:t>
            </a:r>
            <a:r>
              <a:rPr lang="en-GB" altLang="en-US" sz="2800" dirty="0">
                <a:latin typeface="Lucida Console" panose="020B0609040504020204" pitchFamily="49" charset="0"/>
              </a:rPr>
              <a:t>=</a:t>
            </a:r>
            <a:r>
              <a:rPr lang="en-GB" altLang="en-US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4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)</a:t>
            </a:r>
            <a:endParaRPr lang="en-GB" altLang="en-US" sz="28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dirty="0">
                <a:latin typeface="Lucida Console" panose="020B0609040504020204" pitchFamily="49" charset="0"/>
              </a:rPr>
              <a:t>import 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math 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>
                <a:latin typeface="Lucida Console" panose="020B0609040504020204" pitchFamily="49" charset="0"/>
              </a:rPr>
              <a:t> </a:t>
            </a:r>
            <a:r>
              <a:rPr lang="en-GB" altLang="en-US" sz="2800" b="1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2800" dirty="0" err="1" smtClean="0">
                <a:latin typeface="Lucida Console" panose="020B0609040504020204" pitchFamily="49" charset="0"/>
              </a:rPr>
              <a:t>math</a:t>
            </a:r>
            <a:r>
              <a:rPr lang="en-GB" altLang="en-US" sz="2800" dirty="0" err="1">
                <a:latin typeface="Lucida Console" panose="020B0609040504020204" pitchFamily="49" charset="0"/>
              </a:rPr>
              <a:t>,"cos</a:t>
            </a:r>
            <a:r>
              <a:rPr lang="en-GB" altLang="en-US" sz="2800" dirty="0">
                <a:latin typeface="Lucida Console" panose="020B0609040504020204" pitchFamily="49" charset="0"/>
              </a:rPr>
              <a:t>")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latin typeface="Lucida Console" panose="020B0609040504020204" pitchFamily="49" charset="0"/>
              </a:rPr>
              <a:t>True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GB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.b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=</a:t>
            </a:r>
            <a:r>
              <a:rPr lang="en-GB" altLang="en-US" sz="2800" dirty="0" err="1" smtClean="0">
                <a:latin typeface="Lucida Console" panose="020B0609040504020204" pitchFamily="49" charset="0"/>
              </a:rPr>
              <a:t>math.cos</a:t>
            </a:r>
            <a:endParaRPr lang="en-GB" altLang="en-US" sz="28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>
                <a:latin typeface="Lucida Console" panose="020B0609040504020204" pitchFamily="49" charset="0"/>
              </a:rPr>
              <a:t> </a:t>
            </a:r>
            <a:r>
              <a:rPr lang="en-GB" altLang="en-US" sz="2800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2800" dirty="0">
                <a:latin typeface="Lucida Console" panose="020B0609040504020204" pitchFamily="49" charset="0"/>
              </a:rPr>
              <a:t>(</a:t>
            </a:r>
            <a:r>
              <a:rPr lang="en-GB" altLang="en-US" sz="2800" b="1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g</a:t>
            </a:r>
            <a:r>
              <a:rPr lang="en-GB" altLang="en-US" sz="2800" dirty="0" err="1" smtClean="0">
                <a:latin typeface="Lucida Console" panose="020B0609040504020204" pitchFamily="49" charset="0"/>
              </a:rPr>
              <a:t>,"</a:t>
            </a:r>
            <a:r>
              <a:rPr lang="en-GB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b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")</a:t>
            </a:r>
            <a:endParaRPr lang="en-GB" altLang="en-US" sz="28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True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b="1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.b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(3.1415926584</a:t>
            </a:r>
            <a:r>
              <a:rPr lang="en-GB" altLang="en-US" sz="2800" dirty="0"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-1.0</a:t>
            </a:r>
          </a:p>
          <a:p>
            <a:pPr marL="95250" indent="0" eaLnBrk="1">
              <a:lnSpc>
                <a:spcPct val="9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sz="28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47750"/>
          </a:xfrm>
        </p:spPr>
        <p:txBody>
          <a:bodyPr/>
          <a:lstStyle/>
          <a:p>
            <a:pPr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dirty="0">
                <a:latin typeface="Elephant" panose="02020904090505020303" pitchFamily="18" charset="0"/>
              </a:rPr>
              <a:t>Built-ins dealing with attributes </a:t>
            </a:r>
            <a:endParaRPr lang="en-GB" alt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587764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22229" cy="6248400"/>
          </a:xfrm>
        </p:spPr>
        <p:txBody>
          <a:bodyPr/>
          <a:lstStyle/>
          <a:p>
            <a:pPr marL="9525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obj,name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):</a:t>
            </a:r>
            <a:b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</a:br>
            <a:r>
              <a:rPr lang="en-GB" altLang="en-US" sz="3600" dirty="0" smtClean="0">
                <a:solidFill>
                  <a:srgbClr val="7030A0"/>
                </a:solidFill>
              </a:rPr>
              <a:t>Does the class/object have this attribute?</a:t>
            </a:r>
            <a:endParaRPr lang="en-GB" altLang="en-US" sz="36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GB" altLang="en-US" sz="20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setattr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obj,name,value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):</a:t>
            </a:r>
            <a:r>
              <a:rPr lang="en-GB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</a:b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setattr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'y', v) 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TW" sz="36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x.y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GB" altLang="en-US" sz="28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dirty="0">
                <a:latin typeface="Lucida Console" panose="020B0609040504020204" pitchFamily="49" charset="0"/>
              </a:rPr>
              <a:t>import 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math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dirty="0">
                <a:latin typeface="Lucida Console" panose="020B0609040504020204" pitchFamily="49" charset="0"/>
              </a:rPr>
              <a:t>class </a:t>
            </a:r>
            <a:r>
              <a:rPr lang="en-GB" altLang="en-US" sz="2800" b="1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C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4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):</a:t>
            </a:r>
            <a:r>
              <a:rPr lang="en-GB" altLang="en-US" sz="2800" dirty="0">
                <a:latin typeface="Lucida Console" panose="020B0609040504020204" pitchFamily="49" charset="0"/>
              </a:rPr>
              <a:t>pass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>
                <a:latin typeface="Lucida Console" panose="020B0609040504020204" pitchFamily="49" charset="0"/>
              </a:rPr>
              <a:t> </a:t>
            </a:r>
            <a:r>
              <a:rPr lang="en-GB" altLang="en-US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=</a:t>
            </a:r>
            <a:r>
              <a:rPr lang="en-GB" altLang="en-US" sz="2800" b="1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C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4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)</a:t>
            </a:r>
            <a:endParaRPr lang="en-GB" altLang="en-US" sz="28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.a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=5; </a:t>
            </a:r>
            <a:r>
              <a:rPr lang="en-GB" altLang="en-US" sz="2800" dirty="0" err="1" smtClean="0">
                <a:latin typeface="Lucida Console" panose="020B0609040504020204" pitchFamily="49" charset="0"/>
              </a:rPr>
              <a:t>setattr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,"</a:t>
            </a:r>
            <a:r>
              <a:rPr lang="en-GB" altLang="en-US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a2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",</a:t>
            </a:r>
            <a:r>
              <a:rPr lang="en-GB" altLang="en-US" sz="2800" dirty="0">
                <a:latin typeface="Lucida Console" panose="020B0609040504020204" pitchFamily="49" charset="0"/>
              </a:rPr>
              <a:t>5)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>
                <a:latin typeface="Lucida Console" panose="020B0609040504020204" pitchFamily="49" charset="0"/>
              </a:rPr>
              <a:t> </a:t>
            </a:r>
            <a:r>
              <a:rPr lang="en-GB" altLang="en-US" sz="2800" dirty="0" err="1" smtClean="0">
                <a:latin typeface="Lucida Console" panose="020B0609040504020204" pitchFamily="49" charset="0"/>
              </a:rPr>
              <a:t>hasattr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28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800" dirty="0" err="1" smtClean="0">
                <a:latin typeface="Lucida Console" panose="020B0609040504020204" pitchFamily="49" charset="0"/>
              </a:rPr>
              <a:t>,"</a:t>
            </a:r>
            <a:r>
              <a:rPr lang="en-GB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");</a:t>
            </a:r>
            <a:r>
              <a:rPr lang="en-GB" altLang="en-US" sz="2800" dirty="0">
                <a:latin typeface="Lucida Console" panose="020B0609040504020204" pitchFamily="49" charset="0"/>
              </a:rPr>
              <a:t> </a:t>
            </a:r>
            <a:r>
              <a:rPr lang="en-GB" altLang="en-US" sz="2800" dirty="0" err="1">
                <a:latin typeface="Lucida Console" panose="020B0609040504020204" pitchFamily="49" charset="0"/>
              </a:rPr>
              <a:t>hasattr</a:t>
            </a:r>
            <a:r>
              <a:rPr lang="en-GB" altLang="en-US" sz="2800" dirty="0">
                <a:latin typeface="Lucida Console" panose="020B0609040504020204" pitchFamily="49" charset="0"/>
              </a:rPr>
              <a:t>(</a:t>
            </a:r>
            <a:r>
              <a:rPr lang="en-GB" altLang="en-US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800" dirty="0">
                <a:latin typeface="Lucida Console" panose="020B0609040504020204" pitchFamily="49" charset="0"/>
              </a:rPr>
              <a:t>,"</a:t>
            </a:r>
            <a:r>
              <a:rPr lang="en-GB" altLang="en-US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a2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")</a:t>
            </a:r>
            <a:endParaRPr lang="en-GB" altLang="en-US" sz="28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latin typeface="Lucida Console" panose="020B0609040504020204" pitchFamily="49" charset="0"/>
              </a:rPr>
              <a:t>True </a:t>
            </a:r>
            <a:r>
              <a:rPr lang="en-GB" altLang="en-US" sz="2800" dirty="0" err="1" smtClean="0">
                <a:latin typeface="Lucida Console" panose="020B0609040504020204" pitchFamily="49" charset="0"/>
              </a:rPr>
              <a:t>True</a:t>
            </a:r>
            <a:endParaRPr lang="en-GB" altLang="en-US" sz="28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b="1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C</a:t>
            </a:r>
            <a:r>
              <a:rPr lang="en-GB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.b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=</a:t>
            </a:r>
            <a:r>
              <a:rPr lang="en-GB" altLang="en-US" sz="2800" dirty="0" err="1" smtClean="0">
                <a:latin typeface="Lucida Console" panose="020B0609040504020204" pitchFamily="49" charset="0"/>
              </a:rPr>
              <a:t>math.cos;setattr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</a:t>
            </a:r>
            <a:r>
              <a:rPr lang="en-GB" altLang="en-US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,"</a:t>
            </a:r>
            <a:r>
              <a:rPr lang="en-GB" altLang="en-US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b2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",</a:t>
            </a:r>
            <a:r>
              <a:rPr lang="en-GB" altLang="en-US" sz="2800" dirty="0">
                <a:latin typeface="Lucida Console" panose="020B0609040504020204" pitchFamily="49" charset="0"/>
              </a:rPr>
              <a:t>math.cos)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GB" altLang="en-US" sz="28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.b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(3.1415926584); </a:t>
            </a:r>
            <a:r>
              <a:rPr lang="en-GB" altLang="en-US" sz="2800" b="1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C</a:t>
            </a:r>
            <a:r>
              <a:rPr lang="en-GB" altLang="en-US" sz="28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.b2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(3.1415926584</a:t>
            </a:r>
            <a:r>
              <a:rPr lang="en-GB" altLang="en-US" sz="2800" dirty="0"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>
                <a:latin typeface="Lucida Console" panose="020B0609040504020204" pitchFamily="49" charset="0"/>
              </a:rPr>
              <a:t>-</a:t>
            </a:r>
            <a:r>
              <a:rPr lang="en-GB" altLang="en-US" sz="2800" dirty="0" smtClean="0">
                <a:latin typeface="Lucida Console" panose="020B0609040504020204" pitchFamily="49" charset="0"/>
              </a:rPr>
              <a:t>1.0 </a:t>
            </a:r>
            <a:r>
              <a:rPr lang="en-GB" altLang="en-US" sz="2800" dirty="0">
                <a:latin typeface="Lucida Console" panose="020B0609040504020204" pitchFamily="49" charset="0"/>
              </a:rPr>
              <a:t>-1.0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sz="28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47750"/>
          </a:xfrm>
        </p:spPr>
        <p:txBody>
          <a:bodyPr/>
          <a:lstStyle/>
          <a:p>
            <a:pPr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dirty="0">
                <a:latin typeface="Elephant" panose="02020904090505020303" pitchFamily="18" charset="0"/>
              </a:rPr>
              <a:t>Built-ins dealing with attributes </a:t>
            </a:r>
            <a:endParaRPr lang="en-GB" alt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351820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9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22229" cy="6248400"/>
          </a:xfrm>
        </p:spPr>
        <p:txBody>
          <a:bodyPr/>
          <a:lstStyle/>
          <a:p>
            <a:pPr marL="9525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obj,name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):</a:t>
            </a:r>
            <a:b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</a:br>
            <a:r>
              <a:rPr lang="en-GB" altLang="en-US" sz="3600" dirty="0" smtClean="0">
                <a:solidFill>
                  <a:srgbClr val="7030A0"/>
                </a:solidFill>
              </a:rPr>
              <a:t>Does the class/object have this attribute?</a:t>
            </a:r>
            <a:endParaRPr lang="en-GB" altLang="en-US" sz="36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GB" altLang="en-US" sz="20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setattr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obj,name,value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):</a:t>
            </a:r>
            <a:r>
              <a:rPr lang="en-GB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</a:b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setattr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'y', v) 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TW" sz="36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x.y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</a:br>
            <a:endParaRPr lang="en-GB" altLang="en-US" sz="20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delattr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obj,name</a:t>
            </a:r>
            <a:r>
              <a:rPr lang="en-GB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  <a:t>):</a:t>
            </a:r>
            <a:br>
              <a:rPr lang="en-GB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</a:br>
            <a:r>
              <a:rPr lang="en-US" altLang="en-US" sz="3600" dirty="0" err="1" smtClean="0">
                <a:solidFill>
                  <a:srgbClr val="7030A0"/>
                </a:solidFill>
              </a:rPr>
              <a:t>delattr</a:t>
            </a:r>
            <a:r>
              <a:rPr lang="en-US" altLang="en-US" sz="3600" dirty="0" smtClean="0">
                <a:solidFill>
                  <a:srgbClr val="7030A0"/>
                </a:solidFill>
              </a:rPr>
              <a:t>(x</a:t>
            </a:r>
            <a:r>
              <a:rPr lang="en-US" altLang="en-US" sz="3600" dirty="0">
                <a:solidFill>
                  <a:srgbClr val="7030A0"/>
                </a:solidFill>
              </a:rPr>
              <a:t>, 'y') is equivalent to </a:t>
            </a:r>
            <a:r>
              <a:rPr lang="en-US" altLang="en-US" sz="3600" dirty="0" smtClean="0">
                <a:solidFill>
                  <a:srgbClr val="7030A0"/>
                </a:solidFill>
              </a:rPr>
              <a:t>del </a:t>
            </a:r>
            <a:r>
              <a:rPr lang="en-US" altLang="en-US" sz="3600" dirty="0" err="1" smtClean="0">
                <a:solidFill>
                  <a:srgbClr val="7030A0"/>
                </a:solidFill>
              </a:rPr>
              <a:t>x.y</a:t>
            </a:r>
            <a:endParaRPr lang="en-GB" altLang="en-US" sz="3200" dirty="0" smtClean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C(</a:t>
            </a:r>
            <a:r>
              <a:rPr lang="en-GB" altLang="en-US" sz="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):pass</a:t>
            </a:r>
          </a:p>
          <a:p>
            <a:pPr marL="95250" indent="0" eaLnBrk="1">
              <a:lnSpc>
                <a:spcPct val="5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f=C(</a:t>
            </a:r>
            <a:r>
              <a:rPr lang="en-GB" altLang="en-US" sz="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400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f.a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=5; </a:t>
            </a:r>
            <a:r>
              <a:rPr lang="en-GB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setattr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GB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b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",</a:t>
            </a:r>
            <a:r>
              <a:rPr lang="en-GB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5)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GB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400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GB" altLang="en-US" sz="2400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"); </a:t>
            </a:r>
            <a:r>
              <a:rPr lang="en-GB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GB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b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  <a:endParaRPr lang="en-GB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4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True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True</a:t>
            </a:r>
            <a:endParaRPr lang="en-GB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4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del </a:t>
            </a:r>
            <a:r>
              <a:rPr lang="en-GB" altLang="en-US" sz="2400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f.a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; </a:t>
            </a:r>
            <a:r>
              <a:rPr lang="en-GB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delattr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GB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b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  <a:endParaRPr lang="en-GB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GB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400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GB" altLang="en-US" sz="24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a</a:t>
            </a:r>
            <a:r>
              <a:rPr lang="en-GB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"); </a:t>
            </a:r>
            <a:r>
              <a:rPr lang="en-GB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</a:t>
            </a:r>
            <a:r>
              <a:rPr lang="en-GB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GB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</a:t>
            </a:r>
            <a:r>
              <a:rPr lang="en-GB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400" dirty="0">
                <a:solidFill>
                  <a:srgbClr val="0033CC"/>
                </a:solidFill>
                <a:latin typeface="Lucida Console" panose="020B0609040504020204" pitchFamily="49" charset="0"/>
              </a:rPr>
              <a:t>False</a:t>
            </a:r>
            <a:r>
              <a:rPr lang="en-GB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alt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  <a:endParaRPr lang="en-GB" altLang="en-US" sz="24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78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GB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47750"/>
          </a:xfrm>
        </p:spPr>
        <p:txBody>
          <a:bodyPr/>
          <a:lstStyle/>
          <a:p>
            <a:pPr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dirty="0">
                <a:latin typeface="Elephant" panose="02020904090505020303" pitchFamily="18" charset="0"/>
              </a:rPr>
              <a:t>Built-ins dealing with attributes </a:t>
            </a:r>
            <a:endParaRPr lang="en-GB" alt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473785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9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22229" cy="6248400"/>
          </a:xfrm>
        </p:spPr>
        <p:txBody>
          <a:bodyPr/>
          <a:lstStyle/>
          <a:p>
            <a:pPr marL="9525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hasattr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obj,name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):</a:t>
            </a:r>
            <a:b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</a:br>
            <a:r>
              <a:rPr lang="en-GB" altLang="en-US" sz="3600" dirty="0" smtClean="0">
                <a:solidFill>
                  <a:srgbClr val="7030A0"/>
                </a:solidFill>
              </a:rPr>
              <a:t>Does the class/object have this attribute?</a:t>
            </a:r>
            <a:endParaRPr lang="en-GB" altLang="en-US" sz="36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GB" altLang="en-US" sz="2000" dirty="0"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setattr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obj,name,value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):</a:t>
            </a:r>
            <a:r>
              <a:rPr lang="en-GB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</a:br>
            <a:r>
              <a:rPr lang="en-US" altLang="zh-TW" sz="3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setattr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'y', v) 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TW" sz="36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x.y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GB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</a:br>
            <a:endParaRPr lang="en-GB" altLang="en-US" sz="20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delattr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obj,name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):</a:t>
            </a:r>
            <a:b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</a:br>
            <a:r>
              <a:rPr lang="en-US" altLang="en-US" sz="3600" dirty="0" err="1" smtClean="0">
                <a:solidFill>
                  <a:srgbClr val="7030A0"/>
                </a:solidFill>
              </a:rPr>
              <a:t>delattr</a:t>
            </a:r>
            <a:r>
              <a:rPr lang="en-US" altLang="en-US" sz="3600" dirty="0" smtClean="0">
                <a:solidFill>
                  <a:srgbClr val="7030A0"/>
                </a:solidFill>
              </a:rPr>
              <a:t>(x, 'y') is equivalent to del </a:t>
            </a:r>
            <a:r>
              <a:rPr lang="en-US" altLang="en-US" sz="3600" dirty="0" err="1" smtClean="0">
                <a:solidFill>
                  <a:srgbClr val="7030A0"/>
                </a:solidFill>
              </a:rPr>
              <a:t>x.y</a:t>
            </a:r>
            <a:r>
              <a:rPr lang="en-GB" altLang="en-US" sz="3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3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</a:br>
            <a:endParaRPr lang="en-GB" altLang="en-US" sz="20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getattr</a:t>
            </a:r>
            <a:r>
              <a:rPr lang="en-GB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obj,name</a:t>
            </a:r>
            <a:r>
              <a:rPr lang="en-US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  <a:t>[,default])-&gt;</a:t>
            </a:r>
            <a:r>
              <a:rPr lang="en-US" altLang="en-US" sz="36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val</a:t>
            </a:r>
            <a:r>
              <a:rPr lang="en-US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600" dirty="0" err="1" smtClean="0">
                <a:solidFill>
                  <a:srgbClr val="7030A0"/>
                </a:solidFill>
              </a:rPr>
              <a:t>getattr</a:t>
            </a:r>
            <a:r>
              <a:rPr lang="en-US" altLang="en-US" sz="3600" dirty="0" smtClean="0">
                <a:solidFill>
                  <a:srgbClr val="7030A0"/>
                </a:solidFill>
              </a:rPr>
              <a:t>(x</a:t>
            </a:r>
            <a:r>
              <a:rPr lang="en-US" altLang="en-US" sz="3600" dirty="0">
                <a:solidFill>
                  <a:srgbClr val="7030A0"/>
                </a:solidFill>
              </a:rPr>
              <a:t>, 'y') is equivalent to </a:t>
            </a:r>
            <a:r>
              <a:rPr lang="en-US" altLang="en-US" sz="3600" dirty="0" err="1" smtClean="0">
                <a:solidFill>
                  <a:srgbClr val="7030A0"/>
                </a:solidFill>
              </a:rPr>
              <a:t>x.y</a:t>
            </a:r>
            <a:r>
              <a:rPr lang="en-US" altLang="en-US" sz="3600" dirty="0" smtClean="0">
                <a:solidFill>
                  <a:srgbClr val="7030A0"/>
                </a:solidFill>
              </a:rPr>
              <a:t>, except that you can avoid generating an error when the attribute is not defined.</a:t>
            </a:r>
            <a:r>
              <a:rPr lang="en-GB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/>
            </a:r>
            <a:br>
              <a:rPr lang="en-GB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</a:br>
            <a:endParaRPr lang="en-GB" altLang="en-US" sz="2400" dirty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3000"/>
              </a:lnSpc>
              <a:spcBef>
                <a:spcPts val="0"/>
              </a:spcBef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GB" altLang="en-US" sz="24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47750"/>
          </a:xfrm>
        </p:spPr>
        <p:txBody>
          <a:bodyPr/>
          <a:lstStyle/>
          <a:p>
            <a:pPr eaLnBrk="1">
              <a:lnSpc>
                <a:spcPct val="47000"/>
              </a:lnSpc>
              <a:tabLst>
                <a:tab pos="0" algn="l"/>
                <a:tab pos="414338" algn="l"/>
                <a:tab pos="828675" algn="l"/>
                <a:tab pos="1243013" algn="l"/>
                <a:tab pos="1657350" algn="l"/>
                <a:tab pos="2073275" algn="l"/>
                <a:tab pos="2487613" algn="l"/>
                <a:tab pos="2901950" algn="l"/>
                <a:tab pos="3316288" algn="l"/>
                <a:tab pos="3732213" algn="l"/>
                <a:tab pos="4146550" algn="l"/>
                <a:tab pos="4560888" algn="l"/>
                <a:tab pos="4975225" algn="l"/>
                <a:tab pos="5391150" algn="l"/>
                <a:tab pos="5805488" algn="l"/>
                <a:tab pos="6219825" algn="l"/>
                <a:tab pos="6634163" algn="l"/>
                <a:tab pos="7050088" algn="l"/>
                <a:tab pos="7464425" algn="l"/>
                <a:tab pos="7878763" algn="l"/>
                <a:tab pos="8293100" algn="l"/>
              </a:tabLst>
            </a:pPr>
            <a:r>
              <a:rPr lang="en-GB" altLang="en-US" sz="4400" dirty="0">
                <a:latin typeface="Elephant" panose="02020904090505020303" pitchFamily="18" charset="0"/>
              </a:rPr>
              <a:t>Built-ins dealing with attributes </a:t>
            </a:r>
            <a:endParaRPr lang="en-GB" alt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990853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22229" cy="6858000"/>
          </a:xfrm>
        </p:spPr>
        <p:txBody>
          <a:bodyPr/>
          <a:lstStyle/>
          <a:p>
            <a:pPr marL="95250" indent="0" eaLnBrk="1">
              <a:lnSpc>
                <a:spcPct val="83000"/>
              </a:lnSpc>
              <a:spcBef>
                <a:spcPts val="1200"/>
              </a:spcBef>
              <a:spcAft>
                <a:spcPts val="1200"/>
              </a:spcAft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getattr</a:t>
            </a:r>
            <a:r>
              <a:rPr lang="en-GB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obj,name</a:t>
            </a:r>
            <a:r>
              <a:rPr lang="en-US" altLang="en-US" sz="36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[,default])-&gt;</a:t>
            </a:r>
            <a:r>
              <a:rPr lang="en-US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val</a:t>
            </a:r>
            <a:endParaRPr lang="en-GB" altLang="en-US" sz="3600" dirty="0" smtClean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E</a:t>
            </a:r>
            <a:r>
              <a:rPr lang="en-US" altLang="en-US" sz="3200" dirty="0" smtClean="0">
                <a:solidFill>
                  <a:schemeClr val="tx1"/>
                </a:solidFill>
              </a:rPr>
              <a:t>quivalent </a:t>
            </a:r>
            <a:r>
              <a:rPr lang="en-US" altLang="en-US" sz="3200" dirty="0">
                <a:solidFill>
                  <a:schemeClr val="tx1"/>
                </a:solidFill>
              </a:rPr>
              <a:t>to </a:t>
            </a:r>
            <a:r>
              <a:rPr lang="en-US" altLang="en-US" sz="3200" dirty="0" smtClean="0">
                <a:solidFill>
                  <a:schemeClr val="tx1"/>
                </a:solidFill>
              </a:rPr>
              <a:t>obj.name…</a:t>
            </a:r>
            <a:r>
              <a:rPr lang="en-US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en-US" sz="3200" dirty="0">
                <a:solidFill>
                  <a:schemeClr val="bg1"/>
                </a:solidFill>
              </a:rPr>
              <a:t>when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3200" dirty="0" smtClean="0">
                <a:solidFill>
                  <a:schemeClr val="bg1"/>
                </a:solidFill>
              </a:rPr>
              <a:t>the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3200" dirty="0">
                <a:solidFill>
                  <a:schemeClr val="bg1"/>
                </a:solidFill>
              </a:rPr>
              <a:t>attribute doesn’t exist. In that case, you can avoid raising the exception by providing a default argument</a:t>
            </a:r>
            <a:r>
              <a:rPr lang="en-US" altLang="en-US" sz="3200" dirty="0" smtClean="0">
                <a:solidFill>
                  <a:schemeClr val="bg1"/>
                </a:solidFill>
              </a:rPr>
              <a:t>.</a:t>
            </a:r>
            <a:endParaRPr lang="en-GB" altLang="en-US" sz="28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60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=[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1,3,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,1,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g.count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built-in method count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of list object</a:t>
            </a:r>
            <a:r>
              <a:rPr lang="en-US" altLang="en-US" sz="18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at</a:t>
            </a:r>
            <a:r>
              <a:rPr lang="en-US" altLang="en-US" sz="1800" dirty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0x6ffffbd0588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g.count</a:t>
            </a:r>
            <a:r>
              <a:rPr lang="en-US" altLang="en-US" sz="2400" dirty="0">
                <a:solidFill>
                  <a:srgbClr val="0033CC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rgbClr val="0033CC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78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5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g.cnt</a:t>
            </a:r>
            <a:endParaRPr lang="en-US" altLang="en-US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AttributeError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'list' object has no attribute '</a:t>
            </a:r>
            <a:r>
              <a:rPr lang="en-US" alt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cnt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getattr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count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built-in method count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of list object</a:t>
            </a:r>
            <a:r>
              <a:rPr lang="en-US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at</a:t>
            </a:r>
            <a:r>
              <a:rPr lang="en-US" altLang="en-US" sz="1800" dirty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0x6ffffbd0588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getattr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US" altLang="en-US" sz="2400" b="1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count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  <a:r>
              <a:rPr lang="en-US" altLang="en-US" sz="24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rgbClr val="0033CC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78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5</a:t>
            </a:r>
          </a:p>
          <a:p>
            <a:pPr marL="95250" lvl="0" indent="0" eaLnBrk="1">
              <a:lnSpc>
                <a:spcPct val="78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getattr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,"</a:t>
            </a:r>
            <a:r>
              <a:rPr lang="en-US" altLang="en-US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cnt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")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AttributeError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'list' object has no attribute '</a:t>
            </a:r>
            <a:r>
              <a:rPr lang="en-US" alt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cnt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'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getattr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(g,"</a:t>
            </a:r>
            <a:r>
              <a:rPr lang="en-US" alt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cnt</a:t>
            </a: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",None)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GB" altLang="en-US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01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22229" cy="6858000"/>
          </a:xfrm>
        </p:spPr>
        <p:txBody>
          <a:bodyPr/>
          <a:lstStyle/>
          <a:p>
            <a:pPr marL="95250" indent="0" eaLnBrk="1">
              <a:lnSpc>
                <a:spcPct val="83000"/>
              </a:lnSpc>
              <a:spcBef>
                <a:spcPts val="1200"/>
              </a:spcBef>
              <a:spcAft>
                <a:spcPts val="1200"/>
              </a:spcAft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getattr</a:t>
            </a:r>
            <a:r>
              <a:rPr lang="en-GB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obj,name</a:t>
            </a:r>
            <a:r>
              <a:rPr lang="en-US" altLang="en-US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[,default]</a:t>
            </a:r>
            <a:r>
              <a:rPr lang="en-US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  <a:t>)-&gt;</a:t>
            </a:r>
            <a:r>
              <a:rPr lang="en-US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val</a:t>
            </a:r>
            <a:endParaRPr lang="en-GB" altLang="en-US" sz="3600" dirty="0" smtClean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en-US" altLang="en-US" sz="3200" dirty="0" smtClean="0">
                <a:solidFill>
                  <a:schemeClr val="bg1">
                    <a:lumMod val="85000"/>
                  </a:schemeClr>
                </a:solidFill>
              </a:rPr>
              <a:t>quivalent </a:t>
            </a: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to obj.name,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except</a:t>
            </a:r>
            <a:r>
              <a:rPr lang="en-US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en-US" sz="3200" dirty="0">
                <a:solidFill>
                  <a:schemeClr val="tx1"/>
                </a:solidFill>
              </a:rPr>
              <a:t>when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</a:rPr>
              <a:t>the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3200" dirty="0">
                <a:solidFill>
                  <a:schemeClr val="tx1"/>
                </a:solidFill>
              </a:rPr>
              <a:t>attribute doesn’t exist. In that case, you can avoid raising the exception by providing </a:t>
            </a:r>
            <a:r>
              <a:rPr lang="en-US" altLang="en-US" sz="3200" dirty="0">
                <a:solidFill>
                  <a:srgbClr val="FF0000"/>
                </a:solidFill>
              </a:rPr>
              <a:t>a default argument</a:t>
            </a:r>
            <a:r>
              <a:rPr lang="en-US" altLang="en-US" sz="3200" dirty="0" smtClean="0">
                <a:solidFill>
                  <a:schemeClr val="tx1"/>
                </a:solidFill>
              </a:rPr>
              <a:t>.</a:t>
            </a:r>
            <a:endParaRPr lang="en-GB" altLang="en-US" sz="2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60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=[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1,3,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,1,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g.count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built-in method count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of list object</a:t>
            </a:r>
            <a:r>
              <a:rPr lang="en-US" altLang="en-US" sz="18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at</a:t>
            </a:r>
            <a:r>
              <a:rPr lang="en-US" altLang="en-US" sz="1800" dirty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0x6ffffbd0588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g.count</a:t>
            </a:r>
            <a:r>
              <a:rPr lang="en-US" altLang="en-US" sz="2400" dirty="0">
                <a:solidFill>
                  <a:srgbClr val="0033CC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rgbClr val="0033CC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78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5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g.cnt</a:t>
            </a:r>
            <a:endParaRPr lang="en-US" altLang="en-US" sz="24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err="1">
                <a:solidFill>
                  <a:srgbClr val="FFD6EA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400" dirty="0" err="1">
                <a:solidFill>
                  <a:srgbClr val="FFD6EA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AttributeError</a:t>
            </a: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: 'list' object has</a:t>
            </a:r>
            <a:r>
              <a:rPr lang="en-US" altLang="en-US" sz="2400" dirty="0">
                <a:solidFill>
                  <a:srgbClr val="C0A1A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no attribute '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cnt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'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getattr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count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built-in method count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of list object</a:t>
            </a:r>
            <a:r>
              <a:rPr lang="en-US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at</a:t>
            </a:r>
            <a:r>
              <a:rPr lang="en-US" altLang="en-US" sz="1800" dirty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0x6ffffbd0588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getattr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US" altLang="en-US" sz="2400" b="1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count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  <a:r>
              <a:rPr lang="en-US" altLang="en-US" sz="24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rgbClr val="0033CC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78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5</a:t>
            </a:r>
          </a:p>
          <a:p>
            <a:pPr marL="95250" indent="0" eaLnBrk="1">
              <a:lnSpc>
                <a:spcPct val="68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getattr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cnt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None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getattr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cnt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err="1">
                <a:solidFill>
                  <a:srgbClr val="FFD6EA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400" dirty="0" err="1">
                <a:solidFill>
                  <a:srgbClr val="FFD6EA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AttributeError</a:t>
            </a: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: 'list' object has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no attribute '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cnt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'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GB" altLang="en-US" sz="24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2232560"/>
            <a:ext cx="9144000" cy="112023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latin typeface="Times New Roman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6200" y="4393932"/>
            <a:ext cx="9144000" cy="116866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98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9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9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9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94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94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22229" cy="6858000"/>
          </a:xfrm>
        </p:spPr>
        <p:txBody>
          <a:bodyPr/>
          <a:lstStyle/>
          <a:p>
            <a:pPr marL="95250" indent="0" eaLnBrk="1">
              <a:lnSpc>
                <a:spcPct val="83000"/>
              </a:lnSpc>
              <a:spcBef>
                <a:spcPts val="1200"/>
              </a:spcBef>
              <a:spcAft>
                <a:spcPts val="1200"/>
              </a:spcAft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GB" altLang="en-US" sz="36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getattr</a:t>
            </a:r>
            <a:r>
              <a:rPr lang="en-GB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  <a:t>(</a:t>
            </a:r>
            <a:r>
              <a:rPr lang="en-GB" altLang="en-US" sz="36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obj,name</a:t>
            </a:r>
            <a:r>
              <a:rPr lang="en-US" altLang="en-US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[,default]</a:t>
            </a:r>
            <a:r>
              <a:rPr lang="en-US" altLang="en-US" sz="3600" dirty="0">
                <a:solidFill>
                  <a:srgbClr val="006600"/>
                </a:solidFill>
                <a:latin typeface="Lucida Console" panose="020B0609040504020204" pitchFamily="49" charset="0"/>
              </a:rPr>
              <a:t>)-&gt;</a:t>
            </a:r>
            <a:r>
              <a:rPr lang="en-US" altLang="en-US" sz="36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val</a:t>
            </a:r>
            <a:endParaRPr lang="en-GB" altLang="en-US" sz="3600" dirty="0" smtClean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E</a:t>
            </a:r>
            <a:r>
              <a:rPr lang="en-US" altLang="en-US" sz="3200" dirty="0" smtClean="0">
                <a:solidFill>
                  <a:schemeClr val="tx1"/>
                </a:solidFill>
              </a:rPr>
              <a:t>quivalent </a:t>
            </a:r>
            <a:r>
              <a:rPr lang="en-US" altLang="en-US" sz="3200" dirty="0">
                <a:solidFill>
                  <a:schemeClr val="tx1"/>
                </a:solidFill>
              </a:rPr>
              <a:t>to obj.name,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except</a:t>
            </a:r>
            <a:r>
              <a:rPr lang="en-US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en-US" sz="3200" dirty="0">
                <a:solidFill>
                  <a:schemeClr val="tx1"/>
                </a:solidFill>
              </a:rPr>
              <a:t>when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</a:rPr>
              <a:t>the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3200" dirty="0">
                <a:solidFill>
                  <a:schemeClr val="tx1"/>
                </a:solidFill>
              </a:rPr>
              <a:t>attribute doesn’t exist. In that case, you can avoid raising the exception by providing a default argument</a:t>
            </a:r>
            <a:r>
              <a:rPr lang="en-US" altLang="en-US" sz="3200" dirty="0" smtClean="0">
                <a:solidFill>
                  <a:schemeClr val="tx1"/>
                </a:solidFill>
              </a:rPr>
              <a:t>.</a:t>
            </a:r>
            <a:endParaRPr lang="en-GB" altLang="en-US" sz="28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60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=[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1,3,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,1,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g.count</a:t>
            </a:r>
            <a:endParaRPr lang="en-US" altLang="en-US" sz="2400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built-in method count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of list object</a:t>
            </a:r>
            <a:r>
              <a:rPr lang="en-US" altLang="en-US" sz="18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at</a:t>
            </a:r>
            <a:r>
              <a:rPr lang="en-US" altLang="en-US" sz="1800" dirty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0x6ffffbd0588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g.count</a:t>
            </a:r>
            <a:r>
              <a:rPr lang="en-US" altLang="en-US" sz="2400" dirty="0">
                <a:solidFill>
                  <a:srgbClr val="0033CC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rgbClr val="0033CC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78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5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g.cnt</a:t>
            </a:r>
            <a:endParaRPr lang="en-US" altLang="en-US" sz="24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err="1">
                <a:solidFill>
                  <a:srgbClr val="FFD6EA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400" dirty="0" err="1">
                <a:solidFill>
                  <a:srgbClr val="FFD6EA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AttributeError</a:t>
            </a: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: 'list' object has</a:t>
            </a:r>
            <a:r>
              <a:rPr lang="en-US" altLang="en-US" sz="2400" dirty="0">
                <a:solidFill>
                  <a:srgbClr val="C0A1A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no attribute '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cnt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'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getattr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count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built-in method count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of list object</a:t>
            </a:r>
            <a:r>
              <a:rPr lang="en-US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at</a:t>
            </a:r>
            <a:r>
              <a:rPr lang="en-US" altLang="en-US" sz="1800" dirty="0">
                <a:solidFill>
                  <a:srgbClr val="FFC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solidFill>
                  <a:srgbClr val="FFC000"/>
                </a:solidFill>
                <a:latin typeface="Arial Narrow" panose="020B0606020202030204" pitchFamily="34" charset="0"/>
              </a:rPr>
              <a:t>0x6ffffbd0588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getattr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US" altLang="en-US" sz="2400" b="1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count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  <a:r>
              <a:rPr lang="en-US" altLang="en-US" sz="24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400" dirty="0">
                <a:solidFill>
                  <a:srgbClr val="0033CC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78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5</a:t>
            </a:r>
          </a:p>
          <a:p>
            <a:pPr marL="95250" indent="0" eaLnBrk="1">
              <a:lnSpc>
                <a:spcPct val="68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getattr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(g,"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cnt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,None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getattr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,"</a:t>
            </a:r>
            <a:r>
              <a:rPr lang="en-US" altLang="en-US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cnt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err="1">
                <a:solidFill>
                  <a:srgbClr val="FFD6EA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sz="2400" dirty="0" err="1">
                <a:solidFill>
                  <a:srgbClr val="FFD6EA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95250" lvl="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AttributeError</a:t>
            </a:r>
            <a:r>
              <a:rPr lang="en-US" altLang="en-US" sz="2400" dirty="0">
                <a:solidFill>
                  <a:srgbClr val="FFD6EA"/>
                </a:solidFill>
                <a:latin typeface="Lucida Console" panose="020B0609040504020204" pitchFamily="49" charset="0"/>
              </a:rPr>
              <a:t>: 'list' object has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no attribute '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cnt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'</a:t>
            </a:r>
          </a:p>
          <a:p>
            <a:pPr marL="95250" lvl="0" indent="0" eaLnBrk="1">
              <a:lnSpc>
                <a:spcPct val="8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GB" altLang="en-US" sz="24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869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StillLeft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E4E432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E4E432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E4E432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E4E432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763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3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StillLeft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C7C753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C7C753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C7C753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C7C753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'property', </a:t>
            </a: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Fundamental Concepts of OOP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Modularity (</a:t>
            </a:r>
            <a:r>
              <a:rPr lang="zh-TW" altLang="en-US" sz="2800" dirty="0"/>
              <a:t>模組化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):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spc="-40" dirty="0">
                <a:solidFill>
                  <a:schemeClr val="tx1"/>
                </a:solidFill>
              </a:rPr>
              <a:t>use of small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modules </a:t>
            </a:r>
            <a:r>
              <a:rPr lang="en-US" altLang="en-US" sz="2800" spc="-40" dirty="0">
                <a:solidFill>
                  <a:schemeClr val="tx1"/>
                </a:solidFill>
              </a:rPr>
              <a:t>to achieve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subtasks that are then combined to do more.</a:t>
            </a:r>
            <a:endParaRPr lang="en-US" altLang="en-US" sz="2800" spc="-40" dirty="0">
              <a:solidFill>
                <a:schemeClr val="tx1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Encapsulation (</a:t>
            </a:r>
            <a:r>
              <a:rPr lang="zh-TW" altLang="en-US" sz="2800" dirty="0"/>
              <a:t>封裝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):</a:t>
            </a:r>
            <a:r>
              <a:rPr lang="en-US" altLang="en-US" sz="3200" spc="-3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" dirty="0" smtClean="0">
                <a:solidFill>
                  <a:srgbClr val="FF0000"/>
                </a:solidFill>
              </a:rPr>
              <a:t>The bundling </a:t>
            </a:r>
            <a:r>
              <a:rPr lang="en-US" altLang="en-US" sz="2800" spc="-30" dirty="0" smtClean="0">
                <a:solidFill>
                  <a:srgbClr val="FF0000"/>
                </a:solidFill>
              </a:rPr>
              <a:t>of data </a:t>
            </a:r>
            <a:r>
              <a:rPr lang="en-US" altLang="en-US" sz="2800" spc="-30" dirty="0" smtClean="0">
                <a:solidFill>
                  <a:srgbClr val="FF0000"/>
                </a:solidFill>
              </a:rPr>
              <a:t>with the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" dirty="0" smtClean="0">
                <a:solidFill>
                  <a:srgbClr val="FF0000"/>
                </a:solidFill>
              </a:rPr>
              <a:t>functions</a:t>
            </a:r>
            <a:r>
              <a:rPr lang="en-US" altLang="en-US" sz="2400" spc="-3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0" dirty="0" smtClean="0">
                <a:solidFill>
                  <a:srgbClr val="FF0000"/>
                </a:solidFill>
              </a:rPr>
              <a:t>(</a:t>
            </a:r>
            <a:r>
              <a:rPr lang="en-US" altLang="en-US" sz="2800" i="1" spc="-30" dirty="0" err="1" smtClean="0">
                <a:solidFill>
                  <a:srgbClr val="FF0000"/>
                </a:solidFill>
              </a:rPr>
              <a:t>ie</a:t>
            </a:r>
            <a:r>
              <a:rPr lang="en-US" altLang="en-US" sz="2800" spc="-30" dirty="0" smtClean="0">
                <a:solidFill>
                  <a:srgbClr val="FF0000"/>
                </a:solidFill>
              </a:rPr>
              <a:t>,</a:t>
            </a:r>
            <a:r>
              <a:rPr lang="en-US" altLang="en-US" sz="2400" spc="-3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" dirty="0" smtClean="0">
                <a:solidFill>
                  <a:srgbClr val="FF0000"/>
                </a:solidFill>
              </a:rPr>
              <a:t>method</a:t>
            </a:r>
            <a:r>
              <a:rPr lang="en-US" altLang="en-US" sz="2800" spc="-200" dirty="0" smtClean="0">
                <a:solidFill>
                  <a:srgbClr val="FF0000"/>
                </a:solidFill>
              </a:rPr>
              <a:t>s</a:t>
            </a:r>
            <a:r>
              <a:rPr lang="en-US" altLang="en-US" sz="2800" spc="-30" dirty="0" smtClean="0">
                <a:solidFill>
                  <a:srgbClr val="FF0000"/>
                </a:solidFill>
              </a:rPr>
              <a:t>) that operate on that dat</a:t>
            </a:r>
            <a:r>
              <a:rPr lang="en-US" altLang="en-US" sz="2800" spc="-200" dirty="0" smtClean="0">
                <a:solidFill>
                  <a:srgbClr val="FF0000"/>
                </a:solidFill>
              </a:rPr>
              <a:t>a.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 smtClean="0">
                <a:solidFill>
                  <a:srgbClr val="006600"/>
                </a:solidFill>
              </a:rPr>
              <a:t>Information </a:t>
            </a:r>
            <a:r>
              <a:rPr lang="en-US" altLang="en-US" sz="3200" b="1" dirty="0">
                <a:solidFill>
                  <a:srgbClr val="006600"/>
                </a:solidFill>
              </a:rPr>
              <a:t>hiding (</a:t>
            </a:r>
            <a:r>
              <a:rPr lang="zh-TW" altLang="en-US" sz="2800" dirty="0"/>
              <a:t>資訊隱藏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</a:t>
            </a:r>
            <a:r>
              <a:rPr lang="en-US" altLang="en-US" sz="2800" spc="-7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The making of a </a:t>
            </a:r>
            <a:r>
              <a:rPr lang="en-US" altLang="en-US" sz="2800" dirty="0">
                <a:solidFill>
                  <a:schemeClr val="bg1"/>
                </a:solidFill>
              </a:rPr>
              <a:t>class’s </a:t>
            </a:r>
            <a:r>
              <a:rPr lang="en-US" altLang="en-US" sz="2800" dirty="0" smtClean="0">
                <a:solidFill>
                  <a:schemeClr val="bg1"/>
                </a:solidFill>
              </a:rPr>
              <a:t>information (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ie</a:t>
            </a:r>
            <a:r>
              <a:rPr lang="en-US" altLang="en-US" sz="2800" dirty="0" smtClean="0">
                <a:solidFill>
                  <a:schemeClr val="bg1"/>
                </a:solidFill>
              </a:rPr>
              <a:t>, data attributes) </a:t>
            </a:r>
            <a:r>
              <a:rPr lang="en-US" altLang="en-US" sz="2800" dirty="0">
                <a:solidFill>
                  <a:schemeClr val="bg1"/>
                </a:solidFill>
              </a:rPr>
              <a:t>private.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Abstract</a:t>
            </a:r>
            <a:r>
              <a:rPr lang="en-US" altLang="en-US" sz="3200" b="1" spc="-100" dirty="0">
                <a:solidFill>
                  <a:srgbClr val="006600"/>
                </a:solidFill>
              </a:rPr>
              <a:t>io</a:t>
            </a:r>
            <a:r>
              <a:rPr lang="en-US" altLang="en-US" sz="3200" b="1" dirty="0">
                <a:solidFill>
                  <a:srgbClr val="006600"/>
                </a:solidFill>
              </a:rPr>
              <a:t>n</a:t>
            </a:r>
            <a:r>
              <a:rPr lang="en-US" altLang="en-US" sz="2800" b="1" dirty="0">
                <a:solidFill>
                  <a:srgbClr val="006600"/>
                </a:solidFill>
              </a:rPr>
              <a:t> </a:t>
            </a:r>
            <a:r>
              <a:rPr lang="en-US" altLang="en-US" sz="3200" b="1" dirty="0">
                <a:solidFill>
                  <a:srgbClr val="006600"/>
                </a:solidFill>
              </a:rPr>
              <a:t>(</a:t>
            </a:r>
            <a:r>
              <a:rPr lang="zh-TW" altLang="en-US" sz="2800" spc="-60" dirty="0"/>
              <a:t>資料抽象化</a:t>
            </a:r>
            <a:r>
              <a:rPr lang="en-US" altLang="en-US" sz="3200" b="1" spc="-60" dirty="0" smtClean="0">
                <a:solidFill>
                  <a:srgbClr val="006600"/>
                </a:solidFill>
              </a:rPr>
              <a:t>) </a:t>
            </a:r>
            <a:r>
              <a:rPr lang="en-US" altLang="en-US" sz="2800" dirty="0" smtClean="0">
                <a:solidFill>
                  <a:schemeClr val="bg1"/>
                </a:solidFill>
              </a:rPr>
              <a:t>T</a:t>
            </a:r>
            <a:r>
              <a:rPr lang="en-US" altLang="en-US" sz="2800" spc="-40" dirty="0" smtClean="0">
                <a:solidFill>
                  <a:schemeClr val="bg1"/>
                </a:solidFill>
              </a:rPr>
              <a:t>he</a:t>
            </a:r>
            <a:r>
              <a:rPr lang="en-US" altLang="en-US" sz="2400" spc="-4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40" dirty="0">
                <a:solidFill>
                  <a:schemeClr val="bg1"/>
                </a:solidFill>
              </a:rPr>
              <a:t>use</a:t>
            </a:r>
            <a:r>
              <a:rPr lang="en-US" altLang="en-US" sz="2400" spc="-40" dirty="0">
                <a:solidFill>
                  <a:schemeClr val="bg1"/>
                </a:solidFill>
              </a:rPr>
              <a:t> </a:t>
            </a:r>
            <a:r>
              <a:rPr lang="en-US" altLang="en-US" sz="2800" spc="-40" dirty="0">
                <a:solidFill>
                  <a:schemeClr val="bg1"/>
                </a:solidFill>
              </a:rPr>
              <a:t>o</a:t>
            </a:r>
            <a:r>
              <a:rPr lang="en-US" altLang="en-US" sz="2800" dirty="0">
                <a:solidFill>
                  <a:schemeClr val="bg1"/>
                </a:solidFill>
              </a:rPr>
              <a:t>f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encapsulation and </a:t>
            </a:r>
            <a:r>
              <a:rPr lang="en-US" altLang="en-US" sz="2800" dirty="0" smtClean="0">
                <a:solidFill>
                  <a:schemeClr val="bg1"/>
                </a:solidFill>
              </a:rPr>
              <a:t>info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hiding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to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>
                <a:solidFill>
                  <a:schemeClr val="bg1"/>
                </a:solidFill>
              </a:rPr>
              <a:t>simplify</a:t>
            </a:r>
            <a:r>
              <a:rPr lang="en-US" altLang="en-US" sz="2400" spc="-30" dirty="0">
                <a:solidFill>
                  <a:schemeClr val="bg1"/>
                </a:solidFill>
              </a:rPr>
              <a:t> </a:t>
            </a:r>
            <a:r>
              <a:rPr lang="en-US" altLang="en-US" sz="2800" spc="-100" dirty="0">
                <a:solidFill>
                  <a:schemeClr val="bg1"/>
                </a:solidFill>
              </a:rPr>
              <a:t>ho</a:t>
            </a:r>
            <a:r>
              <a:rPr lang="en-US" altLang="en-US" sz="2800" spc="-30" dirty="0">
                <a:solidFill>
                  <a:schemeClr val="bg1"/>
                </a:solidFill>
              </a:rPr>
              <a:t>w</a:t>
            </a:r>
            <a:r>
              <a:rPr lang="en-US" altLang="en-US" sz="2400" spc="-30" dirty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clients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interact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with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>
                <a:solidFill>
                  <a:schemeClr val="bg1"/>
                </a:solidFill>
              </a:rPr>
              <a:t>dat</a:t>
            </a:r>
            <a:r>
              <a:rPr lang="en-US" altLang="en-US" sz="2800" spc="-80" dirty="0">
                <a:solidFill>
                  <a:schemeClr val="bg1"/>
                </a:solidFill>
              </a:rPr>
              <a:t>a</a:t>
            </a:r>
            <a:r>
              <a:rPr lang="en-US" altLang="en-US" sz="2800" spc="-30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Inheritance (</a:t>
            </a:r>
            <a:r>
              <a:rPr lang="zh-TW" altLang="en-US" sz="2800" dirty="0"/>
              <a:t>繼承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 </a:t>
            </a:r>
            <a:r>
              <a:rPr lang="en-US" altLang="en-US" sz="2800" spc="-40" dirty="0" smtClean="0">
                <a:solidFill>
                  <a:schemeClr val="bg1"/>
                </a:solidFill>
              </a:rPr>
              <a:t>Whe</a:t>
            </a:r>
            <a:r>
              <a:rPr lang="en-US" altLang="en-US" sz="2800" spc="-10" dirty="0" smtClean="0">
                <a:solidFill>
                  <a:schemeClr val="bg1"/>
                </a:solidFill>
              </a:rPr>
              <a:t>n the</a:t>
            </a:r>
            <a:r>
              <a:rPr lang="en-US" altLang="en-US" sz="2800" dirty="0" smtClean="0">
                <a:solidFill>
                  <a:schemeClr val="bg1"/>
                </a:solidFill>
              </a:rPr>
              <a:t> methods of a base class are accessible (</a:t>
            </a:r>
            <a:r>
              <a:rPr lang="en-US" altLang="en-US" sz="2800" i="1" dirty="0" err="1" smtClean="0">
                <a:solidFill>
                  <a:schemeClr val="bg1"/>
                </a:solidFill>
              </a:rPr>
              <a:t>ie</a:t>
            </a:r>
            <a:r>
              <a:rPr lang="en-US" altLang="en-US" sz="2800" dirty="0" smtClean="0">
                <a:solidFill>
                  <a:schemeClr val="bg1"/>
                </a:solidFill>
              </a:rPr>
              <a:t> inherited) by instances of the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 smtClean="0">
                <a:solidFill>
                  <a:srgbClr val="006600"/>
                </a:solidFill>
              </a:rPr>
              <a:t>Polymorphism (</a:t>
            </a:r>
            <a:r>
              <a:rPr lang="zh-TW" altLang="en-US" sz="2800" dirty="0" smtClean="0"/>
              <a:t>多型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 </a:t>
            </a:r>
            <a:r>
              <a:rPr lang="en-US" altLang="en-US" sz="2800" spc="-20" dirty="0" smtClean="0">
                <a:solidFill>
                  <a:schemeClr val="bg1"/>
                </a:solidFill>
              </a:rPr>
              <a:t>When a derived</a:t>
            </a:r>
            <a:r>
              <a:rPr lang="en-US" altLang="en-US" sz="2800" dirty="0" smtClean="0">
                <a:solidFill>
                  <a:schemeClr val="bg1"/>
                </a:solidFill>
              </a:rPr>
              <a:t> class</a:t>
            </a:r>
            <a:r>
              <a:rPr lang="en-US" altLang="en-US" sz="2800" spc="-20" dirty="0" smtClean="0">
                <a:solidFill>
                  <a:schemeClr val="bg1"/>
                </a:solidFill>
              </a:rPr>
              <a:t> redefines the methods it inherited</a:t>
            </a:r>
            <a:r>
              <a:rPr lang="en-US" altLang="en-US" sz="2800" dirty="0" smtClean="0">
                <a:solidFill>
                  <a:schemeClr val="bg1"/>
                </a:solidFill>
              </a:rPr>
              <a:t>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StillLeft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B6B67C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B6B67C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B6B67C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B6B67C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'property', 'super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7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'property', 'super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9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600" spc="-50" dirty="0">
                <a:solidFill>
                  <a:srgbClr val="FFFF00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/>
          <p:cNvSpPr/>
          <p:nvPr/>
        </p:nvSpPr>
        <p:spPr bwMode="auto">
          <a:xfrm>
            <a:off x="4419600" y="2667000"/>
            <a:ext cx="3352800" cy="1600200"/>
          </a:xfrm>
          <a:prstGeom prst="wedgeRoundRectCallout">
            <a:avLst>
              <a:gd name="adj1" fmla="val 43306"/>
              <a:gd name="adj2" fmla="val 152450"/>
              <a:gd name="adj3" fmla="val 16667"/>
            </a:avLst>
          </a:prstGeom>
          <a:solidFill>
            <a:srgbClr val="CCECFF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3200" dirty="0" smtClean="0">
                <a:solidFill>
                  <a:srgbClr val="2D2DB9"/>
                </a:solidFill>
                <a:latin typeface="Times New Roman" charset="0"/>
              </a:rPr>
              <a:t>This relates to setting</a:t>
            </a:r>
            <a:r>
              <a:rPr lang="en-US" sz="2800" dirty="0" smtClean="0">
                <a:solidFill>
                  <a:srgbClr val="2D2DB9"/>
                </a:solidFill>
                <a:latin typeface="Times New Roman" charset="0"/>
              </a:rPr>
              <a:t> </a:t>
            </a:r>
            <a:r>
              <a:rPr lang="en-US" sz="3200" dirty="0" smtClean="0">
                <a:solidFill>
                  <a:srgbClr val="2D2DB9"/>
                </a:solidFill>
                <a:latin typeface="Times New Roman" charset="0"/>
              </a:rPr>
              <a:t>and</a:t>
            </a:r>
            <a:r>
              <a:rPr lang="en-US" sz="2800" dirty="0" smtClean="0">
                <a:solidFill>
                  <a:srgbClr val="2D2DB9"/>
                </a:solidFill>
                <a:latin typeface="Times New Roman" charset="0"/>
              </a:rPr>
              <a:t> </a:t>
            </a:r>
            <a:r>
              <a:rPr lang="en-US" sz="3200" dirty="0" smtClean="0">
                <a:solidFill>
                  <a:srgbClr val="2D2DB9"/>
                </a:solidFill>
                <a:latin typeface="Times New Roman" charset="0"/>
              </a:rPr>
              <a:t>getting attributes, as we will now see…</a:t>
            </a:r>
          </a:p>
        </p:txBody>
      </p:sp>
    </p:spTree>
    <p:extLst>
      <p:ext uri="{BB962C8B-B14F-4D97-AF65-F5344CB8AC3E}">
        <p14:creationId xmlns:p14="http://schemas.microsoft.com/office/powerpoint/2010/main" val="58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  <a:cs typeface="Times New Roman" pitchFamily="18" charset="0"/>
              </a:rPr>
              <a:t>Controlling Attribute Access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990600"/>
            <a:ext cx="8717280" cy="5867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Instead of </a:t>
            </a:r>
            <a:r>
              <a:rPr lang="en-US" altLang="en-US" sz="3200" dirty="0">
                <a:solidFill>
                  <a:srgbClr val="FF0000"/>
                </a:solidFill>
              </a:rPr>
              <a:t>denying access</a:t>
            </a:r>
            <a:r>
              <a:rPr lang="en-US" altLang="en-US" sz="3200" dirty="0"/>
              <a:t> to an attribute, </a:t>
            </a:r>
            <a:r>
              <a:rPr lang="en-US" altLang="en-US" sz="3200" dirty="0" smtClean="0"/>
              <a:t>you can chose to </a:t>
            </a:r>
            <a:r>
              <a:rPr lang="en-US" altLang="en-US" sz="3200" dirty="0" smtClean="0">
                <a:solidFill>
                  <a:srgbClr val="00B0F0"/>
                </a:solidFill>
              </a:rPr>
              <a:t>limit </a:t>
            </a:r>
            <a:r>
              <a:rPr lang="en-US" altLang="en-US" sz="3200" dirty="0">
                <a:solidFill>
                  <a:srgbClr val="00B0F0"/>
                </a:solidFill>
              </a:rPr>
              <a:t>access</a:t>
            </a:r>
            <a:r>
              <a:rPr lang="en-US" altLang="en-US" sz="3200" dirty="0"/>
              <a:t> to </a:t>
            </a:r>
            <a:r>
              <a:rPr lang="en-US" altLang="en-US" sz="3200" dirty="0" smtClean="0"/>
              <a:t>it.</a:t>
            </a:r>
            <a:endParaRPr lang="en-US" altLang="en-US" sz="3200" dirty="0"/>
          </a:p>
          <a:p>
            <a:pPr lvl="1" eaLnBrk="1" hangingPunct="1"/>
            <a:r>
              <a:rPr lang="en-US" altLang="en-US" sz="3000" dirty="0" smtClean="0"/>
              <a:t>For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example,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you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might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allow</a:t>
            </a:r>
            <a:r>
              <a:rPr lang="en-US" altLang="en-US" sz="2800" dirty="0" smtClean="0"/>
              <a:t> </a:t>
            </a:r>
            <a:r>
              <a:rPr lang="en-US" altLang="en-US" sz="3000" dirty="0"/>
              <a:t>client</a:t>
            </a:r>
            <a:r>
              <a:rPr lang="en-US" altLang="en-US" sz="2800" dirty="0"/>
              <a:t> </a:t>
            </a:r>
            <a:r>
              <a:rPr lang="en-US" altLang="en-US" sz="3000" dirty="0"/>
              <a:t>code</a:t>
            </a:r>
            <a:r>
              <a:rPr lang="en-US" altLang="en-US" sz="2800" dirty="0"/>
              <a:t> </a:t>
            </a:r>
            <a:r>
              <a:rPr lang="en-US" altLang="en-US" sz="3000" dirty="0" smtClean="0"/>
              <a:t>to</a:t>
            </a:r>
            <a:r>
              <a:rPr lang="en-US" altLang="en-US" sz="2800" dirty="0" smtClean="0"/>
              <a:t> </a:t>
            </a:r>
            <a:r>
              <a:rPr lang="en-US" altLang="en-US" sz="3000" dirty="0" smtClean="0"/>
              <a:t>be able to </a:t>
            </a:r>
            <a:r>
              <a:rPr lang="en-US" altLang="en-US" sz="3000" dirty="0"/>
              <a:t>read, but not </a:t>
            </a:r>
            <a:r>
              <a:rPr lang="en-US" altLang="en-US" sz="3000" dirty="0" smtClean="0"/>
              <a:t>to change, an attribute.</a:t>
            </a:r>
            <a:endParaRPr lang="en-US" altLang="en-US" sz="3000" dirty="0"/>
          </a:p>
          <a:p>
            <a:pPr eaLnBrk="1" hangingPunct="1">
              <a:spcBef>
                <a:spcPts val="1800"/>
              </a:spcBef>
            </a:pPr>
            <a:r>
              <a:rPr lang="en-US" altLang="en-US" sz="3200" dirty="0" smtClean="0">
                <a:solidFill>
                  <a:schemeClr val="tx1"/>
                </a:solidFill>
              </a:rPr>
              <a:t>Python lets you define specific programmable rules for any attribute.</a:t>
            </a:r>
          </a:p>
          <a:p>
            <a:pPr lvl="1" eaLnBrk="1" hangingPunct="1"/>
            <a:r>
              <a:rPr lang="en-US" altLang="en-US" sz="3000" dirty="0" smtClean="0">
                <a:solidFill>
                  <a:schemeClr val="accent2"/>
                </a:solidFill>
              </a:rPr>
              <a:t>This is done by programming methods for:</a:t>
            </a:r>
          </a:p>
          <a:p>
            <a:pPr lvl="2" eaLnBrk="1" hangingPunct="1"/>
            <a:r>
              <a:rPr lang="en-US" altLang="en-US" sz="2800" dirty="0">
                <a:solidFill>
                  <a:schemeClr val="accent2"/>
                </a:solidFill>
              </a:rPr>
              <a:t>Getting an attribute’s </a:t>
            </a:r>
            <a:r>
              <a:rPr lang="en-US" altLang="en-US" sz="2800" dirty="0" smtClean="0">
                <a:solidFill>
                  <a:schemeClr val="accent2"/>
                </a:solidFill>
              </a:rPr>
              <a:t>value </a:t>
            </a:r>
            <a:r>
              <a:rPr lang="en-US" altLang="en-US" sz="2800" dirty="0">
                <a:solidFill>
                  <a:schemeClr val="tx1"/>
                </a:solidFill>
              </a:rPr>
              <a:t>and/or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 lvl="2"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Setting </a:t>
            </a:r>
            <a:r>
              <a:rPr lang="en-US" altLang="en-US" sz="2800" dirty="0">
                <a:solidFill>
                  <a:schemeClr val="accent2"/>
                </a:solidFill>
              </a:rPr>
              <a:t>an attribute’s </a:t>
            </a:r>
            <a:r>
              <a:rPr lang="en-US" altLang="en-US" sz="2800" dirty="0" smtClean="0">
                <a:solidFill>
                  <a:schemeClr val="accent2"/>
                </a:solidFill>
              </a:rPr>
              <a:t>value </a:t>
            </a:r>
            <a:r>
              <a:rPr lang="en-US" altLang="en-US" sz="2800" dirty="0">
                <a:solidFill>
                  <a:schemeClr val="tx1"/>
                </a:solidFill>
              </a:rPr>
              <a:t>and/or</a:t>
            </a:r>
            <a:endParaRPr lang="en-US" altLang="en-US" sz="2800" dirty="0">
              <a:solidFill>
                <a:schemeClr val="accent2"/>
              </a:solidFill>
            </a:endParaRPr>
          </a:p>
          <a:p>
            <a:pPr lvl="2"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Deleting an attribute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" y="990600"/>
            <a:ext cx="8686800" cy="2133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621908" y="168133"/>
            <a:ext cx="2367952" cy="783857"/>
            <a:chOff x="-621908" y="168133"/>
            <a:chExt cx="2367952" cy="783857"/>
          </a:xfrm>
        </p:grpSpPr>
        <p:sp>
          <p:nvSpPr>
            <p:cNvPr id="6" name="Trapezoid 5"/>
            <p:cNvSpPr/>
            <p:nvPr/>
          </p:nvSpPr>
          <p:spPr bwMode="auto">
            <a:xfrm rot="18900000">
              <a:off x="-621908" y="168133"/>
              <a:ext cx="2367952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70000"/>
                </a:lnSpc>
              </a:pPr>
              <a:endParaRPr kumimoji="1" lang="en-US" sz="280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8900000">
              <a:off x="-405685" y="185345"/>
              <a:ext cx="1944820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>
                <a:lnSpc>
                  <a:spcPct val="85000"/>
                </a:lnSpc>
              </a:pPr>
              <a:r>
                <a:rPr kumimoji="1" lang="en-US" altLang="zh-TW" sz="2400" dirty="0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Recall</a:t>
              </a:r>
              <a:br>
                <a:rPr kumimoji="1" lang="en-US" altLang="zh-TW" sz="2400" dirty="0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</a:t>
              </a:r>
              <a:r>
                <a:rPr kumimoji="1" lang="en-US" altLang="zh-TW" sz="2400" dirty="0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14</a:t>
              </a:r>
              <a:endParaRPr kumimoji="1" lang="en-US" altLang="zh-TW" sz="240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Using Get Methods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990600"/>
            <a:ext cx="871728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Critter():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def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get_name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(self)</a:t>
            </a:r>
            <a:r>
              <a:rPr lang="en-US" altLang="en-US" sz="24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>
                <a:latin typeface="Lucida Console" panose="020B0609040504020204" pitchFamily="49" charset="0"/>
              </a:rPr>
              <a:t>return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__name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 smtClean="0">
                <a:latin typeface="Lucida Console" panose="020B0609040504020204" pitchFamily="49" charset="0"/>
              </a:rPr>
              <a:t>crit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= Critter("</a:t>
            </a:r>
            <a:r>
              <a:rPr lang="en-US" altLang="en-US" sz="2400" dirty="0" err="1">
                <a:latin typeface="Lucida Console" panose="020B0609040504020204" pitchFamily="49" charset="0"/>
              </a:rPr>
              <a:t>Poochie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print (</a:t>
            </a:r>
            <a:r>
              <a:rPr lang="en-US" altLang="en-US" sz="2400" dirty="0" err="1">
                <a:latin typeface="Lucida Console" panose="020B0609040504020204" pitchFamily="49" charset="0"/>
              </a:rPr>
              <a:t>crit.</a:t>
            </a:r>
            <a:r>
              <a:rPr lang="en-US" altLang="en-US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get_name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400" dirty="0">
              <a:latin typeface="Courier New" pitchFamily="49" charset="0"/>
            </a:endParaRPr>
          </a:p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Programming a get method:</a:t>
            </a:r>
          </a:p>
          <a:p>
            <a:pPr lvl="1" indent="-396875" eaLnBrk="1" hangingPunct="1"/>
            <a:r>
              <a:rPr lang="en-US" altLang="en-US" sz="2600" dirty="0" smtClean="0"/>
              <a:t>This is a method to get </a:t>
            </a:r>
            <a:r>
              <a:rPr lang="en-US" altLang="en-US" sz="2600" dirty="0"/>
              <a:t>the value of </a:t>
            </a:r>
            <a:r>
              <a:rPr lang="en-US" altLang="en-US" sz="2600" dirty="0" smtClean="0"/>
              <a:t>a (typically private) attribute.</a:t>
            </a:r>
          </a:p>
          <a:p>
            <a:pPr lvl="1" indent="-396875" eaLnBrk="1" hangingPunct="1"/>
            <a:r>
              <a:rPr lang="en-US" altLang="en-US" sz="2600" dirty="0"/>
              <a:t>B</a:t>
            </a:r>
            <a:r>
              <a:rPr lang="en-US" altLang="en-US" sz="2600" dirty="0" smtClean="0"/>
              <a:t>y </a:t>
            </a:r>
            <a:r>
              <a:rPr lang="en-US" altLang="en-US" sz="2600" dirty="0"/>
              <a:t>convention, name starts with </a:t>
            </a:r>
            <a:r>
              <a:rPr lang="ja-JP" altLang="en-US" sz="2600" dirty="0"/>
              <a:t>“</a:t>
            </a:r>
            <a:r>
              <a:rPr lang="en-US" altLang="ja-JP" sz="2600" dirty="0">
                <a:solidFill>
                  <a:srgbClr val="00B0F0"/>
                </a:solidFill>
              </a:rPr>
              <a:t>get</a:t>
            </a:r>
            <a:r>
              <a:rPr lang="ja-JP" altLang="en-US" sz="2600" dirty="0" smtClean="0"/>
              <a:t>”</a:t>
            </a:r>
            <a:endParaRPr lang="en-US" altLang="ja-JP" sz="2600" dirty="0"/>
          </a:p>
          <a:p>
            <a:pPr lvl="1" indent="-396875" eaLnBrk="1" hangingPunct="1">
              <a:buClr>
                <a:schemeClr val="tx1"/>
              </a:buClr>
            </a:pPr>
            <a:r>
              <a:rPr lang="en-US" altLang="en-US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get_name</a:t>
            </a:r>
            <a:r>
              <a:rPr lang="en-US" altLang="en-US" dirty="0">
                <a:solidFill>
                  <a:srgbClr val="00B0F0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600" dirty="0"/>
              <a:t> provides indirect access to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__name</a:t>
            </a:r>
            <a:r>
              <a:rPr lang="en-US" altLang="en-US" sz="2600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621908" y="168133"/>
            <a:ext cx="2367952" cy="783857"/>
            <a:chOff x="-621908" y="168133"/>
            <a:chExt cx="2367952" cy="783857"/>
          </a:xfrm>
        </p:grpSpPr>
        <p:sp>
          <p:nvSpPr>
            <p:cNvPr id="5" name="Trapezoid 4"/>
            <p:cNvSpPr/>
            <p:nvPr/>
          </p:nvSpPr>
          <p:spPr bwMode="auto">
            <a:xfrm rot="18900000">
              <a:off x="-621908" y="168133"/>
              <a:ext cx="2367952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70000"/>
                </a:lnSpc>
              </a:pPr>
              <a:endParaRPr kumimoji="1" lang="en-US" sz="280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8900000">
              <a:off x="-405685" y="185345"/>
              <a:ext cx="1944820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>
                <a:lnSpc>
                  <a:spcPct val="85000"/>
                </a:lnSpc>
              </a:pPr>
              <a:r>
                <a:rPr kumimoji="1" lang="en-US" altLang="zh-TW" sz="2400" dirty="0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Recall</a:t>
              </a:r>
              <a:br>
                <a:rPr kumimoji="1" lang="en-US" altLang="zh-TW" sz="2400" dirty="0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</a:t>
              </a:r>
              <a:r>
                <a:rPr kumimoji="1" lang="en-US" altLang="zh-TW" sz="2400" dirty="0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15</a:t>
              </a:r>
              <a:endParaRPr kumimoji="1" lang="en-US" altLang="zh-TW" sz="240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0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Using Set Methods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987552"/>
            <a:ext cx="8717280" cy="587044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Critter():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err="1">
                <a:latin typeface="Lucida Console" panose="020B0609040504020204" pitchFamily="49" charset="0"/>
              </a:rPr>
              <a:t>def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set_name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(self,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new_name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if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new_name</a:t>
            </a:r>
            <a:r>
              <a:rPr lang="en-US" altLang="en-US" sz="2400" dirty="0">
                <a:latin typeface="Lucida Console" panose="020B0609040504020204" pitchFamily="49" charset="0"/>
              </a:rPr>
              <a:t> == "":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print ("</a:t>
            </a:r>
            <a:r>
              <a:rPr lang="en-US" alt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Critter's name can't be empty.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else: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__name</a:t>
            </a:r>
            <a:r>
              <a:rPr lang="en-US" altLang="en-US" sz="2400" dirty="0">
                <a:latin typeface="Lucida Console" panose="020B0609040504020204" pitchFamily="49" charset="0"/>
              </a:rPr>
              <a:t> = </a:t>
            </a:r>
            <a:r>
              <a:rPr lang="en-US" alt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new_name</a:t>
            </a:r>
            <a:endParaRPr lang="en-US" altLang="en-US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latin typeface="Lucida Console" panose="020B0609040504020204" pitchFamily="49" charset="0"/>
              </a:rPr>
              <a:t>crit</a:t>
            </a:r>
            <a:r>
              <a:rPr lang="en-US" altLang="en-US" sz="2400" dirty="0">
                <a:latin typeface="Lucida Console" panose="020B0609040504020204" pitchFamily="49" charset="0"/>
              </a:rPr>
              <a:t> = Critter("</a:t>
            </a:r>
            <a:r>
              <a:rPr lang="en-US" altLang="en-US" sz="2400" dirty="0" err="1">
                <a:latin typeface="Lucida Console" panose="020B0609040504020204" pitchFamily="49" charset="0"/>
              </a:rPr>
              <a:t>Poochie</a:t>
            </a:r>
            <a:r>
              <a:rPr lang="en-US" altLang="en-US" sz="2400" dirty="0"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latin typeface="Lucida Console" panose="020B0609040504020204" pitchFamily="49" charset="0"/>
              </a:rPr>
              <a:t>crit.</a:t>
            </a:r>
            <a:r>
              <a:rPr lang="en-US" altLang="en-US" sz="24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set_name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"Randolph"</a:t>
            </a:r>
            <a:r>
              <a:rPr lang="en-US" altLang="en-US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Programming a </a:t>
            </a:r>
            <a:r>
              <a:rPr lang="en-US" altLang="en-US" sz="2800" dirty="0" smtClean="0">
                <a:solidFill>
                  <a:schemeClr val="accent2"/>
                </a:solidFill>
              </a:rPr>
              <a:t>set </a:t>
            </a:r>
            <a:r>
              <a:rPr lang="en-US" altLang="en-US" sz="2800" dirty="0">
                <a:solidFill>
                  <a:schemeClr val="accent2"/>
                </a:solidFill>
              </a:rPr>
              <a:t>method:</a:t>
            </a:r>
          </a:p>
          <a:p>
            <a:pPr lvl="1" indent="-396875" eaLnBrk="1" hangingPunct="1"/>
            <a:r>
              <a:rPr lang="en-US" altLang="en-US" sz="2600" dirty="0" smtClean="0"/>
              <a:t>Its analogous to programming a get method.</a:t>
            </a:r>
            <a:endParaRPr lang="en-US" altLang="ja-JP" sz="2000" dirty="0"/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621908" y="168133"/>
            <a:ext cx="2367952" cy="783857"/>
            <a:chOff x="-621908" y="168133"/>
            <a:chExt cx="2367952" cy="783857"/>
          </a:xfrm>
        </p:grpSpPr>
        <p:sp>
          <p:nvSpPr>
            <p:cNvPr id="5" name="Trapezoid 4"/>
            <p:cNvSpPr/>
            <p:nvPr/>
          </p:nvSpPr>
          <p:spPr bwMode="auto">
            <a:xfrm rot="18900000">
              <a:off x="-621908" y="168133"/>
              <a:ext cx="2367952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70000"/>
                </a:lnSpc>
              </a:pPr>
              <a:endParaRPr kumimoji="1" lang="en-US" sz="280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8900000">
              <a:off x="-405685" y="185345"/>
              <a:ext cx="1944820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0"/>
            <a:lstStyle/>
            <a:p>
              <a:pPr algn="ctr">
                <a:lnSpc>
                  <a:spcPct val="85000"/>
                </a:lnSpc>
              </a:pPr>
              <a:r>
                <a:rPr kumimoji="1" lang="en-US" altLang="zh-TW" sz="2400" dirty="0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Recall</a:t>
              </a:r>
              <a:br>
                <a:rPr kumimoji="1" lang="en-US" altLang="zh-TW" sz="2400" dirty="0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</a:t>
              </a:r>
              <a:r>
                <a:rPr kumimoji="1" lang="en-US" altLang="zh-TW" sz="2400" dirty="0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16</a:t>
              </a:r>
              <a:endParaRPr kumimoji="1" lang="en-US" altLang="zh-TW" sz="240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5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Using p</a:t>
            </a:r>
            <a:r>
              <a:rPr lang="en-US" altLang="en-US" sz="4400" dirty="0" smtClean="0">
                <a:latin typeface="Elephant" panose="02020904090505020303" pitchFamily="18" charset="0"/>
              </a:rPr>
              <a:t>roperty() to hide the getter and setter from the client</a:t>
            </a:r>
            <a:endParaRPr lang="en-US" altLang="en-US" sz="4400" dirty="0">
              <a:latin typeface="Elephant" panose="02020904090505020303" pitchFamily="18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48868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Critter():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...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= </a:t>
            </a:r>
            <a:r>
              <a:rPr lang="en-US" altLang="en-US" sz="2400" b="1" dirty="0">
                <a:solidFill>
                  <a:srgbClr val="CC00FF"/>
                </a:solidFill>
                <a:latin typeface="Lucida Console" panose="020B0609040504020204" pitchFamily="49" charset="0"/>
              </a:rPr>
              <a:t>property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b="1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get_name</a:t>
            </a:r>
            <a:r>
              <a:rPr lang="en-US" altLang="en-US" sz="2400" dirty="0">
                <a:latin typeface="Lucida Console" panose="020B0609040504020204" pitchFamily="49" charset="0"/>
              </a:rPr>
              <a:t>, </a:t>
            </a:r>
            <a:r>
              <a:rPr lang="en-US" altLang="en-US" sz="2400" b="1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set_name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eaLnBrk="1" hangingPunct="1"/>
            <a:endParaRPr lang="en-US" altLang="en-US" sz="1400" b="1" dirty="0" smtClean="0"/>
          </a:p>
          <a:p>
            <a:pPr eaLnBrk="1" hangingPunct="1"/>
            <a:r>
              <a:rPr lang="en-US" altLang="en-US" sz="2800" dirty="0" smtClean="0"/>
              <a:t>Here, </a:t>
            </a:r>
            <a:r>
              <a:rPr lang="en-US" altLang="en-US" sz="2800" b="1" dirty="0">
                <a:solidFill>
                  <a:srgbClr val="3333CC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800" dirty="0" smtClean="0"/>
              <a:t> is an </a:t>
            </a:r>
            <a:r>
              <a:rPr lang="en-US" altLang="en-US" sz="2800" dirty="0" smtClean="0">
                <a:solidFill>
                  <a:srgbClr val="00B0F0"/>
                </a:solidFill>
              </a:rPr>
              <a:t>alias</a:t>
            </a:r>
            <a:r>
              <a:rPr lang="en-US" altLang="en-US" sz="2800" dirty="0" smtClean="0"/>
              <a:t> that we have created for the private attribute, </a:t>
            </a:r>
            <a:r>
              <a:rPr lang="en-US" altLang="en-US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__name</a:t>
            </a:r>
            <a:r>
              <a:rPr lang="en-US" altLang="en-US" sz="2800" dirty="0" smtClean="0"/>
              <a:t>.</a:t>
            </a:r>
          </a:p>
          <a:p>
            <a:pPr eaLnBrk="1" hangingPunct="1"/>
            <a:r>
              <a:rPr lang="en-US" altLang="en-US" sz="2800" dirty="0" smtClean="0"/>
              <a:t>The client can access </a:t>
            </a:r>
            <a:r>
              <a:rPr lang="en-US" altLang="en-US" sz="2800" b="1" dirty="0">
                <a:solidFill>
                  <a:srgbClr val="3333CC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800" dirty="0" smtClean="0"/>
              <a:t> like a public attribute. </a:t>
            </a:r>
          </a:p>
          <a:p>
            <a:pPr eaLnBrk="1" hangingPunct="1"/>
            <a:r>
              <a:rPr lang="en-US" altLang="en-US" sz="2800" dirty="0" smtClean="0"/>
              <a:t>But it isn’t a public attribute, see: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</a:t>
            </a: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 smtClean="0">
                <a:latin typeface="Lucida Console" panose="020B0609040504020204" pitchFamily="49" charset="0"/>
              </a:rPr>
              <a:t> myinstance.</a:t>
            </a:r>
            <a:r>
              <a:rPr lang="en-US" alt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dirty="0" smtClean="0">
                <a:latin typeface="Lucida Console" panose="020B0609040504020204" pitchFamily="49" charset="0"/>
              </a:rPr>
              <a:t> = ""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Critter's </a:t>
            </a:r>
            <a:r>
              <a:rPr lang="en-US" alt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name can't be empty</a:t>
            </a:r>
            <a:r>
              <a:rPr lang="en-US" altLang="en-US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/>
              <a:t>See? The </a:t>
            </a:r>
            <a:r>
              <a:rPr lang="en-US" altLang="en-US" sz="2800" dirty="0" err="1" smtClean="0"/>
              <a:t>set_name</a:t>
            </a:r>
            <a:r>
              <a:rPr lang="en-US" altLang="en-US" sz="2800" dirty="0" smtClean="0"/>
              <a:t> method got invoked when we tried to set the </a:t>
            </a:r>
            <a:r>
              <a:rPr lang="en-US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800" dirty="0" smtClean="0"/>
              <a:t>.</a:t>
            </a:r>
            <a:endParaRPr lang="en-US" altLang="en-US" sz="28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124200" y="3733800"/>
            <a:ext cx="4724400" cy="1676400"/>
          </a:xfrm>
          <a:prstGeom prst="wedgeRoundRectCallout">
            <a:avLst>
              <a:gd name="adj1" fmla="val -58620"/>
              <a:gd name="adj2" fmla="val -129477"/>
              <a:gd name="adj3" fmla="val 16667"/>
            </a:avLst>
          </a:prstGeom>
          <a:solidFill>
            <a:srgbClr val="CCECFF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5000"/>
              </a:lnSpc>
            </a:pPr>
            <a:r>
              <a:rPr lang="en-US" sz="3200" dirty="0" smtClean="0">
                <a:solidFill>
                  <a:srgbClr val="2D2DB9"/>
                </a:solidFill>
                <a:latin typeface="Times New Roman" charset="0"/>
              </a:rPr>
              <a:t>There is another way to write this: by </a:t>
            </a:r>
            <a:r>
              <a:rPr lang="en-US" sz="3200" i="1" dirty="0" smtClean="0">
                <a:solidFill>
                  <a:srgbClr val="2D2DB9"/>
                </a:solidFill>
                <a:latin typeface="Times New Roman" charset="0"/>
              </a:rPr>
              <a:t>decoration</a:t>
            </a:r>
            <a:r>
              <a:rPr lang="en-US" sz="3200" dirty="0" smtClean="0">
                <a:solidFill>
                  <a:srgbClr val="2D2DB9"/>
                </a:solidFill>
                <a:latin typeface="Times New Roman" charset="0"/>
              </a:rPr>
              <a:t>. But we’ll learn about decorations next week…</a:t>
            </a:r>
          </a:p>
        </p:txBody>
      </p:sp>
    </p:spTree>
    <p:extLst>
      <p:ext uri="{BB962C8B-B14F-4D97-AF65-F5344CB8AC3E}">
        <p14:creationId xmlns:p14="http://schemas.microsoft.com/office/powerpoint/2010/main" val="31576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latin typeface="Elephant" panose="02020904090505020303" pitchFamily="18" charset="0"/>
              </a:rPr>
              <a:t>So what is </a:t>
            </a:r>
            <a:r>
              <a:rPr lang="en-US" altLang="en-US" sz="4000" b="1" dirty="0" smtClean="0">
                <a:latin typeface="Lucida Console" panose="020B0609040504020204" pitchFamily="49" charset="0"/>
              </a:rPr>
              <a:t>property()</a:t>
            </a:r>
            <a:r>
              <a:rPr lang="en-US" altLang="en-US" sz="4400" dirty="0" smtClean="0">
                <a:latin typeface="Elephant" panose="02020904090505020303" pitchFamily="18" charset="0"/>
              </a:rPr>
              <a:t>?</a:t>
            </a:r>
            <a:endParaRPr lang="en-US" altLang="en-US" sz="4000" dirty="0">
              <a:latin typeface="Elephant" panose="02020904090505020303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838200"/>
            <a:ext cx="8717280" cy="6019800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buNone/>
            </a:pPr>
            <a:r>
              <a:rPr lang="en-US" altLang="en-US" sz="3200" dirty="0" smtClean="0"/>
              <a:t>It is a built-in function that provides the client with the illusion of a public attribute.</a:t>
            </a:r>
          </a:p>
          <a:p>
            <a:pPr marL="0" indent="0" eaLnBrk="1" hangingPunct="1">
              <a:lnSpc>
                <a:spcPct val="95000"/>
              </a:lnSpc>
              <a:buNone/>
            </a:pPr>
            <a:r>
              <a:rPr lang="en-US" altLang="en-US" sz="3200" dirty="0" smtClean="0"/>
              <a:t>It can be called with 1, 2, 3, or 4 arguments.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</a:pPr>
            <a:r>
              <a:rPr lang="en-US" altLang="en-US" sz="3000" dirty="0" smtClean="0"/>
              <a:t>A default is assumed for the </a:t>
            </a:r>
            <a:r>
              <a:rPr lang="en-US" altLang="en-US" sz="3000" dirty="0" err="1" smtClean="0"/>
              <a:t>unprovided</a:t>
            </a:r>
            <a:r>
              <a:rPr lang="en-US" altLang="en-US" sz="3000" dirty="0" smtClean="0"/>
              <a:t> </a:t>
            </a:r>
            <a:r>
              <a:rPr lang="en-US" altLang="en-US" sz="3000" dirty="0" err="1" smtClean="0"/>
              <a:t>args</a:t>
            </a:r>
            <a:r>
              <a:rPr lang="en-US" altLang="en-US" sz="3000" dirty="0" smtClean="0"/>
              <a:t>.</a:t>
            </a:r>
          </a:p>
          <a:p>
            <a:pPr marL="571500" indent="-571500" eaLnBrk="1" hangingPunct="1">
              <a:lnSpc>
                <a:spcPct val="95000"/>
              </a:lnSpc>
              <a:buNone/>
            </a:pPr>
            <a:r>
              <a:rPr lang="en-US" altLang="en-US" sz="3000" dirty="0" smtClean="0">
                <a:solidFill>
                  <a:schemeClr val="accent2"/>
                </a:solidFill>
              </a:rPr>
              <a:t>1</a:t>
            </a:r>
            <a:r>
              <a:rPr lang="en-US" altLang="en-US" sz="3000" baseline="30000" dirty="0" smtClean="0">
                <a:solidFill>
                  <a:schemeClr val="accent2"/>
                </a:solidFill>
              </a:rPr>
              <a:t>st</a:t>
            </a:r>
            <a:r>
              <a:rPr lang="en-US" altLang="en-US" sz="2400" baseline="30000" dirty="0" smtClean="0">
                <a:solidFill>
                  <a:schemeClr val="accent2"/>
                </a:solidFill>
              </a:rPr>
              <a:t> </a:t>
            </a:r>
            <a:r>
              <a:rPr lang="en-US" altLang="en-US" sz="2400" dirty="0" smtClean="0"/>
              <a:t> </a:t>
            </a:r>
            <a:r>
              <a:rPr lang="en-US" altLang="en-US" sz="3000" dirty="0" smtClean="0"/>
              <a:t>argument indicates the method to invoke when the client tries to </a:t>
            </a:r>
            <a:r>
              <a:rPr lang="en-US" altLang="en-US" sz="3000" dirty="0" smtClean="0">
                <a:solidFill>
                  <a:schemeClr val="accent2"/>
                </a:solidFill>
              </a:rPr>
              <a:t>read</a:t>
            </a:r>
            <a:r>
              <a:rPr lang="en-US" altLang="en-US" sz="3000" dirty="0" smtClean="0"/>
              <a:t> the alias.</a:t>
            </a:r>
          </a:p>
          <a:p>
            <a:pPr marL="571500" indent="-571500" eaLnBrk="1" hangingPunct="1">
              <a:lnSpc>
                <a:spcPct val="95000"/>
              </a:lnSpc>
              <a:buNone/>
            </a:pPr>
            <a:r>
              <a:rPr lang="en-US" altLang="en-US" sz="3000" dirty="0" smtClean="0">
                <a:solidFill>
                  <a:schemeClr val="accent2"/>
                </a:solidFill>
              </a:rPr>
              <a:t>2</a:t>
            </a:r>
            <a:r>
              <a:rPr lang="en-US" altLang="en-US" sz="3000" baseline="30000" dirty="0" smtClean="0">
                <a:solidFill>
                  <a:schemeClr val="accent2"/>
                </a:solidFill>
              </a:rPr>
              <a:t>nd</a:t>
            </a:r>
            <a:r>
              <a:rPr lang="en-US" altLang="en-US" sz="1600" dirty="0" smtClean="0"/>
              <a:t> </a:t>
            </a:r>
            <a:r>
              <a:rPr lang="en-US" altLang="en-US" sz="3000" dirty="0" smtClean="0"/>
              <a:t>argumen</a:t>
            </a:r>
            <a:r>
              <a:rPr lang="en-US" altLang="en-US" sz="3000" dirty="0"/>
              <a:t>t indicates t</a:t>
            </a:r>
            <a:r>
              <a:rPr lang="en-US" altLang="en-US" sz="3000" dirty="0" smtClean="0"/>
              <a:t>he </a:t>
            </a:r>
            <a:r>
              <a:rPr lang="en-US" altLang="en-US" sz="3000" dirty="0"/>
              <a:t>method to invoke when the client tries to </a:t>
            </a:r>
            <a:r>
              <a:rPr lang="en-US" altLang="en-US" sz="3000" dirty="0" smtClean="0">
                <a:solidFill>
                  <a:schemeClr val="accent2"/>
                </a:solidFill>
              </a:rPr>
              <a:t>write</a:t>
            </a:r>
            <a:r>
              <a:rPr lang="en-US" altLang="en-US" sz="3000" dirty="0" smtClean="0"/>
              <a:t> to </a:t>
            </a:r>
            <a:r>
              <a:rPr lang="en-US" altLang="en-US" sz="3000" dirty="0"/>
              <a:t>the alias</a:t>
            </a:r>
            <a:r>
              <a:rPr lang="en-US" altLang="en-US" sz="3000" dirty="0" smtClean="0"/>
              <a:t>.</a:t>
            </a:r>
          </a:p>
          <a:p>
            <a:pPr marL="1028700" lvl="2" indent="-342900" eaLnBrk="1" hangingPunct="1">
              <a:lnSpc>
                <a:spcPct val="95000"/>
              </a:lnSpc>
              <a:spcBef>
                <a:spcPts val="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Default</a:t>
            </a:r>
            <a:r>
              <a:rPr lang="en-US" altLang="en-US" sz="2800" dirty="0" smtClean="0"/>
              <a:t> value: alias is </a:t>
            </a:r>
            <a:r>
              <a:rPr lang="en-US" altLang="en-US" sz="2800" dirty="0" smtClean="0">
                <a:solidFill>
                  <a:srgbClr val="FF0000"/>
                </a:solidFill>
              </a:rPr>
              <a:t>read-only</a:t>
            </a:r>
            <a:r>
              <a:rPr lang="en-US" altLang="en-US" sz="2800" dirty="0" smtClean="0"/>
              <a:t>.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marL="571500" indent="-571500" eaLnBrk="1" hangingPunct="1">
              <a:lnSpc>
                <a:spcPct val="95000"/>
              </a:lnSpc>
              <a:buNone/>
            </a:pPr>
            <a:r>
              <a:rPr lang="en-US" altLang="en-US" sz="3000" dirty="0" smtClean="0">
                <a:solidFill>
                  <a:schemeClr val="accent2"/>
                </a:solidFill>
              </a:rPr>
              <a:t>3</a:t>
            </a:r>
            <a:r>
              <a:rPr lang="en-US" altLang="en-US" sz="3000" baseline="30000" dirty="0" smtClean="0">
                <a:solidFill>
                  <a:schemeClr val="accent2"/>
                </a:solidFill>
              </a:rPr>
              <a:t>rd</a:t>
            </a:r>
            <a:r>
              <a:rPr lang="en-US" altLang="en-US" sz="3000" dirty="0" smtClean="0"/>
              <a:t> argumen</a:t>
            </a:r>
            <a:r>
              <a:rPr lang="en-US" altLang="en-US" sz="3000" dirty="0"/>
              <a:t>t indicates t</a:t>
            </a:r>
            <a:r>
              <a:rPr lang="en-US" altLang="en-US" sz="3000" dirty="0" smtClean="0"/>
              <a:t>he </a:t>
            </a:r>
            <a:r>
              <a:rPr lang="en-US" altLang="en-US" sz="3000" dirty="0"/>
              <a:t>method to invoke when the client tries to </a:t>
            </a:r>
            <a:r>
              <a:rPr lang="en-US" altLang="en-US" sz="3000" dirty="0" smtClean="0">
                <a:solidFill>
                  <a:schemeClr val="accent2"/>
                </a:solidFill>
              </a:rPr>
              <a:t>delete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the alias</a:t>
            </a:r>
            <a:r>
              <a:rPr lang="en-US" altLang="en-US" sz="3000" dirty="0" smtClean="0"/>
              <a:t>.</a:t>
            </a:r>
          </a:p>
          <a:p>
            <a:pPr marL="457200" indent="-457200" eaLnBrk="1" hangingPunct="1">
              <a:lnSpc>
                <a:spcPct val="95000"/>
              </a:lnSpc>
              <a:buNone/>
            </a:pPr>
            <a:r>
              <a:rPr lang="en-US" altLang="en-US" sz="3000" dirty="0" smtClean="0">
                <a:solidFill>
                  <a:schemeClr val="accent2"/>
                </a:solidFill>
              </a:rPr>
              <a:t>4</a:t>
            </a:r>
            <a:r>
              <a:rPr lang="en-US" altLang="en-US" sz="3000" baseline="30000" dirty="0" smtClean="0">
                <a:solidFill>
                  <a:schemeClr val="accent2"/>
                </a:solidFill>
              </a:rPr>
              <a:t>th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argument </a:t>
            </a:r>
            <a:r>
              <a:rPr lang="en-US" altLang="en-US" sz="3000" dirty="0" smtClean="0"/>
              <a:t>is a mostly-</a:t>
            </a:r>
            <a:r>
              <a:rPr lang="en-US" altLang="en-US" sz="3000" dirty="0" smtClean="0">
                <a:solidFill>
                  <a:schemeClr val="accent2"/>
                </a:solidFill>
              </a:rPr>
              <a:t>useless</a:t>
            </a:r>
            <a:r>
              <a:rPr lang="en-US" altLang="en-US" sz="3000" dirty="0" smtClean="0"/>
              <a:t> string.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952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600" spc="-50" dirty="0">
                <a:solidFill>
                  <a:srgbClr val="C7C753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5626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', 'object', '</a:t>
            </a:r>
            <a:r>
              <a:rPr lang="en-US" altLang="zh-TW" sz="2600" spc="-50" dirty="0">
                <a:solidFill>
                  <a:srgbClr val="B6B67C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spc="-5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spc="-5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'object', 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'super']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2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"/>
    </mc:Choice>
    <mc:Fallback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Fundamental Concepts of OOP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Modularity (</a:t>
            </a:r>
            <a:r>
              <a:rPr lang="zh-TW" altLang="en-US" sz="2800" dirty="0"/>
              <a:t>模組化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):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spc="-40" dirty="0">
                <a:solidFill>
                  <a:schemeClr val="tx1"/>
                </a:solidFill>
              </a:rPr>
              <a:t>use of small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modules </a:t>
            </a:r>
            <a:r>
              <a:rPr lang="en-US" altLang="en-US" sz="2800" spc="-40" dirty="0">
                <a:solidFill>
                  <a:schemeClr val="tx1"/>
                </a:solidFill>
              </a:rPr>
              <a:t>to achieve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subtasks that are then combined to do more.</a:t>
            </a:r>
            <a:endParaRPr lang="en-US" altLang="en-US" sz="2800" spc="-40" dirty="0">
              <a:solidFill>
                <a:schemeClr val="tx1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Encapsulation (</a:t>
            </a:r>
            <a:r>
              <a:rPr lang="zh-TW" altLang="en-US" sz="2800" dirty="0"/>
              <a:t>封裝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):</a:t>
            </a:r>
            <a:r>
              <a:rPr lang="en-US" altLang="en-US" sz="3200" spc="-3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The bundling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of data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with the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functions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0" dirty="0" smtClean="0">
                <a:solidFill>
                  <a:schemeClr val="tx1"/>
                </a:solidFill>
              </a:rPr>
              <a:t>(</a:t>
            </a:r>
            <a:r>
              <a:rPr lang="en-US" altLang="en-US" sz="2800" i="1" spc="-30" dirty="0" err="1" smtClean="0">
                <a:solidFill>
                  <a:schemeClr val="tx1"/>
                </a:solidFill>
              </a:rPr>
              <a:t>ie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,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method</a:t>
            </a:r>
            <a:r>
              <a:rPr lang="en-US" altLang="en-US" sz="2800" spc="-200" dirty="0" smtClean="0">
                <a:solidFill>
                  <a:schemeClr val="tx1"/>
                </a:solidFill>
              </a:rPr>
              <a:t>s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) that operate on that dat</a:t>
            </a:r>
            <a:r>
              <a:rPr lang="en-US" altLang="en-US" sz="2800" spc="-200" dirty="0" smtClean="0">
                <a:solidFill>
                  <a:schemeClr val="tx1"/>
                </a:solidFill>
              </a:rPr>
              <a:t>a.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 smtClean="0">
                <a:solidFill>
                  <a:srgbClr val="006600"/>
                </a:solidFill>
              </a:rPr>
              <a:t>Information </a:t>
            </a:r>
            <a:r>
              <a:rPr lang="en-US" altLang="en-US" sz="3200" b="1" dirty="0">
                <a:solidFill>
                  <a:srgbClr val="006600"/>
                </a:solidFill>
              </a:rPr>
              <a:t>hiding (</a:t>
            </a:r>
            <a:r>
              <a:rPr lang="zh-TW" altLang="en-US" sz="2800" dirty="0"/>
              <a:t>資訊隱</a:t>
            </a:r>
            <a:r>
              <a:rPr lang="zh-TW" altLang="en-US" sz="2800" dirty="0" smtClean="0"/>
              <a:t>藏</a:t>
            </a:r>
            <a:r>
              <a:rPr lang="en-US" altLang="en-US" sz="3200" b="1" spc="-100" dirty="0">
                <a:solidFill>
                  <a:srgbClr val="006600"/>
                </a:solidFill>
              </a:rPr>
              <a:t>)</a:t>
            </a:r>
            <a:r>
              <a:rPr lang="en-US" altLang="en-US" sz="3200" b="1" dirty="0">
                <a:solidFill>
                  <a:srgbClr val="006600"/>
                </a:solidFill>
              </a:rPr>
              <a:t>:</a:t>
            </a:r>
            <a:r>
              <a:rPr lang="en-US" altLang="en-US" sz="2400" spc="-7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T</a:t>
            </a:r>
            <a:r>
              <a:rPr lang="en-US" altLang="en-US" sz="2800" spc="-50" dirty="0">
                <a:solidFill>
                  <a:srgbClr val="FF0000"/>
                </a:solidFill>
              </a:rPr>
              <a:t>h</a:t>
            </a:r>
            <a:r>
              <a:rPr lang="en-US" altLang="en-US" sz="2800" dirty="0">
                <a:solidFill>
                  <a:srgbClr val="FF0000"/>
                </a:solidFill>
              </a:rPr>
              <a:t>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act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800" spc="-60" dirty="0">
                <a:solidFill>
                  <a:srgbClr val="FF0000"/>
                </a:solidFill>
              </a:rPr>
              <a:t>o</a:t>
            </a:r>
            <a:r>
              <a:rPr lang="en-US" altLang="en-US" sz="2800" dirty="0">
                <a:solidFill>
                  <a:srgbClr val="FF0000"/>
                </a:solidFill>
              </a:rPr>
              <a:t>f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800" spc="-40" dirty="0">
                <a:solidFill>
                  <a:srgbClr val="FF0000"/>
                </a:solidFill>
              </a:rPr>
              <a:t>ma</a:t>
            </a:r>
            <a:r>
              <a:rPr lang="en-US" altLang="en-US" sz="2800" dirty="0">
                <a:solidFill>
                  <a:srgbClr val="FF0000"/>
                </a:solidFill>
              </a:rPr>
              <a:t>king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a </a:t>
            </a:r>
            <a:r>
              <a:rPr lang="en-US" altLang="en-US" sz="2800" dirty="0">
                <a:solidFill>
                  <a:srgbClr val="FF0000"/>
                </a:solidFill>
              </a:rPr>
              <a:t>class’s </a:t>
            </a:r>
            <a:r>
              <a:rPr lang="en-US" altLang="en-US" sz="2800" dirty="0" smtClean="0">
                <a:solidFill>
                  <a:srgbClr val="FF0000"/>
                </a:solidFill>
              </a:rPr>
              <a:t>information (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ie</a:t>
            </a:r>
            <a:r>
              <a:rPr lang="en-US" altLang="en-US" sz="2800" dirty="0" smtClean="0">
                <a:solidFill>
                  <a:srgbClr val="FF0000"/>
                </a:solidFill>
              </a:rPr>
              <a:t>, data attributes) </a:t>
            </a:r>
            <a:r>
              <a:rPr lang="en-US" altLang="en-US" sz="2800" dirty="0">
                <a:solidFill>
                  <a:srgbClr val="FF0000"/>
                </a:solidFill>
              </a:rPr>
              <a:t>private.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Abstract</a:t>
            </a:r>
            <a:r>
              <a:rPr lang="en-US" altLang="en-US" sz="3200" b="1" spc="-100" dirty="0">
                <a:solidFill>
                  <a:srgbClr val="006600"/>
                </a:solidFill>
              </a:rPr>
              <a:t>io</a:t>
            </a:r>
            <a:r>
              <a:rPr lang="en-US" altLang="en-US" sz="3200" b="1" dirty="0">
                <a:solidFill>
                  <a:srgbClr val="006600"/>
                </a:solidFill>
              </a:rPr>
              <a:t>n</a:t>
            </a:r>
            <a:r>
              <a:rPr lang="en-US" altLang="en-US" sz="2800" b="1" dirty="0">
                <a:solidFill>
                  <a:srgbClr val="006600"/>
                </a:solidFill>
              </a:rPr>
              <a:t> </a:t>
            </a:r>
            <a:r>
              <a:rPr lang="en-US" altLang="en-US" sz="3200" b="1" dirty="0">
                <a:solidFill>
                  <a:srgbClr val="006600"/>
                </a:solidFill>
              </a:rPr>
              <a:t>(</a:t>
            </a:r>
            <a:r>
              <a:rPr lang="zh-TW" altLang="en-US" sz="2800" spc="-60" dirty="0"/>
              <a:t>資料抽象化</a:t>
            </a:r>
            <a:r>
              <a:rPr lang="en-US" altLang="en-US" sz="3200" b="1" spc="-60" dirty="0" smtClean="0">
                <a:solidFill>
                  <a:srgbClr val="006600"/>
                </a:solidFill>
              </a:rPr>
              <a:t>)</a:t>
            </a:r>
            <a:r>
              <a:rPr lang="en-US" altLang="en-US" sz="2800" dirty="0" smtClean="0">
                <a:solidFill>
                  <a:schemeClr val="bg1"/>
                </a:solidFill>
              </a:rPr>
              <a:t>T</a:t>
            </a:r>
            <a:r>
              <a:rPr lang="en-US" altLang="en-US" sz="2800" spc="-40" dirty="0" smtClean="0">
                <a:solidFill>
                  <a:schemeClr val="bg1"/>
                </a:solidFill>
              </a:rPr>
              <a:t>he</a:t>
            </a:r>
            <a:r>
              <a:rPr lang="en-US" altLang="en-US" sz="2400" spc="-4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40" dirty="0">
                <a:solidFill>
                  <a:schemeClr val="bg1"/>
                </a:solidFill>
              </a:rPr>
              <a:t>use</a:t>
            </a:r>
            <a:r>
              <a:rPr lang="en-US" altLang="en-US" sz="2400" spc="-40" dirty="0">
                <a:solidFill>
                  <a:schemeClr val="bg1"/>
                </a:solidFill>
              </a:rPr>
              <a:t> </a:t>
            </a:r>
            <a:r>
              <a:rPr lang="en-US" altLang="en-US" sz="2800" spc="-40" dirty="0">
                <a:solidFill>
                  <a:schemeClr val="bg1"/>
                </a:solidFill>
              </a:rPr>
              <a:t>o</a:t>
            </a:r>
            <a:r>
              <a:rPr lang="en-US" altLang="en-US" sz="2800" dirty="0">
                <a:solidFill>
                  <a:schemeClr val="bg1"/>
                </a:solidFill>
              </a:rPr>
              <a:t>f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encapsulation and </a:t>
            </a:r>
            <a:r>
              <a:rPr lang="en-US" altLang="en-US" sz="2800" dirty="0" smtClean="0">
                <a:solidFill>
                  <a:schemeClr val="bg1"/>
                </a:solidFill>
              </a:rPr>
              <a:t>info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</a:rPr>
              <a:t>hiding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to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>
                <a:solidFill>
                  <a:schemeClr val="bg1"/>
                </a:solidFill>
              </a:rPr>
              <a:t>simplify</a:t>
            </a:r>
            <a:r>
              <a:rPr lang="en-US" altLang="en-US" sz="2400" spc="-30" dirty="0">
                <a:solidFill>
                  <a:schemeClr val="bg1"/>
                </a:solidFill>
              </a:rPr>
              <a:t> </a:t>
            </a:r>
            <a:r>
              <a:rPr lang="en-US" altLang="en-US" sz="2800" spc="-100" dirty="0">
                <a:solidFill>
                  <a:schemeClr val="bg1"/>
                </a:solidFill>
              </a:rPr>
              <a:t>ho</a:t>
            </a:r>
            <a:r>
              <a:rPr lang="en-US" altLang="en-US" sz="2800" spc="-30" dirty="0">
                <a:solidFill>
                  <a:schemeClr val="bg1"/>
                </a:solidFill>
              </a:rPr>
              <a:t>w</a:t>
            </a:r>
            <a:r>
              <a:rPr lang="en-US" altLang="en-US" sz="2400" spc="-30" dirty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clients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interact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bg1"/>
                </a:solidFill>
              </a:rPr>
              <a:t>with</a:t>
            </a:r>
            <a:r>
              <a:rPr lang="en-US" altLang="en-US" sz="2400" spc="-30" dirty="0" smtClean="0">
                <a:solidFill>
                  <a:schemeClr val="bg1"/>
                </a:solidFill>
              </a:rPr>
              <a:t> </a:t>
            </a:r>
            <a:r>
              <a:rPr lang="en-US" altLang="en-US" sz="2800" spc="-30" dirty="0">
                <a:solidFill>
                  <a:schemeClr val="bg1"/>
                </a:solidFill>
              </a:rPr>
              <a:t>dat</a:t>
            </a:r>
            <a:r>
              <a:rPr lang="en-US" altLang="en-US" sz="2800" spc="-80" dirty="0">
                <a:solidFill>
                  <a:schemeClr val="bg1"/>
                </a:solidFill>
              </a:rPr>
              <a:t>a</a:t>
            </a:r>
            <a:r>
              <a:rPr lang="en-US" altLang="en-US" sz="2800" spc="-30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Inheritance (</a:t>
            </a:r>
            <a:r>
              <a:rPr lang="zh-TW" altLang="en-US" sz="2800" dirty="0"/>
              <a:t>繼承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 </a:t>
            </a:r>
            <a:r>
              <a:rPr lang="en-US" altLang="en-US" sz="2800" spc="-40" dirty="0" smtClean="0">
                <a:solidFill>
                  <a:schemeClr val="bg1"/>
                </a:solidFill>
              </a:rPr>
              <a:t>Whe</a:t>
            </a:r>
            <a:r>
              <a:rPr lang="en-US" altLang="en-US" sz="2800" spc="-10" dirty="0" smtClean="0">
                <a:solidFill>
                  <a:schemeClr val="bg1"/>
                </a:solidFill>
              </a:rPr>
              <a:t>n the</a:t>
            </a:r>
            <a:r>
              <a:rPr lang="en-US" altLang="en-US" sz="2800" dirty="0" smtClean="0">
                <a:solidFill>
                  <a:schemeClr val="bg1"/>
                </a:solidFill>
              </a:rPr>
              <a:t> methods of a base class are accessible (</a:t>
            </a:r>
            <a:r>
              <a:rPr lang="en-US" altLang="en-US" sz="2800" i="1" dirty="0" err="1" smtClean="0">
                <a:solidFill>
                  <a:schemeClr val="bg1"/>
                </a:solidFill>
              </a:rPr>
              <a:t>ie</a:t>
            </a:r>
            <a:r>
              <a:rPr lang="en-US" altLang="en-US" sz="2800" dirty="0" smtClean="0">
                <a:solidFill>
                  <a:schemeClr val="bg1"/>
                </a:solidFill>
              </a:rPr>
              <a:t> inherited) by instances of the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Polymorphism (</a:t>
            </a:r>
            <a:r>
              <a:rPr lang="zh-TW" altLang="en-US" sz="2800" dirty="0"/>
              <a:t>多型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</a:t>
            </a:r>
            <a:r>
              <a:rPr lang="en-US" altLang="en-US" sz="2800" spc="-20" dirty="0" smtClean="0">
                <a:solidFill>
                  <a:schemeClr val="bg1"/>
                </a:solidFill>
              </a:rPr>
              <a:t>When a derived</a:t>
            </a:r>
            <a:r>
              <a:rPr lang="en-US" altLang="en-US" sz="2800" dirty="0" smtClean="0">
                <a:solidFill>
                  <a:schemeClr val="bg1"/>
                </a:solidFill>
              </a:rPr>
              <a:t> class</a:t>
            </a:r>
            <a:r>
              <a:rPr lang="en-US" altLang="en-US" sz="2800" spc="-20" dirty="0" smtClean="0">
                <a:solidFill>
                  <a:schemeClr val="bg1"/>
                </a:solidFill>
              </a:rPr>
              <a:t> redefines the methods it inherited</a:t>
            </a:r>
            <a:r>
              <a:rPr lang="en-US" altLang="en-US" sz="2800" dirty="0" smtClean="0">
                <a:solidFill>
                  <a:schemeClr val="bg1"/>
                </a:solidFill>
              </a:rPr>
              <a:t>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'property', 'super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'object', 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'super']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Fundamental Concepts of OOP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Modularity (</a:t>
            </a:r>
            <a:r>
              <a:rPr lang="zh-TW" altLang="en-US" sz="2800" dirty="0"/>
              <a:t>模組化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):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spc="-40" dirty="0">
                <a:solidFill>
                  <a:schemeClr val="tx1"/>
                </a:solidFill>
              </a:rPr>
              <a:t>use of small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modules </a:t>
            </a:r>
            <a:r>
              <a:rPr lang="en-US" altLang="en-US" sz="2800" spc="-40" dirty="0">
                <a:solidFill>
                  <a:schemeClr val="tx1"/>
                </a:solidFill>
              </a:rPr>
              <a:t>to achieve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subtasks that are then combined to do more.</a:t>
            </a:r>
            <a:endParaRPr lang="en-US" altLang="en-US" sz="2800" spc="-40" dirty="0">
              <a:solidFill>
                <a:schemeClr val="tx1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Encapsulation (</a:t>
            </a:r>
            <a:r>
              <a:rPr lang="zh-TW" altLang="en-US" sz="2800" dirty="0"/>
              <a:t>封裝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):</a:t>
            </a:r>
            <a:r>
              <a:rPr lang="en-US" altLang="en-US" sz="3200" spc="-3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The bundling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of data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with the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functions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0" dirty="0" smtClean="0">
                <a:solidFill>
                  <a:schemeClr val="tx1"/>
                </a:solidFill>
              </a:rPr>
              <a:t>(</a:t>
            </a:r>
            <a:r>
              <a:rPr lang="en-US" altLang="en-US" sz="2800" i="1" spc="-30" dirty="0" err="1" smtClean="0">
                <a:solidFill>
                  <a:schemeClr val="tx1"/>
                </a:solidFill>
              </a:rPr>
              <a:t>ie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,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method</a:t>
            </a:r>
            <a:r>
              <a:rPr lang="en-US" altLang="en-US" sz="2800" spc="-200" dirty="0" smtClean="0">
                <a:solidFill>
                  <a:schemeClr val="tx1"/>
                </a:solidFill>
              </a:rPr>
              <a:t>s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) that operate on that dat</a:t>
            </a:r>
            <a:r>
              <a:rPr lang="en-US" altLang="en-US" sz="2800" spc="-200" dirty="0" smtClean="0">
                <a:solidFill>
                  <a:schemeClr val="tx1"/>
                </a:solidFill>
              </a:rPr>
              <a:t>a.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 smtClean="0">
                <a:solidFill>
                  <a:srgbClr val="006600"/>
                </a:solidFill>
              </a:rPr>
              <a:t>Information </a:t>
            </a:r>
            <a:r>
              <a:rPr lang="en-US" altLang="en-US" sz="3200" b="1" dirty="0">
                <a:solidFill>
                  <a:srgbClr val="006600"/>
                </a:solidFill>
              </a:rPr>
              <a:t>hiding (</a:t>
            </a:r>
            <a:r>
              <a:rPr lang="zh-TW" altLang="en-US" sz="2800" dirty="0"/>
              <a:t>資訊隱</a:t>
            </a:r>
            <a:r>
              <a:rPr lang="zh-TW" altLang="en-US" sz="2800" dirty="0" smtClean="0"/>
              <a:t>藏</a:t>
            </a:r>
            <a:r>
              <a:rPr lang="en-US" altLang="en-US" sz="3200" b="1" spc="-100" dirty="0">
                <a:solidFill>
                  <a:srgbClr val="006600"/>
                </a:solidFill>
              </a:rPr>
              <a:t>)</a:t>
            </a:r>
            <a:r>
              <a:rPr lang="en-US" altLang="en-US" sz="3200" b="1" dirty="0">
                <a:solidFill>
                  <a:srgbClr val="006600"/>
                </a:solidFill>
              </a:rPr>
              <a:t>:</a:t>
            </a:r>
            <a:r>
              <a:rPr lang="en-US" altLang="en-US" sz="2400" spc="-7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T</a:t>
            </a:r>
            <a:r>
              <a:rPr lang="en-US" altLang="en-US" sz="2800" spc="-50" dirty="0">
                <a:solidFill>
                  <a:srgbClr val="000000"/>
                </a:solidFill>
              </a:rPr>
              <a:t>h</a:t>
            </a:r>
            <a:r>
              <a:rPr lang="en-US" altLang="en-US" sz="2800" dirty="0">
                <a:solidFill>
                  <a:srgbClr val="000000"/>
                </a:solidFill>
              </a:rPr>
              <a:t>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act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800" spc="-60" dirty="0">
                <a:solidFill>
                  <a:srgbClr val="000000"/>
                </a:solidFill>
              </a:rPr>
              <a:t>o</a:t>
            </a:r>
            <a:r>
              <a:rPr lang="en-US" altLang="en-US" sz="2800" dirty="0">
                <a:solidFill>
                  <a:srgbClr val="000000"/>
                </a:solidFill>
              </a:rPr>
              <a:t>f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800" spc="-40" dirty="0">
                <a:solidFill>
                  <a:srgbClr val="000000"/>
                </a:solidFill>
              </a:rPr>
              <a:t>ma</a:t>
            </a:r>
            <a:r>
              <a:rPr lang="en-US" altLang="en-US" sz="2800" dirty="0">
                <a:solidFill>
                  <a:srgbClr val="000000"/>
                </a:solidFill>
              </a:rPr>
              <a:t>king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a </a:t>
            </a:r>
            <a:r>
              <a:rPr lang="en-US" altLang="en-US" sz="2800" dirty="0">
                <a:solidFill>
                  <a:schemeClr val="tx1"/>
                </a:solidFill>
              </a:rPr>
              <a:t>class’s </a:t>
            </a:r>
            <a:r>
              <a:rPr lang="en-US" altLang="en-US" sz="2800" dirty="0" smtClean="0">
                <a:solidFill>
                  <a:schemeClr val="tx1"/>
                </a:solidFill>
              </a:rPr>
              <a:t>information (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ie</a:t>
            </a:r>
            <a:r>
              <a:rPr lang="en-US" altLang="en-US" sz="2800" dirty="0" smtClean="0">
                <a:solidFill>
                  <a:schemeClr val="tx1"/>
                </a:solidFill>
              </a:rPr>
              <a:t>, data attributes) </a:t>
            </a:r>
            <a:r>
              <a:rPr lang="en-US" altLang="en-US" sz="2800" dirty="0">
                <a:solidFill>
                  <a:schemeClr val="tx1"/>
                </a:solidFill>
              </a:rPr>
              <a:t>private.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Abstract</a:t>
            </a:r>
            <a:r>
              <a:rPr lang="en-US" altLang="en-US" sz="3200" b="1" spc="-100" dirty="0">
                <a:solidFill>
                  <a:srgbClr val="006600"/>
                </a:solidFill>
              </a:rPr>
              <a:t>io</a:t>
            </a:r>
            <a:r>
              <a:rPr lang="en-US" altLang="en-US" sz="3200" b="1" dirty="0">
                <a:solidFill>
                  <a:srgbClr val="006600"/>
                </a:solidFill>
              </a:rPr>
              <a:t>n</a:t>
            </a:r>
            <a:r>
              <a:rPr lang="en-US" altLang="en-US" sz="2800" b="1" dirty="0">
                <a:solidFill>
                  <a:srgbClr val="006600"/>
                </a:solidFill>
              </a:rPr>
              <a:t> </a:t>
            </a:r>
            <a:r>
              <a:rPr lang="en-US" altLang="en-US" sz="3200" b="1" dirty="0">
                <a:solidFill>
                  <a:srgbClr val="006600"/>
                </a:solidFill>
              </a:rPr>
              <a:t>(</a:t>
            </a:r>
            <a:r>
              <a:rPr lang="zh-TW" altLang="en-US" sz="2800" spc="-60" dirty="0"/>
              <a:t>資料抽象化</a:t>
            </a:r>
            <a:r>
              <a:rPr lang="en-US" altLang="en-US" sz="3200" b="1" spc="-60" dirty="0" smtClean="0">
                <a:solidFill>
                  <a:srgbClr val="006600"/>
                </a:solidFill>
              </a:rPr>
              <a:t>): </a:t>
            </a:r>
            <a:r>
              <a:rPr lang="en-US" altLang="en-US" sz="2800" dirty="0" smtClean="0">
                <a:solidFill>
                  <a:schemeClr val="tx1"/>
                </a:solidFill>
              </a:rPr>
              <a:t>T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he</a:t>
            </a:r>
            <a:r>
              <a:rPr lang="en-US" altLang="en-US" sz="2400" spc="-4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40" dirty="0">
                <a:solidFill>
                  <a:schemeClr val="tx1"/>
                </a:solidFill>
              </a:rPr>
              <a:t>use</a:t>
            </a:r>
            <a:r>
              <a:rPr lang="en-US" altLang="en-US" sz="2400" spc="-40" dirty="0">
                <a:solidFill>
                  <a:schemeClr val="tx1"/>
                </a:solidFill>
              </a:rPr>
              <a:t> </a:t>
            </a:r>
            <a:r>
              <a:rPr lang="en-US" altLang="en-US" sz="2800" spc="-40" dirty="0">
                <a:solidFill>
                  <a:schemeClr val="tx1"/>
                </a:solidFill>
              </a:rPr>
              <a:t>o</a:t>
            </a:r>
            <a:r>
              <a:rPr lang="en-US" altLang="en-US" sz="2800" dirty="0">
                <a:solidFill>
                  <a:schemeClr val="tx1"/>
                </a:solidFill>
              </a:rPr>
              <a:t>f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encapsulation and </a:t>
            </a:r>
            <a:r>
              <a:rPr lang="en-US" altLang="en-US" sz="2800" dirty="0" smtClean="0">
                <a:solidFill>
                  <a:schemeClr val="tx1"/>
                </a:solidFill>
              </a:rPr>
              <a:t>info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hiding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to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>
                <a:solidFill>
                  <a:schemeClr val="tx1"/>
                </a:solidFill>
              </a:rPr>
              <a:t>simplify</a:t>
            </a:r>
            <a:r>
              <a:rPr lang="en-US" altLang="en-US" sz="2400" spc="-30" dirty="0">
                <a:solidFill>
                  <a:schemeClr val="tx1"/>
                </a:solidFill>
              </a:rPr>
              <a:t> </a:t>
            </a:r>
            <a:r>
              <a:rPr lang="en-US" altLang="en-US" sz="2800" spc="-100" dirty="0">
                <a:solidFill>
                  <a:schemeClr val="tx1"/>
                </a:solidFill>
              </a:rPr>
              <a:t>ho</a:t>
            </a:r>
            <a:r>
              <a:rPr lang="en-US" altLang="en-US" sz="2800" spc="-30" dirty="0">
                <a:solidFill>
                  <a:schemeClr val="tx1"/>
                </a:solidFill>
              </a:rPr>
              <a:t>w</a:t>
            </a:r>
            <a:r>
              <a:rPr lang="en-US" altLang="en-US" sz="2400" spc="-30" dirty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clients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interact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with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>
                <a:solidFill>
                  <a:schemeClr val="tx1"/>
                </a:solidFill>
              </a:rPr>
              <a:t>dat</a:t>
            </a:r>
            <a:r>
              <a:rPr lang="en-US" altLang="en-US" sz="2800" spc="-80" dirty="0">
                <a:solidFill>
                  <a:schemeClr val="tx1"/>
                </a:solidFill>
              </a:rPr>
              <a:t>a</a:t>
            </a:r>
            <a:r>
              <a:rPr lang="en-US" altLang="en-US" sz="2800" spc="-3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Inheritance (</a:t>
            </a:r>
            <a:r>
              <a:rPr lang="zh-TW" altLang="en-US" sz="2800" dirty="0"/>
              <a:t>繼承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): </a:t>
            </a:r>
            <a:r>
              <a:rPr lang="en-US" altLang="en-US" sz="2800" spc="-40" dirty="0" smtClean="0">
                <a:solidFill>
                  <a:srgbClr val="FF0000"/>
                </a:solidFill>
              </a:rPr>
              <a:t>Whe</a:t>
            </a:r>
            <a:r>
              <a:rPr lang="en-US" altLang="en-US" sz="2800" spc="-10" dirty="0" smtClean="0">
                <a:solidFill>
                  <a:srgbClr val="FF0000"/>
                </a:solidFill>
              </a:rPr>
              <a:t>n the</a:t>
            </a:r>
            <a:r>
              <a:rPr lang="en-US" altLang="en-US" sz="2800" dirty="0" smtClean="0">
                <a:solidFill>
                  <a:srgbClr val="FF0000"/>
                </a:solidFill>
              </a:rPr>
              <a:t> methods of a base class are accessible (</a:t>
            </a:r>
            <a:r>
              <a:rPr lang="en-US" altLang="en-US" sz="2800" i="1" dirty="0" err="1" smtClean="0">
                <a:solidFill>
                  <a:srgbClr val="FF0000"/>
                </a:solidFill>
              </a:rPr>
              <a:t>ie</a:t>
            </a:r>
            <a:r>
              <a:rPr lang="en-US" altLang="en-US" sz="2800" dirty="0" smtClean="0">
                <a:solidFill>
                  <a:srgbClr val="FF0000"/>
                </a:solidFill>
              </a:rPr>
              <a:t> inherited) by instances of the class derived from it (</a:t>
            </a:r>
            <a:r>
              <a:rPr lang="en-US" altLang="en-US" sz="2800" i="1" dirty="0" err="1">
                <a:solidFill>
                  <a:srgbClr val="FF0000"/>
                </a:solidFill>
              </a:rPr>
              <a:t>ie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a derived class).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Polymorphism (</a:t>
            </a:r>
            <a:r>
              <a:rPr lang="zh-TW" altLang="en-US" sz="2800" dirty="0"/>
              <a:t>多型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 </a:t>
            </a:r>
            <a:r>
              <a:rPr lang="en-US" altLang="en-US" sz="2800" spc="-20" dirty="0">
                <a:solidFill>
                  <a:schemeClr val="bg1"/>
                </a:solidFill>
              </a:rPr>
              <a:t>When </a:t>
            </a:r>
            <a:r>
              <a:rPr lang="en-US" altLang="en-US" sz="2800" spc="-20" dirty="0" smtClean="0">
                <a:solidFill>
                  <a:schemeClr val="bg1"/>
                </a:solidFill>
              </a:rPr>
              <a:t>a derived</a:t>
            </a:r>
            <a:r>
              <a:rPr lang="en-US" altLang="en-US" sz="2800" dirty="0" smtClean="0">
                <a:solidFill>
                  <a:schemeClr val="bg1"/>
                </a:solidFill>
              </a:rPr>
              <a:t> class</a:t>
            </a:r>
            <a:r>
              <a:rPr lang="en-US" altLang="en-US" sz="2800" spc="-20" dirty="0" smtClean="0">
                <a:solidFill>
                  <a:schemeClr val="bg1"/>
                </a:solidFill>
              </a:rPr>
              <a:t> redefines the methods it inherited</a:t>
            </a:r>
            <a:r>
              <a:rPr lang="en-US" altLang="en-US" sz="2800" dirty="0" smtClean="0">
                <a:solidFill>
                  <a:schemeClr val="bg1"/>
                </a:solidFill>
              </a:rPr>
              <a:t>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463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Fundamental Concepts of OOP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Modularity (</a:t>
            </a:r>
            <a:r>
              <a:rPr lang="zh-TW" altLang="en-US" sz="2800" dirty="0"/>
              <a:t>模組化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):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spc="-40" dirty="0">
                <a:solidFill>
                  <a:schemeClr val="tx1"/>
                </a:solidFill>
              </a:rPr>
              <a:t>use of small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modules </a:t>
            </a:r>
            <a:r>
              <a:rPr lang="en-US" altLang="en-US" sz="2800" spc="-40" dirty="0">
                <a:solidFill>
                  <a:schemeClr val="tx1"/>
                </a:solidFill>
              </a:rPr>
              <a:t>to achieve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subtasks that are then combined to do more.</a:t>
            </a:r>
            <a:endParaRPr lang="en-US" altLang="en-US" sz="2800" spc="-40" dirty="0">
              <a:solidFill>
                <a:schemeClr val="tx1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Encapsulation (</a:t>
            </a:r>
            <a:r>
              <a:rPr lang="zh-TW" altLang="en-US" sz="2800" dirty="0"/>
              <a:t>封裝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):</a:t>
            </a:r>
            <a:r>
              <a:rPr lang="en-US" altLang="en-US" sz="3200" spc="-3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bundling of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data with the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functions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0" dirty="0" smtClean="0">
                <a:solidFill>
                  <a:schemeClr val="tx1"/>
                </a:solidFill>
              </a:rPr>
              <a:t>(</a:t>
            </a:r>
            <a:r>
              <a:rPr lang="en-US" altLang="en-US" sz="2800" i="1" spc="-30" dirty="0" err="1" smtClean="0">
                <a:solidFill>
                  <a:schemeClr val="tx1"/>
                </a:solidFill>
              </a:rPr>
              <a:t>ie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,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method</a:t>
            </a:r>
            <a:r>
              <a:rPr lang="en-US" altLang="en-US" sz="2800" spc="-200" dirty="0" smtClean="0">
                <a:solidFill>
                  <a:schemeClr val="tx1"/>
                </a:solidFill>
              </a:rPr>
              <a:t>s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) that operate on that dat</a:t>
            </a:r>
            <a:r>
              <a:rPr lang="en-US" altLang="en-US" sz="2800" spc="-200" dirty="0" smtClean="0">
                <a:solidFill>
                  <a:schemeClr val="tx1"/>
                </a:solidFill>
              </a:rPr>
              <a:t>a.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 smtClean="0">
                <a:solidFill>
                  <a:srgbClr val="006600"/>
                </a:solidFill>
              </a:rPr>
              <a:t>Information </a:t>
            </a:r>
            <a:r>
              <a:rPr lang="en-US" altLang="en-US" sz="3200" b="1" dirty="0">
                <a:solidFill>
                  <a:srgbClr val="006600"/>
                </a:solidFill>
              </a:rPr>
              <a:t>hiding (</a:t>
            </a:r>
            <a:r>
              <a:rPr lang="zh-TW" altLang="en-US" sz="2800" dirty="0"/>
              <a:t>資訊隱</a:t>
            </a:r>
            <a:r>
              <a:rPr lang="zh-TW" altLang="en-US" sz="2800" dirty="0" smtClean="0"/>
              <a:t>藏</a:t>
            </a:r>
            <a:r>
              <a:rPr lang="en-US" altLang="en-US" sz="3200" b="1" spc="-100" dirty="0">
                <a:solidFill>
                  <a:srgbClr val="006600"/>
                </a:solidFill>
              </a:rPr>
              <a:t>)</a:t>
            </a:r>
            <a:r>
              <a:rPr lang="en-US" altLang="en-US" sz="3200" b="1" dirty="0">
                <a:solidFill>
                  <a:srgbClr val="006600"/>
                </a:solidFill>
              </a:rPr>
              <a:t>:</a:t>
            </a:r>
            <a:r>
              <a:rPr lang="en-US" altLang="en-US" sz="2400" spc="-7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T</a:t>
            </a:r>
            <a:r>
              <a:rPr lang="en-US" altLang="en-US" sz="2800" spc="-50" dirty="0">
                <a:solidFill>
                  <a:srgbClr val="000000"/>
                </a:solidFill>
              </a:rPr>
              <a:t>h</a:t>
            </a:r>
            <a:r>
              <a:rPr lang="en-US" altLang="en-US" sz="2800" dirty="0">
                <a:solidFill>
                  <a:srgbClr val="000000"/>
                </a:solidFill>
              </a:rPr>
              <a:t>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act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800" spc="-60" dirty="0">
                <a:solidFill>
                  <a:srgbClr val="000000"/>
                </a:solidFill>
              </a:rPr>
              <a:t>o</a:t>
            </a:r>
            <a:r>
              <a:rPr lang="en-US" altLang="en-US" sz="2800" dirty="0">
                <a:solidFill>
                  <a:srgbClr val="000000"/>
                </a:solidFill>
              </a:rPr>
              <a:t>f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800" spc="-40" dirty="0">
                <a:solidFill>
                  <a:srgbClr val="000000"/>
                </a:solidFill>
              </a:rPr>
              <a:t>ma</a:t>
            </a:r>
            <a:r>
              <a:rPr lang="en-US" altLang="en-US" sz="2800" dirty="0">
                <a:solidFill>
                  <a:srgbClr val="000000"/>
                </a:solidFill>
              </a:rPr>
              <a:t>king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a </a:t>
            </a:r>
            <a:r>
              <a:rPr lang="en-US" altLang="en-US" sz="2800" dirty="0">
                <a:solidFill>
                  <a:schemeClr val="tx1"/>
                </a:solidFill>
              </a:rPr>
              <a:t>class’s </a:t>
            </a:r>
            <a:r>
              <a:rPr lang="en-US" altLang="en-US" sz="2800" dirty="0" smtClean="0">
                <a:solidFill>
                  <a:schemeClr val="tx1"/>
                </a:solidFill>
              </a:rPr>
              <a:t>information (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ie</a:t>
            </a:r>
            <a:r>
              <a:rPr lang="en-US" altLang="en-US" sz="2800" dirty="0" smtClean="0">
                <a:solidFill>
                  <a:schemeClr val="tx1"/>
                </a:solidFill>
              </a:rPr>
              <a:t>, data attributes) </a:t>
            </a:r>
            <a:r>
              <a:rPr lang="en-US" altLang="en-US" sz="2800" dirty="0">
                <a:solidFill>
                  <a:schemeClr val="tx1"/>
                </a:solidFill>
              </a:rPr>
              <a:t>private.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Abstract</a:t>
            </a:r>
            <a:r>
              <a:rPr lang="en-US" altLang="en-US" sz="3200" b="1" spc="-100" dirty="0">
                <a:solidFill>
                  <a:srgbClr val="006600"/>
                </a:solidFill>
              </a:rPr>
              <a:t>io</a:t>
            </a:r>
            <a:r>
              <a:rPr lang="en-US" altLang="en-US" sz="3200" b="1" dirty="0">
                <a:solidFill>
                  <a:srgbClr val="006600"/>
                </a:solidFill>
              </a:rPr>
              <a:t>n</a:t>
            </a:r>
            <a:r>
              <a:rPr lang="en-US" altLang="en-US" sz="2800" b="1" dirty="0">
                <a:solidFill>
                  <a:srgbClr val="006600"/>
                </a:solidFill>
              </a:rPr>
              <a:t> </a:t>
            </a:r>
            <a:r>
              <a:rPr lang="en-US" altLang="en-US" sz="3200" b="1" dirty="0">
                <a:solidFill>
                  <a:srgbClr val="006600"/>
                </a:solidFill>
              </a:rPr>
              <a:t>(</a:t>
            </a:r>
            <a:r>
              <a:rPr lang="zh-TW" altLang="en-US" sz="2800" spc="-60" dirty="0"/>
              <a:t>資料抽象化</a:t>
            </a:r>
            <a:r>
              <a:rPr lang="en-US" altLang="en-US" sz="3200" b="1" spc="-60" dirty="0" smtClean="0">
                <a:solidFill>
                  <a:srgbClr val="006600"/>
                </a:solidFill>
              </a:rPr>
              <a:t>): </a:t>
            </a:r>
            <a:r>
              <a:rPr lang="en-US" altLang="en-US" sz="2800" dirty="0" smtClean="0">
                <a:solidFill>
                  <a:schemeClr val="tx1"/>
                </a:solidFill>
              </a:rPr>
              <a:t>T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he</a:t>
            </a:r>
            <a:r>
              <a:rPr lang="en-US" altLang="en-US" sz="2400" spc="-4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40" dirty="0">
                <a:solidFill>
                  <a:schemeClr val="tx1"/>
                </a:solidFill>
              </a:rPr>
              <a:t>use</a:t>
            </a:r>
            <a:r>
              <a:rPr lang="en-US" altLang="en-US" sz="2400" spc="-40" dirty="0">
                <a:solidFill>
                  <a:schemeClr val="tx1"/>
                </a:solidFill>
              </a:rPr>
              <a:t> </a:t>
            </a:r>
            <a:r>
              <a:rPr lang="en-US" altLang="en-US" sz="2800" spc="-40" dirty="0">
                <a:solidFill>
                  <a:schemeClr val="tx1"/>
                </a:solidFill>
              </a:rPr>
              <a:t>o</a:t>
            </a:r>
            <a:r>
              <a:rPr lang="en-US" altLang="en-US" sz="2800" dirty="0">
                <a:solidFill>
                  <a:schemeClr val="tx1"/>
                </a:solidFill>
              </a:rPr>
              <a:t>f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encapsulation and </a:t>
            </a:r>
            <a:r>
              <a:rPr lang="en-US" altLang="en-US" sz="2800" dirty="0" smtClean="0">
                <a:solidFill>
                  <a:schemeClr val="tx1"/>
                </a:solidFill>
              </a:rPr>
              <a:t>info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hiding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to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>
                <a:solidFill>
                  <a:schemeClr val="tx1"/>
                </a:solidFill>
              </a:rPr>
              <a:t>simplify</a:t>
            </a:r>
            <a:r>
              <a:rPr lang="en-US" altLang="en-US" sz="2400" spc="-30" dirty="0">
                <a:solidFill>
                  <a:schemeClr val="tx1"/>
                </a:solidFill>
              </a:rPr>
              <a:t> </a:t>
            </a:r>
            <a:r>
              <a:rPr lang="en-US" altLang="en-US" sz="2800" spc="-100" dirty="0">
                <a:solidFill>
                  <a:schemeClr val="tx1"/>
                </a:solidFill>
              </a:rPr>
              <a:t>ho</a:t>
            </a:r>
            <a:r>
              <a:rPr lang="en-US" altLang="en-US" sz="2800" spc="-30" dirty="0">
                <a:solidFill>
                  <a:schemeClr val="tx1"/>
                </a:solidFill>
              </a:rPr>
              <a:t>w</a:t>
            </a:r>
            <a:r>
              <a:rPr lang="en-US" altLang="en-US" sz="2400" spc="-30" dirty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clients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interact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with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>
                <a:solidFill>
                  <a:schemeClr val="tx1"/>
                </a:solidFill>
              </a:rPr>
              <a:t>dat</a:t>
            </a:r>
            <a:r>
              <a:rPr lang="en-US" altLang="en-US" sz="2800" spc="-80" dirty="0">
                <a:solidFill>
                  <a:schemeClr val="tx1"/>
                </a:solidFill>
              </a:rPr>
              <a:t>a</a:t>
            </a:r>
            <a:r>
              <a:rPr lang="en-US" altLang="en-US" sz="2800" spc="-3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Inheritance (</a:t>
            </a:r>
            <a:r>
              <a:rPr lang="zh-TW" altLang="en-US" sz="2800" dirty="0"/>
              <a:t>繼承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):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Whe</a:t>
            </a:r>
            <a:r>
              <a:rPr lang="en-US" altLang="en-US" sz="2800" spc="-10" dirty="0" smtClean="0">
                <a:solidFill>
                  <a:schemeClr val="tx1"/>
                </a:solidFill>
              </a:rPr>
              <a:t>n the</a:t>
            </a:r>
            <a:r>
              <a:rPr lang="en-US" altLang="en-US" sz="2800" dirty="0" smtClean="0">
                <a:solidFill>
                  <a:schemeClr val="tx1"/>
                </a:solidFill>
              </a:rPr>
              <a:t> methods of a base class are accessible (</a:t>
            </a:r>
            <a:r>
              <a:rPr lang="en-US" altLang="en-US" sz="2800" i="1" dirty="0" err="1" smtClean="0">
                <a:solidFill>
                  <a:schemeClr val="tx1"/>
                </a:solidFill>
              </a:rPr>
              <a:t>ie</a:t>
            </a:r>
            <a:r>
              <a:rPr lang="en-US" altLang="en-US" sz="2800" dirty="0" smtClean="0">
                <a:solidFill>
                  <a:schemeClr val="tx1"/>
                </a:solidFill>
              </a:rPr>
              <a:t> inherited) by instances of the class derived from it (</a:t>
            </a:r>
            <a:r>
              <a:rPr lang="en-US" altLang="en-US" sz="2800" i="1" dirty="0" err="1">
                <a:solidFill>
                  <a:schemeClr val="tx1"/>
                </a:solidFill>
              </a:rPr>
              <a:t>ie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a derived class).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Polymorphism (</a:t>
            </a:r>
            <a:r>
              <a:rPr lang="zh-TW" altLang="en-US" sz="2800" dirty="0"/>
              <a:t>多型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): </a:t>
            </a:r>
            <a:r>
              <a:rPr lang="en-US" altLang="en-US" sz="2800" spc="-20" dirty="0">
                <a:solidFill>
                  <a:srgbClr val="FF0000"/>
                </a:solidFill>
              </a:rPr>
              <a:t>When </a:t>
            </a:r>
            <a:r>
              <a:rPr lang="en-US" altLang="en-US" sz="2800" spc="-20" dirty="0" smtClean="0">
                <a:solidFill>
                  <a:srgbClr val="FF0000"/>
                </a:solidFill>
              </a:rPr>
              <a:t>a derived</a:t>
            </a:r>
            <a:r>
              <a:rPr lang="en-US" altLang="en-US" sz="2800" dirty="0" smtClean="0">
                <a:solidFill>
                  <a:srgbClr val="FF0000"/>
                </a:solidFill>
              </a:rPr>
              <a:t> class</a:t>
            </a:r>
            <a:r>
              <a:rPr lang="en-US" altLang="en-US" sz="2800" spc="-20" dirty="0" smtClean="0">
                <a:solidFill>
                  <a:srgbClr val="FF0000"/>
                </a:solidFill>
              </a:rPr>
              <a:t> redefines the methods it inherited</a:t>
            </a:r>
            <a:r>
              <a:rPr lang="en-US" altLang="en-US" sz="2800" dirty="0" smtClean="0">
                <a:solidFill>
                  <a:srgbClr val="FF0000"/>
                </a:solidFill>
              </a:rPr>
              <a:t>.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4648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600" b="1" dirty="0">
                <a:solidFill>
                  <a:srgbClr val="006600"/>
                </a:solidFill>
              </a:rPr>
              <a:t>Inheritance (</a:t>
            </a:r>
            <a:r>
              <a:rPr lang="zh-TW" altLang="en-US" sz="3200" dirty="0"/>
              <a:t>繼承</a:t>
            </a:r>
            <a:r>
              <a:rPr lang="en-US" altLang="en-US" sz="3600" b="1" dirty="0">
                <a:solidFill>
                  <a:srgbClr val="006600"/>
                </a:solidFill>
              </a:rPr>
              <a:t>): </a:t>
            </a:r>
            <a:r>
              <a:rPr lang="en-US" altLang="en-US" sz="3200" spc="-40" dirty="0">
                <a:solidFill>
                  <a:schemeClr val="tx1"/>
                </a:solidFill>
              </a:rPr>
              <a:t>Whe</a:t>
            </a:r>
            <a:r>
              <a:rPr lang="en-US" altLang="en-US" sz="3200" spc="-10" dirty="0">
                <a:solidFill>
                  <a:schemeClr val="tx1"/>
                </a:solidFill>
              </a:rPr>
              <a:t>n the</a:t>
            </a:r>
            <a:r>
              <a:rPr lang="en-US" altLang="en-US" sz="3200" dirty="0">
                <a:solidFill>
                  <a:schemeClr val="tx1"/>
                </a:solidFill>
              </a:rPr>
              <a:t> methods of a base class are accessible (</a:t>
            </a:r>
            <a:r>
              <a:rPr lang="en-US" altLang="en-US" sz="3200" i="1" dirty="0" err="1">
                <a:solidFill>
                  <a:schemeClr val="tx1"/>
                </a:solidFill>
              </a:rPr>
              <a:t>ie</a:t>
            </a:r>
            <a:r>
              <a:rPr lang="en-US" altLang="en-US" sz="3200" dirty="0">
                <a:solidFill>
                  <a:schemeClr val="tx1"/>
                </a:solidFill>
              </a:rPr>
              <a:t> inherited) by instances of the class derived from </a:t>
            </a:r>
            <a:r>
              <a:rPr lang="en-US" altLang="en-US" sz="3200" dirty="0" smtClean="0">
                <a:solidFill>
                  <a:schemeClr val="tx1"/>
                </a:solidFill>
              </a:rPr>
              <a:t>it.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600" b="1" dirty="0">
                <a:solidFill>
                  <a:srgbClr val="006600"/>
                </a:solidFill>
              </a:rPr>
              <a:t>Polymorphism (</a:t>
            </a:r>
            <a:r>
              <a:rPr lang="zh-TW" altLang="en-US" sz="3200" dirty="0"/>
              <a:t>多型</a:t>
            </a:r>
            <a:r>
              <a:rPr lang="en-US" altLang="en-US" sz="3600" b="1" dirty="0">
                <a:solidFill>
                  <a:srgbClr val="006600"/>
                </a:solidFill>
              </a:rPr>
              <a:t>): </a:t>
            </a:r>
            <a:r>
              <a:rPr lang="en-US" altLang="en-US" sz="3200" spc="-20" dirty="0">
                <a:solidFill>
                  <a:schemeClr val="tx1"/>
                </a:solidFill>
              </a:rPr>
              <a:t>When a derived</a:t>
            </a:r>
            <a:r>
              <a:rPr lang="en-US" altLang="en-US" sz="3200" dirty="0">
                <a:solidFill>
                  <a:schemeClr val="tx1"/>
                </a:solidFill>
              </a:rPr>
              <a:t> class</a:t>
            </a:r>
            <a:r>
              <a:rPr lang="en-US" altLang="en-US" sz="3200" spc="-20" dirty="0">
                <a:solidFill>
                  <a:schemeClr val="tx1"/>
                </a:solidFill>
              </a:rPr>
              <a:t> redefines the methods it inherited</a:t>
            </a:r>
            <a:r>
              <a:rPr lang="en-US" altLang="en-US" sz="3200" dirty="0">
                <a:solidFill>
                  <a:schemeClr val="tx1"/>
                </a:solidFill>
              </a:rPr>
              <a:t>.</a:t>
            </a:r>
          </a:p>
          <a:p>
            <a:pPr indent="0" eaLnBrk="1" hangingPunct="1">
              <a:lnSpc>
                <a:spcPct val="96000"/>
              </a:lnSpc>
              <a:buClr>
                <a:schemeClr val="bg1"/>
              </a:buClr>
              <a:buNone/>
            </a:pPr>
            <a:r>
              <a:rPr lang="en-US" altLang="en-US" sz="3200" dirty="0" smtClean="0">
                <a:solidFill>
                  <a:srgbClr val="FF0000"/>
                </a:solidFill>
              </a:rPr>
              <a:t>Consider </a:t>
            </a:r>
            <a:r>
              <a:rPr lang="en-US" altLang="en-US" sz="3200" dirty="0">
                <a:solidFill>
                  <a:srgbClr val="FF0000"/>
                </a:solidFill>
              </a:rPr>
              <a:t>a base class </a:t>
            </a:r>
            <a:r>
              <a:rPr lang="en-US" altLang="en-US" sz="3200" dirty="0" smtClean="0">
                <a:solidFill>
                  <a:srgbClr val="FF0000"/>
                </a:solidFill>
              </a:rPr>
              <a:t>“shape”, with derived classes “circle”, “rectangle”, and “triangle”: 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6000"/>
              </a:lnSpc>
            </a:pPr>
            <a:r>
              <a:rPr lang="en-US" altLang="en-US" sz="3000" dirty="0" smtClean="0">
                <a:solidFill>
                  <a:srgbClr val="FF0000"/>
                </a:solidFill>
              </a:rPr>
              <a:t>Polymorphism lets you define </a:t>
            </a:r>
            <a:r>
              <a:rPr lang="en-US" altLang="en-US" sz="3000" dirty="0">
                <a:solidFill>
                  <a:srgbClr val="FF0000"/>
                </a:solidFill>
              </a:rPr>
              <a:t>different </a:t>
            </a:r>
            <a:r>
              <a:rPr lang="en-US" altLang="en-US" sz="3000" dirty="0" smtClean="0">
                <a:solidFill>
                  <a:srgbClr val="FF0000"/>
                </a:solidFill>
              </a:rPr>
              <a:t>methods to calculate the area() for each </a:t>
            </a:r>
            <a:r>
              <a:rPr lang="en-US" altLang="en-US" sz="3000" dirty="0">
                <a:solidFill>
                  <a:srgbClr val="FF0000"/>
                </a:solidFill>
              </a:rPr>
              <a:t>derived </a:t>
            </a:r>
            <a:r>
              <a:rPr lang="en-US" altLang="en-US" sz="3000" dirty="0" smtClean="0">
                <a:solidFill>
                  <a:srgbClr val="FF0000"/>
                </a:solidFill>
              </a:rPr>
              <a:t>class.</a:t>
            </a:r>
            <a:br>
              <a:rPr lang="en-US" altLang="en-US" sz="3000" dirty="0" smtClean="0">
                <a:solidFill>
                  <a:srgbClr val="FF0000"/>
                </a:solidFill>
              </a:rPr>
            </a:br>
            <a:r>
              <a:rPr lang="en-US" altLang="en-US" sz="3000" dirty="0" smtClean="0">
                <a:solidFill>
                  <a:srgbClr val="FF0000"/>
                </a:solidFill>
              </a:rPr>
              <a:t>(</a:t>
            </a:r>
            <a:r>
              <a:rPr lang="en-US" altLang="en-US" sz="3000" dirty="0" err="1" smtClean="0">
                <a:solidFill>
                  <a:srgbClr val="FF0000"/>
                </a:solidFill>
              </a:rPr>
              <a:t>i</a:t>
            </a:r>
            <a:r>
              <a:rPr lang="en-US" altLang="en-US" sz="3000" spc="-200" dirty="0" err="1" smtClean="0">
                <a:solidFill>
                  <a:srgbClr val="FF0000"/>
                </a:solidFill>
              </a:rPr>
              <a:t>e</a:t>
            </a:r>
            <a:r>
              <a:rPr lang="en-US" altLang="en-US" sz="3000" dirty="0">
                <a:solidFill>
                  <a:srgbClr val="FF0000"/>
                </a:solidFill>
              </a:rPr>
              <a:t>,</a:t>
            </a:r>
            <a:r>
              <a:rPr lang="en-US" altLang="en-US" sz="3000" dirty="0" smtClean="0">
                <a:solidFill>
                  <a:srgbClr val="FF0000"/>
                </a:solidFill>
              </a:rPr>
              <a:t> circle</a:t>
            </a:r>
            <a:r>
              <a:rPr lang="en-US" altLang="en-US" sz="3000" spc="-200" dirty="0" smtClean="0">
                <a:solidFill>
                  <a:srgbClr val="FF0000"/>
                </a:solidFill>
              </a:rPr>
              <a:t>s: </a:t>
            </a:r>
            <a:r>
              <a:rPr lang="en-US" altLang="en-US" sz="3000" i="1" spc="100" dirty="0" smtClean="0">
                <a:solidFill>
                  <a:srgbClr val="FF0000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3000" i="1" spc="100" dirty="0" smtClean="0">
                <a:solidFill>
                  <a:srgbClr val="FF0000"/>
                </a:solidFill>
              </a:rPr>
              <a:t>r</a:t>
            </a:r>
            <a:r>
              <a:rPr lang="en-US" altLang="en-US" sz="3000" i="1" spc="-6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en-US" sz="3000" dirty="0" smtClean="0">
                <a:solidFill>
                  <a:srgbClr val="FF0000"/>
                </a:solidFill>
              </a:rPr>
              <a:t>, rectangle</a:t>
            </a:r>
            <a:r>
              <a:rPr lang="en-US" altLang="en-US" sz="3000" spc="-200" dirty="0" smtClean="0">
                <a:solidFill>
                  <a:srgbClr val="FF0000"/>
                </a:solidFill>
              </a:rPr>
              <a:t>s:</a:t>
            </a:r>
            <a:r>
              <a:rPr lang="en-US" altLang="en-US" sz="3000" dirty="0" smtClean="0">
                <a:solidFill>
                  <a:srgbClr val="FF0000"/>
                </a:solidFill>
              </a:rPr>
              <a:t> </a:t>
            </a:r>
            <a:r>
              <a:rPr lang="en-US" altLang="en-US" sz="3000" i="1" spc="-500" dirty="0" err="1" smtClean="0">
                <a:solidFill>
                  <a:srgbClr val="FF0000"/>
                </a:solidFill>
              </a:rPr>
              <a:t>b</a:t>
            </a:r>
            <a:r>
              <a:rPr lang="en-US" altLang="en-US" sz="3000" spc="-500" dirty="0" err="1" smtClean="0">
                <a:solidFill>
                  <a:srgbClr val="FF0000"/>
                </a:solidFill>
              </a:rPr>
              <a:t>×</a:t>
            </a:r>
            <a:r>
              <a:rPr lang="en-US" altLang="en-US" sz="3000" i="1" spc="-200" dirty="0" err="1" smtClean="0">
                <a:solidFill>
                  <a:srgbClr val="FF0000"/>
                </a:solidFill>
              </a:rPr>
              <a:t>h</a:t>
            </a:r>
            <a:r>
              <a:rPr lang="en-US" altLang="en-US" sz="3000" dirty="0" smtClean="0">
                <a:solidFill>
                  <a:srgbClr val="FF0000"/>
                </a:solidFill>
              </a:rPr>
              <a:t>, triangle</a:t>
            </a:r>
            <a:r>
              <a:rPr lang="en-US" altLang="en-US" sz="3000" spc="-200" dirty="0" smtClean="0">
                <a:solidFill>
                  <a:srgbClr val="FF0000"/>
                </a:solidFill>
              </a:rPr>
              <a:t>s</a:t>
            </a:r>
            <a:r>
              <a:rPr lang="en-US" altLang="en-US" sz="3000" spc="-200" dirty="0">
                <a:solidFill>
                  <a:srgbClr val="FF0000"/>
                </a:solidFill>
              </a:rPr>
              <a:t>: </a:t>
            </a:r>
            <a:r>
              <a:rPr lang="en-US" altLang="en-US" sz="3000" spc="-2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½ </a:t>
            </a:r>
            <a:r>
              <a:rPr lang="en-US" altLang="en-US" sz="3000" i="1" spc="-500" dirty="0" err="1" smtClean="0">
                <a:solidFill>
                  <a:srgbClr val="FF0000"/>
                </a:solidFill>
              </a:rPr>
              <a:t>b</a:t>
            </a:r>
            <a:r>
              <a:rPr lang="en-US" altLang="en-US" sz="3000" spc="-500" dirty="0" err="1" smtClean="0">
                <a:solidFill>
                  <a:srgbClr val="FF0000"/>
                </a:solidFill>
              </a:rPr>
              <a:t>×</a:t>
            </a:r>
            <a:r>
              <a:rPr lang="en-US" altLang="en-US" sz="3000" i="1" dirty="0" err="1" smtClean="0">
                <a:solidFill>
                  <a:srgbClr val="FF0000"/>
                </a:solidFill>
              </a:rPr>
              <a:t>h</a:t>
            </a:r>
            <a:r>
              <a:rPr lang="en-US" altLang="en-US" sz="3000" dirty="0" smtClean="0">
                <a:solidFill>
                  <a:srgbClr val="FF0000"/>
                </a:solidFill>
              </a:rPr>
              <a:t>)</a:t>
            </a:r>
          </a:p>
          <a:p>
            <a:pPr lvl="2" eaLnBrk="1" hangingPunct="1">
              <a:lnSpc>
                <a:spcPct val="96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No </a:t>
            </a:r>
            <a:r>
              <a:rPr lang="en-US" altLang="en-US" sz="2800" dirty="0">
                <a:solidFill>
                  <a:srgbClr val="FF0000"/>
                </a:solidFill>
              </a:rPr>
              <a:t>matter what shape an object is, applying the </a:t>
            </a:r>
            <a:r>
              <a:rPr lang="en-US" altLang="en-US" sz="2800" dirty="0" smtClean="0">
                <a:solidFill>
                  <a:srgbClr val="FF0000"/>
                </a:solidFill>
              </a:rPr>
              <a:t>area() method </a:t>
            </a:r>
            <a:r>
              <a:rPr lang="en-US" altLang="en-US" sz="2800" dirty="0">
                <a:solidFill>
                  <a:srgbClr val="FF0000"/>
                </a:solidFill>
              </a:rPr>
              <a:t>will return the correct </a:t>
            </a:r>
            <a:r>
              <a:rPr lang="en-US" altLang="en-US" sz="2800" dirty="0" smtClean="0">
                <a:solidFill>
                  <a:srgbClr val="FF0000"/>
                </a:solidFill>
              </a:rPr>
              <a:t>result. 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Fundamental Concepts of OOP</a:t>
            </a:r>
          </a:p>
        </p:txBody>
      </p:sp>
    </p:spTree>
    <p:extLst>
      <p:ext uri="{BB962C8B-B14F-4D97-AF65-F5344CB8AC3E}">
        <p14:creationId xmlns:p14="http://schemas.microsoft.com/office/powerpoint/2010/main" val="13245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Polymorphism</a:t>
            </a:r>
          </a:p>
        </p:txBody>
      </p:sp>
      <p:sp>
        <p:nvSpPr>
          <p:cNvPr id="44034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8674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3200" dirty="0" smtClean="0">
                <a:solidFill>
                  <a:schemeClr val="tx1"/>
                </a:solidFill>
              </a:rPr>
              <a:t>Polymorphism is the idea of generic code that </a:t>
            </a:r>
            <a:r>
              <a:rPr lang="en-US" altLang="en-US" sz="3200" spc="-130" dirty="0" smtClean="0">
                <a:solidFill>
                  <a:schemeClr val="tx1"/>
                </a:solidFill>
              </a:rPr>
              <a:t>w</a:t>
            </a:r>
            <a:r>
              <a:rPr lang="en-US" altLang="en-US" sz="3200" spc="-60" dirty="0" smtClean="0">
                <a:solidFill>
                  <a:schemeClr val="tx1"/>
                </a:solidFill>
              </a:rPr>
              <a:t>or</a:t>
            </a:r>
            <a:r>
              <a:rPr lang="en-US" altLang="en-US" sz="3200" spc="-130" dirty="0" smtClean="0">
                <a:solidFill>
                  <a:schemeClr val="tx1"/>
                </a:solidFill>
              </a:rPr>
              <a:t>k</a:t>
            </a:r>
            <a:r>
              <a:rPr lang="en-US" altLang="en-US" sz="3200" spc="-60" dirty="0" smtClean="0">
                <a:solidFill>
                  <a:schemeClr val="tx1"/>
                </a:solidFill>
              </a:rPr>
              <a:t>s</a:t>
            </a:r>
            <a:r>
              <a:rPr lang="en-US" altLang="en-US" sz="2800" spc="-6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60" dirty="0" smtClean="0">
                <a:solidFill>
                  <a:schemeClr val="tx1"/>
                </a:solidFill>
              </a:rPr>
              <a:t>the</a:t>
            </a:r>
            <a:r>
              <a:rPr lang="en-US" altLang="en-US" sz="2800" spc="-6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60" dirty="0" smtClean="0">
                <a:solidFill>
                  <a:schemeClr val="tx1"/>
                </a:solidFill>
              </a:rPr>
              <a:t>same</a:t>
            </a:r>
            <a:r>
              <a:rPr lang="en-US" altLang="en-US" sz="2800" spc="-13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130" dirty="0" smtClean="0">
                <a:solidFill>
                  <a:schemeClr val="tx1"/>
                </a:solidFill>
              </a:rPr>
              <a:t>way on</a:t>
            </a:r>
            <a:r>
              <a:rPr lang="en-US" altLang="en-US" sz="2800" spc="-13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60" dirty="0" smtClean="0">
                <a:solidFill>
                  <a:schemeClr val="tx1"/>
                </a:solidFill>
              </a:rPr>
              <a:t>different types</a:t>
            </a:r>
            <a:r>
              <a:rPr lang="en-US" altLang="en-US" sz="2800" spc="-6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110" dirty="0" smtClean="0">
                <a:solidFill>
                  <a:schemeClr val="tx1"/>
                </a:solidFill>
              </a:rPr>
              <a:t>o</a:t>
            </a:r>
            <a:r>
              <a:rPr lang="en-US" altLang="en-US" sz="3200" spc="-60" dirty="0" smtClean="0">
                <a:solidFill>
                  <a:schemeClr val="tx1"/>
                </a:solidFill>
              </a:rPr>
              <a:t>f</a:t>
            </a:r>
            <a:r>
              <a:rPr lang="en-US" altLang="en-US" sz="2800" spc="-6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60" dirty="0" smtClean="0">
                <a:solidFill>
                  <a:schemeClr val="tx1"/>
                </a:solidFill>
              </a:rPr>
              <a:t>o</a:t>
            </a:r>
            <a:r>
              <a:rPr lang="en-US" altLang="en-US" sz="3200" spc="-110" dirty="0" smtClean="0">
                <a:solidFill>
                  <a:schemeClr val="tx1"/>
                </a:solidFill>
              </a:rPr>
              <a:t>bj</a:t>
            </a:r>
            <a:r>
              <a:rPr lang="en-US" altLang="en-US" sz="3200" spc="-60" dirty="0" smtClean="0">
                <a:solidFill>
                  <a:schemeClr val="tx1"/>
                </a:solidFill>
              </a:rPr>
              <a:t>ects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3200" dirty="0" smtClean="0">
                <a:solidFill>
                  <a:schemeClr val="tx1"/>
                </a:solidFill>
              </a:rPr>
              <a:t>Polymorphism is aided by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modularity</a:t>
            </a:r>
            <a:r>
              <a:rPr lang="en-US" altLang="en-US" sz="3200" dirty="0" smtClean="0">
                <a:solidFill>
                  <a:schemeClr val="tx1"/>
                </a:solidFill>
              </a:rPr>
              <a:t>, since methods like __</a:t>
            </a:r>
            <a:r>
              <a:rPr lang="en-US" altLang="en-US" sz="3200" dirty="0" err="1" smtClean="0">
                <a:solidFill>
                  <a:schemeClr val="tx1"/>
                </a:solidFill>
              </a:rPr>
              <a:t>gt</a:t>
            </a:r>
            <a:r>
              <a:rPr lang="en-US" altLang="en-US" sz="3200" dirty="0" smtClean="0">
                <a:solidFill>
                  <a:schemeClr val="tx1"/>
                </a:solidFill>
              </a:rPr>
              <a:t>__() can be designed for each class.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3200" dirty="0" smtClean="0">
                <a:solidFill>
                  <a:schemeClr val="tx1"/>
                </a:solidFill>
              </a:rPr>
              <a:t>Polymorphism is also aided by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inheritance</a:t>
            </a:r>
            <a:r>
              <a:rPr lang="en-US" altLang="en-US" sz="3200" dirty="0" smtClean="0">
                <a:solidFill>
                  <a:schemeClr val="tx1"/>
                </a:solidFill>
              </a:rPr>
              <a:t>, since the base class’s methods like __</a:t>
            </a:r>
            <a:r>
              <a:rPr lang="en-US" altLang="en-US" sz="3200" dirty="0" err="1" smtClean="0">
                <a:solidFill>
                  <a:schemeClr val="tx1"/>
                </a:solidFill>
              </a:rPr>
              <a:t>gt</a:t>
            </a:r>
            <a:r>
              <a:rPr lang="en-US" altLang="en-US" sz="3200" dirty="0" smtClean="0">
                <a:solidFill>
                  <a:schemeClr val="tx1"/>
                </a:solidFill>
              </a:rPr>
              <a:t>__() can be inherited.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3200" dirty="0" smtClean="0">
                <a:solidFill>
                  <a:schemeClr val="tx1"/>
                </a:solidFill>
              </a:rPr>
              <a:t>But they can be redefined if you want to.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</a:pPr>
            <a:endParaRPr lang="en-US" alt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Combining Objects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867400"/>
          </a:xfrm>
        </p:spPr>
        <p:txBody>
          <a:bodyPr/>
          <a:lstStyle/>
          <a:p>
            <a:pPr eaLnBrk="1" hangingPunct="1"/>
            <a:r>
              <a:rPr lang="en-US" altLang="en-US" sz="3200" spc="-70" dirty="0">
                <a:solidFill>
                  <a:schemeClr val="tx1"/>
                </a:solidFill>
              </a:rPr>
              <a:t>Real-world</a:t>
            </a:r>
            <a:r>
              <a:rPr lang="en-US" altLang="en-US" sz="28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objects</a:t>
            </a:r>
            <a:r>
              <a:rPr lang="en-US" altLang="en-US" sz="28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can</a:t>
            </a:r>
            <a:r>
              <a:rPr lang="en-US" altLang="en-US" sz="2800" spc="-7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be</a:t>
            </a:r>
            <a:r>
              <a:rPr lang="en-US" altLang="en-US" sz="2800" spc="-7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made</a:t>
            </a:r>
            <a:r>
              <a:rPr lang="en-US" altLang="en-US" sz="2800" spc="-7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of</a:t>
            </a:r>
            <a:r>
              <a:rPr lang="en-US" altLang="en-US" sz="28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>
                <a:solidFill>
                  <a:schemeClr val="tx1"/>
                </a:solidFill>
              </a:rPr>
              <a:t>other</a:t>
            </a:r>
            <a:r>
              <a:rPr lang="en-US" altLang="en-US" sz="2800" spc="-70" dirty="0">
                <a:solidFill>
                  <a:schemeClr val="tx1"/>
                </a:solidFill>
              </a:rPr>
              <a:t> </a:t>
            </a:r>
            <a:r>
              <a:rPr lang="en-US" altLang="en-US" sz="3200" spc="-70" dirty="0" smtClean="0">
                <a:solidFill>
                  <a:schemeClr val="tx1"/>
                </a:solidFill>
              </a:rPr>
              <a:t>objects</a:t>
            </a:r>
            <a:r>
              <a:rPr lang="en-US" altLang="en-US" sz="3200" spc="-100" dirty="0" smtClean="0">
                <a:solidFill>
                  <a:schemeClr val="tx1"/>
                </a:solidFill>
              </a:rPr>
              <a:t>.</a:t>
            </a:r>
            <a:endParaRPr lang="en-US" altLang="en-US" sz="3200" spc="-100" dirty="0">
              <a:solidFill>
                <a:schemeClr val="tx1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en-US" sz="3200" spc="-100" dirty="0" smtClean="0">
                <a:solidFill>
                  <a:schemeClr val="tx1"/>
                </a:solidFill>
              </a:rPr>
              <a:t>This</a:t>
            </a:r>
            <a:r>
              <a:rPr lang="en-US" altLang="en-US" sz="2800" spc="-100" dirty="0" smtClean="0">
                <a:solidFill>
                  <a:schemeClr val="tx1"/>
                </a:solidFill>
              </a:rPr>
              <a:t> </a:t>
            </a:r>
            <a:r>
              <a:rPr lang="en-US" altLang="en-US" sz="3200" spc="-100" dirty="0" smtClean="0">
                <a:solidFill>
                  <a:schemeClr val="tx1"/>
                </a:solidFill>
              </a:rPr>
              <a:t>mimics</a:t>
            </a:r>
            <a:r>
              <a:rPr lang="en-US" altLang="en-US" sz="2800" spc="-100" dirty="0" smtClean="0">
                <a:solidFill>
                  <a:schemeClr val="tx1"/>
                </a:solidFill>
              </a:rPr>
              <a:t> </a:t>
            </a:r>
            <a:r>
              <a:rPr lang="en-US" altLang="en-US" sz="3200" b="1" spc="-100" dirty="0">
                <a:solidFill>
                  <a:srgbClr val="006600"/>
                </a:solidFill>
              </a:rPr>
              <a:t>composition</a:t>
            </a:r>
            <a:r>
              <a:rPr lang="en-US" altLang="en-US" sz="2800" spc="-100" dirty="0">
                <a:solidFill>
                  <a:schemeClr val="tx1"/>
                </a:solidFill>
              </a:rPr>
              <a:t> </a:t>
            </a:r>
            <a:r>
              <a:rPr lang="en-US" altLang="en-US" sz="3200" spc="-100" dirty="0">
                <a:solidFill>
                  <a:schemeClr val="tx1"/>
                </a:solidFill>
              </a:rPr>
              <a:t>and</a:t>
            </a:r>
            <a:r>
              <a:rPr lang="en-US" altLang="en-US" sz="2800" spc="-100" dirty="0">
                <a:solidFill>
                  <a:schemeClr val="tx1"/>
                </a:solidFill>
              </a:rPr>
              <a:t> </a:t>
            </a:r>
            <a:r>
              <a:rPr lang="en-US" altLang="en-US" sz="3200" b="1" spc="-100" dirty="0">
                <a:solidFill>
                  <a:srgbClr val="FF9900"/>
                </a:solidFill>
              </a:rPr>
              <a:t>collection</a:t>
            </a:r>
            <a:r>
              <a:rPr lang="en-US" altLang="en-US" sz="2800" spc="-100" dirty="0">
                <a:solidFill>
                  <a:schemeClr val="tx1"/>
                </a:solidFill>
              </a:rPr>
              <a:t> </a:t>
            </a:r>
            <a:r>
              <a:rPr lang="en-US" altLang="en-US" sz="3200" spc="-100" dirty="0">
                <a:solidFill>
                  <a:schemeClr val="tx1"/>
                </a:solidFill>
              </a:rPr>
              <a:t>in</a:t>
            </a:r>
            <a:r>
              <a:rPr lang="en-US" altLang="en-US" sz="2800" spc="-100" dirty="0">
                <a:solidFill>
                  <a:schemeClr val="tx1"/>
                </a:solidFill>
              </a:rPr>
              <a:t> </a:t>
            </a:r>
            <a:r>
              <a:rPr lang="en-US" altLang="en-US" sz="3200" spc="-100" dirty="0" smtClean="0">
                <a:solidFill>
                  <a:schemeClr val="tx1"/>
                </a:solidFill>
              </a:rPr>
              <a:t>OOP</a:t>
            </a:r>
            <a:endParaRPr lang="en-US" altLang="en-US" sz="3200" spc="-100" dirty="0">
              <a:solidFill>
                <a:schemeClr val="tx1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en-US" sz="3200" dirty="0" smtClean="0">
                <a:solidFill>
                  <a:schemeClr val="tx1"/>
                </a:solidFill>
              </a:rPr>
              <a:t>A racecar is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composed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</a:rPr>
              <a:t>of </a:t>
            </a:r>
            <a:r>
              <a:rPr lang="en-US" altLang="en-US" sz="3200" dirty="0">
                <a:solidFill>
                  <a:schemeClr val="tx1"/>
                </a:solidFill>
              </a:rPr>
              <a:t>tires, </a:t>
            </a:r>
            <a:r>
              <a:rPr lang="en-US" altLang="en-US" sz="3200" dirty="0" smtClean="0">
                <a:solidFill>
                  <a:schemeClr val="tx1"/>
                </a:solidFill>
              </a:rPr>
              <a:t>engine, etc.</a:t>
            </a:r>
          </a:p>
          <a:p>
            <a:pPr marL="684213" lvl="1" indent="-342900" eaLnBrk="1" hangingPunct="1">
              <a:spcBef>
                <a:spcPts val="300"/>
              </a:spcBef>
            </a:pPr>
            <a:r>
              <a:rPr lang="en-US" altLang="en-US" sz="2800" dirty="0" smtClean="0">
                <a:solidFill>
                  <a:schemeClr val="tx1"/>
                </a:solidFill>
              </a:rPr>
              <a:t>A racecar</a:t>
            </a:r>
            <a:r>
              <a:rPr lang="en-US" altLang="en-US" sz="2800" dirty="0">
                <a:solidFill>
                  <a:schemeClr val="tx1"/>
                </a:solidFill>
              </a:rPr>
              <a:t>’</a:t>
            </a:r>
            <a:r>
              <a:rPr lang="en-US" altLang="en-US" sz="2800" dirty="0" smtClean="0">
                <a:solidFill>
                  <a:schemeClr val="tx1"/>
                </a:solidFill>
              </a:rPr>
              <a:t>s engine is different than a </a:t>
            </a:r>
            <a:r>
              <a:rPr lang="en-US" altLang="en-US" sz="2800" dirty="0">
                <a:solidFill>
                  <a:schemeClr val="tx1"/>
                </a:solidFill>
              </a:rPr>
              <a:t>regular </a:t>
            </a:r>
            <a:r>
              <a:rPr lang="en-US" altLang="en-US" sz="2800" dirty="0" smtClean="0">
                <a:solidFill>
                  <a:schemeClr val="tx1"/>
                </a:solidFill>
              </a:rPr>
              <a:t>car’s, but its </a:t>
            </a:r>
            <a:r>
              <a:rPr lang="en-US" altLang="en-US" sz="2800" dirty="0" smtClean="0">
                <a:solidFill>
                  <a:schemeClr val="tx1"/>
                </a:solidFill>
              </a:rPr>
              <a:t>rearview mirror may be no different.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800" dirty="0" smtClean="0">
                <a:solidFill>
                  <a:schemeClr val="tx1"/>
                </a:solidFill>
              </a:rPr>
              <a:t>So it can define its own engine, but can </a:t>
            </a:r>
            <a:r>
              <a:rPr lang="en-US" altLang="en-US" sz="2800" dirty="0" smtClean="0">
                <a:solidFill>
                  <a:srgbClr val="006600"/>
                </a:solidFill>
              </a:rPr>
              <a:t>inherit</a:t>
            </a:r>
            <a:r>
              <a:rPr lang="en-US" altLang="en-US" sz="2800" dirty="0" smtClean="0">
                <a:solidFill>
                  <a:schemeClr val="tx1"/>
                </a:solidFill>
              </a:rPr>
              <a:t> the same mirror as other cars do.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en-US" sz="3200" dirty="0" smtClean="0">
                <a:solidFill>
                  <a:schemeClr val="tx1"/>
                </a:solidFill>
              </a:rPr>
              <a:t>A zoo </a:t>
            </a:r>
            <a:r>
              <a:rPr lang="en-US" altLang="en-US" sz="3200" dirty="0">
                <a:solidFill>
                  <a:schemeClr val="tx1"/>
                </a:solidFill>
              </a:rPr>
              <a:t>is </a:t>
            </a:r>
            <a:r>
              <a:rPr lang="en-US" altLang="en-US" sz="3200" b="1" dirty="0">
                <a:solidFill>
                  <a:srgbClr val="FF9900"/>
                </a:solidFill>
              </a:rPr>
              <a:t>collection</a:t>
            </a:r>
            <a:r>
              <a:rPr lang="en-US" altLang="en-US" sz="3200" dirty="0">
                <a:solidFill>
                  <a:schemeClr val="tx1"/>
                </a:solidFill>
              </a:rPr>
              <a:t> of </a:t>
            </a:r>
            <a:r>
              <a:rPr lang="en-US" altLang="en-US" sz="3200" dirty="0" smtClean="0">
                <a:solidFill>
                  <a:schemeClr val="tx1"/>
                </a:solidFill>
              </a:rPr>
              <a:t>animals.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684213" lvl="1" indent="-342900" eaLnBrk="1" hangingPunct="1">
              <a:spcBef>
                <a:spcPts val="300"/>
              </a:spcBef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Zoo</a:t>
            </a:r>
            <a:r>
              <a:rPr lang="en-US" altLang="en-US" sz="3200" dirty="0">
                <a:solidFill>
                  <a:schemeClr val="tx1"/>
                </a:solidFill>
              </a:rPr>
              <a:t> class </a:t>
            </a:r>
            <a:r>
              <a:rPr lang="en-US" altLang="en-US" sz="3200" dirty="0" smtClean="0">
                <a:solidFill>
                  <a:schemeClr val="tx1"/>
                </a:solidFill>
              </a:rPr>
              <a:t>can inherit different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Animal</a:t>
            </a:r>
            <a:r>
              <a:rPr lang="en-US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</a:rPr>
              <a:t>objects.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7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Using Inheritance to </a:t>
            </a:r>
            <a:r>
              <a:rPr lang="en-US" altLang="en-US" sz="4400" dirty="0" smtClean="0">
                <a:latin typeface="Elephant" panose="02020904090505020303" pitchFamily="18" charset="0"/>
              </a:rPr>
              <a:t/>
            </a:r>
            <a:br>
              <a:rPr lang="en-US" altLang="en-US" sz="4400" dirty="0" smtClean="0">
                <a:latin typeface="Elephant" panose="02020904090505020303" pitchFamily="18" charset="0"/>
              </a:rPr>
            </a:br>
            <a:r>
              <a:rPr lang="en-US" altLang="en-US" sz="4400" dirty="0" smtClean="0">
                <a:latin typeface="Elephant" panose="02020904090505020303" pitchFamily="18" charset="0"/>
              </a:rPr>
              <a:t>Create </a:t>
            </a:r>
            <a:r>
              <a:rPr lang="en-US" altLang="en-US" sz="4400" dirty="0">
                <a:latin typeface="Elephant" panose="02020904090505020303" pitchFamily="18" charset="0"/>
              </a:rPr>
              <a:t>New Classes</a:t>
            </a:r>
          </a:p>
        </p:txBody>
      </p:sp>
      <p:sp>
        <p:nvSpPr>
          <p:cNvPr id="21506" name="Rectangle 1027"/>
          <p:cNvSpPr>
            <a:spLocks noGrp="1" noChangeArrowheads="1"/>
          </p:cNvSpPr>
          <p:nvPr>
            <p:ph idx="1"/>
          </p:nvPr>
        </p:nvSpPr>
        <p:spPr>
          <a:xfrm>
            <a:off x="274320" y="1447800"/>
            <a:ext cx="8793480" cy="5410200"/>
          </a:xfrm>
        </p:spPr>
        <p:txBody>
          <a:bodyPr/>
          <a:lstStyle/>
          <a:p>
            <a:pPr eaLnBrk="1" hangingPunct="1">
              <a:lnSpc>
                <a:spcPct val="92000"/>
              </a:lnSpc>
            </a:pPr>
            <a:r>
              <a:rPr lang="en-US" altLang="en-US" sz="3200" b="1" dirty="0" smtClean="0">
                <a:solidFill>
                  <a:srgbClr val="00B0F0"/>
                </a:solidFill>
              </a:rPr>
              <a:t>Inheritance</a:t>
            </a:r>
            <a:r>
              <a:rPr lang="en-US" altLang="en-US" sz="3200" dirty="0" smtClean="0"/>
              <a:t> allows </a:t>
            </a:r>
            <a:r>
              <a:rPr lang="en-US" altLang="en-US" sz="3200" dirty="0"/>
              <a:t>a </a:t>
            </a:r>
            <a:r>
              <a:rPr lang="en-US" altLang="en-US" sz="3200" dirty="0" smtClean="0"/>
              <a:t>new class </a:t>
            </a:r>
            <a:r>
              <a:rPr lang="en-US" altLang="en-US" sz="3200" dirty="0"/>
              <a:t>to be </a:t>
            </a:r>
            <a:r>
              <a:rPr lang="en-US" altLang="en-US" sz="3200" dirty="0">
                <a:solidFill>
                  <a:srgbClr val="006600"/>
                </a:solidFill>
              </a:rPr>
              <a:t>based</a:t>
            </a:r>
            <a:r>
              <a:rPr lang="en-US" altLang="en-US" sz="3200" dirty="0"/>
              <a:t> on an existing </a:t>
            </a:r>
            <a:r>
              <a:rPr lang="en-US" altLang="en-US" sz="3200" dirty="0" smtClean="0"/>
              <a:t>one, automatically getting (</a:t>
            </a:r>
            <a:r>
              <a:rPr lang="en-US" altLang="en-US" sz="3200" dirty="0" err="1" smtClean="0"/>
              <a:t>ie</a:t>
            </a:r>
            <a:r>
              <a:rPr lang="en-US" altLang="en-US" sz="3200" dirty="0" smtClean="0"/>
              <a:t>, </a:t>
            </a:r>
            <a:r>
              <a:rPr lang="en-US" altLang="en-US" sz="3200" dirty="0" smtClean="0">
                <a:solidFill>
                  <a:srgbClr val="00B0F0"/>
                </a:solidFill>
              </a:rPr>
              <a:t>inheriting</a:t>
            </a:r>
            <a:r>
              <a:rPr lang="en-US" altLang="en-US" sz="3200" dirty="0" smtClean="0"/>
              <a:t>) </a:t>
            </a:r>
            <a:r>
              <a:rPr lang="en-US" altLang="en-US" sz="3200" dirty="0"/>
              <a:t>all of </a:t>
            </a:r>
            <a:r>
              <a:rPr lang="en-US" altLang="en-US" sz="3200" dirty="0" smtClean="0"/>
              <a:t>its </a:t>
            </a:r>
            <a:r>
              <a:rPr lang="en-US" altLang="en-US" sz="3200" dirty="0"/>
              <a:t>methods and </a:t>
            </a:r>
            <a:r>
              <a:rPr lang="en-US" altLang="en-US" sz="3200" dirty="0" smtClean="0"/>
              <a:t>attributes.</a:t>
            </a:r>
          </a:p>
          <a:p>
            <a:pPr lvl="1" eaLnBrk="1" hangingPunct="1">
              <a:lnSpc>
                <a:spcPct val="92000"/>
              </a:lnSpc>
            </a:pPr>
            <a:r>
              <a:rPr lang="en-US" altLang="en-US" sz="3200" dirty="0" smtClean="0"/>
              <a:t>The new class is the child, also called the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derived</a:t>
            </a:r>
            <a:r>
              <a:rPr lang="en-US" altLang="en-US" sz="3200" b="1" dirty="0" smtClean="0"/>
              <a:t>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class</a:t>
            </a:r>
            <a:r>
              <a:rPr lang="en-US" altLang="en-US" sz="3200" dirty="0" smtClean="0">
                <a:solidFill>
                  <a:schemeClr val="tx1"/>
                </a:solidFill>
              </a:rPr>
              <a:t>, </a:t>
            </a:r>
            <a:r>
              <a:rPr lang="en-US" altLang="en-US" sz="3200" dirty="0">
                <a:solidFill>
                  <a:schemeClr val="tx1"/>
                </a:solidFill>
              </a:rPr>
              <a:t>or the </a:t>
            </a:r>
            <a:r>
              <a:rPr lang="en-US" altLang="en-US" sz="3200" dirty="0" smtClean="0">
                <a:solidFill>
                  <a:schemeClr val="tx1"/>
                </a:solidFill>
              </a:rPr>
              <a:t>subclass</a:t>
            </a:r>
            <a:r>
              <a:rPr lang="en-US" altLang="en-US" sz="3200" dirty="0" smtClean="0"/>
              <a:t>.</a:t>
            </a:r>
          </a:p>
          <a:p>
            <a:pPr lvl="1" eaLnBrk="1" hangingPunct="1">
              <a:lnSpc>
                <a:spcPct val="92000"/>
              </a:lnSpc>
            </a:pPr>
            <a:r>
              <a:rPr lang="en-US" altLang="en-US" sz="3200" dirty="0" smtClean="0"/>
              <a:t>The preexisting class is the parent, also called the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base class</a:t>
            </a:r>
            <a:r>
              <a:rPr lang="en-US" altLang="en-US" sz="3200" dirty="0" smtClean="0">
                <a:solidFill>
                  <a:schemeClr val="tx1"/>
                </a:solidFill>
              </a:rPr>
              <a:t>, or the superclass</a:t>
            </a:r>
            <a:r>
              <a:rPr lang="en-US" altLang="en-US" sz="3200" dirty="0" smtClean="0"/>
              <a:t>.</a:t>
            </a:r>
          </a:p>
          <a:p>
            <a:pPr eaLnBrk="1" hangingPunct="1">
              <a:lnSpc>
                <a:spcPct val="92000"/>
              </a:lnSpc>
            </a:pPr>
            <a:r>
              <a:rPr lang="en-US" altLang="en-US" sz="3200" dirty="0" smtClean="0">
                <a:solidFill>
                  <a:schemeClr val="tx1"/>
                </a:solidFill>
              </a:rPr>
              <a:t>Base class(</a:t>
            </a:r>
            <a:r>
              <a:rPr lang="en-US" altLang="en-US" sz="3200" dirty="0" err="1" smtClean="0">
                <a:solidFill>
                  <a:schemeClr val="tx1"/>
                </a:solidFill>
              </a:rPr>
              <a:t>es</a:t>
            </a:r>
            <a:r>
              <a:rPr lang="en-US" altLang="en-US" sz="3200" dirty="0" smtClean="0">
                <a:solidFill>
                  <a:schemeClr val="tx1"/>
                </a:solidFill>
              </a:rPr>
              <a:t>) are indicated by putting them in the </a:t>
            </a:r>
            <a:r>
              <a:rPr lang="en-US" altLang="en-US" sz="3200" dirty="0">
                <a:solidFill>
                  <a:schemeClr val="tx1"/>
                </a:solidFill>
              </a:rPr>
              <a:t>top </a:t>
            </a:r>
            <a:r>
              <a:rPr lang="en-US" altLang="en-US" sz="3200" dirty="0" smtClean="0">
                <a:solidFill>
                  <a:schemeClr val="tx1"/>
                </a:solidFill>
              </a:rPr>
              <a:t>line of the derived class’s definition.</a:t>
            </a:r>
          </a:p>
          <a:p>
            <a:pPr lvl="1" eaLnBrk="1" hangingPunct="1">
              <a:lnSpc>
                <a:spcPct val="92000"/>
              </a:lnSpc>
            </a:pPr>
            <a:r>
              <a:rPr lang="en-US" altLang="en-US" sz="3000" dirty="0" smtClean="0">
                <a:solidFill>
                  <a:schemeClr val="tx1"/>
                </a:solidFill>
              </a:rPr>
              <a:t>That is: in the place where the parameter list of a function would go in its definition.</a:t>
            </a:r>
            <a:endParaRPr lang="en-US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623888" y="795338"/>
            <a:ext cx="82804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Animal:</a:t>
            </a:r>
            <a:endParaRPr lang="en-US" altLang="en-US" dirty="0">
              <a:solidFill>
                <a:srgbClr val="222222"/>
              </a:solidFill>
              <a:latin typeface="Lucida Console" panose="020B0609040504020204" pitchFamily="49" charset="0"/>
            </a:endParaRP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dirty="0" err="1">
                <a:solidFill>
                  <a:srgbClr val="222222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__</a:t>
            </a:r>
            <a:r>
              <a:rPr lang="en-US" altLang="en-US" dirty="0" err="1">
                <a:solidFill>
                  <a:srgbClr val="222222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__(self, name): 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Constructor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    self.name = name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dirty="0" err="1">
                <a:solidFill>
                  <a:srgbClr val="222222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Lucida Console" panose="020B0609040504020204" pitchFamily="49" charset="0"/>
              </a:rPr>
              <a:t>get_name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(self):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    return self.name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 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class Cat(Animal):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dirty="0" err="1">
                <a:solidFill>
                  <a:srgbClr val="222222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talk(self):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    return 'Meow!'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class Dog(Animal):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dirty="0" err="1">
                <a:solidFill>
                  <a:srgbClr val="222222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talk(self):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    return 'Woof! Woof!'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animals = [Cat('Missy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'),Cat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'Fluffy'),Dog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('Lassie')]</a:t>
            </a:r>
          </a:p>
          <a:p>
            <a:pPr eaLnBrk="1" hangingPunct="1">
              <a:buClr>
                <a:srgbClr val="2D2DB9"/>
              </a:buClr>
            </a:pPr>
            <a:endParaRPr lang="en-US" altLang="en-US" dirty="0">
              <a:solidFill>
                <a:srgbClr val="222222"/>
              </a:solidFill>
              <a:latin typeface="Lucida Console" panose="020B0609040504020204" pitchFamily="49" charset="0"/>
            </a:endParaRP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for animal in animals: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print 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 smtClean="0">
                <a:solidFill>
                  <a:srgbClr val="222222"/>
                </a:solidFill>
                <a:latin typeface="Lucida Console" panose="020B0609040504020204" pitchFamily="49" charset="0"/>
              </a:rPr>
              <a:t>animal.talk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()+' 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I am 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'+</a:t>
            </a:r>
            <a:r>
              <a:rPr lang="en-US" altLang="en-US" dirty="0" err="1" smtClean="0">
                <a:solidFill>
                  <a:srgbClr val="222222"/>
                </a:solidFill>
                <a:latin typeface="Lucida Console" panose="020B0609040504020204" pitchFamily="49" charset="0"/>
              </a:rPr>
              <a:t>animal.get_name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())</a:t>
            </a:r>
            <a:endParaRPr lang="en-US" altLang="en-US" dirty="0">
              <a:solidFill>
                <a:srgbClr val="222222"/>
              </a:solidFill>
              <a:latin typeface="Lucida Console" panose="020B0609040504020204" pitchFamily="49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648200" y="1600200"/>
            <a:ext cx="4256088" cy="2677656"/>
          </a:xfrm>
          <a:prstGeom prst="rect">
            <a:avLst/>
          </a:prstGeom>
          <a:solidFill>
            <a:srgbClr val="FFC000"/>
          </a:solidFill>
          <a:ln w="9525">
            <a:solidFill>
              <a:srgbClr val="008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Base class:</a:t>
            </a:r>
            <a:r>
              <a:rPr lang="en-US" altLang="en-US" sz="2400" dirty="0">
                <a:solidFill>
                  <a:srgbClr val="000000"/>
                </a:solidFill>
              </a:rPr>
              <a:t> A class upon which another is </a:t>
            </a:r>
            <a:r>
              <a:rPr lang="en-US" altLang="en-US" sz="2400" dirty="0" smtClean="0">
                <a:solidFill>
                  <a:srgbClr val="000000"/>
                </a:solidFill>
              </a:rPr>
              <a:t>based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400" b="1" dirty="0">
                <a:solidFill>
                  <a:srgbClr val="000000"/>
                </a:solidFill>
              </a:rPr>
              <a:t>Derived class:</a:t>
            </a:r>
            <a:r>
              <a:rPr lang="en-US" altLang="en-US" sz="2400" dirty="0">
                <a:solidFill>
                  <a:srgbClr val="000000"/>
                </a:solidFill>
              </a:rPr>
              <a:t> A class that is based upon another class; it inherits from a base </a:t>
            </a:r>
            <a:r>
              <a:rPr lang="en-US" altLang="en-US" sz="2400" dirty="0" smtClean="0">
                <a:solidFill>
                  <a:srgbClr val="000000"/>
                </a:solidFill>
              </a:rPr>
              <a:t>class. Notice that the cat and dog derived classes don’t have constructors.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4400" spc="-200" dirty="0">
                <a:latin typeface="Elephant" panose="02020904090505020303" pitchFamily="18" charset="0"/>
              </a:rPr>
              <a:t>Inheritance Example</a:t>
            </a:r>
            <a:r>
              <a:rPr lang="en-US" altLang="en-US" sz="4400" spc="-200" dirty="0"/>
              <a:t>: Animal Class</a:t>
            </a:r>
          </a:p>
        </p:txBody>
      </p:sp>
    </p:spTree>
    <p:extLst>
      <p:ext uri="{BB962C8B-B14F-4D97-AF65-F5344CB8AC3E}">
        <p14:creationId xmlns:p14="http://schemas.microsoft.com/office/powerpoint/2010/main" val="30652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623888" y="795338"/>
            <a:ext cx="82804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Animal</a:t>
            </a:r>
            <a:r>
              <a:rPr lang="en-US" altLang="en-US" b="1" dirty="0" smtClean="0">
                <a:solidFill>
                  <a:srgbClr val="FFA300"/>
                </a:solidFill>
                <a:latin typeface="Lucida Console" panose="020B0609040504020204" pitchFamily="49" charset="0"/>
              </a:rPr>
              <a:t>(object)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:</a:t>
            </a:r>
            <a:endParaRPr lang="en-US" altLang="en-US" dirty="0">
              <a:solidFill>
                <a:srgbClr val="222222"/>
              </a:solidFill>
              <a:latin typeface="Lucida Console" panose="020B0609040504020204" pitchFamily="49" charset="0"/>
            </a:endParaRP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dirty="0" err="1">
                <a:solidFill>
                  <a:srgbClr val="222222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__</a:t>
            </a:r>
            <a:r>
              <a:rPr lang="en-US" altLang="en-US" dirty="0" err="1">
                <a:solidFill>
                  <a:srgbClr val="222222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__(self, name): 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Constructor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    self.name = name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dirty="0" err="1">
                <a:solidFill>
                  <a:srgbClr val="222222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Lucida Console" panose="020B0609040504020204" pitchFamily="49" charset="0"/>
              </a:rPr>
              <a:t>get_name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(self):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    return self.name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 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class Cat(Animal):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dirty="0" err="1">
                <a:solidFill>
                  <a:srgbClr val="222222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talk(self):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    return 'Meow!'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class Dog(Animal):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dirty="0" err="1">
                <a:solidFill>
                  <a:srgbClr val="222222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talk(self):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    return 'Woof! Woof!'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animals = [Cat('Missy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'),Cat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'Fluffy'),Dog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('Lassie')]</a:t>
            </a:r>
          </a:p>
          <a:p>
            <a:pPr eaLnBrk="1" hangingPunct="1">
              <a:buClr>
                <a:srgbClr val="2D2DB9"/>
              </a:buClr>
            </a:pPr>
            <a:endParaRPr lang="en-US" altLang="en-US" dirty="0">
              <a:solidFill>
                <a:srgbClr val="222222"/>
              </a:solidFill>
              <a:latin typeface="Lucida Console" panose="020B0609040504020204" pitchFamily="49" charset="0"/>
            </a:endParaRP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for animal in animals:</a:t>
            </a:r>
          </a:p>
          <a:p>
            <a:pPr eaLnBrk="1" hangingPunct="1">
              <a:buClr>
                <a:srgbClr val="2D2DB9"/>
              </a:buClr>
            </a:pP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    print 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 smtClean="0">
                <a:solidFill>
                  <a:srgbClr val="222222"/>
                </a:solidFill>
                <a:latin typeface="Lucida Console" panose="020B0609040504020204" pitchFamily="49" charset="0"/>
              </a:rPr>
              <a:t>animal.talk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()+' </a:t>
            </a:r>
            <a:r>
              <a:rPr lang="en-US" altLang="en-US" dirty="0">
                <a:solidFill>
                  <a:srgbClr val="222222"/>
                </a:solidFill>
                <a:latin typeface="Lucida Console" panose="020B0609040504020204" pitchFamily="49" charset="0"/>
              </a:rPr>
              <a:t>I am 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'+</a:t>
            </a:r>
            <a:r>
              <a:rPr lang="en-US" altLang="en-US" dirty="0" err="1" smtClean="0">
                <a:solidFill>
                  <a:srgbClr val="222222"/>
                </a:solidFill>
                <a:latin typeface="Lucida Console" panose="020B0609040504020204" pitchFamily="49" charset="0"/>
              </a:rPr>
              <a:t>animal.get_name</a:t>
            </a:r>
            <a:r>
              <a:rPr lang="en-US" altLang="en-US" dirty="0" smtClean="0">
                <a:solidFill>
                  <a:srgbClr val="222222"/>
                </a:solidFill>
                <a:latin typeface="Lucida Console" panose="020B0609040504020204" pitchFamily="49" charset="0"/>
              </a:rPr>
              <a:t>())</a:t>
            </a:r>
            <a:endParaRPr lang="en-US" altLang="en-US" dirty="0">
              <a:solidFill>
                <a:srgbClr val="222222"/>
              </a:solidFill>
              <a:latin typeface="Lucida Console" panose="020B0609040504020204" pitchFamily="49" charset="0"/>
            </a:endParaRPr>
          </a:p>
        </p:txBody>
      </p:sp>
      <p:sp>
        <p:nvSpPr>
          <p:cNvPr id="23555" name="Title 6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4400" spc="-200" dirty="0">
                <a:latin typeface="Elephant" panose="02020904090505020303" pitchFamily="18" charset="0"/>
              </a:rPr>
              <a:t>Inheritance Example</a:t>
            </a:r>
            <a:r>
              <a:rPr lang="en-US" altLang="en-US" sz="4400" spc="-200" dirty="0"/>
              <a:t>: Animal Class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495800" y="1538467"/>
            <a:ext cx="4648200" cy="2423933"/>
          </a:xfrm>
          <a:prstGeom prst="wedgeRoundRectCallout">
            <a:avLst>
              <a:gd name="adj1" fmla="val -76093"/>
              <a:gd name="adj2" fmla="val -6772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Sometimes 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you’ll </a:t>
            </a: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see 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people programming this way: with “</a:t>
            </a: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zh-TW" sz="3200" dirty="0">
                <a:solidFill>
                  <a:srgbClr val="000000"/>
                </a:solidFill>
                <a:latin typeface="Times New Roman" charset="0"/>
              </a:rPr>
              <a:t>object</a:t>
            </a: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” being </a:t>
            </a: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added to the base class’s 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definition.</a:t>
            </a:r>
            <a:endParaRPr lang="en-US" altLang="zh-TW" sz="32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286000" y="6248400"/>
            <a:ext cx="4648200" cy="609600"/>
          </a:xfrm>
          <a:prstGeom prst="wedgeRoundRectCallout">
            <a:avLst>
              <a:gd name="adj1" fmla="val 21800"/>
              <a:gd name="adj2" fmla="val -5880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(Python 2 didn’t assume.)</a:t>
            </a:r>
            <a:endParaRPr lang="en-US" altLang="zh-TW" sz="32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286000" y="5272267"/>
            <a:ext cx="4648200" cy="976133"/>
          </a:xfrm>
          <a:prstGeom prst="wedgeRoundRectCallout">
            <a:avLst>
              <a:gd name="adj1" fmla="val 21800"/>
              <a:gd name="adj2" fmla="val -5880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But you don’t need to add it, because it is assumed.</a:t>
            </a:r>
            <a:endParaRPr lang="en-US" altLang="zh-TW" sz="32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286000" y="4296134"/>
            <a:ext cx="4648200" cy="976133"/>
          </a:xfrm>
          <a:prstGeom prst="wedgeRoundRectCallout">
            <a:avLst>
              <a:gd name="adj1" fmla="val 62783"/>
              <a:gd name="adj2" fmla="val -19150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“</a:t>
            </a:r>
            <a:r>
              <a:rPr lang="en-US" altLang="zh-TW" sz="3200" dirty="0" smtClean="0">
                <a:solidFill>
                  <a:srgbClr val="000000"/>
                </a:solidFill>
                <a:latin typeface="Times New Roman" charset="0"/>
              </a:rPr>
              <a:t>object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” is basically an empty class.</a:t>
            </a:r>
            <a:endParaRPr lang="en-US" altLang="zh-TW" sz="3200" dirty="0">
              <a:solidFill>
                <a:srgbClr val="C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0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 altLang="en-US" sz="4400" dirty="0" smtClean="0">
                <a:latin typeface="Elephant" panose="02020904090505020303" pitchFamily="18" charset="0"/>
              </a:rPr>
              <a:t>Multiple </a:t>
            </a:r>
            <a:r>
              <a:rPr lang="en-US" altLang="en-US" sz="4400" dirty="0">
                <a:latin typeface="Elephant" panose="02020904090505020303" pitchFamily="18" charset="0"/>
              </a:rPr>
              <a:t>Inheritance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74320" y="987552"/>
            <a:ext cx="8717280" cy="5870448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We’ve seen examples of inheritance of a base class.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But not an example of multiple inheritance.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But it’s easy to do, just put multiple things in the list: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DerivedClass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(Base1, Base2, Base3):</a:t>
            </a:r>
          </a:p>
          <a:p>
            <a:pPr eaLnBrk="1" hangingPunct="1"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...</a:t>
            </a:r>
            <a:endParaRPr lang="en-US" altLang="en-US" sz="2800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But what if two of the base classes both have a method of the same name. Which gets inherited?</a:t>
            </a:r>
          </a:p>
          <a:p>
            <a:pPr lvl="1"/>
            <a:r>
              <a:rPr lang="en-US" altLang="en-US" dirty="0" smtClean="0">
                <a:solidFill>
                  <a:schemeClr val="accent2"/>
                </a:solidFill>
              </a:rPr>
              <a:t>Python searches for the method </a:t>
            </a:r>
            <a:r>
              <a:rPr lang="en-US" altLang="en-US" dirty="0">
                <a:solidFill>
                  <a:schemeClr val="accent2"/>
                </a:solidFill>
              </a:rPr>
              <a:t>depth-first, </a:t>
            </a:r>
            <a:r>
              <a:rPr lang="en-US" altLang="en-US" dirty="0" smtClean="0">
                <a:solidFill>
                  <a:schemeClr val="accent2"/>
                </a:solidFill>
              </a:rPr>
              <a:t>left-to-right.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But what if two of the base classes both derive from some common other class? Won’t the changing of inherited class attributes get complex?</a:t>
            </a:r>
          </a:p>
          <a:p>
            <a:pPr lvl="1"/>
            <a:r>
              <a:rPr lang="en-US" altLang="en-US" dirty="0" smtClean="0">
                <a:solidFill>
                  <a:schemeClr val="accent2"/>
                </a:solidFill>
              </a:rPr>
              <a:t>Python solves all such complexities, but we won’t talk about it.</a:t>
            </a:r>
          </a:p>
        </p:txBody>
      </p:sp>
    </p:spTree>
    <p:extLst>
      <p:ext uri="{BB962C8B-B14F-4D97-AF65-F5344CB8AC3E}">
        <p14:creationId xmlns:p14="http://schemas.microsoft.com/office/powerpoint/2010/main" val="26026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Fundamental Concepts of OOP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6019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Modularity (</a:t>
            </a:r>
            <a:r>
              <a:rPr lang="zh-TW" altLang="en-US" sz="2800" dirty="0"/>
              <a:t>模組化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):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spc="-40" dirty="0">
                <a:solidFill>
                  <a:schemeClr val="tx1"/>
                </a:solidFill>
              </a:rPr>
              <a:t>use of small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modules </a:t>
            </a:r>
            <a:r>
              <a:rPr lang="en-US" altLang="en-US" sz="2800" spc="-40" dirty="0">
                <a:solidFill>
                  <a:schemeClr val="tx1"/>
                </a:solidFill>
              </a:rPr>
              <a:t>to achieve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subtasks that are then combined to do more.</a:t>
            </a:r>
            <a:endParaRPr lang="en-US" altLang="en-US" sz="2800" spc="-40" dirty="0">
              <a:solidFill>
                <a:schemeClr val="tx1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Encapsulation (</a:t>
            </a:r>
            <a:r>
              <a:rPr lang="zh-TW" altLang="en-US" sz="2800" dirty="0"/>
              <a:t>封裝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):</a:t>
            </a:r>
            <a:r>
              <a:rPr lang="en-US" altLang="en-US" sz="3200" spc="-3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The bundling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of data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with the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functions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0" dirty="0" smtClean="0">
                <a:solidFill>
                  <a:schemeClr val="tx1"/>
                </a:solidFill>
              </a:rPr>
              <a:t>(</a:t>
            </a:r>
            <a:r>
              <a:rPr lang="en-US" altLang="en-US" sz="2800" i="1" spc="-30" dirty="0" err="1" smtClean="0">
                <a:solidFill>
                  <a:schemeClr val="tx1"/>
                </a:solidFill>
              </a:rPr>
              <a:t>ie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,</a:t>
            </a:r>
            <a:r>
              <a:rPr lang="en-US" altLang="en-US" sz="2400" spc="-3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method</a:t>
            </a:r>
            <a:r>
              <a:rPr lang="en-US" altLang="en-US" sz="2800" spc="-200" dirty="0" smtClean="0">
                <a:solidFill>
                  <a:schemeClr val="tx1"/>
                </a:solidFill>
              </a:rPr>
              <a:t>s</a:t>
            </a:r>
            <a:r>
              <a:rPr lang="en-US" altLang="en-US" sz="2800" spc="-30" dirty="0" smtClean="0">
                <a:solidFill>
                  <a:schemeClr val="tx1"/>
                </a:solidFill>
              </a:rPr>
              <a:t>) that operate on that dat</a:t>
            </a:r>
            <a:r>
              <a:rPr lang="en-US" altLang="en-US" sz="2800" spc="-200" dirty="0" smtClean="0">
                <a:solidFill>
                  <a:schemeClr val="tx1"/>
                </a:solidFill>
              </a:rPr>
              <a:t>a.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 smtClean="0">
                <a:solidFill>
                  <a:srgbClr val="006600"/>
                </a:solidFill>
              </a:rPr>
              <a:t>Information </a:t>
            </a:r>
            <a:r>
              <a:rPr lang="en-US" altLang="en-US" sz="3200" b="1" dirty="0">
                <a:solidFill>
                  <a:srgbClr val="006600"/>
                </a:solidFill>
              </a:rPr>
              <a:t>hiding (</a:t>
            </a:r>
            <a:r>
              <a:rPr lang="zh-TW" altLang="en-US" sz="2800" dirty="0"/>
              <a:t>資訊隱藏</a:t>
            </a:r>
            <a:r>
              <a:rPr lang="en-US" altLang="en-US" sz="3200" b="1" spc="-100" dirty="0" smtClean="0">
                <a:solidFill>
                  <a:srgbClr val="006600"/>
                </a:solidFill>
              </a:rPr>
              <a:t>)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:</a:t>
            </a:r>
            <a:r>
              <a:rPr lang="en-US" altLang="en-US" sz="2400" spc="-7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T</a:t>
            </a:r>
            <a:r>
              <a:rPr lang="en-US" altLang="en-US" sz="2800" spc="-50" dirty="0" smtClean="0">
                <a:solidFill>
                  <a:schemeClr val="tx1"/>
                </a:solidFill>
              </a:rPr>
              <a:t>h</a:t>
            </a:r>
            <a:r>
              <a:rPr lang="en-US" altLang="en-US" sz="2800" dirty="0" smtClean="0">
                <a:solidFill>
                  <a:schemeClr val="tx1"/>
                </a:solidFill>
              </a:rPr>
              <a:t>e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act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60" dirty="0" smtClean="0">
                <a:solidFill>
                  <a:schemeClr val="tx1"/>
                </a:solidFill>
              </a:rPr>
              <a:t>o</a:t>
            </a:r>
            <a:r>
              <a:rPr lang="en-US" altLang="en-US" sz="2800" dirty="0" smtClean="0">
                <a:solidFill>
                  <a:schemeClr val="tx1"/>
                </a:solidFill>
              </a:rPr>
              <a:t>f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800" spc="-40" dirty="0" smtClean="0">
                <a:solidFill>
                  <a:schemeClr val="tx1"/>
                </a:solidFill>
              </a:rPr>
              <a:t>ma</a:t>
            </a:r>
            <a:r>
              <a:rPr lang="en-US" altLang="en-US" sz="2800" dirty="0" smtClean="0">
                <a:solidFill>
                  <a:schemeClr val="tx1"/>
                </a:solidFill>
              </a:rPr>
              <a:t>king a </a:t>
            </a:r>
            <a:r>
              <a:rPr lang="en-US" altLang="en-US" sz="2800" dirty="0">
                <a:solidFill>
                  <a:schemeClr val="tx1"/>
                </a:solidFill>
              </a:rPr>
              <a:t>class’s </a:t>
            </a:r>
            <a:r>
              <a:rPr lang="en-US" altLang="en-US" sz="2800" dirty="0" smtClean="0">
                <a:solidFill>
                  <a:schemeClr val="tx1"/>
                </a:solidFill>
              </a:rPr>
              <a:t>information (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ie</a:t>
            </a:r>
            <a:r>
              <a:rPr lang="en-US" altLang="en-US" sz="2800" dirty="0" smtClean="0">
                <a:solidFill>
                  <a:schemeClr val="tx1"/>
                </a:solidFill>
              </a:rPr>
              <a:t>, data attributes) </a:t>
            </a:r>
            <a:r>
              <a:rPr lang="en-US" altLang="en-US" sz="2800" dirty="0">
                <a:solidFill>
                  <a:schemeClr val="tx1"/>
                </a:solidFill>
              </a:rPr>
              <a:t>private.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Abstract</a:t>
            </a:r>
            <a:r>
              <a:rPr lang="en-US" altLang="en-US" sz="3200" b="1" spc="-100" dirty="0">
                <a:solidFill>
                  <a:srgbClr val="006600"/>
                </a:solidFill>
              </a:rPr>
              <a:t>io</a:t>
            </a:r>
            <a:r>
              <a:rPr lang="en-US" altLang="en-US" sz="3200" b="1" dirty="0">
                <a:solidFill>
                  <a:srgbClr val="006600"/>
                </a:solidFill>
              </a:rPr>
              <a:t>n</a:t>
            </a:r>
            <a:r>
              <a:rPr lang="en-US" altLang="en-US" sz="2800" b="1" dirty="0">
                <a:solidFill>
                  <a:srgbClr val="006600"/>
                </a:solidFill>
              </a:rPr>
              <a:t> </a:t>
            </a:r>
            <a:r>
              <a:rPr lang="en-US" altLang="en-US" sz="3200" b="1" dirty="0">
                <a:solidFill>
                  <a:srgbClr val="006600"/>
                </a:solidFill>
              </a:rPr>
              <a:t>(</a:t>
            </a:r>
            <a:r>
              <a:rPr lang="zh-TW" altLang="en-US" sz="2800" spc="-60" dirty="0"/>
              <a:t>資料抽象化</a:t>
            </a:r>
            <a:r>
              <a:rPr lang="en-US" altLang="en-US" sz="3200" b="1" spc="-60" dirty="0" smtClean="0">
                <a:solidFill>
                  <a:srgbClr val="006600"/>
                </a:solidFill>
              </a:rPr>
              <a:t>): </a:t>
            </a:r>
            <a:r>
              <a:rPr lang="en-US" altLang="en-US" sz="2800" dirty="0" smtClean="0">
                <a:solidFill>
                  <a:srgbClr val="FF0000"/>
                </a:solidFill>
              </a:rPr>
              <a:t>T</a:t>
            </a:r>
            <a:r>
              <a:rPr lang="en-US" altLang="en-US" sz="2800" spc="-40" dirty="0" smtClean="0">
                <a:solidFill>
                  <a:srgbClr val="FF0000"/>
                </a:solidFill>
              </a:rPr>
              <a:t>he</a:t>
            </a:r>
            <a:r>
              <a:rPr lang="en-US" altLang="en-US" sz="2400" spc="-4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40" dirty="0">
                <a:solidFill>
                  <a:srgbClr val="FF0000"/>
                </a:solidFill>
              </a:rPr>
              <a:t>use</a:t>
            </a:r>
            <a:r>
              <a:rPr lang="en-US" altLang="en-US" sz="2400" spc="-40" dirty="0">
                <a:solidFill>
                  <a:srgbClr val="FF0000"/>
                </a:solidFill>
              </a:rPr>
              <a:t> </a:t>
            </a:r>
            <a:r>
              <a:rPr lang="en-US" altLang="en-US" sz="2800" spc="-40" dirty="0">
                <a:solidFill>
                  <a:srgbClr val="FF0000"/>
                </a:solidFill>
              </a:rPr>
              <a:t>o</a:t>
            </a:r>
            <a:r>
              <a:rPr lang="en-US" altLang="en-US" sz="2800" dirty="0">
                <a:solidFill>
                  <a:srgbClr val="FF0000"/>
                </a:solidFill>
              </a:rPr>
              <a:t>f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800" spc="-30" dirty="0" smtClean="0">
                <a:solidFill>
                  <a:srgbClr val="FF0000"/>
                </a:solidFill>
              </a:rPr>
              <a:t>encapsulation and </a:t>
            </a:r>
            <a:r>
              <a:rPr lang="en-US" altLang="en-US" sz="2800" dirty="0" smtClean="0">
                <a:solidFill>
                  <a:srgbClr val="FF0000"/>
                </a:solidFill>
              </a:rPr>
              <a:t>info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hiding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" dirty="0" smtClean="0">
                <a:solidFill>
                  <a:srgbClr val="FF0000"/>
                </a:solidFill>
              </a:rPr>
              <a:t>to</a:t>
            </a:r>
            <a:r>
              <a:rPr lang="en-US" altLang="en-US" sz="2400" spc="-3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" dirty="0">
                <a:solidFill>
                  <a:srgbClr val="FF0000"/>
                </a:solidFill>
              </a:rPr>
              <a:t>simplify</a:t>
            </a:r>
            <a:r>
              <a:rPr lang="en-US" altLang="en-US" sz="2400" spc="-30" dirty="0">
                <a:solidFill>
                  <a:srgbClr val="FF0000"/>
                </a:solidFill>
              </a:rPr>
              <a:t> </a:t>
            </a:r>
            <a:r>
              <a:rPr lang="en-US" altLang="en-US" sz="2800" spc="-100" dirty="0">
                <a:solidFill>
                  <a:srgbClr val="FF0000"/>
                </a:solidFill>
              </a:rPr>
              <a:t>ho</a:t>
            </a:r>
            <a:r>
              <a:rPr lang="en-US" altLang="en-US" sz="2800" spc="-30" dirty="0">
                <a:solidFill>
                  <a:srgbClr val="FF0000"/>
                </a:solidFill>
              </a:rPr>
              <a:t>w</a:t>
            </a:r>
            <a:r>
              <a:rPr lang="en-US" altLang="en-US" sz="2400" spc="-30" dirty="0">
                <a:solidFill>
                  <a:srgbClr val="FF0000"/>
                </a:solidFill>
              </a:rPr>
              <a:t> </a:t>
            </a:r>
            <a:r>
              <a:rPr lang="en-US" altLang="en-US" sz="2800" spc="-30" dirty="0" smtClean="0">
                <a:solidFill>
                  <a:srgbClr val="FF0000"/>
                </a:solidFill>
              </a:rPr>
              <a:t>clients</a:t>
            </a:r>
            <a:r>
              <a:rPr lang="en-US" altLang="en-US" sz="2400" spc="-3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" dirty="0" smtClean="0">
                <a:solidFill>
                  <a:srgbClr val="FF0000"/>
                </a:solidFill>
              </a:rPr>
              <a:t>interact</a:t>
            </a:r>
            <a:r>
              <a:rPr lang="en-US" altLang="en-US" sz="2400" spc="-3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" dirty="0" smtClean="0">
                <a:solidFill>
                  <a:srgbClr val="FF0000"/>
                </a:solidFill>
              </a:rPr>
              <a:t>with</a:t>
            </a:r>
            <a:r>
              <a:rPr lang="en-US" altLang="en-US" sz="2400" spc="-30" dirty="0" smtClean="0">
                <a:solidFill>
                  <a:srgbClr val="FF0000"/>
                </a:solidFill>
              </a:rPr>
              <a:t> </a:t>
            </a:r>
            <a:r>
              <a:rPr lang="en-US" altLang="en-US" sz="2800" spc="-30" dirty="0">
                <a:solidFill>
                  <a:srgbClr val="FF0000"/>
                </a:solidFill>
              </a:rPr>
              <a:t>dat</a:t>
            </a:r>
            <a:r>
              <a:rPr lang="en-US" altLang="en-US" sz="2800" spc="-80" dirty="0">
                <a:solidFill>
                  <a:srgbClr val="FF0000"/>
                </a:solidFill>
              </a:rPr>
              <a:t>a</a:t>
            </a:r>
            <a:r>
              <a:rPr lang="en-US" altLang="en-US" sz="2800" spc="-30" dirty="0">
                <a:solidFill>
                  <a:srgbClr val="FF0000"/>
                </a:solidFill>
              </a:rPr>
              <a:t>.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Inheritance (</a:t>
            </a:r>
            <a:r>
              <a:rPr lang="zh-TW" altLang="en-US" sz="2800" dirty="0"/>
              <a:t>繼承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 </a:t>
            </a:r>
            <a:r>
              <a:rPr lang="en-US" altLang="en-US" sz="2800" spc="-40" dirty="0" smtClean="0">
                <a:solidFill>
                  <a:schemeClr val="bg1"/>
                </a:solidFill>
              </a:rPr>
              <a:t>Whe</a:t>
            </a:r>
            <a:r>
              <a:rPr lang="en-US" altLang="en-US" sz="2800" spc="-10" dirty="0" smtClean="0">
                <a:solidFill>
                  <a:schemeClr val="bg1"/>
                </a:solidFill>
              </a:rPr>
              <a:t>n the</a:t>
            </a:r>
            <a:r>
              <a:rPr lang="en-US" altLang="en-US" sz="2800" dirty="0" smtClean="0">
                <a:solidFill>
                  <a:schemeClr val="bg1"/>
                </a:solidFill>
              </a:rPr>
              <a:t> methods of a base class are accessible (</a:t>
            </a:r>
            <a:r>
              <a:rPr lang="en-US" altLang="en-US" sz="2800" i="1" dirty="0" err="1" smtClean="0">
                <a:solidFill>
                  <a:schemeClr val="bg1"/>
                </a:solidFill>
              </a:rPr>
              <a:t>ie</a:t>
            </a:r>
            <a:r>
              <a:rPr lang="en-US" altLang="en-US" sz="2800" dirty="0" smtClean="0">
                <a:solidFill>
                  <a:schemeClr val="bg1"/>
                </a:solidFill>
              </a:rPr>
              <a:t> inherited) by instances of the </a:t>
            </a:r>
          </a:p>
          <a:p>
            <a:pPr eaLnBrk="1" hangingPunct="1">
              <a:lnSpc>
                <a:spcPct val="88000"/>
              </a:lnSpc>
              <a:spcBef>
                <a:spcPts val="1200"/>
              </a:spcBef>
            </a:pPr>
            <a:r>
              <a:rPr lang="en-US" altLang="en-US" sz="3200" b="1" dirty="0">
                <a:solidFill>
                  <a:srgbClr val="006600"/>
                </a:solidFill>
              </a:rPr>
              <a:t>Polymorphism (</a:t>
            </a:r>
            <a:r>
              <a:rPr lang="zh-TW" altLang="en-US" sz="2800" dirty="0"/>
              <a:t>多型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) </a:t>
            </a:r>
            <a:r>
              <a:rPr lang="en-US" altLang="en-US" sz="2800" spc="-20" dirty="0">
                <a:solidFill>
                  <a:schemeClr val="bg1"/>
                </a:solidFill>
              </a:rPr>
              <a:t>When </a:t>
            </a:r>
            <a:r>
              <a:rPr lang="en-US" altLang="en-US" sz="2800" spc="-20" dirty="0" smtClean="0">
                <a:solidFill>
                  <a:schemeClr val="bg1"/>
                </a:solidFill>
              </a:rPr>
              <a:t>a derived</a:t>
            </a:r>
            <a:r>
              <a:rPr lang="en-US" altLang="en-US" sz="2800" dirty="0" smtClean="0">
                <a:solidFill>
                  <a:schemeClr val="bg1"/>
                </a:solidFill>
              </a:rPr>
              <a:t> class</a:t>
            </a:r>
            <a:r>
              <a:rPr lang="en-US" altLang="en-US" sz="2800" spc="-20" dirty="0" smtClean="0">
                <a:solidFill>
                  <a:schemeClr val="bg1"/>
                </a:solidFill>
              </a:rPr>
              <a:t> redefines the methods it inherited</a:t>
            </a:r>
            <a:r>
              <a:rPr lang="en-US" altLang="en-US" sz="2800" dirty="0" smtClean="0">
                <a:solidFill>
                  <a:schemeClr val="bg1"/>
                </a:solidFill>
              </a:rPr>
              <a:t>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04800" y="884238"/>
            <a:ext cx="8839200" cy="597376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6600"/>
                </a:solidFill>
              </a:rPr>
              <a:t>Specialization</a:t>
            </a:r>
            <a:r>
              <a:rPr lang="en-US" altLang="en-US" dirty="0" smtClean="0">
                <a:solidFill>
                  <a:schemeClr val="bg1"/>
                </a:solidFill>
              </a:rPr>
              <a:t> is achieved by </a:t>
            </a:r>
            <a:r>
              <a:rPr lang="en-US" altLang="en-US" dirty="0">
                <a:solidFill>
                  <a:schemeClr val="bg1"/>
                </a:solidFill>
              </a:rPr>
              <a:t>adding new attributes and </a:t>
            </a:r>
            <a:r>
              <a:rPr lang="en-US" altLang="en-US" dirty="0" smtClean="0">
                <a:solidFill>
                  <a:schemeClr val="bg1"/>
                </a:solidFill>
              </a:rPr>
              <a:t>methods to a base </a:t>
            </a:r>
            <a:r>
              <a:rPr lang="en-US" altLang="en-US" dirty="0">
                <a:solidFill>
                  <a:schemeClr val="bg1"/>
                </a:solidFill>
              </a:rPr>
              <a:t>class.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bg1"/>
                </a:solidFill>
              </a:rPr>
              <a:t>Think of it as </a:t>
            </a:r>
            <a:r>
              <a:rPr lang="en-US" altLang="en-US" i="1" dirty="0">
                <a:solidFill>
                  <a:schemeClr val="bg1"/>
                </a:solidFill>
              </a:rPr>
              <a:t>subtyping</a:t>
            </a:r>
            <a:r>
              <a:rPr lang="en-US" altLang="en-US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altLang="en-US" dirty="0" smtClean="0">
                <a:solidFill>
                  <a:schemeClr val="bg1"/>
                </a:solidFill>
              </a:rPr>
              <a:t>E, you can take the absolute value of any number. </a:t>
            </a:r>
          </a:p>
          <a:p>
            <a:pPr lvl="2"/>
            <a:r>
              <a:rPr lang="en-US" altLang="en-US" dirty="0" smtClean="0">
                <a:solidFill>
                  <a:schemeClr val="bg1"/>
                </a:solidFill>
              </a:rPr>
              <a:t>But you can only take the factorial of integers. </a:t>
            </a:r>
          </a:p>
          <a:p>
            <a:pPr lvl="3"/>
            <a:r>
              <a:rPr lang="en-US" altLang="en-US" dirty="0" smtClean="0">
                <a:solidFill>
                  <a:schemeClr val="bg1"/>
                </a:solidFill>
              </a:rPr>
              <a:t>So the factorial is a specialized method that applied to just a subset of all numbers. </a:t>
            </a:r>
          </a:p>
          <a:p>
            <a:pPr lvl="3"/>
            <a:r>
              <a:rPr lang="en-US" altLang="en-US" dirty="0" smtClean="0">
                <a:solidFill>
                  <a:schemeClr val="bg1"/>
                </a:solidFill>
              </a:rPr>
              <a:t>And so integers are a specialized subtype of the more generic number type.</a:t>
            </a:r>
          </a:p>
          <a:p>
            <a:pPr lvl="4"/>
            <a:r>
              <a:rPr lang="en-US" altLang="en-US" dirty="0" smtClean="0">
                <a:solidFill>
                  <a:schemeClr val="bg1"/>
                </a:solidFill>
              </a:rPr>
              <a:t>Although Python does not treat as a subclass of </a:t>
            </a:r>
            <a:r>
              <a:rPr lang="en-US" altLang="en-US" b="1" dirty="0" smtClean="0">
                <a:solidFill>
                  <a:schemeClr val="bg1"/>
                </a:solidFill>
              </a:rPr>
              <a:t>float</a:t>
            </a:r>
            <a:r>
              <a:rPr lang="en-US" altLang="en-US" dirty="0" smtClean="0">
                <a:solidFill>
                  <a:schemeClr val="bg1"/>
                </a:solidFill>
              </a:rPr>
              <a:t>, the popular Numbers.py module has some of this idea.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Generalization</a:t>
            </a:r>
            <a:r>
              <a:rPr lang="en-US" altLang="en-US" sz="2000" dirty="0" smtClean="0"/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removes</a:t>
            </a:r>
            <a:r>
              <a:rPr lang="en-US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attributes </a:t>
            </a:r>
            <a:r>
              <a:rPr lang="en-US" altLang="en-US" dirty="0" smtClean="0">
                <a:solidFill>
                  <a:schemeClr val="bg1"/>
                </a:solidFill>
              </a:rPr>
              <a:t>or </a:t>
            </a:r>
            <a:r>
              <a:rPr lang="en-US" altLang="en-US" dirty="0">
                <a:solidFill>
                  <a:schemeClr val="bg1"/>
                </a:solidFill>
              </a:rPr>
              <a:t>methods </a:t>
            </a:r>
            <a:r>
              <a:rPr lang="en-US" altLang="en-US" dirty="0" smtClean="0">
                <a:solidFill>
                  <a:schemeClr val="bg1"/>
                </a:solidFill>
              </a:rPr>
              <a:t>from </a:t>
            </a:r>
            <a:r>
              <a:rPr lang="en-US" altLang="en-US" dirty="0">
                <a:solidFill>
                  <a:schemeClr val="bg1"/>
                </a:solidFill>
              </a:rPr>
              <a:t>a base class</a:t>
            </a:r>
            <a:r>
              <a:rPr lang="en-US" altLang="en-US" dirty="0" smtClean="0">
                <a:solidFill>
                  <a:schemeClr val="bg1"/>
                </a:solidFill>
              </a:rPr>
              <a:t>. (This is less common, but classes allow it.)</a:t>
            </a:r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Overriding</a:t>
            </a:r>
            <a:r>
              <a:rPr lang="en-US" altLang="en-US" sz="2400" dirty="0" smtClean="0"/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changes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implementation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from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the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base</a:t>
            </a:r>
            <a:r>
              <a:rPr lang="en-US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class</a:t>
            </a:r>
            <a:r>
              <a:rPr lang="en-US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(, + has a different meaning for numbers than strings).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>
                <a:solidFill>
                  <a:schemeClr val="bg1"/>
                </a:solidFill>
              </a:rPr>
              <a:t>You can also add onto the base method using 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super()</a:t>
            </a:r>
            <a:r>
              <a:rPr lang="en-US" altLang="en-US" dirty="0" smtClean="0">
                <a:solidFill>
                  <a:schemeClr val="bg1"/>
                </a:solidFill>
              </a:rPr>
              <a:t>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4400" spc="-100" dirty="0">
                <a:latin typeface="Elephant" panose="02020904090505020303" pitchFamily="18" charset="0"/>
              </a:rPr>
              <a:t>Derived Classes are</a:t>
            </a:r>
            <a:r>
              <a:rPr lang="en-US" altLang="en-US" sz="4000" spc="-100" dirty="0">
                <a:latin typeface="Elephant" panose="02020904090505020303" pitchFamily="18" charset="0"/>
              </a:rPr>
              <a:t> </a:t>
            </a:r>
            <a:r>
              <a:rPr lang="en-US" altLang="en-US" sz="4400" spc="-300" dirty="0">
                <a:latin typeface="Elephant" panose="02020904090505020303" pitchFamily="18" charset="0"/>
              </a:rPr>
              <a:t>Ne</a:t>
            </a:r>
            <a:r>
              <a:rPr lang="en-US" altLang="en-US" sz="4400" spc="-100" dirty="0">
                <a:latin typeface="Elephant" panose="02020904090505020303" pitchFamily="18" charset="0"/>
              </a:rPr>
              <a:t>w</a:t>
            </a:r>
            <a:r>
              <a:rPr lang="en-US" altLang="en-US" sz="4000" spc="-100" dirty="0">
                <a:latin typeface="Elephant" panose="02020904090505020303" pitchFamily="18" charset="0"/>
              </a:rPr>
              <a:t> </a:t>
            </a:r>
            <a:r>
              <a:rPr lang="en-US" altLang="en-US" sz="4400" spc="-100" dirty="0">
                <a:latin typeface="Elephant" panose="02020904090505020303" pitchFamily="18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8255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04800" y="884238"/>
            <a:ext cx="8839200" cy="597376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6600"/>
                </a:solidFill>
              </a:rPr>
              <a:t>Specialization</a:t>
            </a:r>
            <a:r>
              <a:rPr lang="en-US" altLang="en-US" dirty="0" smtClean="0"/>
              <a:t> is achieved by </a:t>
            </a:r>
            <a:r>
              <a:rPr lang="en-US" altLang="en-US" dirty="0"/>
              <a:t>adding new attributes and </a:t>
            </a:r>
            <a:r>
              <a:rPr lang="en-US" altLang="en-US" dirty="0" smtClean="0"/>
              <a:t>methods to a base </a:t>
            </a:r>
            <a:r>
              <a:rPr lang="en-US" altLang="en-US" dirty="0"/>
              <a:t>class. </a:t>
            </a:r>
            <a:r>
              <a:rPr lang="en-US" altLang="en-US" dirty="0">
                <a:solidFill>
                  <a:schemeClr val="bg1"/>
                </a:solidFill>
              </a:rPr>
              <a:t>Think of it as </a:t>
            </a:r>
            <a:r>
              <a:rPr lang="en-US" altLang="en-US" i="1" dirty="0">
                <a:solidFill>
                  <a:schemeClr val="bg1"/>
                </a:solidFill>
              </a:rPr>
              <a:t>subtyping</a:t>
            </a:r>
            <a:r>
              <a:rPr lang="en-US" altLang="en-US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altLang="en-US" dirty="0" smtClean="0">
                <a:solidFill>
                  <a:schemeClr val="bg1"/>
                </a:solidFill>
              </a:rPr>
              <a:t>E, you can take the absolute value of any number. </a:t>
            </a:r>
          </a:p>
          <a:p>
            <a:pPr lvl="2"/>
            <a:r>
              <a:rPr lang="en-US" altLang="en-US" dirty="0" smtClean="0">
                <a:solidFill>
                  <a:schemeClr val="bg1"/>
                </a:solidFill>
              </a:rPr>
              <a:t>But you can only take the factorial of integers. </a:t>
            </a:r>
          </a:p>
          <a:p>
            <a:pPr lvl="3"/>
            <a:r>
              <a:rPr lang="en-US" altLang="en-US" dirty="0" smtClean="0">
                <a:solidFill>
                  <a:schemeClr val="bg1"/>
                </a:solidFill>
              </a:rPr>
              <a:t>So the factorial is a specialized method that applied to just a subset of all numbers. </a:t>
            </a:r>
          </a:p>
          <a:p>
            <a:pPr lvl="3"/>
            <a:r>
              <a:rPr lang="en-US" altLang="en-US" dirty="0" smtClean="0">
                <a:solidFill>
                  <a:schemeClr val="bg1"/>
                </a:solidFill>
              </a:rPr>
              <a:t>And so integers are a specialized subtype of the more generic number type.</a:t>
            </a:r>
          </a:p>
          <a:p>
            <a:pPr lvl="4"/>
            <a:r>
              <a:rPr lang="en-US" altLang="en-US" dirty="0" smtClean="0">
                <a:solidFill>
                  <a:schemeClr val="bg1"/>
                </a:solidFill>
              </a:rPr>
              <a:t>Although Python does not treat as a subclass of </a:t>
            </a:r>
            <a:r>
              <a:rPr lang="en-US" altLang="en-US" b="1" dirty="0" smtClean="0">
                <a:solidFill>
                  <a:schemeClr val="bg1"/>
                </a:solidFill>
              </a:rPr>
              <a:t>float</a:t>
            </a:r>
            <a:r>
              <a:rPr lang="en-US" altLang="en-US" dirty="0" smtClean="0">
                <a:solidFill>
                  <a:schemeClr val="bg1"/>
                </a:solidFill>
              </a:rPr>
              <a:t>, the popular Numbers.py module has some of this idea.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Generalization</a:t>
            </a:r>
            <a:r>
              <a:rPr lang="en-US" altLang="en-US" sz="2000" dirty="0" smtClean="0"/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removes</a:t>
            </a:r>
            <a:r>
              <a:rPr lang="en-US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attributes </a:t>
            </a:r>
            <a:r>
              <a:rPr lang="en-US" altLang="en-US" dirty="0" smtClean="0">
                <a:solidFill>
                  <a:schemeClr val="bg1"/>
                </a:solidFill>
              </a:rPr>
              <a:t>or </a:t>
            </a:r>
            <a:r>
              <a:rPr lang="en-US" altLang="en-US" dirty="0">
                <a:solidFill>
                  <a:schemeClr val="bg1"/>
                </a:solidFill>
              </a:rPr>
              <a:t>methods </a:t>
            </a:r>
            <a:r>
              <a:rPr lang="en-US" altLang="en-US" dirty="0" smtClean="0">
                <a:solidFill>
                  <a:schemeClr val="bg1"/>
                </a:solidFill>
              </a:rPr>
              <a:t>from </a:t>
            </a:r>
            <a:r>
              <a:rPr lang="en-US" altLang="en-US" dirty="0">
                <a:solidFill>
                  <a:schemeClr val="bg1"/>
                </a:solidFill>
              </a:rPr>
              <a:t>a base class</a:t>
            </a:r>
            <a:r>
              <a:rPr lang="en-US" altLang="en-US" dirty="0" smtClean="0">
                <a:solidFill>
                  <a:schemeClr val="bg1"/>
                </a:solidFill>
              </a:rPr>
              <a:t>. (This is less common, but classes allow it.)</a:t>
            </a:r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Overriding</a:t>
            </a:r>
            <a:r>
              <a:rPr lang="en-US" altLang="en-US" sz="2400" dirty="0" smtClean="0"/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changes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implementation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from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the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base</a:t>
            </a:r>
            <a:r>
              <a:rPr lang="en-US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class</a:t>
            </a:r>
            <a:r>
              <a:rPr lang="en-US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(, + has a different meaning for numbers than strings).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>
                <a:solidFill>
                  <a:schemeClr val="bg1"/>
                </a:solidFill>
              </a:rPr>
              <a:t>You can also add onto the base method using 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super()</a:t>
            </a:r>
            <a:r>
              <a:rPr lang="en-US" altLang="en-US" dirty="0" smtClean="0">
                <a:solidFill>
                  <a:schemeClr val="bg1"/>
                </a:solidFill>
              </a:rPr>
              <a:t>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4400" spc="-100" dirty="0">
                <a:latin typeface="Elephant" panose="02020904090505020303" pitchFamily="18" charset="0"/>
              </a:rPr>
              <a:t>Derived Classes are</a:t>
            </a:r>
            <a:r>
              <a:rPr lang="en-US" altLang="en-US" sz="4000" spc="-100" dirty="0">
                <a:latin typeface="Elephant" panose="02020904090505020303" pitchFamily="18" charset="0"/>
              </a:rPr>
              <a:t> </a:t>
            </a:r>
            <a:r>
              <a:rPr lang="en-US" altLang="en-US" sz="4400" spc="-300" dirty="0">
                <a:latin typeface="Elephant" panose="02020904090505020303" pitchFamily="18" charset="0"/>
              </a:rPr>
              <a:t>Ne</a:t>
            </a:r>
            <a:r>
              <a:rPr lang="en-US" altLang="en-US" sz="4400" spc="-100" dirty="0">
                <a:latin typeface="Elephant" panose="02020904090505020303" pitchFamily="18" charset="0"/>
              </a:rPr>
              <a:t>w</a:t>
            </a:r>
            <a:r>
              <a:rPr lang="en-US" altLang="en-US" sz="4000" spc="-100" dirty="0">
                <a:latin typeface="Elephant" panose="02020904090505020303" pitchFamily="18" charset="0"/>
              </a:rPr>
              <a:t> </a:t>
            </a:r>
            <a:r>
              <a:rPr lang="en-US" altLang="en-US" sz="4400" spc="-100" dirty="0">
                <a:latin typeface="Elephant" panose="02020904090505020303" pitchFamily="18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7101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04800" y="884238"/>
            <a:ext cx="8839200" cy="597376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6600"/>
                </a:solidFill>
              </a:rPr>
              <a:t>Specialization</a:t>
            </a:r>
            <a:r>
              <a:rPr lang="en-US" altLang="en-US" dirty="0" smtClean="0"/>
              <a:t> is achieved by </a:t>
            </a:r>
            <a:r>
              <a:rPr lang="en-US" altLang="en-US" dirty="0"/>
              <a:t>adding new attributes and </a:t>
            </a:r>
            <a:r>
              <a:rPr lang="en-US" altLang="en-US" dirty="0" smtClean="0"/>
              <a:t>methods to a base </a:t>
            </a:r>
            <a:r>
              <a:rPr lang="en-US" altLang="en-US" dirty="0"/>
              <a:t>class. Think of it as </a:t>
            </a:r>
            <a:r>
              <a:rPr lang="en-US" altLang="en-US" i="1" dirty="0">
                <a:solidFill>
                  <a:srgbClr val="7030A0"/>
                </a:solidFill>
              </a:rPr>
              <a:t>subtyping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 err="1" smtClean="0"/>
              <a:t>Eg</a:t>
            </a:r>
            <a:r>
              <a:rPr lang="en-US" altLang="en-US" dirty="0" smtClean="0"/>
              <a:t>, you can take the absolute value of </a:t>
            </a:r>
            <a:r>
              <a:rPr lang="en-US" altLang="en-US" dirty="0" smtClean="0">
                <a:solidFill>
                  <a:srgbClr val="FFA300"/>
                </a:solidFill>
              </a:rPr>
              <a:t>any number</a:t>
            </a:r>
            <a:r>
              <a:rPr lang="en-US" altLang="en-US" dirty="0" smtClean="0"/>
              <a:t>. </a:t>
            </a:r>
          </a:p>
          <a:p>
            <a:pPr lvl="2"/>
            <a:r>
              <a:rPr lang="en-US" altLang="en-US" dirty="0" smtClean="0"/>
              <a:t>But you can only take the factorial of </a:t>
            </a:r>
            <a:r>
              <a:rPr lang="en-US" altLang="en-US" dirty="0" smtClean="0">
                <a:solidFill>
                  <a:srgbClr val="FF0000"/>
                </a:solidFill>
              </a:rPr>
              <a:t>integers</a:t>
            </a:r>
            <a:r>
              <a:rPr lang="en-US" altLang="en-US" dirty="0" smtClean="0"/>
              <a:t>. </a:t>
            </a:r>
          </a:p>
          <a:p>
            <a:pPr lvl="3"/>
            <a:r>
              <a:rPr lang="en-US" altLang="en-US" dirty="0" smtClean="0"/>
              <a:t>So the factorial is a specialized method that applied to just a </a:t>
            </a:r>
            <a:r>
              <a:rPr lang="en-US" altLang="en-US" dirty="0" smtClean="0">
                <a:solidFill>
                  <a:srgbClr val="7030A0"/>
                </a:solidFill>
              </a:rPr>
              <a:t>subset</a:t>
            </a:r>
            <a:r>
              <a:rPr lang="en-US" altLang="en-US" dirty="0" smtClean="0"/>
              <a:t> of all numbers. </a:t>
            </a:r>
          </a:p>
          <a:p>
            <a:pPr lvl="3"/>
            <a:r>
              <a:rPr lang="en-US" altLang="en-US" dirty="0" smtClean="0"/>
              <a:t>And so </a:t>
            </a:r>
            <a:r>
              <a:rPr lang="en-US" altLang="en-US" dirty="0" smtClean="0">
                <a:solidFill>
                  <a:srgbClr val="FF0000"/>
                </a:solidFill>
              </a:rPr>
              <a:t>integers</a:t>
            </a:r>
            <a:r>
              <a:rPr lang="en-US" altLang="en-US" dirty="0" smtClean="0"/>
              <a:t> are a specialized </a:t>
            </a:r>
            <a:r>
              <a:rPr lang="en-US" altLang="en-US" dirty="0" smtClean="0">
                <a:solidFill>
                  <a:srgbClr val="7030A0"/>
                </a:solidFill>
              </a:rPr>
              <a:t>subtype</a:t>
            </a:r>
            <a:r>
              <a:rPr lang="en-US" altLang="en-US" dirty="0" smtClean="0"/>
              <a:t> of the more generic </a:t>
            </a:r>
            <a:r>
              <a:rPr lang="en-US" altLang="en-US" dirty="0" smtClean="0">
                <a:solidFill>
                  <a:srgbClr val="FFA300"/>
                </a:solidFill>
              </a:rPr>
              <a:t>number type</a:t>
            </a:r>
            <a:r>
              <a:rPr lang="en-US" altLang="en-US" dirty="0" smtClean="0"/>
              <a:t>.</a:t>
            </a:r>
          </a:p>
          <a:p>
            <a:pPr lvl="4"/>
            <a:r>
              <a:rPr lang="en-US" altLang="en-US" dirty="0" smtClean="0"/>
              <a:t>Although Python does not treat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int</a:t>
            </a:r>
            <a:r>
              <a:rPr lang="en-US" altLang="en-US" dirty="0" smtClean="0"/>
              <a:t> as a subclass of </a:t>
            </a:r>
            <a:r>
              <a:rPr lang="en-US" altLang="en-US" b="1" dirty="0" smtClean="0">
                <a:solidFill>
                  <a:srgbClr val="FFA300"/>
                </a:solidFill>
              </a:rPr>
              <a:t>float</a:t>
            </a:r>
            <a:r>
              <a:rPr lang="en-US" altLang="en-US" dirty="0" smtClean="0"/>
              <a:t>, the popular Numbers.py module has some of this idea. </a:t>
            </a:r>
            <a:endParaRPr lang="en-US" altLang="en-US" dirty="0"/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Generalization</a:t>
            </a:r>
            <a:r>
              <a:rPr lang="en-US" altLang="en-US" sz="2000" dirty="0" smtClean="0"/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removes</a:t>
            </a:r>
            <a:r>
              <a:rPr lang="en-US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attributes </a:t>
            </a:r>
            <a:r>
              <a:rPr lang="en-US" altLang="en-US" dirty="0" smtClean="0">
                <a:solidFill>
                  <a:schemeClr val="bg1"/>
                </a:solidFill>
              </a:rPr>
              <a:t>or </a:t>
            </a:r>
            <a:r>
              <a:rPr lang="en-US" altLang="en-US" dirty="0">
                <a:solidFill>
                  <a:schemeClr val="bg1"/>
                </a:solidFill>
              </a:rPr>
              <a:t>methods </a:t>
            </a:r>
            <a:r>
              <a:rPr lang="en-US" altLang="en-US" dirty="0" smtClean="0">
                <a:solidFill>
                  <a:schemeClr val="bg1"/>
                </a:solidFill>
              </a:rPr>
              <a:t>from </a:t>
            </a:r>
            <a:r>
              <a:rPr lang="en-US" altLang="en-US" dirty="0">
                <a:solidFill>
                  <a:schemeClr val="bg1"/>
                </a:solidFill>
              </a:rPr>
              <a:t>a base class</a:t>
            </a:r>
            <a:r>
              <a:rPr lang="en-US" altLang="en-US" dirty="0" smtClean="0">
                <a:solidFill>
                  <a:schemeClr val="bg1"/>
                </a:solidFill>
              </a:rPr>
              <a:t>. (This is less common, but classes allow it.)</a:t>
            </a:r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Overriding</a:t>
            </a:r>
            <a:r>
              <a:rPr lang="en-US" altLang="en-US" sz="2400" dirty="0" smtClean="0"/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changes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implementation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from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the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base</a:t>
            </a:r>
            <a:r>
              <a:rPr lang="en-US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class</a:t>
            </a:r>
            <a:r>
              <a:rPr lang="en-US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(, + has a different meaning for numbers than strings).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>
                <a:solidFill>
                  <a:schemeClr val="bg1"/>
                </a:solidFill>
              </a:rPr>
              <a:t>You can also add onto the base method using 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super()</a:t>
            </a:r>
            <a:r>
              <a:rPr lang="en-US" altLang="en-US" dirty="0" smtClean="0">
                <a:solidFill>
                  <a:schemeClr val="bg1"/>
                </a:solidFill>
              </a:rPr>
              <a:t>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4400" spc="-100" dirty="0">
                <a:latin typeface="Elephant" panose="02020904090505020303" pitchFamily="18" charset="0"/>
              </a:rPr>
              <a:t>Derived Classes are</a:t>
            </a:r>
            <a:r>
              <a:rPr lang="en-US" altLang="en-US" sz="4000" spc="-100" dirty="0">
                <a:latin typeface="Elephant" panose="02020904090505020303" pitchFamily="18" charset="0"/>
              </a:rPr>
              <a:t> </a:t>
            </a:r>
            <a:r>
              <a:rPr lang="en-US" altLang="en-US" sz="4400" spc="-300" dirty="0">
                <a:latin typeface="Elephant" panose="02020904090505020303" pitchFamily="18" charset="0"/>
              </a:rPr>
              <a:t>Ne</a:t>
            </a:r>
            <a:r>
              <a:rPr lang="en-US" altLang="en-US" sz="4400" spc="-100" dirty="0">
                <a:latin typeface="Elephant" panose="02020904090505020303" pitchFamily="18" charset="0"/>
              </a:rPr>
              <a:t>w</a:t>
            </a:r>
            <a:r>
              <a:rPr lang="en-US" altLang="en-US" sz="4000" spc="-100" dirty="0">
                <a:latin typeface="Elephant" panose="02020904090505020303" pitchFamily="18" charset="0"/>
              </a:rPr>
              <a:t> </a:t>
            </a:r>
            <a:r>
              <a:rPr lang="en-US" altLang="en-US" sz="4400" spc="-100" dirty="0">
                <a:latin typeface="Elephant" panose="02020904090505020303" pitchFamily="18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33736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04800" y="884238"/>
            <a:ext cx="8839200" cy="597376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6600"/>
                </a:solidFill>
              </a:rPr>
              <a:t>Specialization</a:t>
            </a:r>
            <a:r>
              <a:rPr lang="en-US" altLang="en-US" dirty="0" smtClean="0"/>
              <a:t> is achieved by </a:t>
            </a:r>
            <a:r>
              <a:rPr lang="en-US" altLang="en-US" dirty="0"/>
              <a:t>adding new attributes and </a:t>
            </a:r>
            <a:r>
              <a:rPr lang="en-US" altLang="en-US" dirty="0" smtClean="0"/>
              <a:t>methods to a base </a:t>
            </a:r>
            <a:r>
              <a:rPr lang="en-US" altLang="en-US" dirty="0"/>
              <a:t>class. Think of it as </a:t>
            </a:r>
            <a:r>
              <a:rPr lang="en-US" altLang="en-US" i="1" dirty="0">
                <a:solidFill>
                  <a:srgbClr val="7030A0"/>
                </a:solidFill>
              </a:rPr>
              <a:t>subtyping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 err="1" smtClean="0"/>
              <a:t>Eg</a:t>
            </a:r>
            <a:r>
              <a:rPr lang="en-US" altLang="en-US" dirty="0" smtClean="0"/>
              <a:t>, you can take the absolute value of </a:t>
            </a:r>
            <a:r>
              <a:rPr lang="en-US" altLang="en-US" dirty="0" smtClean="0">
                <a:solidFill>
                  <a:srgbClr val="FFA300"/>
                </a:solidFill>
              </a:rPr>
              <a:t>any number</a:t>
            </a:r>
            <a:r>
              <a:rPr lang="en-US" altLang="en-US" dirty="0" smtClean="0"/>
              <a:t>. </a:t>
            </a:r>
          </a:p>
          <a:p>
            <a:pPr lvl="2"/>
            <a:r>
              <a:rPr lang="en-US" altLang="en-US" dirty="0" smtClean="0"/>
              <a:t>But you can only take the factorial of </a:t>
            </a:r>
            <a:r>
              <a:rPr lang="en-US" altLang="en-US" dirty="0" smtClean="0">
                <a:solidFill>
                  <a:srgbClr val="FF0000"/>
                </a:solidFill>
              </a:rPr>
              <a:t>integers</a:t>
            </a:r>
            <a:r>
              <a:rPr lang="en-US" altLang="en-US" dirty="0" smtClean="0"/>
              <a:t>. </a:t>
            </a:r>
          </a:p>
          <a:p>
            <a:pPr lvl="3"/>
            <a:r>
              <a:rPr lang="en-US" altLang="en-US" dirty="0" smtClean="0"/>
              <a:t>So the factorial is a specialized method that applied to just a </a:t>
            </a:r>
            <a:r>
              <a:rPr lang="en-US" altLang="en-US" dirty="0" smtClean="0">
                <a:solidFill>
                  <a:srgbClr val="7030A0"/>
                </a:solidFill>
              </a:rPr>
              <a:t>subset</a:t>
            </a:r>
            <a:r>
              <a:rPr lang="en-US" altLang="en-US" dirty="0" smtClean="0"/>
              <a:t> of all numbers. </a:t>
            </a:r>
          </a:p>
          <a:p>
            <a:pPr lvl="3"/>
            <a:r>
              <a:rPr lang="en-US" altLang="en-US" dirty="0" smtClean="0"/>
              <a:t>And so </a:t>
            </a:r>
            <a:r>
              <a:rPr lang="en-US" altLang="en-US" dirty="0" smtClean="0">
                <a:solidFill>
                  <a:srgbClr val="FF0000"/>
                </a:solidFill>
              </a:rPr>
              <a:t>integers</a:t>
            </a:r>
            <a:r>
              <a:rPr lang="en-US" altLang="en-US" dirty="0" smtClean="0"/>
              <a:t> are a specialized </a:t>
            </a:r>
            <a:r>
              <a:rPr lang="en-US" altLang="en-US" dirty="0" smtClean="0">
                <a:solidFill>
                  <a:srgbClr val="7030A0"/>
                </a:solidFill>
              </a:rPr>
              <a:t>subtype</a:t>
            </a:r>
            <a:r>
              <a:rPr lang="en-US" altLang="en-US" dirty="0" smtClean="0"/>
              <a:t> of the more generic </a:t>
            </a:r>
            <a:r>
              <a:rPr lang="en-US" altLang="en-US" dirty="0" smtClean="0">
                <a:solidFill>
                  <a:srgbClr val="FFA300"/>
                </a:solidFill>
              </a:rPr>
              <a:t>number type</a:t>
            </a:r>
            <a:r>
              <a:rPr lang="en-US" altLang="en-US" dirty="0" smtClean="0"/>
              <a:t>.</a:t>
            </a:r>
          </a:p>
          <a:p>
            <a:pPr lvl="4"/>
            <a:r>
              <a:rPr lang="en-US" altLang="en-US" dirty="0" smtClean="0"/>
              <a:t>Although Python does not treat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int</a:t>
            </a:r>
            <a:r>
              <a:rPr lang="en-US" altLang="en-US" dirty="0" smtClean="0"/>
              <a:t> as a subclass of </a:t>
            </a:r>
            <a:r>
              <a:rPr lang="en-US" altLang="en-US" b="1" dirty="0" smtClean="0">
                <a:solidFill>
                  <a:srgbClr val="FFA300"/>
                </a:solidFill>
              </a:rPr>
              <a:t>float</a:t>
            </a:r>
            <a:r>
              <a:rPr lang="en-US" altLang="en-US" dirty="0" smtClean="0"/>
              <a:t>, the popular Numbers.py module has some of this idea. </a:t>
            </a:r>
            <a:endParaRPr lang="en-US" altLang="en-US" dirty="0"/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Generalization</a:t>
            </a:r>
            <a:r>
              <a:rPr lang="en-US" altLang="en-US" sz="2000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removes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attributes </a:t>
            </a:r>
            <a:r>
              <a:rPr lang="en-US" altLang="en-US" dirty="0" smtClean="0">
                <a:solidFill>
                  <a:srgbClr val="FF0000"/>
                </a:solidFill>
              </a:rPr>
              <a:t>or </a:t>
            </a:r>
            <a:r>
              <a:rPr lang="en-US" altLang="en-US" dirty="0">
                <a:solidFill>
                  <a:srgbClr val="FF0000"/>
                </a:solidFill>
              </a:rPr>
              <a:t>methods </a:t>
            </a:r>
            <a:r>
              <a:rPr lang="en-US" altLang="en-US" dirty="0" smtClean="0">
                <a:solidFill>
                  <a:srgbClr val="FF0000"/>
                </a:solidFill>
              </a:rPr>
              <a:t>from </a:t>
            </a:r>
            <a:r>
              <a:rPr lang="en-US" altLang="en-US" dirty="0">
                <a:solidFill>
                  <a:srgbClr val="FF0000"/>
                </a:solidFill>
              </a:rPr>
              <a:t>a base class</a:t>
            </a:r>
            <a:r>
              <a:rPr lang="en-US" altLang="en-US" dirty="0" smtClean="0">
                <a:solidFill>
                  <a:srgbClr val="FF0000"/>
                </a:solidFill>
              </a:rPr>
              <a:t>. (This is less common, but classes allow it.)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Overriding</a:t>
            </a:r>
            <a:r>
              <a:rPr lang="en-US" altLang="en-US" sz="2400" dirty="0" smtClean="0"/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changes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implementation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from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the</a:t>
            </a:r>
            <a:r>
              <a:rPr lang="en-US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base</a:t>
            </a:r>
            <a:r>
              <a:rPr lang="en-US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class</a:t>
            </a:r>
            <a:r>
              <a:rPr lang="en-US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(, + has a different meaning for numbers than strings).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>
                <a:solidFill>
                  <a:schemeClr val="bg1"/>
                </a:solidFill>
              </a:rPr>
              <a:t>You can also add onto the base method using </a:t>
            </a: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super()</a:t>
            </a:r>
            <a:r>
              <a:rPr lang="en-US" altLang="en-US" dirty="0" smtClean="0">
                <a:solidFill>
                  <a:schemeClr val="bg1"/>
                </a:solidFill>
              </a:rPr>
              <a:t>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6200" y="1828800"/>
            <a:ext cx="8839200" cy="2895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latin typeface="Times New Roman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4400" spc="-100" dirty="0">
                <a:latin typeface="Elephant" panose="02020904090505020303" pitchFamily="18" charset="0"/>
              </a:rPr>
              <a:t>Derived Classes are</a:t>
            </a:r>
            <a:r>
              <a:rPr lang="en-US" altLang="en-US" sz="4000" spc="-100" dirty="0">
                <a:latin typeface="Elephant" panose="02020904090505020303" pitchFamily="18" charset="0"/>
              </a:rPr>
              <a:t> </a:t>
            </a:r>
            <a:r>
              <a:rPr lang="en-US" altLang="en-US" sz="4400" spc="-300" dirty="0">
                <a:latin typeface="Elephant" panose="02020904090505020303" pitchFamily="18" charset="0"/>
              </a:rPr>
              <a:t>Ne</a:t>
            </a:r>
            <a:r>
              <a:rPr lang="en-US" altLang="en-US" sz="4400" spc="-100" dirty="0">
                <a:latin typeface="Elephant" panose="02020904090505020303" pitchFamily="18" charset="0"/>
              </a:rPr>
              <a:t>w</a:t>
            </a:r>
            <a:r>
              <a:rPr lang="en-US" altLang="en-US" sz="4000" spc="-100" dirty="0">
                <a:latin typeface="Elephant" panose="02020904090505020303" pitchFamily="18" charset="0"/>
              </a:rPr>
              <a:t> </a:t>
            </a:r>
            <a:r>
              <a:rPr lang="en-US" altLang="en-US" sz="4400" spc="-100" dirty="0">
                <a:latin typeface="Elephant" panose="02020904090505020303" pitchFamily="18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1799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4400" spc="-100" dirty="0">
                <a:latin typeface="Elephant" panose="02020904090505020303" pitchFamily="18" charset="0"/>
              </a:rPr>
              <a:t>Derived Classes are</a:t>
            </a:r>
            <a:r>
              <a:rPr lang="en-US" altLang="en-US" sz="4000" spc="-100" dirty="0">
                <a:latin typeface="Elephant" panose="02020904090505020303" pitchFamily="18" charset="0"/>
              </a:rPr>
              <a:t> </a:t>
            </a:r>
            <a:r>
              <a:rPr lang="en-US" altLang="en-US" sz="4400" spc="-300" dirty="0">
                <a:latin typeface="Elephant" panose="02020904090505020303" pitchFamily="18" charset="0"/>
              </a:rPr>
              <a:t>Ne</a:t>
            </a:r>
            <a:r>
              <a:rPr lang="en-US" altLang="en-US" sz="4400" spc="-100" dirty="0">
                <a:latin typeface="Elephant" panose="02020904090505020303" pitchFamily="18" charset="0"/>
              </a:rPr>
              <a:t>w</a:t>
            </a:r>
            <a:r>
              <a:rPr lang="en-US" altLang="en-US" sz="4000" spc="-100" dirty="0">
                <a:latin typeface="Elephant" panose="02020904090505020303" pitchFamily="18" charset="0"/>
              </a:rPr>
              <a:t> </a:t>
            </a:r>
            <a:r>
              <a:rPr lang="en-US" altLang="en-US" sz="4400" spc="-100" dirty="0">
                <a:latin typeface="Elephant" panose="02020904090505020303" pitchFamily="18" charset="0"/>
              </a:rPr>
              <a:t>Classes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04800" y="884238"/>
            <a:ext cx="8839200" cy="597376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6600"/>
                </a:solidFill>
              </a:rPr>
              <a:t>Specialization</a:t>
            </a:r>
            <a:r>
              <a:rPr lang="en-US" altLang="en-US" dirty="0" smtClean="0"/>
              <a:t> is achieved by </a:t>
            </a:r>
            <a:r>
              <a:rPr lang="en-US" altLang="en-US" dirty="0"/>
              <a:t>adding new attributes and </a:t>
            </a:r>
            <a:r>
              <a:rPr lang="en-US" altLang="en-US" dirty="0" smtClean="0"/>
              <a:t>methods to a base </a:t>
            </a:r>
            <a:r>
              <a:rPr lang="en-US" altLang="en-US" dirty="0"/>
              <a:t>class. Think of it as </a:t>
            </a:r>
            <a:r>
              <a:rPr lang="en-US" altLang="en-US" i="1" dirty="0">
                <a:solidFill>
                  <a:srgbClr val="7030A0"/>
                </a:solidFill>
              </a:rPr>
              <a:t>subtyping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 err="1" smtClean="0"/>
              <a:t>Eg</a:t>
            </a:r>
            <a:r>
              <a:rPr lang="en-US" altLang="en-US" dirty="0" smtClean="0"/>
              <a:t>, you can take the absolute value of </a:t>
            </a:r>
            <a:r>
              <a:rPr lang="en-US" altLang="en-US" dirty="0" smtClean="0">
                <a:solidFill>
                  <a:srgbClr val="FFA300"/>
                </a:solidFill>
              </a:rPr>
              <a:t>any number</a:t>
            </a:r>
            <a:r>
              <a:rPr lang="en-US" altLang="en-US" dirty="0" smtClean="0"/>
              <a:t>. </a:t>
            </a:r>
          </a:p>
          <a:p>
            <a:pPr lvl="2"/>
            <a:r>
              <a:rPr lang="en-US" altLang="en-US" dirty="0" smtClean="0"/>
              <a:t>But you can only take the factorial of </a:t>
            </a:r>
            <a:r>
              <a:rPr lang="en-US" altLang="en-US" dirty="0" smtClean="0">
                <a:solidFill>
                  <a:srgbClr val="FF0000"/>
                </a:solidFill>
              </a:rPr>
              <a:t>integers</a:t>
            </a:r>
            <a:r>
              <a:rPr lang="en-US" altLang="en-US" dirty="0" smtClean="0"/>
              <a:t>. </a:t>
            </a:r>
          </a:p>
          <a:p>
            <a:pPr lvl="3"/>
            <a:r>
              <a:rPr lang="en-US" altLang="en-US" dirty="0" smtClean="0"/>
              <a:t>So the factorial is a specialized method that applied to just a </a:t>
            </a:r>
            <a:r>
              <a:rPr lang="en-US" altLang="en-US" dirty="0" smtClean="0">
                <a:solidFill>
                  <a:srgbClr val="7030A0"/>
                </a:solidFill>
              </a:rPr>
              <a:t>subset</a:t>
            </a:r>
            <a:r>
              <a:rPr lang="en-US" altLang="en-US" dirty="0" smtClean="0"/>
              <a:t> of all numbers. </a:t>
            </a:r>
          </a:p>
          <a:p>
            <a:pPr lvl="3"/>
            <a:r>
              <a:rPr lang="en-US" altLang="en-US" dirty="0" smtClean="0"/>
              <a:t>And so </a:t>
            </a:r>
            <a:r>
              <a:rPr lang="en-US" altLang="en-US" dirty="0" smtClean="0">
                <a:solidFill>
                  <a:srgbClr val="FF0000"/>
                </a:solidFill>
              </a:rPr>
              <a:t>integers</a:t>
            </a:r>
            <a:r>
              <a:rPr lang="en-US" altLang="en-US" dirty="0" smtClean="0"/>
              <a:t> are a specialized </a:t>
            </a:r>
            <a:r>
              <a:rPr lang="en-US" altLang="en-US" dirty="0" smtClean="0">
                <a:solidFill>
                  <a:srgbClr val="7030A0"/>
                </a:solidFill>
              </a:rPr>
              <a:t>subtype</a:t>
            </a:r>
            <a:r>
              <a:rPr lang="en-US" altLang="en-US" dirty="0" smtClean="0"/>
              <a:t> of the more generic </a:t>
            </a:r>
            <a:r>
              <a:rPr lang="en-US" altLang="en-US" dirty="0" smtClean="0">
                <a:solidFill>
                  <a:srgbClr val="FFA300"/>
                </a:solidFill>
              </a:rPr>
              <a:t>number type</a:t>
            </a:r>
            <a:r>
              <a:rPr lang="en-US" altLang="en-US" dirty="0" smtClean="0"/>
              <a:t>.</a:t>
            </a:r>
          </a:p>
          <a:p>
            <a:pPr lvl="4"/>
            <a:r>
              <a:rPr lang="en-US" altLang="en-US" dirty="0" smtClean="0"/>
              <a:t>Although Python does not treat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int</a:t>
            </a:r>
            <a:r>
              <a:rPr lang="en-US" altLang="en-US" dirty="0" smtClean="0"/>
              <a:t> as a subclass of </a:t>
            </a:r>
            <a:r>
              <a:rPr lang="en-US" altLang="en-US" b="1" dirty="0" smtClean="0">
                <a:solidFill>
                  <a:srgbClr val="FFA300"/>
                </a:solidFill>
              </a:rPr>
              <a:t>float</a:t>
            </a:r>
            <a:r>
              <a:rPr lang="en-US" altLang="en-US" dirty="0" smtClean="0"/>
              <a:t>, the popular Numbers.py module has some of this idea. </a:t>
            </a:r>
            <a:endParaRPr lang="en-US" altLang="en-US" dirty="0"/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Generalization</a:t>
            </a:r>
            <a:r>
              <a:rPr lang="en-US" altLang="en-US" sz="2000" dirty="0" smtClean="0"/>
              <a:t> </a:t>
            </a:r>
            <a:r>
              <a:rPr lang="en-US" altLang="en-US" dirty="0" smtClean="0"/>
              <a:t>removes</a:t>
            </a:r>
            <a:r>
              <a:rPr lang="en-US" altLang="en-US" sz="2000" dirty="0" smtClean="0"/>
              <a:t> </a:t>
            </a:r>
            <a:r>
              <a:rPr lang="en-US" altLang="en-US" dirty="0"/>
              <a:t>attributes </a:t>
            </a:r>
            <a:r>
              <a:rPr lang="en-US" altLang="en-US" dirty="0" smtClean="0"/>
              <a:t>or </a:t>
            </a:r>
            <a:r>
              <a:rPr lang="en-US" altLang="en-US" dirty="0"/>
              <a:t>methods </a:t>
            </a:r>
            <a:r>
              <a:rPr lang="en-US" altLang="en-US" dirty="0" smtClean="0"/>
              <a:t>from </a:t>
            </a:r>
            <a:r>
              <a:rPr lang="en-US" altLang="en-US" dirty="0"/>
              <a:t>a base class</a:t>
            </a:r>
            <a:r>
              <a:rPr lang="en-US" altLang="en-US" dirty="0" smtClean="0"/>
              <a:t>. (This is less common, but classes allow it.)</a:t>
            </a:r>
            <a:endParaRPr lang="en-US" altLang="en-US" dirty="0"/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Overriding</a:t>
            </a:r>
            <a:r>
              <a:rPr lang="en-US" altLang="en-US" sz="2400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changes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implementation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from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base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class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err="1" smtClean="0">
                <a:solidFill>
                  <a:srgbClr val="FF0000"/>
                </a:solidFill>
              </a:rPr>
              <a:t>eg</a:t>
            </a:r>
            <a:r>
              <a:rPr lang="en-US" altLang="en-US" dirty="0" smtClean="0">
                <a:solidFill>
                  <a:srgbClr val="FF0000"/>
                </a:solidFill>
              </a:rPr>
              <a:t>, + has a different meaning for numbers than strings).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You can also add onto the base method using </a:t>
            </a:r>
            <a:r>
              <a:rPr lang="en-US" altLang="en-US" dirty="0" smtClean="0">
                <a:latin typeface="Lucida Console" panose="020B0609040504020204" pitchFamily="49" charset="0"/>
              </a:rPr>
              <a:t>super()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76200" y="1828800"/>
            <a:ext cx="8839200" cy="2895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en-US" sz="4400" dirty="0">
                <a:latin typeface="Elephant" panose="02020904090505020303" pitchFamily="18" charset="0"/>
              </a:rPr>
              <a:t>Overriding to </a:t>
            </a:r>
            <a:r>
              <a:rPr lang="en-US" altLang="en-US" sz="4400" dirty="0" smtClean="0">
                <a:latin typeface="Elephant" panose="02020904090505020303" pitchFamily="18" charset="0"/>
              </a:rPr>
              <a:t>Create</a:t>
            </a:r>
            <a:br>
              <a:rPr lang="en-US" altLang="en-US" sz="4400" dirty="0" smtClean="0">
                <a:latin typeface="Elephant" panose="02020904090505020303" pitchFamily="18" charset="0"/>
              </a:rPr>
            </a:br>
            <a:r>
              <a:rPr lang="en-US" altLang="en-US" sz="4400" dirty="0" smtClean="0">
                <a:latin typeface="Elephant" panose="02020904090505020303" pitchFamily="18" charset="0"/>
              </a:rPr>
              <a:t>a </a:t>
            </a:r>
            <a:r>
              <a:rPr lang="en-US" altLang="en-US" sz="4400" dirty="0">
                <a:latin typeface="Elephant" panose="02020904090505020303" pitchFamily="18" charset="0"/>
              </a:rPr>
              <a:t>New Version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48640" y="1478280"/>
            <a:ext cx="8382000" cy="5379720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kern="1200" dirty="0">
                <a:latin typeface="Lucida Console" panose="020B0609040504020204" pitchFamily="49" charset="0"/>
                <a:cs typeface="+mn-cs"/>
              </a:rPr>
              <a:t>class Animal: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kern="1200" dirty="0">
                <a:latin typeface="Lucida Console" panose="020B0609040504020204" pitchFamily="49" charset="0"/>
                <a:cs typeface="+mn-cs"/>
              </a:rPr>
              <a:t>    </a:t>
            </a:r>
            <a:r>
              <a:rPr lang="en-US" altLang="en-US" sz="2800" kern="1200" dirty="0" err="1">
                <a:latin typeface="Lucida Console" panose="020B0609040504020204" pitchFamily="49" charset="0"/>
                <a:cs typeface="+mn-cs"/>
              </a:rPr>
              <a:t>def</a:t>
            </a:r>
            <a:r>
              <a:rPr lang="en-US" altLang="en-US" sz="2800" kern="1200" dirty="0">
                <a:latin typeface="Lucida Console" panose="020B0609040504020204" pitchFamily="49" charset="0"/>
                <a:cs typeface="+mn-cs"/>
              </a:rPr>
              <a:t> __</a:t>
            </a:r>
            <a:r>
              <a:rPr lang="en-US" altLang="en-US" sz="2800" kern="1200" dirty="0" err="1">
                <a:latin typeface="Lucida Console" panose="020B0609040504020204" pitchFamily="49" charset="0"/>
                <a:cs typeface="+mn-cs"/>
              </a:rPr>
              <a:t>init</a:t>
            </a:r>
            <a:r>
              <a:rPr lang="en-US" altLang="en-US" sz="2800" kern="1200" dirty="0">
                <a:latin typeface="Lucida Console" panose="020B0609040504020204" pitchFamily="49" charset="0"/>
                <a:cs typeface="+mn-cs"/>
              </a:rPr>
              <a:t>__(self, name):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kern="1200" dirty="0">
                <a:latin typeface="Lucida Console" panose="020B0609040504020204" pitchFamily="49" charset="0"/>
                <a:cs typeface="+mn-cs"/>
              </a:rPr>
              <a:t>        self.name = name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en-US" sz="2800" kern="1200" dirty="0">
              <a:latin typeface="Lucida Console" panose="020B0609040504020204" pitchFamily="49" charset="0"/>
              <a:cs typeface="+mn-cs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kern="1200" dirty="0">
                <a:latin typeface="Lucida Console" panose="020B0609040504020204" pitchFamily="49" charset="0"/>
                <a:cs typeface="+mn-cs"/>
              </a:rPr>
              <a:t>    </a:t>
            </a:r>
            <a:r>
              <a:rPr lang="en-US" altLang="en-US" sz="2800" kern="1200" dirty="0" err="1">
                <a:latin typeface="Lucida Console" panose="020B0609040504020204" pitchFamily="49" charset="0"/>
                <a:cs typeface="+mn-cs"/>
              </a:rPr>
              <a:t>def</a:t>
            </a:r>
            <a:r>
              <a:rPr lang="en-US" altLang="en-US" sz="2800" kern="1200" dirty="0">
                <a:latin typeface="Lucida Console" panose="020B0609040504020204" pitchFamily="49" charset="0"/>
                <a:cs typeface="+mn-cs"/>
              </a:rPr>
              <a:t> talk(self):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kern="1200" dirty="0">
                <a:latin typeface="Lucida Console" panose="020B0609040504020204" pitchFamily="49" charset="0"/>
                <a:cs typeface="+mn-cs"/>
              </a:rPr>
              <a:t>        return 'Hello!'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kern="1200" dirty="0">
                <a:latin typeface="Lucida Console" panose="020B0609040504020204" pitchFamily="49" charset="0"/>
                <a:cs typeface="+mn-cs"/>
              </a:rPr>
              <a:t>   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kern="1200" dirty="0">
                <a:latin typeface="Lucida Console" panose="020B0609040504020204" pitchFamily="49" charset="0"/>
                <a:cs typeface="+mn-cs"/>
              </a:rPr>
              <a:t>class Cat(Animal):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kern="1200" dirty="0">
                <a:latin typeface="Lucida Console" panose="020B0609040504020204" pitchFamily="49" charset="0"/>
                <a:cs typeface="+mn-cs"/>
              </a:rPr>
              <a:t>    </a:t>
            </a:r>
            <a:r>
              <a:rPr lang="en-US" altLang="en-US" sz="2800" kern="1200" dirty="0" err="1">
                <a:latin typeface="Lucida Console" panose="020B0609040504020204" pitchFamily="49" charset="0"/>
                <a:cs typeface="+mn-cs"/>
              </a:rPr>
              <a:t>def</a:t>
            </a:r>
            <a:r>
              <a:rPr lang="en-US" altLang="en-US" sz="2800" kern="1200" dirty="0">
                <a:latin typeface="Lucida Console" panose="020B0609040504020204" pitchFamily="49" charset="0"/>
                <a:cs typeface="+mn-cs"/>
              </a:rPr>
              <a:t> talk(self):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kern="1200" dirty="0">
                <a:latin typeface="Lucida Console" panose="020B0609040504020204" pitchFamily="49" charset="0"/>
                <a:cs typeface="+mn-cs"/>
              </a:rPr>
              <a:t>        return 'Meow!'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kern="1200" dirty="0">
                <a:latin typeface="Lucida Console" panose="020B0609040504020204" pitchFamily="49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en-US" sz="4400" dirty="0">
                <a:latin typeface="Elephant" panose="02020904090505020303" pitchFamily="18" charset="0"/>
              </a:rPr>
              <a:t>Overriding to </a:t>
            </a:r>
            <a:r>
              <a:rPr lang="en-US" altLang="en-US" sz="4400" dirty="0" smtClean="0">
                <a:latin typeface="Elephant" panose="02020904090505020303" pitchFamily="18" charset="0"/>
              </a:rPr>
              <a:t>Create</a:t>
            </a:r>
            <a:br>
              <a:rPr lang="en-US" altLang="en-US" sz="4400" dirty="0" smtClean="0">
                <a:latin typeface="Elephant" panose="02020904090505020303" pitchFamily="18" charset="0"/>
              </a:rPr>
            </a:br>
            <a:r>
              <a:rPr lang="en-US" altLang="en-US" sz="4400" dirty="0" smtClean="0">
                <a:latin typeface="Elephant" panose="02020904090505020303" pitchFamily="18" charset="0"/>
              </a:rPr>
              <a:t>a </a:t>
            </a:r>
            <a:r>
              <a:rPr lang="en-US" altLang="en-US" sz="4400" dirty="0">
                <a:latin typeface="Elephant" panose="02020904090505020303" pitchFamily="18" charset="0"/>
              </a:rPr>
              <a:t>New Version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48640" y="1478280"/>
            <a:ext cx="8382000" cy="537972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class 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Animal: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</a:t>
            </a:r>
            <a:r>
              <a:rPr lang="en-US" altLang="en-US" sz="2800" dirty="0" err="1">
                <a:latin typeface="Lucida Console" panose="020B0609040504020204" pitchFamily="49" charset="0"/>
              </a:rPr>
              <a:t>def</a:t>
            </a:r>
            <a:r>
              <a:rPr lang="en-US" altLang="en-US" sz="2800" dirty="0">
                <a:latin typeface="Lucida Console" panose="020B0609040504020204" pitchFamily="49" charset="0"/>
              </a:rPr>
              <a:t> __</a:t>
            </a:r>
            <a:r>
              <a:rPr lang="en-US" altLang="en-US" sz="2800" dirty="0" err="1">
                <a:latin typeface="Lucida Console" panose="020B0609040504020204" pitchFamily="49" charset="0"/>
              </a:rPr>
              <a:t>init</a:t>
            </a:r>
            <a:r>
              <a:rPr lang="en-US" altLang="en-US" sz="2800" dirty="0">
                <a:latin typeface="Lucida Console" panose="020B0609040504020204" pitchFamily="49" charset="0"/>
              </a:rPr>
              <a:t>__(self, name, age):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    self.name = name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    </a:t>
            </a:r>
            <a:r>
              <a:rPr lang="en-US" altLang="en-US" sz="2800" dirty="0" err="1">
                <a:latin typeface="Lucida Console" panose="020B0609040504020204" pitchFamily="49" charset="0"/>
              </a:rPr>
              <a:t>self.age</a:t>
            </a:r>
            <a:r>
              <a:rPr lang="en-US" altLang="en-US" sz="2800" dirty="0">
                <a:latin typeface="Lucida Console" panose="020B0609040504020204" pitchFamily="49" charset="0"/>
              </a:rPr>
              <a:t> = age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</a:t>
            </a:r>
            <a:r>
              <a:rPr lang="en-US" altLang="en-US" sz="2800" dirty="0" err="1">
                <a:latin typeface="Lucida Console" panose="020B0609040504020204" pitchFamily="49" charset="0"/>
              </a:rPr>
              <a:t>def</a:t>
            </a:r>
            <a:r>
              <a:rPr lang="en-US" altLang="en-US" sz="2800" dirty="0">
                <a:latin typeface="Lucida Console" panose="020B0609040504020204" pitchFamily="49" charset="0"/>
              </a:rPr>
              <a:t> </a:t>
            </a:r>
            <a:r>
              <a:rPr lang="en-US" altLang="en-US" sz="2800" dirty="0" err="1">
                <a:latin typeface="Lucida Console" panose="020B0609040504020204" pitchFamily="49" charset="0"/>
              </a:rPr>
              <a:t>get_name</a:t>
            </a:r>
            <a:r>
              <a:rPr lang="en-US" altLang="en-US" sz="2800" dirty="0">
                <a:latin typeface="Lucida Console" panose="020B0609040504020204" pitchFamily="49" charset="0"/>
              </a:rPr>
              <a:t>(self):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    return self.name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</a:t>
            </a:r>
            <a:r>
              <a:rPr lang="en-US" altLang="en-US" sz="2800" dirty="0" err="1">
                <a:latin typeface="Lucida Console" panose="020B0609040504020204" pitchFamily="49" charset="0"/>
              </a:rPr>
              <a:t>def</a:t>
            </a:r>
            <a:r>
              <a:rPr lang="en-US" altLang="en-US" sz="2800" dirty="0">
                <a:latin typeface="Lucida Console" panose="020B0609040504020204" pitchFamily="49" charset="0"/>
              </a:rPr>
              <a:t> __</a:t>
            </a:r>
            <a:r>
              <a:rPr lang="en-US" altLang="en-US" sz="2800" dirty="0" err="1">
                <a:latin typeface="Lucida Console" panose="020B0609040504020204" pitchFamily="49" charset="0"/>
              </a:rPr>
              <a:t>gt</a:t>
            </a:r>
            <a:r>
              <a:rPr lang="en-US" altLang="en-US" sz="2800" dirty="0">
                <a:latin typeface="Lucida Console" panose="020B0609040504020204" pitchFamily="49" charset="0"/>
              </a:rPr>
              <a:t>__(self, other):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    #override comparison operators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    return </a:t>
            </a:r>
            <a:r>
              <a:rPr lang="en-US" altLang="en-US" sz="2800" dirty="0" err="1">
                <a:latin typeface="Lucida Console" panose="020B0609040504020204" pitchFamily="49" charset="0"/>
              </a:rPr>
              <a:t>self.age</a:t>
            </a:r>
            <a:r>
              <a:rPr lang="en-US" altLang="en-US" sz="2800" dirty="0">
                <a:latin typeface="Lucida Console" panose="020B0609040504020204" pitchFamily="49" charset="0"/>
              </a:rPr>
              <a:t> &gt; </a:t>
            </a:r>
            <a:r>
              <a:rPr lang="en-US" altLang="en-US" sz="2800" dirty="0" err="1">
                <a:latin typeface="Lucida Console" panose="020B0609040504020204" pitchFamily="49" charset="0"/>
              </a:rPr>
              <a:t>other.age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2800" dirty="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 smtClean="0">
                <a:latin typeface="Lucida Console" panose="020B0609040504020204" pitchFamily="49" charset="0"/>
              </a:rPr>
              <a:t>print(Animal</a:t>
            </a:r>
            <a:r>
              <a:rPr lang="en-US" altLang="en-US" sz="2800" dirty="0">
                <a:latin typeface="Lucida Console" panose="020B0609040504020204" pitchFamily="49" charset="0"/>
              </a:rPr>
              <a:t>(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'Boo',4)&gt;Animal('Sam',3))</a:t>
            </a:r>
            <a:endParaRPr lang="en-US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r>
              <a:rPr lang="en-US" altLang="en-US" sz="4400" dirty="0">
                <a:latin typeface="Elephant" panose="02020904090505020303" pitchFamily="18" charset="0"/>
              </a:rPr>
              <a:t>Overriding to Add More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>
          <a:xfrm>
            <a:off x="547688" y="895350"/>
            <a:ext cx="8401050" cy="603885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You </a:t>
            </a:r>
            <a:r>
              <a:rPr lang="en-US" altLang="en-US" sz="3200" dirty="0"/>
              <a:t>can incorporate </a:t>
            </a:r>
            <a:r>
              <a:rPr lang="en-US" altLang="en-US" sz="3200" dirty="0" smtClean="0"/>
              <a:t>the inherited method’</a:t>
            </a:r>
            <a:r>
              <a:rPr lang="en-US" altLang="ja-JP" sz="3200" dirty="0" smtClean="0"/>
              <a:t>s </a:t>
            </a:r>
            <a:r>
              <a:rPr lang="en-US" altLang="ja-JP" sz="3200" dirty="0"/>
              <a:t>functionality </a:t>
            </a:r>
            <a:r>
              <a:rPr lang="en-US" altLang="ja-JP" sz="3200" dirty="0" smtClean="0"/>
              <a:t>into the </a:t>
            </a:r>
            <a:r>
              <a:rPr lang="en-US" altLang="ja-JP" sz="3200" dirty="0"/>
              <a:t>overridden </a:t>
            </a:r>
            <a:r>
              <a:rPr lang="en-US" altLang="ja-JP" sz="3200" dirty="0" smtClean="0"/>
              <a:t>method:</a:t>
            </a:r>
            <a:endParaRPr lang="en-US" altLang="en-US" sz="1600" dirty="0"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Card: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</a:t>
            </a:r>
            <a:r>
              <a:rPr lang="en-US" altLang="en-US" sz="2400" dirty="0" err="1">
                <a:latin typeface="Lucida Console" panose="020B0609040504020204" pitchFamily="49" charset="0"/>
              </a:rPr>
              <a:t>Positionable_Card</a:t>
            </a:r>
            <a:r>
              <a:rPr lang="en-US" altLang="en-US" sz="2400" dirty="0">
                <a:latin typeface="Lucida Console" panose="020B0609040504020204" pitchFamily="49" charset="0"/>
              </a:rPr>
              <a:t>(Card):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</a:t>
            </a:r>
            <a:r>
              <a:rPr lang="en-US" altLang="en-US" sz="2400" dirty="0" err="1">
                <a:latin typeface="Lucida Console" panose="020B0609040504020204" pitchFamily="49" charset="0"/>
              </a:rPr>
              <a:t>def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self,rank,suit,face_up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=True):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super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Positionable_Card,self</a:t>
            </a:r>
            <a:r>
              <a:rPr lang="en-US" altLang="en-US" sz="2400" dirty="0">
                <a:latin typeface="Lucida Console" panose="020B0609040504020204" pitchFamily="49" charset="0"/>
              </a:rPr>
              <a:t>).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__\</a:t>
            </a:r>
            <a:endParaRPr lang="en-US" altLang="en-US" sz="24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 (rank</a:t>
            </a:r>
            <a:r>
              <a:rPr lang="en-US" altLang="en-US" sz="2400" dirty="0">
                <a:latin typeface="Lucida Console" panose="020B0609040504020204" pitchFamily="49" charset="0"/>
              </a:rPr>
              <a:t>, suit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 #invokes </a:t>
            </a:r>
            <a:r>
              <a:rPr lang="en-US" altLang="en-US" sz="2400" dirty="0">
                <a:latin typeface="Lucida Console" panose="020B0609040504020204" pitchFamily="49" charset="0"/>
              </a:rPr>
              <a:t>parent</a:t>
            </a:r>
            <a:r>
              <a:rPr lang="ja-JP" altLang="en-US" sz="2400" dirty="0">
                <a:latin typeface="Lucida Console" panose="020B0609040504020204" pitchFamily="49" charset="0"/>
              </a:rPr>
              <a:t>’</a:t>
            </a:r>
            <a:r>
              <a:rPr lang="en-US" altLang="ja-JP" sz="2400" dirty="0">
                <a:latin typeface="Lucida Console" panose="020B0609040504020204" pitchFamily="49" charset="0"/>
              </a:rPr>
              <a:t>s </a:t>
            </a:r>
            <a:r>
              <a:rPr lang="en-US" altLang="ja-JP" sz="2400" dirty="0" smtClean="0">
                <a:latin typeface="Lucida Console" panose="020B0609040504020204" pitchFamily="49" charset="0"/>
              </a:rPr>
              <a:t>method</a:t>
            </a:r>
            <a:endParaRPr lang="en-US" altLang="ja-JP" sz="2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self.is_face_up</a:t>
            </a:r>
            <a:r>
              <a:rPr lang="en-US" altLang="en-US" sz="2400" dirty="0">
                <a:latin typeface="Lucida Console" panose="020B0609040504020204" pitchFamily="49" charset="0"/>
              </a:rPr>
              <a:t> =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face_up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# adds to it.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en-US" sz="14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dirty="0" smtClean="0">
                <a:latin typeface="Lucida Console" panose="020B0609040504020204" pitchFamily="49" charset="0"/>
              </a:rPr>
              <a:t>Card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is a base </a:t>
            </a:r>
            <a:r>
              <a:rPr lang="en-US" altLang="en-US" sz="2800" dirty="0" smtClean="0"/>
              <a:t>class (</a:t>
            </a:r>
            <a:r>
              <a:rPr lang="en-US" altLang="en-US" sz="2800" dirty="0" err="1" smtClean="0"/>
              <a:t>ie</a:t>
            </a:r>
            <a:r>
              <a:rPr lang="en-US" altLang="en-US" sz="2800" dirty="0" smtClean="0"/>
              <a:t>, a superclass)</a:t>
            </a:r>
            <a:endParaRPr lang="en-US" altLang="en-US" dirty="0" smtClean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2800" dirty="0" smtClean="0"/>
              <a:t>The</a:t>
            </a:r>
            <a:r>
              <a:rPr lang="en-US" altLang="en-US" dirty="0" smtClean="0">
                <a:latin typeface="Lucida Console" panose="020B0609040504020204" pitchFamily="49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super()</a:t>
            </a:r>
            <a:r>
              <a:rPr lang="en-US" altLang="en-US" sz="2800" dirty="0" smtClean="0"/>
              <a:t> built-in function lets you refer to the original item that you’ve overridden (otherwise, the call to </a:t>
            </a:r>
            <a:r>
              <a:rPr lang="en-US" altLang="en-US" sz="2800" dirty="0" smtClean="0">
                <a:solidFill>
                  <a:srgbClr val="FF0000"/>
                </a:solidFill>
              </a:rPr>
              <a:t>__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init</a:t>
            </a:r>
            <a:r>
              <a:rPr lang="en-US" altLang="en-US" sz="2800" dirty="0" smtClean="0">
                <a:solidFill>
                  <a:srgbClr val="FF0000"/>
                </a:solidFill>
              </a:rPr>
              <a:t>__()</a:t>
            </a:r>
            <a:r>
              <a:rPr lang="en-US" altLang="en-US" sz="2800" dirty="0" smtClean="0"/>
              <a:t> would be recursive</a:t>
            </a:r>
            <a:r>
              <a:rPr lang="en-US" altLang="en-US" sz="2800" dirty="0"/>
              <a:t>). &gt;&gt;&gt; class A():</a:t>
            </a:r>
          </a:p>
          <a:p>
            <a:pPr eaLnBrk="1" hangingPunct="1"/>
            <a:r>
              <a:rPr lang="en-US" altLang="en-US" sz="2800" dirty="0"/>
              <a:t>...     </a:t>
            </a:r>
            <a:r>
              <a:rPr lang="en-US" altLang="en-US" sz="2800" dirty="0" err="1"/>
              <a:t>def</a:t>
            </a:r>
            <a:r>
              <a:rPr lang="en-US" altLang="en-US" sz="2800" dirty="0"/>
              <a:t> __</a:t>
            </a:r>
            <a:r>
              <a:rPr lang="en-US" altLang="en-US" sz="2800" dirty="0" err="1"/>
              <a:t>init</a:t>
            </a:r>
            <a:r>
              <a:rPr lang="en-US" altLang="en-US" sz="2800" dirty="0"/>
              <a:t>__(</a:t>
            </a:r>
            <a:r>
              <a:rPr lang="en-US" altLang="en-US" sz="2800" dirty="0" err="1"/>
              <a:t>self,x</a:t>
            </a:r>
            <a:r>
              <a:rPr lang="en-US" altLang="en-US" sz="2800" dirty="0"/>
              <a:t>): </a:t>
            </a:r>
            <a:r>
              <a:rPr lang="en-US" altLang="en-US" sz="2800" dirty="0" err="1"/>
              <a:t>self.x</a:t>
            </a:r>
            <a:r>
              <a:rPr lang="en-US" altLang="en-US" sz="2800" dirty="0"/>
              <a:t>=x</a:t>
            </a:r>
          </a:p>
          <a:p>
            <a:pPr eaLnBrk="1" hangingPunct="1"/>
            <a:r>
              <a:rPr lang="en-US" altLang="en-US" sz="2800" dirty="0"/>
              <a:t>...</a:t>
            </a:r>
          </a:p>
          <a:p>
            <a:pPr eaLnBrk="1" hangingPunct="1"/>
            <a:r>
              <a:rPr lang="en-US" altLang="en-US" sz="2800" dirty="0"/>
              <a:t>&gt;&gt;&gt; class B(A):</a:t>
            </a:r>
          </a:p>
          <a:p>
            <a:pPr eaLnBrk="1" hangingPunct="1"/>
            <a:r>
              <a:rPr lang="en-US" altLang="en-US" sz="2800" dirty="0"/>
              <a:t>...     </a:t>
            </a:r>
            <a:r>
              <a:rPr lang="en-US" altLang="en-US" sz="2800" dirty="0" err="1"/>
              <a:t>def</a:t>
            </a:r>
            <a:r>
              <a:rPr lang="en-US" altLang="en-US" sz="2800" dirty="0"/>
              <a:t> __</a:t>
            </a:r>
            <a:r>
              <a:rPr lang="en-US" altLang="en-US" sz="2800" dirty="0" err="1"/>
              <a:t>str</a:t>
            </a:r>
            <a:r>
              <a:rPr lang="en-US" altLang="en-US" sz="2800" dirty="0"/>
              <a:t>__(self):return </a:t>
            </a:r>
            <a:r>
              <a:rPr lang="en-US" altLang="en-US" sz="2800" dirty="0" err="1"/>
              <a:t>str</a:t>
            </a:r>
            <a:r>
              <a:rPr lang="en-US" altLang="en-US" sz="2800" dirty="0"/>
              <a:t>(</a:t>
            </a:r>
            <a:r>
              <a:rPr lang="en-US" altLang="en-US" sz="2800" dirty="0" err="1"/>
              <a:t>self.x</a:t>
            </a:r>
            <a:r>
              <a:rPr lang="en-US" altLang="en-US" sz="2800" dirty="0"/>
              <a:t>)</a:t>
            </a:r>
          </a:p>
          <a:p>
            <a:pPr eaLnBrk="1" hangingPunct="1"/>
            <a:r>
              <a:rPr lang="en-US" altLang="en-US" sz="2800" dirty="0"/>
              <a:t>...</a:t>
            </a:r>
          </a:p>
          <a:p>
            <a:pPr eaLnBrk="1" hangingPunct="1"/>
            <a:r>
              <a:rPr lang="en-US" altLang="en-US" sz="2800" dirty="0"/>
              <a:t>&gt;&gt;&gt; class C(B):</a:t>
            </a:r>
          </a:p>
          <a:p>
            <a:pPr eaLnBrk="1" hangingPunct="1"/>
            <a:r>
              <a:rPr lang="en-US" altLang="en-US" sz="2800" dirty="0"/>
              <a:t>...     </a:t>
            </a:r>
            <a:r>
              <a:rPr lang="en-US" altLang="en-US" sz="2800" dirty="0" err="1"/>
              <a:t>def</a:t>
            </a:r>
            <a:r>
              <a:rPr lang="en-US" altLang="en-US" sz="2800" dirty="0"/>
              <a:t> __</a:t>
            </a:r>
            <a:r>
              <a:rPr lang="en-US" altLang="en-US" sz="2800" dirty="0" err="1"/>
              <a:t>init</a:t>
            </a:r>
            <a:r>
              <a:rPr lang="en-US" altLang="en-US" sz="2800" dirty="0"/>
              <a:t>__(</a:t>
            </a:r>
            <a:r>
              <a:rPr lang="en-US" altLang="en-US" sz="2800" dirty="0" err="1"/>
              <a:t>self,z</a:t>
            </a:r>
            <a:r>
              <a:rPr lang="en-US" altLang="en-US" sz="2800" dirty="0"/>
              <a:t>):</a:t>
            </a:r>
          </a:p>
          <a:p>
            <a:pPr eaLnBrk="1" hangingPunct="1"/>
            <a:r>
              <a:rPr lang="en-US" altLang="en-US" sz="2800" dirty="0"/>
              <a:t>...             super(self.__</a:t>
            </a:r>
            <a:r>
              <a:rPr lang="en-US" altLang="en-US" sz="2800" dirty="0" err="1"/>
              <a:t>init</a:t>
            </a:r>
            <a:r>
              <a:rPr lang="en-US" altLang="en-US" sz="2800" dirty="0"/>
              <a:t>__(z))</a:t>
            </a:r>
          </a:p>
          <a:p>
            <a:pPr eaLnBrk="1" hangingPunct="1"/>
            <a:r>
              <a:rPr lang="en-US" altLang="en-US" sz="2800" dirty="0"/>
              <a:t>...</a:t>
            </a:r>
          </a:p>
          <a:p>
            <a:pPr eaLnBrk="1" hangingPunct="1"/>
            <a:r>
              <a:rPr lang="en-US" altLang="en-US" sz="2800" dirty="0"/>
              <a:t>&gt;&gt;&gt; d=C(5)</a:t>
            </a:r>
          </a:p>
          <a:p>
            <a:pPr eaLnBrk="1" hangingPunct="1"/>
            <a:r>
              <a:rPr lang="en-US" altLang="en-US" sz="2800" dirty="0" err="1"/>
              <a:t>Traceback</a:t>
            </a:r>
            <a:r>
              <a:rPr lang="en-US" altLang="en-US" sz="2800" dirty="0"/>
              <a:t> (most recent call last):</a:t>
            </a:r>
          </a:p>
          <a:p>
            <a:pPr eaLnBrk="1" hangingPunct="1"/>
            <a:r>
              <a:rPr lang="en-US" altLang="en-US" sz="2800" dirty="0"/>
              <a:t>  File "&lt;</a:t>
            </a:r>
            <a:r>
              <a:rPr lang="en-US" altLang="en-US" sz="2800" dirty="0" err="1"/>
              <a:t>stdin</a:t>
            </a:r>
            <a:r>
              <a:rPr lang="en-US" altLang="en-US" sz="2800" dirty="0"/>
              <a:t>&gt;", line 1, in &lt;module&gt;</a:t>
            </a:r>
          </a:p>
          <a:p>
            <a:pPr eaLnBrk="1" hangingPunct="1"/>
            <a:r>
              <a:rPr lang="en-US" altLang="en-US" sz="2800" dirty="0"/>
              <a:t>  File "&lt;</a:t>
            </a:r>
            <a:r>
              <a:rPr lang="en-US" altLang="en-US" sz="2800" dirty="0" err="1"/>
              <a:t>stdin</a:t>
            </a:r>
            <a:r>
              <a:rPr lang="en-US" altLang="en-US" sz="2800" dirty="0"/>
              <a:t>&gt;", line 3, in __</a:t>
            </a:r>
            <a:r>
              <a:rPr lang="en-US" altLang="en-US" sz="2800" dirty="0" err="1"/>
              <a:t>init</a:t>
            </a:r>
            <a:r>
              <a:rPr lang="en-US" altLang="en-US" sz="2800" dirty="0"/>
              <a:t>__</a:t>
            </a:r>
          </a:p>
          <a:p>
            <a:pPr eaLnBrk="1" hangingPunct="1"/>
            <a:r>
              <a:rPr lang="en-US" altLang="en-US" sz="2800" dirty="0"/>
              <a:t>  File "&lt;</a:t>
            </a:r>
            <a:r>
              <a:rPr lang="en-US" altLang="en-US" sz="2800" dirty="0" err="1"/>
              <a:t>stdin</a:t>
            </a:r>
            <a:r>
              <a:rPr lang="en-US" altLang="en-US" sz="2800" dirty="0"/>
              <a:t>&gt;", line 3, in __</a:t>
            </a:r>
            <a:r>
              <a:rPr lang="en-US" altLang="en-US" sz="2800" dirty="0" err="1"/>
              <a:t>init</a:t>
            </a:r>
            <a:r>
              <a:rPr lang="en-US" altLang="en-US" sz="2800" dirty="0"/>
              <a:t>__</a:t>
            </a:r>
          </a:p>
          <a:p>
            <a:pPr eaLnBrk="1" hangingPunct="1"/>
            <a:r>
              <a:rPr lang="en-US" altLang="en-US" sz="2800" dirty="0"/>
              <a:t>  File "&lt;</a:t>
            </a:r>
            <a:r>
              <a:rPr lang="en-US" altLang="en-US" sz="2800" dirty="0" err="1"/>
              <a:t>stdin</a:t>
            </a:r>
            <a:r>
              <a:rPr lang="en-US" altLang="en-US" sz="2800" dirty="0"/>
              <a:t>&gt;", line 3, in __</a:t>
            </a:r>
            <a:r>
              <a:rPr lang="en-US" altLang="en-US" sz="2800" dirty="0" err="1"/>
              <a:t>init</a:t>
            </a:r>
            <a:r>
              <a:rPr lang="en-US" altLang="en-US" sz="2800" dirty="0"/>
              <a:t>__</a:t>
            </a:r>
          </a:p>
          <a:p>
            <a:pPr eaLnBrk="1" hangingPunct="1"/>
            <a:r>
              <a:rPr lang="en-US" altLang="en-US" sz="2800" dirty="0"/>
              <a:t>  [Previous line repeated 992 more times]</a:t>
            </a:r>
          </a:p>
          <a:p>
            <a:pPr eaLnBrk="1" hangingPunct="1"/>
            <a:r>
              <a:rPr lang="en-US" altLang="en-US" sz="2800" dirty="0" err="1"/>
              <a:t>RecursionError</a:t>
            </a:r>
            <a:r>
              <a:rPr lang="en-US" altLang="en-US" sz="2800" dirty="0"/>
              <a:t>: maximum recursion depth exceeded</a:t>
            </a:r>
          </a:p>
          <a:p>
            <a:pPr eaLnBrk="1" hangingPunct="1"/>
            <a:r>
              <a:rPr lang="en-US" altLang="en-US" sz="2800" dirty="0"/>
              <a:t>&gt;&gt;&gt; class C(B):</a:t>
            </a:r>
          </a:p>
          <a:p>
            <a:pPr eaLnBrk="1" hangingPunct="1"/>
            <a:r>
              <a:rPr lang="en-US" altLang="en-US" sz="2800" dirty="0"/>
              <a:t>...     </a:t>
            </a:r>
            <a:r>
              <a:rPr lang="en-US" altLang="en-US" sz="2800" dirty="0" err="1"/>
              <a:t>def</a:t>
            </a:r>
            <a:r>
              <a:rPr lang="en-US" altLang="en-US" sz="2800" dirty="0"/>
              <a:t> __</a:t>
            </a:r>
            <a:r>
              <a:rPr lang="en-US" altLang="en-US" sz="2800" dirty="0" err="1"/>
              <a:t>init</a:t>
            </a:r>
            <a:r>
              <a:rPr lang="en-US" altLang="en-US" sz="2800" dirty="0"/>
              <a:t>__(</a:t>
            </a:r>
            <a:r>
              <a:rPr lang="en-US" altLang="en-US" sz="2800" dirty="0" err="1"/>
              <a:t>self,z</a:t>
            </a:r>
            <a:r>
              <a:rPr lang="en-US" altLang="en-US" sz="2800" dirty="0"/>
              <a:t>):</a:t>
            </a:r>
          </a:p>
          <a:p>
            <a:pPr eaLnBrk="1" hangingPunct="1"/>
            <a:r>
              <a:rPr lang="en-US" altLang="en-US" sz="2800" dirty="0"/>
              <a:t>...             super(</a:t>
            </a:r>
            <a:r>
              <a:rPr lang="en-US" altLang="en-US" sz="2800" dirty="0" err="1"/>
              <a:t>C,self</a:t>
            </a:r>
            <a:r>
              <a:rPr lang="en-US" altLang="en-US" sz="2800" dirty="0"/>
              <a:t>).__</a:t>
            </a:r>
            <a:r>
              <a:rPr lang="en-US" altLang="en-US" sz="2800" dirty="0" err="1"/>
              <a:t>init</a:t>
            </a:r>
            <a:r>
              <a:rPr lang="en-US" altLang="en-US" sz="2800" dirty="0"/>
              <a:t>__(z)</a:t>
            </a:r>
          </a:p>
          <a:p>
            <a:pPr eaLnBrk="1" hangingPunct="1"/>
            <a:r>
              <a:rPr lang="en-US" altLang="en-US" sz="2800" dirty="0"/>
              <a:t>...</a:t>
            </a:r>
          </a:p>
          <a:p>
            <a:pPr eaLnBrk="1" hangingPunct="1"/>
            <a:r>
              <a:rPr lang="en-US" altLang="en-US" sz="2800" dirty="0"/>
              <a:t>&gt;&gt;&gt; d=C(5)</a:t>
            </a:r>
          </a:p>
          <a:p>
            <a:pPr eaLnBrk="1" hangingPunct="1"/>
            <a:r>
              <a:rPr lang="en-US" altLang="en-US" sz="2800" dirty="0"/>
              <a:t>&gt;&gt;&gt; print(d)</a:t>
            </a:r>
          </a:p>
          <a:p>
            <a:pPr eaLnBrk="1" hangingPunct="1"/>
            <a:r>
              <a:rPr lang="en-US" altLang="en-US" sz="2800" dirty="0"/>
              <a:t>5</a:t>
            </a:r>
          </a:p>
          <a:p>
            <a:pPr eaLnBrk="1" hangingPunct="1"/>
            <a:r>
              <a:rPr lang="en-US" altLang="en-US" sz="2800" dirty="0"/>
              <a:t>&gt;&gt;&gt;</a:t>
            </a:r>
            <a:endParaRPr lang="en-US" altLang="en-US" dirty="0"/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219200" y="3352800"/>
            <a:ext cx="7467600" cy="715962"/>
          </a:xfrm>
          <a:prstGeom prst="rect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1219200" y="4286250"/>
            <a:ext cx="7467600" cy="438150"/>
          </a:xfrm>
          <a:prstGeom prst="rect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21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rgbClr val="A6A6A6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'object', 'property', 'super</a:t>
            </a:r>
            <a:r>
              <a:rPr lang="en-US" altLang="zh-TW" sz="2600" spc="-5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84000"/>
              </a:lnSpc>
            </a:pPr>
            <a:r>
              <a:rPr lang="en-US" altLang="zh-TW" sz="2600" spc="-5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[:3];del 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[-2];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spc="-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84000"/>
              </a:lnSpc>
            </a:pP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spc="-5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', 'object', 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5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']</a:t>
            </a:r>
            <a:endParaRPr lang="en-US" altLang="zh-TW" sz="2600" spc="-5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altLang="en-US" sz="4400" spc="-100" dirty="0">
                <a:latin typeface="Elephant" panose="02020904090505020303" pitchFamily="18" charset="0"/>
              </a:rPr>
              <a:t>Derived Classes are</a:t>
            </a:r>
            <a:r>
              <a:rPr lang="en-US" altLang="en-US" sz="4000" spc="-100" dirty="0">
                <a:latin typeface="Elephant" panose="02020904090505020303" pitchFamily="18" charset="0"/>
              </a:rPr>
              <a:t> </a:t>
            </a:r>
            <a:r>
              <a:rPr lang="en-US" altLang="en-US" sz="4400" spc="-300" dirty="0">
                <a:latin typeface="Elephant" panose="02020904090505020303" pitchFamily="18" charset="0"/>
              </a:rPr>
              <a:t>Ne</a:t>
            </a:r>
            <a:r>
              <a:rPr lang="en-US" altLang="en-US" sz="4400" spc="-100" dirty="0">
                <a:latin typeface="Elephant" panose="02020904090505020303" pitchFamily="18" charset="0"/>
              </a:rPr>
              <a:t>w</a:t>
            </a:r>
            <a:r>
              <a:rPr lang="en-US" altLang="en-US" sz="4000" spc="-100" dirty="0">
                <a:latin typeface="Elephant" panose="02020904090505020303" pitchFamily="18" charset="0"/>
              </a:rPr>
              <a:t> </a:t>
            </a:r>
            <a:r>
              <a:rPr lang="en-US" altLang="en-US" sz="4400" spc="-100" dirty="0">
                <a:latin typeface="Elephant" panose="02020904090505020303" pitchFamily="18" charset="0"/>
              </a:rPr>
              <a:t>Classes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304800" y="884238"/>
            <a:ext cx="8839200" cy="597376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6600"/>
                </a:solidFill>
              </a:rPr>
              <a:t>Specialization</a:t>
            </a:r>
            <a:r>
              <a:rPr lang="en-US" altLang="en-US" dirty="0" smtClean="0"/>
              <a:t> is achieved by </a:t>
            </a:r>
            <a:r>
              <a:rPr lang="en-US" altLang="en-US" dirty="0"/>
              <a:t>adding new attributes and </a:t>
            </a:r>
            <a:r>
              <a:rPr lang="en-US" altLang="en-US" dirty="0" smtClean="0"/>
              <a:t>methods to a base </a:t>
            </a:r>
            <a:r>
              <a:rPr lang="en-US" altLang="en-US" dirty="0"/>
              <a:t>class. Think of it as </a:t>
            </a:r>
            <a:r>
              <a:rPr lang="en-US" altLang="en-US" i="1" dirty="0">
                <a:solidFill>
                  <a:srgbClr val="7030A0"/>
                </a:solidFill>
              </a:rPr>
              <a:t>subtyping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 err="1" smtClean="0"/>
              <a:t>Eg</a:t>
            </a:r>
            <a:r>
              <a:rPr lang="en-US" altLang="en-US" dirty="0" smtClean="0"/>
              <a:t>, you can take the absolute value of </a:t>
            </a:r>
            <a:r>
              <a:rPr lang="en-US" altLang="en-US" dirty="0" smtClean="0">
                <a:solidFill>
                  <a:srgbClr val="FFA300"/>
                </a:solidFill>
              </a:rPr>
              <a:t>any number</a:t>
            </a:r>
            <a:r>
              <a:rPr lang="en-US" altLang="en-US" dirty="0" smtClean="0"/>
              <a:t>. </a:t>
            </a:r>
          </a:p>
          <a:p>
            <a:pPr lvl="2"/>
            <a:r>
              <a:rPr lang="en-US" altLang="en-US" dirty="0" smtClean="0"/>
              <a:t>But you can only take the factorial of </a:t>
            </a:r>
            <a:r>
              <a:rPr lang="en-US" altLang="en-US" dirty="0" smtClean="0">
                <a:solidFill>
                  <a:srgbClr val="FF0000"/>
                </a:solidFill>
              </a:rPr>
              <a:t>integers</a:t>
            </a:r>
            <a:r>
              <a:rPr lang="en-US" altLang="en-US" dirty="0" smtClean="0"/>
              <a:t>. </a:t>
            </a:r>
          </a:p>
          <a:p>
            <a:pPr lvl="3"/>
            <a:r>
              <a:rPr lang="en-US" altLang="en-US" dirty="0" smtClean="0"/>
              <a:t>So the factorial is a specialized method that applied to just a </a:t>
            </a:r>
            <a:r>
              <a:rPr lang="en-US" altLang="en-US" dirty="0" smtClean="0">
                <a:solidFill>
                  <a:srgbClr val="7030A0"/>
                </a:solidFill>
              </a:rPr>
              <a:t>subset</a:t>
            </a:r>
            <a:r>
              <a:rPr lang="en-US" altLang="en-US" dirty="0" smtClean="0"/>
              <a:t> of all numbers. </a:t>
            </a:r>
          </a:p>
          <a:p>
            <a:pPr lvl="3"/>
            <a:r>
              <a:rPr lang="en-US" altLang="en-US" dirty="0" smtClean="0"/>
              <a:t>And so </a:t>
            </a:r>
            <a:r>
              <a:rPr lang="en-US" altLang="en-US" dirty="0" smtClean="0">
                <a:solidFill>
                  <a:srgbClr val="FF0000"/>
                </a:solidFill>
              </a:rPr>
              <a:t>integers</a:t>
            </a:r>
            <a:r>
              <a:rPr lang="en-US" altLang="en-US" dirty="0" smtClean="0"/>
              <a:t> are a specialized </a:t>
            </a:r>
            <a:r>
              <a:rPr lang="en-US" altLang="en-US" dirty="0" smtClean="0">
                <a:solidFill>
                  <a:srgbClr val="7030A0"/>
                </a:solidFill>
              </a:rPr>
              <a:t>subtype</a:t>
            </a:r>
            <a:r>
              <a:rPr lang="en-US" altLang="en-US" dirty="0" smtClean="0"/>
              <a:t> of the more generic </a:t>
            </a:r>
            <a:r>
              <a:rPr lang="en-US" altLang="en-US" dirty="0" smtClean="0">
                <a:solidFill>
                  <a:srgbClr val="FFA300"/>
                </a:solidFill>
              </a:rPr>
              <a:t>number type</a:t>
            </a:r>
            <a:r>
              <a:rPr lang="en-US" altLang="en-US" dirty="0" smtClean="0"/>
              <a:t>.</a:t>
            </a:r>
          </a:p>
          <a:p>
            <a:pPr lvl="4"/>
            <a:r>
              <a:rPr lang="en-US" altLang="en-US" dirty="0" smtClean="0"/>
              <a:t>Although Python does not treat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int</a:t>
            </a:r>
            <a:r>
              <a:rPr lang="en-US" altLang="en-US" dirty="0" smtClean="0"/>
              <a:t> as a subclass of </a:t>
            </a:r>
            <a:r>
              <a:rPr lang="en-US" altLang="en-US" b="1" dirty="0" smtClean="0">
                <a:solidFill>
                  <a:srgbClr val="FFA300"/>
                </a:solidFill>
              </a:rPr>
              <a:t>float</a:t>
            </a:r>
            <a:r>
              <a:rPr lang="en-US" altLang="en-US" dirty="0" smtClean="0"/>
              <a:t>, the popular Numbers.py module has some of this idea. </a:t>
            </a:r>
            <a:endParaRPr lang="en-US" altLang="en-US" dirty="0"/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Generalization</a:t>
            </a:r>
            <a:r>
              <a:rPr lang="en-US" altLang="en-US" sz="2000" dirty="0" smtClean="0"/>
              <a:t> </a:t>
            </a:r>
            <a:r>
              <a:rPr lang="en-US" altLang="en-US" dirty="0" smtClean="0"/>
              <a:t>removes</a:t>
            </a:r>
            <a:r>
              <a:rPr lang="en-US" altLang="en-US" sz="2000" dirty="0" smtClean="0"/>
              <a:t> </a:t>
            </a:r>
            <a:r>
              <a:rPr lang="en-US" altLang="en-US" dirty="0"/>
              <a:t>attributes </a:t>
            </a:r>
            <a:r>
              <a:rPr lang="en-US" altLang="en-US" dirty="0" smtClean="0"/>
              <a:t>or </a:t>
            </a:r>
            <a:r>
              <a:rPr lang="en-US" altLang="en-US" dirty="0"/>
              <a:t>methods </a:t>
            </a:r>
            <a:r>
              <a:rPr lang="en-US" altLang="en-US" dirty="0" smtClean="0"/>
              <a:t>from </a:t>
            </a:r>
            <a:r>
              <a:rPr lang="en-US" altLang="en-US" dirty="0"/>
              <a:t>a base class</a:t>
            </a:r>
            <a:r>
              <a:rPr lang="en-US" altLang="en-US" dirty="0" smtClean="0"/>
              <a:t>. (This is less common, but classes allow it.)</a:t>
            </a:r>
            <a:endParaRPr lang="en-US" altLang="en-US" dirty="0"/>
          </a:p>
          <a:p>
            <a:r>
              <a:rPr lang="en-US" altLang="en-US" b="1" dirty="0" smtClean="0">
                <a:solidFill>
                  <a:srgbClr val="006600"/>
                </a:solidFill>
              </a:rPr>
              <a:t>Overriding</a:t>
            </a:r>
            <a:r>
              <a:rPr lang="en-US" altLang="en-US" sz="2400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changes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implementation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from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base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class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err="1" smtClean="0">
                <a:solidFill>
                  <a:srgbClr val="FF0000"/>
                </a:solidFill>
              </a:rPr>
              <a:t>eg</a:t>
            </a:r>
            <a:r>
              <a:rPr lang="en-US" altLang="en-US" dirty="0" smtClean="0">
                <a:solidFill>
                  <a:srgbClr val="FF0000"/>
                </a:solidFill>
              </a:rPr>
              <a:t>, + has a different meaning for numbers than strings).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You can also add onto the base method using </a:t>
            </a:r>
            <a:r>
              <a:rPr lang="en-US" altLang="en-US" dirty="0" smtClean="0">
                <a:latin typeface="Lucida Console" panose="020B0609040504020204" pitchFamily="49" charset="0"/>
              </a:rPr>
              <a:t>super()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38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latin typeface="Elephant" panose="02020904090505020303" pitchFamily="18" charset="0"/>
              </a:rPr>
              <a:t>Understanding Encapsulation</a:t>
            </a:r>
            <a:endParaRPr lang="en-US" altLang="en-US" sz="4400" dirty="0">
              <a:latin typeface="Elephant" panose="02020904090505020303" pitchFamily="18" charset="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915400" cy="5562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2D2DB9"/>
                </a:solidFill>
              </a:rPr>
              <a:t>Client code </a:t>
            </a:r>
            <a:r>
              <a:rPr lang="en-US" altLang="en-US" sz="3600" dirty="0" smtClean="0">
                <a:solidFill>
                  <a:srgbClr val="2D2DB9"/>
                </a:solidFill>
              </a:rPr>
              <a:t>should:</a:t>
            </a:r>
            <a:endParaRPr lang="en-US" altLang="en-US" sz="3600" dirty="0">
              <a:solidFill>
                <a:srgbClr val="2D2DB9"/>
              </a:solidFill>
            </a:endParaRPr>
          </a:p>
          <a:p>
            <a:pPr lvl="1" indent="-400050" eaLnBrk="1" hangingPunct="1">
              <a:buFont typeface="Wingdings" panose="05000000000000000000" pitchFamily="2" charset="2"/>
              <a:buChar char="§"/>
            </a:pPr>
            <a:r>
              <a:rPr lang="en-US" altLang="en-US" sz="3400" dirty="0">
                <a:solidFill>
                  <a:schemeClr val="tx1"/>
                </a:solidFill>
              </a:rPr>
              <a:t>Communicate with objects through method parameters and return </a:t>
            </a:r>
            <a:r>
              <a:rPr lang="en-US" altLang="en-US" sz="3400" dirty="0" smtClean="0">
                <a:solidFill>
                  <a:schemeClr val="tx1"/>
                </a:solidFill>
              </a:rPr>
              <a:t>values.  </a:t>
            </a:r>
            <a:endParaRPr lang="en-US" altLang="en-US" sz="3400" dirty="0">
              <a:solidFill>
                <a:schemeClr val="tx1"/>
              </a:solidFill>
            </a:endParaRPr>
          </a:p>
          <a:p>
            <a:pPr lvl="1" indent="-400050" eaLnBrk="1" hangingPunct="1">
              <a:buFont typeface="Wingdings" panose="05000000000000000000" pitchFamily="2" charset="2"/>
              <a:buChar char="§"/>
            </a:pPr>
            <a:r>
              <a:rPr lang="en-US" altLang="en-US" sz="3400" dirty="0">
                <a:solidFill>
                  <a:schemeClr val="tx1"/>
                </a:solidFill>
              </a:rPr>
              <a:t>Avoid directly altering </a:t>
            </a:r>
            <a:r>
              <a:rPr lang="en-US" altLang="en-US" sz="3400" dirty="0" smtClean="0">
                <a:solidFill>
                  <a:schemeClr val="tx1"/>
                </a:solidFill>
              </a:rPr>
              <a:t>the values </a:t>
            </a:r>
            <a:r>
              <a:rPr lang="en-US" altLang="en-US" sz="3400" dirty="0">
                <a:solidFill>
                  <a:schemeClr val="tx1"/>
                </a:solidFill>
              </a:rPr>
              <a:t>of an </a:t>
            </a:r>
            <a:r>
              <a:rPr lang="en-US" altLang="en-US" sz="3400" dirty="0" smtClean="0">
                <a:solidFill>
                  <a:schemeClr val="tx1"/>
                </a:solidFill>
              </a:rPr>
              <a:t>object’</a:t>
            </a:r>
            <a:r>
              <a:rPr lang="en-US" altLang="ja-JP" sz="3400" dirty="0" smtClean="0">
                <a:solidFill>
                  <a:schemeClr val="tx1"/>
                </a:solidFill>
              </a:rPr>
              <a:t>s </a:t>
            </a:r>
            <a:r>
              <a:rPr lang="en-US" altLang="ja-JP" sz="3400" dirty="0" smtClean="0">
                <a:solidFill>
                  <a:schemeClr val="tx1"/>
                </a:solidFill>
              </a:rPr>
              <a:t>attributes.</a:t>
            </a:r>
            <a:endParaRPr lang="en-US" altLang="ja-JP" sz="3400" dirty="0">
              <a:solidFill>
                <a:schemeClr val="tx1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en-US" sz="3600" dirty="0">
                <a:solidFill>
                  <a:srgbClr val="2D2DB9"/>
                </a:solidFill>
              </a:rPr>
              <a:t>Objects </a:t>
            </a:r>
            <a:r>
              <a:rPr lang="en-US" altLang="en-US" sz="3600" dirty="0" smtClean="0">
                <a:solidFill>
                  <a:srgbClr val="2D2DB9"/>
                </a:solidFill>
              </a:rPr>
              <a:t>should:</a:t>
            </a:r>
            <a:endParaRPr lang="en-US" altLang="en-US" sz="3600" dirty="0">
              <a:solidFill>
                <a:srgbClr val="2D2DB9"/>
              </a:solidFill>
            </a:endParaRPr>
          </a:p>
          <a:p>
            <a:pPr marL="685800" lvl="1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3400" dirty="0">
                <a:solidFill>
                  <a:schemeClr val="tx1"/>
                </a:solidFill>
              </a:rPr>
              <a:t>Update their own </a:t>
            </a:r>
            <a:r>
              <a:rPr lang="en-US" altLang="en-US" sz="3400" dirty="0" smtClean="0">
                <a:solidFill>
                  <a:schemeClr val="tx1"/>
                </a:solidFill>
              </a:rPr>
              <a:t>attributes.</a:t>
            </a:r>
            <a:endParaRPr lang="en-US" altLang="en-US" sz="3400" dirty="0">
              <a:solidFill>
                <a:schemeClr val="tx1"/>
              </a:solidFill>
            </a:endParaRPr>
          </a:p>
          <a:p>
            <a:pPr marL="685800" lvl="1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3400" spc="-150" dirty="0">
                <a:solidFill>
                  <a:schemeClr val="tx1"/>
                </a:solidFill>
              </a:rPr>
              <a:t>K</a:t>
            </a:r>
            <a:r>
              <a:rPr lang="en-US" altLang="en-US" sz="3400" spc="-50" dirty="0">
                <a:solidFill>
                  <a:schemeClr val="tx1"/>
                </a:solidFill>
              </a:rPr>
              <a:t>e</a:t>
            </a:r>
            <a:r>
              <a:rPr lang="en-US" altLang="en-US" sz="3400" spc="-90" dirty="0">
                <a:solidFill>
                  <a:schemeClr val="tx1"/>
                </a:solidFill>
              </a:rPr>
              <a:t>e</a:t>
            </a:r>
            <a:r>
              <a:rPr lang="en-US" altLang="en-US" sz="3400" dirty="0">
                <a:solidFill>
                  <a:schemeClr val="tx1"/>
                </a:solidFill>
              </a:rPr>
              <a:t>p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400" dirty="0" smtClean="0">
                <a:solidFill>
                  <a:schemeClr val="tx1"/>
                </a:solidFill>
              </a:rPr>
              <a:t>t</a:t>
            </a:r>
            <a:r>
              <a:rPr lang="en-US" altLang="en-US" sz="3400" spc="-30" dirty="0" smtClean="0">
                <a:solidFill>
                  <a:schemeClr val="tx1"/>
                </a:solidFill>
              </a:rPr>
              <a:t>hemse</a:t>
            </a:r>
            <a:r>
              <a:rPr lang="en-US" altLang="en-US" sz="3400" dirty="0" smtClean="0">
                <a:solidFill>
                  <a:schemeClr val="tx1"/>
                </a:solidFill>
              </a:rPr>
              <a:t>l</a:t>
            </a:r>
            <a:r>
              <a:rPr lang="en-US" altLang="en-US" sz="3400" spc="-100" dirty="0" smtClean="0">
                <a:solidFill>
                  <a:schemeClr val="tx1"/>
                </a:solidFill>
              </a:rPr>
              <a:t>v</a:t>
            </a:r>
            <a:r>
              <a:rPr lang="en-US" altLang="en-US" sz="3400" spc="-30" dirty="0" smtClean="0">
                <a:solidFill>
                  <a:schemeClr val="tx1"/>
                </a:solidFill>
              </a:rPr>
              <a:t>e</a:t>
            </a:r>
            <a:r>
              <a:rPr lang="en-US" altLang="en-US" sz="3400" dirty="0" smtClean="0">
                <a:solidFill>
                  <a:schemeClr val="tx1"/>
                </a:solidFill>
              </a:rPr>
              <a:t>s</a:t>
            </a:r>
            <a:r>
              <a:rPr lang="en-US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en-US" sz="3400" spc="-30" dirty="0">
                <a:solidFill>
                  <a:schemeClr val="tx1"/>
                </a:solidFill>
              </a:rPr>
              <a:t>s</a:t>
            </a:r>
            <a:r>
              <a:rPr lang="en-US" altLang="en-US" sz="3400" dirty="0">
                <a:solidFill>
                  <a:schemeClr val="tx1"/>
                </a:solidFill>
              </a:rPr>
              <a:t>afe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400" spc="-100" dirty="0">
                <a:solidFill>
                  <a:schemeClr val="tx1"/>
                </a:solidFill>
              </a:rPr>
              <a:t>b</a:t>
            </a:r>
            <a:r>
              <a:rPr lang="en-US" altLang="en-US" sz="3400" dirty="0">
                <a:solidFill>
                  <a:schemeClr val="tx1"/>
                </a:solidFill>
              </a:rPr>
              <a:t>y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400" spc="-30" dirty="0">
                <a:solidFill>
                  <a:schemeClr val="tx1"/>
                </a:solidFill>
              </a:rPr>
              <a:t>p</a:t>
            </a:r>
            <a:r>
              <a:rPr lang="en-US" altLang="en-US" sz="3400" dirty="0">
                <a:solidFill>
                  <a:schemeClr val="tx1"/>
                </a:solidFill>
              </a:rPr>
              <a:t>r</a:t>
            </a:r>
            <a:r>
              <a:rPr lang="en-US" altLang="en-US" sz="3400" spc="-100" dirty="0">
                <a:solidFill>
                  <a:schemeClr val="tx1"/>
                </a:solidFill>
              </a:rPr>
              <a:t>o</a:t>
            </a:r>
            <a:r>
              <a:rPr lang="en-US" altLang="en-US" sz="3400" dirty="0">
                <a:solidFill>
                  <a:schemeClr val="tx1"/>
                </a:solidFill>
              </a:rPr>
              <a:t>vidi</a:t>
            </a:r>
            <a:r>
              <a:rPr lang="en-US" altLang="en-US" sz="3400" spc="-60" dirty="0">
                <a:solidFill>
                  <a:schemeClr val="tx1"/>
                </a:solidFill>
              </a:rPr>
              <a:t>n</a:t>
            </a:r>
            <a:r>
              <a:rPr lang="en-US" altLang="en-US" sz="3400" dirty="0">
                <a:solidFill>
                  <a:schemeClr val="tx1"/>
                </a:solidFill>
              </a:rPr>
              <a:t>g</a:t>
            </a:r>
            <a:r>
              <a:rPr lang="en-US" altLang="en-US" sz="3200" dirty="0">
                <a:solidFill>
                  <a:schemeClr val="tx1"/>
                </a:solidFill>
              </a:rPr>
              <a:t> </a:t>
            </a:r>
            <a:r>
              <a:rPr lang="en-US" altLang="en-US" sz="3400" dirty="0" smtClean="0">
                <a:solidFill>
                  <a:schemeClr val="tx1"/>
                </a:solidFill>
              </a:rPr>
              <a:t>i</a:t>
            </a:r>
            <a:r>
              <a:rPr lang="en-US" altLang="en-US" sz="3400" spc="-60" dirty="0" smtClean="0">
                <a:solidFill>
                  <a:schemeClr val="tx1"/>
                </a:solidFill>
              </a:rPr>
              <a:t>n</a:t>
            </a:r>
            <a:r>
              <a:rPr lang="en-US" altLang="en-US" sz="3400" dirty="0" smtClean="0">
                <a:solidFill>
                  <a:schemeClr val="tx1"/>
                </a:solidFill>
              </a:rPr>
              <a:t>direct </a:t>
            </a:r>
            <a:r>
              <a:rPr lang="en-US" altLang="en-US" sz="3400" dirty="0">
                <a:solidFill>
                  <a:schemeClr val="tx1"/>
                </a:solidFill>
              </a:rPr>
              <a:t>access to attributes through </a:t>
            </a:r>
            <a:r>
              <a:rPr lang="en-US" altLang="en-US" sz="3400" dirty="0" smtClean="0">
                <a:solidFill>
                  <a:schemeClr val="tx1"/>
                </a:solidFill>
              </a:rPr>
              <a:t>methods.</a:t>
            </a:r>
            <a:endParaRPr lang="en-US" altLang="en-US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029200" y="3886200"/>
            <a:ext cx="3200400" cy="2438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type of car</a:t>
            </a:r>
            <a:endParaRPr kumimoji="0" lang="en-US" sz="5400" b="0" i="0" u="none" strike="noStrike" cap="none" spc="-200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81400" y="5486400"/>
            <a:ext cx="1371600" cy="8382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s a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29600" y="3886200"/>
            <a:ext cx="381000" cy="2438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1"/>
                </a:solidFill>
                <a:latin typeface="Times New Roman" charset="0"/>
              </a:rPr>
              <a:t>.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29200" y="914400"/>
            <a:ext cx="3200400" cy="2438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1"/>
                </a:solidFill>
                <a:latin typeface="Times New Roman" charset="0"/>
              </a:rPr>
              <a:t>s</a:t>
            </a:r>
            <a:r>
              <a:rPr kumimoji="0" lang="en-US" sz="6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ports car</a:t>
            </a:r>
            <a:endParaRPr kumimoji="0" lang="en-US" sz="5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81400" y="2514600"/>
            <a:ext cx="1371600" cy="8382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s a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077200" y="914400"/>
            <a:ext cx="685800" cy="2438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,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2000" y="914400"/>
            <a:ext cx="2743200" cy="2438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17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F</a:t>
            </a:r>
            <a:r>
              <a:rPr kumimoji="0" lang="en-US" sz="6000" b="0" i="0" u="none" strike="noStrike" cap="none" spc="37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errari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</a:t>
            </a:r>
          </a:p>
        </p:txBody>
      </p:sp>
      <p:pic>
        <p:nvPicPr>
          <p:cNvPr id="19" name="Picture 4" descr="Line up: the Ferrari official car ran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36" y="533400"/>
            <a:ext cx="2947164" cy="221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Sports Car Model Drawing Royalty-Free Stock Image - Storyblock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65032"/>
            <a:ext cx="3352800" cy="21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 Galant sketch &quot; Poster by asteepyk | Redbubble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 t="29791" r="7946" b="29956"/>
          <a:stretch/>
        </p:blipFill>
        <p:spPr bwMode="auto">
          <a:xfrm flipH="1">
            <a:off x="5105400" y="4045226"/>
            <a:ext cx="3048000" cy="14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 bwMode="auto">
          <a:xfrm>
            <a:off x="25400" y="914400"/>
            <a:ext cx="685800" cy="2438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A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95400" y="3886200"/>
            <a:ext cx="2286000" cy="2438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chemeClr val="tx1"/>
                </a:solidFill>
                <a:latin typeface="Times New Roman" charset="0"/>
              </a:rPr>
              <a:t>which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57200" y="7543800"/>
            <a:ext cx="8229600" cy="541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sz="3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Car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():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def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sz="3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init</a:t>
            </a:r>
            <a:r>
              <a:rPr lang="en-US" sz="3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(self):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</a:t>
            </a:r>
            <a:r>
              <a:rPr 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self.odometer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=0 </a:t>
            </a:r>
            <a:r>
              <a:rPr lang="en-US" sz="3200" dirty="0" smtClean="0">
                <a:solidFill>
                  <a:srgbClr val="FF9797"/>
                </a:solidFill>
                <a:latin typeface="Lucida Console" panose="020B0609040504020204" pitchFamily="49" charset="0"/>
              </a:rPr>
              <a:t>#(</a:t>
            </a:r>
            <a:r>
              <a:rPr lang="zh-TW" altLang="en-US" sz="3200" dirty="0" smtClean="0">
                <a:solidFill>
                  <a:srgbClr val="FF9797"/>
                </a:solidFill>
                <a:latin typeface="Lucida Console" panose="020B0609040504020204" pitchFamily="49" charset="0"/>
              </a:rPr>
              <a:t>里</a:t>
            </a:r>
            <a:r>
              <a:rPr lang="zh-TW" altLang="en-US" sz="3200" dirty="0">
                <a:solidFill>
                  <a:srgbClr val="FF9797"/>
                </a:solidFill>
                <a:latin typeface="Lucida Console" panose="020B0609040504020204" pitchFamily="49" charset="0"/>
              </a:rPr>
              <a:t>程</a:t>
            </a:r>
            <a:r>
              <a:rPr lang="zh-TW" altLang="en-US" sz="3200" dirty="0" smtClean="0">
                <a:solidFill>
                  <a:srgbClr val="FF9797"/>
                </a:solidFill>
                <a:latin typeface="Lucida Console" panose="020B0609040504020204" pitchFamily="49" charset="0"/>
              </a:rPr>
              <a:t>表</a:t>
            </a:r>
            <a:r>
              <a:rPr lang="en-US" altLang="zh-TW" sz="3200" dirty="0" smtClean="0">
                <a:solidFill>
                  <a:srgbClr val="FF9797"/>
                </a:solidFill>
                <a:latin typeface="Lucida Console" panose="020B0609040504020204" pitchFamily="49" charset="0"/>
              </a:rPr>
              <a:t>)</a:t>
            </a:r>
            <a:endParaRPr lang="en-US" sz="3200" dirty="0" smtClean="0">
              <a:solidFill>
                <a:srgbClr val="FF9797"/>
              </a:solidFill>
              <a:latin typeface="Lucida Console" panose="020B060904050402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</a:t>
            </a:r>
            <a:r>
              <a:rPr 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self.gastank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fillTank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():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</a:t>
            </a:r>
            <a:r>
              <a:rPr 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self.gastank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=100.0</a:t>
            </a:r>
          </a:p>
          <a:p>
            <a:pPr marL="0" marR="0" indent="0" algn="l" defTabSz="91440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... 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sz="3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SportsCar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3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Car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sz="3200" spc="-100" dirty="0" smtClean="0">
                <a:solidFill>
                  <a:srgbClr val="FF9797"/>
                </a:solidFill>
                <a:latin typeface="Lucida Console" panose="020B0609040504020204" pitchFamily="49" charset="0"/>
              </a:rPr>
              <a:t>#</a:t>
            </a:r>
            <a:r>
              <a:rPr lang="en-US" sz="3200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Sports</a:t>
            </a:r>
            <a:r>
              <a:rPr lang="en-US" sz="2800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 </a:t>
            </a:r>
            <a:r>
              <a:rPr lang="en-US" sz="3200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cars</a:t>
            </a:r>
            <a:r>
              <a:rPr lang="en-US" sz="2800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 </a:t>
            </a:r>
            <a:r>
              <a:rPr lang="en-US" sz="3200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use</a:t>
            </a:r>
            <a:r>
              <a:rPr lang="en-US" sz="2800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 </a:t>
            </a:r>
            <a:r>
              <a:rPr lang="en-US" sz="3200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a</a:t>
            </a:r>
            <a:r>
              <a:rPr lang="en-US" sz="2800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 </a:t>
            </a:r>
            <a:r>
              <a:rPr lang="en-US" sz="3200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clutch(</a:t>
            </a:r>
            <a:r>
              <a:rPr lang="zh-TW" altLang="en-US" sz="3200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離合器</a:t>
            </a:r>
            <a:r>
              <a:rPr lang="en-US" sz="3200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engageTheClutch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():</a:t>
            </a:r>
          </a:p>
          <a:p>
            <a:pPr>
              <a:lnSpc>
                <a:spcPct val="70000"/>
              </a:lnSpc>
            </a:pPr>
            <a:r>
              <a:rPr 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...  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Ferrari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3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SportsCar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400" y="2438400"/>
            <a:ext cx="8737600" cy="914400"/>
            <a:chOff x="25400" y="2438400"/>
            <a:chExt cx="8737600" cy="9144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8077200" y="2514600"/>
              <a:ext cx="685800" cy="838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,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029200" y="2514600"/>
              <a:ext cx="32004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dirty="0">
                  <a:solidFill>
                    <a:schemeClr val="tx1"/>
                  </a:solidFill>
                  <a:latin typeface="Times New Roman" charset="0"/>
                </a:rPr>
                <a:t>s</a:t>
              </a:r>
              <a:r>
                <a:rPr kumimoji="0" lang="en-US" sz="6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ports car</a:t>
              </a:r>
              <a:endParaRPr kumimoji="0" lang="en-US" sz="5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581400" y="2514600"/>
              <a:ext cx="1371600" cy="838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dirty="0">
                  <a:solidFill>
                    <a:schemeClr val="tx1"/>
                  </a:solidFill>
                  <a:latin typeface="Times New Roman" charset="0"/>
                </a:rPr>
                <a:t>i</a:t>
              </a:r>
              <a:r>
                <a:rPr kumimoji="0" 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s a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62000" y="2514600"/>
              <a:ext cx="27432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spc="17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F</a:t>
              </a:r>
              <a:r>
                <a:rPr kumimoji="0" lang="en-US" sz="6000" b="0" i="0" u="none" strike="noStrike" cap="none" spc="37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errari</a:t>
              </a:r>
              <a:r>
                <a:rPr kumimoji="0" lang="en-US" sz="5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 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5400" y="2438400"/>
              <a:ext cx="685800" cy="9144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A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95400" y="5410200"/>
            <a:ext cx="7315200" cy="914400"/>
            <a:chOff x="1295400" y="5410200"/>
            <a:chExt cx="7315200" cy="914400"/>
          </a:xfrm>
        </p:grpSpPr>
        <p:sp>
          <p:nvSpPr>
            <p:cNvPr id="7" name="Rectangle 6"/>
            <p:cNvSpPr/>
            <p:nvPr/>
          </p:nvSpPr>
          <p:spPr bwMode="auto">
            <a:xfrm>
              <a:off x="5029200" y="5486400"/>
              <a:ext cx="3200400" cy="838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type of car</a:t>
              </a:r>
              <a:endParaRPr kumimoji="0" lang="en-US" sz="54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81400" y="5486400"/>
              <a:ext cx="1371600" cy="838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dirty="0">
                  <a:solidFill>
                    <a:schemeClr val="tx1"/>
                  </a:solidFill>
                  <a:latin typeface="Times New Roman" charset="0"/>
                </a:rPr>
                <a:t>i</a:t>
              </a:r>
              <a:r>
                <a:rPr kumimoji="0" 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s a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229600" y="5410200"/>
              <a:ext cx="381000" cy="9144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dirty="0">
                  <a:solidFill>
                    <a:schemeClr val="tx1"/>
                  </a:solidFill>
                  <a:latin typeface="Times New Roman" charset="0"/>
                </a:rPr>
                <a:t>.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295400" y="5410200"/>
              <a:ext cx="2286000" cy="9144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dirty="0" smtClean="0">
                  <a:solidFill>
                    <a:schemeClr val="tx1"/>
                  </a:solidFill>
                  <a:latin typeface="Times New Roman" charset="0"/>
                </a:rPr>
                <a:t>which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1" name="Rounded Rectangular Callout 20"/>
          <p:cNvSpPr/>
          <p:nvPr/>
        </p:nvSpPr>
        <p:spPr bwMode="auto">
          <a:xfrm>
            <a:off x="4876800" y="2667000"/>
            <a:ext cx="4038600" cy="1524000"/>
          </a:xfrm>
          <a:prstGeom prst="wedgeRoundRectCallout">
            <a:avLst>
              <a:gd name="adj1" fmla="val -44284"/>
              <a:gd name="adj2" fmla="val 7706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A </a:t>
            </a:r>
            <a:r>
              <a:rPr lang="en-US" altLang="zh-TW" sz="3200" dirty="0" err="1" smtClean="0">
                <a:solidFill>
                  <a:srgbClr val="C00000"/>
                </a:solidFill>
                <a:latin typeface="Times New Roman" charset="0"/>
              </a:rPr>
              <a:t>SportsCar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inherits</a:t>
            </a:r>
            <a:b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</a:b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many features that are shared by all Cars.</a:t>
            </a:r>
            <a:endParaRPr lang="en-US" altLang="zh-TW" sz="3200" dirty="0">
              <a:solidFill>
                <a:srgbClr val="C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8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00156 -0.3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8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0018 -0.718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592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4.44444E-6 L 0 -0.893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029200" y="3962400"/>
            <a:ext cx="3505200" cy="27919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engine</a:t>
            </a:r>
            <a:br>
              <a:rPr kumimoji="0" lang="en-US" sz="54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</a:br>
            <a:r>
              <a:rPr kumimoji="0" lang="en-US" sz="5400" b="0" i="0" u="none" strike="noStrike" cap="none" spc="-20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gastank</a:t>
            </a:r>
            <a:endParaRPr kumimoji="0" lang="en-US" sz="5400" b="0" i="0" u="none" strike="noStrike" cap="none" spc="-200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-1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transmission</a:t>
            </a:r>
            <a:br>
              <a:rPr kumimoji="0" lang="en-US" sz="5400" b="0" i="0" u="none" strike="noStrike" cap="none" spc="-1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</a:br>
            <a:r>
              <a:rPr kumimoji="0" lang="en-US" sz="5400" b="0" i="0" u="none" strike="noStrike" cap="none" spc="-11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etc</a:t>
            </a:r>
            <a:endParaRPr kumimoji="0" lang="en-US" sz="5400" b="0" i="0" u="none" strike="noStrike" cap="none" spc="-110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0" y="5257800"/>
            <a:ext cx="1752600" cy="8382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chemeClr val="tx1"/>
                </a:solidFill>
                <a:latin typeface="Times New Roman" charset="0"/>
              </a:rPr>
              <a:t>ha</a:t>
            </a: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s a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458200" y="3657600"/>
            <a:ext cx="381000" cy="2438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1"/>
                </a:solidFill>
                <a:latin typeface="Times New Roman" charset="0"/>
              </a:rPr>
              <a:t>.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29200" y="609600"/>
            <a:ext cx="3200400" cy="2438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1"/>
                </a:solidFill>
                <a:latin typeface="Times New Roman" charset="0"/>
              </a:rPr>
              <a:t>s</a:t>
            </a:r>
            <a:r>
              <a:rPr kumimoji="0" lang="en-US" sz="6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ports car</a:t>
            </a:r>
            <a:endParaRPr kumimoji="0" lang="en-US" sz="5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81400" y="2209800"/>
            <a:ext cx="1371600" cy="8382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s a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077200" y="609600"/>
            <a:ext cx="685800" cy="2438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,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2000" y="609600"/>
            <a:ext cx="2743200" cy="2438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17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F</a:t>
            </a:r>
            <a:r>
              <a:rPr kumimoji="0" lang="en-US" sz="6000" b="0" i="0" u="none" strike="noStrike" cap="none" spc="37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errari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 </a:t>
            </a:r>
          </a:p>
        </p:txBody>
      </p:sp>
      <p:pic>
        <p:nvPicPr>
          <p:cNvPr id="19" name="Picture 4" descr="Line up: the Ferrari official car ran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36" y="228600"/>
            <a:ext cx="2947164" cy="221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Sports Car Model Drawing Royalty-Free Stock Image - Storyblock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60232"/>
            <a:ext cx="3352800" cy="21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 bwMode="auto">
          <a:xfrm>
            <a:off x="25400" y="609600"/>
            <a:ext cx="685800" cy="2438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A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990600" y="3657600"/>
            <a:ext cx="2286000" cy="2438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chemeClr val="tx1"/>
                </a:solidFill>
                <a:latin typeface="Times New Roman" charset="0"/>
              </a:rPr>
              <a:t>which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400" y="2133600"/>
            <a:ext cx="8737600" cy="914400"/>
            <a:chOff x="25400" y="2438400"/>
            <a:chExt cx="8737600" cy="91440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8077200" y="2514600"/>
              <a:ext cx="685800" cy="838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,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029200" y="2514600"/>
              <a:ext cx="32004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dirty="0">
                  <a:solidFill>
                    <a:schemeClr val="tx1"/>
                  </a:solidFill>
                  <a:latin typeface="Times New Roman" charset="0"/>
                </a:rPr>
                <a:t>s</a:t>
              </a:r>
              <a:r>
                <a:rPr kumimoji="0" lang="en-US" sz="6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ports car</a:t>
              </a:r>
              <a:endParaRPr kumimoji="0" lang="en-US" sz="5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581400" y="2514600"/>
              <a:ext cx="1371600" cy="838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dirty="0">
                  <a:solidFill>
                    <a:schemeClr val="tx1"/>
                  </a:solidFill>
                  <a:latin typeface="Times New Roman" charset="0"/>
                </a:rPr>
                <a:t>i</a:t>
              </a:r>
              <a:r>
                <a:rPr kumimoji="0" 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s a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62000" y="2514600"/>
              <a:ext cx="27432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spc="17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F</a:t>
              </a:r>
              <a:r>
                <a:rPr kumimoji="0" lang="en-US" sz="6000" b="0" i="0" u="none" strike="noStrike" cap="none" spc="37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errari</a:t>
              </a:r>
              <a:r>
                <a:rPr kumimoji="0" lang="en-US" sz="5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 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5400" y="2438400"/>
              <a:ext cx="685800" cy="9144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A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1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2235679" y="721744"/>
            <a:ext cx="1752600" cy="8382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90600" y="3657600"/>
            <a:ext cx="7848600" cy="3096768"/>
            <a:chOff x="990600" y="3657600"/>
            <a:chExt cx="7848600" cy="3096768"/>
          </a:xfrm>
        </p:grpSpPr>
        <p:sp>
          <p:nvSpPr>
            <p:cNvPr id="7" name="Rectangle 6"/>
            <p:cNvSpPr/>
            <p:nvPr/>
          </p:nvSpPr>
          <p:spPr bwMode="auto">
            <a:xfrm>
              <a:off x="5029200" y="3962400"/>
              <a:ext cx="3505200" cy="279196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0" b="0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engine</a:t>
              </a:r>
              <a:br>
                <a:rPr kumimoji="0" lang="en-US" sz="5400" b="0" i="0" u="none" strike="noStrike" cap="none" spc="-20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</a:br>
              <a:r>
                <a:rPr kumimoji="0" lang="en-US" sz="5400" b="0" i="0" u="none" strike="noStrike" cap="none" spc="-200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gastank</a:t>
              </a:r>
              <a:endParaRPr kumimoji="0" lang="en-US" sz="5400" b="0" i="0" u="none" strike="noStrike" cap="none" spc="-2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0" b="0" i="0" u="none" strike="noStrike" cap="none" spc="-11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transmission</a:t>
              </a:r>
              <a:br>
                <a:rPr kumimoji="0" lang="en-US" sz="5400" b="0" i="0" u="none" strike="noStrike" cap="none" spc="-11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</a:br>
              <a:r>
                <a:rPr kumimoji="0" lang="en-US" sz="5400" b="0" i="0" u="none" strike="noStrike" cap="none" spc="-110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etc</a:t>
              </a:r>
              <a:endParaRPr kumimoji="0" lang="en-US" sz="5400" b="0" i="0" u="none" strike="noStrike" cap="none" spc="-11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200400" y="5257800"/>
              <a:ext cx="1752600" cy="838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dirty="0" smtClean="0">
                  <a:solidFill>
                    <a:schemeClr val="tx1"/>
                  </a:solidFill>
                  <a:latin typeface="Times New Roman" charset="0"/>
                </a:rPr>
                <a:t>ha</a:t>
              </a:r>
              <a:r>
                <a:rPr kumimoji="0" 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s a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458200" y="3657600"/>
              <a:ext cx="381000" cy="24384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dirty="0">
                  <a:solidFill>
                    <a:schemeClr val="tx1"/>
                  </a:solidFill>
                  <a:latin typeface="Times New Roman" charset="0"/>
                </a:rPr>
                <a:t>.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990600" y="5105400"/>
              <a:ext cx="2286000" cy="990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dirty="0" smtClean="0">
                  <a:solidFill>
                    <a:schemeClr val="tx1"/>
                  </a:solidFill>
                  <a:latin typeface="Times New Roman" charset="0"/>
                </a:rPr>
                <a:t>which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400" y="2133600"/>
            <a:ext cx="8737600" cy="914400"/>
            <a:chOff x="25400" y="2438400"/>
            <a:chExt cx="8737600" cy="9144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8077200" y="2514600"/>
              <a:ext cx="685800" cy="838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,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029200" y="2514600"/>
              <a:ext cx="32004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dirty="0">
                  <a:solidFill>
                    <a:schemeClr val="tx1"/>
                  </a:solidFill>
                  <a:latin typeface="Times New Roman" charset="0"/>
                </a:rPr>
                <a:t>s</a:t>
              </a:r>
              <a:r>
                <a:rPr kumimoji="0" lang="en-US" sz="6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ports car</a:t>
              </a:r>
              <a:endParaRPr kumimoji="0" lang="en-US" sz="5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581400" y="2514600"/>
              <a:ext cx="1371600" cy="838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dirty="0">
                  <a:solidFill>
                    <a:schemeClr val="tx1"/>
                  </a:solidFill>
                  <a:latin typeface="Times New Roman" charset="0"/>
                </a:rPr>
                <a:t>i</a:t>
              </a:r>
              <a:r>
                <a:rPr kumimoji="0" 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s a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62000" y="2514600"/>
              <a:ext cx="27432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spc="17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F</a:t>
              </a:r>
              <a:r>
                <a:rPr kumimoji="0" lang="en-US" sz="6000" b="0" i="0" u="none" strike="noStrike" cap="none" spc="37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errari</a:t>
              </a:r>
              <a:r>
                <a:rPr kumimoji="0" lang="en-US" sz="5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 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5400" y="2438400"/>
              <a:ext cx="685800" cy="9144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rPr>
                <a:t>A</a:t>
              </a:r>
              <a:endParaRPr kumimoji="0" 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152400" y="457200"/>
            <a:ext cx="8991600" cy="1828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chemeClr val="tx1"/>
                </a:solidFill>
                <a:latin typeface="Times New Roman" charset="0"/>
              </a:rPr>
              <a:t>which has a engine, </a:t>
            </a:r>
            <a:r>
              <a:rPr lang="en-US" sz="6000" dirty="0" err="1" smtClean="0">
                <a:solidFill>
                  <a:schemeClr val="tx1"/>
                </a:solidFill>
                <a:latin typeface="Times New Roman" charset="0"/>
              </a:rPr>
              <a:t>gastank</a:t>
            </a:r>
            <a:r>
              <a:rPr lang="en-US" sz="6000" dirty="0" smtClean="0">
                <a:solidFill>
                  <a:schemeClr val="tx1"/>
                </a:solidFill>
                <a:latin typeface="Times New Roman" charset="0"/>
              </a:rPr>
              <a:t>, transmission, etc.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57200" y="7391400"/>
            <a:ext cx="8229600" cy="403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class</a:t>
            </a:r>
            <a:r>
              <a:rPr 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GasTank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(): 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__</a:t>
            </a:r>
            <a:r>
              <a:rPr 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init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</a:t>
            </a:r>
            <a:r>
              <a:rPr 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self.gastank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=0</a:t>
            </a:r>
          </a:p>
          <a:p>
            <a:pPr>
              <a:lnSpc>
                <a:spcPct val="70000"/>
              </a:lnSpc>
            </a:pP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...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</a:t>
            </a:r>
            <a:r>
              <a:rPr 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Car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3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Engine</a:t>
            </a:r>
            <a:r>
              <a:rPr 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3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GasTank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3200" spc="-3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..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.): </a:t>
            </a:r>
          </a:p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... 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sz="3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SportsCar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3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Car</a:t>
            </a:r>
            <a:r>
              <a:rPr 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sz="3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ManualTran</a:t>
            </a:r>
            <a:r>
              <a:rPr lang="en-US" sz="3200" b="1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</a:t>
            </a:r>
            <a:r>
              <a:rPr 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70000"/>
              </a:lnSpc>
            </a:pP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...  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Ferrari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3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SportsCar</a:t>
            </a:r>
            <a:r>
              <a:rPr 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4572000" y="1447800"/>
            <a:ext cx="4572000" cy="2057400"/>
          </a:xfrm>
          <a:prstGeom prst="wedgeRoundRectCallout">
            <a:avLst>
              <a:gd name="adj1" fmla="val -71967"/>
              <a:gd name="adj2" fmla="val 2717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A Car has 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components </a:t>
            </a:r>
            <a:r>
              <a:rPr lang="en-US" altLang="zh-TW" sz="3200" spc="-20" dirty="0" smtClean="0">
                <a:solidFill>
                  <a:srgbClr val="C00000"/>
                </a:solidFill>
                <a:latin typeface="Times New Roman" charset="0"/>
              </a:rPr>
              <a:t>(</a:t>
            </a:r>
            <a:r>
              <a:rPr lang="en-US" altLang="zh-TW" sz="3200" spc="-20" dirty="0" err="1" smtClean="0">
                <a:solidFill>
                  <a:srgbClr val="C00000"/>
                </a:solidFill>
                <a:latin typeface="Times New Roman" charset="0"/>
              </a:rPr>
              <a:t>eg</a:t>
            </a:r>
            <a:r>
              <a:rPr lang="en-US" altLang="zh-TW" sz="3200" spc="-20" dirty="0" smtClean="0">
                <a:solidFill>
                  <a:srgbClr val="C00000"/>
                </a:solidFill>
                <a:latin typeface="Times New Roman" charset="0"/>
              </a:rPr>
              <a:t>, </a:t>
            </a:r>
            <a:r>
              <a:rPr lang="en-US" altLang="zh-TW" sz="3200" spc="-20" dirty="0" smtClean="0">
                <a:solidFill>
                  <a:srgbClr val="C00000"/>
                </a:solidFill>
                <a:latin typeface="Times New Roman" charset="0"/>
              </a:rPr>
              <a:t>gas </a:t>
            </a:r>
            <a:r>
              <a:rPr lang="en-US" altLang="zh-TW" sz="3200" spc="-20" dirty="0" smtClean="0">
                <a:solidFill>
                  <a:srgbClr val="C00000"/>
                </a:solidFill>
                <a:latin typeface="Times New Roman" charset="0"/>
              </a:rPr>
              <a:t>tank). </a:t>
            </a:r>
            <a:r>
              <a:rPr lang="en-US" altLang="zh-TW" sz="3200" spc="-20" dirty="0" smtClean="0">
                <a:solidFill>
                  <a:srgbClr val="C00000"/>
                </a:solidFill>
                <a:latin typeface="Times New Roman" charset="0"/>
              </a:rPr>
              <a:t>Describing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each component is a way to describe the whole car.</a:t>
            </a:r>
            <a:endParaRPr lang="en-US" altLang="zh-TW" sz="3200" dirty="0">
              <a:solidFill>
                <a:srgbClr val="C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0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-0.00053 -0.316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5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10156 -0.660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330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1.11111E-6 L 0 -0.672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5" grpId="0"/>
      <p:bldP spid="36" grpId="0" animBg="1"/>
      <p:bldP spid="3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914400"/>
          </a:xfrm>
        </p:spPr>
        <p:txBody>
          <a:bodyPr/>
          <a:lstStyle/>
          <a:p>
            <a:pPr eaLnBrk="1" hangingPunct="1"/>
            <a:r>
              <a:rPr lang="en-US" altLang="zh-TW" sz="9600" dirty="0" smtClean="0">
                <a:solidFill>
                  <a:srgbClr val="00B050"/>
                </a:solidFill>
                <a:latin typeface="Elephant" panose="02020904090505020303" pitchFamily="18" charset="0"/>
              </a:rPr>
              <a:t>has-a: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3000" y="1199185"/>
            <a:ext cx="6971899" cy="5582615"/>
            <a:chOff x="2025173" y="2924944"/>
            <a:chExt cx="4926958" cy="38006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173" y="2924944"/>
              <a:ext cx="4923091" cy="3800671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2036618" y="2954482"/>
              <a:ext cx="4915513" cy="3733800"/>
              <a:chOff x="2036618" y="2954482"/>
              <a:chExt cx="4915513" cy="3733800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5094602" y="5415055"/>
                <a:ext cx="1584176" cy="110676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8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entury Gothic" panose="020B0502020202020204" pitchFamily="34" charset="0"/>
                  </a:rPr>
                  <a:t>Leg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186722" y="4377509"/>
                <a:ext cx="2448272" cy="86409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8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Fin</a:t>
                </a:r>
                <a:endParaRPr kumimoji="1" lang="en-US" sz="8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825354" y="3599349"/>
                <a:ext cx="2126777" cy="105077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Wing</a:t>
                </a:r>
                <a:endParaRPr kumimoji="1" lang="en-US" sz="8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4807526" y="5424055"/>
                <a:ext cx="2068729" cy="1264227"/>
              </a:xfrm>
              <a:prstGeom prst="roundRect">
                <a:avLst>
                  <a:gd name="adj" fmla="val 11921"/>
                </a:avLst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2036618" y="2954482"/>
                <a:ext cx="2646218" cy="3733800"/>
              </a:xfrm>
              <a:prstGeom prst="roundRect">
                <a:avLst>
                  <a:gd name="adj" fmla="val 5620"/>
                </a:avLst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4807526" y="2954482"/>
                <a:ext cx="2068729" cy="2358736"/>
              </a:xfrm>
              <a:prstGeom prst="roundRect">
                <a:avLst>
                  <a:gd name="adj" fmla="val 6792"/>
                </a:avLst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89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3000" y="1199185"/>
            <a:ext cx="6971899" cy="5582615"/>
            <a:chOff x="2025173" y="2924944"/>
            <a:chExt cx="4923091" cy="380067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173" y="2924944"/>
              <a:ext cx="4923091" cy="380067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8526" y="2944893"/>
              <a:ext cx="4871194" cy="378072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 rot="19281156">
              <a:off x="3660058" y="4347435"/>
              <a:ext cx="2209029" cy="864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b="1" dirty="0" smtClean="0">
                  <a:solidFill>
                    <a:srgbClr val="FF0000"/>
                  </a:solidFill>
                  <a:latin typeface="Century Gothic" panose="020B0502020202020204" pitchFamily="34" charset="0"/>
                </a:rPr>
                <a:t>REPTILE</a:t>
              </a:r>
              <a:endParaRPr kumimoji="1" lang="en-US" sz="6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749482" y="3068962"/>
              <a:ext cx="2157430" cy="864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b="1" dirty="0" smtClean="0">
                  <a:solidFill>
                    <a:srgbClr val="FF0000"/>
                  </a:solidFill>
                  <a:latin typeface="Century Gothic" panose="020B0502020202020204" pitchFamily="34" charset="0"/>
                </a:rPr>
                <a:t>BIRD</a:t>
              </a:r>
              <a:endParaRPr kumimoji="1" lang="en-US" sz="6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123731" y="3645026"/>
              <a:ext cx="2587206" cy="8640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6000" b="1" dirty="0" smtClean="0">
                  <a:solidFill>
                    <a:srgbClr val="FF0000"/>
                  </a:solidFill>
                  <a:latin typeface="Century Gothic" panose="020B0502020202020204" pitchFamily="34" charset="0"/>
                </a:rPr>
                <a:t>FISH</a:t>
              </a:r>
              <a:endParaRPr kumimoji="1" lang="en-US" sz="6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endParaRPr>
            </a:p>
          </p:txBody>
        </p:sp>
      </p:grpSp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914400"/>
          </a:xfrm>
        </p:spPr>
        <p:txBody>
          <a:bodyPr/>
          <a:lstStyle/>
          <a:p>
            <a:pPr eaLnBrk="1" hangingPunct="1"/>
            <a:r>
              <a:rPr lang="en-US" altLang="zh-TW" sz="9600" dirty="0" smtClean="0">
                <a:solidFill>
                  <a:srgbClr val="00B050"/>
                </a:solidFill>
                <a:latin typeface="Elephant" panose="02020904090505020303" pitchFamily="18" charset="0"/>
              </a:rPr>
              <a:t>is-a:</a:t>
            </a:r>
          </a:p>
        </p:txBody>
      </p:sp>
      <p:sp>
        <p:nvSpPr>
          <p:cNvPr id="19" name="Rectangle 18"/>
          <p:cNvSpPr/>
          <p:nvPr/>
        </p:nvSpPr>
        <p:spPr bwMode="auto">
          <a:xfrm rot="19281156">
            <a:off x="3431368" y="4655110"/>
            <a:ext cx="4229531" cy="8640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MAMMAL</a:t>
            </a:r>
            <a:endParaRPr kumimoji="1" lang="en-US" sz="6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00B05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 </a:t>
            </a:r>
            <a:r>
              <a:rPr lang="en-US" kern="0" dirty="0" smtClean="0">
                <a:latin typeface="Lucida Console" panose="020B0609040504020204" pitchFamily="49" charset="0"/>
              </a:rPr>
              <a:t>cat organs.py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880" y="673316"/>
            <a:ext cx="38504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%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00B05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solidFill>
                  <a:srgbClr val="00B050"/>
                </a:solidFill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cat organs.py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Mouth():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__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__(self): return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self.sound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+"!"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eat(self):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Gill():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breatheWater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Lung():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breatheAir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Fin():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swim(self):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Leg():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run(self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Wing():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fly(self):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880" y="673316"/>
            <a:ext cx="38504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2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100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100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Mouth():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__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__(self): return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self.sound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+"!"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eat(self):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Gill():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breatheWater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Lung():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breatheAir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Fin():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swim(self):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Leg():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run(self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Wing():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fly(self):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cat vertebrates.py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38504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__(self): return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self.sound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+"!"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eat(self):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Gill():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breatheWater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Lung():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breatheAir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Fin():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swim(self):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Leg():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run(self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Wing():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fly(self):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organs import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*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6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51"/>
          <p:cNvSpPr>
            <a:spLocks noGrp="1" noChangeArrowheads="1"/>
          </p:cNvSpPr>
          <p:nvPr>
            <p:ph idx="1"/>
          </p:nvPr>
        </p:nvSpPr>
        <p:spPr>
          <a:xfrm>
            <a:off x="146304" y="1483360"/>
            <a:ext cx="9011920" cy="5298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solidFill>
                  <a:srgbClr val="2D2DB9"/>
                </a:solidFill>
              </a:rPr>
              <a:t>When defining classes</a:t>
            </a:r>
            <a:r>
              <a:rPr lang="en-US" altLang="zh-TW" sz="4000" dirty="0">
                <a:solidFill>
                  <a:srgbClr val="2D2DB9"/>
                </a:solidFill>
              </a:rPr>
              <a:t>:</a:t>
            </a:r>
            <a:endParaRPr lang="en-US" altLang="en-US" sz="3200" dirty="0">
              <a:solidFill>
                <a:srgbClr val="2D2DB9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3400" dirty="0">
                <a:solidFill>
                  <a:schemeClr val="tx1"/>
                </a:solidFill>
              </a:rPr>
              <a:t>Write methods (e.g., get &amp; set methods) so no need to directly </a:t>
            </a:r>
            <a:r>
              <a:rPr lang="en-US" altLang="en-US" sz="3400" dirty="0" smtClean="0">
                <a:solidFill>
                  <a:schemeClr val="tx1"/>
                </a:solidFill>
              </a:rPr>
              <a:t>access</a:t>
            </a:r>
            <a:r>
              <a:rPr lang="en-US" altLang="ja-JP" sz="3400" dirty="0" smtClean="0">
                <a:solidFill>
                  <a:schemeClr val="tx1"/>
                </a:solidFill>
              </a:rPr>
              <a:t> </a:t>
            </a:r>
            <a:r>
              <a:rPr lang="en-US" altLang="ja-JP" sz="3400" dirty="0" smtClean="0">
                <a:solidFill>
                  <a:schemeClr val="tx1"/>
                </a:solidFill>
              </a:rPr>
              <a:t>attributes.</a:t>
            </a:r>
            <a:endParaRPr lang="en-US" altLang="ja-JP" sz="3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400" dirty="0">
                <a:solidFill>
                  <a:schemeClr val="tx1"/>
                </a:solidFill>
              </a:rPr>
              <a:t>Use privacy only for </a:t>
            </a:r>
            <a:r>
              <a:rPr lang="en-US" altLang="en-US" sz="3400" dirty="0" smtClean="0">
                <a:solidFill>
                  <a:schemeClr val="tx1"/>
                </a:solidFill>
              </a:rPr>
              <a:t>attributes/methods </a:t>
            </a:r>
            <a:r>
              <a:rPr lang="en-US" altLang="en-US" sz="3400" dirty="0">
                <a:solidFill>
                  <a:schemeClr val="tx1"/>
                </a:solidFill>
              </a:rPr>
              <a:t>that are completely internal to </a:t>
            </a:r>
            <a:r>
              <a:rPr lang="en-US" altLang="en-US" sz="3400" dirty="0" smtClean="0">
                <a:solidFill>
                  <a:schemeClr val="tx1"/>
                </a:solidFill>
              </a:rPr>
              <a:t>the </a:t>
            </a:r>
            <a:r>
              <a:rPr lang="en-US" altLang="en-US" sz="3400" dirty="0" smtClean="0">
                <a:solidFill>
                  <a:schemeClr val="tx1"/>
                </a:solidFill>
              </a:rPr>
              <a:t>object.</a:t>
            </a:r>
            <a:endParaRPr lang="en-US" altLang="en-US" sz="3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sz="4000" dirty="0">
                <a:solidFill>
                  <a:srgbClr val="2D2DB9"/>
                </a:solidFill>
              </a:rPr>
              <a:t>When using o</a:t>
            </a:r>
            <a:r>
              <a:rPr lang="en-US" altLang="en-US" sz="4000" dirty="0">
                <a:solidFill>
                  <a:srgbClr val="2D2DB9"/>
                </a:solidFill>
              </a:rPr>
              <a:t>bjects</a:t>
            </a:r>
            <a:r>
              <a:rPr lang="en-US" altLang="zh-TW" sz="4000" dirty="0">
                <a:solidFill>
                  <a:srgbClr val="2D2DB9"/>
                </a:solidFill>
              </a:rPr>
              <a:t>:</a:t>
            </a:r>
            <a:endParaRPr lang="en-US" altLang="en-US" sz="4000" dirty="0">
              <a:solidFill>
                <a:srgbClr val="2D2DB9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3400" spc="-30" dirty="0" smtClean="0">
                <a:solidFill>
                  <a:schemeClr val="tx1"/>
                </a:solidFill>
              </a:rPr>
              <a:t>Minimi</a:t>
            </a:r>
            <a:r>
              <a:rPr lang="en-US" altLang="en-US" sz="3400" spc="-70" dirty="0" smtClean="0">
                <a:solidFill>
                  <a:schemeClr val="tx1"/>
                </a:solidFill>
              </a:rPr>
              <a:t>z</a:t>
            </a:r>
            <a:r>
              <a:rPr lang="en-US" altLang="en-US" sz="3400" spc="-30" dirty="0" smtClean="0">
                <a:solidFill>
                  <a:schemeClr val="tx1"/>
                </a:solidFill>
              </a:rPr>
              <a:t>e </a:t>
            </a:r>
            <a:r>
              <a:rPr lang="en-US" altLang="en-US" sz="3400" spc="-30" dirty="0" smtClean="0">
                <a:solidFill>
                  <a:schemeClr val="tx1"/>
                </a:solidFill>
              </a:rPr>
              <a:t>directly reading </a:t>
            </a:r>
            <a:r>
              <a:rPr lang="en-US" altLang="en-US" sz="3400" spc="-30" dirty="0" smtClean="0">
                <a:solidFill>
                  <a:schemeClr val="tx1"/>
                </a:solidFill>
              </a:rPr>
              <a:t>obje</a:t>
            </a:r>
            <a:r>
              <a:rPr lang="en-US" altLang="en-US" sz="3400" dirty="0" smtClean="0">
                <a:solidFill>
                  <a:schemeClr val="tx1"/>
                </a:solidFill>
              </a:rPr>
              <a:t>ct</a:t>
            </a:r>
            <a:r>
              <a:rPr lang="en-US" altLang="ja-JP" sz="3400" dirty="0" smtClean="0">
                <a:solidFill>
                  <a:schemeClr val="tx1"/>
                </a:solidFill>
              </a:rPr>
              <a:t> </a:t>
            </a:r>
            <a:r>
              <a:rPr lang="en-US" altLang="ja-JP" sz="3400" dirty="0">
                <a:solidFill>
                  <a:schemeClr val="tx1"/>
                </a:solidFill>
              </a:rPr>
              <a:t>attr</a:t>
            </a:r>
            <a:r>
              <a:rPr lang="en-US" altLang="ja-JP" sz="3400" spc="-30" dirty="0">
                <a:solidFill>
                  <a:schemeClr val="tx1"/>
                </a:solidFill>
              </a:rPr>
              <a:t>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400" dirty="0">
                <a:solidFill>
                  <a:schemeClr val="tx1"/>
                </a:solidFill>
              </a:rPr>
              <a:t>Avoid directly altering </a:t>
            </a:r>
            <a:r>
              <a:rPr lang="en-US" altLang="en-US" sz="3400" dirty="0" smtClean="0">
                <a:solidFill>
                  <a:schemeClr val="tx1"/>
                </a:solidFill>
              </a:rPr>
              <a:t>object</a:t>
            </a:r>
            <a:r>
              <a:rPr lang="en-US" altLang="ja-JP" sz="3400" dirty="0" smtClean="0">
                <a:solidFill>
                  <a:schemeClr val="tx1"/>
                </a:solidFill>
              </a:rPr>
              <a:t> attributes.</a:t>
            </a:r>
            <a:endParaRPr lang="en-US" altLang="ja-JP" sz="3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400" dirty="0">
                <a:solidFill>
                  <a:schemeClr val="tx1"/>
                </a:solidFill>
              </a:rPr>
              <a:t>Never directly </a:t>
            </a:r>
            <a:r>
              <a:rPr lang="en-US" altLang="en-US" sz="3400" dirty="0" smtClean="0">
                <a:solidFill>
                  <a:schemeClr val="tx1"/>
                </a:solidFill>
              </a:rPr>
              <a:t>access</a:t>
            </a:r>
            <a:r>
              <a:rPr lang="en-US" altLang="ja-JP" sz="3400" dirty="0" smtClean="0">
                <a:solidFill>
                  <a:schemeClr val="tx1"/>
                </a:solidFill>
              </a:rPr>
              <a:t> </a:t>
            </a:r>
            <a:r>
              <a:rPr lang="en-US" altLang="ja-JP" sz="3400" dirty="0">
                <a:solidFill>
                  <a:schemeClr val="tx1"/>
                </a:solidFill>
              </a:rPr>
              <a:t>private attributes </a:t>
            </a:r>
            <a:r>
              <a:rPr lang="en-US" altLang="ja-JP" sz="3400" dirty="0" smtClean="0">
                <a:solidFill>
                  <a:schemeClr val="tx1"/>
                </a:solidFill>
              </a:rPr>
              <a:t> or methods.</a:t>
            </a:r>
            <a:endParaRPr lang="en-US" altLang="en-US" sz="3400" dirty="0">
              <a:solidFill>
                <a:schemeClr val="tx1"/>
              </a:solidFill>
            </a:endParaRPr>
          </a:p>
        </p:txBody>
      </p:sp>
      <p:sp>
        <p:nvSpPr>
          <p:cNvPr id="4198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latin typeface="Elephant" panose="02020904090505020303" pitchFamily="18" charset="0"/>
              </a:rPr>
              <a:t>Programming style for large projects: Respecting </a:t>
            </a:r>
            <a:r>
              <a:rPr lang="en-US" altLang="en-US" sz="4400" dirty="0">
                <a:latin typeface="Elephant" panose="02020904090505020303" pitchFamily="18" charset="0"/>
              </a:rPr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11725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eat(self):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Gill():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breatheWater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Lung():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breatheAir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Fin():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swim(self):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Leg():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run(self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Wing():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fly(self):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pass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Gill():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breatheWater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Lung():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breatheAir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Fin():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swim(self):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Leg():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run(self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Wing():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fly(self):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pass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breatheWater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Lung():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breatheAir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Fin():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swim(self):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Leg():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run(self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Wing():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fly(self):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pass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6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Lung():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breatheAir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Fin():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swim(self):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Leg():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run(self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Wing():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fly(self):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pass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breatheAir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Fin():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swim(self):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Leg():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run(self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Wing():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fly(self):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python3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38504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Fin():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swim(self):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Leg():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run(self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Wing():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fly(self):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</a:t>
            </a: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)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swim(self):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Leg():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run(self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Wing():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fly(self):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Leg():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run(self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Wing():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fly(self):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</a:t>
            </a: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.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run(self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Wing():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fly(self):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</a:t>
            </a: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*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9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Wing():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fly(self):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</a:t>
            </a: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24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5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915400" cy="58674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chemeClr val="tx1"/>
                </a:solidFill>
              </a:rPr>
              <a:t>Public: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3600" dirty="0" smtClean="0">
                <a:solidFill>
                  <a:schemeClr val="tx1"/>
                </a:solidFill>
              </a:rPr>
              <a:t>directly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3600" dirty="0" smtClean="0">
                <a:solidFill>
                  <a:schemeClr val="tx1"/>
                </a:solidFill>
              </a:rPr>
              <a:t>accessible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by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client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3600" dirty="0" smtClean="0">
                <a:solidFill>
                  <a:schemeClr val="tx1"/>
                </a:solidFill>
              </a:rPr>
              <a:t>code.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284163" indent="-284163" eaLnBrk="1" hangingPunct="1">
              <a:spcBef>
                <a:spcPts val="1800"/>
              </a:spcBef>
            </a:pPr>
            <a:r>
              <a:rPr lang="en-US" altLang="en-US" sz="3600" b="1" dirty="0" smtClean="0">
                <a:solidFill>
                  <a:srgbClr val="FF0000"/>
                </a:solidFill>
              </a:rPr>
              <a:t>“</a:t>
            </a:r>
            <a:r>
              <a:rPr lang="en-US" altLang="en-US" sz="3600" b="1" dirty="0" smtClean="0">
                <a:solidFill>
                  <a:schemeClr val="accent2"/>
                </a:solidFill>
              </a:rPr>
              <a:t>Private</a:t>
            </a:r>
            <a:r>
              <a:rPr lang="en-US" altLang="en-US" sz="3600" b="1" dirty="0" smtClean="0">
                <a:solidFill>
                  <a:srgbClr val="FF0000"/>
                </a:solidFill>
              </a:rPr>
              <a:t>”</a:t>
            </a:r>
            <a:r>
              <a:rPr lang="en-US" altLang="en-US" sz="3600" b="1" dirty="0" smtClean="0">
                <a:solidFill>
                  <a:schemeClr val="tx1"/>
                </a:solidFill>
              </a:rPr>
              <a:t>:</a:t>
            </a:r>
            <a:r>
              <a:rPr lang="en-US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not </a:t>
            </a:r>
            <a:r>
              <a:rPr lang="en-US" altLang="en-US" sz="3600" dirty="0" smtClean="0">
                <a:solidFill>
                  <a:srgbClr val="FF0000"/>
                </a:solidFill>
              </a:rPr>
              <a:t>“</a:t>
            </a:r>
            <a:r>
              <a:rPr lang="en-US" altLang="en-US" sz="3600" dirty="0" smtClean="0">
                <a:solidFill>
                  <a:schemeClr val="tx1"/>
                </a:solidFill>
              </a:rPr>
              <a:t>directly</a:t>
            </a:r>
            <a:r>
              <a:rPr lang="en-US" altLang="en-US" sz="3600" dirty="0" smtClean="0">
                <a:solidFill>
                  <a:srgbClr val="FF0000"/>
                </a:solidFill>
              </a:rPr>
              <a:t>”</a:t>
            </a:r>
            <a:r>
              <a:rPr lang="en-US" altLang="en-US" sz="3600" dirty="0" smtClean="0">
                <a:solidFill>
                  <a:schemeClr val="tx1"/>
                </a:solidFill>
              </a:rPr>
              <a:t> </a:t>
            </a:r>
            <a:r>
              <a:rPr lang="en-US" altLang="en-US" sz="3600" dirty="0" smtClean="0">
                <a:solidFill>
                  <a:schemeClr val="tx1"/>
                </a:solidFill>
              </a:rPr>
              <a:t>accessible </a:t>
            </a:r>
            <a:r>
              <a:rPr lang="en-US" altLang="en-US" sz="3600" dirty="0" smtClean="0">
                <a:solidFill>
                  <a:schemeClr val="tx1"/>
                </a:solidFill>
              </a:rPr>
              <a:t>by </a:t>
            </a:r>
            <a:r>
              <a:rPr lang="en-US" altLang="en-US" sz="4000" dirty="0">
                <a:solidFill>
                  <a:schemeClr val="tx1"/>
                </a:solidFill>
              </a:rPr>
              <a:t> </a:t>
            </a:r>
            <a:r>
              <a:rPr lang="en-US" altLang="en-US" sz="3600" dirty="0">
                <a:solidFill>
                  <a:schemeClr val="bg1"/>
                </a:solidFill>
              </a:rPr>
              <a:t>..</a:t>
            </a:r>
            <a:r>
              <a:rPr lang="en-US" altLang="en-US" sz="3600" dirty="0" smtClean="0">
                <a:solidFill>
                  <a:schemeClr val="tx1"/>
                </a:solidFill>
              </a:rPr>
              <a:t>client code (</a:t>
            </a:r>
            <a:r>
              <a:rPr lang="en-US" altLang="en-US" sz="3600" dirty="0" smtClean="0">
                <a:solidFill>
                  <a:srgbClr val="FF0000"/>
                </a:solidFill>
              </a:rPr>
              <a:t>but, we’ll learn, they are      </a:t>
            </a:r>
            <a:r>
              <a:rPr lang="en-US" altLang="en-US" sz="2400" dirty="0" smtClean="0">
                <a:solidFill>
                  <a:schemeClr val="bg1"/>
                </a:solidFill>
              </a:rPr>
              <a:t>..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smtClean="0">
                <a:solidFill>
                  <a:srgbClr val="FF0000"/>
                </a:solidFill>
              </a:rPr>
              <a:t>actually still accessible in some way</a:t>
            </a:r>
            <a:r>
              <a:rPr lang="en-US" altLang="en-US" sz="3600" dirty="0" smtClean="0">
                <a:solidFill>
                  <a:schemeClr val="tx1"/>
                </a:solidFill>
              </a:rPr>
              <a:t>).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en-US" sz="3600" dirty="0" smtClean="0">
                <a:solidFill>
                  <a:schemeClr val="tx1"/>
                </a:solidFill>
              </a:rPr>
              <a:t>You </a:t>
            </a:r>
            <a:r>
              <a:rPr lang="en-US" altLang="en-US" sz="3600" dirty="0" smtClean="0">
                <a:solidFill>
                  <a:schemeClr val="tx1"/>
                </a:solidFill>
              </a:rPr>
              <a:t>make </a:t>
            </a:r>
            <a:r>
              <a:rPr lang="en-US" altLang="en-US" sz="3600" dirty="0" smtClean="0">
                <a:solidFill>
                  <a:schemeClr val="tx1"/>
                </a:solidFill>
              </a:rPr>
              <a:t>attributes </a:t>
            </a:r>
            <a:r>
              <a:rPr lang="en-US" altLang="en-US" sz="3600" dirty="0">
                <a:solidFill>
                  <a:schemeClr val="tx1"/>
                </a:solidFill>
              </a:rPr>
              <a:t>or </a:t>
            </a:r>
            <a:r>
              <a:rPr lang="en-US" altLang="en-US" sz="3600" dirty="0" smtClean="0">
                <a:solidFill>
                  <a:schemeClr val="tx1"/>
                </a:solidFill>
              </a:rPr>
              <a:t>methods private </a:t>
            </a:r>
            <a:r>
              <a:rPr lang="en-US" altLang="en-US" sz="3600" dirty="0" smtClean="0">
                <a:solidFill>
                  <a:schemeClr val="tx1"/>
                </a:solidFill>
              </a:rPr>
              <a:t>by </a:t>
            </a:r>
            <a:r>
              <a:rPr lang="en-US" altLang="en-US" sz="3600" dirty="0" smtClean="0">
                <a:solidFill>
                  <a:schemeClr val="accent2"/>
                </a:solidFill>
              </a:rPr>
              <a:t>naming</a:t>
            </a:r>
            <a:r>
              <a:rPr lang="en-US" altLang="en-US" sz="3600" dirty="0" smtClean="0">
                <a:solidFill>
                  <a:schemeClr val="tx1"/>
                </a:solidFill>
              </a:rPr>
              <a:t> them with </a:t>
            </a:r>
            <a:r>
              <a:rPr lang="en-US" altLang="en-US" sz="3600" dirty="0" smtClean="0">
                <a:solidFill>
                  <a:schemeClr val="accent2"/>
                </a:solidFill>
              </a:rPr>
              <a:t>a </a:t>
            </a:r>
            <a:r>
              <a:rPr lang="en-US" altLang="en-US" sz="3600" dirty="0" smtClean="0">
                <a:solidFill>
                  <a:schemeClr val="accent2"/>
                </a:solidFill>
              </a:rPr>
              <a:t>“__” at the </a:t>
            </a:r>
            <a:r>
              <a:rPr lang="en-US" altLang="en-US" sz="3600" dirty="0" smtClean="0">
                <a:solidFill>
                  <a:schemeClr val="accent2"/>
                </a:solidFill>
              </a:rPr>
              <a:t>front</a:t>
            </a:r>
            <a:r>
              <a:rPr lang="en-US" altLang="en-US" sz="3600" dirty="0" smtClean="0">
                <a:solidFill>
                  <a:schemeClr val="tx1"/>
                </a:solidFill>
              </a:rPr>
              <a:t>.</a:t>
            </a:r>
            <a:endParaRPr lang="en-US" altLang="en-US" sz="3600" dirty="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en-US" sz="3600" dirty="0" smtClean="0">
                <a:solidFill>
                  <a:schemeClr val="tx1"/>
                </a:solidFill>
              </a:rPr>
              <a:t>But </a:t>
            </a:r>
            <a:r>
              <a:rPr lang="en-US" altLang="en-US" sz="3600" dirty="0" smtClean="0">
                <a:solidFill>
                  <a:schemeClr val="tx1"/>
                </a:solidFill>
              </a:rPr>
              <a:t>if you </a:t>
            </a:r>
            <a:r>
              <a:rPr lang="en-US" altLang="en-US" sz="3600" b="1" dirty="0" smtClean="0">
                <a:solidFill>
                  <a:schemeClr val="tx1"/>
                </a:solidFill>
              </a:rPr>
              <a:t>also</a:t>
            </a:r>
            <a:r>
              <a:rPr lang="en-US" altLang="en-US" sz="3600" dirty="0" smtClean="0">
                <a:solidFill>
                  <a:schemeClr val="tx1"/>
                </a:solidFill>
              </a:rPr>
              <a:t> put </a:t>
            </a:r>
            <a:r>
              <a:rPr lang="en-US" altLang="en-US" sz="3600" dirty="0">
                <a:solidFill>
                  <a:schemeClr val="tx1"/>
                </a:solidFill>
              </a:rPr>
              <a:t>a “__” at the </a:t>
            </a:r>
            <a:r>
              <a:rPr lang="en-US" altLang="en-US" sz="3600" b="1" dirty="0" smtClean="0">
                <a:solidFill>
                  <a:schemeClr val="tx1"/>
                </a:solidFill>
              </a:rPr>
              <a:t>end</a:t>
            </a:r>
            <a:r>
              <a:rPr lang="en-US" altLang="en-US" sz="3600" dirty="0" smtClean="0">
                <a:solidFill>
                  <a:schemeClr val="tx1"/>
                </a:solidFill>
              </a:rPr>
              <a:t>, then they </a:t>
            </a:r>
            <a:r>
              <a:rPr lang="en-US" altLang="en-US" sz="3600" b="1" dirty="0" smtClean="0">
                <a:solidFill>
                  <a:schemeClr val="tx1"/>
                </a:solidFill>
              </a:rPr>
              <a:t>aren’t</a:t>
            </a:r>
            <a:r>
              <a:rPr lang="en-US" altLang="en-US" sz="3600" dirty="0" smtClean="0">
                <a:solidFill>
                  <a:schemeClr val="tx1"/>
                </a:solidFill>
              </a:rPr>
              <a:t> private.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latin typeface="Elephant" panose="02020904090505020303" pitchFamily="18" charset="0"/>
              </a:rPr>
              <a:t>Private vs Public</a:t>
            </a:r>
            <a:endParaRPr lang="en-US" altLang="en-US" sz="4400" dirty="0"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fly(self):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kern="0" dirty="0">
              <a:solidFill>
                <a:srgbClr val="FF97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Scale():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kern="0" dirty="0">
              <a:solidFill>
                <a:srgbClr val="FF97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US" kern="0" spc="-40" dirty="0">
              <a:solidFill>
                <a:srgbClr val="FF97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4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Feather():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6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prene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2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Fur():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7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shed(self): print("OK")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3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cat vertebrates.py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kern="0" spc="-6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3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from organs 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!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0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Fish(Gill, Fin,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32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latin typeface="Elephant" panose="02020904090505020303" pitchFamily="18" charset="0"/>
              </a:rPr>
              <a:t>Creating Private Attributes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74320" y="990600"/>
            <a:ext cx="886968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class Critter():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__</a:t>
            </a:r>
            <a:r>
              <a:rPr lang="en-US" altLang="en-US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__(self, </a:t>
            </a:r>
            <a:r>
              <a:rPr lang="en-US" altLang="en-US" sz="2400" dirty="0" smtClean="0">
                <a:solidFill>
                  <a:srgbClr val="FFA3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nm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md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ag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  <a:endParaRPr lang="en-US" altLang="en-US" sz="2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400" dirty="0" err="1" smtClean="0">
                <a:solidFill>
                  <a:srgbClr val="FFA3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self.nm</a:t>
            </a:r>
            <a:r>
              <a:rPr lang="en-US" altLang="en-US" sz="2400" dirty="0" smtClean="0">
                <a:solidFill>
                  <a:srgbClr val="FFA3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=nm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400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.__</a:t>
            </a:r>
            <a:r>
              <a:rPr lang="en-US" altLang="en-US" sz="24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md</a:t>
            </a:r>
            <a:r>
              <a:rPr lang="en-US" altLang="en-US" sz="2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=md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.__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ag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__=ag</a:t>
            </a: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pet=Critter(</a:t>
            </a:r>
            <a:r>
              <a:rPr lang="en-US" altLang="en-US" sz="2400" dirty="0">
                <a:solidFill>
                  <a:srgbClr val="FFA3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"Spot"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"Happy"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pet</a:t>
            </a:r>
            <a:r>
              <a:rPr lang="en-US" altLang="en-US" sz="2400" dirty="0" err="1" smtClean="0">
                <a:solidFill>
                  <a:srgbClr val="FFA3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.nm</a:t>
            </a:r>
            <a:endParaRPr lang="en-US" altLang="en-US" sz="2400" dirty="0">
              <a:solidFill>
                <a:srgbClr val="FFA3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rgbClr val="FFA3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'Spot'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pet</a:t>
            </a:r>
            <a:r>
              <a:rPr lang="en-US" altLang="en-US" sz="2400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.__</a:t>
            </a:r>
            <a:r>
              <a:rPr lang="en-US" altLang="en-US" sz="24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md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spc="7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#This is, in an incorrect sense, “private”</a:t>
            </a:r>
            <a:endParaRPr lang="en-US" altLang="en-US" sz="2400" spc="70" dirty="0">
              <a:solidFill>
                <a:srgbClr val="FF0000"/>
              </a:solidFill>
              <a:latin typeface="Lucida Sans Unicode" panose="020B0602030504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spc="100" dirty="0" err="1">
                <a:solidFill>
                  <a:srgbClr val="FFD6D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Traceback</a:t>
            </a:r>
            <a:r>
              <a:rPr lang="en-US" altLang="en-US" sz="2400" spc="100" dirty="0">
                <a:solidFill>
                  <a:srgbClr val="FFD6D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(most recent call last):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spc="100" dirty="0">
                <a:solidFill>
                  <a:srgbClr val="FFD6D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File "&lt;</a:t>
            </a:r>
            <a:r>
              <a:rPr lang="en-US" altLang="en-US" sz="2400" spc="100" dirty="0" err="1">
                <a:solidFill>
                  <a:srgbClr val="FFD6D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stdin</a:t>
            </a:r>
            <a:r>
              <a:rPr lang="en-US" altLang="en-US" sz="2400" spc="100" dirty="0">
                <a:solidFill>
                  <a:srgbClr val="FFD6D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&gt;", line 1, in &lt;module&gt;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spc="100" dirty="0" err="1">
                <a:solidFill>
                  <a:srgbClr val="FFD6D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AttributeError</a:t>
            </a:r>
            <a:r>
              <a:rPr lang="en-US" altLang="en-US" sz="2400" spc="100" dirty="0">
                <a:solidFill>
                  <a:srgbClr val="FFD6D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'Critter' object has</a:t>
            </a:r>
            <a:r>
              <a:rPr lang="en-US" altLang="en-US" sz="2400" spc="100" dirty="0">
                <a:solidFill>
                  <a:srgbClr val="FFD6E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 attribute </a:t>
            </a:r>
            <a:r>
              <a:rPr lang="en-US" altLang="en-US" sz="2400" spc="10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</a:t>
            </a:r>
            <a:r>
              <a:rPr lang="en-US" altLang="en-US" sz="2400" spc="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__</a:t>
            </a:r>
            <a:r>
              <a:rPr lang="en-US" altLang="en-US" sz="2400" spc="10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md</a:t>
            </a:r>
            <a:r>
              <a:rPr lang="en-US" altLang="en-US" sz="2400" spc="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pet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.__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ag</a:t>
            </a: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endParaRPr lang="en-US" altLang="en-US" sz="2400" dirty="0">
              <a:solidFill>
                <a:schemeClr val="accent2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pet.__</a:t>
            </a:r>
            <a:r>
              <a:rPr lang="en-US" altLang="en-US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400" spc="100" dirty="0" smtClean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#Every object has this auto-defined</a:t>
            </a:r>
            <a:endParaRPr lang="en-US" altLang="en-US" sz="2400" spc="100" dirty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spc="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{</a:t>
            </a:r>
            <a:r>
              <a:rPr lang="en-US" altLang="en-US" sz="2400" spc="100" dirty="0" smtClean="0">
                <a:solidFill>
                  <a:srgbClr val="FFA3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'nm': </a:t>
            </a:r>
            <a:r>
              <a:rPr lang="en-US" altLang="en-US" sz="2400" spc="100" dirty="0">
                <a:solidFill>
                  <a:srgbClr val="FFA3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'Spot'</a:t>
            </a:r>
            <a:r>
              <a:rPr lang="en-US" altLang="en-US" sz="2400" spc="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altLang="en-US" sz="2400" spc="100" dirty="0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</a:t>
            </a:r>
            <a:r>
              <a:rPr lang="en-US" altLang="en-US" sz="2400" spc="100" dirty="0" smtClean="0">
                <a:solidFill>
                  <a:srgbClr val="00B05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_</a:t>
            </a:r>
            <a:r>
              <a:rPr lang="en-US" altLang="en-US" sz="2400" spc="100" dirty="0" err="1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Critter</a:t>
            </a:r>
            <a:r>
              <a:rPr lang="en-US" altLang="en-US" sz="2400" spc="100" dirty="0" err="1">
                <a:solidFill>
                  <a:srgbClr val="00B05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__</a:t>
            </a:r>
            <a:r>
              <a:rPr lang="en-US" altLang="en-US" sz="2400" spc="100" dirty="0" err="1" smtClean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md</a:t>
            </a:r>
            <a:r>
              <a:rPr lang="en-US" altLang="en-US" sz="2400" spc="10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': 'Happy'</a:t>
            </a:r>
            <a:r>
              <a:rPr lang="en-US" altLang="en-US" sz="2400" spc="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altLang="en-US" sz="2400" spc="100" dirty="0" smtClean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</a:t>
            </a:r>
            <a:r>
              <a:rPr lang="en-US" altLang="en-US" sz="2400" spc="100" dirty="0">
                <a:solidFill>
                  <a:schemeClr val="accent2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__</a:t>
            </a:r>
            <a:r>
              <a:rPr lang="en-US" altLang="en-US" sz="2400" spc="100" dirty="0" smtClean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</a:t>
            </a:r>
            <a:r>
              <a:rPr lang="en-US" altLang="en-US" sz="2400" spc="100" dirty="0">
                <a:solidFill>
                  <a:schemeClr val="accent2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__</a:t>
            </a:r>
            <a:r>
              <a:rPr lang="en-US" altLang="en-US" sz="2400" spc="100" dirty="0" smtClean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': </a:t>
            </a:r>
            <a:r>
              <a:rPr lang="en-US" altLang="en-US" sz="2400" spc="100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</a:t>
            </a:r>
            <a:r>
              <a:rPr lang="en-US" altLang="en-US" sz="2400" spc="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pet</a:t>
            </a:r>
            <a:r>
              <a:rPr lang="en-US" altLang="en-US" sz="2400" dirty="0" err="1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._Critter__</a:t>
            </a:r>
            <a:r>
              <a:rPr lang="en-US" altLang="en-US" sz="24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md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Wha</a:t>
            </a:r>
            <a:r>
              <a:rPr lang="en-US" altLang="en-US" sz="2400" spc="-3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t’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this?</a:t>
            </a:r>
            <a:endParaRPr lang="en-US" altLang="en-US" sz="2400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'Happy'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spc="-2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#</a:t>
            </a:r>
            <a:r>
              <a:rPr lang="en-US" altLang="en-US" sz="2400" spc="-2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S</a:t>
            </a:r>
            <a:r>
              <a:rPr lang="en-US" altLang="en-US" sz="2400" spc="-10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o it is</a:t>
            </a:r>
            <a:r>
              <a:rPr lang="en-US" altLang="en-US" sz="2400" spc="-3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n’t</a:t>
            </a:r>
            <a:r>
              <a:rPr lang="en-US" altLang="en-US" sz="2000" spc="-2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altLang="en-US" sz="2400" i="1" spc="-2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really</a:t>
            </a:r>
            <a:r>
              <a:rPr lang="en-US" altLang="en-US" sz="2400" spc="-2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altLang="en-US" sz="700" spc="-2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2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privat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e</a:t>
            </a:r>
            <a:r>
              <a:rPr lang="en-US" altLang="en-US" sz="2400" spc="-2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.</a:t>
            </a:r>
            <a:r>
              <a:rPr lang="en-US" altLang="en-US" sz="2200" spc="-2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2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Just</a:t>
            </a:r>
            <a:r>
              <a:rPr lang="en-US" altLang="en-US" sz="2000" spc="-2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 </a:t>
            </a:r>
            <a:r>
              <a:rPr lang="en-US" altLang="en-US" sz="2400" spc="-2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rename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d</a:t>
            </a:r>
            <a:r>
              <a:rPr lang="en-US" altLang="en-US" sz="2400" spc="-20" dirty="0" smtClean="0">
                <a:solidFill>
                  <a:srgbClr val="FF0000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.</a:t>
            </a:r>
            <a:endParaRPr lang="en-US" altLang="en-US" sz="2400" spc="-20" dirty="0">
              <a:solidFill>
                <a:srgbClr val="FF0000"/>
              </a:solidFill>
              <a:latin typeface="Lucida Console" panose="020B0609040504020204" pitchFamily="49" charset="0"/>
              <a:cs typeface="Lucida Sans Unicode" panose="020B0602030504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4320" y="990600"/>
            <a:ext cx="86868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rgbClr val="3333CC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rgbClr val="FFFFFF">
                  <a:lumMod val="75000"/>
                </a:srgb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400" kern="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400" kern="0" dirty="0" smtClean="0">
              <a:solidFill>
                <a:srgbClr val="FFA3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rgbClr val="FFA3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400" kern="0" spc="70" dirty="0" smtClean="0">
              <a:solidFill>
                <a:srgbClr val="FF0000"/>
              </a:solidFill>
              <a:latin typeface="Lucida Sans Unicode" panose="020B0602030504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en-US" sz="2400" kern="0" spc="100" dirty="0" smtClean="0">
              <a:solidFill>
                <a:srgbClr val="FFD6D6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en-US" sz="2400" kern="0" spc="100" dirty="0" smtClean="0">
              <a:solidFill>
                <a:srgbClr val="FFD6D6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en-US" sz="2400" kern="0" spc="100" dirty="0" smtClean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400" kern="0" dirty="0" smtClean="0">
              <a:solidFill>
                <a:srgbClr val="3333CC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rgbClr val="3333CC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400" kern="0" spc="100" dirty="0" smtClean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en-US" sz="2400" kern="0" spc="1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sz="2400" kern="0" dirty="0" smtClean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rgbClr val="00B05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rgbClr val="FFFFFF">
                    <a:lumMod val="7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5180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3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35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Reptile(Lung, Leg, Scale,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  <a:tabLst>
                <a:tab pos="739775" algn="l"/>
              </a:tabLst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kern="0" dirty="0">
              <a:solidFill>
                <a:srgbClr val="FF97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2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Bird(Lung, Wing, Feather,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class 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  <a:tabLst>
                <a:tab pos="739775" algn="l"/>
              </a:tabLst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kern="0" dirty="0">
              <a:solidFill>
                <a:srgbClr val="FF97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7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Mammal(Lung, Leg, Fur, Mouth): pass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  <a:tabLst>
                <a:tab pos="739775" algn="l"/>
              </a:tabLst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US" kern="0" dirty="0">
              <a:solidFill>
                <a:srgbClr val="FF97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python3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Python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3.6.1 (default, Mar 21 2017, 21:49:16)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</a:t>
            </a:r>
            <a:r>
              <a:rPr lang="en-US" kern="0" dirty="0" smtClean="0">
                <a:solidFill>
                  <a:srgbClr val="FF9797"/>
                </a:solidFill>
              </a:rPr>
              <a:t>):</a:t>
            </a:r>
            <a:endParaRPr lang="en-US" kern="0" dirty="0">
              <a:solidFill>
                <a:srgbClr val="FF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[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GCC 5.4.0] on </a:t>
            </a:r>
            <a:r>
              <a:rPr lang="en-US" kern="0" spc="90" dirty="0" err="1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cygwin</a:t>
            </a:r>
            <a:endParaRPr lang="en-US" kern="0" spc="90" dirty="0">
              <a:solidFill>
                <a:schemeClr val="bg1">
                  <a:lumMod val="65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</a:t>
            </a:r>
            <a:r>
              <a:rPr lang="en-US" kern="0" dirty="0" smtClean="0">
                <a:solidFill>
                  <a:srgbClr val="FF9797"/>
                </a:solidFill>
              </a:rPr>
              <a:t>&gt;</a:t>
            </a:r>
            <a:endParaRPr lang="en-US" kern="0" dirty="0">
              <a:solidFill>
                <a:srgbClr val="FF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90" dirty="0" smtClean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Type </a:t>
            </a:r>
            <a:r>
              <a:rPr lang="en-US" kern="0" spc="90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"help", "copyright", "credits" or "license" for more information.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</a:t>
            </a:r>
            <a:r>
              <a:rPr lang="en-US" kern="0" dirty="0" smtClean="0">
                <a:solidFill>
                  <a:srgbClr val="FF9797"/>
                </a:solidFill>
              </a:rPr>
              <a:t>'</a:t>
            </a:r>
            <a:endParaRPr lang="en-US" kern="0" dirty="0">
              <a:solidFill>
                <a:srgbClr val="FF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9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from vertebrates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import *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2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Mammal.run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6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US" sz="4400" dirty="0">
                <a:latin typeface="Elephant" panose="02020904090505020303" pitchFamily="18" charset="0"/>
              </a:rPr>
              <a:t>The </a:t>
            </a:r>
            <a:r>
              <a:rPr lang="en-US" sz="4400" dirty="0">
                <a:solidFill>
                  <a:srgbClr val="FF0000"/>
                </a:solidFill>
                <a:latin typeface="Elephant" panose="02020904090505020303" pitchFamily="18" charset="0"/>
              </a:rPr>
              <a:t>has-a</a:t>
            </a:r>
            <a:r>
              <a:rPr lang="en-US" sz="4000" dirty="0">
                <a:latin typeface="Elephant" panose="02020904090505020303" pitchFamily="18" charset="0"/>
              </a:rPr>
              <a:t> </a:t>
            </a:r>
            <a:r>
              <a:rPr lang="en-US" sz="4400" dirty="0">
                <a:latin typeface="Elephant" panose="02020904090505020303" pitchFamily="18" charset="0"/>
              </a:rPr>
              <a:t>relationship</a:t>
            </a:r>
            <a:endParaRPr lang="en-US" altLang="en-US" sz="4400" kern="0" spc="-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52400" y="762000"/>
            <a:ext cx="8991600" cy="608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spc="-4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 smtClean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</a:t>
            </a:r>
            <a:r>
              <a:rPr lang="en-US" sz="24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argument:</a:t>
            </a:r>
            <a:r>
              <a:rPr lang="en-US" sz="2000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spc="-4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cat = Mammal(); 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cat.run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cat.sound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Meow";print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(cat)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Meow!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kern="0" spc="-6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bat=Mammal();</a:t>
            </a:r>
            <a:r>
              <a:rPr lang="en-US" kern="0" spc="-6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bat.sound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="</a:t>
            </a:r>
            <a:r>
              <a:rPr lang="en-US" kern="0" spc="-6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Squeak";print</a:t>
            </a:r>
            <a:r>
              <a:rPr lang="en-US" kern="0" spc="-60" dirty="0">
                <a:solidFill>
                  <a:schemeClr val="tx1"/>
                </a:solidFill>
                <a:latin typeface="Lucida Console" panose="020B0609040504020204" pitchFamily="49" charset="0"/>
              </a:rPr>
              <a:t>(bat)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Squeak!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kern="0" dirty="0">
                <a:solidFill>
                  <a:srgbClr val="FF9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'Mammal' object has no attribute 'fly'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Traceback</a:t>
            </a:r>
            <a:r>
              <a:rPr lang="en-US" kern="0" dirty="0">
                <a:solidFill>
                  <a:srgbClr val="FF9797"/>
                </a:solidFill>
              </a:rPr>
              <a:t> (most recent call last):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FF9797"/>
                </a:solidFill>
              </a:rPr>
              <a:t>  File "&lt;</a:t>
            </a:r>
            <a:r>
              <a:rPr lang="en-US" kern="0" dirty="0" err="1">
                <a:solidFill>
                  <a:srgbClr val="FF9797"/>
                </a:solidFill>
              </a:rPr>
              <a:t>stdin</a:t>
            </a:r>
            <a:r>
              <a:rPr lang="en-US" kern="0" dirty="0">
                <a:solidFill>
                  <a:srgbClr val="FF9797"/>
                </a:solidFill>
              </a:rPr>
              <a:t>&gt;", line 1, in &lt;module&gt;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err="1">
                <a:solidFill>
                  <a:srgbClr val="FF9797"/>
                </a:solidFill>
              </a:rPr>
              <a:t>TypeError</a:t>
            </a:r>
            <a:r>
              <a:rPr lang="en-US" kern="0" dirty="0">
                <a:solidFill>
                  <a:srgbClr val="FF9797"/>
                </a:solidFill>
              </a:rPr>
              <a:t>: fly() missing 1 required positional argument: 'self'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Wing.fly;bat.fly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>
                <a:solidFill>
                  <a:schemeClr val="accent2"/>
                </a:solidFill>
                <a:latin typeface="Lucida Console" panose="020B0609040504020204" pitchFamily="49" charset="0"/>
              </a:rPr>
              <a:t>bat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chemeClr val="accent2"/>
                </a:solidFill>
                <a:latin typeface="Lucida Console" panose="020B0609040504020204" pitchFamily="49" charset="0"/>
              </a:rPr>
              <a:t>OK</a:t>
            </a:r>
          </a:p>
          <a:p>
            <a:pPr marL="0" indent="0">
              <a:lnSpc>
                <a:spcPct val="76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sz="1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classmethod</a:t>
            </a:r>
            <a:r>
              <a:rPr lang="en-US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kern="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Wing.fly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r>
              <a:rPr lang="en-US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bat.fly</a:t>
            </a:r>
            <a:r>
              <a:rPr lang="en-US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kern="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880" y="6392679"/>
            <a:ext cx="7857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2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219200" y="4419600"/>
            <a:ext cx="2057400" cy="1066800"/>
          </a:xfrm>
          <a:prstGeom prst="wedgeRoundRectCallout">
            <a:avLst>
              <a:gd name="adj1" fmla="val -82786"/>
              <a:gd name="adj2" fmla="val 119643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rPr>
              <a:t>Finally!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rPr>
              <a:t> My bat can fly.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486400" y="4419600"/>
            <a:ext cx="3581400" cy="1066800"/>
          </a:xfrm>
          <a:prstGeom prst="wedgeRoundRectCallout">
            <a:avLst>
              <a:gd name="adj1" fmla="val -68420"/>
              <a:gd name="adj2" fmla="val 9687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rPr>
              <a:t>So it's a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rPr>
              <a:t> bad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rPr>
              <a:t> solution. Let's find a better way.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276600" y="4419600"/>
            <a:ext cx="2209800" cy="1066800"/>
          </a:xfrm>
          <a:prstGeom prst="wedgeRoundRectCallout">
            <a:avLst>
              <a:gd name="adj1" fmla="val 76028"/>
              <a:gd name="adj2" fmla="val 94535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rPr>
              <a:t>But I had to put 'bat'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rPr>
              <a:t> here.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lec-template.potx</Template>
  <TotalTime>13592</TotalTime>
  <Words>14932</Words>
  <Application>Microsoft Office PowerPoint</Application>
  <PresentationFormat>On-screen Show (4:3)</PresentationFormat>
  <Paragraphs>2412</Paragraphs>
  <Slides>132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48" baseType="lpstr">
      <vt:lpstr>Arial Unicode MS</vt:lpstr>
      <vt:lpstr>ＭＳ Ｐゴシック</vt:lpstr>
      <vt:lpstr>ＭＳ Ｐゴシック</vt:lpstr>
      <vt:lpstr>新細明體</vt:lpstr>
      <vt:lpstr>Arial</vt:lpstr>
      <vt:lpstr>Arial Narrow</vt:lpstr>
      <vt:lpstr>Century Gothic</vt:lpstr>
      <vt:lpstr>Consolas</vt:lpstr>
      <vt:lpstr>Courier New</vt:lpstr>
      <vt:lpstr>Elephant</vt:lpstr>
      <vt:lpstr>Lucida Console</vt:lpstr>
      <vt:lpstr>Lucida Sans Unicode</vt:lpstr>
      <vt:lpstr>Symbol</vt:lpstr>
      <vt:lpstr>Times New Roman</vt:lpstr>
      <vt:lpstr>Wingdings</vt:lpstr>
      <vt:lpstr>Default Design</vt:lpstr>
      <vt:lpstr>Fundamental Concepts of OOP</vt:lpstr>
      <vt:lpstr>Fundamental Concepts of OOP</vt:lpstr>
      <vt:lpstr>Fundamental Concepts of OOP</vt:lpstr>
      <vt:lpstr>Fundamental Concepts of OOP</vt:lpstr>
      <vt:lpstr>Fundamental Concepts of OOP</vt:lpstr>
      <vt:lpstr>Understanding Encapsulation</vt:lpstr>
      <vt:lpstr>Programming style for large projects: Respecting Privacy</vt:lpstr>
      <vt:lpstr>Private vs Public</vt:lpstr>
      <vt:lpstr>Creating Private Attributes</vt:lpstr>
      <vt:lpstr>Accessing Private Attributes</vt:lpstr>
      <vt:lpstr>Creating Private Methods</vt:lpstr>
      <vt:lpstr>Accessing Private Methods</vt:lpstr>
      <vt:lpstr>Controlling Attribute Access</vt:lpstr>
      <vt:lpstr>Controlling Attribute Access</vt:lpstr>
      <vt:lpstr>Using Get Methods</vt:lpstr>
      <vt:lpstr>Using Set Methods</vt:lpstr>
      <vt:lpstr>PowerPoint Presentation</vt:lpstr>
      <vt:lpstr>PowerPoint Presentation</vt:lpstr>
      <vt:lpstr>Built-ins dealing with attributes </vt:lpstr>
      <vt:lpstr>Built-ins dealing with attributes </vt:lpstr>
      <vt:lpstr>Built-ins dealing with attributes </vt:lpstr>
      <vt:lpstr>Built-ins dealing with attributes </vt:lpstr>
      <vt:lpstr>Built-ins dealing with attributes </vt:lpstr>
      <vt:lpstr>Built-ins dealing with attributes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Controlling Attribute Access</vt:lpstr>
      <vt:lpstr>Using Get Methods</vt:lpstr>
      <vt:lpstr>Using Set Methods</vt:lpstr>
      <vt:lpstr>Using property() to hide the getter and setter from the client</vt:lpstr>
      <vt:lpstr>So what is property()?</vt:lpstr>
      <vt:lpstr>PowerPoint Presentation</vt:lpstr>
      <vt:lpstr>PowerPoint Presentation</vt:lpstr>
      <vt:lpstr>PowerPoint Presentation</vt:lpstr>
      <vt:lpstr>Fundamental Concepts of OOP</vt:lpstr>
      <vt:lpstr>Fundamental Concepts of OOP</vt:lpstr>
      <vt:lpstr>Fundamental Concepts of OOP</vt:lpstr>
      <vt:lpstr>Polymorphism</vt:lpstr>
      <vt:lpstr>Combining Objects</vt:lpstr>
      <vt:lpstr>Using Inheritance to  Create New Classes</vt:lpstr>
      <vt:lpstr>Inheritance Example: Animal Class</vt:lpstr>
      <vt:lpstr>Inheritance Example: Animal Class</vt:lpstr>
      <vt:lpstr>Multiple Inheritance</vt:lpstr>
      <vt:lpstr>Derived Classes are New Classes</vt:lpstr>
      <vt:lpstr>Derived Classes are New Classes</vt:lpstr>
      <vt:lpstr>Derived Classes are New Classes</vt:lpstr>
      <vt:lpstr>Derived Classes are New Classes</vt:lpstr>
      <vt:lpstr>Derived Classes are New Classes</vt:lpstr>
      <vt:lpstr>Overriding to Create a New Version</vt:lpstr>
      <vt:lpstr>Overriding to Create a New Version</vt:lpstr>
      <vt:lpstr>Overriding to Add More</vt:lpstr>
      <vt:lpstr>PowerPoint Presentation</vt:lpstr>
      <vt:lpstr>Derived Classes are New Classes</vt:lpstr>
      <vt:lpstr>PowerPoint Presentation</vt:lpstr>
      <vt:lpstr>PowerPoint Presentation</vt:lpstr>
      <vt:lpstr>PowerPoint Presentation</vt:lpstr>
      <vt:lpstr>PowerPoint Presentation</vt:lpstr>
      <vt:lpstr>has-a:</vt:lpstr>
      <vt:lpstr>is-a: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Derived Classes are New Classes</vt:lpstr>
      <vt:lpstr>PowerPoint Presentation</vt:lpstr>
      <vt:lpstr>PowerPoint Presentation</vt:lpstr>
      <vt:lpstr>isinstance()</vt:lpstr>
      <vt:lpstr>PowerPoint Presentation</vt:lpstr>
      <vt:lpstr>PowerPoint Presentation</vt:lpstr>
      <vt:lpstr>issubclass()</vt:lpstr>
      <vt:lpstr>PowerPoint Presentation</vt:lpstr>
      <vt:lpstr>PowerPoint Presentation</vt:lpstr>
      <vt:lpstr>PowerPoint Presentation</vt:lpstr>
      <vt:lpstr>object()</vt:lpstr>
      <vt:lpstr>Sidebar: class...(object)</vt:lpstr>
      <vt:lpstr>object()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user</dc:creator>
  <cp:lastModifiedBy>Me</cp:lastModifiedBy>
  <cp:revision>696</cp:revision>
  <dcterms:created xsi:type="dcterms:W3CDTF">2009-03-01T03:18:16Z</dcterms:created>
  <dcterms:modified xsi:type="dcterms:W3CDTF">2020-06-05T16:25:42Z</dcterms:modified>
</cp:coreProperties>
</file>