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780" r:id="rId10"/>
  </p:sldMasterIdLst>
  <p:notesMasterIdLst>
    <p:notesMasterId r:id="rId144"/>
  </p:notesMasterIdLst>
  <p:handoutMasterIdLst>
    <p:handoutMasterId r:id="rId145"/>
  </p:handoutMasterIdLst>
  <p:sldIdLst>
    <p:sldId id="1026" r:id="rId11"/>
    <p:sldId id="895" r:id="rId12"/>
    <p:sldId id="1022" r:id="rId13"/>
    <p:sldId id="1021" r:id="rId14"/>
    <p:sldId id="881" r:id="rId15"/>
    <p:sldId id="914" r:id="rId16"/>
    <p:sldId id="755" r:id="rId17"/>
    <p:sldId id="758" r:id="rId18"/>
    <p:sldId id="861" r:id="rId19"/>
    <p:sldId id="860" r:id="rId20"/>
    <p:sldId id="859" r:id="rId21"/>
    <p:sldId id="759" r:id="rId22"/>
    <p:sldId id="760" r:id="rId23"/>
    <p:sldId id="882" r:id="rId24"/>
    <p:sldId id="761" r:id="rId25"/>
    <p:sldId id="767" r:id="rId26"/>
    <p:sldId id="769" r:id="rId27"/>
    <p:sldId id="1023" r:id="rId28"/>
    <p:sldId id="768" r:id="rId29"/>
    <p:sldId id="822" r:id="rId30"/>
    <p:sldId id="771" r:id="rId31"/>
    <p:sldId id="773" r:id="rId32"/>
    <p:sldId id="774" r:id="rId33"/>
    <p:sldId id="776" r:id="rId34"/>
    <p:sldId id="777" r:id="rId35"/>
    <p:sldId id="781" r:id="rId36"/>
    <p:sldId id="778" r:id="rId37"/>
    <p:sldId id="779" r:id="rId38"/>
    <p:sldId id="780" r:id="rId39"/>
    <p:sldId id="782" r:id="rId40"/>
    <p:sldId id="783" r:id="rId41"/>
    <p:sldId id="784" r:id="rId42"/>
    <p:sldId id="804" r:id="rId43"/>
    <p:sldId id="805" r:id="rId44"/>
    <p:sldId id="807" r:id="rId45"/>
    <p:sldId id="884" r:id="rId46"/>
    <p:sldId id="885" r:id="rId47"/>
    <p:sldId id="886" r:id="rId48"/>
    <p:sldId id="883" r:id="rId49"/>
    <p:sldId id="888" r:id="rId50"/>
    <p:sldId id="799" r:id="rId51"/>
    <p:sldId id="800" r:id="rId52"/>
    <p:sldId id="801" r:id="rId53"/>
    <p:sldId id="802" r:id="rId54"/>
    <p:sldId id="808" r:id="rId55"/>
    <p:sldId id="809" r:id="rId56"/>
    <p:sldId id="889" r:id="rId57"/>
    <p:sldId id="890" r:id="rId58"/>
    <p:sldId id="891" r:id="rId59"/>
    <p:sldId id="892" r:id="rId60"/>
    <p:sldId id="893" r:id="rId61"/>
    <p:sldId id="894" r:id="rId62"/>
    <p:sldId id="814" r:id="rId63"/>
    <p:sldId id="1024" r:id="rId64"/>
    <p:sldId id="785" r:id="rId65"/>
    <p:sldId id="1025" r:id="rId66"/>
    <p:sldId id="816" r:id="rId67"/>
    <p:sldId id="817" r:id="rId68"/>
    <p:sldId id="815" r:id="rId69"/>
    <p:sldId id="819" r:id="rId70"/>
    <p:sldId id="820" r:id="rId71"/>
    <p:sldId id="818" r:id="rId72"/>
    <p:sldId id="788" r:id="rId73"/>
    <p:sldId id="787" r:id="rId74"/>
    <p:sldId id="862" r:id="rId75"/>
    <p:sldId id="789" r:id="rId76"/>
    <p:sldId id="790" r:id="rId77"/>
    <p:sldId id="791" r:id="rId78"/>
    <p:sldId id="793" r:id="rId79"/>
    <p:sldId id="794" r:id="rId80"/>
    <p:sldId id="795" r:id="rId81"/>
    <p:sldId id="810" r:id="rId82"/>
    <p:sldId id="811" r:id="rId83"/>
    <p:sldId id="880" r:id="rId84"/>
    <p:sldId id="901" r:id="rId85"/>
    <p:sldId id="903" r:id="rId86"/>
    <p:sldId id="877" r:id="rId87"/>
    <p:sldId id="876" r:id="rId88"/>
    <p:sldId id="1027" r:id="rId89"/>
    <p:sldId id="955" r:id="rId90"/>
    <p:sldId id="956" r:id="rId91"/>
    <p:sldId id="957" r:id="rId92"/>
    <p:sldId id="958" r:id="rId93"/>
    <p:sldId id="959" r:id="rId94"/>
    <p:sldId id="960" r:id="rId95"/>
    <p:sldId id="961" r:id="rId96"/>
    <p:sldId id="962" r:id="rId97"/>
    <p:sldId id="963" r:id="rId98"/>
    <p:sldId id="964" r:id="rId99"/>
    <p:sldId id="965" r:id="rId100"/>
    <p:sldId id="966" r:id="rId101"/>
    <p:sldId id="967" r:id="rId102"/>
    <p:sldId id="969" r:id="rId103"/>
    <p:sldId id="970" r:id="rId104"/>
    <p:sldId id="971" r:id="rId105"/>
    <p:sldId id="972" r:id="rId106"/>
    <p:sldId id="973" r:id="rId107"/>
    <p:sldId id="974" r:id="rId108"/>
    <p:sldId id="975" r:id="rId109"/>
    <p:sldId id="976" r:id="rId110"/>
    <p:sldId id="977" r:id="rId111"/>
    <p:sldId id="978" r:id="rId112"/>
    <p:sldId id="984" r:id="rId113"/>
    <p:sldId id="985" r:id="rId114"/>
    <p:sldId id="986" r:id="rId115"/>
    <p:sldId id="987" r:id="rId116"/>
    <p:sldId id="988" r:id="rId117"/>
    <p:sldId id="989" r:id="rId118"/>
    <p:sldId id="990" r:id="rId119"/>
    <p:sldId id="991" r:id="rId120"/>
    <p:sldId id="992" r:id="rId121"/>
    <p:sldId id="993" r:id="rId122"/>
    <p:sldId id="994" r:id="rId123"/>
    <p:sldId id="995" r:id="rId124"/>
    <p:sldId id="996" r:id="rId125"/>
    <p:sldId id="997" r:id="rId126"/>
    <p:sldId id="998" r:id="rId127"/>
    <p:sldId id="999" r:id="rId128"/>
    <p:sldId id="1000" r:id="rId129"/>
    <p:sldId id="1001" r:id="rId130"/>
    <p:sldId id="1002" r:id="rId131"/>
    <p:sldId id="1003" r:id="rId132"/>
    <p:sldId id="1004" r:id="rId133"/>
    <p:sldId id="980" r:id="rId134"/>
    <p:sldId id="1019" r:id="rId135"/>
    <p:sldId id="1005" r:id="rId136"/>
    <p:sldId id="1020" r:id="rId137"/>
    <p:sldId id="981" r:id="rId138"/>
    <p:sldId id="982" r:id="rId139"/>
    <p:sldId id="983" r:id="rId140"/>
    <p:sldId id="909" r:id="rId141"/>
    <p:sldId id="910" r:id="rId142"/>
    <p:sldId id="911" r:id="rId1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B9"/>
    <a:srgbClr val="C40C94"/>
    <a:srgbClr val="006600"/>
    <a:srgbClr val="EB99CC"/>
    <a:srgbClr val="FFFFFF"/>
    <a:srgbClr val="D1B2E8"/>
    <a:srgbClr val="FFFFCC"/>
    <a:srgbClr val="FFCCCC"/>
    <a:srgbClr val="D2D4D3"/>
    <a:srgbClr val="DA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42" d="100"/>
          <a:sy n="42" d="100"/>
        </p:scale>
        <p:origin x="-14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7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63" Type="http://schemas.openxmlformats.org/officeDocument/2006/relationships/slide" Target="slides/slide53.xml"/><Relationship Id="rId84" Type="http://schemas.openxmlformats.org/officeDocument/2006/relationships/slide" Target="slides/slide74.xml"/><Relationship Id="rId138" Type="http://schemas.openxmlformats.org/officeDocument/2006/relationships/slide" Target="slides/slide128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53" Type="http://schemas.openxmlformats.org/officeDocument/2006/relationships/slide" Target="slides/slide43.xml"/><Relationship Id="rId74" Type="http://schemas.openxmlformats.org/officeDocument/2006/relationships/slide" Target="slides/slide64.xml"/><Relationship Id="rId128" Type="http://schemas.openxmlformats.org/officeDocument/2006/relationships/slide" Target="slides/slide118.xml"/><Relationship Id="rId14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113" Type="http://schemas.openxmlformats.org/officeDocument/2006/relationships/slide" Target="slides/slide103.xml"/><Relationship Id="rId118" Type="http://schemas.openxmlformats.org/officeDocument/2006/relationships/slide" Target="slides/slide108.xml"/><Relationship Id="rId134" Type="http://schemas.openxmlformats.org/officeDocument/2006/relationships/slide" Target="slides/slide124.xml"/><Relationship Id="rId139" Type="http://schemas.openxmlformats.org/officeDocument/2006/relationships/slide" Target="slides/slide12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slide" Target="slides/slide93.xml"/><Relationship Id="rId108" Type="http://schemas.openxmlformats.org/officeDocument/2006/relationships/slide" Target="slides/slide98.xml"/><Relationship Id="rId124" Type="http://schemas.openxmlformats.org/officeDocument/2006/relationships/slide" Target="slides/slide114.xml"/><Relationship Id="rId129" Type="http://schemas.openxmlformats.org/officeDocument/2006/relationships/slide" Target="slides/slide119.xml"/><Relationship Id="rId54" Type="http://schemas.openxmlformats.org/officeDocument/2006/relationships/slide" Target="slides/slide44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40" Type="http://schemas.openxmlformats.org/officeDocument/2006/relationships/slide" Target="slides/slide130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49" Type="http://schemas.openxmlformats.org/officeDocument/2006/relationships/slide" Target="slides/slide39.xml"/><Relationship Id="rId114" Type="http://schemas.openxmlformats.org/officeDocument/2006/relationships/slide" Target="slides/slide104.xml"/><Relationship Id="rId119" Type="http://schemas.openxmlformats.org/officeDocument/2006/relationships/slide" Target="slides/slide109.xml"/><Relationship Id="rId44" Type="http://schemas.openxmlformats.org/officeDocument/2006/relationships/slide" Target="slides/slide34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130" Type="http://schemas.openxmlformats.org/officeDocument/2006/relationships/slide" Target="slides/slide120.xml"/><Relationship Id="rId135" Type="http://schemas.openxmlformats.org/officeDocument/2006/relationships/slide" Target="slides/slide12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slide" Target="slides/slide9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120" Type="http://schemas.openxmlformats.org/officeDocument/2006/relationships/slide" Target="slides/slide110.xml"/><Relationship Id="rId125" Type="http://schemas.openxmlformats.org/officeDocument/2006/relationships/slide" Target="slides/slide115.xml"/><Relationship Id="rId141" Type="http://schemas.openxmlformats.org/officeDocument/2006/relationships/slide" Target="slides/slide131.xml"/><Relationship Id="rId14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slide" Target="slides/slide100.xml"/><Relationship Id="rId115" Type="http://schemas.openxmlformats.org/officeDocument/2006/relationships/slide" Target="slides/slide105.xml"/><Relationship Id="rId131" Type="http://schemas.openxmlformats.org/officeDocument/2006/relationships/slide" Target="slides/slide121.xml"/><Relationship Id="rId136" Type="http://schemas.openxmlformats.org/officeDocument/2006/relationships/slide" Target="slides/slide126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126" Type="http://schemas.openxmlformats.org/officeDocument/2006/relationships/slide" Target="slides/slide116.xml"/><Relationship Id="rId14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121" Type="http://schemas.openxmlformats.org/officeDocument/2006/relationships/slide" Target="slides/slide111.xml"/><Relationship Id="rId142" Type="http://schemas.openxmlformats.org/officeDocument/2006/relationships/slide" Target="slides/slide13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Relationship Id="rId116" Type="http://schemas.openxmlformats.org/officeDocument/2006/relationships/slide" Target="slides/slide106.xml"/><Relationship Id="rId137" Type="http://schemas.openxmlformats.org/officeDocument/2006/relationships/slide" Target="slides/slide12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62" Type="http://schemas.openxmlformats.org/officeDocument/2006/relationships/slide" Target="slides/slide52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111" Type="http://schemas.openxmlformats.org/officeDocument/2006/relationships/slide" Target="slides/slide101.xml"/><Relationship Id="rId132" Type="http://schemas.openxmlformats.org/officeDocument/2006/relationships/slide" Target="slides/slide122.xml"/><Relationship Id="rId174" Type="http://schemas.microsoft.com/office/2015/10/relationships/revisionInfo" Target="revisionInfo.xml"/><Relationship Id="rId15" Type="http://schemas.openxmlformats.org/officeDocument/2006/relationships/slide" Target="slides/slide5.xml"/><Relationship Id="rId36" Type="http://schemas.openxmlformats.org/officeDocument/2006/relationships/slide" Target="slides/slide26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27" Type="http://schemas.openxmlformats.org/officeDocument/2006/relationships/slide" Target="slides/slide11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52" Type="http://schemas.openxmlformats.org/officeDocument/2006/relationships/slide" Target="slides/slide42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122" Type="http://schemas.openxmlformats.org/officeDocument/2006/relationships/slide" Target="slides/slide112.xml"/><Relationship Id="rId143" Type="http://schemas.openxmlformats.org/officeDocument/2006/relationships/slide" Target="slides/slide133.xml"/><Relationship Id="rId14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6.xml"/><Relationship Id="rId47" Type="http://schemas.openxmlformats.org/officeDocument/2006/relationships/slide" Target="slides/slide37.xml"/><Relationship Id="rId68" Type="http://schemas.openxmlformats.org/officeDocument/2006/relationships/slide" Target="slides/slide58.xml"/><Relationship Id="rId89" Type="http://schemas.openxmlformats.org/officeDocument/2006/relationships/slide" Target="slides/slide79.xml"/><Relationship Id="rId112" Type="http://schemas.openxmlformats.org/officeDocument/2006/relationships/slide" Target="slides/slide102.xml"/><Relationship Id="rId133" Type="http://schemas.openxmlformats.org/officeDocument/2006/relationships/slide" Target="slides/slide123.xml"/><Relationship Id="rId16" Type="http://schemas.openxmlformats.org/officeDocument/2006/relationships/slide" Target="slides/slide6.xml"/><Relationship Id="rId37" Type="http://schemas.openxmlformats.org/officeDocument/2006/relationships/slide" Target="slides/slide27.xml"/><Relationship Id="rId58" Type="http://schemas.openxmlformats.org/officeDocument/2006/relationships/slide" Target="slides/slide48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123" Type="http://schemas.openxmlformats.org/officeDocument/2006/relationships/slide" Target="slides/slide113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3A984F1-FBCB-4859-ADB3-E12E940EB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362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005092-2163-400C-AEFE-4B6A92D8B0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15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86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32AD0227-51A1-4C94-9EE0-C301D392C20B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5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6F786945-170A-4136-8844-49ADC29A5CB8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9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A7F6A9B5-CEC6-4136-BA03-9939F622ABB8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68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D30C2BE-875E-43FB-A379-42A0866E252E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60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05092-2163-400C-AEFE-4B6A92D8B031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855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87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  <a:ea typeface="+mn-ea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8990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94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  <a:ea typeface="+mn-ea"/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016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3F3EF-120F-43A2-8C64-62F53CEC1D39}" type="slidenum">
              <a:rPr lang="he-IL" altLang="en-US">
                <a:solidFill>
                  <a:prstClr val="black"/>
                </a:solidFill>
              </a:rPr>
              <a:pPr/>
              <a:t>98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902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101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prstClr val="black"/>
              </a:solidFill>
              <a:ea typeface="+mn-ea"/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5647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102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  <a:ea typeface="+mn-ea"/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592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05092-2163-400C-AEFE-4B6A92D8B03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130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080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7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30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14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9AF6B7C9-659E-48F2-8FB9-5AE8A5C3548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128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82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FD584166-6961-46C6-B8F5-44F1944782A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129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12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130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prstClr val="black"/>
              </a:solidFill>
              <a:ea typeface="+mn-ea"/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876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05092-2163-400C-AEFE-4B6A92D8B031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48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89BFE112-C377-4BCE-B81D-05CA901F435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/>
              <a:pPr eaLnBrk="1" hangingPunct="1"/>
              <a:t>41</a:t>
            </a:fld>
            <a:endParaRPr lang="en-GB" altLang="en-US" sz="1200" smtClean="0"/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38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/>
              <a:pPr eaLnBrk="1" hangingPunct="1"/>
              <a:t>42</a:t>
            </a:fld>
            <a:endParaRPr lang="en-GB" altLang="en-US" sz="1200" smtClean="0"/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161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/>
              <a:pPr eaLnBrk="1" hangingPunct="1"/>
              <a:t>43</a:t>
            </a:fld>
            <a:endParaRPr lang="en-GB" altLang="en-US" sz="1200" smtClean="0"/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741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/>
              <a:pPr eaLnBrk="1" hangingPunct="1"/>
              <a:t>44</a:t>
            </a:fld>
            <a:endParaRPr lang="en-GB" altLang="en-US" sz="1200" smtClean="0"/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396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DDC77A4-8EBD-4F73-B8F2-F811083B7D6D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8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C09014C9-52E7-4CD1-84B8-B056EC913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7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07299-9E05-4B77-9632-38C020D334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88763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1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03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15" smtClean="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C09014C9-52E7-4CD1-84B8-B056EC913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65413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56077-34C1-4F14-A168-CF3BEE6B5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8160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7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878"/>
            </a:lvl1pPr>
            <a:lvl2pPr marL="429428" indent="0">
              <a:buNone/>
              <a:defRPr sz="1691"/>
            </a:lvl2pPr>
            <a:lvl3pPr marL="858854" indent="0">
              <a:buNone/>
              <a:defRPr sz="1503"/>
            </a:lvl3pPr>
            <a:lvl4pPr marL="1288282" indent="0">
              <a:buNone/>
              <a:defRPr sz="1315"/>
            </a:lvl4pPr>
            <a:lvl5pPr marL="1717710" indent="0">
              <a:buNone/>
              <a:defRPr sz="1315"/>
            </a:lvl5pPr>
            <a:lvl6pPr marL="2147137" indent="0">
              <a:buNone/>
              <a:defRPr sz="1315"/>
            </a:lvl6pPr>
            <a:lvl7pPr marL="2576564" indent="0">
              <a:buNone/>
              <a:defRPr sz="1315"/>
            </a:lvl7pPr>
            <a:lvl8pPr marL="3005992" indent="0">
              <a:buNone/>
              <a:defRPr sz="1315"/>
            </a:lvl8pPr>
            <a:lvl9pPr marL="3435419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82802-01CC-47D4-A101-EE861CF04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7857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61659-3234-4C40-A788-6674B111F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8832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463BA-AF67-4764-9AFD-409096975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88937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1A776-FABC-43D3-830A-D8AF575AB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64255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7609D-94FD-4933-BF1E-43B02B600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311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005"/>
            </a:lvl1pPr>
            <a:lvl2pPr>
              <a:defRPr sz="2630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3B321-6EAC-4AD5-93B9-CE2485F84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55054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005"/>
            </a:lvl1pPr>
            <a:lvl2pPr marL="429428" indent="0">
              <a:buNone/>
              <a:defRPr sz="2630"/>
            </a:lvl2pPr>
            <a:lvl3pPr marL="858854" indent="0">
              <a:buNone/>
              <a:defRPr sz="2254"/>
            </a:lvl3pPr>
            <a:lvl4pPr marL="1288282" indent="0">
              <a:buNone/>
              <a:defRPr sz="1878"/>
            </a:lvl4pPr>
            <a:lvl5pPr marL="1717710" indent="0">
              <a:buNone/>
              <a:defRPr sz="1878"/>
            </a:lvl5pPr>
            <a:lvl6pPr marL="2147137" indent="0">
              <a:buNone/>
              <a:defRPr sz="1878"/>
            </a:lvl6pPr>
            <a:lvl7pPr marL="2576564" indent="0">
              <a:buNone/>
              <a:defRPr sz="1878"/>
            </a:lvl7pPr>
            <a:lvl8pPr marL="3005992" indent="0">
              <a:buNone/>
              <a:defRPr sz="1878"/>
            </a:lvl8pPr>
            <a:lvl9pPr marL="3435419" indent="0">
              <a:buNone/>
              <a:defRPr sz="1878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F5CA3-0D52-411D-97E9-8E04CDF89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27915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07299-9E05-4B77-9632-38C020D334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4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E8C32-6342-4ADF-8FED-CF27CA2EA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690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E8C32-6342-4ADF-8FED-CF27CA2EA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0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6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254"/>
            </a:lvl1pPr>
            <a:lvl2pPr marL="429311" indent="0" algn="ctr">
              <a:buNone/>
              <a:defRPr sz="1878"/>
            </a:lvl2pPr>
            <a:lvl3pPr marL="858622" indent="0" algn="ctr">
              <a:buNone/>
              <a:defRPr sz="1690"/>
            </a:lvl3pPr>
            <a:lvl4pPr marL="1287932" indent="0" algn="ctr">
              <a:buNone/>
              <a:defRPr sz="1502"/>
            </a:lvl4pPr>
            <a:lvl5pPr marL="1717243" indent="0" algn="ctr">
              <a:buNone/>
              <a:defRPr sz="1502"/>
            </a:lvl5pPr>
            <a:lvl6pPr marL="2146554" indent="0" algn="ctr">
              <a:buNone/>
              <a:defRPr sz="1502"/>
            </a:lvl6pPr>
            <a:lvl7pPr marL="2575865" indent="0" algn="ctr">
              <a:buNone/>
              <a:defRPr sz="1502"/>
            </a:lvl7pPr>
            <a:lvl8pPr marL="3005176" indent="0" algn="ctr">
              <a:buNone/>
              <a:defRPr sz="1502"/>
            </a:lvl8pPr>
            <a:lvl9pPr marL="3434486" indent="0" algn="ctr">
              <a:buNone/>
              <a:defRPr sz="150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4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8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56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254">
                <a:solidFill>
                  <a:schemeClr val="tx1"/>
                </a:solidFill>
              </a:defRPr>
            </a:lvl1pPr>
            <a:lvl2pPr marL="429311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2pPr>
            <a:lvl3pPr marL="858622" indent="0">
              <a:buNone/>
              <a:defRPr sz="1690">
                <a:solidFill>
                  <a:schemeClr val="tx1">
                    <a:tint val="75000"/>
                  </a:schemeClr>
                </a:solidFill>
              </a:defRPr>
            </a:lvl3pPr>
            <a:lvl4pPr marL="1287932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4pPr>
            <a:lvl5pPr marL="1717243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5pPr>
            <a:lvl6pPr marL="2146554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6pPr>
            <a:lvl7pPr marL="2575865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7pPr>
            <a:lvl8pPr marL="3005176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8pPr>
            <a:lvl9pPr marL="3434486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8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93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311" indent="0">
              <a:buNone/>
              <a:defRPr sz="1878" b="1"/>
            </a:lvl2pPr>
            <a:lvl3pPr marL="858622" indent="0">
              <a:buNone/>
              <a:defRPr sz="1690" b="1"/>
            </a:lvl3pPr>
            <a:lvl4pPr marL="1287932" indent="0">
              <a:buNone/>
              <a:defRPr sz="1502" b="1"/>
            </a:lvl4pPr>
            <a:lvl5pPr marL="1717243" indent="0">
              <a:buNone/>
              <a:defRPr sz="1502" b="1"/>
            </a:lvl5pPr>
            <a:lvl6pPr marL="2146554" indent="0">
              <a:buNone/>
              <a:defRPr sz="1502" b="1"/>
            </a:lvl6pPr>
            <a:lvl7pPr marL="2575865" indent="0">
              <a:buNone/>
              <a:defRPr sz="1502" b="1"/>
            </a:lvl7pPr>
            <a:lvl8pPr marL="3005176" indent="0">
              <a:buNone/>
              <a:defRPr sz="1502" b="1"/>
            </a:lvl8pPr>
            <a:lvl9pPr marL="3434486" indent="0">
              <a:buNone/>
              <a:defRPr sz="150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311" indent="0">
              <a:buNone/>
              <a:defRPr sz="1878" b="1"/>
            </a:lvl2pPr>
            <a:lvl3pPr marL="858622" indent="0">
              <a:buNone/>
              <a:defRPr sz="1690" b="1"/>
            </a:lvl3pPr>
            <a:lvl4pPr marL="1287932" indent="0">
              <a:buNone/>
              <a:defRPr sz="1502" b="1"/>
            </a:lvl4pPr>
            <a:lvl5pPr marL="1717243" indent="0">
              <a:buNone/>
              <a:defRPr sz="1502" b="1"/>
            </a:lvl5pPr>
            <a:lvl6pPr marL="2146554" indent="0">
              <a:buNone/>
              <a:defRPr sz="1502" b="1"/>
            </a:lvl6pPr>
            <a:lvl7pPr marL="2575865" indent="0">
              <a:buNone/>
              <a:defRPr sz="1502" b="1"/>
            </a:lvl7pPr>
            <a:lvl8pPr marL="3005176" indent="0">
              <a:buNone/>
              <a:defRPr sz="1502" b="1"/>
            </a:lvl8pPr>
            <a:lvl9pPr marL="3434486" indent="0">
              <a:buNone/>
              <a:defRPr sz="150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09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24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44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0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>
              <a:defRPr sz="3005"/>
            </a:lvl1pPr>
            <a:lvl2pPr>
              <a:defRPr sz="2629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502"/>
            </a:lvl1pPr>
            <a:lvl2pPr marL="429311" indent="0">
              <a:buNone/>
              <a:defRPr sz="1315"/>
            </a:lvl2pPr>
            <a:lvl3pPr marL="858622" indent="0">
              <a:buNone/>
              <a:defRPr sz="1127"/>
            </a:lvl3pPr>
            <a:lvl4pPr marL="1287932" indent="0">
              <a:buNone/>
              <a:defRPr sz="939"/>
            </a:lvl4pPr>
            <a:lvl5pPr marL="1717243" indent="0">
              <a:buNone/>
              <a:defRPr sz="939"/>
            </a:lvl5pPr>
            <a:lvl6pPr marL="2146554" indent="0">
              <a:buNone/>
              <a:defRPr sz="939"/>
            </a:lvl6pPr>
            <a:lvl7pPr marL="2575865" indent="0">
              <a:buNone/>
              <a:defRPr sz="939"/>
            </a:lvl7pPr>
            <a:lvl8pPr marL="3005176" indent="0">
              <a:buNone/>
              <a:defRPr sz="939"/>
            </a:lvl8pPr>
            <a:lvl9pPr marL="3434486" indent="0">
              <a:buNone/>
              <a:defRPr sz="9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56077-34C1-4F14-A168-CF3BEE6B5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6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0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9"/>
            <a:ext cx="4629150" cy="4873625"/>
          </a:xfrm>
        </p:spPr>
        <p:txBody>
          <a:bodyPr anchor="t"/>
          <a:lstStyle>
            <a:lvl1pPr marL="0" indent="0">
              <a:buNone/>
              <a:defRPr sz="3005"/>
            </a:lvl1pPr>
            <a:lvl2pPr marL="429311" indent="0">
              <a:buNone/>
              <a:defRPr sz="2629"/>
            </a:lvl2pPr>
            <a:lvl3pPr marL="858622" indent="0">
              <a:buNone/>
              <a:defRPr sz="2254"/>
            </a:lvl3pPr>
            <a:lvl4pPr marL="1287932" indent="0">
              <a:buNone/>
              <a:defRPr sz="1878"/>
            </a:lvl4pPr>
            <a:lvl5pPr marL="1717243" indent="0">
              <a:buNone/>
              <a:defRPr sz="1878"/>
            </a:lvl5pPr>
            <a:lvl6pPr marL="2146554" indent="0">
              <a:buNone/>
              <a:defRPr sz="1878"/>
            </a:lvl6pPr>
            <a:lvl7pPr marL="2575865" indent="0">
              <a:buNone/>
              <a:defRPr sz="1878"/>
            </a:lvl7pPr>
            <a:lvl8pPr marL="3005176" indent="0">
              <a:buNone/>
              <a:defRPr sz="1878"/>
            </a:lvl8pPr>
            <a:lvl9pPr marL="3434486" indent="0">
              <a:buNone/>
              <a:defRPr sz="187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502"/>
            </a:lvl1pPr>
            <a:lvl2pPr marL="429311" indent="0">
              <a:buNone/>
              <a:defRPr sz="1315"/>
            </a:lvl2pPr>
            <a:lvl3pPr marL="858622" indent="0">
              <a:buNone/>
              <a:defRPr sz="1127"/>
            </a:lvl3pPr>
            <a:lvl4pPr marL="1287932" indent="0">
              <a:buNone/>
              <a:defRPr sz="939"/>
            </a:lvl4pPr>
            <a:lvl5pPr marL="1717243" indent="0">
              <a:buNone/>
              <a:defRPr sz="939"/>
            </a:lvl5pPr>
            <a:lvl6pPr marL="2146554" indent="0">
              <a:buNone/>
              <a:defRPr sz="939"/>
            </a:lvl6pPr>
            <a:lvl7pPr marL="2575865" indent="0">
              <a:buNone/>
              <a:defRPr sz="939"/>
            </a:lvl7pPr>
            <a:lvl8pPr marL="3005176" indent="0">
              <a:buNone/>
              <a:defRPr sz="939"/>
            </a:lvl8pPr>
            <a:lvl9pPr marL="3434486" indent="0">
              <a:buNone/>
              <a:defRPr sz="9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9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31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78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1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03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15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098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4465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7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878"/>
            </a:lvl1pPr>
            <a:lvl2pPr marL="429428" indent="0">
              <a:buNone/>
              <a:defRPr sz="1691"/>
            </a:lvl2pPr>
            <a:lvl3pPr marL="858854" indent="0">
              <a:buNone/>
              <a:defRPr sz="1503"/>
            </a:lvl3pPr>
            <a:lvl4pPr marL="1288282" indent="0">
              <a:buNone/>
              <a:defRPr sz="1315"/>
            </a:lvl4pPr>
            <a:lvl5pPr marL="1717710" indent="0">
              <a:buNone/>
              <a:defRPr sz="1315"/>
            </a:lvl5pPr>
            <a:lvl6pPr marL="2147137" indent="0">
              <a:buNone/>
              <a:defRPr sz="1315"/>
            </a:lvl6pPr>
            <a:lvl7pPr marL="2576564" indent="0">
              <a:buNone/>
              <a:defRPr sz="1315"/>
            </a:lvl7pPr>
            <a:lvl8pPr marL="3005992" indent="0">
              <a:buNone/>
              <a:defRPr sz="1315"/>
            </a:lvl8pPr>
            <a:lvl9pPr marL="3435419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988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045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556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8856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3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82802-01CC-47D4-A101-EE861CF04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508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005"/>
            </a:lvl1pPr>
            <a:lvl2pPr>
              <a:defRPr sz="2630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26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005"/>
            </a:lvl1pPr>
            <a:lvl2pPr marL="429428" indent="0">
              <a:buNone/>
              <a:defRPr sz="2630"/>
            </a:lvl2pPr>
            <a:lvl3pPr marL="858854" indent="0">
              <a:buNone/>
              <a:defRPr sz="2254"/>
            </a:lvl3pPr>
            <a:lvl4pPr marL="1288282" indent="0">
              <a:buNone/>
              <a:defRPr sz="1878"/>
            </a:lvl4pPr>
            <a:lvl5pPr marL="1717710" indent="0">
              <a:buNone/>
              <a:defRPr sz="1878"/>
            </a:lvl5pPr>
            <a:lvl6pPr marL="2147137" indent="0">
              <a:buNone/>
              <a:defRPr sz="1878"/>
            </a:lvl6pPr>
            <a:lvl7pPr marL="2576564" indent="0">
              <a:buNone/>
              <a:defRPr sz="1878"/>
            </a:lvl7pPr>
            <a:lvl8pPr marL="3005992" indent="0">
              <a:buNone/>
              <a:defRPr sz="1878"/>
            </a:lvl8pPr>
            <a:lvl9pPr marL="3435419" indent="0">
              <a:buNone/>
              <a:defRPr sz="1878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335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9056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5634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1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03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15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823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177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7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878"/>
            </a:lvl1pPr>
            <a:lvl2pPr marL="429428" indent="0">
              <a:buNone/>
              <a:defRPr sz="1691"/>
            </a:lvl2pPr>
            <a:lvl3pPr marL="858854" indent="0">
              <a:buNone/>
              <a:defRPr sz="1503"/>
            </a:lvl3pPr>
            <a:lvl4pPr marL="1288282" indent="0">
              <a:buNone/>
              <a:defRPr sz="1315"/>
            </a:lvl4pPr>
            <a:lvl5pPr marL="1717710" indent="0">
              <a:buNone/>
              <a:defRPr sz="1315"/>
            </a:lvl5pPr>
            <a:lvl6pPr marL="2147137" indent="0">
              <a:buNone/>
              <a:defRPr sz="1315"/>
            </a:lvl6pPr>
            <a:lvl7pPr marL="2576564" indent="0">
              <a:buNone/>
              <a:defRPr sz="1315"/>
            </a:lvl7pPr>
            <a:lvl8pPr marL="3005992" indent="0">
              <a:buNone/>
              <a:defRPr sz="1315"/>
            </a:lvl8pPr>
            <a:lvl9pPr marL="3435419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3660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09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111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61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61659-3234-4C40-A788-6674B111F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261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35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005"/>
            </a:lvl1pPr>
            <a:lvl2pPr>
              <a:defRPr sz="2630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080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005"/>
            </a:lvl1pPr>
            <a:lvl2pPr marL="429428" indent="0">
              <a:buNone/>
              <a:defRPr sz="2630"/>
            </a:lvl2pPr>
            <a:lvl3pPr marL="858854" indent="0">
              <a:buNone/>
              <a:defRPr sz="2254"/>
            </a:lvl3pPr>
            <a:lvl4pPr marL="1288282" indent="0">
              <a:buNone/>
              <a:defRPr sz="1878"/>
            </a:lvl4pPr>
            <a:lvl5pPr marL="1717710" indent="0">
              <a:buNone/>
              <a:defRPr sz="1878"/>
            </a:lvl5pPr>
            <a:lvl6pPr marL="2147137" indent="0">
              <a:buNone/>
              <a:defRPr sz="1878"/>
            </a:lvl6pPr>
            <a:lvl7pPr marL="2576564" indent="0">
              <a:buNone/>
              <a:defRPr sz="1878"/>
            </a:lvl7pPr>
            <a:lvl8pPr marL="3005992" indent="0">
              <a:buNone/>
              <a:defRPr sz="1878"/>
            </a:lvl8pPr>
            <a:lvl9pPr marL="3435419" indent="0">
              <a:buNone/>
              <a:defRPr sz="1878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097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749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2449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6" indent="0" algn="ctr">
              <a:buNone/>
              <a:defRPr sz="1500"/>
            </a:lvl2pPr>
            <a:lvl3pPr marL="685851" indent="0" algn="ctr">
              <a:buNone/>
              <a:defRPr sz="1350"/>
            </a:lvl3pPr>
            <a:lvl4pPr marL="1028777" indent="0" algn="ctr">
              <a:buNone/>
              <a:defRPr sz="1200"/>
            </a:lvl4pPr>
            <a:lvl5pPr marL="1371703" indent="0" algn="ctr">
              <a:buNone/>
              <a:defRPr sz="1200"/>
            </a:lvl5pPr>
            <a:lvl6pPr marL="1714629" indent="0" algn="ctr">
              <a:buNone/>
              <a:defRPr sz="1200"/>
            </a:lvl6pPr>
            <a:lvl7pPr marL="2057554" indent="0" algn="ctr">
              <a:buNone/>
              <a:defRPr sz="1200"/>
            </a:lvl7pPr>
            <a:lvl8pPr marL="2400479" indent="0" algn="ctr">
              <a:buNone/>
              <a:defRPr sz="1200"/>
            </a:lvl8pPr>
            <a:lvl9pPr marL="2743405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604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46298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5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4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12320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6174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6" indent="0">
              <a:buNone/>
              <a:defRPr sz="1500" b="1"/>
            </a:lvl2pPr>
            <a:lvl3pPr marL="685851" indent="0">
              <a:buNone/>
              <a:defRPr sz="1350" b="1"/>
            </a:lvl3pPr>
            <a:lvl4pPr marL="1028777" indent="0">
              <a:buNone/>
              <a:defRPr sz="1200" b="1"/>
            </a:lvl4pPr>
            <a:lvl5pPr marL="1371703" indent="0">
              <a:buNone/>
              <a:defRPr sz="1200" b="1"/>
            </a:lvl5pPr>
            <a:lvl6pPr marL="1714629" indent="0">
              <a:buNone/>
              <a:defRPr sz="1200" b="1"/>
            </a:lvl6pPr>
            <a:lvl7pPr marL="2057554" indent="0">
              <a:buNone/>
              <a:defRPr sz="1200" b="1"/>
            </a:lvl7pPr>
            <a:lvl8pPr marL="2400479" indent="0">
              <a:buNone/>
              <a:defRPr sz="1200" b="1"/>
            </a:lvl8pPr>
            <a:lvl9pPr marL="274340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6" indent="0">
              <a:buNone/>
              <a:defRPr sz="1500" b="1"/>
            </a:lvl2pPr>
            <a:lvl3pPr marL="685851" indent="0">
              <a:buNone/>
              <a:defRPr sz="1350" b="1"/>
            </a:lvl3pPr>
            <a:lvl4pPr marL="1028777" indent="0">
              <a:buNone/>
              <a:defRPr sz="1200" b="1"/>
            </a:lvl4pPr>
            <a:lvl5pPr marL="1371703" indent="0">
              <a:buNone/>
              <a:defRPr sz="1200" b="1"/>
            </a:lvl5pPr>
            <a:lvl6pPr marL="1714629" indent="0">
              <a:buNone/>
              <a:defRPr sz="1200" b="1"/>
            </a:lvl6pPr>
            <a:lvl7pPr marL="2057554" indent="0">
              <a:buNone/>
              <a:defRPr sz="1200" b="1"/>
            </a:lvl7pPr>
            <a:lvl8pPr marL="2400479" indent="0">
              <a:buNone/>
              <a:defRPr sz="1200" b="1"/>
            </a:lvl8pPr>
            <a:lvl9pPr marL="274340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67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463BA-AF67-4764-9AFD-409096975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9967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7535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9335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26" indent="0">
              <a:buNone/>
              <a:defRPr sz="1050"/>
            </a:lvl2pPr>
            <a:lvl3pPr marL="685851" indent="0">
              <a:buNone/>
              <a:defRPr sz="900"/>
            </a:lvl3pPr>
            <a:lvl4pPr marL="1028777" indent="0">
              <a:buNone/>
              <a:defRPr sz="750"/>
            </a:lvl4pPr>
            <a:lvl5pPr marL="1371703" indent="0">
              <a:buNone/>
              <a:defRPr sz="750"/>
            </a:lvl5pPr>
            <a:lvl6pPr marL="1714629" indent="0">
              <a:buNone/>
              <a:defRPr sz="750"/>
            </a:lvl6pPr>
            <a:lvl7pPr marL="2057554" indent="0">
              <a:buNone/>
              <a:defRPr sz="750"/>
            </a:lvl7pPr>
            <a:lvl8pPr marL="2400479" indent="0">
              <a:buNone/>
              <a:defRPr sz="750"/>
            </a:lvl8pPr>
            <a:lvl9pPr marL="2743405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7709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26" indent="0">
              <a:buNone/>
              <a:defRPr sz="2100"/>
            </a:lvl2pPr>
            <a:lvl3pPr marL="685851" indent="0">
              <a:buNone/>
              <a:defRPr sz="1800"/>
            </a:lvl3pPr>
            <a:lvl4pPr marL="1028777" indent="0">
              <a:buNone/>
              <a:defRPr sz="1500"/>
            </a:lvl4pPr>
            <a:lvl5pPr marL="1371703" indent="0">
              <a:buNone/>
              <a:defRPr sz="1500"/>
            </a:lvl5pPr>
            <a:lvl6pPr marL="1714629" indent="0">
              <a:buNone/>
              <a:defRPr sz="1500"/>
            </a:lvl6pPr>
            <a:lvl7pPr marL="2057554" indent="0">
              <a:buNone/>
              <a:defRPr sz="1500"/>
            </a:lvl7pPr>
            <a:lvl8pPr marL="2400479" indent="0">
              <a:buNone/>
              <a:defRPr sz="1500"/>
            </a:lvl8pPr>
            <a:lvl9pPr marL="274340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26" indent="0">
              <a:buNone/>
              <a:defRPr sz="1050"/>
            </a:lvl2pPr>
            <a:lvl3pPr marL="685851" indent="0">
              <a:buNone/>
              <a:defRPr sz="900"/>
            </a:lvl3pPr>
            <a:lvl4pPr marL="1028777" indent="0">
              <a:buNone/>
              <a:defRPr sz="750"/>
            </a:lvl4pPr>
            <a:lvl5pPr marL="1371703" indent="0">
              <a:buNone/>
              <a:defRPr sz="750"/>
            </a:lvl5pPr>
            <a:lvl6pPr marL="1714629" indent="0">
              <a:buNone/>
              <a:defRPr sz="750"/>
            </a:lvl6pPr>
            <a:lvl7pPr marL="2057554" indent="0">
              <a:buNone/>
              <a:defRPr sz="750"/>
            </a:lvl7pPr>
            <a:lvl8pPr marL="2400479" indent="0">
              <a:buNone/>
              <a:defRPr sz="750"/>
            </a:lvl8pPr>
            <a:lvl9pPr marL="2743405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2313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41800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75BA7AC-D5B2-4EAB-A1FF-2BEE77A7CE74}" type="datetimeFigureOut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192214B-8AB3-47AC-8DCC-1843CB75F973}" type="slidenum">
              <a:rPr lang="en-US" sz="1565" smtClean="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565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9428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1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03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15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4091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72978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7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878"/>
            </a:lvl1pPr>
            <a:lvl2pPr marL="429428" indent="0">
              <a:buNone/>
              <a:defRPr sz="1691"/>
            </a:lvl2pPr>
            <a:lvl3pPr marL="858854" indent="0">
              <a:buNone/>
              <a:defRPr sz="1503"/>
            </a:lvl3pPr>
            <a:lvl4pPr marL="1288282" indent="0">
              <a:buNone/>
              <a:defRPr sz="1315"/>
            </a:lvl4pPr>
            <a:lvl5pPr marL="1717710" indent="0">
              <a:buNone/>
              <a:defRPr sz="1315"/>
            </a:lvl5pPr>
            <a:lvl6pPr marL="2147137" indent="0">
              <a:buNone/>
              <a:defRPr sz="1315"/>
            </a:lvl6pPr>
            <a:lvl7pPr marL="2576564" indent="0">
              <a:buNone/>
              <a:defRPr sz="1315"/>
            </a:lvl7pPr>
            <a:lvl8pPr marL="3005992" indent="0">
              <a:buNone/>
              <a:defRPr sz="1315"/>
            </a:lvl8pPr>
            <a:lvl9pPr marL="3435419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4039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1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1A776-FABC-43D3-830A-D8AF575AB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8254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3647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1509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1128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005"/>
            </a:lvl1pPr>
            <a:lvl2pPr>
              <a:defRPr sz="2630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7343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005"/>
            </a:lvl1pPr>
            <a:lvl2pPr marL="429428" indent="0">
              <a:buNone/>
              <a:defRPr sz="2630"/>
            </a:lvl2pPr>
            <a:lvl3pPr marL="858854" indent="0">
              <a:buNone/>
              <a:defRPr sz="2254"/>
            </a:lvl3pPr>
            <a:lvl4pPr marL="1288282" indent="0">
              <a:buNone/>
              <a:defRPr sz="1878"/>
            </a:lvl4pPr>
            <a:lvl5pPr marL="1717710" indent="0">
              <a:buNone/>
              <a:defRPr sz="1878"/>
            </a:lvl5pPr>
            <a:lvl6pPr marL="2147137" indent="0">
              <a:buNone/>
              <a:defRPr sz="1878"/>
            </a:lvl6pPr>
            <a:lvl7pPr marL="2576564" indent="0">
              <a:buNone/>
              <a:defRPr sz="1878"/>
            </a:lvl7pPr>
            <a:lvl8pPr marL="3005992" indent="0">
              <a:buNone/>
              <a:defRPr sz="1878"/>
            </a:lvl8pPr>
            <a:lvl9pPr marL="3435419" indent="0">
              <a:buNone/>
              <a:defRPr sz="1878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0326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339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1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03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15" smtClean="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C09014C9-52E7-4CD1-84B8-B056EC913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8747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56077-34C1-4F14-A168-CF3BEE6B5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3493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7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878"/>
            </a:lvl1pPr>
            <a:lvl2pPr marL="429428" indent="0">
              <a:buNone/>
              <a:defRPr sz="1691"/>
            </a:lvl2pPr>
            <a:lvl3pPr marL="858854" indent="0">
              <a:buNone/>
              <a:defRPr sz="1503"/>
            </a:lvl3pPr>
            <a:lvl4pPr marL="1288282" indent="0">
              <a:buNone/>
              <a:defRPr sz="1315"/>
            </a:lvl4pPr>
            <a:lvl5pPr marL="1717710" indent="0">
              <a:buNone/>
              <a:defRPr sz="1315"/>
            </a:lvl5pPr>
            <a:lvl6pPr marL="2147137" indent="0">
              <a:buNone/>
              <a:defRPr sz="1315"/>
            </a:lvl6pPr>
            <a:lvl7pPr marL="2576564" indent="0">
              <a:buNone/>
              <a:defRPr sz="1315"/>
            </a:lvl7pPr>
            <a:lvl8pPr marL="3005992" indent="0">
              <a:buNone/>
              <a:defRPr sz="1315"/>
            </a:lvl8pPr>
            <a:lvl9pPr marL="3435419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82802-01CC-47D4-A101-EE861CF04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14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7609D-94FD-4933-BF1E-43B02B600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8672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61659-3234-4C40-A788-6674B111F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072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463BA-AF67-4764-9AFD-409096975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5175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1A776-FABC-43D3-830A-D8AF575AB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087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7609D-94FD-4933-BF1E-43B02B600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8395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005"/>
            </a:lvl1pPr>
            <a:lvl2pPr>
              <a:defRPr sz="2630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3B321-6EAC-4AD5-93B9-CE2485F84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7883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005"/>
            </a:lvl1pPr>
            <a:lvl2pPr marL="429428" indent="0">
              <a:buNone/>
              <a:defRPr sz="2630"/>
            </a:lvl2pPr>
            <a:lvl3pPr marL="858854" indent="0">
              <a:buNone/>
              <a:defRPr sz="2254"/>
            </a:lvl3pPr>
            <a:lvl4pPr marL="1288282" indent="0">
              <a:buNone/>
              <a:defRPr sz="1878"/>
            </a:lvl4pPr>
            <a:lvl5pPr marL="1717710" indent="0">
              <a:buNone/>
              <a:defRPr sz="1878"/>
            </a:lvl5pPr>
            <a:lvl6pPr marL="2147137" indent="0">
              <a:buNone/>
              <a:defRPr sz="1878"/>
            </a:lvl6pPr>
            <a:lvl7pPr marL="2576564" indent="0">
              <a:buNone/>
              <a:defRPr sz="1878"/>
            </a:lvl7pPr>
            <a:lvl8pPr marL="3005992" indent="0">
              <a:buNone/>
              <a:defRPr sz="1878"/>
            </a:lvl8pPr>
            <a:lvl9pPr marL="3435419" indent="0">
              <a:buNone/>
              <a:defRPr sz="1878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F5CA3-0D52-411D-97E9-8E04CDF89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5443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07299-9E05-4B77-9632-38C020D334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425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E8C32-6342-4ADF-8FED-CF27CA2EA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9018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1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03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15" smtClean="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C09014C9-52E7-4CD1-84B8-B056EC913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4389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56077-34C1-4F14-A168-CF3BEE6B5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45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3B321-6EAC-4AD5-93B9-CE2485F84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548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7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878"/>
            </a:lvl1pPr>
            <a:lvl2pPr marL="429428" indent="0">
              <a:buNone/>
              <a:defRPr sz="1691"/>
            </a:lvl2pPr>
            <a:lvl3pPr marL="858854" indent="0">
              <a:buNone/>
              <a:defRPr sz="1503"/>
            </a:lvl3pPr>
            <a:lvl4pPr marL="1288282" indent="0">
              <a:buNone/>
              <a:defRPr sz="1315"/>
            </a:lvl4pPr>
            <a:lvl5pPr marL="1717710" indent="0">
              <a:buNone/>
              <a:defRPr sz="1315"/>
            </a:lvl5pPr>
            <a:lvl6pPr marL="2147137" indent="0">
              <a:buNone/>
              <a:defRPr sz="1315"/>
            </a:lvl6pPr>
            <a:lvl7pPr marL="2576564" indent="0">
              <a:buNone/>
              <a:defRPr sz="1315"/>
            </a:lvl7pPr>
            <a:lvl8pPr marL="3005992" indent="0">
              <a:buNone/>
              <a:defRPr sz="1315"/>
            </a:lvl8pPr>
            <a:lvl9pPr marL="3435419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82802-01CC-47D4-A101-EE861CF04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072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61659-3234-4C40-A788-6674B111F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0474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463BA-AF67-4764-9AFD-409096975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2715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1A776-FABC-43D3-830A-D8AF575AB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364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7609D-94FD-4933-BF1E-43B02B600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0708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005"/>
            </a:lvl1pPr>
            <a:lvl2pPr>
              <a:defRPr sz="2630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3B321-6EAC-4AD5-93B9-CE2485F84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4372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005"/>
            </a:lvl1pPr>
            <a:lvl2pPr marL="429428" indent="0">
              <a:buNone/>
              <a:defRPr sz="2630"/>
            </a:lvl2pPr>
            <a:lvl3pPr marL="858854" indent="0">
              <a:buNone/>
              <a:defRPr sz="2254"/>
            </a:lvl3pPr>
            <a:lvl4pPr marL="1288282" indent="0">
              <a:buNone/>
              <a:defRPr sz="1878"/>
            </a:lvl4pPr>
            <a:lvl5pPr marL="1717710" indent="0">
              <a:buNone/>
              <a:defRPr sz="1878"/>
            </a:lvl5pPr>
            <a:lvl6pPr marL="2147137" indent="0">
              <a:buNone/>
              <a:defRPr sz="1878"/>
            </a:lvl6pPr>
            <a:lvl7pPr marL="2576564" indent="0">
              <a:buNone/>
              <a:defRPr sz="1878"/>
            </a:lvl7pPr>
            <a:lvl8pPr marL="3005992" indent="0">
              <a:buNone/>
              <a:defRPr sz="1878"/>
            </a:lvl8pPr>
            <a:lvl9pPr marL="3435419" indent="0">
              <a:buNone/>
              <a:defRPr sz="1878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F5CA3-0D52-411D-97E9-8E04CDF89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9117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07299-9E05-4B77-9632-38C020D334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122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E8C32-6342-4ADF-8FED-CF27CA2EA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4549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1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03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15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35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F5CA3-0D52-411D-97E9-8E04CDF89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988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5873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7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878"/>
            </a:lvl1pPr>
            <a:lvl2pPr marL="429428" indent="0">
              <a:buNone/>
              <a:defRPr sz="1691"/>
            </a:lvl2pPr>
            <a:lvl3pPr marL="858854" indent="0">
              <a:buNone/>
              <a:defRPr sz="1503"/>
            </a:lvl3pPr>
            <a:lvl4pPr marL="1288282" indent="0">
              <a:buNone/>
              <a:defRPr sz="1315"/>
            </a:lvl4pPr>
            <a:lvl5pPr marL="1717710" indent="0">
              <a:buNone/>
              <a:defRPr sz="1315"/>
            </a:lvl5pPr>
            <a:lvl6pPr marL="2147137" indent="0">
              <a:buNone/>
              <a:defRPr sz="1315"/>
            </a:lvl6pPr>
            <a:lvl7pPr marL="2576564" indent="0">
              <a:buNone/>
              <a:defRPr sz="1315"/>
            </a:lvl7pPr>
            <a:lvl8pPr marL="3005992" indent="0">
              <a:buNone/>
              <a:defRPr sz="1315"/>
            </a:lvl8pPr>
            <a:lvl9pPr marL="3435419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7621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630"/>
            </a:lvl1pPr>
            <a:lvl2pPr>
              <a:defRPr sz="2254"/>
            </a:lvl2pPr>
            <a:lvl3pPr>
              <a:defRPr sz="1878"/>
            </a:lvl3pPr>
            <a:lvl4pPr>
              <a:defRPr sz="1691"/>
            </a:lvl4pPr>
            <a:lvl5pPr>
              <a:defRPr sz="1691"/>
            </a:lvl5pPr>
            <a:lvl6pPr>
              <a:defRPr sz="1691"/>
            </a:lvl6pPr>
            <a:lvl7pPr>
              <a:defRPr sz="1691"/>
            </a:lvl7pPr>
            <a:lvl8pPr>
              <a:defRPr sz="1691"/>
            </a:lvl8pPr>
            <a:lvl9pPr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73416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428" indent="0">
              <a:buNone/>
              <a:defRPr sz="1878" b="1"/>
            </a:lvl2pPr>
            <a:lvl3pPr marL="858854" indent="0">
              <a:buNone/>
              <a:defRPr sz="1691" b="1"/>
            </a:lvl3pPr>
            <a:lvl4pPr marL="1288282" indent="0">
              <a:buNone/>
              <a:defRPr sz="1503" b="1"/>
            </a:lvl4pPr>
            <a:lvl5pPr marL="1717710" indent="0">
              <a:buNone/>
              <a:defRPr sz="1503" b="1"/>
            </a:lvl5pPr>
            <a:lvl6pPr marL="2147137" indent="0">
              <a:buNone/>
              <a:defRPr sz="1503" b="1"/>
            </a:lvl6pPr>
            <a:lvl7pPr marL="2576564" indent="0">
              <a:buNone/>
              <a:defRPr sz="1503" b="1"/>
            </a:lvl7pPr>
            <a:lvl8pPr marL="3005992" indent="0">
              <a:buNone/>
              <a:defRPr sz="1503" b="1"/>
            </a:lvl8pPr>
            <a:lvl9pPr marL="3435419" indent="0">
              <a:buNone/>
              <a:defRPr sz="1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91"/>
            </a:lvl3pPr>
            <a:lvl4pPr>
              <a:defRPr sz="1503"/>
            </a:lvl4pPr>
            <a:lvl5pPr>
              <a:defRPr sz="1503"/>
            </a:lvl5pPr>
            <a:lvl6pPr>
              <a:defRPr sz="1503"/>
            </a:lvl6pPr>
            <a:lvl7pPr>
              <a:defRPr sz="1503"/>
            </a:lvl7pPr>
            <a:lvl8pPr>
              <a:defRPr sz="1503"/>
            </a:lvl8pPr>
            <a:lvl9pPr>
              <a:defRPr sz="1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6008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84114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4714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005"/>
            </a:lvl1pPr>
            <a:lvl2pPr>
              <a:defRPr sz="2630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6439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005"/>
            </a:lvl1pPr>
            <a:lvl2pPr marL="429428" indent="0">
              <a:buNone/>
              <a:defRPr sz="2630"/>
            </a:lvl2pPr>
            <a:lvl3pPr marL="858854" indent="0">
              <a:buNone/>
              <a:defRPr sz="2254"/>
            </a:lvl3pPr>
            <a:lvl4pPr marL="1288282" indent="0">
              <a:buNone/>
              <a:defRPr sz="1878"/>
            </a:lvl4pPr>
            <a:lvl5pPr marL="1717710" indent="0">
              <a:buNone/>
              <a:defRPr sz="1878"/>
            </a:lvl5pPr>
            <a:lvl6pPr marL="2147137" indent="0">
              <a:buNone/>
              <a:defRPr sz="1878"/>
            </a:lvl6pPr>
            <a:lvl7pPr marL="2576564" indent="0">
              <a:buNone/>
              <a:defRPr sz="1878"/>
            </a:lvl7pPr>
            <a:lvl8pPr marL="3005992" indent="0">
              <a:buNone/>
              <a:defRPr sz="1878"/>
            </a:lvl8pPr>
            <a:lvl9pPr marL="3435419" indent="0">
              <a:buNone/>
              <a:defRPr sz="1878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15"/>
            </a:lvl1pPr>
            <a:lvl2pPr marL="429428" indent="0">
              <a:buNone/>
              <a:defRPr sz="1127"/>
            </a:lvl2pPr>
            <a:lvl3pPr marL="858854" indent="0">
              <a:buNone/>
              <a:defRPr sz="939"/>
            </a:lvl3pPr>
            <a:lvl4pPr marL="1288282" indent="0">
              <a:buNone/>
              <a:defRPr sz="845"/>
            </a:lvl4pPr>
            <a:lvl5pPr marL="1717710" indent="0">
              <a:buNone/>
              <a:defRPr sz="845"/>
            </a:lvl5pPr>
            <a:lvl6pPr marL="2147137" indent="0">
              <a:buNone/>
              <a:defRPr sz="845"/>
            </a:lvl6pPr>
            <a:lvl7pPr marL="2576564" indent="0">
              <a:buNone/>
              <a:defRPr sz="845"/>
            </a:lvl7pPr>
            <a:lvl8pPr marL="3005992" indent="0">
              <a:buNone/>
              <a:defRPr sz="845"/>
            </a:lvl8pPr>
            <a:lvl9pPr marL="3435419" indent="0">
              <a:buNone/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29268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72572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69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59A33E89-56BA-4489-ACFB-045B09264C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1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1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15" smtClean="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1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15"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59A33E89-56BA-4489-ACFB-045B09264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6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29428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6pPr>
      <a:lvl7pPr marL="858854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7pPr>
      <a:lvl8pPr marL="1288282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8pPr>
      <a:lvl9pPr marL="1717710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9pPr>
    </p:titleStyle>
    <p:bodyStyle>
      <a:lvl1pPr marL="322070" indent="-3220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442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697819" indent="-268392" algn="l" rtl="0" eaLnBrk="0" fontAlgn="base" hangingPunct="0">
        <a:spcBef>
          <a:spcPct val="20000"/>
        </a:spcBef>
        <a:spcAft>
          <a:spcPct val="0"/>
        </a:spcAft>
        <a:buChar char="–"/>
        <a:defRPr sz="2254">
          <a:solidFill>
            <a:srgbClr val="222222"/>
          </a:solidFill>
          <a:latin typeface="+mn-lt"/>
          <a:ea typeface="MS PGothic" pitchFamily="34" charset="-128"/>
        </a:defRPr>
      </a:lvl2pPr>
      <a:lvl3pPr marL="1073568" indent="-214714" algn="l" rtl="0" eaLnBrk="0" fontAlgn="base" hangingPunct="0">
        <a:spcBef>
          <a:spcPct val="20000"/>
        </a:spcBef>
        <a:spcAft>
          <a:spcPct val="0"/>
        </a:spcAft>
        <a:buChar char="•"/>
        <a:defRPr sz="2066">
          <a:solidFill>
            <a:srgbClr val="222222"/>
          </a:solidFill>
          <a:latin typeface="+mn-lt"/>
          <a:ea typeface="MS PGothic" pitchFamily="34" charset="-128"/>
        </a:defRPr>
      </a:lvl3pPr>
      <a:lvl4pPr marL="1502996" indent="-214714" algn="l" rtl="0" eaLnBrk="0" fontAlgn="base" hangingPunct="0">
        <a:spcBef>
          <a:spcPct val="20000"/>
        </a:spcBef>
        <a:spcAft>
          <a:spcPct val="0"/>
        </a:spcAft>
        <a:buChar char="–"/>
        <a:defRPr sz="2066">
          <a:solidFill>
            <a:srgbClr val="222222"/>
          </a:solidFill>
          <a:latin typeface="+mn-lt"/>
          <a:ea typeface="MS PGothic" pitchFamily="34" charset="-128"/>
        </a:defRPr>
      </a:lvl4pPr>
      <a:lvl5pPr marL="1932423" indent="-214714" algn="l" rtl="0" eaLnBrk="0" fontAlgn="base" hangingPunct="0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361850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6pPr>
      <a:lvl7pPr marL="2791278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7pPr>
      <a:lvl8pPr marL="3220705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8pPr>
      <a:lvl9pPr marL="3650133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428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885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28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771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137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656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599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5419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6/12/2020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396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8622" rtl="0" eaLnBrk="1" latinLnBrk="0" hangingPunct="1">
        <a:lnSpc>
          <a:spcPct val="90000"/>
        </a:lnSpc>
        <a:spcBef>
          <a:spcPct val="0"/>
        </a:spcBef>
        <a:buNone/>
        <a:defRPr sz="41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655" indent="-214655" algn="l" defTabSz="858622" rtl="0" eaLnBrk="1" latinLnBrk="0" hangingPunct="1">
        <a:lnSpc>
          <a:spcPct val="90000"/>
        </a:lnSpc>
        <a:spcBef>
          <a:spcPts val="939"/>
        </a:spcBef>
        <a:buFont typeface="Arial" panose="020B0604020202020204" pitchFamily="34" charset="0"/>
        <a:buChar char="•"/>
        <a:defRPr sz="2629" kern="1200">
          <a:solidFill>
            <a:schemeClr val="tx1"/>
          </a:solidFill>
          <a:latin typeface="+mn-lt"/>
          <a:ea typeface="+mn-ea"/>
          <a:cs typeface="+mn-cs"/>
        </a:defRPr>
      </a:lvl1pPr>
      <a:lvl2pPr marL="643966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4" kern="1200">
          <a:solidFill>
            <a:schemeClr val="tx1"/>
          </a:solidFill>
          <a:latin typeface="+mn-lt"/>
          <a:ea typeface="+mn-ea"/>
          <a:cs typeface="+mn-cs"/>
        </a:defRPr>
      </a:lvl2pPr>
      <a:lvl3pPr marL="1073277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3pPr>
      <a:lvl4pPr marL="1502588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931899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361209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790520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219831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649142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29311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2pPr>
      <a:lvl3pPr marL="858622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3pPr>
      <a:lvl4pPr marL="1287932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717243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146554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575865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005176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434486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1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1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15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1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15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EECBAB90-F380-4A7C-A3EC-C9AFA9EB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7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29428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6pPr>
      <a:lvl7pPr marL="858854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7pPr>
      <a:lvl8pPr marL="1288282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8pPr>
      <a:lvl9pPr marL="1717710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9pPr>
    </p:titleStyle>
    <p:bodyStyle>
      <a:lvl1pPr marL="322070" indent="-3220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442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697819" indent="-268392" algn="l" rtl="0" eaLnBrk="0" fontAlgn="base" hangingPunct="0">
        <a:spcBef>
          <a:spcPct val="20000"/>
        </a:spcBef>
        <a:spcAft>
          <a:spcPct val="0"/>
        </a:spcAft>
        <a:buChar char="–"/>
        <a:defRPr sz="2254">
          <a:solidFill>
            <a:srgbClr val="222222"/>
          </a:solidFill>
          <a:latin typeface="+mn-lt"/>
          <a:ea typeface="MS PGothic" pitchFamily="34" charset="-128"/>
        </a:defRPr>
      </a:lvl2pPr>
      <a:lvl3pPr marL="1073568" indent="-214714" algn="l" rtl="0" eaLnBrk="0" fontAlgn="base" hangingPunct="0">
        <a:spcBef>
          <a:spcPct val="20000"/>
        </a:spcBef>
        <a:spcAft>
          <a:spcPct val="0"/>
        </a:spcAft>
        <a:buChar char="•"/>
        <a:defRPr sz="2066">
          <a:solidFill>
            <a:srgbClr val="222222"/>
          </a:solidFill>
          <a:latin typeface="+mn-lt"/>
          <a:ea typeface="MS PGothic" pitchFamily="34" charset="-128"/>
        </a:defRPr>
      </a:lvl3pPr>
      <a:lvl4pPr marL="1502996" indent="-214714" algn="l" rtl="0" eaLnBrk="0" fontAlgn="base" hangingPunct="0">
        <a:spcBef>
          <a:spcPct val="20000"/>
        </a:spcBef>
        <a:spcAft>
          <a:spcPct val="0"/>
        </a:spcAft>
        <a:buChar char="–"/>
        <a:defRPr sz="2066">
          <a:solidFill>
            <a:srgbClr val="222222"/>
          </a:solidFill>
          <a:latin typeface="+mn-lt"/>
          <a:ea typeface="MS PGothic" pitchFamily="34" charset="-128"/>
        </a:defRPr>
      </a:lvl4pPr>
      <a:lvl5pPr marL="1932423" indent="-214714" algn="l" rtl="0" eaLnBrk="0" fontAlgn="base" hangingPunct="0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361850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6pPr>
      <a:lvl7pPr marL="2791278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7pPr>
      <a:lvl8pPr marL="3220705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8pPr>
      <a:lvl9pPr marL="3650133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428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885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28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771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137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656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599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5419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1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1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15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1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15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EECBAB90-F380-4A7C-A3EC-C9AFA9EB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5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29428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6pPr>
      <a:lvl7pPr marL="858854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7pPr>
      <a:lvl8pPr marL="1288282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8pPr>
      <a:lvl9pPr marL="1717710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9pPr>
    </p:titleStyle>
    <p:bodyStyle>
      <a:lvl1pPr marL="322070" indent="-3220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442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697819" indent="-268392" algn="l" rtl="0" eaLnBrk="0" fontAlgn="base" hangingPunct="0">
        <a:spcBef>
          <a:spcPct val="20000"/>
        </a:spcBef>
        <a:spcAft>
          <a:spcPct val="0"/>
        </a:spcAft>
        <a:buChar char="–"/>
        <a:defRPr sz="2254">
          <a:solidFill>
            <a:srgbClr val="222222"/>
          </a:solidFill>
          <a:latin typeface="+mn-lt"/>
          <a:ea typeface="MS PGothic" pitchFamily="34" charset="-128"/>
        </a:defRPr>
      </a:lvl2pPr>
      <a:lvl3pPr marL="1073568" indent="-214714" algn="l" rtl="0" eaLnBrk="0" fontAlgn="base" hangingPunct="0">
        <a:spcBef>
          <a:spcPct val="20000"/>
        </a:spcBef>
        <a:spcAft>
          <a:spcPct val="0"/>
        </a:spcAft>
        <a:buChar char="•"/>
        <a:defRPr sz="2066">
          <a:solidFill>
            <a:srgbClr val="222222"/>
          </a:solidFill>
          <a:latin typeface="+mn-lt"/>
          <a:ea typeface="MS PGothic" pitchFamily="34" charset="-128"/>
        </a:defRPr>
      </a:lvl3pPr>
      <a:lvl4pPr marL="1502996" indent="-214714" algn="l" rtl="0" eaLnBrk="0" fontAlgn="base" hangingPunct="0">
        <a:spcBef>
          <a:spcPct val="20000"/>
        </a:spcBef>
        <a:spcAft>
          <a:spcPct val="0"/>
        </a:spcAft>
        <a:buChar char="–"/>
        <a:defRPr sz="2066">
          <a:solidFill>
            <a:srgbClr val="222222"/>
          </a:solidFill>
          <a:latin typeface="+mn-lt"/>
          <a:ea typeface="MS PGothic" pitchFamily="34" charset="-128"/>
        </a:defRPr>
      </a:lvl4pPr>
      <a:lvl5pPr marL="1932423" indent="-214714" algn="l" rtl="0" eaLnBrk="0" fontAlgn="base" hangingPunct="0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361850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6pPr>
      <a:lvl7pPr marL="2791278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7pPr>
      <a:lvl8pPr marL="3220705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8pPr>
      <a:lvl9pPr marL="3650133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428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885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28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771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137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656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599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5419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8" y="1161143"/>
            <a:ext cx="8490857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0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8585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71463" indent="-171463" algn="l" defTabSz="68585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9" indent="-171463" algn="l" defTabSz="6858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4" indent="-171463" algn="l" defTabSz="6858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40" indent="-171463" algn="l" defTabSz="6858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6" indent="-171463" algn="l" defTabSz="6858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91" indent="-171463" algn="l" defTabSz="6858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7" indent="-171463" algn="l" defTabSz="6858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43" indent="-171463" algn="l" defTabSz="6858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69" indent="-171463" algn="l" defTabSz="68585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6" algn="l" defTabSz="6858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1" algn="l" defTabSz="6858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7" algn="l" defTabSz="6858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03" algn="l" defTabSz="6858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9" algn="l" defTabSz="6858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54" algn="l" defTabSz="6858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9" algn="l" defTabSz="6858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05" algn="l" defTabSz="68585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1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1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15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1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15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EECBAB90-F380-4A7C-A3EC-C9AFA9EB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29428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6pPr>
      <a:lvl7pPr marL="858854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7pPr>
      <a:lvl8pPr marL="1288282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8pPr>
      <a:lvl9pPr marL="1717710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9pPr>
    </p:titleStyle>
    <p:bodyStyle>
      <a:lvl1pPr marL="322070" indent="-3220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442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697819" indent="-268392" algn="l" rtl="0" eaLnBrk="0" fontAlgn="base" hangingPunct="0">
        <a:spcBef>
          <a:spcPct val="20000"/>
        </a:spcBef>
        <a:spcAft>
          <a:spcPct val="0"/>
        </a:spcAft>
        <a:buChar char="–"/>
        <a:defRPr sz="2254">
          <a:solidFill>
            <a:srgbClr val="222222"/>
          </a:solidFill>
          <a:latin typeface="+mn-lt"/>
          <a:ea typeface="MS PGothic" pitchFamily="34" charset="-128"/>
        </a:defRPr>
      </a:lvl2pPr>
      <a:lvl3pPr marL="1073568" indent="-214714" algn="l" rtl="0" eaLnBrk="0" fontAlgn="base" hangingPunct="0">
        <a:spcBef>
          <a:spcPct val="20000"/>
        </a:spcBef>
        <a:spcAft>
          <a:spcPct val="0"/>
        </a:spcAft>
        <a:buChar char="•"/>
        <a:defRPr sz="2066">
          <a:solidFill>
            <a:srgbClr val="222222"/>
          </a:solidFill>
          <a:latin typeface="+mn-lt"/>
          <a:ea typeface="MS PGothic" pitchFamily="34" charset="-128"/>
        </a:defRPr>
      </a:lvl3pPr>
      <a:lvl4pPr marL="1502996" indent="-214714" algn="l" rtl="0" eaLnBrk="0" fontAlgn="base" hangingPunct="0">
        <a:spcBef>
          <a:spcPct val="20000"/>
        </a:spcBef>
        <a:spcAft>
          <a:spcPct val="0"/>
        </a:spcAft>
        <a:buChar char="–"/>
        <a:defRPr sz="2066">
          <a:solidFill>
            <a:srgbClr val="222222"/>
          </a:solidFill>
          <a:latin typeface="+mn-lt"/>
          <a:ea typeface="MS PGothic" pitchFamily="34" charset="-128"/>
        </a:defRPr>
      </a:lvl4pPr>
      <a:lvl5pPr marL="1932423" indent="-214714" algn="l" rtl="0" eaLnBrk="0" fontAlgn="base" hangingPunct="0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361850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6pPr>
      <a:lvl7pPr marL="2791278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7pPr>
      <a:lvl8pPr marL="3220705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8pPr>
      <a:lvl9pPr marL="3650133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428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885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28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771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137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656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599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5419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1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1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15" smtClean="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1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15"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59A33E89-56BA-4489-ACFB-045B09264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08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29428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6pPr>
      <a:lvl7pPr marL="858854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7pPr>
      <a:lvl8pPr marL="1288282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8pPr>
      <a:lvl9pPr marL="1717710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9pPr>
    </p:titleStyle>
    <p:bodyStyle>
      <a:lvl1pPr marL="322070" indent="-3220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442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697819" indent="-268392" algn="l" rtl="0" eaLnBrk="0" fontAlgn="base" hangingPunct="0">
        <a:spcBef>
          <a:spcPct val="20000"/>
        </a:spcBef>
        <a:spcAft>
          <a:spcPct val="0"/>
        </a:spcAft>
        <a:buChar char="–"/>
        <a:defRPr sz="2254">
          <a:solidFill>
            <a:srgbClr val="222222"/>
          </a:solidFill>
          <a:latin typeface="+mn-lt"/>
          <a:ea typeface="MS PGothic" pitchFamily="34" charset="-128"/>
        </a:defRPr>
      </a:lvl2pPr>
      <a:lvl3pPr marL="1073568" indent="-214714" algn="l" rtl="0" eaLnBrk="0" fontAlgn="base" hangingPunct="0">
        <a:spcBef>
          <a:spcPct val="20000"/>
        </a:spcBef>
        <a:spcAft>
          <a:spcPct val="0"/>
        </a:spcAft>
        <a:buChar char="•"/>
        <a:defRPr sz="2066">
          <a:solidFill>
            <a:srgbClr val="222222"/>
          </a:solidFill>
          <a:latin typeface="+mn-lt"/>
          <a:ea typeface="MS PGothic" pitchFamily="34" charset="-128"/>
        </a:defRPr>
      </a:lvl3pPr>
      <a:lvl4pPr marL="1502996" indent="-214714" algn="l" rtl="0" eaLnBrk="0" fontAlgn="base" hangingPunct="0">
        <a:spcBef>
          <a:spcPct val="20000"/>
        </a:spcBef>
        <a:spcAft>
          <a:spcPct val="0"/>
        </a:spcAft>
        <a:buChar char="–"/>
        <a:defRPr sz="2066">
          <a:solidFill>
            <a:srgbClr val="222222"/>
          </a:solidFill>
          <a:latin typeface="+mn-lt"/>
          <a:ea typeface="MS PGothic" pitchFamily="34" charset="-128"/>
        </a:defRPr>
      </a:lvl4pPr>
      <a:lvl5pPr marL="1932423" indent="-214714" algn="l" rtl="0" eaLnBrk="0" fontAlgn="base" hangingPunct="0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361850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6pPr>
      <a:lvl7pPr marL="2791278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7pPr>
      <a:lvl8pPr marL="3220705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8pPr>
      <a:lvl9pPr marL="3650133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428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885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28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771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137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656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599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5419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1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1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15" smtClean="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1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15"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59A33E89-56BA-4489-ACFB-045B09264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0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29428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6pPr>
      <a:lvl7pPr marL="858854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7pPr>
      <a:lvl8pPr marL="1288282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8pPr>
      <a:lvl9pPr marL="1717710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9pPr>
    </p:titleStyle>
    <p:bodyStyle>
      <a:lvl1pPr marL="322070" indent="-3220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442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697819" indent="-268392" algn="l" rtl="0" eaLnBrk="0" fontAlgn="base" hangingPunct="0">
        <a:spcBef>
          <a:spcPct val="20000"/>
        </a:spcBef>
        <a:spcAft>
          <a:spcPct val="0"/>
        </a:spcAft>
        <a:buChar char="–"/>
        <a:defRPr sz="2254">
          <a:solidFill>
            <a:srgbClr val="222222"/>
          </a:solidFill>
          <a:latin typeface="+mn-lt"/>
          <a:ea typeface="MS PGothic" pitchFamily="34" charset="-128"/>
        </a:defRPr>
      </a:lvl2pPr>
      <a:lvl3pPr marL="1073568" indent="-214714" algn="l" rtl="0" eaLnBrk="0" fontAlgn="base" hangingPunct="0">
        <a:spcBef>
          <a:spcPct val="20000"/>
        </a:spcBef>
        <a:spcAft>
          <a:spcPct val="0"/>
        </a:spcAft>
        <a:buChar char="•"/>
        <a:defRPr sz="2066">
          <a:solidFill>
            <a:srgbClr val="222222"/>
          </a:solidFill>
          <a:latin typeface="+mn-lt"/>
          <a:ea typeface="MS PGothic" pitchFamily="34" charset="-128"/>
        </a:defRPr>
      </a:lvl3pPr>
      <a:lvl4pPr marL="1502996" indent="-214714" algn="l" rtl="0" eaLnBrk="0" fontAlgn="base" hangingPunct="0">
        <a:spcBef>
          <a:spcPct val="20000"/>
        </a:spcBef>
        <a:spcAft>
          <a:spcPct val="0"/>
        </a:spcAft>
        <a:buChar char="–"/>
        <a:defRPr sz="2066">
          <a:solidFill>
            <a:srgbClr val="222222"/>
          </a:solidFill>
          <a:latin typeface="+mn-lt"/>
          <a:ea typeface="MS PGothic" pitchFamily="34" charset="-128"/>
        </a:defRPr>
      </a:lvl4pPr>
      <a:lvl5pPr marL="1932423" indent="-214714" algn="l" rtl="0" eaLnBrk="0" fontAlgn="base" hangingPunct="0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361850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6pPr>
      <a:lvl7pPr marL="2791278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7pPr>
      <a:lvl8pPr marL="3220705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8pPr>
      <a:lvl9pPr marL="3650133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428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885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28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771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137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656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599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5419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1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1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15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1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15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EECBAB90-F380-4A7C-A3EC-C9AFA9EB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84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81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29428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6pPr>
      <a:lvl7pPr marL="858854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7pPr>
      <a:lvl8pPr marL="1288282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8pPr>
      <a:lvl9pPr marL="1717710" algn="ctr" rtl="0" eaLnBrk="1" fontAlgn="base" hangingPunct="1">
        <a:spcBef>
          <a:spcPct val="0"/>
        </a:spcBef>
        <a:spcAft>
          <a:spcPct val="0"/>
        </a:spcAft>
        <a:defRPr sz="3381">
          <a:solidFill>
            <a:srgbClr val="222222"/>
          </a:solidFill>
          <a:latin typeface="Arial" charset="0"/>
        </a:defRPr>
      </a:lvl9pPr>
    </p:titleStyle>
    <p:bodyStyle>
      <a:lvl1pPr marL="322070" indent="-3220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442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697819" indent="-268392" algn="l" rtl="0" eaLnBrk="0" fontAlgn="base" hangingPunct="0">
        <a:spcBef>
          <a:spcPct val="20000"/>
        </a:spcBef>
        <a:spcAft>
          <a:spcPct val="0"/>
        </a:spcAft>
        <a:buChar char="–"/>
        <a:defRPr sz="2254">
          <a:solidFill>
            <a:srgbClr val="222222"/>
          </a:solidFill>
          <a:latin typeface="+mn-lt"/>
          <a:ea typeface="MS PGothic" pitchFamily="34" charset="-128"/>
        </a:defRPr>
      </a:lvl2pPr>
      <a:lvl3pPr marL="1073568" indent="-214714" algn="l" rtl="0" eaLnBrk="0" fontAlgn="base" hangingPunct="0">
        <a:spcBef>
          <a:spcPct val="20000"/>
        </a:spcBef>
        <a:spcAft>
          <a:spcPct val="0"/>
        </a:spcAft>
        <a:buChar char="•"/>
        <a:defRPr sz="2066">
          <a:solidFill>
            <a:srgbClr val="222222"/>
          </a:solidFill>
          <a:latin typeface="+mn-lt"/>
          <a:ea typeface="MS PGothic" pitchFamily="34" charset="-128"/>
        </a:defRPr>
      </a:lvl3pPr>
      <a:lvl4pPr marL="1502996" indent="-214714" algn="l" rtl="0" eaLnBrk="0" fontAlgn="base" hangingPunct="0">
        <a:spcBef>
          <a:spcPct val="20000"/>
        </a:spcBef>
        <a:spcAft>
          <a:spcPct val="0"/>
        </a:spcAft>
        <a:buChar char="–"/>
        <a:defRPr sz="2066">
          <a:solidFill>
            <a:srgbClr val="222222"/>
          </a:solidFill>
          <a:latin typeface="+mn-lt"/>
          <a:ea typeface="MS PGothic" pitchFamily="34" charset="-128"/>
        </a:defRPr>
      </a:lvl4pPr>
      <a:lvl5pPr marL="1932423" indent="-214714" algn="l" rtl="0" eaLnBrk="0" fontAlgn="base" hangingPunct="0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361850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6pPr>
      <a:lvl7pPr marL="2791278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7pPr>
      <a:lvl8pPr marL="3220705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8pPr>
      <a:lvl9pPr marL="3650133" indent="-214714" algn="l" rtl="0" eaLnBrk="1" fontAlgn="base" hangingPunct="1">
        <a:spcBef>
          <a:spcPct val="20000"/>
        </a:spcBef>
        <a:spcAft>
          <a:spcPct val="0"/>
        </a:spcAft>
        <a:buChar char="»"/>
        <a:defRPr sz="1878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428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885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28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7710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137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6564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5992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5419" algn="l" defTabSz="858854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381000"/>
            <a:ext cx="8839200" cy="64008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Tx/>
            </a:pPr>
            <a:r>
              <a:rPr lang="en-US" altLang="en-US" sz="3200" dirty="0" smtClean="0">
                <a:solidFill>
                  <a:schemeClr val="tx1"/>
                </a:solidFill>
              </a:rPr>
              <a:t>We began our lecture by pointing out changes that I made to Lecture 12, slides 33-53.</a:t>
            </a:r>
          </a:p>
          <a:p>
            <a:pPr eaLnBrk="1" hangingPunct="1">
              <a:spcBef>
                <a:spcPts val="0"/>
              </a:spcBef>
              <a:buClrTx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buClrTx/>
            </a:pPr>
            <a:r>
              <a:rPr lang="en-US" altLang="en-US" sz="3200" dirty="0" smtClean="0">
                <a:solidFill>
                  <a:schemeClr val="tx1"/>
                </a:solidFill>
              </a:rPr>
              <a:t>These changes describe more special methods than had earlier been presented in the original version of lecture 12</a:t>
            </a:r>
          </a:p>
          <a:p>
            <a:pPr eaLnBrk="1" hangingPunct="1">
              <a:spcBef>
                <a:spcPts val="0"/>
              </a:spcBef>
              <a:buClrTx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buClrTx/>
            </a:pPr>
            <a:r>
              <a:rPr lang="en-US" altLang="en-US" sz="3200" dirty="0" smtClean="0">
                <a:solidFill>
                  <a:schemeClr val="tx1"/>
                </a:solidFill>
              </a:rPr>
              <a:t>In particular, these changes explain about iteration in classes, a topic that was: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000" dirty="0" smtClean="0">
                <a:solidFill>
                  <a:schemeClr val="tx1"/>
                </a:solidFill>
              </a:rPr>
              <a:t>not discussed in the original version of lect. 12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000" dirty="0" smtClean="0">
                <a:solidFill>
                  <a:schemeClr val="tx1"/>
                </a:solidFill>
              </a:rPr>
              <a:t>used in the new homework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tx1"/>
                </a:solidFill>
              </a:rPr>
              <a:t>(Although I've actually given you that part of the homework code.) </a:t>
            </a:r>
          </a:p>
        </p:txBody>
      </p:sp>
    </p:spTree>
    <p:extLst>
      <p:ext uri="{BB962C8B-B14F-4D97-AF65-F5344CB8AC3E}">
        <p14:creationId xmlns:p14="http://schemas.microsoft.com/office/powerpoint/2010/main" val="11384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586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def </a:t>
            </a:r>
            <a:r>
              <a:rPr lang="en-US" alt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say_hi</a:t>
            </a: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(name):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"Hi "+name</a:t>
            </a:r>
            <a:endParaRPr lang="en-US" alt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   def </a:t>
            </a:r>
            <a:r>
              <a:rPr lang="en-US" alt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greet_bob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greeter_func</a:t>
            </a: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spc="-4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4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#Receives </a:t>
            </a:r>
            <a:r>
              <a:rPr lang="en-US" altLang="en-US" sz="2400" spc="-4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function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endParaRPr lang="en-US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dirty="0" smtClean="0"/>
              <a:t>Functions as passed-around objects</a:t>
            </a:r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-76200"/>
            <a:ext cx="9144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ource sans pro"/>
              </a:rPr>
              <a:t>F</a:t>
            </a:r>
            <a:r>
              <a:rPr kumimoji="0" lang="en-US" altLang="en-US" sz="2800" i="0" u="none" strike="noStrike" cap="none" spc="-3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ource sans pro"/>
              </a:rPr>
              <a:t>unctions can be passed around</a:t>
            </a:r>
            <a:r>
              <a:rPr kumimoji="0" lang="en-US" altLang="en-US" sz="280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 and used as arguments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, just like any other object (string, </a:t>
            </a:r>
            <a:r>
              <a:rPr kumimoji="0" lang="en-US" altLang="en-US" sz="2800" b="0" i="0" u="none" strike="noStrike" cap="none" spc="-30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int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, list, etc.). Consider: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586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say_hi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(name):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"Hi "+name</a:t>
            </a: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greet_bob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greeter_func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greeter_func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("Bob")</a:t>
            </a:r>
            <a:endParaRPr lang="en-US" altLang="en-US" sz="2400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endParaRPr lang="en-US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76200" y="838200"/>
            <a:ext cx="914400" cy="586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lvl="0">
              <a:lnSpc>
                <a:spcPct val="88000"/>
              </a:lnSpc>
            </a:pPr>
            <a:endParaRPr lang="en-US" altLang="en-US" sz="2400" dirty="0" smtClean="0">
              <a:solidFill>
                <a:srgbClr val="E06060"/>
              </a:solidFill>
              <a:latin typeface="Lucida Console" panose="020B0609040504020204" pitchFamily="49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544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335" y="1072993"/>
            <a:ext cx="8445010" cy="5576561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latin typeface="Lucida Console" panose="020B0609040504020204" pitchFamily="49" charset="0"/>
              </a:rPr>
              <a:t> exec(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"a=3;b=2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#Do 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a&amp;b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live on beyond</a:t>
            </a:r>
            <a:r>
              <a:rPr lang="en-US" sz="1878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sz="1878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exec()?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latin typeface="Lucida Console" panose="020B0609040504020204" pitchFamily="49" charset="0"/>
              </a:rPr>
              <a:t> exec(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"print(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a+b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)"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#Can</a:t>
            </a:r>
            <a:r>
              <a:rPr lang="en-US" sz="1878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exec</a:t>
            </a:r>
            <a:r>
              <a:rPr lang="en-US" sz="1878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access</a:t>
            </a:r>
            <a:r>
              <a:rPr lang="en-US" sz="1878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vars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a+b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dirty="0" smtClean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#Can 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access variables?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"a=1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dirty="0" smtClean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isn’t same as exec: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B7B7"/>
                </a:solidFill>
                <a:latin typeface="Lucida Console" panose="020B0609040504020204" pitchFamily="49" charset="0"/>
              </a:rPr>
              <a:t>    a=1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B7B7"/>
                </a:solidFill>
                <a:latin typeface="Lucida Console" panose="020B0609040504020204" pitchFamily="49" charset="0"/>
              </a:rPr>
              <a:t>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eval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"a==1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can do a</a:t>
            </a:r>
            <a:r>
              <a:rPr lang="en-US" sz="1878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tes</a:t>
            </a:r>
            <a:r>
              <a:rPr lang="en-US" spc="-94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sz="1878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thoug</a:t>
            </a:r>
            <a:r>
              <a:rPr lang="en-US" spc="-94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D2DB9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277928" y="404220"/>
            <a:ext cx="8588145" cy="668773"/>
          </a:xfrm>
          <a:prstGeom prst="rect">
            <a:avLst/>
          </a:prstGeom>
        </p:spPr>
        <p:txBody>
          <a:bodyPr vert="horz" lIns="74679" tIns="37340" rIns="74679" bIns="3734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65529" algn="l"/>
                <a:tab pos="731057" algn="l"/>
                <a:tab pos="1096586" algn="l"/>
                <a:tab pos="1462114" algn="l"/>
                <a:tab pos="1829043" algn="l"/>
                <a:tab pos="2194572" algn="l"/>
                <a:tab pos="2560100" algn="l"/>
                <a:tab pos="2925629" algn="l"/>
                <a:tab pos="3292557" algn="l"/>
                <a:tab pos="3658086" algn="l"/>
                <a:tab pos="4023615" algn="l"/>
                <a:tab pos="4389143" algn="l"/>
                <a:tab pos="4756071" algn="l"/>
                <a:tab pos="5121601" algn="l"/>
                <a:tab pos="5487128" algn="l"/>
                <a:tab pos="5852658" algn="l"/>
                <a:tab pos="6219587" algn="l"/>
                <a:tab pos="6585115" algn="l"/>
                <a:tab pos="6950643" algn="l"/>
                <a:tab pos="7316172" algn="l"/>
              </a:tabLst>
            </a:pPr>
            <a:r>
              <a:rPr lang="en-GB" altLang="en-US" sz="3478" dirty="0" err="1">
                <a:solidFill>
                  <a:srgbClr val="2D2DB9"/>
                </a:solidFill>
                <a:cs typeface="Arial" panose="020B0604020202020204" pitchFamily="34" charset="0"/>
              </a:rPr>
              <a:t>eval</a:t>
            </a:r>
            <a:r>
              <a:rPr lang="en-GB" altLang="en-US" sz="3478" b="1" dirty="0">
                <a:solidFill>
                  <a:srgbClr val="2D2DB9"/>
                </a:solidFill>
                <a:latin typeface="Agency FB" panose="020B0503020202020204" pitchFamily="34" charset="0"/>
                <a:ea typeface="Yu Gothic Medium" panose="020B0500000000000000" pitchFamily="34" charset="-128"/>
                <a:cs typeface="Arial" panose="020B0604020202020204" pitchFamily="34" charset="0"/>
              </a:rPr>
              <a:t>()</a:t>
            </a: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3478" b="1" dirty="0">
                <a:solidFill>
                  <a:srgbClr val="2D2DB9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&amp;</a:t>
            </a:r>
            <a:r>
              <a:rPr lang="en-GB" altLang="en-US" sz="3478" dirty="0">
                <a:solidFill>
                  <a:srgbClr val="2D2DB9"/>
                </a:solidFill>
                <a:cs typeface="Arial" panose="020B0604020202020204" pitchFamily="34" charset="0"/>
              </a:rPr>
              <a:t> exec</a:t>
            </a:r>
            <a:r>
              <a:rPr lang="en-GB" altLang="en-US" sz="3478" b="1" dirty="0">
                <a:solidFill>
                  <a:srgbClr val="2D2DB9"/>
                </a:solidFill>
                <a:latin typeface="Agency FB" panose="020B0503020202020204" pitchFamily="34" charset="0"/>
                <a:ea typeface="Yu Gothic Medium" panose="020B0500000000000000" pitchFamily="34" charset="-128"/>
                <a:cs typeface="Arial" panose="020B0604020202020204" pitchFamily="34" charset="0"/>
              </a:rPr>
              <a:t>()</a:t>
            </a:r>
            <a:endParaRPr lang="en-GB" altLang="en-US" sz="3478" dirty="0">
              <a:solidFill>
                <a:srgbClr val="2D2DB9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77928" y="208447"/>
            <a:ext cx="8588145" cy="98405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757" b="1" kern="0" dirty="0"/>
              <a:t>We can use </a:t>
            </a:r>
            <a:r>
              <a:rPr lang="en-GB" altLang="en-US" sz="3757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3757" b="1" kern="0" dirty="0"/>
              <a:t> to similar effect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2183" y="924124"/>
            <a:ext cx="8373442" cy="572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</a:b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</a:b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2630" b="1" u="sng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))) </a:t>
            </a:r>
            <a:endParaRPr lang="en-GB" altLang="en-US" sz="263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#See how it starts with the first: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  <a:endParaRPr lang="en-GB" altLang="en-US" sz="263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#See how it steps through sequence: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2630" b="1" u="sng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</a:t>
            </a:r>
            <a:r>
              <a:rPr lang="en-GB" altLang="en-US" sz="263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))) </a:t>
            </a:r>
            <a:endParaRPr lang="en-GB" altLang="en-US" sz="263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#See how this new one starts fresh: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0</a:t>
            </a:r>
            <a:endParaRPr lang="en-GB" altLang="en-US" sz="263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#See how y sequence unaffected by z: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endParaRPr lang="en-GB" altLang="en-US" sz="2630" b="1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#This is z’s second element: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1</a:t>
            </a:r>
            <a:endParaRPr lang="en-GB" altLang="en-US" sz="263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#But z only has 2 elements (square(2))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US" altLang="en-US" sz="2630" kern="0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63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89464" indent="0" eaLnBrk="1">
              <a:lnSpc>
                <a:spcPct val="85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63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630" kern="0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63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89464" indent="0" eaLnBrk="1">
              <a:lnSpc>
                <a:spcPct val="85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630" kern="0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630" kern="0" dirty="0">
              <a:solidFill>
                <a:srgbClr val="EB99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61088" y="5305322"/>
            <a:ext cx="799693" cy="314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pPr defTabSz="858854"/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1088" y="1908182"/>
            <a:ext cx="799693" cy="2325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pPr defTabSz="858854"/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1088" y="2552294"/>
            <a:ext cx="799693" cy="1983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pPr defTabSz="858854"/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1088" y="3159062"/>
            <a:ext cx="799693" cy="2325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pPr defTabSz="858854"/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1088" y="3482676"/>
            <a:ext cx="799693" cy="213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pPr defTabSz="858854"/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088" y="4057553"/>
            <a:ext cx="799693" cy="301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pPr defTabSz="858854"/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1088" y="4701664"/>
            <a:ext cx="799693" cy="2707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pPr defTabSz="858854"/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32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77928" y="208447"/>
            <a:ext cx="8588145" cy="98405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757" b="1" kern="0" dirty="0"/>
              <a:t>We can use </a:t>
            </a:r>
            <a:r>
              <a:rPr lang="en-GB" altLang="en-US" sz="3757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3757" b="1" kern="0" dirty="0"/>
              <a:t> to similar effect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2183" y="924124"/>
            <a:ext cx="8373442" cy="572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63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def</a:t>
            </a:r>
            <a:r>
              <a:rPr lang="en-GB" altLang="en-US" sz="263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squares(x):</a:t>
            </a:r>
            <a:br>
              <a:rPr lang="en-GB" altLang="en-US" sz="2630" kern="0" dirty="0">
                <a:solidFill>
                  <a:srgbClr val="2D2DB9"/>
                </a:solidFill>
                <a:latin typeface="Lucida Console" panose="020B0609040504020204" pitchFamily="49" charset="0"/>
              </a:rPr>
            </a:br>
            <a:r>
              <a:rPr lang="en-GB" altLang="en-US" sz="263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...    for </a:t>
            </a:r>
            <a:r>
              <a:rPr lang="en-GB" altLang="en-US" sz="263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263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in range(x): yield </a:t>
            </a:r>
            <a:r>
              <a:rPr lang="en-GB" altLang="en-US" sz="263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263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**2</a:t>
            </a:r>
            <a:br>
              <a:rPr lang="en-GB" altLang="en-US" sz="2630" kern="0" dirty="0">
                <a:solidFill>
                  <a:srgbClr val="2D2DB9"/>
                </a:solidFill>
                <a:latin typeface="Lucida Console" panose="020B0609040504020204" pitchFamily="49" charset="0"/>
              </a:rPr>
            </a:b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2630" b="1" u="sng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))) </a:t>
            </a:r>
            <a:endParaRPr lang="en-GB" altLang="en-US" sz="263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#See how it starts with the first: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  <a:endParaRPr lang="en-GB" altLang="en-US" sz="263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#See how it steps through sequence: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2630" b="1" u="sng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</a:t>
            </a:r>
            <a:r>
              <a:rPr lang="en-GB" altLang="en-US" sz="263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))) </a:t>
            </a:r>
            <a:endParaRPr lang="en-GB" altLang="en-US" sz="263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#See how this new one starts fresh: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0</a:t>
            </a:r>
            <a:endParaRPr lang="en-GB" altLang="en-US" sz="263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#See how y sequence unaffected by z: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endParaRPr lang="en-GB" altLang="en-US" sz="2630" b="1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#This is z’s second element: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1</a:t>
            </a:r>
            <a:endParaRPr lang="en-GB" altLang="en-US" sz="263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GB" altLang="en-US" sz="263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63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127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</a:rPr>
              <a:t>#But z only has 2 elements (square(2))</a:t>
            </a:r>
            <a: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63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US" altLang="en-US" sz="2630" kern="0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63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89464" indent="0" eaLnBrk="1">
              <a:lnSpc>
                <a:spcPct val="85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63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630" kern="0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63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89464" indent="0" eaLnBrk="1">
              <a:lnSpc>
                <a:spcPct val="85000"/>
              </a:lnSpc>
              <a:spcBef>
                <a:spcPts val="0"/>
              </a:spcBef>
              <a:buSzPct val="4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630" kern="0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630" kern="0" dirty="0">
              <a:solidFill>
                <a:srgbClr val="EB99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61088" y="5305322"/>
            <a:ext cx="799693" cy="314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1088" y="1908182"/>
            <a:ext cx="799693" cy="2325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1088" y="2552294"/>
            <a:ext cx="799693" cy="1983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1088" y="3159062"/>
            <a:ext cx="799693" cy="2325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1088" y="3482676"/>
            <a:ext cx="799693" cy="213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088" y="4057553"/>
            <a:ext cx="799693" cy="301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1088" y="4701664"/>
            <a:ext cx="799693" cy="2707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882" tIns="42941" rIns="85882" bIns="42941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63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endParaRPr lang="zh-TW" altLang="en-US" sz="263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81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5560"/>
            <a:ext cx="9144000" cy="823031"/>
          </a:xfrm>
        </p:spPr>
        <p:txBody>
          <a:bodyPr/>
          <a:lstStyle/>
          <a:p>
            <a:r>
              <a:rPr lang="en-US" sz="3600" b="1" dirty="0" smtClean="0"/>
              <a:t>Accessing class and instance attributes</a:t>
            </a: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1794" y="1023197"/>
            <a:ext cx="8872206" cy="5349699"/>
          </a:xfrm>
        </p:spPr>
        <p:txBody>
          <a:bodyPr/>
          <a:lstStyle/>
          <a:p>
            <a:r>
              <a:rPr lang="en-US" sz="3200" dirty="0"/>
              <a:t>Inheriting </a:t>
            </a:r>
            <a:r>
              <a:rPr lang="en-US" sz="3200" dirty="0" smtClean="0"/>
              <a:t>classes</a:t>
            </a:r>
            <a:endParaRPr lang="en-US" sz="3200" dirty="0"/>
          </a:p>
          <a:p>
            <a:r>
              <a:rPr lang="en-US" sz="3200" dirty="0" err="1" smtClean="0"/>
              <a:t>isinstance</a:t>
            </a:r>
            <a:r>
              <a:rPr lang="en-US" sz="3200" dirty="0"/>
              <a:t>() and </a:t>
            </a:r>
            <a:r>
              <a:rPr lang="en-US" sz="3200" dirty="0" err="1"/>
              <a:t>issubclass</a:t>
            </a:r>
            <a:r>
              <a:rPr lang="en-US" sz="3200" dirty="0"/>
              <a:t>()</a:t>
            </a:r>
          </a:p>
          <a:p>
            <a:r>
              <a:rPr lang="en-US" sz="3200" dirty="0" smtClean="0"/>
              <a:t>Class </a:t>
            </a:r>
            <a:r>
              <a:rPr lang="en-US" sz="3200" dirty="0"/>
              <a:t>attributes and </a:t>
            </a:r>
            <a:r>
              <a:rPr lang="en-US" sz="3200" dirty="0" smtClean="0"/>
              <a:t>methods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How to access, remove, or add them</a:t>
            </a:r>
          </a:p>
          <a:p>
            <a:pPr lvl="1"/>
            <a:r>
              <a:rPr lang="en-US" sz="2800" dirty="0" smtClean="0"/>
              <a:t>The difference: </a:t>
            </a:r>
            <a:r>
              <a:rPr lang="en-US" sz="2800" dirty="0" err="1" smtClean="0"/>
              <a:t>classmethod</a:t>
            </a:r>
            <a:r>
              <a:rPr lang="en-US" sz="2800" dirty="0" smtClean="0"/>
              <a:t> and </a:t>
            </a:r>
            <a:r>
              <a:rPr lang="en-US" sz="2800" dirty="0" err="1" smtClean="0"/>
              <a:t>staticmethod</a:t>
            </a:r>
            <a:endParaRPr lang="en-US" sz="2800" dirty="0"/>
          </a:p>
          <a:p>
            <a:r>
              <a:rPr lang="en-US" sz="3200" dirty="0" smtClean="0"/>
              <a:t>Instance (</a:t>
            </a:r>
            <a:r>
              <a:rPr lang="en-US" sz="3200" dirty="0" err="1" smtClean="0"/>
              <a:t>ie</a:t>
            </a:r>
            <a:r>
              <a:rPr lang="en-US" sz="3200" dirty="0" smtClean="0"/>
              <a:t> object) attributes and methods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How to access, remove, or add </a:t>
            </a:r>
            <a:r>
              <a:rPr lang="en-US" sz="2800" dirty="0" smtClean="0"/>
              <a:t>them</a:t>
            </a:r>
          </a:p>
          <a:p>
            <a:r>
              <a:rPr lang="en-US" sz="3200" dirty="0" smtClean="0"/>
              <a:t>“Private” attributes and methods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How to </a:t>
            </a:r>
            <a:r>
              <a:rPr lang="en-US" sz="2800" dirty="0" smtClean="0"/>
              <a:t>access them by class name</a:t>
            </a:r>
          </a:p>
          <a:p>
            <a:pPr lvl="1"/>
            <a:r>
              <a:rPr lang="en-US" sz="2800" dirty="0" smtClean="0"/>
              <a:t>How to access them by getter and setter methods</a:t>
            </a:r>
          </a:p>
          <a:p>
            <a:pPr lvl="2">
              <a:spcBef>
                <a:spcPts val="0"/>
              </a:spcBef>
            </a:pPr>
            <a:r>
              <a:rPr lang="en-US" sz="2800" dirty="0" smtClean="0"/>
              <a:t>But I won't test you on property()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"/>
            <a:ext cx="8915400" cy="6096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 smtClean="0">
                <a:solidFill>
                  <a:srgbClr val="3333CC"/>
                </a:solidFill>
                <a:latin typeface="Arial"/>
              </a:rPr>
              <a:t>Clarifying the difference:</a:t>
            </a:r>
          </a:p>
          <a:p>
            <a:pPr marL="396875" indent="-396875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rgbClr val="3333CC"/>
                </a:solidFill>
                <a:latin typeface="Arial"/>
              </a:rPr>
              <a:t>A class </a:t>
            </a: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4400" dirty="0">
                <a:solidFill>
                  <a:srgbClr val="000000"/>
                </a:solidFill>
                <a:latin typeface="Arial"/>
              </a:rPr>
              <a:t>o</a:t>
            </a: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nly a concept (except for its attributes).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spc="-100" dirty="0" smtClean="0">
                <a:solidFill>
                  <a:srgbClr val="000000"/>
                </a:solidFill>
                <a:latin typeface="Arial"/>
              </a:rPr>
              <a:t>Similarly, the CSE282 class isn't </a:t>
            </a:r>
            <a:r>
              <a:rPr lang="en-US" sz="4000" dirty="0" smtClean="0">
                <a:solidFill>
                  <a:srgbClr val="000000"/>
                </a:solidFill>
                <a:latin typeface="Arial"/>
              </a:rPr>
              <a:t>a thing that you can point a finger at.</a:t>
            </a:r>
          </a:p>
          <a:p>
            <a:pPr marL="396875" indent="-396875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rgbClr val="3333CC"/>
                </a:solidFill>
                <a:latin typeface="Arial"/>
              </a:rPr>
              <a:t>An instance</a:t>
            </a:r>
            <a:r>
              <a:rPr lang="en-US" sz="4400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is a real object.</a:t>
            </a:r>
          </a:p>
          <a:p>
            <a:pPr marL="914400" lvl="1" indent="-51752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spc="-100" dirty="0" smtClean="0">
                <a:solidFill>
                  <a:srgbClr val="000000"/>
                </a:solidFill>
                <a:latin typeface="Arial"/>
              </a:rPr>
              <a:t>Similarly, students are real objects (you can point your finger at any </a:t>
            </a:r>
            <a:r>
              <a:rPr lang="en-US" sz="4000" dirty="0" smtClean="0">
                <a:solidFill>
                  <a:srgbClr val="000000"/>
                </a:solidFill>
                <a:latin typeface="Arial"/>
              </a:rPr>
              <a:t>one specific student.)</a:t>
            </a:r>
          </a:p>
        </p:txBody>
      </p:sp>
    </p:spTree>
    <p:extLst>
      <p:ext uri="{BB962C8B-B14F-4D97-AF65-F5344CB8AC3E}">
        <p14:creationId xmlns:p14="http://schemas.microsoft.com/office/powerpoint/2010/main" val="18395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#Currently, the class is just an empty roo</a:t>
            </a:r>
            <a:r>
              <a:rPr lang="en-US" altLang="en-US" kern="0" spc="-2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with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 students. but the </a:t>
            </a:r>
            <a:r>
              <a:rPr lang="en-US" altLang="en-US" kern="0" spc="-150" dirty="0" err="1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is in the 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95800"/>
            <a:ext cx="53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FFFF">
                  <a:lumMod val="95000"/>
                </a:srgb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#Currently, the class is just an empty roo</a:t>
            </a:r>
            <a:r>
              <a:rPr lang="en-US" altLang="en-US" kern="0" spc="-2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with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 students. but the </a:t>
            </a:r>
            <a:r>
              <a:rPr lang="en-US" altLang="en-US" kern="0" spc="-150" dirty="0" err="1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is in the 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0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 students. but the </a:t>
            </a:r>
            <a:r>
              <a:rPr lang="en-US" altLang="en-US" kern="0" spc="-150" dirty="0" err="1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is in the 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5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dirty="0" smtClean="0"/>
              <a:t>Functions as passed-around objects</a:t>
            </a:r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-76200"/>
            <a:ext cx="9144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F</a:t>
            </a:r>
            <a:r>
              <a:rPr kumimoji="0" lang="en-US" altLang="en-US" sz="280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unctions can be passed around and used as arguments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, just like any other object (string, </a:t>
            </a:r>
            <a:r>
              <a:rPr kumimoji="0" lang="en-US" altLang="en-US" sz="2800" b="0" i="0" u="none" strike="noStrike" cap="none" spc="-30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int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, list, etc.). Consider: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586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say_hi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(name):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"Hi "+name</a:t>
            </a: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greet_bob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greeter_func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greeter_func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("Bob")</a:t>
            </a:r>
            <a:endParaRPr lang="en-US" altLang="en-US" sz="2400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greet_bob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 smtClean="0">
                <a:latin typeface="Lucida Console" panose="020B0609040504020204" pitchFamily="49" charset="0"/>
              </a:rPr>
              <a:t>say_hi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 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#passing a fu</a:t>
            </a:r>
            <a:r>
              <a:rPr lang="en-US" altLang="en-US" sz="2400" spc="-7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ction argument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'Hi Bob' </a:t>
            </a:r>
            <a:r>
              <a:rPr lang="en-US" altLang="en-US" sz="2400" dirty="0" smtClean="0">
                <a:solidFill>
                  <a:srgbClr val="E06060"/>
                </a:solidFill>
                <a:latin typeface="Lucida Console" panose="020B0609040504020204" pitchFamily="49" charset="0"/>
                <a:sym typeface="Wingdings 3" panose="05040102010807070707" pitchFamily="18" charset="2"/>
              </a:rPr>
              <a:t> How did it know to greet “Bob”?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  <a:sym typeface="Wingdings 3" panose="05040102010807070707" pitchFamily="18" charset="2"/>
              </a:rPr>
              <a:t> 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say_hi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("Alice")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#a</a:t>
            </a:r>
            <a:r>
              <a:rPr lang="en-US" altLang="en-US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7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rmal</a:t>
            </a:r>
            <a:r>
              <a:rPr lang="en-US" altLang="en-US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en-US" altLang="en-US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</a:t>
            </a:r>
            <a:r>
              <a:rPr lang="en-US" altLang="en-US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lang="en-US" altLang="en-US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7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rmal</a:t>
            </a:r>
            <a:r>
              <a:rPr lang="en-US" altLang="en-US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fu</a:t>
            </a:r>
            <a:r>
              <a:rPr lang="en-US" altLang="en-US" sz="2400" spc="-7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cti</a:t>
            </a:r>
            <a:r>
              <a:rPr lang="en-US" altLang="en-US" sz="2400" spc="-7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</a:t>
            </a: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'Hi Alice'</a:t>
            </a: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def 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be_awesome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(name):</a:t>
            </a:r>
            <a:r>
              <a:rPr lang="en-US" altLang="en-US" sz="8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#Let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’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 make different function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name+", we are both awesome!"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57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greet_bob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be_awesome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  <a:r>
              <a:rPr lang="en-US" altLang="en-US" sz="16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#And pass in that new one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'Bob, we are both awesome!'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greet_bob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  <a:r>
              <a:rPr lang="en-US" altLang="en-US" sz="16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#How about a built-in function?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'Bob'</a:t>
            </a:r>
            <a:r>
              <a:rPr lang="en-US" altLang="en-US" sz="2400" dirty="0" smtClean="0">
                <a:solidFill>
                  <a:srgbClr val="E06060"/>
                </a:solidFill>
                <a:latin typeface="Lucida Console" panose="020B0609040504020204" pitchFamily="49" charset="0"/>
                <a:sym typeface="Wingdings 3" panose="05040102010807070707" pitchFamily="18" charset="2"/>
              </a:rPr>
              <a:t>  You executed “print('Bob')”</a:t>
            </a:r>
            <a:endParaRPr lang="en-US" altLang="en-US" sz="2400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greet_bob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 err="1" smtClean="0">
                <a:solidFill>
                  <a:srgbClr val="E06060"/>
                </a:solidFill>
                <a:latin typeface="+mn-lt"/>
              </a:rPr>
              <a:t>Traceback</a:t>
            </a:r>
            <a:r>
              <a:rPr lang="en-US" altLang="en-US" sz="2400" dirty="0" smtClean="0">
                <a:solidFill>
                  <a:srgbClr val="E06060"/>
                </a:solidFill>
                <a:latin typeface="+mn-lt"/>
              </a:rPr>
              <a:t> (most recent call last):  …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 err="1" smtClean="0">
                <a:solidFill>
                  <a:srgbClr val="E06060"/>
                </a:solidFill>
                <a:cs typeface="Arial" panose="020B0604020202020204" pitchFamily="34" charset="0"/>
              </a:rPr>
              <a:t>ValueError</a:t>
            </a:r>
            <a:r>
              <a:rPr lang="en-US" altLang="en-US" sz="2400" dirty="0" smtClean="0">
                <a:solidFill>
                  <a:srgbClr val="E06060"/>
                </a:solidFill>
                <a:cs typeface="Arial" panose="020B0604020202020204" pitchFamily="34" charset="0"/>
              </a:rPr>
              <a:t>: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could not </a:t>
            </a:r>
            <a:r>
              <a:rPr lang="en-US" altLang="en-US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convert string to float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: 'Bob'</a:t>
            </a:r>
            <a:endParaRPr lang="en-US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76200" y="838200"/>
            <a:ext cx="914400" cy="586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lvl="0">
              <a:lnSpc>
                <a:spcPct val="88000"/>
              </a:lnSpc>
            </a:pPr>
            <a:endParaRPr lang="en-US" altLang="en-US" sz="2400" dirty="0" smtClean="0">
              <a:solidFill>
                <a:srgbClr val="E06060"/>
              </a:solidFill>
              <a:latin typeface="Lucida Console" panose="020B0609040504020204" pitchFamily="49" charset="0"/>
              <a:sym typeface="Wingdings 3" panose="05040102010807070707" pitchFamily="18" charset="2"/>
            </a:endParaRPr>
          </a:p>
          <a:p>
            <a:pPr lvl="0">
              <a:lnSpc>
                <a:spcPct val="86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  <a:sym typeface="Wingdings 3" panose="05040102010807070707" pitchFamily="18" charset="2"/>
              </a:rPr>
              <a:t>&gt;&gt;&gt;</a:t>
            </a:r>
            <a:endParaRPr lang="en-US" altLang="en-US" sz="2400" spc="-40" dirty="0" smtClean="0">
              <a:solidFill>
                <a:srgbClr val="00B05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88000"/>
              </a:lnSpc>
            </a:pPr>
            <a:endParaRPr lang="en-US" altLang="en-US" sz="2400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57000"/>
              </a:lnSpc>
            </a:pP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lvl="0">
              <a:lnSpc>
                <a:spcPct val="88000"/>
              </a:lnSpc>
            </a:pPr>
            <a:endParaRPr lang="en-US" altLang="en-US" sz="2400" dirty="0" smtClean="0">
              <a:solidFill>
                <a:srgbClr val="BFBFBF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8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94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5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</p:txBody>
      </p:sp>
    </p:spTree>
    <p:extLst>
      <p:ext uri="{BB962C8B-B14F-4D97-AF65-F5344CB8AC3E}">
        <p14:creationId xmlns:p14="http://schemas.microsoft.com/office/powerpoint/2010/main" val="21115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5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724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2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83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5867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say_hi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(name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"Hi "+name</a:t>
            </a: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greet_bob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greeter_func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greeter_func</a:t>
            </a:r>
            <a:r>
              <a:rPr lang="en-US" altLang="en-US" sz="2400" dirty="0">
                <a:latin typeface="Lucida Console" panose="020B0609040504020204" pitchFamily="49" charset="0"/>
              </a:rPr>
              <a:t>("Bob")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greet_bob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say_hi</a:t>
            </a:r>
            <a:r>
              <a:rPr lang="en-US" altLang="en-US" sz="2400" dirty="0">
                <a:latin typeface="Lucida Console" panose="020B0609040504020204" pitchFamily="49" charset="0"/>
              </a:rPr>
              <a:t>) </a:t>
            </a:r>
            <a:r>
              <a:rPr lang="en-US" altLang="en-US" sz="2400" spc="-4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#passing a fu</a:t>
            </a:r>
            <a:r>
              <a:rPr lang="en-US" altLang="en-US" sz="2400" spc="-7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</a:t>
            </a:r>
            <a:r>
              <a:rPr lang="en-US" altLang="en-US" sz="2400" spc="-4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ction argument</a:t>
            </a:r>
            <a:endParaRPr lang="en-US" altLang="en-US" sz="2400" spc="-40" dirty="0" smtClean="0">
              <a:solidFill>
                <a:srgbClr val="00B05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'Hi Bob'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  <a:sym typeface="Wingdings 3" panose="05040102010807070707" pitchFamily="18" charset="2"/>
              </a:rPr>
              <a:t> H</a:t>
            </a:r>
            <a:endParaRPr lang="en-US" alt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greet_bob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 smtClean="0">
                <a:latin typeface="Lucida Console" panose="020B0609040504020204" pitchFamily="49" charset="0"/>
              </a:rPr>
              <a:t>say_hi</a:t>
            </a:r>
            <a:r>
              <a:rPr lang="en-US" altLang="en-US" sz="2400" b="1" dirty="0" smtClean="0"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</a:t>
            </a:r>
            <a:r>
              <a:rPr lang="en-US" altLang="en-US" sz="2400" spc="-4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say_hi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altLang="en-US" sz="10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 needs an argument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spc="-1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T</a:t>
            </a:r>
            <a:r>
              <a:rPr lang="en-US" altLang="en-US" sz="24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raceback</a:t>
            </a: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  File "&lt;</a:t>
            </a:r>
            <a:r>
              <a:rPr lang="en-US" altLang="en-US" sz="24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stdin</a:t>
            </a: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0">
              <a:lnSpc>
                <a:spcPct val="88000"/>
              </a:lnSpc>
            </a:pPr>
            <a:r>
              <a:rPr lang="en-US" altLang="en-US" sz="2400" spc="-1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T</a:t>
            </a:r>
            <a:r>
              <a:rPr lang="en-US" altLang="en-US" sz="24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ypeError</a:t>
            </a: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:</a:t>
            </a:r>
            <a:r>
              <a:rPr lang="en-US" altLang="en-US" sz="1800" dirty="0">
                <a:solidFill>
                  <a:srgbClr val="E0606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spc="-5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say</a:t>
            </a:r>
            <a:r>
              <a:rPr lang="en-US" altLang="en-US" sz="2400" spc="-6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_</a:t>
            </a:r>
            <a:r>
              <a:rPr lang="en-US" altLang="en-US" sz="2400" spc="-6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hi</a:t>
            </a:r>
            <a:r>
              <a:rPr lang="en-US" altLang="en-US" sz="2400" spc="-30" dirty="0" smtClean="0">
                <a:solidFill>
                  <a:srgbClr val="FF0000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spc="-30" dirty="0" smtClean="0">
                <a:solidFill>
                  <a:srgbClr val="FF0000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spc="-30" dirty="0">
                <a:solidFill>
                  <a:srgbClr val="FF0000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spc="-30" dirty="0">
                <a:solidFill>
                  <a:srgbClr val="FF0000"/>
                </a:solidFill>
                <a:cs typeface="Arial" panose="020B0604020202020204" pitchFamily="34" charset="0"/>
              </a:rPr>
              <a:t> missi</a:t>
            </a:r>
            <a:r>
              <a:rPr lang="en-US" altLang="en-US" sz="2400" spc="-50" dirty="0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400" spc="-30" dirty="0">
                <a:solidFill>
                  <a:srgbClr val="FF0000"/>
                </a:solidFill>
                <a:cs typeface="Arial" panose="020B0604020202020204" pitchFamily="34" charset="0"/>
              </a:rPr>
              <a:t>g</a:t>
            </a:r>
            <a:r>
              <a:rPr lang="en-US" altLang="en-US" sz="1600" spc="-3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spc="-30" dirty="0">
                <a:solidFill>
                  <a:srgbClr val="FF0000"/>
                </a:solidFill>
                <a:cs typeface="Arial" panose="020B0604020202020204" pitchFamily="34" charset="0"/>
              </a:rPr>
              <a:t>1 r</a:t>
            </a:r>
            <a:r>
              <a:rPr lang="en-US" altLang="en-US" sz="2400" spc="-50" dirty="0">
                <a:solidFill>
                  <a:srgbClr val="FF0000"/>
                </a:solidFill>
                <a:cs typeface="Arial" panose="020B0604020202020204" pitchFamily="34" charset="0"/>
              </a:rPr>
              <a:t>eq</a:t>
            </a:r>
            <a:r>
              <a:rPr lang="en-US" altLang="en-US" sz="2400" spc="-30" dirty="0">
                <a:solidFill>
                  <a:srgbClr val="FF0000"/>
                </a:solidFill>
                <a:cs typeface="Arial" panose="020B0604020202020204" pitchFamily="34" charset="0"/>
              </a:rPr>
              <a:t>uir</a:t>
            </a:r>
            <a:r>
              <a:rPr lang="en-US" altLang="en-US" sz="2400" spc="-50" dirty="0">
                <a:solidFill>
                  <a:srgbClr val="FF0000"/>
                </a:solidFill>
                <a:cs typeface="Arial" panose="020B0604020202020204" pitchFamily="34" charset="0"/>
              </a:rPr>
              <a:t>ed po</a:t>
            </a:r>
            <a:r>
              <a:rPr lang="en-US" altLang="en-US" sz="2400" spc="-30" dirty="0">
                <a:solidFill>
                  <a:srgbClr val="FF0000"/>
                </a:solidFill>
                <a:cs typeface="Arial" panose="020B0604020202020204" pitchFamily="34" charset="0"/>
              </a:rPr>
              <a:t>si</a:t>
            </a:r>
            <a:r>
              <a:rPr lang="en-US" altLang="en-US" sz="2400" spc="-1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2400" spc="-30" dirty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spc="-60" dirty="0">
                <a:solidFill>
                  <a:srgbClr val="FF0000"/>
                </a:solidFill>
                <a:cs typeface="Arial" panose="020B0604020202020204" pitchFamily="34" charset="0"/>
              </a:rPr>
              <a:t>onal argumen</a:t>
            </a:r>
            <a:r>
              <a:rPr lang="en-US" altLang="en-US" sz="2400" spc="-7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2400" spc="-30" dirty="0">
                <a:solidFill>
                  <a:srgbClr val="FF0000"/>
                </a:solidFill>
                <a:cs typeface="Arial" panose="020B0604020202020204" pitchFamily="34" charset="0"/>
              </a:rPr>
              <a:t>: 'name</a:t>
            </a:r>
            <a:r>
              <a:rPr lang="en-US" altLang="en-US" sz="2400" spc="-30" dirty="0" smtClean="0">
                <a:solidFill>
                  <a:srgbClr val="FF0000"/>
                </a:solidFill>
                <a:cs typeface="Arial" panose="020B0604020202020204" pitchFamily="34" charset="0"/>
              </a:rPr>
              <a:t>'</a:t>
            </a:r>
            <a:endParaRPr lang="en-US" altLang="en-US" sz="2400" dirty="0">
              <a:solidFill>
                <a:srgbClr val="E0606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greet_bob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 smtClean="0">
                <a:latin typeface="Lucida Console" panose="020B0609040504020204" pitchFamily="49" charset="0"/>
              </a:rPr>
              <a:t>sa</a:t>
            </a:r>
            <a:r>
              <a:rPr lang="en-US" altLang="en-US" sz="2400" b="1" spc="-80" dirty="0" err="1" smtClean="0">
                <a:latin typeface="Lucida Console" panose="020B0609040504020204" pitchFamily="49" charset="0"/>
              </a:rPr>
              <a:t>y_hi</a:t>
            </a:r>
            <a:r>
              <a:rPr lang="en-US" altLang="en-US" sz="2400" b="1" spc="-80" dirty="0" smtClean="0">
                <a:latin typeface="Lucida Console" panose="020B0609040504020204" pitchFamily="49" charset="0"/>
              </a:rPr>
              <a:t>('Bob')</a:t>
            </a:r>
            <a:r>
              <a:rPr lang="en-US" altLang="en-US" sz="2400" spc="-80" dirty="0" smtClean="0">
                <a:latin typeface="Lucida Console" panose="020B0609040504020204" pitchFamily="49" charset="0"/>
              </a:rPr>
              <a:t>)</a:t>
            </a:r>
            <a:r>
              <a:rPr lang="en-US" altLang="en-US" sz="2400" spc="-4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Doesn’t</a:t>
            </a:r>
            <a:r>
              <a:rPr lang="en-US" altLang="en-US" sz="22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pass</a:t>
            </a:r>
            <a:r>
              <a:rPr lang="en-US" altLang="en-US" sz="22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lang="en-US" altLang="en-US" sz="22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function</a:t>
            </a:r>
            <a:endParaRPr lang="en-US" altLang="en-US" sz="2400" spc="-8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spc="-1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T</a:t>
            </a:r>
            <a:r>
              <a:rPr lang="en-US" altLang="en-US" sz="24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raceback</a:t>
            </a: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  File "&lt;</a:t>
            </a:r>
            <a:r>
              <a:rPr lang="en-US" altLang="en-US" sz="24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stdin</a:t>
            </a: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  File "&lt;</a:t>
            </a:r>
            <a:r>
              <a:rPr lang="en-US" altLang="en-US" sz="24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stdin</a:t>
            </a: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&gt;", line 2, in </a:t>
            </a:r>
            <a:r>
              <a:rPr lang="en-US" altLang="en-US" sz="24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greet_bob</a:t>
            </a:r>
            <a:endParaRPr lang="en-US" altLang="en-US" sz="2400" dirty="0">
              <a:solidFill>
                <a:srgbClr val="E06060"/>
              </a:solidFill>
              <a:latin typeface="Arial Narrow" panose="020B0606020202030204" pitchFamily="34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spc="-1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T</a:t>
            </a:r>
            <a:r>
              <a:rPr lang="en-US" altLang="en-US" sz="2400" dirty="0" err="1">
                <a:solidFill>
                  <a:srgbClr val="E06060"/>
                </a:solidFill>
                <a:latin typeface="Arial Narrow" panose="020B0606020202030204" pitchFamily="34" charset="0"/>
              </a:rPr>
              <a:t>ypeError</a:t>
            </a:r>
            <a:r>
              <a:rPr lang="en-US" altLang="en-US" sz="2400" dirty="0">
                <a:solidFill>
                  <a:srgbClr val="E06060"/>
                </a:solidFill>
                <a:latin typeface="Arial Narrow" panose="020B0606020202030204" pitchFamily="34" charset="0"/>
              </a:rPr>
              <a:t>:</a:t>
            </a:r>
            <a:r>
              <a:rPr lang="en-US" altLang="en-US" sz="1800" dirty="0">
                <a:solidFill>
                  <a:srgbClr val="E0606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spc="-50" dirty="0">
                <a:solidFill>
                  <a:srgbClr val="FF0000"/>
                </a:solidFill>
                <a:cs typeface="Arial" panose="020B0604020202020204" pitchFamily="34" charset="0"/>
              </a:rPr>
              <a:t>'</a:t>
            </a:r>
            <a:r>
              <a:rPr lang="en-US" altLang="en-US" sz="2400" spc="-60" dirty="0" err="1">
                <a:solidFill>
                  <a:srgbClr val="FF0000"/>
                </a:solidFill>
                <a:cs typeface="Arial" panose="020B0604020202020204" pitchFamily="34" charset="0"/>
              </a:rPr>
              <a:t>str</a:t>
            </a:r>
            <a:r>
              <a:rPr lang="en-US" altLang="en-US" sz="2400" spc="-60" dirty="0">
                <a:solidFill>
                  <a:srgbClr val="FF0000"/>
                </a:solidFill>
                <a:cs typeface="Arial" panose="020B0604020202020204" pitchFamily="34" charset="0"/>
              </a:rPr>
              <a:t>'</a:t>
            </a:r>
            <a:r>
              <a:rPr lang="en-US" altLang="en-US" sz="2400" spc="-30" dirty="0">
                <a:solidFill>
                  <a:srgbClr val="FF0000"/>
                </a:solidFill>
                <a:cs typeface="Arial" panose="020B0604020202020204" pitchFamily="34" charset="0"/>
              </a:rPr>
              <a:t> object is not callable</a:t>
            </a:r>
          </a:p>
          <a:p>
            <a:pPr lvl="0">
              <a:lnSpc>
                <a:spcPct val="88000"/>
              </a:lnSpc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spc="-60" dirty="0" smtClean="0">
                <a:latin typeface="Lucida Console" panose="020B0609040504020204" pitchFamily="49" charset="0"/>
              </a:rPr>
              <a:t>print(callable(</a:t>
            </a:r>
            <a:r>
              <a:rPr lang="en-US" altLang="en-US" sz="2400" b="1" spc="-60" dirty="0" err="1" smtClean="0">
                <a:latin typeface="Lucida Console" panose="020B0609040504020204" pitchFamily="49" charset="0"/>
              </a:rPr>
              <a:t>sa</a:t>
            </a:r>
            <a:r>
              <a:rPr lang="en-US" altLang="en-US" sz="2400" b="1" spc="-100" dirty="0" err="1" smtClean="0">
                <a:latin typeface="Lucida Console" panose="020B0609040504020204" pitchFamily="49" charset="0"/>
              </a:rPr>
              <a:t>y</a:t>
            </a:r>
            <a:r>
              <a:rPr lang="en-US" altLang="en-US" sz="2400" b="1" spc="-60" dirty="0" err="1" smtClean="0">
                <a:latin typeface="Lucida Console" panose="020B0609040504020204" pitchFamily="49" charset="0"/>
              </a:rPr>
              <a:t>_hi</a:t>
            </a:r>
            <a:r>
              <a:rPr lang="en-US" altLang="en-US" sz="2400" b="1" spc="-11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b="1" spc="-110" dirty="0">
                <a:latin typeface="Lucida Console" panose="020B0609040504020204" pitchFamily="49" charset="0"/>
              </a:rPr>
              <a:t>'</a:t>
            </a:r>
            <a:r>
              <a:rPr lang="en-US" altLang="en-US" sz="2400" b="1" spc="-60" dirty="0">
                <a:latin typeface="Lucida Console" panose="020B0609040504020204" pitchFamily="49" charset="0"/>
              </a:rPr>
              <a:t>Bo</a:t>
            </a:r>
            <a:r>
              <a:rPr lang="en-US" altLang="en-US" sz="2400" b="1" spc="-110" dirty="0">
                <a:latin typeface="Lucida Console" panose="020B0609040504020204" pitchFamily="49" charset="0"/>
              </a:rPr>
              <a:t>b</a:t>
            </a:r>
            <a:r>
              <a:rPr lang="en-US" altLang="en-US" sz="2400" b="1" spc="-110" dirty="0" smtClean="0">
                <a:latin typeface="Lucida Console" panose="020B0609040504020204" pitchFamily="49" charset="0"/>
              </a:rPr>
              <a:t>')</a:t>
            </a:r>
            <a:r>
              <a:rPr lang="en-US" altLang="en-US" sz="2400" spc="-110" dirty="0" smtClean="0">
                <a:latin typeface="Lucida Console" panose="020B0609040504020204" pitchFamily="49" charset="0"/>
              </a:rPr>
              <a:t>)</a:t>
            </a:r>
            <a:r>
              <a:rPr lang="en-US" altLang="en-US" sz="2400" spc="-60" dirty="0" smtClean="0">
                <a:latin typeface="Lucida Console" panose="020B0609040504020204" pitchFamily="49" charset="0"/>
              </a:rPr>
              <a:t>,callabl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e(</a:t>
            </a:r>
            <a:r>
              <a:rPr lang="en-US" altLang="en-US" sz="2400" b="1" spc="-60" dirty="0" err="1" smtClean="0">
                <a:latin typeface="Lucida Console" panose="020B0609040504020204" pitchFamily="49" charset="0"/>
              </a:rPr>
              <a:t>sa</a:t>
            </a:r>
            <a:r>
              <a:rPr lang="en-US" altLang="en-US" sz="2400" b="1" spc="-110" dirty="0" err="1" smtClean="0">
                <a:latin typeface="Lucida Console" panose="020B0609040504020204" pitchFamily="49" charset="0"/>
              </a:rPr>
              <a:t>y_</a:t>
            </a:r>
            <a:r>
              <a:rPr lang="en-US" altLang="en-US" sz="2400" b="1" spc="-60" dirty="0" err="1" smtClean="0">
                <a:latin typeface="Lucida Console" panose="020B0609040504020204" pitchFamily="49" charset="0"/>
              </a:rPr>
              <a:t>hi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))</a:t>
            </a:r>
            <a:endParaRPr lang="en-US" altLang="en-US" sz="2400" spc="-100" dirty="0">
              <a:latin typeface="Lucida Console" panose="020B0609040504020204" pitchFamily="49" charset="0"/>
            </a:endParaRPr>
          </a:p>
          <a:p>
            <a:pPr lvl="0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False True</a:t>
            </a: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6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Do you understand all the above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behaviors?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b="1" dirty="0" smtClean="0"/>
              <a:t>Functions as passed-around objects</a:t>
            </a:r>
            <a:endParaRPr 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" y="838200"/>
            <a:ext cx="990600" cy="586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4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kern="0" spc="-4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4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9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threw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it out,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regardless!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4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kern="0" spc="-4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4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9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threw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it out,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regardless!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60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</a:t>
            </a:r>
            <a:r>
              <a:rPr lang="en-US" altLang="en-US" kern="0" spc="-4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0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eting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affects</a:t>
            </a:r>
            <a:r>
              <a:rPr lang="en-US" altLang="en-US" sz="1800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40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4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kern="0" spc="-4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4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9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threw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it out,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regardless!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60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</a:t>
            </a:r>
            <a:r>
              <a:rPr lang="en-US" altLang="en-US" kern="0" spc="-450" dirty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00" dirty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eting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affects</a:t>
            </a:r>
            <a:r>
              <a:rPr lang="en-US" altLang="en-US" sz="1800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40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 ca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t. It was stolen!</a:t>
            </a:r>
          </a:p>
        </p:txBody>
      </p:sp>
    </p:spTree>
    <p:extLst>
      <p:ext uri="{BB962C8B-B14F-4D97-AF65-F5344CB8AC3E}">
        <p14:creationId xmlns:p14="http://schemas.microsoft.com/office/powerpoint/2010/main" val="255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4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kern="0" spc="-4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4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9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threw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it out,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regardless!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60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</a:t>
            </a:r>
            <a:r>
              <a:rPr lang="en-US" altLang="en-US" kern="0" spc="-450" dirty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00" dirty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eting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affects</a:t>
            </a:r>
            <a:r>
              <a:rPr lang="en-US" altLang="en-US" sz="1800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40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 ca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t. It was stolen!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778903" y="0"/>
            <a:ext cx="7586195" cy="715679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Special Methods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579800" cy="5933875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Lucida Console" panose="020B0609040504020204" pitchFamily="49" charset="0"/>
              </a:rPr>
              <a:t>__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init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__(self)</a:t>
            </a:r>
            <a:r>
              <a:rPr lang="en-US" altLang="en-US" sz="2800" dirty="0" smtClean="0"/>
              <a:t> is a </a:t>
            </a:r>
            <a:r>
              <a:rPr lang="en-US" altLang="en-US" sz="2800" b="1" dirty="0" smtClean="0">
                <a:solidFill>
                  <a:srgbClr val="006600"/>
                </a:solidFill>
              </a:rPr>
              <a:t>constructor</a:t>
            </a:r>
            <a:r>
              <a:rPr lang="en-US" altLang="en-US" sz="2800" dirty="0" smtClean="0"/>
              <a:t>. It is invoked automatically </a:t>
            </a:r>
            <a:r>
              <a:rPr lang="en-US" altLang="en-US" sz="2800" dirty="0"/>
              <a:t>when a new object is </a:t>
            </a:r>
            <a:r>
              <a:rPr lang="en-US" altLang="en-US" sz="2800" dirty="0" smtClean="0"/>
              <a:t>created.</a:t>
            </a:r>
          </a:p>
          <a:p>
            <a:pPr eaLnBrk="1" hangingPunct="1"/>
            <a:r>
              <a:rPr lang="en-US" altLang="en-US" sz="2800" dirty="0" smtClean="0">
                <a:latin typeface="Lucida Console" panose="020B0609040504020204" pitchFamily="49" charset="0"/>
              </a:rPr>
              <a:t>__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str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__(</a:t>
            </a:r>
            <a:r>
              <a:rPr lang="en-US" altLang="en-US" sz="2800" dirty="0">
                <a:latin typeface="Lucida Console" panose="020B0609040504020204" pitchFamily="49" charset="0"/>
              </a:rPr>
              <a:t>self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)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is </a:t>
            </a:r>
            <a:r>
              <a:rPr lang="en-US" altLang="en-US" sz="2800" dirty="0" smtClean="0"/>
              <a:t>invoked </a:t>
            </a:r>
            <a:r>
              <a:rPr lang="en-US" altLang="en-US" sz="2800" dirty="0"/>
              <a:t>(if defined) when </a:t>
            </a:r>
            <a:r>
              <a:rPr lang="en-US" altLang="en-US" sz="2800" dirty="0" smtClean="0"/>
              <a:t>an </a:t>
            </a:r>
            <a:r>
              <a:rPr lang="en-US" altLang="en-US" sz="2800" dirty="0"/>
              <a:t>object is </a:t>
            </a:r>
            <a:r>
              <a:rPr lang="en-US" altLang="en-US" sz="2800" dirty="0" smtClean="0"/>
              <a:t>printed.</a:t>
            </a:r>
          </a:p>
          <a:p>
            <a:pPr eaLnBrk="1" hangingPunct="1"/>
            <a:r>
              <a:rPr lang="en-US" altLang="en-US" sz="2800" dirty="0" smtClean="0">
                <a:latin typeface="Lucida Console" panose="020B0609040504020204" pitchFamily="49" charset="0"/>
              </a:rPr>
              <a:t>__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gt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__(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self,val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)</a:t>
            </a:r>
            <a:r>
              <a:rPr lang="en-US" altLang="en-US" sz="2800" dirty="0" smtClean="0"/>
              <a:t> is </a:t>
            </a:r>
            <a:r>
              <a:rPr lang="en-US" altLang="en-US" sz="2800" dirty="0"/>
              <a:t>invoked (if defined) when </a:t>
            </a:r>
            <a:r>
              <a:rPr lang="en-US" altLang="en-US" sz="2800" dirty="0" smtClean="0"/>
              <a:t>two instances of class are compared with a “&gt;”.</a:t>
            </a:r>
          </a:p>
          <a:p>
            <a:pPr lvl="1" eaLnBrk="1" hangingPunct="1"/>
            <a:r>
              <a:rPr lang="en-US" altLang="en-US" sz="2400" dirty="0" smtClean="0"/>
              <a:t>Similarly: __</a:t>
            </a:r>
            <a:r>
              <a:rPr lang="en-US" altLang="en-US" sz="2400" dirty="0" err="1" smtClean="0"/>
              <a:t>lt</a:t>
            </a:r>
            <a:r>
              <a:rPr lang="en-US" altLang="en-US" sz="2400" dirty="0" smtClean="0"/>
              <a:t>__(</a:t>
            </a:r>
            <a:r>
              <a:rPr lang="en-US" altLang="en-US" sz="2400" dirty="0" err="1" smtClean="0"/>
              <a:t>self,val</a:t>
            </a:r>
            <a:r>
              <a:rPr lang="en-US" altLang="en-US" sz="2400" dirty="0" smtClean="0"/>
              <a:t>), __</a:t>
            </a:r>
            <a:r>
              <a:rPr lang="en-US" altLang="en-US" sz="2400" dirty="0" err="1" smtClean="0"/>
              <a:t>ge</a:t>
            </a:r>
            <a:r>
              <a:rPr lang="en-US" altLang="en-US" sz="2400" dirty="0" smtClean="0"/>
              <a:t>__(</a:t>
            </a:r>
            <a:r>
              <a:rPr lang="en-US" altLang="en-US" sz="2400" dirty="0" err="1" smtClean="0"/>
              <a:t>self,val</a:t>
            </a:r>
            <a:r>
              <a:rPr lang="en-US" altLang="en-US" sz="2400" dirty="0" smtClean="0"/>
              <a:t>), __le(</a:t>
            </a:r>
            <a:r>
              <a:rPr lang="en-US" altLang="en-US" sz="2400" dirty="0" err="1" smtClean="0"/>
              <a:t>self,val</a:t>
            </a:r>
            <a:r>
              <a:rPr lang="en-US" altLang="en-US" sz="2400" dirty="0" smtClean="0"/>
              <a:t>)__, __</a:t>
            </a:r>
            <a:r>
              <a:rPr lang="en-US" altLang="en-US" sz="2400" dirty="0" err="1" smtClean="0"/>
              <a:t>eq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self,val</a:t>
            </a:r>
            <a:r>
              <a:rPr lang="en-US" altLang="en-US" sz="2400" dirty="0" smtClean="0"/>
              <a:t>)__, and __ne(</a:t>
            </a:r>
            <a:r>
              <a:rPr lang="en-US" altLang="en-US" sz="2400" dirty="0" err="1" smtClean="0"/>
              <a:t>self,val</a:t>
            </a:r>
            <a:r>
              <a:rPr lang="en-US" altLang="en-US" sz="2400" dirty="0" smtClean="0"/>
              <a:t>)__</a:t>
            </a:r>
          </a:p>
          <a:p>
            <a:pPr marL="429428" lvl="1" indent="0" eaLnBrk="1" hangingPunct="1">
              <a:buNone/>
            </a:pPr>
            <a:endParaRPr lang="en-US" altLang="en-US" sz="1000" dirty="0"/>
          </a:p>
          <a:p>
            <a:pPr eaLnBrk="1" hangingPunct="1"/>
            <a:r>
              <a:rPr lang="en-US" altLang="en-US" sz="2800" dirty="0" smtClean="0"/>
              <a:t>The __ at the front indicates that these methods are not meant to be explicitly accessed.</a:t>
            </a:r>
          </a:p>
          <a:p>
            <a:pPr lvl="1" eaLnBrk="1" hangingPunct="1"/>
            <a:r>
              <a:rPr lang="en-US" altLang="en-US" sz="2400" dirty="0" smtClean="0"/>
              <a:t>The __ at the end indicates that these methods </a:t>
            </a:r>
            <a:r>
              <a:rPr lang="en-US" altLang="en-US" sz="2400" i="1" dirty="0" smtClean="0"/>
              <a:t>can</a:t>
            </a:r>
            <a:r>
              <a:rPr lang="en-US" altLang="en-US" sz="2400" dirty="0" smtClean="0"/>
              <a:t> be explicitly accessed if you wanted to (which you don’t).</a:t>
            </a:r>
          </a:p>
          <a:p>
            <a:pPr lvl="2" eaLnBrk="1" hangingPunct="1"/>
            <a:r>
              <a:rPr lang="en-US" altLang="en-US" sz="2400" dirty="0" smtClean="0"/>
              <a:t>The same is true for methods you define and name.</a:t>
            </a:r>
            <a:endParaRPr lang="en-US" altLang="en-US" sz="2400" dirty="0"/>
          </a:p>
          <a:p>
            <a:pPr eaLnBrk="1" hangingPunct="1"/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91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77824"/>
            <a:ext cx="8991600" cy="5980176"/>
          </a:xfrm>
        </p:spPr>
        <p:txBody>
          <a:bodyPr/>
          <a:lstStyle/>
          <a:p>
            <a:pPr marL="233363" indent="-60325" eaLnBrk="1" hangingPunct="1">
              <a:lnSpc>
                <a:spcPct val="80000"/>
              </a:lnSpc>
              <a:spcBef>
                <a:spcPts val="2400"/>
              </a:spcBef>
              <a:buNone/>
            </a:pP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 ...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marL="284163" indent="-508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/>
              <a:t>  </a:t>
            </a:r>
            <a:r>
              <a:rPr lang="en-US" altLang="en-US" sz="3200" dirty="0" smtClean="0"/>
              <a:t>The constructor:              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SomeClass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33363" indent="-60325"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F2A7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>
                <a:solidFill>
                  <a:srgbClr val="F2A7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006600"/>
                </a:solidFill>
              </a:rPr>
              <a:t> </a:t>
            </a:r>
          </a:p>
          <a:p>
            <a:pPr marL="284163" indent="-508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/>
              <a:t>  Lets you use </a:t>
            </a:r>
            <a:r>
              <a:rPr lang="en-US" altLang="en-US" sz="3200" b="1" dirty="0" smtClean="0"/>
              <a:t>print</a:t>
            </a:r>
            <a:r>
              <a:rPr lang="en-US" altLang="en-US" sz="3200" dirty="0" smtClean="0"/>
              <a:t>:           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33363" indent="-60325"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006600"/>
                </a:solidFill>
              </a:rPr>
              <a:t> </a:t>
            </a:r>
          </a:p>
          <a:p>
            <a:pPr marL="284163" indent="-508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 smtClean="0"/>
              <a:t>  Lets you use </a:t>
            </a:r>
            <a:r>
              <a:rPr lang="en-US" altLang="en-US" sz="3200" b="1" dirty="0" smtClean="0"/>
              <a:t>for</a:t>
            </a:r>
            <a:r>
              <a:rPr lang="en-US" altLang="en-US" sz="3200" dirty="0" smtClean="0"/>
              <a:t>:          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[x 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 in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</a:p>
          <a:p>
            <a:pPr marL="457200" indent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6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6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6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altLang="en-US" sz="3600" spc="-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altLang="en-US" sz="3600" spc="-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spc="-1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cates </a:t>
            </a:r>
            <a:r>
              <a:rPr lang="en-US" altLang="en-US" sz="3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Python that the </a:t>
            </a:r>
            <a:r>
              <a:rPr lang="en-US" altLang="en-US" sz="3600" spc="-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_next</a:t>
            </a:r>
            <a:r>
              <a:rPr lang="en-US" altLang="en-US" sz="3600" spc="-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r>
              <a:rPr lang="en-US" altLang="en-US" sz="3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how to implement </a:t>
            </a:r>
            <a:r>
              <a:rPr lang="en-US" altLang="en-US" sz="32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 smtClean="0">
                <a:solidFill>
                  <a:srgbClr val="00B050"/>
                </a:solidFill>
              </a:rPr>
              <a:t>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statements.) </a:t>
            </a:r>
            <a:endParaRPr lang="en-US" altLang="en-US" sz="3200" spc="-3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33363" indent="-60325"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	__next__(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b="1" dirty="0">
              <a:solidFill>
                <a:schemeClr val="accent2"/>
              </a:solidFill>
            </a:endParaRPr>
          </a:p>
          <a:p>
            <a:pPr marL="284163" indent="-508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spc="-30" dirty="0"/>
              <a:t>  Lets you use </a:t>
            </a:r>
            <a:r>
              <a:rPr lang="en-US" altLang="en-US" sz="3200" b="1" spc="-30" dirty="0"/>
              <a:t>next</a:t>
            </a:r>
            <a:r>
              <a:rPr lang="en-US" altLang="en-US" sz="3200" spc="-30" dirty="0"/>
              <a:t>:          </a:t>
            </a:r>
            <a:r>
              <a:rPr lang="en-US" altLang="en-US" sz="3200" b="1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3200" spc="-30" dirty="0">
                <a:solidFill>
                  <a:srgbClr val="00B0F0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3200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b="1" spc="-1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spc="-3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233363" indent="-60325"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en-US" sz="32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__call__(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</a:p>
          <a:p>
            <a:pPr marL="284163" indent="-508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/>
              <a:t>  Lets you call the object: 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3200" spc="-40" dirty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b="1" spc="-40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spc="-400" dirty="0">
                <a:solidFill>
                  <a:schemeClr val="tx1"/>
                </a:solidFill>
                <a:latin typeface="Lucida Console" panose="020B0609040504020204" pitchFamily="49" charset="0"/>
              </a:rPr>
              <a:t>..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32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endParaRPr lang="en-US" altLang="en-US" sz="3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endParaRPr lang="en-US" altLang="en-US" sz="32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+mn-lt"/>
              </a:rPr>
              <a:t>Special </a:t>
            </a:r>
            <a:r>
              <a:rPr lang="en-US" altLang="en-US" sz="4400" dirty="0">
                <a:latin typeface="+mn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218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77824"/>
            <a:ext cx="8991600" cy="5980176"/>
          </a:xfrm>
        </p:spPr>
        <p:txBody>
          <a:bodyPr/>
          <a:lstStyle/>
          <a:p>
            <a:pPr marL="233363" indent="-60325" eaLnBrk="1" hangingPunct="1">
              <a:lnSpc>
                <a:spcPct val="94000"/>
              </a:lnSpc>
              <a:spcBef>
                <a:spcPts val="600"/>
              </a:spcBef>
              <a:buNone/>
            </a:pPr>
            <a:r>
              <a:rPr lang="en-US" altLang="en-US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getitem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 Lets you index </a:t>
            </a:r>
            <a:r>
              <a:rPr lang="en-US" altLang="en-US" sz="3200" dirty="0"/>
              <a:t>a value </a:t>
            </a:r>
            <a:r>
              <a:rPr lang="en-US" altLang="en-US" sz="3200" dirty="0" smtClean="0"/>
              <a:t>by its key: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3200" spc="-4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b="1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32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233363" indent="-60325" eaLnBrk="1" hangingPunct="1">
              <a:lnSpc>
                <a:spcPct val="94000"/>
              </a:lnSpc>
              <a:spcBef>
                <a:spcPts val="2400"/>
              </a:spcBef>
              <a:buNone/>
            </a:pP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F2A700"/>
                </a:solidFill>
                <a:latin typeface="Lucida Console" panose="020B0609040504020204" pitchFamily="49" charset="0"/>
              </a:rPr>
              <a:t>setitem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err="1" smtClean="0">
                <a:solidFill>
                  <a:srgbClr val="F2A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dirty="0" err="1" smtClean="0">
                <a:solidFill>
                  <a:srgbClr val="F2A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b="1" dirty="0" smtClean="0">
              <a:solidFill>
                <a:srgbClr val="F2A700"/>
              </a:solidFill>
            </a:endParaRP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spc="-30" dirty="0" smtClean="0"/>
              <a:t> </a:t>
            </a:r>
            <a:r>
              <a:rPr lang="en-US" altLang="en-US" sz="3200" spc="-30" dirty="0"/>
              <a:t> </a:t>
            </a:r>
            <a:r>
              <a:rPr lang="en-US" altLang="en-US" sz="3200" spc="-30" dirty="0" smtClean="0"/>
              <a:t>Lets </a:t>
            </a:r>
            <a:r>
              <a:rPr lang="en-US" altLang="en-US" sz="3200" spc="-30" dirty="0"/>
              <a:t>you </a:t>
            </a:r>
            <a:r>
              <a:rPr lang="en-US" altLang="en-US" sz="3200" spc="-30" dirty="0" smtClean="0"/>
              <a:t>set </a:t>
            </a:r>
            <a:r>
              <a:rPr lang="en-US" altLang="en-US" sz="3200" spc="-30" dirty="0"/>
              <a:t>a value by its </a:t>
            </a:r>
            <a:r>
              <a:rPr lang="en-US" altLang="en-US" sz="3200" spc="-30" dirty="0" smtClean="0"/>
              <a:t>key: </a:t>
            </a:r>
            <a:r>
              <a:rPr lang="en-US" altLang="en-US" sz="3200" spc="-3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32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b="1" spc="-100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3200" spc="-1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spc="-100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]=</a:t>
            </a:r>
            <a:r>
              <a:rPr lang="en-US" altLang="en-US" sz="3200" spc="-3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val</a:t>
            </a:r>
            <a:endParaRPr lang="en-US" altLang="en-US" sz="3200" spc="-3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33363" indent="-60325" eaLnBrk="1" hangingPunct="1">
              <a:lnSpc>
                <a:spcPct val="94000"/>
              </a:lnSpc>
              <a:spcBef>
                <a:spcPts val="2400"/>
              </a:spcBef>
              <a:buNone/>
            </a:pP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delitem</a:t>
            </a:r>
            <a:r>
              <a:rPr lang="en-US" altLang="en-US" sz="32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006600"/>
                </a:solidFill>
              </a:rPr>
              <a:t> </a:t>
            </a:r>
            <a:endParaRPr lang="en-US" altLang="en-US" sz="3200" dirty="0" smtClean="0">
              <a:solidFill>
                <a:srgbClr val="006600"/>
              </a:solidFill>
            </a:endParaRP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 Lets you delete an entry: 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del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32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]</a:t>
            </a:r>
          </a:p>
          <a:p>
            <a:pPr marL="233363" indent="-60325" eaLnBrk="1" hangingPunct="1">
              <a:spcBef>
                <a:spcPts val="2400"/>
              </a:spcBef>
              <a:buNone/>
            </a:pP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__contains__(</a:t>
            </a:r>
            <a:r>
              <a:rPr lang="en-US" altLang="en-US" sz="3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b="1" dirty="0" smtClean="0">
              <a:solidFill>
                <a:schemeClr val="accent2"/>
              </a:solidFill>
            </a:endParaRPr>
          </a:p>
          <a:p>
            <a:pPr marL="457200" indent="-223838" eaLnBrk="1" hangingPunct="1">
              <a:spcBef>
                <a:spcPts val="0"/>
              </a:spcBef>
              <a:buNone/>
            </a:pPr>
            <a:r>
              <a:rPr lang="en-US" altLang="en-US" sz="3200" dirty="0" smtClean="0"/>
              <a:t>  Gives you the in operator: </a:t>
            </a:r>
            <a:r>
              <a:rPr lang="en-US" altLang="en-US" sz="32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20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</a:t>
            </a:r>
            <a:r>
              <a:rPr lang="en-US" altLang="en-US" sz="2800" dirty="0" smtClean="0">
                <a:solidFill>
                  <a:srgbClr val="FFAB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</a:p>
          <a:p>
            <a:pPr marL="284163" indent="-50800" eaLnBrk="1" hangingPunct="1">
              <a:spcBef>
                <a:spcPts val="1200"/>
              </a:spcBef>
              <a:buNone/>
            </a:pP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b="1" dirty="0" smtClean="0">
              <a:solidFill>
                <a:srgbClr val="7030A0"/>
              </a:solidFill>
            </a:endParaRPr>
          </a:p>
          <a:p>
            <a:pPr marL="457200" indent="-223838" eaLnBrk="1" hangingPunct="1">
              <a:spcBef>
                <a:spcPts val="0"/>
              </a:spcBef>
              <a:buNone/>
            </a:pPr>
            <a:r>
              <a:rPr lang="en-US" altLang="en-US" sz="3200" dirty="0" smtClean="0"/>
              <a:t>  Gives you the </a:t>
            </a:r>
            <a:r>
              <a:rPr lang="en-US" altLang="en-US" sz="3200" dirty="0" err="1" smtClean="0"/>
              <a:t>len</a:t>
            </a:r>
            <a:r>
              <a:rPr lang="en-US" altLang="en-US" sz="3200" dirty="0" smtClean="0"/>
              <a:t> function: </a:t>
            </a:r>
            <a:r>
              <a:rPr lang="en-US" altLang="en-US" sz="3200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endParaRPr lang="en-US" altLang="en-US" sz="32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+mn-lt"/>
              </a:rPr>
              <a:t>Special </a:t>
            </a:r>
            <a:r>
              <a:rPr lang="en-US" altLang="en-US" sz="4400" dirty="0">
                <a:latin typeface="+mn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7414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/>
          <a:lstStyle/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dirty="0" smtClean="0"/>
              <a:t>gives you the</a:t>
            </a:r>
            <a:r>
              <a:rPr lang="en-US" altLang="en-US" sz="3200" dirty="0" smtClean="0">
                <a:solidFill>
                  <a:srgbClr val="FF0000"/>
                </a:solidFill>
              </a:rPr>
              <a:t> == </a:t>
            </a:r>
            <a:r>
              <a:rPr lang="en-US" altLang="en-US" sz="3200" dirty="0" smtClean="0"/>
              <a:t>operator.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>
                <a:solidFill>
                  <a:srgbClr val="FF9F00"/>
                </a:solidFill>
                <a:latin typeface="Lucida Console" panose="020B0609040504020204" pitchFamily="49" charset="0"/>
              </a:rPr>
              <a:t>__ne__(</a:t>
            </a:r>
            <a:r>
              <a:rPr lang="en-US" altLang="en-US" sz="3200" dirty="0" err="1" smtClean="0">
                <a:solidFill>
                  <a:srgbClr val="FF9F00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FF9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FF9F00"/>
                </a:solidFill>
              </a:rPr>
              <a:t>  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3200" dirty="0">
                <a:solidFill>
                  <a:srgbClr val="F2A700"/>
                </a:solidFill>
              </a:rPr>
              <a:t>!= </a:t>
            </a:r>
            <a:r>
              <a:rPr lang="en-US" altLang="en-US" sz="3200" dirty="0"/>
              <a:t>operator.</a:t>
            </a: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FFD9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>
                <a:solidFill>
                  <a:srgbClr val="FFD900"/>
                </a:solidFill>
                <a:latin typeface="Lucida Console" panose="020B0609040504020204" pitchFamily="49" charset="0"/>
              </a:rPr>
              <a:t>ge</a:t>
            </a:r>
            <a:r>
              <a:rPr lang="en-US" altLang="en-US" sz="3200" dirty="0" smtClean="0">
                <a:solidFill>
                  <a:srgbClr val="FFD9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>
                <a:solidFill>
                  <a:srgbClr val="FFD9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FFD900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FFD900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3200" dirty="0" smtClean="0">
                <a:solidFill>
                  <a:srgbClr val="FFD900"/>
                </a:solidFill>
              </a:rPr>
              <a:t>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the </a:t>
            </a:r>
            <a:r>
              <a:rPr lang="en-US" altLang="en-US" sz="3200" dirty="0" smtClean="0">
                <a:solidFill>
                  <a:srgbClr val="FFD900"/>
                </a:solidFill>
              </a:rPr>
              <a:t>&gt;=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operator.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93E401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>
                <a:solidFill>
                  <a:srgbClr val="93E401"/>
                </a:solidFill>
                <a:latin typeface="Lucida Console" panose="020B0609040504020204" pitchFamily="49" charset="0"/>
              </a:rPr>
              <a:t>gt</a:t>
            </a:r>
            <a:r>
              <a:rPr lang="en-US" altLang="en-US" sz="3200" dirty="0" smtClean="0">
                <a:solidFill>
                  <a:srgbClr val="93E401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>
                <a:solidFill>
                  <a:srgbClr val="93E40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93E401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93E40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93E401"/>
                </a:solidFill>
              </a:rPr>
              <a:t>  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3200" dirty="0" smtClean="0">
                <a:solidFill>
                  <a:srgbClr val="96FF01"/>
                </a:solidFill>
              </a:rPr>
              <a:t>&gt; 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operator.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00F200"/>
                </a:solidFill>
                <a:latin typeface="Lucida Console" panose="020B0609040504020204" pitchFamily="49" charset="0"/>
              </a:rPr>
              <a:t>__le__(</a:t>
            </a:r>
            <a:r>
              <a:rPr lang="en-US" altLang="en-US" sz="3200" dirty="0" err="1" smtClean="0">
                <a:solidFill>
                  <a:srgbClr val="00F200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00F2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00F200"/>
                </a:solidFill>
              </a:rPr>
              <a:t>  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the </a:t>
            </a:r>
            <a:r>
              <a:rPr lang="en-US" altLang="en-US" sz="3200" dirty="0" smtClean="0">
                <a:solidFill>
                  <a:srgbClr val="00F200"/>
                </a:solidFill>
              </a:rPr>
              <a:t>&lt;=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operator.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00B38C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>
                <a:solidFill>
                  <a:srgbClr val="00B38C"/>
                </a:solidFill>
                <a:latin typeface="Lucida Console" panose="020B0609040504020204" pitchFamily="49" charset="0"/>
              </a:rPr>
              <a:t>lt</a:t>
            </a:r>
            <a:r>
              <a:rPr lang="en-US" altLang="en-US" sz="3200" dirty="0" smtClean="0">
                <a:solidFill>
                  <a:srgbClr val="00B38C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>
                <a:solidFill>
                  <a:srgbClr val="00B38C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00B38C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00B38C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00B38C"/>
                </a:solidFill>
              </a:rPr>
              <a:t>  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3200" dirty="0">
                <a:solidFill>
                  <a:srgbClr val="00B38C"/>
                </a:solidFill>
              </a:rPr>
              <a:t>&lt;</a:t>
            </a:r>
            <a:r>
              <a:rPr lang="en-US" altLang="en-US" sz="3200" dirty="0" smtClean="0"/>
              <a:t>  operator</a:t>
            </a:r>
            <a:r>
              <a:rPr lang="en-US" altLang="en-US" sz="3200" dirty="0"/>
              <a:t>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348BFE"/>
                </a:solidFill>
                <a:latin typeface="Lucida Console" panose="020B0609040504020204" pitchFamily="49" charset="0"/>
              </a:rPr>
              <a:t>__add__(</a:t>
            </a:r>
            <a:r>
              <a:rPr lang="en-US" altLang="en-US" sz="3200" dirty="0" err="1" smtClean="0">
                <a:solidFill>
                  <a:srgbClr val="348BFE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348BF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348BFE"/>
                </a:solidFill>
              </a:rPr>
              <a:t>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3200" dirty="0">
                <a:solidFill>
                  <a:srgbClr val="348BFE"/>
                </a:solidFill>
              </a:rPr>
              <a:t>+</a:t>
            </a:r>
            <a:r>
              <a:rPr lang="en-US" altLang="en-US" sz="3200" dirty="0" smtClean="0"/>
              <a:t>  operator</a:t>
            </a:r>
            <a:r>
              <a:rPr lang="en-US" altLang="en-US" sz="3200" dirty="0"/>
              <a:t>.</a:t>
            </a:r>
            <a:endParaRPr lang="en-US" altLang="en-US" sz="3200" dirty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>
                <a:solidFill>
                  <a:srgbClr val="1400FF"/>
                </a:solidFill>
                <a:latin typeface="Lucida Console" panose="020B0609040504020204" pitchFamily="49" charset="0"/>
              </a:rPr>
              <a:t>__sub__(</a:t>
            </a:r>
            <a:r>
              <a:rPr lang="en-US" altLang="en-US" sz="3200" dirty="0" err="1" smtClean="0">
                <a:solidFill>
                  <a:srgbClr val="1400FF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14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1400FF"/>
                </a:solidFill>
              </a:rPr>
              <a:t>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</a:t>
            </a:r>
            <a:r>
              <a:rPr lang="en-US" altLang="en-US" sz="1200" dirty="0" smtClean="0"/>
              <a:t> </a:t>
            </a:r>
            <a:r>
              <a:rPr lang="en-US" altLang="en-US" sz="3200" dirty="0" smtClean="0"/>
              <a:t> </a:t>
            </a:r>
            <a:r>
              <a:rPr lang="en-US" altLang="en-US" sz="3200" dirty="0" smtClean="0">
                <a:solidFill>
                  <a:srgbClr val="1400FF"/>
                </a:solidFill>
              </a:rPr>
              <a:t>-</a:t>
            </a:r>
            <a:r>
              <a:rPr lang="en-US" altLang="en-US" sz="3200" dirty="0" smtClean="0"/>
              <a:t>  </a:t>
            </a:r>
            <a:r>
              <a:rPr lang="en-US" altLang="en-US" sz="1600" dirty="0" smtClean="0"/>
              <a:t> </a:t>
            </a:r>
            <a:r>
              <a:rPr lang="en-US" altLang="en-US" sz="3200" dirty="0" smtClean="0"/>
              <a:t>operator</a:t>
            </a:r>
            <a:r>
              <a:rPr lang="en-US" altLang="en-US" sz="3200" dirty="0"/>
              <a:t>.</a:t>
            </a:r>
            <a:endParaRPr lang="en-US" altLang="en-US" sz="3200" dirty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mul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 gives 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you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the  </a:t>
            </a:r>
            <a:r>
              <a:rPr lang="en-US" altLang="en-US" sz="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*  </a:t>
            </a:r>
            <a:r>
              <a:rPr lang="en-US" altLang="en-US" sz="1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operator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en-US" sz="3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__div__(</a:t>
            </a:r>
            <a:r>
              <a:rPr lang="en-US" altLang="en-US" sz="320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 gives 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you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the  </a:t>
            </a:r>
            <a:r>
              <a:rPr lang="en-US" alt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operator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en-US" sz="3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__pow__(</a:t>
            </a:r>
            <a:r>
              <a:rPr lang="en-US" altLang="en-US" sz="320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 gives 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you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**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operator.</a:t>
            </a:r>
            <a:endParaRPr lang="en-US" altLang="en-US" sz="3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 kern="0" dirty="0" smtClean="0">
                <a:solidFill>
                  <a:srgbClr val="3333CC"/>
                </a:solidFill>
              </a:rPr>
              <a:t>Special Methods</a:t>
            </a:r>
            <a:endParaRPr lang="en-US" altLang="en-US" sz="4400" kern="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778903" y="0"/>
            <a:ext cx="7586195" cy="715679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Creating Private Attributes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330501" cy="551072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Critter():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__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__(self,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nm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md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ag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254" dirty="0" err="1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self.nm</a:t>
            </a:r>
            <a:r>
              <a:rPr lang="en-US" altLang="en-US" sz="2254" dirty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=nm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315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self.__</a:t>
            </a:r>
            <a:r>
              <a:rPr lang="en-US" altLang="en-US" sz="2254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md</a:t>
            </a:r>
            <a:r>
              <a:rPr lang="en-US" altLang="en-US" sz="2254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54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md</a:t>
            </a:r>
            <a:r>
              <a:rPr lang="en-US" altLang="en-US" sz="2254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254" dirty="0" err="1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254" dirty="0">
                <a:solidFill>
                  <a:schemeClr val="accent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54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__ag__=ag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pet=Critter(</a:t>
            </a:r>
            <a:r>
              <a:rPr lang="en-US" altLang="en-US" sz="2254" dirty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"Spot"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54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"Happy"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254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pet</a:t>
            </a:r>
            <a:r>
              <a:rPr lang="en-US" altLang="en-US" sz="2254" dirty="0" err="1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.nm</a:t>
            </a:r>
            <a:endParaRPr lang="en-US" altLang="en-US" sz="2254" dirty="0">
              <a:solidFill>
                <a:srgbClr val="FFA3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'Spot'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pet</a:t>
            </a:r>
            <a:r>
              <a:rPr lang="en-US" altLang="en-US" sz="2254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.__md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spc="66" dirty="0">
                <a:solidFill>
                  <a:srgbClr val="FF0000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#This is, in an incorrect sense, “private”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spc="94" dirty="0" err="1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254" spc="94" dirty="0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(most recent call last):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spc="94" dirty="0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254" spc="94" dirty="0" err="1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254" spc="94" dirty="0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spc="94" dirty="0" err="1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AttributeError</a:t>
            </a:r>
            <a:r>
              <a:rPr lang="en-US" altLang="en-US" sz="2254" spc="94" dirty="0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'Critter' object has</a:t>
            </a:r>
            <a:r>
              <a:rPr lang="en-US" altLang="en-US" sz="2254" spc="94" dirty="0">
                <a:solidFill>
                  <a:srgbClr val="FFD6E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254" spc="94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 attribute '</a:t>
            </a:r>
            <a:r>
              <a:rPr lang="en-US" altLang="en-US" sz="2254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</a:t>
            </a:r>
            <a:r>
              <a:rPr lang="en-US" altLang="en-US" sz="2254" spc="94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</a:t>
            </a:r>
            <a:r>
              <a:rPr lang="en-US" altLang="en-US" sz="2254" spc="94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md'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pet.</a:t>
            </a:r>
            <a:r>
              <a:rPr lang="en-US" altLang="en-US" sz="2254" dirty="0" err="1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__ag</a:t>
            </a:r>
            <a:r>
              <a:rPr lang="en-US" altLang="en-US" sz="2254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pet.__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254" spc="94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#Every object has this auto-defined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spc="188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{</a:t>
            </a:r>
            <a:r>
              <a:rPr lang="en-US" altLang="en-US" sz="2254" spc="188" dirty="0">
                <a:solidFill>
                  <a:srgbClr val="FFA3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'nm': 'Spot'</a:t>
            </a:r>
            <a:r>
              <a:rPr lang="en-US" altLang="en-US" sz="2254" spc="188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altLang="en-US" sz="2254" spc="188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</a:t>
            </a:r>
            <a:r>
              <a:rPr lang="en-US" altLang="en-US" sz="2254" spc="188" dirty="0">
                <a:solidFill>
                  <a:srgbClr val="00B05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</a:t>
            </a:r>
            <a:r>
              <a:rPr lang="en-US" altLang="en-US" sz="2254" spc="188" dirty="0" err="1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Critter</a:t>
            </a:r>
            <a:r>
              <a:rPr lang="en-US" altLang="en-US" sz="2254" spc="188" dirty="0" err="1">
                <a:solidFill>
                  <a:srgbClr val="00B05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__</a:t>
            </a:r>
            <a:r>
              <a:rPr lang="en-US" altLang="en-US" sz="2254" spc="188" dirty="0" err="1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md</a:t>
            </a:r>
            <a:r>
              <a:rPr lang="en-US" altLang="en-US" sz="2254" spc="188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': 'Happy'</a:t>
            </a:r>
            <a:r>
              <a:rPr lang="en-US" altLang="en-US" sz="2254" spc="188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altLang="en-US" sz="2254" spc="188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</a:t>
            </a:r>
            <a:r>
              <a:rPr lang="en-US" altLang="en-US" sz="2254" dirty="0">
                <a:solidFill>
                  <a:schemeClr val="accent2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</a:t>
            </a:r>
            <a:r>
              <a:rPr lang="en-US" altLang="en-US" sz="2254" spc="188" dirty="0">
                <a:solidFill>
                  <a:schemeClr val="accent2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</a:t>
            </a:r>
            <a:r>
              <a:rPr lang="en-US" altLang="en-US" sz="2254" spc="188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</a:t>
            </a:r>
            <a:r>
              <a:rPr lang="en-US" altLang="en-US" sz="2254" dirty="0">
                <a:solidFill>
                  <a:schemeClr val="accent2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</a:t>
            </a:r>
            <a:r>
              <a:rPr lang="en-US" altLang="en-US" sz="2254" spc="188" dirty="0">
                <a:solidFill>
                  <a:schemeClr val="accent2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</a:t>
            </a:r>
            <a:r>
              <a:rPr lang="en-US" altLang="en-US" sz="2254" spc="188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': 5</a:t>
            </a:r>
            <a:r>
              <a:rPr lang="en-US" altLang="en-US" sz="2254" spc="188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pet</a:t>
            </a:r>
            <a:r>
              <a:rPr lang="en-US" altLang="en-US" sz="2254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._Critter__md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#What’s this?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'Happy'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#S</a:t>
            </a:r>
            <a:r>
              <a:rPr lang="en-US" altLang="en-US" sz="2254" spc="-94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altLang="en-US" sz="1691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altLang="en-US" sz="1878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privat</a:t>
            </a:r>
            <a:r>
              <a:rPr lang="en-US" altLang="en-US" sz="2254" spc="-14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altLang="en-US" sz="2066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Just</a:t>
            </a:r>
            <a:r>
              <a:rPr lang="en-US" altLang="en-US" sz="1878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rename</a:t>
            </a:r>
            <a:r>
              <a:rPr lang="en-US" altLang="en-US" sz="2254" spc="-14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altLang="en-US" sz="2066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More on this</a:t>
            </a:r>
            <a:r>
              <a:rPr lang="en-US" altLang="en-US" sz="1878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next</a:t>
            </a:r>
            <a:r>
              <a:rPr lang="en-US" altLang="en-US" sz="1878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wee</a:t>
            </a:r>
            <a:r>
              <a:rPr lang="en-US" altLang="en-US" sz="2254" spc="-94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</a:t>
            </a:r>
            <a:r>
              <a:rPr lang="en-US" altLang="en-US" sz="2254" spc="-19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1" y="762000"/>
            <a:ext cx="815874" cy="551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dirty="0">
              <a:solidFill>
                <a:srgbClr val="3333CC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endParaRPr lang="en-US" altLang="en-US" sz="2254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54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54" kern="0" dirty="0">
              <a:solidFill>
                <a:srgbClr val="FFA3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dirty="0">
              <a:solidFill>
                <a:srgbClr val="FFA3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54" kern="0" spc="66" dirty="0">
              <a:solidFill>
                <a:srgbClr val="FF0000"/>
              </a:solidFill>
              <a:latin typeface="Lucida Sans Unicode" panose="020B0602030504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spc="94" dirty="0">
              <a:solidFill>
                <a:srgbClr val="FFD6D6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spc="94" dirty="0">
              <a:solidFill>
                <a:srgbClr val="FFD6D6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spc="94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54" kern="0" dirty="0">
              <a:solidFill>
                <a:srgbClr val="3333CC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dirty="0">
              <a:solidFill>
                <a:srgbClr val="3333CC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54" kern="0" spc="94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spc="94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254" kern="0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254" kern="0" dirty="0">
              <a:solidFill>
                <a:srgbClr val="00B05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1777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35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778903" y="0"/>
            <a:ext cx="7586195" cy="715679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Accessing Private Attributes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30501" cy="551072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class Critter():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__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__(self, name, mood):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54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self.name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name   # public attribute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54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self.__mood</a:t>
            </a:r>
            <a:r>
              <a:rPr lang="en-US" altLang="en-US" sz="2254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mood # private attribute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talk(self):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   print ("\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nI'm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altLang="en-US" sz="2254" dirty="0">
                <a:latin typeface="Lucida Console" panose="020B0609040504020204" pitchFamily="49" charset="0"/>
              </a:rPr>
              <a:t> </a:t>
            </a:r>
            <a:r>
              <a:rPr lang="en-US" altLang="en-US" sz="2254" dirty="0">
                <a:solidFill>
                  <a:srgbClr val="7030A0"/>
                </a:solidFill>
                <a:latin typeface="Lucida Console" panose="020B0609040504020204" pitchFamily="49" charset="0"/>
              </a:rPr>
              <a:t>self.name</a:t>
            </a:r>
            <a:r>
              <a:rPr lang="en-US" altLang="en-US" sz="2254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54" dirty="0">
                <a:latin typeface="Lucida Console" panose="020B0609040504020204" pitchFamily="49" charset="0"/>
              </a:rPr>
              <a:t>    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print ("Now I feel",</a:t>
            </a:r>
            <a:r>
              <a:rPr lang="en-US" altLang="en-US" sz="2254" dirty="0">
                <a:latin typeface="Lucida Console" panose="020B0609040504020204" pitchFamily="49" charset="0"/>
              </a:rPr>
              <a:t> </a:t>
            </a:r>
            <a:r>
              <a:rPr lang="en-US" altLang="en-US" sz="2254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self.__mood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, "\n")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27" dirty="0"/>
          </a:p>
          <a:p>
            <a:pPr eaLnBrk="1" hangingPunct="1">
              <a:lnSpc>
                <a:spcPct val="80000"/>
              </a:lnSpc>
            </a:pPr>
            <a:r>
              <a:rPr lang="en-US" altLang="en-US" sz="2630" dirty="0">
                <a:solidFill>
                  <a:schemeClr val="accent2"/>
                </a:solidFill>
              </a:rPr>
              <a:t>Private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30" dirty="0">
                <a:solidFill>
                  <a:schemeClr val="tx1"/>
                </a:solidFill>
              </a:rPr>
              <a:t>Accesses from</a:t>
            </a:r>
            <a:r>
              <a:rPr lang="en-US" altLang="en-US" sz="2630" dirty="0"/>
              <a:t> </a:t>
            </a:r>
            <a:r>
              <a:rPr lang="en-US" altLang="en-US" sz="2630" dirty="0">
                <a:solidFill>
                  <a:srgbClr val="FF0000"/>
                </a:solidFill>
              </a:rPr>
              <a:t>inside</a:t>
            </a:r>
            <a:r>
              <a:rPr lang="en-US" altLang="en-US" sz="2630" dirty="0">
                <a:solidFill>
                  <a:schemeClr val="tx1"/>
                </a:solidFill>
              </a:rPr>
              <a:t> the class?</a:t>
            </a:r>
            <a:r>
              <a:rPr lang="en-US" altLang="en-US" sz="2630" dirty="0"/>
              <a:t> </a:t>
            </a:r>
          </a:p>
          <a:p>
            <a:pPr marL="858854" lvl="2" indent="0" eaLnBrk="1" hangingPunct="1">
              <a:lnSpc>
                <a:spcPct val="80000"/>
              </a:lnSpc>
              <a:buNone/>
            </a:pPr>
            <a:r>
              <a:rPr lang="en-US" altLang="en-US" sz="2442" b="1" dirty="0">
                <a:solidFill>
                  <a:srgbClr val="00B0F0"/>
                </a:solidFill>
              </a:rPr>
              <a:t>Yes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30" dirty="0">
                <a:solidFill>
                  <a:schemeClr val="tx1"/>
                </a:solidFill>
              </a:rPr>
              <a:t>Accesses from the</a:t>
            </a:r>
            <a:r>
              <a:rPr lang="en-US" altLang="en-US" sz="2630" dirty="0"/>
              <a:t> </a:t>
            </a:r>
            <a:r>
              <a:rPr lang="en-US" altLang="en-US" sz="2630" dirty="0">
                <a:solidFill>
                  <a:srgbClr val="FF0000"/>
                </a:solidFill>
              </a:rPr>
              <a:t>client</a:t>
            </a:r>
            <a:r>
              <a:rPr lang="en-US" altLang="en-US" sz="2630" dirty="0">
                <a:solidFill>
                  <a:schemeClr val="tx1"/>
                </a:solidFill>
              </a:rPr>
              <a:t>? </a:t>
            </a:r>
          </a:p>
          <a:p>
            <a:pPr marL="858854" lvl="2" indent="0" eaLnBrk="1" hangingPunct="1">
              <a:lnSpc>
                <a:spcPct val="80000"/>
              </a:lnSpc>
              <a:buNone/>
            </a:pPr>
            <a:r>
              <a:rPr lang="en-US" altLang="en-US" sz="2442" b="1" dirty="0">
                <a:solidFill>
                  <a:srgbClr val="00B0F0"/>
                </a:solidFill>
              </a:rPr>
              <a:t>No:</a:t>
            </a:r>
            <a:r>
              <a:rPr lang="en-US" altLang="en-US" sz="2442" dirty="0">
                <a:solidFill>
                  <a:schemeClr val="tx1"/>
                </a:solidFill>
              </a:rPr>
              <a:t> </a:t>
            </a:r>
            <a:r>
              <a:rPr lang="en-US" altLang="en-US" sz="2442" dirty="0">
                <a:solidFill>
                  <a:schemeClr val="tx1"/>
                </a:solidFill>
                <a:latin typeface="Lucida Console" panose="020B0609040504020204" pitchFamily="49" charset="0"/>
              </a:rPr>
              <a:t>crit1.__mood # doesn’t work</a:t>
            </a:r>
            <a:endParaRPr lang="en-US" altLang="ja-JP" sz="2442" dirty="0">
              <a:solidFill>
                <a:schemeClr val="tx1"/>
              </a:solidFill>
            </a:endParaRPr>
          </a:p>
          <a:p>
            <a:pPr marL="858854" lvl="2" indent="0" eaLnBrk="1" hangingPunct="1">
              <a:lnSpc>
                <a:spcPct val="80000"/>
              </a:lnSpc>
              <a:buNone/>
            </a:pPr>
            <a:r>
              <a:rPr lang="en-US" altLang="en-US" sz="2442" b="1" dirty="0">
                <a:solidFill>
                  <a:srgbClr val="00B0F0"/>
                </a:solidFill>
                <a:latin typeface="Lucida Console" panose="020B0609040504020204" pitchFamily="49" charset="0"/>
              </a:rPr>
              <a:t>But Yes:</a:t>
            </a:r>
            <a:r>
              <a:rPr lang="en-US" altLang="en-US" sz="2442" dirty="0">
                <a:latin typeface="Lucida Console" panose="020B0609040504020204" pitchFamily="49" charset="0"/>
              </a:rPr>
              <a:t> </a:t>
            </a:r>
            <a:r>
              <a:rPr lang="en-US" altLang="en-US" sz="2442" dirty="0">
                <a:solidFill>
                  <a:schemeClr val="tx1"/>
                </a:solidFill>
                <a:latin typeface="Lucida Console" panose="020B0609040504020204" pitchFamily="49" charset="0"/>
              </a:rPr>
              <a:t>crit1._Critter__mood # works</a:t>
            </a:r>
            <a:endParaRPr lang="en-US" altLang="en-US" sz="2442" dirty="0">
              <a:solidFill>
                <a:schemeClr val="tx1"/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en-US" sz="2442" dirty="0">
                <a:solidFill>
                  <a:schemeClr val="accent2"/>
                </a:solidFill>
              </a:rPr>
              <a:t>Privatization can’t protect data from hostile code 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912552" y="3486211"/>
            <a:ext cx="3148986" cy="10735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9478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parent</a:t>
            </a:r>
            <a:r>
              <a:rPr lang="en-US" altLang="en-US" sz="2400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print</a:t>
            </a:r>
            <a:r>
              <a:rPr lang="en-US" altLang="en-US" sz="2400" dirty="0">
                <a:latin typeface="Lucida Console" panose="020B0609040504020204" pitchFamily="49" charset="0"/>
              </a:rPr>
              <a:t>("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Prints in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the parent() function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child1</a:t>
            </a:r>
            <a:r>
              <a:rPr lang="en-US" altLang="en-US" sz="24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:print</a:t>
            </a:r>
            <a:r>
              <a:rPr lang="en-US" altLang="en-US" sz="2400" dirty="0">
                <a:latin typeface="Lucida Console" panose="020B0609040504020204" pitchFamily="49" charset="0"/>
              </a:rPr>
              <a:t>("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Prints in</a:t>
            </a: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childONE</a:t>
            </a: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spc="-30" dirty="0">
                <a:solidFill>
                  <a:srgbClr val="0066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spc="-3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child2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:print</a:t>
            </a:r>
            <a:r>
              <a:rPr lang="en-US" altLang="en-US" sz="2400" dirty="0">
                <a:latin typeface="Lucida Console" panose="020B0609040504020204" pitchFamily="49" charset="0"/>
              </a:rPr>
              <a:t>("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Prints in</a:t>
            </a:r>
            <a:r>
              <a:rPr lang="en-US" altLang="en-US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childTWO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spc="-3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spc="-30" dirty="0">
                <a:latin typeface="Lucida Console" panose="020B0609040504020204" pitchFamily="49" charset="0"/>
              </a:rPr>
              <a:t>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child1</a:t>
            </a: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child2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7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parent()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Prints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in the parent() function </a:t>
            </a:r>
            <a:endParaRPr lang="en-US" altLang="en-US" sz="2400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Prints in </a:t>
            </a:r>
            <a:r>
              <a:rPr lang="en-US" altLang="en-US" sz="2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childONE</a:t>
            </a: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Prints in 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childTWO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child1()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</a:t>
            </a:r>
            <a:r>
              <a:rPr lang="en-US" altLang="en-US" sz="2400" spc="-6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</a:t>
            </a:r>
            <a:r>
              <a:rPr lang="en-US" altLang="en-US" sz="2400" spc="-2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 know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it </a:t>
            </a:r>
            <a:r>
              <a:rPr lang="en-US" altLang="en-US" sz="2400" spc="-2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wo</a:t>
            </a:r>
            <a:r>
              <a:rPr lang="en-US" altLang="en-US" sz="2400" spc="-2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n’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 </a:t>
            </a:r>
            <a:r>
              <a:rPr lang="en-US" altLang="en-US" sz="2400" spc="-2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wo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rk </a:t>
            </a:r>
            <a:r>
              <a:rPr lang="en-US" altLang="en-US" sz="2400" spc="-6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slide </a:t>
            </a:r>
            <a:r>
              <a:rPr lang="en-US" altLang="en-US" sz="2400" spc="-2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#200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2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 </a:t>
            </a:r>
            <a:r>
              <a:rPr lang="en-US" altLang="en-US" sz="24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Lect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5)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4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(most recent call last):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4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NameError</a:t>
            </a:r>
            <a:r>
              <a:rPr lang="en-US" altLang="en-US" sz="24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name 'child1' is not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defined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parent.child1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()</a:t>
            </a:r>
            <a:r>
              <a:rPr lang="en-US" altLang="en-US" sz="240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#This </a:t>
            </a:r>
            <a:r>
              <a:rPr lang="en-US" altLang="en-US" sz="240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won’t </a:t>
            </a:r>
            <a:r>
              <a:rPr lang="en-US" altLang="en-US" sz="24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work either 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4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(most recent call last):</a:t>
            </a:r>
          </a:p>
          <a:p>
            <a:pPr lvl="0">
              <a:lnSpc>
                <a:spcPct val="84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4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Attri</a:t>
            </a:r>
            <a:r>
              <a:rPr lang="en-US" altLang="en-US" sz="2400" spc="-3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</a:t>
            </a:r>
            <a:r>
              <a:rPr lang="en-US" altLang="en-US" sz="240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uteError</a:t>
            </a:r>
            <a:r>
              <a:rPr lang="en-US" altLang="en-US" sz="2400" dirty="0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  <a:r>
              <a:rPr lang="en-US" altLang="en-US" sz="240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'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funct</a:t>
            </a:r>
            <a:r>
              <a:rPr lang="en-US" altLang="en-US" sz="2400" spc="-13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o</a:t>
            </a:r>
            <a:r>
              <a:rPr lang="en-US" altLang="en-US" sz="2400" spc="-3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n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'</a:t>
            </a:r>
            <a:r>
              <a:rPr lang="en-US" altLang="en-US" sz="11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object</a:t>
            </a:r>
            <a:r>
              <a:rPr lang="en-US" altLang="en-US" sz="18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has</a:t>
            </a:r>
            <a:r>
              <a:rPr lang="en-US" altLang="en-US" sz="18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no</a:t>
            </a:r>
            <a:r>
              <a:rPr lang="en-US" altLang="en-US" sz="18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attribute</a:t>
            </a:r>
            <a:r>
              <a:rPr lang="en-US" altLang="en-US" sz="16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5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'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c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h</a:t>
            </a:r>
            <a:r>
              <a:rPr lang="en-US" altLang="en-US" sz="2400" spc="-2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il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d</a:t>
            </a:r>
            <a:r>
              <a:rPr lang="en-US" altLang="en-US" sz="2400" spc="-5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1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Functions defined inside other functions</a:t>
            </a:r>
            <a:endParaRPr 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" y="838200"/>
            <a:ext cx="838200" cy="5257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spc="-3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endParaRPr lang="en-US" altLang="en-US" sz="2400" dirty="0">
              <a:solidFill>
                <a:srgbClr val="E06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endParaRPr lang="en-US" altLang="en-US" sz="2400" dirty="0">
              <a:solidFill>
                <a:srgbClr val="E06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endParaRPr lang="en-US" altLang="en-US" sz="24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7928" y="76200"/>
            <a:ext cx="8731281" cy="6441109"/>
          </a:xfrm>
        </p:spPr>
        <p:txBody>
          <a:bodyPr/>
          <a:lstStyle/>
          <a:p>
            <a:pPr marL="89464" indent="0" algn="ctr" eaLnBrk="1">
              <a:lnSpc>
                <a:spcPct val="83000"/>
              </a:lnSpc>
              <a:spcBef>
                <a:spcPts val="1127"/>
              </a:spcBef>
              <a:spcAft>
                <a:spcPts val="0"/>
              </a:spcAft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3757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3757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033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3757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r>
              <a:rPr lang="en-US" altLang="en-US" sz="3757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en-US" sz="3757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3757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033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3757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endParaRPr lang="en-GB" altLang="en-US" sz="3381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</a:pPr>
            <a:endParaRPr lang="en-US" altLang="zh-TW" sz="3193" dirty="0" smtClean="0"/>
          </a:p>
          <a:p>
            <a:pPr lvl="1">
              <a:lnSpc>
                <a:spcPct val="75000"/>
              </a:lnSpc>
              <a:spcBef>
                <a:spcPts val="0"/>
              </a:spcBef>
            </a:pPr>
            <a:r>
              <a:rPr lang="en-US" altLang="zh-TW" sz="3193" dirty="0" smtClean="0"/>
              <a:t>Static </a:t>
            </a:r>
            <a:r>
              <a:rPr lang="en-US" altLang="zh-TW" sz="3193" dirty="0"/>
              <a:t>methods know nothing about the class and just deal with the parameters: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endParaRPr lang="en-US" altLang="en-US" sz="1127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class Person: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   age = 20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printHi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(s):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      print("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Hi,",s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printAge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      print('The age is:',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cls.age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89464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89464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Person.printHi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254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Person.printHi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Person.prntAge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254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Person.printHi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("Bob")</a:t>
            </a:r>
            <a:r>
              <a:rPr lang="en-US" altLang="en-US" sz="2254" dirty="0">
                <a:solidFill>
                  <a:srgbClr val="FF0000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z="2254" spc="-19" dirty="0">
                <a:solidFill>
                  <a:srgbClr val="FF0000"/>
                </a:solidFill>
                <a:latin typeface="Lucida Fax" panose="02060602050505020204" pitchFamily="18" charset="0"/>
              </a:rPr>
              <a:t>I have to give an argument:</a:t>
            </a:r>
            <a:endParaRPr lang="en-US" altLang="en-US" sz="2254" spc="-19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Hi, Bob</a:t>
            </a:r>
          </a:p>
          <a:p>
            <a:pPr marL="89464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254" dirty="0">
                <a:solidFill>
                  <a:srgbClr val="FF0000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z="2254" spc="-19" dirty="0">
                <a:solidFill>
                  <a:srgbClr val="FF0000"/>
                </a:solidFill>
                <a:latin typeface="Lucida Fax" panose="02060602050505020204" pitchFamily="18" charset="0"/>
              </a:rPr>
              <a:t>I have to give an argument:</a:t>
            </a:r>
            <a:endParaRPr lang="en-US" altLang="en-US" sz="2254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spc="-94" dirty="0" err="1">
                <a:solidFill>
                  <a:srgbClr val="FF9797"/>
                </a:solidFill>
                <a:latin typeface="Lucida Fax" panose="02060602050505020204" pitchFamily="18" charset="0"/>
              </a:rPr>
              <a:t>Traceback</a:t>
            </a:r>
            <a:r>
              <a:rPr lang="en-US" altLang="en-US" sz="2254" spc="-94" dirty="0">
                <a:solidFill>
                  <a:srgbClr val="FF9797"/>
                </a:solidFill>
                <a:latin typeface="Lucida Fax" panose="02060602050505020204" pitchFamily="18" charset="0"/>
              </a:rPr>
              <a:t> (most recent call last):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spc="-94" dirty="0">
                <a:solidFill>
                  <a:srgbClr val="FF9797"/>
                </a:solidFill>
                <a:latin typeface="Lucida Fax" panose="02060602050505020204" pitchFamily="18" charset="0"/>
              </a:rPr>
              <a:t>  File "&lt;</a:t>
            </a:r>
            <a:r>
              <a:rPr lang="en-US" altLang="en-US" sz="2254" spc="-94" dirty="0" err="1">
                <a:solidFill>
                  <a:srgbClr val="FF9797"/>
                </a:solidFill>
                <a:latin typeface="Lucida Fax" panose="02060602050505020204" pitchFamily="18" charset="0"/>
              </a:rPr>
              <a:t>stdin</a:t>
            </a:r>
            <a:r>
              <a:rPr lang="en-US" altLang="en-US" sz="2254" spc="-94" dirty="0">
                <a:solidFill>
                  <a:srgbClr val="FF9797"/>
                </a:solidFill>
                <a:latin typeface="Lucida Fax" panose="02060602050505020204" pitchFamily="18" charset="0"/>
              </a:rPr>
              <a:t>&gt;", line 1, in &lt;module&gt;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spc="-141" dirty="0" err="1">
                <a:solidFill>
                  <a:srgbClr val="FF9797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sz="2254" spc="-141" dirty="0">
                <a:solidFill>
                  <a:srgbClr val="FF9797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1878" spc="-141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z="2254" spc="-141" dirty="0" err="1">
                <a:solidFill>
                  <a:srgbClr val="FF0000"/>
                </a:solidFill>
                <a:latin typeface="Lucida Fax" panose="02060602050505020204" pitchFamily="18" charset="0"/>
              </a:rPr>
              <a:t>printAge</a:t>
            </a:r>
            <a:r>
              <a:rPr lang="en-US" altLang="en-US" sz="2254" spc="-141" dirty="0">
                <a:solidFill>
                  <a:srgbClr val="FF0000"/>
                </a:solidFill>
                <a:latin typeface="Lucida Fax" panose="02060602050505020204" pitchFamily="18" charset="0"/>
              </a:rPr>
              <a:t>() missing 1 required positional argument:</a:t>
            </a:r>
            <a:r>
              <a:rPr lang="en-US" altLang="en-US" sz="1878" spc="-141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z="2254" spc="-376" dirty="0">
                <a:solidFill>
                  <a:srgbClr val="FF0000"/>
                </a:solidFill>
                <a:latin typeface="Lucida Fax" panose="02060602050505020204" pitchFamily="18" charset="0"/>
              </a:rPr>
              <a:t>'</a:t>
            </a:r>
            <a:r>
              <a:rPr lang="en-US" altLang="en-US" sz="2254" spc="-141" dirty="0" err="1">
                <a:solidFill>
                  <a:srgbClr val="FF0000"/>
                </a:solidFill>
                <a:latin typeface="Lucida Fax" panose="02060602050505020204" pitchFamily="18" charset="0"/>
              </a:rPr>
              <a:t>cl</a:t>
            </a:r>
            <a:r>
              <a:rPr lang="en-US" altLang="en-US" sz="2254" spc="-282" dirty="0" err="1">
                <a:solidFill>
                  <a:srgbClr val="FF0000"/>
                </a:solidFill>
                <a:latin typeface="Lucida Fax" panose="02060602050505020204" pitchFamily="18" charset="0"/>
              </a:rPr>
              <a:t>s</a:t>
            </a:r>
            <a:r>
              <a:rPr lang="en-US" altLang="en-US" sz="2254" spc="-141" dirty="0">
                <a:solidFill>
                  <a:srgbClr val="FF0000"/>
                </a:solidFill>
                <a:latin typeface="Lucida Fax" panose="02060602050505020204" pitchFamily="18" charset="0"/>
              </a:rPr>
              <a:t>'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254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254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254" dirty="0">
                <a:solidFill>
                  <a:srgbClr val="FF0000"/>
                </a:solidFill>
                <a:latin typeface="Lucida Fax" panose="02060602050505020204" pitchFamily="18" charset="0"/>
              </a:rPr>
              <a:t>#Why doesn’t it crash, this time?</a:t>
            </a:r>
          </a:p>
          <a:p>
            <a:pPr marL="89464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The age is: 20</a:t>
            </a:r>
          </a:p>
          <a:p>
            <a:pPr marL="89464" indent="0" eaLnBrk="1">
              <a:lnSpc>
                <a:spcPct val="6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41455" algn="l"/>
                <a:tab pos="439865" algn="l"/>
                <a:tab pos="829033" algn="l"/>
                <a:tab pos="1219693" algn="l"/>
                <a:tab pos="1608862" algn="l"/>
                <a:tab pos="1998030" algn="l"/>
                <a:tab pos="2387199" algn="l"/>
                <a:tab pos="2777859" algn="l"/>
                <a:tab pos="3167027" algn="l"/>
                <a:tab pos="3556196" algn="l"/>
                <a:tab pos="3945364" algn="l"/>
                <a:tab pos="4336024" algn="l"/>
                <a:tab pos="4725192" algn="l"/>
                <a:tab pos="5114361" algn="l"/>
                <a:tab pos="5503530" algn="l"/>
                <a:tab pos="5894190" algn="l"/>
                <a:tab pos="6283357" algn="l"/>
                <a:tab pos="6672526" algn="l"/>
                <a:tab pos="7061695" algn="l"/>
                <a:tab pos="7452354" algn="l"/>
                <a:tab pos="7841523" algn="l"/>
              </a:tabLst>
            </a:pPr>
            <a:r>
              <a:rPr lang="en-US" altLang="en-US" sz="225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381199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dirty="0"/>
              <a:t>Derived Classes are New Classes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884238"/>
            <a:ext cx="8839200" cy="59737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6600"/>
                </a:solidFill>
              </a:rPr>
              <a:t>Specialization</a:t>
            </a:r>
            <a:r>
              <a:rPr lang="en-US" altLang="en-US" dirty="0" smtClean="0"/>
              <a:t> is achieved by </a:t>
            </a:r>
            <a:r>
              <a:rPr lang="en-US" altLang="en-US" dirty="0"/>
              <a:t>adding new attributes and </a:t>
            </a:r>
            <a:r>
              <a:rPr lang="en-US" altLang="en-US" dirty="0" smtClean="0"/>
              <a:t>methods to a base </a:t>
            </a:r>
            <a:r>
              <a:rPr lang="en-US" altLang="en-US" dirty="0"/>
              <a:t>class. Think of it as </a:t>
            </a:r>
            <a:r>
              <a:rPr lang="en-US" altLang="en-US" i="1" dirty="0">
                <a:solidFill>
                  <a:srgbClr val="7030A0"/>
                </a:solidFill>
              </a:rPr>
              <a:t>subtyping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 err="1" smtClean="0"/>
              <a:t>Eg</a:t>
            </a:r>
            <a:r>
              <a:rPr lang="en-US" altLang="en-US" dirty="0" smtClean="0"/>
              <a:t>, you can take the absolute value of </a:t>
            </a:r>
            <a:r>
              <a:rPr lang="en-US" altLang="en-US" dirty="0" smtClean="0">
                <a:solidFill>
                  <a:srgbClr val="FFA300"/>
                </a:solidFill>
              </a:rPr>
              <a:t>any number</a:t>
            </a:r>
            <a:r>
              <a:rPr lang="en-US" altLang="en-US" dirty="0" smtClean="0"/>
              <a:t>. </a:t>
            </a:r>
          </a:p>
          <a:p>
            <a:pPr lvl="2"/>
            <a:r>
              <a:rPr lang="en-US" altLang="en-US" dirty="0" smtClean="0"/>
              <a:t>But you can only take the factorial of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. </a:t>
            </a:r>
          </a:p>
          <a:p>
            <a:pPr lvl="3"/>
            <a:r>
              <a:rPr lang="en-US" altLang="en-US" dirty="0" smtClean="0"/>
              <a:t>So the factorial is a specialized method that applied to just a </a:t>
            </a:r>
            <a:r>
              <a:rPr lang="en-US" altLang="en-US" dirty="0" smtClean="0">
                <a:solidFill>
                  <a:srgbClr val="7030A0"/>
                </a:solidFill>
              </a:rPr>
              <a:t>subset</a:t>
            </a:r>
            <a:r>
              <a:rPr lang="en-US" altLang="en-US" dirty="0" smtClean="0"/>
              <a:t> of all numbers. </a:t>
            </a:r>
          </a:p>
          <a:p>
            <a:pPr lvl="3"/>
            <a:r>
              <a:rPr lang="en-US" altLang="en-US" dirty="0" smtClean="0"/>
              <a:t>And so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 are a specialized </a:t>
            </a:r>
            <a:r>
              <a:rPr lang="en-US" altLang="en-US" dirty="0" smtClean="0">
                <a:solidFill>
                  <a:srgbClr val="7030A0"/>
                </a:solidFill>
              </a:rPr>
              <a:t>subtype</a:t>
            </a:r>
            <a:r>
              <a:rPr lang="en-US" altLang="en-US" dirty="0" smtClean="0"/>
              <a:t> of the more generic </a:t>
            </a:r>
            <a:r>
              <a:rPr lang="en-US" altLang="en-US" dirty="0" smtClean="0">
                <a:solidFill>
                  <a:srgbClr val="FFA300"/>
                </a:solidFill>
              </a:rPr>
              <a:t>number type</a:t>
            </a:r>
            <a:r>
              <a:rPr lang="en-US" altLang="en-US" dirty="0" smtClean="0"/>
              <a:t>.</a:t>
            </a:r>
          </a:p>
          <a:p>
            <a:pPr lvl="4"/>
            <a:r>
              <a:rPr lang="en-US" altLang="en-US" dirty="0" smtClean="0"/>
              <a:t>Although Python does not treat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/>
              <a:t> as a subclass of </a:t>
            </a:r>
            <a:r>
              <a:rPr lang="en-US" altLang="en-US" b="1" dirty="0" smtClean="0">
                <a:solidFill>
                  <a:srgbClr val="FFA300"/>
                </a:solidFill>
              </a:rPr>
              <a:t>float</a:t>
            </a:r>
            <a:r>
              <a:rPr lang="en-US" altLang="en-US" dirty="0" smtClean="0"/>
              <a:t>, the popular Numbers.py module has some of this idea. 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Generalization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removes</a:t>
            </a:r>
            <a:r>
              <a:rPr lang="en-US" altLang="en-US" sz="2000" dirty="0" smtClean="0"/>
              <a:t> </a:t>
            </a:r>
            <a:r>
              <a:rPr lang="en-US" altLang="en-US" dirty="0"/>
              <a:t>attributes </a:t>
            </a:r>
            <a:r>
              <a:rPr lang="en-US" altLang="en-US" dirty="0" smtClean="0"/>
              <a:t>or </a:t>
            </a:r>
            <a:r>
              <a:rPr lang="en-US" altLang="en-US" dirty="0"/>
              <a:t>methods </a:t>
            </a:r>
            <a:r>
              <a:rPr lang="en-US" altLang="en-US" dirty="0" smtClean="0"/>
              <a:t>from </a:t>
            </a:r>
            <a:r>
              <a:rPr lang="en-US" altLang="en-US" dirty="0"/>
              <a:t>a base class</a:t>
            </a:r>
            <a:r>
              <a:rPr lang="en-US" altLang="en-US" dirty="0" smtClean="0"/>
              <a:t>. (This is less common, but classes allow it.)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Overriding</a:t>
            </a:r>
            <a:r>
              <a:rPr lang="en-US" altLang="en-US" sz="2400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changes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implementation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from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base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class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eg</a:t>
            </a:r>
            <a:r>
              <a:rPr lang="en-US" altLang="en-US" dirty="0" smtClean="0">
                <a:solidFill>
                  <a:srgbClr val="FF0000"/>
                </a:solidFill>
              </a:rPr>
              <a:t>, + has a different meaning for numbers than strings).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You can also add onto the base method using 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super()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548640" y="1097280"/>
            <a:ext cx="761841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2800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Animal:</a:t>
            </a:r>
            <a:endParaRPr lang="en-US" altLang="en-US" sz="2800" dirty="0">
              <a:solidFill>
                <a:srgbClr val="222222"/>
              </a:solidFill>
              <a:latin typeface="Lucida Console" panose="020B0609040504020204" pitchFamily="49" charset="0"/>
            </a:endParaRPr>
          </a:p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    def __</a:t>
            </a:r>
            <a:r>
              <a:rPr lang="en-US" altLang="en-US" sz="2800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__(self, name):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self.name = name</a:t>
            </a:r>
          </a:p>
          <a:p>
            <a:pPr eaLnBrk="1" hangingPunct="1">
              <a:buClr>
                <a:srgbClr val="2D2DB9"/>
              </a:buClr>
            </a:pPr>
            <a:endParaRPr lang="en-US" altLang="en-US" sz="2800" dirty="0">
              <a:solidFill>
                <a:srgbClr val="222222"/>
              </a:solidFill>
              <a:latin typeface="Lucida Console" panose="020B0609040504020204" pitchFamily="49" charset="0"/>
            </a:endParaRPr>
          </a:p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    def talk(self):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return 'Hello!'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     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class Cat(Animal):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    def talk(self):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return 'Meow!'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sz="2800" dirty="0">
                <a:solidFill>
                  <a:srgbClr val="22222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25603" name="Tit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dirty="0"/>
              <a:t>Overriding to Create a New Version</a:t>
            </a:r>
          </a:p>
        </p:txBody>
      </p:sp>
    </p:spTree>
    <p:extLst>
      <p:ext uri="{BB962C8B-B14F-4D97-AF65-F5344CB8AC3E}">
        <p14:creationId xmlns:p14="http://schemas.microsoft.com/office/powerpoint/2010/main" val="4939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dirty="0"/>
              <a:t>Overriding to Create a New Version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48640" y="1097280"/>
            <a:ext cx="8382000" cy="553212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class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Animal: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def __</a:t>
            </a:r>
            <a:r>
              <a:rPr lang="en-US" altLang="en-US" sz="28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800" dirty="0">
                <a:latin typeface="Lucida Console" panose="020B0609040504020204" pitchFamily="49" charset="0"/>
              </a:rPr>
              <a:t>__(self, name, age):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self.name = name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self.age</a:t>
            </a:r>
            <a:r>
              <a:rPr lang="en-US" altLang="en-US" sz="2800" dirty="0">
                <a:latin typeface="Lucida Console" panose="020B0609040504020204" pitchFamily="49" charset="0"/>
              </a:rPr>
              <a:t> = age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def </a:t>
            </a:r>
            <a:r>
              <a:rPr lang="en-US" altLang="en-US" sz="2800" dirty="0" err="1">
                <a:latin typeface="Lucida Console" panose="020B0609040504020204" pitchFamily="49" charset="0"/>
              </a:rPr>
              <a:t>get_name</a:t>
            </a:r>
            <a:r>
              <a:rPr lang="en-US" altLang="en-US" sz="2800" dirty="0">
                <a:latin typeface="Lucida Console" panose="020B0609040504020204" pitchFamily="49" charset="0"/>
              </a:rPr>
              <a:t>(self):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return self.name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def __</a:t>
            </a:r>
            <a:r>
              <a:rPr lang="en-US" altLang="en-US" sz="2800" dirty="0" err="1">
                <a:latin typeface="Lucida Console" panose="020B0609040504020204" pitchFamily="49" charset="0"/>
              </a:rPr>
              <a:t>gt</a:t>
            </a:r>
            <a:r>
              <a:rPr lang="en-US" altLang="en-US" sz="2800" dirty="0">
                <a:latin typeface="Lucida Console" panose="020B0609040504020204" pitchFamily="49" charset="0"/>
              </a:rPr>
              <a:t>__(self, other):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#override comparison operators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return </a:t>
            </a:r>
            <a:r>
              <a:rPr lang="en-US" altLang="en-US" sz="2800" dirty="0" err="1">
                <a:latin typeface="Lucida Console" panose="020B0609040504020204" pitchFamily="49" charset="0"/>
              </a:rPr>
              <a:t>self.age</a:t>
            </a:r>
            <a:r>
              <a:rPr lang="en-US" altLang="en-US" sz="2800" dirty="0">
                <a:latin typeface="Lucida Console" panose="020B0609040504020204" pitchFamily="49" charset="0"/>
              </a:rPr>
              <a:t> &gt; </a:t>
            </a:r>
            <a:r>
              <a:rPr lang="en-US" altLang="en-US" sz="2800" dirty="0" err="1">
                <a:latin typeface="Lucida Console" panose="020B0609040504020204" pitchFamily="49" charset="0"/>
              </a:rPr>
              <a:t>other.age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2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 smtClean="0">
                <a:latin typeface="Lucida Console" panose="020B0609040504020204" pitchFamily="49" charset="0"/>
              </a:rPr>
              <a:t>print(Animal</a:t>
            </a:r>
            <a:r>
              <a:rPr lang="en-US" altLang="en-US" sz="2800" dirty="0">
                <a:latin typeface="Lucida Console" panose="020B0609040504020204" pitchFamily="49" charset="0"/>
              </a:rPr>
              <a:t>(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'Boo',4)&gt;Animal('Sam',3))</a:t>
            </a:r>
            <a:endParaRPr lang="en-US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5746" y="931370"/>
            <a:ext cx="9199746" cy="5317483"/>
          </a:xfrm>
          <a:prstGeom prst="rect">
            <a:avLst/>
          </a:prstGeom>
        </p:spPr>
        <p:txBody>
          <a:bodyPr vert="horz" lIns="85935" tIns="42967" rIns="85935" bIns="4296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223838">
              <a:tabLst>
                <a:tab pos="396875" algn="l"/>
              </a:tabLst>
            </a:pPr>
            <a:r>
              <a:rPr lang="en-US" altLang="en-US" sz="3383" kern="0" spc="-60" dirty="0"/>
              <a:t>Functions</a:t>
            </a:r>
            <a:r>
              <a:rPr lang="en-US" altLang="en-US" sz="3200" kern="0" spc="-60" dirty="0"/>
              <a:t> </a:t>
            </a:r>
            <a:r>
              <a:rPr lang="en-US" altLang="en-US" sz="3383" kern="0" spc="-60" dirty="0"/>
              <a:t>can</a:t>
            </a:r>
            <a:r>
              <a:rPr lang="en-US" altLang="en-US" sz="3200" kern="0" spc="-60" dirty="0"/>
              <a:t> </a:t>
            </a:r>
            <a:r>
              <a:rPr lang="en-US" altLang="en-US" sz="3383" kern="0" spc="-60" dirty="0"/>
              <a:t>be</a:t>
            </a:r>
            <a:r>
              <a:rPr lang="en-US" altLang="en-US" sz="3200" kern="0" spc="-60" dirty="0"/>
              <a:t> </a:t>
            </a:r>
            <a:r>
              <a:rPr lang="en-US" altLang="en-US" sz="3383" kern="0" spc="-60" dirty="0"/>
              <a:t>defined</a:t>
            </a:r>
            <a:r>
              <a:rPr lang="en-US" altLang="en-US" sz="3200" kern="0" spc="-60" dirty="0"/>
              <a:t> </a:t>
            </a:r>
            <a:r>
              <a:rPr lang="en-US" altLang="en-US" sz="3383" kern="0" spc="-60" dirty="0"/>
              <a:t>almost</a:t>
            </a:r>
            <a:r>
              <a:rPr lang="en-US" altLang="en-US" sz="3200" kern="0" spc="-60" dirty="0"/>
              <a:t> </a:t>
            </a:r>
            <a:r>
              <a:rPr lang="en-US" altLang="en-US" sz="3383" u="sng" kern="0" spc="-60" dirty="0"/>
              <a:t>anywhere</a:t>
            </a:r>
            <a:r>
              <a:rPr lang="en-US" altLang="en-US" sz="3383" kern="0" spc="-60" dirty="0"/>
              <a:t>:</a:t>
            </a:r>
          </a:p>
          <a:p>
            <a:pPr lvl="1"/>
            <a:r>
              <a:rPr lang="en-US" sz="3007" dirty="0"/>
              <a:t>In between top level code sequences.</a:t>
            </a:r>
          </a:p>
          <a:p>
            <a:pPr lvl="1"/>
            <a:r>
              <a:rPr lang="en-US" altLang="zh-TW" sz="3007" spc="-110" dirty="0"/>
              <a:t>After</a:t>
            </a:r>
            <a:r>
              <a:rPr lang="en-US" altLang="zh-TW" spc="-110" dirty="0"/>
              <a:t> </a:t>
            </a:r>
            <a:r>
              <a:rPr lang="en-US" altLang="zh-TW" sz="3007" spc="-110" dirty="0"/>
              <a:t>other</a:t>
            </a:r>
            <a:r>
              <a:rPr lang="en-US" altLang="zh-TW" sz="2631" spc="-110" dirty="0"/>
              <a:t> </a:t>
            </a:r>
            <a:r>
              <a:rPr lang="en-US" altLang="zh-TW" sz="3007" spc="-110" dirty="0"/>
              <a:t>functions</a:t>
            </a:r>
            <a:r>
              <a:rPr lang="en-US" altLang="zh-TW" spc="-110" dirty="0"/>
              <a:t> </a:t>
            </a:r>
            <a:r>
              <a:rPr lang="en-US" altLang="zh-TW" sz="3007" spc="-110" dirty="0"/>
              <a:t>have</a:t>
            </a:r>
            <a:r>
              <a:rPr lang="en-US" altLang="zh-TW" spc="-110" dirty="0"/>
              <a:t> </a:t>
            </a:r>
            <a:r>
              <a:rPr lang="en-US" altLang="zh-TW" sz="3007" spc="-110" dirty="0"/>
              <a:t>been</a:t>
            </a:r>
            <a:r>
              <a:rPr lang="en-US" altLang="zh-TW" spc="-110" dirty="0"/>
              <a:t> </a:t>
            </a:r>
            <a:r>
              <a:rPr lang="en-US" altLang="zh-TW" sz="3007" spc="-110" dirty="0"/>
              <a:t>defined</a:t>
            </a:r>
            <a:r>
              <a:rPr lang="en-US" altLang="zh-TW" spc="-110" dirty="0"/>
              <a:t> </a:t>
            </a:r>
            <a:r>
              <a:rPr lang="en-US" altLang="zh-TW" sz="3007" spc="-110" dirty="0"/>
              <a:t>that</a:t>
            </a:r>
            <a:r>
              <a:rPr lang="en-US" altLang="zh-TW" spc="-110" dirty="0"/>
              <a:t> </a:t>
            </a:r>
            <a:r>
              <a:rPr lang="en-US" altLang="zh-TW" sz="3007" spc="-110" dirty="0"/>
              <a:t>call</a:t>
            </a:r>
            <a:r>
              <a:rPr lang="en-US" altLang="zh-TW" spc="-110" dirty="0"/>
              <a:t> </a:t>
            </a:r>
            <a:r>
              <a:rPr lang="en-US" altLang="zh-TW" sz="3007" spc="-110" dirty="0"/>
              <a:t>them</a:t>
            </a:r>
            <a:r>
              <a:rPr lang="en-US" altLang="zh-TW" sz="3007" spc="-75" dirty="0"/>
              <a:t>.</a:t>
            </a:r>
          </a:p>
          <a:p>
            <a:pPr lvl="1"/>
            <a:r>
              <a:rPr lang="en-US" sz="3007" b="1" dirty="0">
                <a:solidFill>
                  <a:srgbClr val="FF9900"/>
                </a:solidFill>
              </a:rPr>
              <a:t>Inside of another function: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9627" y="2751008"/>
            <a:ext cx="8634374" cy="410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935" tIns="42967" rIns="85935" bIns="4296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256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256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f()</a:t>
            </a:r>
            <a:r>
              <a:rPr lang="es-ES" altLang="en-US" sz="2256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256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256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256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256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256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256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256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256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256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256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169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1504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s-ES" altLang="en-US" sz="1692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inside</a:t>
            </a:r>
            <a:r>
              <a:rPr lang="es-ES" altLang="en-US" sz="1692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s-ES" altLang="en-US" sz="1692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enclosing</a:t>
            </a:r>
            <a:r>
              <a:rPr lang="es-ES" altLang="en-US" sz="1692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256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256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256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256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256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This</a:t>
            </a:r>
            <a:r>
              <a:rPr lang="es-ES" altLang="en-US" sz="2256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approach</a:t>
            </a:r>
            <a:r>
              <a:rPr lang="es-ES" altLang="en-US" sz="2256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can be </a:t>
            </a:r>
            <a:r>
              <a:rPr lang="es-ES" altLang="en-US" sz="2256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useful</a:t>
            </a:r>
            <a:r>
              <a:rPr lang="es-ES" altLang="en-US" sz="2256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n-US" sz="2256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scoping</a:t>
            </a:r>
            <a:r>
              <a:rPr lang="es-ES" altLang="en-US" sz="2256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endParaRPr lang="es-ES" altLang="en-US" sz="2256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256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#rules to </a:t>
            </a:r>
            <a:r>
              <a:rPr lang="es-ES" altLang="en-US" sz="2256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access</a:t>
            </a:r>
            <a:r>
              <a:rPr lang="es-ES" altLang="en-US" sz="2256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nonlocal</a:t>
            </a:r>
            <a:r>
              <a:rPr lang="es-ES" altLang="en-US" sz="2256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values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256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s-ES" altLang="en-US" sz="2256" kern="0" spc="-188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t'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s-ES" altLang="en-US" sz="188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also</a:t>
            </a:r>
            <a:r>
              <a:rPr lang="es-ES" altLang="en-US" sz="188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used</a:t>
            </a:r>
            <a:r>
              <a:rPr lang="es-ES" altLang="en-US" sz="188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188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limit</a:t>
            </a:r>
            <a:r>
              <a:rPr lang="es-ES" altLang="en-US" sz="188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who</a:t>
            </a:r>
            <a:r>
              <a:rPr lang="es-ES" altLang="en-US" sz="188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can</a:t>
            </a:r>
            <a:r>
              <a:rPr lang="es-ES" altLang="en-US" sz="188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188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g</a:t>
            </a:r>
            <a:r>
              <a:rPr lang="es-ES" altLang="en-US" sz="2256" b="1" kern="0" dirty="0">
                <a:solidFill>
                  <a:srgbClr val="FF0000"/>
                </a:solidFill>
                <a:latin typeface="Agency FB" panose="020B0503020202020204" pitchFamily="34" charset="0"/>
              </a:rPr>
              <a:t>()</a:t>
            </a:r>
            <a:r>
              <a:rPr lang="es-ES" altLang="en-US" sz="22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256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256" b="1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256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256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256" b="1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256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256" b="1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NameError</a:t>
            </a:r>
            <a:r>
              <a:rPr lang="en-US" altLang="en-US" sz="2256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2256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name 'g' is not defined</a:t>
            </a:r>
            <a:r>
              <a:rPr lang="es-ES" altLang="en-US" sz="2256" kern="0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variable 'g' 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1141" cy="906383"/>
          </a:xfrm>
          <a:prstGeom prst="rect">
            <a:avLst/>
          </a:prstGeom>
        </p:spPr>
        <p:txBody>
          <a:bodyPr vert="horz" lIns="85935" tIns="42967" rIns="85935" bIns="42967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Function</a:t>
            </a:r>
          </a:p>
        </p:txBody>
      </p:sp>
      <p:sp>
        <p:nvSpPr>
          <p:cNvPr id="6" name="Trapezoid 5"/>
          <p:cNvSpPr/>
          <p:nvPr/>
        </p:nvSpPr>
        <p:spPr bwMode="auto">
          <a:xfrm rot="2700000" flipH="1">
            <a:off x="6753671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>
                <a:solidFill>
                  <a:prstClr val="black"/>
                </a:solidFill>
                <a:latin typeface="Arial" charset="0"/>
                <a:ea typeface="新細明體" charset="-120"/>
              </a:rPr>
              <a:t>5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200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21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def parent(</a:t>
            </a:r>
            <a:r>
              <a:rPr lang="en-US" altLang="en-US" sz="24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2400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print</a:t>
            </a:r>
            <a:r>
              <a:rPr lang="en-US" altLang="en-US" sz="2400" dirty="0">
                <a:latin typeface="Lucida Console" panose="020B0609040504020204" pitchFamily="49" charset="0"/>
              </a:rPr>
              <a:t>("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Prints in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the parent() function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child1</a:t>
            </a:r>
            <a:r>
              <a:rPr lang="en-US" altLang="en-US" sz="24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>
                <a:latin typeface="Lucida Console" panose="020B0609040504020204" pitchFamily="49" charset="0"/>
              </a:rPr>
              <a:t>:return "</a:t>
            </a: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Hi, I’m 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Alice!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</a:t>
            </a:r>
            <a:endParaRPr lang="en-US" altLang="en-US" sz="2400" spc="-3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child2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>
                <a:latin typeface="Lucida Console" panose="020B0609040504020204" pitchFamily="49" charset="0"/>
              </a:rPr>
              <a:t>:return "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Hi, I’m Bob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if 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num</a:t>
            </a:r>
            <a:r>
              <a:rPr lang="en-US" altLang="en-US" sz="2400" dirty="0">
                <a:latin typeface="Lucida Console" panose="020B0609040504020204" pitchFamily="49" charset="0"/>
              </a:rPr>
              <a:t> == 1: return 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child1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#Notice: we do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else</a:t>
            </a:r>
            <a:r>
              <a:rPr lang="en-US" altLang="en-US" sz="2400" dirty="0">
                <a:latin typeface="Lucida Console" panose="020B0609040504020204" pitchFamily="49" charset="0"/>
              </a:rPr>
              <a:t>: return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child2       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#not use a ()</a:t>
            </a:r>
          </a:p>
          <a:p>
            <a:pPr lvl="0">
              <a:lnSpc>
                <a:spcPct val="7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first</a:t>
            </a:r>
            <a:r>
              <a:rPr lang="en-US" altLang="en-US" sz="2400" dirty="0">
                <a:latin typeface="Lucida Console" panose="020B0609040504020204" pitchFamily="49" charset="0"/>
              </a:rPr>
              <a:t>=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parent(</a:t>
            </a:r>
            <a:r>
              <a:rPr lang="en-US" altLang="en-US" sz="24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</a:rPr>
              <a:t>;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second</a:t>
            </a:r>
            <a:r>
              <a:rPr lang="en-US" altLang="en-US" sz="2400" dirty="0">
                <a:latin typeface="Lucida Console" panose="020B0609040504020204" pitchFamily="49" charset="0"/>
              </a:rPr>
              <a:t>=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parent(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first</a:t>
            </a:r>
            <a:r>
              <a:rPr lang="en-US" altLang="en-US" sz="2400" dirty="0">
                <a:latin typeface="Lucida Console" panose="020B0609040504020204" pitchFamily="49" charset="0"/>
              </a:rPr>
              <a:t>; 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second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#Notice the way these displa</a:t>
            </a:r>
            <a:r>
              <a:rPr lang="en-US" altLang="en-US" sz="2400" spc="-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:</a:t>
            </a:r>
            <a:endParaRPr lang="en-US" altLang="en-US" sz="24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&lt;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function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paren</a:t>
            </a:r>
            <a:r>
              <a:rPr lang="en-US" altLang="en-US" sz="24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2400" spc="-200" dirty="0">
                <a:latin typeface="Lucida Console" panose="020B0609040504020204" pitchFamily="49" charset="0"/>
              </a:rPr>
              <a:t>.</a:t>
            </a:r>
            <a:r>
              <a:rPr lang="en-US" altLang="en-US" sz="2400" dirty="0">
                <a:latin typeface="Lucida Console" panose="020B0609040504020204" pitchFamily="49" charset="0"/>
              </a:rPr>
              <a:t>&lt;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loc</a:t>
            </a:r>
            <a:r>
              <a:rPr lang="en-US" altLang="en-US" sz="2400" spc="-40" dirty="0" smtClean="0">
                <a:latin typeface="Lucida Console" panose="020B0609040504020204" pitchFamily="49" charset="0"/>
              </a:rPr>
              <a:t>al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s</a:t>
            </a:r>
            <a:r>
              <a:rPr lang="en-US" altLang="en-US" sz="2400" spc="-200" dirty="0" smtClean="0">
                <a:latin typeface="Lucida Console" panose="020B0609040504020204" pitchFamily="49" charset="0"/>
              </a:rPr>
              <a:t>&gt;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.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ch</a:t>
            </a:r>
            <a:r>
              <a:rPr lang="en-US" altLang="en-US" sz="2400" spc="-60" dirty="0">
                <a:solidFill>
                  <a:srgbClr val="006600"/>
                </a:solidFill>
                <a:latin typeface="Lucida Console" panose="020B0609040504020204" pitchFamily="49" charset="0"/>
              </a:rPr>
              <a:t>il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d1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spc="-30" dirty="0" smtClean="0">
                <a:latin typeface="Lucida Console" panose="020B0609040504020204" pitchFamily="49" charset="0"/>
              </a:rPr>
              <a:t>at</a:t>
            </a:r>
            <a:r>
              <a:rPr lang="en-US" altLang="en-US" spc="-3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spc="-50" dirty="0" smtClean="0">
                <a:latin typeface="Lucida Console" panose="020B0609040504020204" pitchFamily="49" charset="0"/>
              </a:rPr>
              <a:t>0x</a:t>
            </a:r>
            <a:r>
              <a:rPr lang="en-US" altLang="en-US" sz="2400" spc="-30" dirty="0" smtClean="0">
                <a:latin typeface="Lucida Console" panose="020B0609040504020204" pitchFamily="49" charset="0"/>
              </a:rPr>
              <a:t>6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fff</a:t>
            </a:r>
            <a:r>
              <a:rPr lang="en-US" altLang="en-US" sz="2400" spc="-50" dirty="0">
                <a:latin typeface="Lucida Console" panose="020B0609040504020204" pitchFamily="49" charset="0"/>
              </a:rPr>
              <a:t>f</a:t>
            </a:r>
            <a:r>
              <a:rPr lang="en-US" altLang="en-US" sz="2400" spc="-20" dirty="0" smtClean="0">
                <a:latin typeface="Lucida Console" panose="020B0609040504020204" pitchFamily="49" charset="0"/>
              </a:rPr>
              <a:t>d92</a:t>
            </a:r>
            <a:r>
              <a:rPr lang="en-US" altLang="en-US" sz="2400" spc="-50" dirty="0" smtClean="0">
                <a:latin typeface="Lucida Console" panose="020B0609040504020204" pitchFamily="49" charset="0"/>
              </a:rPr>
              <a:t>b7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&lt;function 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paren</a:t>
            </a:r>
            <a:r>
              <a:rPr lang="en-US" altLang="en-US" sz="2400" spc="-1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2400" spc="-200" dirty="0">
                <a:latin typeface="Lucida Console" panose="020B0609040504020204" pitchFamily="49" charset="0"/>
              </a:rPr>
              <a:t>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&lt;loc</a:t>
            </a:r>
            <a:r>
              <a:rPr lang="en-US" altLang="en-US" sz="2400" spc="-40" dirty="0">
                <a:latin typeface="Lucida Console" panose="020B0609040504020204" pitchFamily="49" charset="0"/>
              </a:rPr>
              <a:t>al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s</a:t>
            </a:r>
            <a:r>
              <a:rPr lang="en-US" altLang="en-US" sz="2400" spc="-200" dirty="0">
                <a:latin typeface="Lucida Console" panose="020B0609040504020204" pitchFamily="49" charset="0"/>
              </a:rPr>
              <a:t>&gt;</a:t>
            </a:r>
            <a:r>
              <a:rPr lang="en-US" altLang="en-US" sz="2400" spc="-100" dirty="0">
                <a:latin typeface="Lucida Console" panose="020B0609040504020204" pitchFamily="49" charset="0"/>
              </a:rPr>
              <a:t>.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ch</a:t>
            </a:r>
            <a:r>
              <a:rPr lang="en-US" altLang="en-US" sz="2400" spc="-60" dirty="0">
                <a:solidFill>
                  <a:srgbClr val="7030A0"/>
                </a:solidFill>
                <a:latin typeface="Lucida Console" panose="020B0609040504020204" pitchFamily="49" charset="0"/>
              </a:rPr>
              <a:t>il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d2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spc="-30" dirty="0">
                <a:latin typeface="Lucida Console" panose="020B0609040504020204" pitchFamily="49" charset="0"/>
              </a:rPr>
              <a:t>at</a:t>
            </a:r>
            <a:r>
              <a:rPr lang="en-US" altLang="en-US" spc="-30" dirty="0">
                <a:latin typeface="Lucida Console" panose="020B0609040504020204" pitchFamily="49" charset="0"/>
              </a:rPr>
              <a:t> </a:t>
            </a:r>
            <a:r>
              <a:rPr lang="en-US" altLang="en-US" sz="2400" spc="-50" dirty="0">
                <a:latin typeface="Lucida Console" panose="020B0609040504020204" pitchFamily="49" charset="0"/>
              </a:rPr>
              <a:t>0x</a:t>
            </a:r>
            <a:r>
              <a:rPr lang="en-US" altLang="en-US" sz="2400" spc="-30" dirty="0" smtClean="0">
                <a:latin typeface="Lucida Console" panose="020B0609040504020204" pitchFamily="49" charset="0"/>
              </a:rPr>
              <a:t>6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fff</a:t>
            </a:r>
            <a:r>
              <a:rPr lang="en-US" altLang="en-US" sz="2400" spc="-50" dirty="0" smtClean="0">
                <a:latin typeface="Lucida Console" panose="020B0609040504020204" pitchFamily="49" charset="0"/>
              </a:rPr>
              <a:t>f</a:t>
            </a:r>
            <a:r>
              <a:rPr lang="en-US" altLang="en-US" sz="2400" spc="-20" dirty="0" smtClean="0">
                <a:latin typeface="Lucida Console" panose="020B0609040504020204" pitchFamily="49" charset="0"/>
              </a:rPr>
              <a:t>d92</a:t>
            </a:r>
            <a:r>
              <a:rPr lang="en-US" altLang="en-US" sz="2400" spc="-50" dirty="0" smtClean="0">
                <a:latin typeface="Lucida Console" panose="020B0609040504020204" pitchFamily="49" charset="0"/>
              </a:rPr>
              <a:t>d9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first()</a:t>
            </a:r>
            <a:r>
              <a:rPr lang="en-US" altLang="en-US" sz="2400" dirty="0">
                <a:latin typeface="Lucida Console" panose="020B0609040504020204" pitchFamily="49" charset="0"/>
              </a:rPr>
              <a:t>;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second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#Of course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we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can run the</a:t>
            </a:r>
            <a:r>
              <a:rPr lang="en-US" altLang="en-US" sz="2400" spc="-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:</a:t>
            </a:r>
            <a:endParaRPr lang="en-US" altLang="en-US" sz="24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'Hi, I’m Alice'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'Hi, I’m Bob'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child1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()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#Recall from the previous slide: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E0606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dirty="0">
                <a:solidFill>
                  <a:srgbClr val="E0606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E0606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dirty="0" err="1">
                <a:solidFill>
                  <a:srgbClr val="E0606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dirty="0">
                <a:solidFill>
                  <a:srgbClr val="E0606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E06060"/>
                </a:solidFill>
                <a:latin typeface="Lucida Console" panose="020B0609040504020204" pitchFamily="49" charset="0"/>
              </a:rPr>
              <a:t>NameError</a:t>
            </a:r>
            <a:r>
              <a:rPr lang="en-US" altLang="en-US" sz="2400" dirty="0">
                <a:solidFill>
                  <a:srgbClr val="E06060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name 'child1' is not defined</a:t>
            </a:r>
          </a:p>
          <a:p>
            <a:pPr lvl="0">
              <a:lnSpc>
                <a:spcPct val="7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spc="-40" dirty="0"/>
              <a:t>A</a:t>
            </a:r>
            <a:r>
              <a:rPr lang="en-US" b="1" spc="-40" dirty="0" smtClean="0"/>
              <a:t> way to be able to call them from outside</a:t>
            </a:r>
            <a:endParaRPr lang="en-US" b="1" spc="-4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" y="838200"/>
            <a:ext cx="914400" cy="502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spc="-3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endParaRPr lang="en-US" altLang="en-US" sz="2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9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my_decorator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wrapper</a:t>
            </a:r>
            <a:r>
              <a:rPr lang="en-US" altLang="en-US" sz="2400" dirty="0">
                <a:latin typeface="Lucida Console" panose="020B0609040504020204" pitchFamily="49" charset="0"/>
              </a:rPr>
              <a:t>():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print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('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Som</a:t>
            </a:r>
            <a:r>
              <a:rPr lang="en-US" altLang="en-US" sz="2400" spc="-1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ething before function cal</a:t>
            </a:r>
            <a:r>
              <a:rPr lang="en-US" altLang="en-US" sz="2400" spc="-1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')</a:t>
            </a:r>
            <a:endParaRPr lang="en-US" altLang="en-US" sz="2400" spc="-1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prin</a:t>
            </a:r>
            <a:r>
              <a:rPr lang="en-US" altLang="en-US" sz="2400" spc="-10" dirty="0" smtClean="0">
                <a:latin typeface="Lucida Console" panose="020B0609040504020204" pitchFamily="49" charset="0"/>
              </a:rPr>
              <a:t>t</a:t>
            </a:r>
            <a:r>
              <a:rPr lang="en-US" altLang="en-US" sz="2400" spc="-100" dirty="0">
                <a:latin typeface="Lucida Console" panose="020B0609040504020204" pitchFamily="49" charset="0"/>
              </a:rPr>
              <a:t>('</a:t>
            </a:r>
            <a:r>
              <a:rPr lang="en-US" altLang="en-US" sz="2400" spc="-1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Something after </a:t>
            </a:r>
            <a:r>
              <a:rPr lang="en-US" altLang="en-US" sz="2400" spc="-10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 </a:t>
            </a:r>
            <a:r>
              <a:rPr lang="en-US" altLang="en-US" sz="2400" spc="-1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cal</a:t>
            </a:r>
            <a:r>
              <a:rPr lang="en-US" altLang="en-US" sz="2400" spc="-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l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')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>
                <a:latin typeface="Lucida Console" panose="020B0609040504020204" pitchFamily="49" charset="0"/>
              </a:rPr>
              <a:t>wrapper</a:t>
            </a: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endParaRPr lang="en-US" altLang="en-US" sz="2400" spc="-60" dirty="0">
              <a:solidFill>
                <a:schemeClr val="bg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>
                <a:latin typeface="Lucida Console" panose="020B0609040504020204" pitchFamily="49" charset="0"/>
              </a:rPr>
              <a:t>():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print</a:t>
            </a:r>
            <a:r>
              <a:rPr lang="en-US" altLang="en-US" sz="2400" dirty="0">
                <a:latin typeface="Lucida Console" panose="020B0609040504020204" pitchFamily="49" charset="0"/>
              </a:rPr>
              <a:t>("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6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say_whee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&lt;function </a:t>
            </a:r>
            <a:r>
              <a:rPr lang="en-US" altLang="en-US" sz="24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say_whee</a:t>
            </a:r>
            <a:r>
              <a:rPr lang="en-US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at 0x6ffffd92ea0&gt;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my_decorator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>
                <a:latin typeface="Lucida Console" panose="020B0609040504020204" pitchFamily="49" charset="0"/>
              </a:rPr>
              <a:t>) </a:t>
            </a:r>
            <a:r>
              <a:rPr lang="en-US" alt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# What</a:t>
            </a:r>
            <a:r>
              <a:rPr lang="en-US" altLang="en-US" sz="24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?!?!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say_whee</a:t>
            </a:r>
            <a:endParaRPr lang="en-US" alt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spc="-3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&lt;function </a:t>
            </a:r>
            <a:r>
              <a:rPr lang="en-US" altLang="en-US" sz="2400" spc="-30" dirty="0" err="1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my_decorator</a:t>
            </a:r>
            <a:r>
              <a:rPr lang="en-US" altLang="en-US" sz="2400" spc="-30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.&lt;locals&gt;.</a:t>
            </a:r>
            <a:r>
              <a:rPr lang="en-US" altLang="en-US" sz="2400" b="1" spc="-30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wrapper</a:t>
            </a:r>
            <a:r>
              <a:rPr lang="en-US" altLang="en-US" sz="2400" spc="-3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at 0x6ffffd92e18&gt;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Something </a:t>
            </a: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before function 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call</a:t>
            </a:r>
            <a:endParaRPr lang="en-US" altLang="en-US" sz="2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4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!</a:t>
            </a:r>
          </a:p>
          <a:p>
            <a:pPr lvl="0">
              <a:lnSpc>
                <a:spcPct val="84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Something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after function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call</a:t>
            </a: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Putting it all together</a:t>
            </a:r>
            <a:endParaRPr 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" y="3922776"/>
            <a:ext cx="838200" cy="2133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3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my_decorator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wrapper</a:t>
            </a:r>
            <a:r>
              <a:rPr lang="en-US" altLang="en-US" sz="2400" dirty="0">
                <a:latin typeface="Lucida Console" panose="020B0609040504020204" pitchFamily="49" charset="0"/>
              </a:rPr>
              <a:t>():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print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('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Som</a:t>
            </a:r>
            <a:r>
              <a:rPr lang="en-US" altLang="en-US" sz="2400" spc="-1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ething before function cal</a:t>
            </a:r>
            <a:r>
              <a:rPr lang="en-US" altLang="en-US" sz="2400" spc="-1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')</a:t>
            </a:r>
            <a:endParaRPr lang="en-US" altLang="en-US" sz="2400" spc="-1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prin</a:t>
            </a:r>
            <a:r>
              <a:rPr lang="en-US" altLang="en-US" sz="2400" spc="-10" dirty="0" smtClean="0">
                <a:latin typeface="Lucida Console" panose="020B0609040504020204" pitchFamily="49" charset="0"/>
              </a:rPr>
              <a:t>t</a:t>
            </a:r>
            <a:r>
              <a:rPr lang="en-US" altLang="en-US" sz="2400" spc="-100" dirty="0">
                <a:latin typeface="Lucida Console" panose="020B0609040504020204" pitchFamily="49" charset="0"/>
              </a:rPr>
              <a:t>('</a:t>
            </a:r>
            <a:r>
              <a:rPr lang="en-US" altLang="en-US" sz="2400" spc="-1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Something after </a:t>
            </a:r>
            <a:r>
              <a:rPr lang="en-US" altLang="en-US" sz="2400" spc="-10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 </a:t>
            </a:r>
            <a:r>
              <a:rPr lang="en-US" altLang="en-US" sz="2400" spc="-1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cal</a:t>
            </a:r>
            <a:r>
              <a:rPr lang="en-US" altLang="en-US" sz="2400" spc="-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l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')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>
                <a:latin typeface="Lucida Console" panose="020B0609040504020204" pitchFamily="49" charset="0"/>
              </a:rPr>
              <a:t>wrapper</a:t>
            </a: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my_decorator</a:t>
            </a:r>
            <a:r>
              <a:rPr lang="en-US" altLang="en-US" sz="24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#W</a:t>
            </a:r>
            <a:r>
              <a:rPr lang="en-US" altLang="en-US" sz="2400" b="1" spc="-3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h</a:t>
            </a:r>
            <a:r>
              <a:rPr lang="en-US" altLang="en-US" sz="2400" b="1" spc="-1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a-</a:t>
            </a:r>
            <a:r>
              <a:rPr lang="en-US" altLang="en-US" sz="24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en-US" altLang="en-US" sz="2400" b="1" spc="-3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h</a:t>
            </a:r>
            <a:r>
              <a:rPr lang="en-US" altLang="en-US" sz="2400" b="1" spc="-1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400" b="1" spc="-2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2400" b="1" i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</a:t>
            </a:r>
            <a:r>
              <a:rPr lang="en-US" altLang="en-US" sz="2400" b="1" i="1" spc="-2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hat</a:t>
            </a:r>
            <a:r>
              <a:rPr lang="en-US" altLang="en-US" sz="2400" b="1" i="1" spc="-8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?!?</a:t>
            </a:r>
            <a:r>
              <a:rPr lang="en-US" altLang="en-US" sz="2400" b="1" i="1" spc="-4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b="1" i="1" spc="-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Redo</a:t>
            </a:r>
            <a:r>
              <a:rPr lang="en-US" altLang="en-US" spc="-5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5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om</a:t>
            </a:r>
            <a:r>
              <a:rPr lang="en-US" altLang="en-US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slide</a:t>
            </a:r>
            <a:r>
              <a:rPr lang="en-US" altLang="en-US" spc="-8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1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endParaRPr lang="en-US" altLang="en-US" sz="2400" spc="-60" dirty="0" smtClean="0">
              <a:solidFill>
                <a:schemeClr val="bg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>
                <a:latin typeface="Lucida Console" panose="020B0609040504020204" pitchFamily="49" charset="0"/>
              </a:rPr>
              <a:t>():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print</a:t>
            </a:r>
            <a:r>
              <a:rPr lang="en-US" altLang="en-US" sz="2400" dirty="0">
                <a:latin typeface="Lucida Console" panose="020B0609040504020204" pitchFamily="49" charset="0"/>
              </a:rPr>
              <a:t>("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6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strike="sngStrike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trike="sngStrike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strike="sngStrike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say_whee</a:t>
            </a:r>
            <a:endParaRPr lang="en-US" altLang="en-US" sz="2400" strike="sngStrike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strike="sngStrik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&lt;function </a:t>
            </a:r>
            <a:r>
              <a:rPr lang="en-US" altLang="en-US" sz="2400" strike="sngStrike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say_whee</a:t>
            </a:r>
            <a:r>
              <a:rPr lang="en-US" altLang="en-US" sz="2400" strike="sngStrik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at 0x6ffffd92ea0&gt;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strike="sngStrike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trike="sngStrike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b="1" strike="sngStrike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strike="sngStrike" dirty="0">
                <a:latin typeface="Lucida Console" panose="020B0609040504020204" pitchFamily="49" charset="0"/>
              </a:rPr>
              <a:t> = </a:t>
            </a:r>
            <a:r>
              <a:rPr lang="en-US" altLang="en-US" sz="2400" b="1" strike="sngStrike" dirty="0" err="1">
                <a:solidFill>
                  <a:srgbClr val="D97311"/>
                </a:solidFill>
                <a:latin typeface="Lucida Console" panose="020B0609040504020204" pitchFamily="49" charset="0"/>
              </a:rPr>
              <a:t>my_decorator</a:t>
            </a:r>
            <a:r>
              <a:rPr lang="en-US" altLang="en-US" sz="2400" strike="sngStrike" dirty="0">
                <a:latin typeface="Lucida Console" panose="020B0609040504020204" pitchFamily="49" charset="0"/>
              </a:rPr>
              <a:t>(</a:t>
            </a:r>
            <a:r>
              <a:rPr lang="en-US" altLang="en-US" sz="2400" strike="sngStrike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strike="sngStrike" dirty="0">
                <a:latin typeface="Lucida Console" panose="020B0609040504020204" pitchFamily="49" charset="0"/>
              </a:rPr>
              <a:t>) </a:t>
            </a:r>
            <a:r>
              <a:rPr lang="en-US" altLang="en-US" sz="2400" b="1" strike="sngStrike" dirty="0">
                <a:solidFill>
                  <a:srgbClr val="00B050"/>
                </a:solidFill>
                <a:latin typeface="Lucida Console" panose="020B0609040504020204" pitchFamily="49" charset="0"/>
              </a:rPr>
              <a:t># What</a:t>
            </a:r>
            <a:r>
              <a:rPr lang="en-US" altLang="en-US" sz="2400" b="1" strike="sngStrike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?!?!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say_whee</a:t>
            </a:r>
            <a:endParaRPr lang="en-US" alt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spc="-3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&lt;function </a:t>
            </a:r>
            <a:r>
              <a:rPr lang="en-US" altLang="en-US" sz="2400" spc="-30" dirty="0" err="1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my_decorator</a:t>
            </a:r>
            <a:r>
              <a:rPr lang="en-US" altLang="en-US" sz="2400" spc="-30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.&lt;locals&gt;.</a:t>
            </a:r>
            <a:r>
              <a:rPr lang="en-US" altLang="en-US" sz="2400" b="1" spc="-30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wrapper</a:t>
            </a:r>
            <a:r>
              <a:rPr lang="en-US" altLang="en-US" sz="2400" spc="-3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at 0x6ffffd92e18&gt;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Something </a:t>
            </a: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before function </a:t>
            </a:r>
            <a:r>
              <a:rPr lang="en-US" altLang="en-US" sz="24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call</a:t>
            </a:r>
            <a:endParaRPr lang="en-US" altLang="en-US" sz="24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4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!</a:t>
            </a:r>
          </a:p>
          <a:p>
            <a:pPr lvl="0">
              <a:lnSpc>
                <a:spcPct val="84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Something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after function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call</a:t>
            </a: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Putting it all together</a:t>
            </a:r>
            <a:endParaRPr 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" y="3922776"/>
            <a:ext cx="838200" cy="2133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" y="3962400"/>
            <a:ext cx="90678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rry. Wrap It Yourself, Say Overwhelmed Online Shops - WS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4" y="1600200"/>
            <a:ext cx="4235451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onal Wrapping and Other Gift Wrapping Ha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4" y="2514600"/>
            <a:ext cx="4211576" cy="41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52400" y="152400"/>
            <a:ext cx="4038600" cy="22280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“I love wrapping gifts myself.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tx1"/>
                </a:solidFill>
                <a:latin typeface="Times New Roman" charset="0"/>
              </a:rPr>
              <a:t>Bob will love this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</a:rPr>
              <a:t>say_whee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</a:rPr>
              <a:t>()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</a:rPr>
              <a:t>fuction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</a:rPr>
              <a:t> that I</a:t>
            </a:r>
            <a:r>
              <a:rPr lang="zh-TW" altLang="en-US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</a:rPr>
              <a:t>worked hard to wrap up all by myself!”</a:t>
            </a:r>
          </a:p>
          <a:p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&gt;&gt;&gt;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</a:rPr>
              <a:t>def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</a:rPr>
              <a:t>say_whee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(): print("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</a:rPr>
              <a:t>Whee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!")</a:t>
            </a:r>
          </a:p>
          <a:p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...</a:t>
            </a:r>
          </a:p>
          <a:p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</a:rPr>
              <a:t>say_whee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=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</a:rPr>
              <a:t>my_decorator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</a:rPr>
              <a:t>say_whee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) 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800600" y="4492931"/>
            <a:ext cx="4038600" cy="22280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“I don’t have time for this!</a:t>
            </a:r>
            <a:r>
              <a:rPr kumimoji="0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Hey store, can you gift-wrap this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</a:rPr>
              <a:t>say_whee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</a:rPr>
              <a:t>() function for me?”</a:t>
            </a:r>
          </a:p>
          <a:p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&gt;&gt;&gt; </a:t>
            </a:r>
            <a:r>
              <a:rPr lang="en-US" altLang="zh-TW" dirty="0" smtClean="0">
                <a:solidFill>
                  <a:schemeClr val="tx1"/>
                </a:solidFill>
                <a:latin typeface="Times New Roman" charset="0"/>
              </a:rPr>
              <a:t>@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charset="0"/>
              </a:rPr>
              <a:t>my_decorator</a:t>
            </a:r>
            <a:endParaRPr lang="en-US" altLang="zh-TW" dirty="0">
              <a:solidFill>
                <a:schemeClr val="tx1"/>
              </a:solidFill>
              <a:latin typeface="Times New Roman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charset="0"/>
              </a:rPr>
              <a:t>. . .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</a:rPr>
              <a:t>def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</a:rPr>
              <a:t>say_whee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(): print("</a:t>
            </a:r>
            <a:r>
              <a:rPr lang="en-US" altLang="zh-TW" dirty="0" err="1">
                <a:solidFill>
                  <a:schemeClr val="tx1"/>
                </a:solidFill>
                <a:latin typeface="Times New Roman" charset="0"/>
              </a:rPr>
              <a:t>Whee</a:t>
            </a:r>
            <a:r>
              <a:rPr lang="en-US" altLang="zh-TW" dirty="0">
                <a:solidFill>
                  <a:schemeClr val="tx1"/>
                </a:solidFill>
                <a:latin typeface="Times New Roman" charset="0"/>
              </a:rPr>
              <a:t>!")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charset="0"/>
              </a:rPr>
              <a:t>. . .</a:t>
            </a:r>
            <a:endParaRPr lang="en-US" altLang="zh-TW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pt-BR" altLang="en-US" sz="2400" dirty="0">
                <a:latin typeface="Lucida Console" panose="020B0609040504020204" pitchFamily="49" charset="0"/>
              </a:rPr>
              <a:t>from os import system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pt-BR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pt-BR" altLang="en-US" sz="2400" dirty="0" smtClean="0">
                <a:latin typeface="Lucida Console" panose="020B0609040504020204" pitchFamily="49" charset="0"/>
              </a:rPr>
              <a:t>x=system("cat decorators.py")</a:t>
            </a:r>
            <a:endParaRPr lang="pt-BR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wrap_do2x()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from decorators import 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print</a:t>
            </a:r>
            <a:r>
              <a:rPr lang="en-US" altLang="en-US" sz="2400" dirty="0">
                <a:latin typeface="Lucida Console" panose="020B0609040504020204" pitchFamily="49" charset="0"/>
              </a:rPr>
              <a:t>("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say_whee</a:t>
            </a:r>
            <a:endParaRPr lang="en-US" alt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spc="8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altLang="en-US" sz="2400" spc="8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function </a:t>
            </a:r>
            <a:r>
              <a:rPr lang="en-US" altLang="en-US" sz="2400" b="1" spc="80" dirty="0" err="1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do_twic</a:t>
            </a:r>
            <a:r>
              <a:rPr lang="en-US" altLang="en-US" sz="2400" b="1" spc="-50" dirty="0" err="1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lang="en-US" altLang="en-US" sz="2400" b="1" spc="-50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altLang="en-US" sz="2400" spc="80" dirty="0" smtClean="0">
                <a:solidFill>
                  <a:srgbClr val="FFC000"/>
                </a:solidFill>
                <a:latin typeface="Arial Narrow" panose="020B0606020202030204" pitchFamily="34" charset="0"/>
                <a:cs typeface="Lucida Sans Unicode" panose="020B0602030504020204" pitchFamily="34" charset="0"/>
              </a:rPr>
              <a:t>&lt;</a:t>
            </a:r>
            <a:r>
              <a:rPr lang="en-US" altLang="en-US" sz="2400" b="1" spc="80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locals</a:t>
            </a:r>
            <a:r>
              <a:rPr lang="en-US" altLang="en-US" sz="2400" spc="-50" dirty="0" smtClean="0">
                <a:solidFill>
                  <a:srgbClr val="FFC000"/>
                </a:solidFill>
                <a:latin typeface="Arial Narrow" panose="020B0606020202030204" pitchFamily="34" charset="0"/>
                <a:cs typeface="Lucida Sans Unicode" panose="020B0602030504020204" pitchFamily="34" charset="0"/>
              </a:rPr>
              <a:t>&gt;</a:t>
            </a:r>
            <a:r>
              <a:rPr lang="en-US" altLang="en-US" sz="2400" b="1" spc="80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alt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wrap</a:t>
            </a:r>
            <a:r>
              <a:rPr lang="en-US" altLang="en-US" sz="24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_</a:t>
            </a:r>
            <a:r>
              <a:rPr lang="en-US" alt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do2x</a:t>
            </a:r>
            <a:r>
              <a:rPr lang="en-US" altLang="en-US" sz="2400" spc="8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8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</a:t>
            </a:r>
            <a:r>
              <a:rPr lang="en-US" altLang="en-US" sz="2400" spc="-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0x</a:t>
            </a:r>
            <a:r>
              <a:rPr lang="en-US" altLang="en-US" sz="2400" spc="8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6fff</a:t>
            </a:r>
            <a:r>
              <a:rPr lang="en-US" altLang="en-US" sz="2400" spc="6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fd92ae8&gt;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/>
              <a:t>Loading a decorator from a file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" y="838200"/>
            <a:ext cx="914400" cy="502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endParaRPr lang="pt-BR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pt-BR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spc="6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0293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b="1" dirty="0" smtClean="0"/>
              <a:t>Function Annotations</a:t>
            </a:r>
            <a:endParaRPr lang="en-US" altLang="en-US" b="1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987552"/>
            <a:ext cx="8763000" cy="5870448"/>
          </a:xfrm>
        </p:spPr>
        <p:txBody>
          <a:bodyPr/>
          <a:lstStyle/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:float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an</a:t>
            </a:r>
            <a:r>
              <a:rPr lang="en-US" altLang="en-US" sz="2000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annotated</a:t>
            </a:r>
            <a:r>
              <a:rPr lang="en-US" altLang="en-US" sz="2000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5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argument</a:t>
            </a:r>
            <a:endParaRPr lang="en-US" altLang="en-US" spc="-5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#It gave no error message, so </a:t>
            </a:r>
            <a:r>
              <a:rPr lang="en-US" altLang="en-US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this syntax </a:t>
            </a:r>
            <a:r>
              <a:rPr lang="en-US" altLang="en-US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is OK.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pc="-2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spc="-2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1+2j</a:t>
            </a:r>
            <a:r>
              <a:rPr lang="en-US" altLang="en-US" spc="-1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What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happens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if the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argument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is</a:t>
            </a:r>
            <a:r>
              <a:rPr lang="en-US" altLang="en-US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n't</a:t>
            </a:r>
            <a:r>
              <a:rPr lang="en-US" altLang="en-US" sz="2000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</a:t>
            </a:r>
            <a:r>
              <a:rPr lang="en-US" altLang="en-US" sz="2000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b="1" spc="-2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float</a:t>
            </a:r>
            <a:r>
              <a:rPr lang="en-US" altLang="en-US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?</a:t>
            </a:r>
            <a:endParaRPr lang="en-US" altLang="en-US" spc="-2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(1+2j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f(x)</a:t>
            </a:r>
            <a:r>
              <a:rPr lang="en-US" altLang="en-US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-&gt;</a:t>
            </a:r>
            <a:r>
              <a:rPr lang="en-US" altLang="en-US" b="1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#annotated </a:t>
            </a:r>
            <a:r>
              <a:rPr lang="en-US" altLang="en-US" dirty="0" smtClean="0">
                <a:solidFill>
                  <a:srgbClr val="C00000"/>
                </a:solidFill>
                <a:latin typeface="Lucida Fax" panose="02060602050505020204" pitchFamily="18" charset="0"/>
              </a:rPr>
              <a:t>return value</a:t>
            </a:r>
            <a:endParaRPr lang="en-US" altLang="en-US" dirty="0">
              <a:solidFill>
                <a:srgbClr val="C0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#It gave no error message, so </a:t>
            </a:r>
            <a:r>
              <a:rPr lang="en-US" altLang="en-US" dirty="0">
                <a:solidFill>
                  <a:srgbClr val="C00000"/>
                </a:solidFill>
                <a:latin typeface="Lucida Fax" panose="02060602050505020204" pitchFamily="18" charset="0"/>
              </a:rPr>
              <a:t>this syntax 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is OK.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f(4.1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  </a:t>
            </a:r>
            <a:r>
              <a:rPr lang="en-US" altLang="en-US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#Will it return an </a:t>
            </a:r>
            <a:r>
              <a:rPr lang="en-US" altLang="en-US" b="1" dirty="0" err="1" smtClean="0">
                <a:solidFill>
                  <a:srgbClr val="C00000"/>
                </a:solidFill>
                <a:latin typeface="Lucida Fax" panose="02060602050505020204" pitchFamily="18" charset="0"/>
              </a:rPr>
              <a:t>int</a:t>
            </a:r>
            <a:r>
              <a:rPr lang="en-US" altLang="en-US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?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4.1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pc="-3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foo(</a:t>
            </a:r>
            <a:r>
              <a:rPr lang="en-US" altLang="en-US" spc="-3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a:int</a:t>
            </a:r>
            <a:r>
              <a:rPr lang="en-US" altLang="en-US" spc="-3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pc="-3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b:expression</a:t>
            </a:r>
            <a:r>
              <a:rPr lang="en-US" altLang="en-US" spc="-3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):return</a:t>
            </a:r>
            <a:r>
              <a:rPr lang="en-US" altLang="en-US" sz="1800" spc="-3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3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a+b</a:t>
            </a:r>
            <a:r>
              <a:rPr lang="en-US" altLang="en-US" dirty="0" err="1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b="1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m</a:t>
            </a:r>
            <a:r>
              <a:rPr lang="en-US" altLang="en-US" b="1" dirty="0" err="1" smtClean="0">
                <a:solidFill>
                  <a:srgbClr val="00B050"/>
                </a:solidFill>
                <a:latin typeface="Lucida Fax" panose="02060602050505020204" pitchFamily="18" charset="0"/>
              </a:rPr>
              <a:t>u</a:t>
            </a:r>
            <a:r>
              <a:rPr lang="en-US" altLang="en-US" b="1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l</a:t>
            </a:r>
            <a:r>
              <a:rPr lang="en-US" altLang="en-US" b="1" dirty="0" err="1" smtClean="0">
                <a:solidFill>
                  <a:srgbClr val="00B050"/>
                </a:solidFill>
                <a:latin typeface="Lucida Fax" panose="02060602050505020204" pitchFamily="18" charset="0"/>
              </a:rPr>
              <a:t>t</a:t>
            </a:r>
            <a:r>
              <a:rPr lang="en-US" altLang="en-US" b="1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i</a:t>
            </a:r>
            <a:endParaRPr lang="en-US" altLang="en-US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def foo(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a,b:expression</a:t>
            </a:r>
            <a:r>
              <a:rPr lang="en-US" altLang="en-US" b="1" dirty="0" smtClean="0">
                <a:solidFill>
                  <a:srgbClr val="C40C94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b="1" spc="-100" dirty="0" smtClean="0">
                <a:solidFill>
                  <a:srgbClr val="C40C94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a+b</a:t>
            </a:r>
            <a:r>
              <a:rPr lang="en-US" altLang="en-US" dirty="0" err="1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b="1" dirty="0" err="1" smtClean="0">
                <a:solidFill>
                  <a:srgbClr val="C40C94"/>
                </a:solidFill>
                <a:latin typeface="Lucida Fax" panose="02060602050505020204" pitchFamily="18" charset="0"/>
              </a:rPr>
              <a:t>default</a:t>
            </a:r>
            <a:endParaRPr lang="en-US" altLang="en-US" b="1" dirty="0">
              <a:solidFill>
                <a:srgbClr val="C40C94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:'what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y:'ever'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-&gt;str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rgbClr val="FFC000"/>
                </a:solidFill>
                <a:latin typeface="Lucida Fax" panose="02060602050505020204" pitchFamily="18" charset="0"/>
              </a:rPr>
              <a:t>#So what did we learn? Anno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t</a:t>
            </a:r>
            <a:r>
              <a:rPr lang="en-US" altLang="en-US" spc="-100" dirty="0">
                <a:solidFill>
                  <a:srgbClr val="FFC000"/>
                </a:solidFill>
                <a:latin typeface="Lucida Fax" panose="02060602050505020204" pitchFamily="18" charset="0"/>
              </a:rPr>
              <a:t>a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t</a:t>
            </a:r>
            <a:r>
              <a:rPr lang="en-US" altLang="en-US" spc="-100" dirty="0">
                <a:solidFill>
                  <a:srgbClr val="FFC000"/>
                </a:solidFill>
                <a:latin typeface="Lucida Fax" panose="02060602050505020204" pitchFamily="18" charset="0"/>
              </a:rPr>
              <a:t>ions are legal &amp; useless.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pc="-5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annotat</a:t>
            </a:r>
            <a:r>
              <a:rPr lang="en-US" altLang="en-US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ion</a:t>
            </a:r>
            <a:r>
              <a:rPr lang="en-US" altLang="en-US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pc="-5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pc="-100" dirty="0" err="1" smtClean="0">
                <a:solidFill>
                  <a:srgbClr val="C00000"/>
                </a:solidFill>
                <a:latin typeface="Lucida Fax" panose="02060602050505020204" pitchFamily="18" charset="0"/>
              </a:rPr>
              <a:t>#Well</a:t>
            </a:r>
            <a:r>
              <a:rPr lang="en-US" altLang="en-US" spc="-100" dirty="0" smtClean="0">
                <a:solidFill>
                  <a:srgbClr val="C00000"/>
                </a:solidFill>
                <a:latin typeface="Lucida Fax" panose="02060602050505020204" pitchFamily="18" charset="0"/>
              </a:rPr>
              <a:t>, useless unless </a:t>
            </a:r>
            <a:r>
              <a:rPr lang="en-US" altLang="en-US" u="sng" spc="-100" dirty="0" smtClean="0">
                <a:solidFill>
                  <a:srgbClr val="C00000"/>
                </a:solidFill>
                <a:latin typeface="Lucida Fax" panose="02060602050505020204" pitchFamily="18" charset="0"/>
              </a:rPr>
              <a:t>you</a:t>
            </a:r>
            <a:r>
              <a:rPr lang="en-US" altLang="en-US" spc="-100" dirty="0" smtClean="0">
                <a:solidFill>
                  <a:srgbClr val="C00000"/>
                </a:solidFill>
                <a:latin typeface="Lucida Fax" panose="02060602050505020204" pitchFamily="18" charset="0"/>
              </a:rPr>
              <a:t> use them:</a:t>
            </a:r>
            <a:endParaRPr lang="en-US" altLang="en-US" spc="-100" dirty="0">
              <a:solidFill>
                <a:srgbClr val="C0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  <a:r>
              <a:rPr lang="en-US" altLang="en-US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'x':</a:t>
            </a:r>
            <a:r>
              <a:rPr lang="en-US" altLang="en-US" sz="20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'what'</a:t>
            </a:r>
            <a:r>
              <a:rPr lang="en-US" altLang="en-US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'y':</a:t>
            </a:r>
            <a:r>
              <a:rPr lang="en-US" altLang="en-US" sz="20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'ever'</a:t>
            </a:r>
            <a:r>
              <a:rPr lang="en-US" altLang="en-US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'return':</a:t>
            </a:r>
            <a:r>
              <a:rPr lang="en-US" altLang="en-US" sz="20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&lt;class</a:t>
            </a:r>
            <a:r>
              <a:rPr lang="en-US" altLang="en-US" sz="20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'</a:t>
            </a:r>
            <a:r>
              <a:rPr lang="en-US" altLang="en-US" spc="-1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'&gt;</a:t>
            </a:r>
            <a:r>
              <a:rPr lang="en-US" altLang="en-US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87552"/>
            <a:ext cx="762000" cy="587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b="1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spc="-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spc="-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269412" y="2760454"/>
            <a:ext cx="2277373" cy="5003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3283789" y="1161692"/>
            <a:ext cx="2277373" cy="5003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304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17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317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53788" y="0"/>
            <a:ext cx="9197788" cy="6871447"/>
          </a:xfrm>
          <a:prstGeom prst="rect">
            <a:avLst/>
          </a:prstGeom>
          <a:solidFill>
            <a:srgbClr val="D2D4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pic>
        <p:nvPicPr>
          <p:cNvPr id="14338" name="Picture 2" descr="Image result for my brain is full carto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FE1E0"/>
              </a:clrFrom>
              <a:clrTo>
                <a:srgbClr val="DFE1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9" y="25400"/>
            <a:ext cx="7448931" cy="6756400"/>
          </a:xfrm>
          <a:prstGeom prst="rect">
            <a:avLst/>
          </a:prstGeom>
          <a:solidFill>
            <a:srgbClr val="D2D4D3"/>
          </a:solidFill>
        </p:spPr>
      </p:pic>
      <p:sp>
        <p:nvSpPr>
          <p:cNvPr id="4" name="Isosceles Triangle 3"/>
          <p:cNvSpPr/>
          <p:nvPr/>
        </p:nvSpPr>
        <p:spPr bwMode="auto">
          <a:xfrm>
            <a:off x="304800" y="76200"/>
            <a:ext cx="762000" cy="6781800"/>
          </a:xfrm>
          <a:prstGeom prst="triangle">
            <a:avLst>
              <a:gd name="adj" fmla="val 61621"/>
            </a:avLst>
          </a:prstGeom>
          <a:solidFill>
            <a:srgbClr val="D2D4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 flipV="1">
            <a:off x="7924800" y="0"/>
            <a:ext cx="762000" cy="6781800"/>
          </a:xfrm>
          <a:prstGeom prst="triangle">
            <a:avLst>
              <a:gd name="adj" fmla="val 32432"/>
            </a:avLst>
          </a:prstGeom>
          <a:solidFill>
            <a:srgbClr val="D2D4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5400000">
            <a:off x="4394199" y="-3683000"/>
            <a:ext cx="279399" cy="7696203"/>
          </a:xfrm>
          <a:prstGeom prst="triangle">
            <a:avLst>
              <a:gd name="adj" fmla="val 0"/>
            </a:avLst>
          </a:prstGeom>
          <a:solidFill>
            <a:srgbClr val="D2D4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 rot="16200000">
            <a:off x="4356100" y="2578101"/>
            <a:ext cx="355600" cy="8153400"/>
          </a:xfrm>
          <a:prstGeom prst="triangle">
            <a:avLst>
              <a:gd name="adj" fmla="val 8261"/>
            </a:avLst>
          </a:prstGeom>
          <a:solidFill>
            <a:srgbClr val="D2D4D3"/>
          </a:solidFill>
          <a:ln w="9525" cap="flat" cmpd="sng" algn="ctr">
            <a:solidFill>
              <a:srgbClr val="D2D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0600" y="6629400"/>
            <a:ext cx="4953000" cy="228600"/>
          </a:xfrm>
          <a:prstGeom prst="rect">
            <a:avLst/>
          </a:prstGeom>
          <a:solidFill>
            <a:srgbClr val="D2D4D3"/>
          </a:solidFill>
          <a:ln w="9525" cap="flat" cmpd="sng" algn="ctr">
            <a:solidFill>
              <a:srgbClr val="D2D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-29738" y="-1"/>
            <a:ext cx="8183137" cy="356839"/>
          </a:xfrm>
          <a:prstGeom prst="rect">
            <a:avLst/>
          </a:prstGeom>
          <a:solidFill>
            <a:srgbClr val="D2D4D3"/>
          </a:solidFill>
          <a:ln w="9525" cap="flat" cmpd="sng" algn="ctr">
            <a:solidFill>
              <a:srgbClr val="D2D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399" y="304800"/>
            <a:ext cx="609601" cy="6248400"/>
          </a:xfrm>
          <a:prstGeom prst="rect">
            <a:avLst/>
          </a:prstGeom>
          <a:solidFill>
            <a:srgbClr val="D2D4D3"/>
          </a:solidFill>
          <a:ln w="9525" cap="flat" cmpd="sng" algn="ctr">
            <a:solidFill>
              <a:srgbClr val="D2D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752600" y="304800"/>
            <a:ext cx="2971800" cy="1066800"/>
          </a:xfrm>
          <a:prstGeom prst="wedgeRoundRectCallout">
            <a:avLst>
              <a:gd name="adj1" fmla="val -42208"/>
              <a:gd name="adj2" fmla="val 12526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OK, I won't put @ on the exam (but we still want to learn it).</a:t>
            </a:r>
          </a:p>
        </p:txBody>
      </p:sp>
    </p:spTree>
    <p:extLst>
      <p:ext uri="{BB962C8B-B14F-4D97-AF65-F5344CB8AC3E}">
        <p14:creationId xmlns:p14="http://schemas.microsoft.com/office/powerpoint/2010/main" val="20730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from </a:t>
            </a:r>
            <a:r>
              <a:rPr lang="en-US" altLang="en-US" sz="2400" dirty="0">
                <a:latin typeface="Lucida Console" panose="020B0609040504020204" pitchFamily="49" charset="0"/>
              </a:rPr>
              <a:t>decorators import 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print(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"Hello "+name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2400" dirty="0" smtClean="0">
                <a:solidFill>
                  <a:srgbClr val="00B050"/>
                </a:solidFill>
                <a:latin typeface="+mn-lt"/>
              </a:rPr>
              <a:t>#problem </a:t>
            </a:r>
            <a:r>
              <a:rPr lang="en-US" altLang="en-US" sz="2400" dirty="0">
                <a:solidFill>
                  <a:srgbClr val="00B050"/>
                </a:solidFill>
                <a:latin typeface="+mn-lt"/>
              </a:rPr>
              <a:t>is </a:t>
            </a:r>
            <a:r>
              <a:rPr lang="en-US" altLang="en-US" sz="2400" dirty="0" smtClean="0">
                <a:solidFill>
                  <a:srgbClr val="00B050"/>
                </a:solidFill>
                <a:latin typeface="+mn-lt"/>
              </a:rPr>
              <a:t>wra</a:t>
            </a:r>
            <a:r>
              <a:rPr lang="en-US" altLang="en-US" sz="2400" spc="-250" dirty="0">
                <a:solidFill>
                  <a:srgbClr val="00B050"/>
                </a:solidFill>
                <a:latin typeface="+mn-lt"/>
              </a:rPr>
              <a:t>p</a:t>
            </a:r>
            <a:r>
              <a:rPr lang="en-US" altLang="en-US" sz="2400" spc="-250" dirty="0">
                <a:solidFill>
                  <a:srgbClr val="00B050"/>
                </a:solidFill>
                <a:latin typeface="Arial Narrow" panose="020B0606020202030204" pitchFamily="34" charset="0"/>
              </a:rPr>
              <a:t>_</a:t>
            </a:r>
            <a:r>
              <a:rPr lang="en-US" altLang="en-US" sz="2400" spc="-10" dirty="0">
                <a:solidFill>
                  <a:srgbClr val="00B050"/>
                </a:solidFill>
                <a:latin typeface="+mn-lt"/>
              </a:rPr>
              <a:t>d</a:t>
            </a:r>
            <a:r>
              <a:rPr lang="en-US" altLang="en-US" sz="2400" spc="-10" dirty="0" smtClean="0">
                <a:solidFill>
                  <a:srgbClr val="00B050"/>
                </a:solidFill>
                <a:latin typeface="+mn-lt"/>
              </a:rPr>
              <a:t>o2x</a:t>
            </a:r>
            <a:r>
              <a:rPr lang="en-US" altLang="en-US" sz="2400" dirty="0" smtClean="0">
                <a:solidFill>
                  <a:srgbClr val="00B050"/>
                </a:solidFill>
                <a:latin typeface="+mn-lt"/>
              </a:rPr>
              <a:t>() allows no </a:t>
            </a:r>
            <a:r>
              <a:rPr lang="en-US" altLang="en-US" sz="2400" dirty="0" err="1" smtClean="0">
                <a:solidFill>
                  <a:srgbClr val="00B050"/>
                </a:solidFill>
                <a:latin typeface="+mn-lt"/>
              </a:rPr>
              <a:t>args</a:t>
            </a:r>
            <a:endParaRPr lang="en-US" altLang="en-US" sz="2400" dirty="0">
              <a:solidFill>
                <a:srgbClr val="00B050"/>
              </a:solidFill>
              <a:latin typeface="+mn-lt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(most recent call last):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TypeE</a:t>
            </a:r>
            <a:r>
              <a:rPr lang="en-US" altLang="en-US" sz="2400" spc="-5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</a:t>
            </a:r>
            <a:r>
              <a:rPr lang="en-US" altLang="en-US" sz="2400" spc="-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wrap_do2x takes </a:t>
            </a:r>
            <a:r>
              <a:rPr lang="en-US" altLang="en-US" sz="2400" spc="-15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 positional arguments but 1 was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given</a:t>
            </a: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"+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"World"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Passing arguments to a decorator</a:t>
            </a:r>
            <a:endParaRPr 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" y="685800"/>
            <a:ext cx="838200" cy="5715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endParaRPr lang="en-US" altLang="en-US" sz="2400" spc="-100" dirty="0">
              <a:solidFill>
                <a:srgbClr val="E06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endParaRPr lang="en-US" altLang="en-US" sz="2400" spc="-100" dirty="0">
              <a:solidFill>
                <a:srgbClr val="E06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endParaRPr lang="en-US" altLang="en-US" sz="2400" spc="-150" dirty="0" smtClean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5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print(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"Hello "+name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</a:rPr>
              <a:t>#problem is wra</a:t>
            </a:r>
            <a:r>
              <a:rPr lang="en-US" altLang="en-US" sz="2400" spc="-250" dirty="0">
                <a:solidFill>
                  <a:srgbClr val="00B050"/>
                </a:solidFill>
              </a:rPr>
              <a:t>p</a:t>
            </a:r>
            <a:r>
              <a:rPr lang="en-US" altLang="en-US" sz="2400" spc="-250" dirty="0">
                <a:solidFill>
                  <a:srgbClr val="00B050"/>
                </a:solidFill>
                <a:latin typeface="Arial Narrow" panose="020B0606020202030204" pitchFamily="34" charset="0"/>
              </a:rPr>
              <a:t>_</a:t>
            </a:r>
            <a:r>
              <a:rPr lang="en-US" altLang="en-US" sz="2400" spc="-10" dirty="0">
                <a:solidFill>
                  <a:srgbClr val="00B050"/>
                </a:solidFill>
              </a:rPr>
              <a:t>do2x</a:t>
            </a:r>
            <a:r>
              <a:rPr lang="en-US" altLang="en-US" sz="2400" dirty="0">
                <a:solidFill>
                  <a:srgbClr val="00B050"/>
                </a:solidFill>
              </a:rPr>
              <a:t>() allows no </a:t>
            </a:r>
            <a:r>
              <a:rPr lang="en-US" altLang="en-US" sz="2400" dirty="0" err="1">
                <a:solidFill>
                  <a:srgbClr val="00B050"/>
                </a:solidFill>
              </a:rPr>
              <a:t>args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(most recent call last):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TypeE</a:t>
            </a:r>
            <a:r>
              <a:rPr lang="en-US" altLang="en-US" sz="2400" spc="-5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</a:t>
            </a:r>
            <a:r>
              <a:rPr lang="en-US" altLang="en-US" sz="2400" spc="-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wrap_do2x takes </a:t>
            </a:r>
            <a:r>
              <a:rPr lang="en-US" altLang="en-US" sz="2400" spc="-15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 positional arguments but 1 was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given</a:t>
            </a: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"+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"World"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Passing arguments to a decorator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36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print(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"Hello "+name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</a:rPr>
              <a:t>#problem is wra</a:t>
            </a:r>
            <a:r>
              <a:rPr lang="en-US" altLang="en-US" sz="2400" spc="-250" dirty="0">
                <a:solidFill>
                  <a:srgbClr val="00B050"/>
                </a:solidFill>
              </a:rPr>
              <a:t>p</a:t>
            </a:r>
            <a:r>
              <a:rPr lang="en-US" altLang="en-US" sz="2400" spc="-250" dirty="0">
                <a:solidFill>
                  <a:srgbClr val="00B050"/>
                </a:solidFill>
                <a:latin typeface="Arial Narrow" panose="020B0606020202030204" pitchFamily="34" charset="0"/>
              </a:rPr>
              <a:t>_</a:t>
            </a:r>
            <a:r>
              <a:rPr lang="en-US" altLang="en-US" sz="2400" spc="-10" dirty="0">
                <a:solidFill>
                  <a:srgbClr val="00B050"/>
                </a:solidFill>
              </a:rPr>
              <a:t>do2x</a:t>
            </a:r>
            <a:r>
              <a:rPr lang="en-US" altLang="en-US" sz="2400" dirty="0">
                <a:solidFill>
                  <a:srgbClr val="00B050"/>
                </a:solidFill>
              </a:rPr>
              <a:t>() allows no </a:t>
            </a:r>
            <a:r>
              <a:rPr lang="en-US" altLang="en-US" sz="2400" dirty="0" err="1">
                <a:solidFill>
                  <a:srgbClr val="00B050"/>
                </a:solidFill>
              </a:rPr>
              <a:t>args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(most recent call last):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TypeE</a:t>
            </a:r>
            <a:r>
              <a:rPr lang="en-US" altLang="en-US" sz="2400" spc="-5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</a:t>
            </a:r>
            <a:r>
              <a:rPr lang="en-US" altLang="en-US" sz="2400" spc="-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wrap_do2x takes </a:t>
            </a:r>
            <a:r>
              <a:rPr lang="en-US" altLang="en-US" sz="2400" spc="-15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 positional arguments but 1 was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given</a:t>
            </a: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"+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"World"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:print("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</a:t>
            </a:r>
            <a:r>
              <a:rPr lang="en-US" altLang="en-US" sz="2400" spc="-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spc="-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")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args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</a:t>
            </a:r>
            <a:endParaRPr lang="en-US" altLang="en-US" sz="2400" spc="-100" dirty="0">
              <a:solidFill>
                <a:srgbClr val="00B05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Passing arguments to a decorator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6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"/>
    </mc:Choice>
    <mc:Fallback xmlns="">
      <p:transition advTm="4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</a:rPr>
              <a:t>#problem is wra</a:t>
            </a:r>
            <a:r>
              <a:rPr lang="en-US" altLang="en-US" sz="2400" spc="-250" dirty="0">
                <a:solidFill>
                  <a:srgbClr val="00B050"/>
                </a:solidFill>
              </a:rPr>
              <a:t>p</a:t>
            </a:r>
            <a:r>
              <a:rPr lang="en-US" altLang="en-US" sz="2400" spc="-250" dirty="0">
                <a:solidFill>
                  <a:srgbClr val="00B050"/>
                </a:solidFill>
                <a:latin typeface="Arial Narrow" panose="020B0606020202030204" pitchFamily="34" charset="0"/>
              </a:rPr>
              <a:t>_</a:t>
            </a:r>
            <a:r>
              <a:rPr lang="en-US" altLang="en-US" sz="2400" spc="-10" dirty="0">
                <a:solidFill>
                  <a:srgbClr val="00B050"/>
                </a:solidFill>
              </a:rPr>
              <a:t>do2x</a:t>
            </a:r>
            <a:r>
              <a:rPr lang="en-US" altLang="en-US" sz="2400" dirty="0">
                <a:solidFill>
                  <a:srgbClr val="00B050"/>
                </a:solidFill>
              </a:rPr>
              <a:t>() allows no </a:t>
            </a:r>
            <a:r>
              <a:rPr lang="en-US" altLang="en-US" sz="2400" dirty="0" err="1">
                <a:solidFill>
                  <a:srgbClr val="00B050"/>
                </a:solidFill>
              </a:rPr>
              <a:t>args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(most recent call last):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TypeE</a:t>
            </a:r>
            <a:r>
              <a:rPr lang="en-US" altLang="en-US" sz="2400" spc="-5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</a:t>
            </a:r>
            <a:r>
              <a:rPr lang="en-US" altLang="en-US" sz="2400" spc="-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wrap_do2x takes </a:t>
            </a:r>
            <a:r>
              <a:rPr lang="en-US" altLang="en-US" sz="2400" spc="-15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 positional arguments but 1 was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given</a:t>
            </a: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"+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"World"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:print("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</a:t>
            </a:r>
            <a:r>
              <a:rPr lang="en-US" altLang="en-US" sz="2400" spc="-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spc="-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")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args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</a:t>
            </a:r>
            <a:endParaRPr lang="en-US" altLang="en-US" sz="2400" spc="-100" dirty="0">
              <a:solidFill>
                <a:srgbClr val="00B05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Passing arguments to a decorator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21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"/>
    </mc:Choice>
    <mc:Fallback xmlns="">
      <p:transition advTm="4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400" spc="-100" dirty="0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(most recent call last):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TypeE</a:t>
            </a:r>
            <a:r>
              <a:rPr lang="en-US" altLang="en-US" sz="2400" spc="-5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</a:t>
            </a:r>
            <a:r>
              <a:rPr lang="en-US" altLang="en-US" sz="2400" spc="-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wrap_do2x takes </a:t>
            </a:r>
            <a:r>
              <a:rPr lang="en-US" altLang="en-US" sz="2400" spc="-15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 positional arguments but 1 was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given</a:t>
            </a: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"+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"World"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:print("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</a:t>
            </a:r>
            <a:r>
              <a:rPr lang="en-US" altLang="en-US" sz="2400" spc="-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spc="-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")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args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</a:t>
            </a:r>
            <a:endParaRPr lang="en-US" altLang="en-US" sz="2400" spc="-100" dirty="0">
              <a:solidFill>
                <a:srgbClr val="00B05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Passing arguments to a decorator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400" spc="-100" dirty="0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(most recent call last):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TypeE</a:t>
            </a:r>
            <a:r>
              <a:rPr lang="en-US" altLang="en-US" sz="2400" spc="-5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</a:t>
            </a:r>
            <a:r>
              <a:rPr lang="en-US" altLang="en-US" sz="2400" spc="-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wrap_do2x takes </a:t>
            </a:r>
            <a:r>
              <a:rPr lang="en-US" altLang="en-US" sz="2400" spc="-15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 positional arguments but 1 was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given</a:t>
            </a: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"+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"World"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:print("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</a:t>
            </a:r>
            <a:r>
              <a:rPr lang="en-US" altLang="en-US" sz="2400" spc="-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spc="-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")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args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</a:t>
            </a:r>
            <a:endParaRPr lang="en-US" altLang="en-US" sz="2400" spc="-100" dirty="0">
              <a:solidFill>
                <a:srgbClr val="00B05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()</a:t>
            </a: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Passing arguments to a decorator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93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"/>
    </mc:Choice>
    <mc:Fallback xmlns="">
      <p:transition advTm="4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00" dirty="0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File 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"&lt;</a:t>
            </a:r>
            <a:r>
              <a:rPr lang="en-US" altLang="en-US" sz="2400" spc="-10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spc="-10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TypeE</a:t>
            </a:r>
            <a:r>
              <a:rPr lang="en-US" altLang="en-US" sz="2400" spc="-50" dirty="0" err="1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</a:t>
            </a:r>
            <a:r>
              <a:rPr lang="en-US" altLang="en-US" sz="2400" spc="-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wrap_do2x takes </a:t>
            </a:r>
            <a:r>
              <a:rPr lang="en-US" altLang="en-US" sz="2400" spc="-15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 positional arguments but 1 was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given</a:t>
            </a: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"+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"World"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:print("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</a:t>
            </a:r>
            <a:r>
              <a:rPr lang="en-US" altLang="en-US" sz="2400" spc="-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spc="-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")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args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</a:t>
            </a:r>
            <a:endParaRPr lang="en-US" altLang="en-US" sz="2400" spc="-100" dirty="0">
              <a:solidFill>
                <a:srgbClr val="00B05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()</a:t>
            </a: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Passing arguments to a decorator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8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"/>
    </mc:Choice>
    <mc:Fallback xmlns="">
      <p:transition advTm="4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TypeE</a:t>
            </a:r>
            <a:r>
              <a:rPr lang="en-US" altLang="en-US" sz="2400" spc="-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</a:t>
            </a:r>
            <a:r>
              <a:rPr lang="en-US" altLang="en-US" sz="2400" spc="-50" dirty="0" err="1" smtClean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lang="en-US" altLang="en-US" sz="2400" spc="-150" dirty="0">
                <a:solidFill>
                  <a:srgbClr val="E06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wrap_do2x takes </a:t>
            </a:r>
            <a:r>
              <a:rPr lang="en-US" altLang="en-US" sz="2400" spc="-15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 positional arguments but 1 was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given</a:t>
            </a: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"+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"World"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:print("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</a:t>
            </a:r>
            <a:r>
              <a:rPr lang="en-US" altLang="en-US" sz="2400" spc="-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spc="-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")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args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</a:t>
            </a:r>
            <a:endParaRPr lang="en-US" altLang="en-US" sz="2400" spc="-100" dirty="0">
              <a:solidFill>
                <a:srgbClr val="00B05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()</a:t>
            </a: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Passing arguments to a decorator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03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"/>
    </mc:Choice>
    <mc:Fallback xmlns="">
      <p:transition advTm="4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name</a:t>
            </a:r>
            <a:r>
              <a:rPr lang="en-US" alt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"+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400" dirty="0">
                <a:latin typeface="Lucida Console" panose="020B0609040504020204" pitchFamily="49" charset="0"/>
              </a:rPr>
              <a:t>"World"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World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:print("</a:t>
            </a: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</a:t>
            </a:r>
            <a:r>
              <a:rPr lang="en-US" altLang="en-US" sz="2400" spc="-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spc="-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")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args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</a:t>
            </a:r>
            <a:r>
              <a:rPr lang="en-US" altLang="en-US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problem</a:t>
            </a:r>
            <a:endParaRPr lang="en-US" altLang="en-US" sz="2400" spc="-100" dirty="0">
              <a:solidFill>
                <a:srgbClr val="00B05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say_whee</a:t>
            </a:r>
            <a:r>
              <a:rPr lang="en-US" alt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()</a:t>
            </a: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</a:p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Whee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!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Passing arguments to a decorator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0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b="1" dirty="0" smtClean="0"/>
              <a:t>Function Annotations</a:t>
            </a:r>
            <a:endParaRPr lang="en-US" altLang="en-US" b="1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987552"/>
            <a:ext cx="8763000" cy="5870448"/>
          </a:xfrm>
        </p:spPr>
        <p:txBody>
          <a:bodyPr/>
          <a:lstStyle/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:float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an</a:t>
            </a:r>
            <a:r>
              <a:rPr lang="en-US" altLang="en-US" sz="2000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annotated</a:t>
            </a:r>
            <a:r>
              <a:rPr lang="en-US" altLang="en-US" sz="2000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5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argument</a:t>
            </a:r>
            <a:endParaRPr lang="en-US" altLang="en-US" spc="-5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#It gave no error message, so </a:t>
            </a:r>
            <a:r>
              <a:rPr lang="en-US" altLang="en-US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this syntax </a:t>
            </a:r>
            <a:r>
              <a:rPr lang="en-US" altLang="en-US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is OK.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pc="-2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spc="-2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1+2j</a:t>
            </a:r>
            <a:r>
              <a:rPr lang="en-US" altLang="en-US" spc="-1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What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happens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if the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argument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is</a:t>
            </a:r>
            <a:r>
              <a:rPr lang="en-US" altLang="en-US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n't</a:t>
            </a:r>
            <a:r>
              <a:rPr lang="en-US" altLang="en-US" sz="2000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</a:t>
            </a:r>
            <a:r>
              <a:rPr lang="en-US" altLang="en-US" sz="2000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b="1" spc="-2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float</a:t>
            </a:r>
            <a:r>
              <a:rPr lang="en-US" altLang="en-US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?</a:t>
            </a:r>
            <a:endParaRPr lang="en-US" altLang="en-US" spc="-2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(1+2j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f(x)</a:t>
            </a:r>
            <a:r>
              <a:rPr lang="en-US" altLang="en-US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-&gt;</a:t>
            </a:r>
            <a:r>
              <a:rPr lang="en-US" altLang="en-US" b="1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#annotated </a:t>
            </a:r>
            <a:r>
              <a:rPr lang="en-US" altLang="en-US" dirty="0" smtClean="0">
                <a:solidFill>
                  <a:srgbClr val="C00000"/>
                </a:solidFill>
                <a:latin typeface="Lucida Fax" panose="02060602050505020204" pitchFamily="18" charset="0"/>
              </a:rPr>
              <a:t>return value</a:t>
            </a:r>
            <a:endParaRPr lang="en-US" altLang="en-US" dirty="0">
              <a:solidFill>
                <a:srgbClr val="C0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#It gave no error message, so </a:t>
            </a:r>
            <a:r>
              <a:rPr lang="en-US" altLang="en-US" dirty="0">
                <a:solidFill>
                  <a:srgbClr val="C00000"/>
                </a:solidFill>
                <a:latin typeface="Lucida Fax" panose="02060602050505020204" pitchFamily="18" charset="0"/>
              </a:rPr>
              <a:t>this syntax 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is OK.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f(4.1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  </a:t>
            </a:r>
            <a:r>
              <a:rPr lang="en-US" altLang="en-US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#Will it return an </a:t>
            </a:r>
            <a:r>
              <a:rPr lang="en-US" altLang="en-US" b="1" dirty="0" err="1" smtClean="0">
                <a:solidFill>
                  <a:srgbClr val="C00000"/>
                </a:solidFill>
                <a:latin typeface="Lucida Fax" panose="02060602050505020204" pitchFamily="18" charset="0"/>
              </a:rPr>
              <a:t>int</a:t>
            </a:r>
            <a:r>
              <a:rPr lang="en-US" altLang="en-US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?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4.1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87552"/>
            <a:ext cx="762000" cy="587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b="1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269412" y="2760454"/>
            <a:ext cx="2277373" cy="5003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3283789" y="1161692"/>
            <a:ext cx="2277373" cy="5003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091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return_greeting</a:t>
            </a:r>
            <a:r>
              <a:rPr lang="en-US" altLang="en-US" sz="2400" dirty="0">
                <a:latin typeface="Lucida Console" panose="020B0609040504020204" pitchFamily="49" charset="0"/>
              </a:rPr>
              <a:t>(name):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 print("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Creating greeting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 return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Hi, "+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hi_alice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return_greeting</a:t>
            </a:r>
            <a:r>
              <a:rPr lang="en-US" altLang="en-US" sz="2400" dirty="0">
                <a:latin typeface="Lucida Console" panose="020B0609040504020204" pitchFamily="49" charset="0"/>
              </a:rPr>
              <a:t>("Alice")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Creating greeting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Creating greeting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hi_alice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None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 smtClean="0"/>
              <a:t>Returning a value from a decorator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" y="685800"/>
            <a:ext cx="838200" cy="533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b="1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decorators2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return_greeting</a:t>
            </a:r>
            <a:r>
              <a:rPr lang="en-US" altLang="en-US" sz="2400" dirty="0">
                <a:latin typeface="Lucida Console" panose="020B0609040504020204" pitchFamily="49" charset="0"/>
              </a:rPr>
              <a:t>(name):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 print("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Creating greeting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 return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Hi, "+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hi_alice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return_greeting</a:t>
            </a:r>
            <a:r>
              <a:rPr lang="en-US" altLang="en-US" sz="2400" dirty="0">
                <a:latin typeface="Lucida Console" panose="020B0609040504020204" pitchFamily="49" charset="0"/>
              </a:rPr>
              <a:t>("Alice")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Creating greeting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Creating greeting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hi_alice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None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#Since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the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wrapper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doesn’t explicitly return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#a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value, the call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to </a:t>
            </a:r>
            <a:r>
              <a:rPr lang="en-US" altLang="en-US" sz="24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return_greetin</a:t>
            </a:r>
            <a:r>
              <a:rPr lang="en-US" altLang="en-US" sz="2400" spc="-1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  <a:sym typeface="Wingdings 3" panose="05040102010807070707" pitchFamily="18" charset="2"/>
              </a:rPr>
              <a:t>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Non</a:t>
            </a:r>
            <a:r>
              <a:rPr lang="en-US" altLang="en-US" sz="2400" spc="-3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endParaRPr lang="en-US" altLang="en-US" sz="2400" spc="-1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/>
              <a:t>Returning a value from a decorator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" y="685800"/>
            <a:ext cx="838200" cy="533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decorators3.py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new_new_do_twice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):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latin typeface="Lucida Console" panose="020B0609040504020204" pitchFamily="49" charset="0"/>
              </a:rPr>
              <a:t>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b="1" dirty="0">
                <a:latin typeface="Lucida Console" panose="020B0609040504020204" pitchFamily="49" charset="0"/>
              </a:rPr>
              <a:t>, **</a:t>
            </a:r>
            <a:r>
              <a:rPr lang="en-US" altLang="en-US" sz="2400" b="1" dirty="0" err="1">
                <a:latin typeface="Lucida Console" panose="020B0609040504020204" pitchFamily="49" charset="0"/>
              </a:rPr>
              <a:t>kwargs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return </a:t>
            </a:r>
            <a:r>
              <a:rPr lang="en-US" alt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wrap_do2x</a:t>
            </a: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decorators3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new_new_do_twice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new_new_do_twice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400" dirty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return_greeting</a:t>
            </a:r>
            <a:r>
              <a:rPr lang="en-US" altLang="en-US" sz="2400" dirty="0">
                <a:latin typeface="Lucida Console" panose="020B0609040504020204" pitchFamily="49" charset="0"/>
              </a:rPr>
              <a:t>(name):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 print("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Creating greeting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</a:rPr>
              <a:t>     return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Hi, "+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hi_alice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return_greeting</a:t>
            </a:r>
            <a:r>
              <a:rPr lang="en-US" altLang="en-US" sz="2400" dirty="0">
                <a:latin typeface="Lucida Console" panose="020B0609040504020204" pitchFamily="49" charset="0"/>
              </a:rPr>
              <a:t>("Alice")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Creating greeting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Creating greeting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print(</a:t>
            </a:r>
            <a:r>
              <a:rPr lang="en-US" alt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hi_alice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Hi, Alice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 wrap="none"/>
          <a:lstStyle/>
          <a:p>
            <a:r>
              <a:rPr lang="en-US" b="1" dirty="0"/>
              <a:t>Returning a value from a decorator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" y="685800"/>
            <a:ext cx="838200" cy="533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ts val="0"/>
              </a:spcBef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7000"/>
              </a:lnSpc>
              <a:spcBef>
                <a:spcPts val="0"/>
              </a:spcBef>
            </a:pP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10191"/>
            <a:ext cx="9067800" cy="4625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5563" lvl="0">
              <a:lnSpc>
                <a:spcPct val="92000"/>
              </a:lnSpc>
            </a:pP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There are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2 ways to </a:t>
            </a: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use decorators on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classes:</a:t>
            </a:r>
          </a:p>
          <a:p>
            <a:pPr marL="55563" lvl="0">
              <a:lnSpc>
                <a:spcPct val="92000"/>
              </a:lnSpc>
              <a:spcBef>
                <a:spcPts val="600"/>
              </a:spcBef>
            </a:pPr>
            <a:r>
              <a:rPr lang="en-US" altLang="en-US" sz="3200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1.Decorating the methods of a class.</a:t>
            </a:r>
          </a:p>
          <a:p>
            <a:pPr marL="511175" lvl="0">
              <a:lnSpc>
                <a:spcPct val="92000"/>
              </a:lnSpc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is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like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what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we’ve been doing with functions</a:t>
            </a:r>
          </a:p>
          <a:p>
            <a:pPr marL="914400" lvl="0" indent="-403225">
              <a:lnSpc>
                <a:spcPct val="92000"/>
              </a:lnSpc>
            </a:pP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569913" indent="-403225">
              <a:lnSpc>
                <a:spcPct val="92000"/>
              </a:lnSpc>
            </a:pPr>
            <a:r>
              <a:rPr lang="en-US" altLang="en-US" sz="500" b="1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2.Decorating </a:t>
            </a:r>
            <a:r>
              <a:rPr lang="en-US" altLang="en-US" sz="3000" b="1" spc="100" dirty="0">
                <a:solidFill>
                  <a:srgbClr val="222222"/>
                </a:solidFill>
                <a:ea typeface="source sans pro"/>
              </a:rPr>
              <a:t>the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whole class.</a:t>
            </a:r>
            <a:b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</a:b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  <a:p>
            <a:pPr marL="55563" lvl="0">
              <a:lnSpc>
                <a:spcPct val="92000"/>
              </a:lnSpc>
            </a:pP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  <a:p>
            <a:pPr marL="55563" lvl="0">
              <a:lnSpc>
                <a:spcPct val="92000"/>
              </a:lnSpc>
            </a:pP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  <a:p>
            <a:pPr marL="55563" lvl="0">
              <a:lnSpc>
                <a:spcPct val="92000"/>
              </a:lnSpc>
            </a:pP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b="1" dirty="0" smtClean="0"/>
              <a:t>Decorating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02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10191"/>
            <a:ext cx="9067800" cy="4779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5563" lvl="0">
              <a:lnSpc>
                <a:spcPct val="92000"/>
              </a:lnSpc>
            </a:pP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There are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2 ways to </a:t>
            </a: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use decorators on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classes:</a:t>
            </a:r>
          </a:p>
          <a:p>
            <a:pPr marL="55563" lvl="0">
              <a:lnSpc>
                <a:spcPct val="92000"/>
              </a:lnSpc>
              <a:spcBef>
                <a:spcPts val="600"/>
              </a:spcBef>
            </a:pPr>
            <a:r>
              <a:rPr lang="en-US" altLang="en-US" sz="3200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1.Decorating the methods of a class.</a:t>
            </a:r>
          </a:p>
          <a:p>
            <a:pPr marL="511175" lvl="0">
              <a:lnSpc>
                <a:spcPct val="92000"/>
              </a:lnSpc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is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like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what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we’ve been doing with functions</a:t>
            </a:r>
          </a:p>
          <a:p>
            <a:pPr marL="511175" lvl="0">
              <a:lnSpc>
                <a:spcPct val="92000"/>
              </a:lnSpc>
              <a:spcBef>
                <a:spcPts val="1200"/>
              </a:spcBef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Some decorators are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even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Python built-ins: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classmethod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 and </a:t>
            </a: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staticmethod</a:t>
            </a: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@property</a:t>
            </a: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569913" indent="-403225">
              <a:lnSpc>
                <a:spcPct val="92000"/>
              </a:lnSpc>
            </a:pPr>
            <a:r>
              <a:rPr lang="en-US" altLang="en-US" sz="5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2.Decorating </a:t>
            </a:r>
            <a:r>
              <a:rPr lang="en-US" altLang="en-US" sz="3000" b="1" spc="100" dirty="0">
                <a:solidFill>
                  <a:schemeClr val="bg1">
                    <a:lumMod val="65000"/>
                  </a:schemeClr>
                </a:solidFill>
                <a:ea typeface="source sans pro"/>
              </a:rPr>
              <a:t>the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whole class.</a:t>
            </a:r>
            <a:b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</a:b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b="1" dirty="0" smtClean="0"/>
              <a:t>Decorating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43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10191"/>
            <a:ext cx="9067800" cy="5968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5563" lvl="0">
              <a:lnSpc>
                <a:spcPct val="92000"/>
              </a:lnSpc>
            </a:pP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There are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2 ways to </a:t>
            </a: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use decorators on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classes:</a:t>
            </a:r>
          </a:p>
          <a:p>
            <a:pPr marL="55563" lvl="0">
              <a:lnSpc>
                <a:spcPct val="92000"/>
              </a:lnSpc>
              <a:spcBef>
                <a:spcPts val="600"/>
              </a:spcBef>
            </a:pPr>
            <a:r>
              <a:rPr lang="en-US" altLang="en-US" sz="3200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1.Decorating the methods of a class.</a:t>
            </a:r>
          </a:p>
          <a:p>
            <a:pPr marL="511175" lvl="0">
              <a:lnSpc>
                <a:spcPct val="92000"/>
              </a:lnSpc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is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like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what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we’ve been doing with functions</a:t>
            </a:r>
          </a:p>
          <a:p>
            <a:pPr marL="511175" lvl="0">
              <a:lnSpc>
                <a:spcPct val="92000"/>
              </a:lnSpc>
              <a:spcBef>
                <a:spcPts val="1200"/>
              </a:spcBef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Some decorators are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even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Python built-ins: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classmethod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 and </a:t>
            </a: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staticmethod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  <a:b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</a:b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These </a:t>
            </a:r>
            <a:r>
              <a:rPr lang="en-US" altLang="en-US" sz="2800" spc="100" dirty="0">
                <a:solidFill>
                  <a:srgbClr val="FF0000"/>
                </a:solidFill>
                <a:ea typeface="source sans pro"/>
              </a:rPr>
              <a:t>are used to define methods inside a class namespace that are not connected to a particular instance of that class</a:t>
            </a: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.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@property</a:t>
            </a: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bg1"/>
                </a:solidFill>
                <a:ea typeface="source sans pro"/>
              </a:rPr>
              <a:t>	This is used to customize getters and setters for class attributes. </a:t>
            </a:r>
          </a:p>
          <a:p>
            <a:pPr marL="914400" lvl="0" indent="-403225">
              <a:lnSpc>
                <a:spcPct val="92000"/>
              </a:lnSpc>
            </a:pP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569913" indent="-403225">
              <a:lnSpc>
                <a:spcPct val="92000"/>
              </a:lnSpc>
            </a:pPr>
            <a:r>
              <a:rPr lang="en-US" altLang="en-US" sz="5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2.Decorating </a:t>
            </a:r>
            <a:r>
              <a:rPr lang="en-US" altLang="en-US" sz="3000" b="1" spc="100" dirty="0">
                <a:solidFill>
                  <a:schemeClr val="bg1">
                    <a:lumMod val="65000"/>
                  </a:schemeClr>
                </a:solidFill>
                <a:ea typeface="source sans pro"/>
              </a:rPr>
              <a:t>the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whole class.</a:t>
            </a:r>
            <a:b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</a:b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b="1" dirty="0" smtClean="0"/>
              <a:t>Decorating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956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79892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>
              <a:lnSpc>
                <a:spcPct val="80000"/>
              </a:lnSpc>
            </a:pPr>
            <a:r>
              <a:rPr lang="en-US" altLang="zh-TW" sz="2600" spc="-4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Return 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an iterator yielding those items of </a:t>
            </a:r>
            <a:r>
              <a:rPr lang="en-US" altLang="zh-TW" sz="2600" spc="-4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>
              <a:lnSpc>
                <a:spcPct val="80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each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prstClr val="white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prstClr val="white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help(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10" name="Trapezoid 9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12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#118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3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help(</a:t>
            </a:r>
            <a:r>
              <a:rPr lang="en-US" altLang="en-US" spc="-100" dirty="0" err="1" smtClean="0">
                <a:solidFill>
                  <a:srgbClr val="2D2DB9"/>
                </a:solidFill>
              </a:rPr>
              <a:t>classmethod</a:t>
            </a:r>
            <a:r>
              <a:rPr lang="en-US" altLang="en-US" spc="-100" dirty="0" smtClean="0">
                <a:solidFill>
                  <a:srgbClr val="2D2DB9"/>
                </a:solidFill>
              </a:rPr>
              <a:t>)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>
              <a:lnSpc>
                <a:spcPct val="84000"/>
              </a:lnSpc>
            </a:pP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Help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on class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in module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builtins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84000"/>
              </a:lnSpc>
            </a:pPr>
            <a:endParaRPr lang="en-US" altLang="zh-TW" sz="12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(object)</a:t>
            </a: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(function) -&gt; method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A6A6A6"/>
                </a:solidFill>
                <a:latin typeface="Consolas" panose="020B0609020204030204" pitchFamily="49" charset="0"/>
              </a:rPr>
              <a:t> |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100" dirty="0">
                <a:solidFill>
                  <a:prstClr val="white"/>
                </a:solidFill>
                <a:latin typeface="Consolas" panose="020B0609020204030204" pitchFamily="49" charset="0"/>
              </a:rPr>
              <a:t>Convert a function to be a class method.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20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spc="-2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prstClr val="white"/>
                </a:solidFill>
                <a:latin typeface="Consolas" panose="020B0609020204030204" pitchFamily="49" charset="0"/>
              </a:rPr>
              <a:t>class method receives</a:t>
            </a:r>
            <a:r>
              <a:rPr lang="en-US" altLang="zh-TW" spc="-2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pc="-2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prstClr val="white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pc="-2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prstClr val="white"/>
                </a:solidFill>
                <a:latin typeface="Consolas" panose="020B0609020204030204" pitchFamily="49" charset="0"/>
              </a:rPr>
              <a:t>as implicit</a:t>
            </a:r>
            <a:r>
              <a:rPr lang="en-US" altLang="zh-TW" spc="-2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prstClr val="white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pc="-2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prstClr val="white"/>
                </a:solidFill>
                <a:latin typeface="Consolas" panose="020B0609020204030204" pitchFamily="49" charset="0"/>
              </a:rPr>
              <a:t>argumen</a:t>
            </a:r>
            <a:r>
              <a:rPr lang="en-US" altLang="zh-TW" sz="2400" spc="-400" dirty="0">
                <a:solidFill>
                  <a:prstClr val="white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spc="-2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100" dirty="0">
                <a:solidFill>
                  <a:prstClr val="white"/>
                </a:solidFill>
                <a:latin typeface="Consolas" panose="020B0609020204030204" pitchFamily="49" charset="0"/>
              </a:rPr>
              <a:t>just like an instance method receives the instance.</a:t>
            </a: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100" dirty="0">
                <a:solidFill>
                  <a:srgbClr val="FFFF00"/>
                </a:solidFill>
                <a:latin typeface="Consolas" panose="020B0609020204030204" pitchFamily="49" charset="0"/>
              </a:rPr>
              <a:t>To declare a class method, use this idiom: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 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class C:</a:t>
            </a: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     </a:t>
            </a:r>
            <a:r>
              <a:rPr lang="en-US" altLang="zh-TW" sz="2400" spc="-100" dirty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2400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classmethod</a:t>
            </a:r>
            <a:endParaRPr lang="en-US" altLang="zh-TW" sz="2400" spc="-1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     </a:t>
            </a:r>
            <a:r>
              <a:rPr lang="en-US" altLang="zh-TW" sz="2400" spc="-100" dirty="0">
                <a:solidFill>
                  <a:srgbClr val="FFFF00"/>
                </a:solidFill>
                <a:latin typeface="Consolas" panose="020B0609020204030204" pitchFamily="49" charset="0"/>
              </a:rPr>
              <a:t>def f(</a:t>
            </a:r>
            <a:r>
              <a:rPr lang="en-US" altLang="zh-TW" sz="2400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cls</a:t>
            </a:r>
            <a:r>
              <a:rPr lang="en-US" altLang="zh-TW" sz="2400" spc="-100" dirty="0">
                <a:solidFill>
                  <a:srgbClr val="FFFF00"/>
                </a:solidFill>
                <a:latin typeface="Consolas" panose="020B0609020204030204" pitchFamily="49" charset="0"/>
              </a:rPr>
              <a:t>, arg1, arg2, ...):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        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called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spc="-150" dirty="0" err="1" smtClean="0">
                <a:solidFill>
                  <a:srgbClr val="9F9F9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0" dirty="0" err="1" smtClean="0">
                <a:solidFill>
                  <a:srgbClr val="9F9F9F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C.f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800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instance</a:t>
            </a: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spc="-200" dirty="0" err="1" smtClean="0">
                <a:solidFill>
                  <a:srgbClr val="9F9F9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sz="2400" spc="-4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400" spc="-4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f())</a:t>
            </a:r>
            <a:r>
              <a:rPr lang="en-US" altLang="zh-TW" sz="2400" spc="-2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. 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The instance is ignored except for its clas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  <a:r>
              <a:rPr lang="en-US" altLang="zh-TW" sz="2400" spc="-17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method</a:t>
            </a:r>
            <a:r>
              <a:rPr lang="en-US" altLang="zh-TW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called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derived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clas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derived</a:t>
            </a:r>
            <a:endParaRPr lang="en-US" altLang="zh-TW" sz="2400" spc="-17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5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class object </a:t>
            </a:r>
            <a:r>
              <a:rPr lang="en-US" altLang="zh-TW" sz="2400" spc="-150" dirty="0">
                <a:solidFill>
                  <a:srgbClr val="9F9F9F"/>
                </a:solidFill>
                <a:latin typeface="Consolas" panose="020B0609020204030204" pitchFamily="49" charset="0"/>
              </a:rPr>
              <a:t>is passed as the implied first argument.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Class</a:t>
            </a:r>
            <a:r>
              <a:rPr lang="en-US" altLang="zh-TW" sz="18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methods</a:t>
            </a:r>
            <a:r>
              <a:rPr lang="en-US" altLang="zh-TW" sz="18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differ</a:t>
            </a:r>
            <a:r>
              <a:rPr lang="en-US" altLang="zh-TW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C++</a:t>
            </a:r>
            <a:r>
              <a:rPr lang="en-US" altLang="zh-TW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8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methods.</a:t>
            </a:r>
          </a:p>
          <a:p>
            <a:pPr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If you want those, see the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builtin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12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#119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32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>
              <a:lnSpc>
                <a:spcPct val="80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None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return the items that are true.</a:t>
            </a:r>
          </a:p>
          <a:p>
            <a:pPr>
              <a:lnSpc>
                <a:spcPct val="80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each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prstClr val="white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prstClr val="white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prstClr val="white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help(</a:t>
            </a:r>
            <a:r>
              <a:rPr lang="en-US" altLang="zh-TW" sz="2600" dirty="0" err="1" smtClean="0">
                <a:solidFill>
                  <a:prstClr val="white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4000"/>
              </a:lnSpc>
            </a:pPr>
            <a:endParaRPr lang="en-US" altLang="zh-TW" sz="2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help(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10" name="Trapezoid 9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12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#120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25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help(</a:t>
            </a:r>
            <a:r>
              <a:rPr lang="en-US" altLang="en-US" spc="-100" dirty="0" err="1" smtClean="0">
                <a:solidFill>
                  <a:srgbClr val="2D2DB9"/>
                </a:solidFill>
              </a:rPr>
              <a:t>staticmethod</a:t>
            </a:r>
            <a:r>
              <a:rPr lang="en-US" altLang="en-US" spc="-100" dirty="0" smtClean="0">
                <a:solidFill>
                  <a:srgbClr val="2D2DB9"/>
                </a:solidFill>
              </a:rPr>
              <a:t>)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Help on class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in module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builtins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:</a:t>
            </a:r>
          </a:p>
          <a:p>
            <a:pPr defTabSz="914400">
              <a:lnSpc>
                <a:spcPct val="84000"/>
              </a:lnSpc>
            </a:pP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(object)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400" spc="-100" dirty="0">
                <a:solidFill>
                  <a:schemeClr val="bg1"/>
                </a:solidFill>
                <a:latin typeface="Consolas" panose="020B0609020204030204" pitchFamily="49" charset="0"/>
              </a:rPr>
              <a:t>(function) -&gt; method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00" dirty="0">
                <a:solidFill>
                  <a:schemeClr val="bg1"/>
                </a:solidFill>
                <a:latin typeface="Consolas" panose="020B0609020204030204" pitchFamily="49" charset="0"/>
              </a:rPr>
              <a:t>Convert a function to be a static method.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method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does</a:t>
            </a:r>
            <a:r>
              <a:rPr lang="en-US" altLang="zh-TW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rec</a:t>
            </a:r>
            <a:r>
              <a:rPr lang="en-US" altLang="zh-TW" sz="2400" spc="-250" dirty="0">
                <a:solidFill>
                  <a:srgbClr val="9F9F9F"/>
                </a:solidFill>
                <a:latin typeface="Consolas" panose="020B0609020204030204" pitchFamily="49" charset="0"/>
              </a:rPr>
              <a:t>ei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ve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implicit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spc="-260" dirty="0">
                <a:solidFill>
                  <a:srgbClr val="9F9F9F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rst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argumen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00" dirty="0">
                <a:solidFill>
                  <a:srgbClr val="FFFF00"/>
                </a:solidFill>
                <a:latin typeface="Consolas" panose="020B0609020204030204" pitchFamily="49" charset="0"/>
              </a:rPr>
              <a:t>To declare a static method, use this idiom: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     class C: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         </a:t>
            </a:r>
            <a:r>
              <a:rPr lang="en-US" altLang="zh-TW" sz="2400" spc="-100" dirty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2400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staticmethod</a:t>
            </a:r>
            <a:endParaRPr lang="en-US" altLang="zh-TW" sz="2400" spc="-1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         </a:t>
            </a:r>
            <a:r>
              <a:rPr lang="en-US" altLang="zh-TW" sz="2400" spc="-100" dirty="0">
                <a:solidFill>
                  <a:srgbClr val="FFFF00"/>
                </a:solidFill>
                <a:latin typeface="Consolas" panose="020B0609020204030204" pitchFamily="49" charset="0"/>
              </a:rPr>
              <a:t>def f(arg1, arg2, ...):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             ...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called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spc="-150" dirty="0" err="1">
                <a:solidFill>
                  <a:srgbClr val="9F9F9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C.f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800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instance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spc="-200" dirty="0" err="1">
                <a:solidFill>
                  <a:srgbClr val="9F9F9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. C().f())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.  The instance is ignored except for its clas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spc="-2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  <a:endParaRPr lang="en-US" altLang="zh-TW" sz="2400" spc="-150" dirty="0" smtClean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|  </a:t>
            </a:r>
            <a:r>
              <a:rPr lang="en-US" altLang="zh-TW" sz="2400" spc="-250" dirty="0">
                <a:solidFill>
                  <a:srgbClr val="9F9F9F"/>
                </a:solidFill>
                <a:latin typeface="Consolas" panose="020B0609020204030204" pitchFamily="49" charset="0"/>
              </a:rPr>
              <a:t>Static methods in Python are similar to those </a:t>
            </a:r>
            <a:r>
              <a:rPr lang="en-US" altLang="zh-TW" sz="2400" spc="-25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of </a:t>
            </a:r>
            <a:r>
              <a:rPr lang="en-US" altLang="zh-TW" sz="2400" spc="-250" dirty="0">
                <a:solidFill>
                  <a:srgbClr val="9F9F9F"/>
                </a:solidFill>
                <a:latin typeface="Consolas" panose="020B0609020204030204" pitchFamily="49" charset="0"/>
              </a:rPr>
              <a:t>Java or C++.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For a more advanced concept, see the </a:t>
            </a:r>
            <a:r>
              <a:rPr lang="en-US" altLang="zh-TW" sz="2400" spc="-160" dirty="0" err="1">
                <a:solidFill>
                  <a:srgbClr val="9F9F9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 err="1">
                <a:solidFill>
                  <a:srgbClr val="9F9F9F"/>
                </a:solidFill>
                <a:latin typeface="Consolas" panose="020B0609020204030204" pitchFamily="49" charset="0"/>
              </a:rPr>
              <a:t>builtin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12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#121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2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b="1" dirty="0" smtClean="0"/>
              <a:t>Function Annotations</a:t>
            </a:r>
            <a:endParaRPr lang="en-US" altLang="en-US" b="1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987552"/>
            <a:ext cx="8763000" cy="5870448"/>
          </a:xfrm>
        </p:spPr>
        <p:txBody>
          <a:bodyPr/>
          <a:lstStyle/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:float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endParaRPr lang="en-US" altLang="en-US" spc="-5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altLang="en-US" dirty="0" smtClean="0">
              <a:solidFill>
                <a:srgbClr val="FFC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pc="-2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spc="-2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1+2j</a:t>
            </a:r>
            <a:r>
              <a:rPr lang="en-US" altLang="en-US" spc="-1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pc="-2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(1+2j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f(x)</a:t>
            </a:r>
            <a:r>
              <a:rPr lang="en-US" altLang="en-US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-&gt;</a:t>
            </a:r>
            <a:r>
              <a:rPr lang="en-US" altLang="en-US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endParaRPr lang="en-US" altLang="en-US" dirty="0">
              <a:solidFill>
                <a:srgbClr val="C0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altLang="en-US" dirty="0">
              <a:solidFill>
                <a:srgbClr val="FFC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f(4.1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4.1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87552"/>
            <a:ext cx="762000" cy="587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b="1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Creating a Static Method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6106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Critter(object):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status():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print("</a:t>
            </a:r>
            <a:r>
              <a:rPr lang="en-US" altLang="en-US" sz="2400" dirty="0">
                <a:latin typeface="Lucida Console" panose="020B0609040504020204" pitchFamily="49" charset="0"/>
              </a:rPr>
              <a:t>Total critters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",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Critter.total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status </a:t>
            </a:r>
            <a:r>
              <a:rPr lang="en-US" altLang="en-US" sz="2400" dirty="0">
                <a:latin typeface="Lucida Console" panose="020B0609040504020204" pitchFamily="49" charset="0"/>
              </a:rPr>
              <a:t>= 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r>
              <a:rPr lang="en-US" altLang="en-US" sz="2400" dirty="0">
                <a:latin typeface="Lucida Console" panose="020B0609040504020204" pitchFamily="49" charset="0"/>
              </a:rPr>
              <a:t>(status)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2400" dirty="0">
                <a:latin typeface="Lucida Console" panose="020B0609040504020204" pitchFamily="49" charset="0"/>
              </a:rPr>
              <a:t>status()</a:t>
            </a:r>
          </a:p>
          <a:p>
            <a:pPr lvl="1" eaLnBrk="1" hangingPunct="1"/>
            <a:r>
              <a:rPr lang="en-US" altLang="en-US" sz="2800" dirty="0"/>
              <a:t>Is </a:t>
            </a:r>
            <a:r>
              <a:rPr lang="en-US" altLang="en-US" sz="2800" dirty="0" smtClean="0"/>
              <a:t>a </a:t>
            </a:r>
            <a:r>
              <a:rPr lang="en-US" altLang="en-US" sz="28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z="2800" dirty="0" smtClean="0"/>
              <a:t>It doesn't have the </a:t>
            </a:r>
            <a:r>
              <a:rPr lang="en-US" altLang="en-US" dirty="0">
                <a:latin typeface="Lucida Console" panose="020B0609040504020204" pitchFamily="49" charset="0"/>
              </a:rPr>
              <a:t>self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parameter </a:t>
            </a:r>
            <a:r>
              <a:rPr lang="en-US" altLang="en-US" sz="2800" dirty="0"/>
              <a:t>because </a:t>
            </a:r>
            <a:r>
              <a:rPr lang="en-US" altLang="en-US" sz="2800" dirty="0" smtClean="0"/>
              <a:t>it will be </a:t>
            </a:r>
            <a:r>
              <a:rPr lang="en-US" altLang="en-US" sz="2800" dirty="0"/>
              <a:t>invoked through </a:t>
            </a:r>
            <a:r>
              <a:rPr lang="en-US" altLang="en-US" sz="2800" dirty="0" smtClean="0"/>
              <a:t>the class </a:t>
            </a:r>
            <a:r>
              <a:rPr lang="en-US" altLang="en-US" sz="2800" dirty="0"/>
              <a:t>not </a:t>
            </a:r>
            <a:r>
              <a:rPr lang="en-US" altLang="en-US" sz="2800" dirty="0" smtClean="0"/>
              <a:t>the object.</a:t>
            </a:r>
            <a:endParaRPr lang="en-US" altLang="en-US" sz="2800" dirty="0"/>
          </a:p>
          <a:p>
            <a:pPr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r>
              <a:rPr lang="en-US" altLang="en-US" sz="2400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US" altLang="en-US" sz="2800" dirty="0" smtClean="0"/>
              <a:t>This is a built-in </a:t>
            </a:r>
            <a:r>
              <a:rPr lang="en-US" altLang="en-US" sz="2800" dirty="0"/>
              <a:t>Python function</a:t>
            </a:r>
          </a:p>
          <a:p>
            <a:pPr lvl="1" eaLnBrk="1" hangingPunct="1"/>
            <a:r>
              <a:rPr lang="en-US" altLang="en-US" sz="2800" dirty="0" smtClean="0"/>
              <a:t>It takes a method </a:t>
            </a:r>
            <a:r>
              <a:rPr lang="en-US" altLang="en-US" sz="2800" dirty="0"/>
              <a:t>and returns </a:t>
            </a:r>
            <a:r>
              <a:rPr lang="en-US" altLang="en-US" sz="2800" dirty="0" smtClean="0"/>
              <a:t>a static </a:t>
            </a:r>
            <a:r>
              <a:rPr lang="en-US" altLang="en-US" sz="2800" dirty="0"/>
              <a:t>method</a:t>
            </a:r>
          </a:p>
          <a:p>
            <a:pPr lvl="1" eaLnBrk="1" hangingPunct="1"/>
            <a:endParaRPr lang="en-US" altLang="en-US" sz="2800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5" name="Trapezoid 4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12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9</a:t>
              </a: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1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3465342"/>
            <a:ext cx="8915400" cy="339265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112713" indent="0" eaLnBrk="1" hangingPunct="1">
              <a:buNone/>
            </a:pPr>
            <a:r>
              <a:rPr lang="en-US" altLang="en-US" sz="2800" kern="0" dirty="0" smtClean="0">
                <a:solidFill>
                  <a:srgbClr val="FF0000"/>
                </a:solidFill>
              </a:rPr>
              <a:t>So how do we modify the above to obey the help page we just saw on the previous slide?</a:t>
            </a:r>
          </a:p>
          <a:p>
            <a:pPr marL="112713" indent="0" eaLnBrk="1" hangingPunct="1">
              <a:buNone/>
            </a:pPr>
            <a:endParaRPr lang="en-US" altLang="en-US" sz="1200" kern="0" dirty="0" smtClean="0">
              <a:solidFill>
                <a:srgbClr val="FF0000"/>
              </a:solidFill>
            </a:endParaRPr>
          </a:p>
          <a:p>
            <a:pPr indent="-58738"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Critter(object):</a:t>
            </a:r>
          </a:p>
          <a:p>
            <a:pPr indent="-58738"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...</a:t>
            </a:r>
          </a:p>
          <a:p>
            <a:pPr indent="-58738"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indent="-58738"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status():</a:t>
            </a:r>
          </a:p>
          <a:p>
            <a:pPr indent="-58738"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print</a:t>
            </a:r>
            <a:r>
              <a:rPr lang="en-US" altLang="en-US" sz="2400" dirty="0">
                <a:latin typeface="Lucida Console" panose="020B0609040504020204" pitchFamily="49" charset="0"/>
              </a:rPr>
              <a:t>("Total critters",</a:t>
            </a:r>
            <a:r>
              <a:rPr lang="en-US" altLang="en-US" sz="2400" dirty="0" err="1">
                <a:latin typeface="Lucida Console" panose="020B0609040504020204" pitchFamily="49" charset="0"/>
              </a:rPr>
              <a:t>Critter.total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296400" cy="6858000"/>
          </a:xfrm>
        </p:spPr>
        <p:txBody>
          <a:bodyPr/>
          <a:lstStyle/>
          <a:p>
            <a:pPr marL="95250" indent="0" algn="ctr" eaLnBrk="1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r>
              <a:rPr lang="en-US" altLang="en-US" sz="4000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endParaRPr lang="en-GB" altLang="en-US" sz="3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</a:pPr>
            <a:r>
              <a:rPr lang="en-US" altLang="zh-TW" sz="3400" dirty="0"/>
              <a:t>Static methods know nothing about the class and just deal with the </a:t>
            </a:r>
            <a:r>
              <a:rPr lang="en-US" altLang="zh-TW" sz="3400" dirty="0" smtClean="0"/>
              <a:t>parameters:</a:t>
            </a:r>
            <a:endParaRPr lang="en-US" altLang="zh-TW" sz="3400" dirty="0"/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20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class Person: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age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printHi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(s):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Hi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,",s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print('The age is:',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cls.age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Person.printHi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Person.printHi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Person.printHi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("Bob")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I have to give an argument:</a:t>
            </a:r>
            <a:endParaRPr lang="en-US" altLang="en-US" sz="2400" spc="-2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Hi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Bob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z="2400" spc="-20" dirty="0">
                <a:solidFill>
                  <a:srgbClr val="FF0000"/>
                </a:solidFill>
                <a:latin typeface="Lucida Fax" panose="02060602050505020204" pitchFamily="18" charset="0"/>
              </a:rPr>
              <a:t>I have to give an argument: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Traceback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(most recent call last):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 File "&lt;</a:t>
            </a: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stdin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&gt;", line 1, in &lt;module&gt;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50" dirty="0" err="1">
                <a:solidFill>
                  <a:srgbClr val="FF9797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sz="2400" spc="-150" dirty="0">
                <a:solidFill>
                  <a:srgbClr val="FF9797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2000" spc="-15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z="2400" spc="-150" dirty="0" err="1">
                <a:solidFill>
                  <a:srgbClr val="FF0000"/>
                </a:solidFill>
                <a:latin typeface="Lucida Fax" panose="02060602050505020204" pitchFamily="18" charset="0"/>
              </a:rPr>
              <a:t>printAge</a:t>
            </a:r>
            <a:r>
              <a:rPr lang="en-US" altLang="en-US" sz="2400" spc="-150" dirty="0">
                <a:solidFill>
                  <a:srgbClr val="FF0000"/>
                </a:solidFill>
                <a:latin typeface="Lucida Fax" panose="02060602050505020204" pitchFamily="18" charset="0"/>
              </a:rPr>
              <a:t>() missing 1 required positional argument:</a:t>
            </a:r>
            <a:r>
              <a:rPr lang="en-US" altLang="en-US" sz="2000" spc="-15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z="2400" spc="-400" dirty="0">
                <a:solidFill>
                  <a:srgbClr val="FF0000"/>
                </a:solidFill>
                <a:latin typeface="Lucida Fax" panose="02060602050505020204" pitchFamily="18" charset="0"/>
              </a:rPr>
              <a:t>'</a:t>
            </a:r>
            <a:r>
              <a:rPr lang="en-US" altLang="en-US" sz="2400" spc="-150" dirty="0" err="1">
                <a:solidFill>
                  <a:srgbClr val="FF0000"/>
                </a:solidFill>
                <a:latin typeface="Lucida Fax" panose="02060602050505020204" pitchFamily="18" charset="0"/>
              </a:rPr>
              <a:t>cl</a:t>
            </a:r>
            <a:r>
              <a:rPr lang="en-US" altLang="en-US" sz="2400" spc="-300" dirty="0" err="1">
                <a:solidFill>
                  <a:srgbClr val="FF0000"/>
                </a:solidFill>
                <a:latin typeface="Lucida Fax" panose="02060602050505020204" pitchFamily="18" charset="0"/>
              </a:rPr>
              <a:t>s</a:t>
            </a:r>
            <a:r>
              <a:rPr lang="en-US" altLang="en-US" sz="2400" spc="-150" dirty="0">
                <a:solidFill>
                  <a:srgbClr val="FF0000"/>
                </a:solidFill>
                <a:latin typeface="Lucida Fax" panose="02060602050505020204" pitchFamily="18" charset="0"/>
              </a:rPr>
              <a:t>'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#Why doesn’t it crash, this time?</a:t>
            </a:r>
            <a:endParaRPr lang="en-US" altLang="en-US" sz="24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The age is: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6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4" name="Trapezoid 3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12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#95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64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296400" cy="6858000"/>
          </a:xfrm>
        </p:spPr>
        <p:txBody>
          <a:bodyPr/>
          <a:lstStyle/>
          <a:p>
            <a:pPr marL="95250" indent="0" algn="ctr" eaLnBrk="1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r>
              <a:rPr lang="en-US" altLang="en-US" sz="4000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endParaRPr lang="en-GB" altLang="en-US" sz="3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</a:pPr>
            <a:r>
              <a:rPr lang="en-US" altLang="zh-TW" sz="3400" dirty="0"/>
              <a:t>Static methods know nothing about the class and just deal with the </a:t>
            </a:r>
            <a:r>
              <a:rPr lang="en-US" altLang="zh-TW" sz="3400" dirty="0" smtClean="0"/>
              <a:t>parameters:</a:t>
            </a:r>
            <a:endParaRPr lang="en-US" altLang="zh-TW" sz="3400" dirty="0"/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20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class Person: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age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def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print('The age is:',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cls.age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spc="-2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z="2400" spc="-20" dirty="0">
                <a:solidFill>
                  <a:srgbClr val="FF0000"/>
                </a:solidFill>
                <a:latin typeface="Lucida Fax" panose="02060602050505020204" pitchFamily="18" charset="0"/>
              </a:rPr>
              <a:t>I have to give an argument: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Traceback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(most recent call last):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 File "&lt;</a:t>
            </a: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stdin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&gt;", line 1, in &lt;module&gt;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50" dirty="0" err="1">
                <a:solidFill>
                  <a:srgbClr val="FF9797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sz="2400" spc="-150" dirty="0">
                <a:solidFill>
                  <a:srgbClr val="FF9797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2000" spc="-15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z="2400" spc="-150" dirty="0" err="1">
                <a:solidFill>
                  <a:srgbClr val="FF0000"/>
                </a:solidFill>
                <a:latin typeface="Lucida Fax" panose="02060602050505020204" pitchFamily="18" charset="0"/>
              </a:rPr>
              <a:t>printAge</a:t>
            </a:r>
            <a:r>
              <a:rPr lang="en-US" altLang="en-US" sz="2400" spc="-150" dirty="0">
                <a:solidFill>
                  <a:srgbClr val="FF0000"/>
                </a:solidFill>
                <a:latin typeface="Lucida Fax" panose="02060602050505020204" pitchFamily="18" charset="0"/>
              </a:rPr>
              <a:t>() missing 1 required positional argument:</a:t>
            </a:r>
            <a:r>
              <a:rPr lang="en-US" altLang="en-US" sz="2000" spc="-15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z="2400" spc="-400" dirty="0">
                <a:solidFill>
                  <a:srgbClr val="FF0000"/>
                </a:solidFill>
                <a:latin typeface="Lucida Fax" panose="02060602050505020204" pitchFamily="18" charset="0"/>
              </a:rPr>
              <a:t>'</a:t>
            </a:r>
            <a:r>
              <a:rPr lang="en-US" altLang="en-US" sz="2400" spc="-150" dirty="0" err="1">
                <a:solidFill>
                  <a:srgbClr val="FF0000"/>
                </a:solidFill>
                <a:latin typeface="Lucida Fax" panose="02060602050505020204" pitchFamily="18" charset="0"/>
              </a:rPr>
              <a:t>cl</a:t>
            </a:r>
            <a:r>
              <a:rPr lang="en-US" altLang="en-US" sz="2400" spc="-300" dirty="0" err="1">
                <a:solidFill>
                  <a:srgbClr val="FF0000"/>
                </a:solidFill>
                <a:latin typeface="Lucida Fax" panose="02060602050505020204" pitchFamily="18" charset="0"/>
              </a:rPr>
              <a:t>s</a:t>
            </a:r>
            <a:r>
              <a:rPr lang="en-US" altLang="en-US" sz="2400" spc="-150" dirty="0">
                <a:solidFill>
                  <a:srgbClr val="FF0000"/>
                </a:solidFill>
                <a:latin typeface="Lucida Fax" panose="02060602050505020204" pitchFamily="18" charset="0"/>
              </a:rPr>
              <a:t>'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#Why doesn’t it crash, this time?</a:t>
            </a:r>
            <a:endParaRPr lang="en-US" altLang="en-US" sz="24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The age is: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6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7" name="Trapezoid 6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12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#95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946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296400" cy="6858000"/>
          </a:xfrm>
        </p:spPr>
        <p:txBody>
          <a:bodyPr/>
          <a:lstStyle/>
          <a:p>
            <a:pPr marL="95250" indent="0" algn="ctr" eaLnBrk="1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r>
              <a:rPr lang="en-US" altLang="en-US" sz="4000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endParaRPr lang="en-GB" altLang="en-US" sz="3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</a:pPr>
            <a:r>
              <a:rPr lang="en-US" altLang="zh-TW" sz="3400" dirty="0"/>
              <a:t>Static methods know nothing about the class and just deal with the </a:t>
            </a:r>
            <a:r>
              <a:rPr lang="en-US" altLang="zh-TW" sz="3400" dirty="0" smtClean="0"/>
              <a:t>parameters:</a:t>
            </a:r>
            <a:endParaRPr lang="en-US" altLang="zh-TW" sz="3400" dirty="0"/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20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class Person: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age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def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print('The age is:',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cls.age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spc="-2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OK now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The age is: 20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#Don’t declare it twice</a:t>
            </a:r>
            <a:endParaRPr lang="en-US" altLang="en-US" sz="24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Traceback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(most recent call last):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 File "&lt;</a:t>
            </a: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stdin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&gt;", line 1, in &lt;module&gt;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70" dirty="0" err="1">
                <a:solidFill>
                  <a:srgbClr val="FF9797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sz="2400" spc="-170" dirty="0">
                <a:solidFill>
                  <a:srgbClr val="FF9797"/>
                </a:solidFill>
                <a:latin typeface="Lucida Fax" panose="02060602050505020204" pitchFamily="18" charset="0"/>
              </a:rPr>
              <a:t>: </a:t>
            </a:r>
            <a:r>
              <a:rPr lang="en-US" altLang="en-US" sz="2400" spc="-170" dirty="0" err="1">
                <a:solidFill>
                  <a:srgbClr val="FF9797"/>
                </a:solidFill>
                <a:latin typeface="Lucida Fax" panose="02060602050505020204" pitchFamily="18" charset="0"/>
              </a:rPr>
              <a:t>printAge</a:t>
            </a:r>
            <a:r>
              <a:rPr lang="en-US" altLang="en-US" sz="2400" spc="-170" dirty="0">
                <a:solidFill>
                  <a:srgbClr val="FF9797"/>
                </a:solidFill>
                <a:latin typeface="Lucida Fax" panose="02060602050505020204" pitchFamily="18" charset="0"/>
              </a:rPr>
              <a:t>() takes 1 positional argument but 2 were given</a:t>
            </a:r>
          </a:p>
          <a:p>
            <a:pPr marL="95250" lvl="0" indent="0" eaLnBrk="1">
              <a:lnSpc>
                <a:spcPct val="6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35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296400" cy="6858000"/>
          </a:xfrm>
        </p:spPr>
        <p:txBody>
          <a:bodyPr/>
          <a:lstStyle/>
          <a:p>
            <a:pPr marL="95250" indent="0" algn="ctr" eaLnBrk="1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r>
              <a:rPr lang="en-US" altLang="en-US" sz="4000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endParaRPr lang="en-GB" altLang="en-US" sz="3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</a:pPr>
            <a:r>
              <a:rPr lang="en-US" altLang="zh-TW" sz="3400" dirty="0"/>
              <a:t>Static methods know nothing about the class and just deal with the </a:t>
            </a:r>
            <a:r>
              <a:rPr lang="en-US" altLang="zh-TW" sz="3400" dirty="0" smtClean="0"/>
              <a:t>parameters:</a:t>
            </a:r>
            <a:endParaRPr lang="en-US" altLang="zh-TW" sz="3400" dirty="0"/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20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class Person: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age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def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print('The age is:',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cls.age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printAge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spc="-2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OK now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The age is: 20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#Don’t declare it twice</a:t>
            </a:r>
            <a:endParaRPr lang="en-US" altLang="en-US" sz="24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Traceback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(most recent call last):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 File "&lt;</a:t>
            </a: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stdin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&gt;", line 1, in &lt;module&gt;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70" dirty="0" err="1">
                <a:solidFill>
                  <a:srgbClr val="FF9797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sz="2400" spc="-170" dirty="0">
                <a:solidFill>
                  <a:srgbClr val="FF9797"/>
                </a:solidFill>
                <a:latin typeface="Lucida Fax" panose="02060602050505020204" pitchFamily="18" charset="0"/>
              </a:rPr>
              <a:t>: </a:t>
            </a:r>
            <a:r>
              <a:rPr lang="en-US" altLang="en-US" sz="2400" spc="-170" dirty="0" err="1">
                <a:solidFill>
                  <a:srgbClr val="FF9797"/>
                </a:solidFill>
                <a:latin typeface="Lucida Fax" panose="02060602050505020204" pitchFamily="18" charset="0"/>
              </a:rPr>
              <a:t>printAge</a:t>
            </a:r>
            <a:r>
              <a:rPr lang="en-US" altLang="en-US" sz="2400" spc="-170" dirty="0">
                <a:solidFill>
                  <a:srgbClr val="FF9797"/>
                </a:solidFill>
                <a:latin typeface="Lucida Fax" panose="02060602050505020204" pitchFamily="18" charset="0"/>
              </a:rPr>
              <a:t>() takes 1 positional argument but 2 were given</a:t>
            </a:r>
          </a:p>
          <a:p>
            <a:pPr marL="95250" lvl="0" indent="0" eaLnBrk="1">
              <a:lnSpc>
                <a:spcPct val="6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59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10191"/>
            <a:ext cx="9067800" cy="5968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5563" lvl="0">
              <a:lnSpc>
                <a:spcPct val="92000"/>
              </a:lnSpc>
            </a:pP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There are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2 ways to </a:t>
            </a: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use decorators on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classes:</a:t>
            </a:r>
          </a:p>
          <a:p>
            <a:pPr marL="55563" lvl="0">
              <a:lnSpc>
                <a:spcPct val="92000"/>
              </a:lnSpc>
              <a:spcBef>
                <a:spcPts val="600"/>
              </a:spcBef>
            </a:pPr>
            <a:r>
              <a:rPr lang="en-US" altLang="en-US" sz="3200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1.Decorating the methods of a class.</a:t>
            </a:r>
          </a:p>
          <a:p>
            <a:pPr marL="511175" lvl="0">
              <a:lnSpc>
                <a:spcPct val="92000"/>
              </a:lnSpc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is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like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what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we’ve been doing with functions</a:t>
            </a:r>
          </a:p>
          <a:p>
            <a:pPr marL="511175" lvl="0">
              <a:lnSpc>
                <a:spcPct val="92000"/>
              </a:lnSpc>
              <a:spcBef>
                <a:spcPts val="1200"/>
              </a:spcBef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Some decorators are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even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Python built-ins: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classmethod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 and </a:t>
            </a: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staticmethod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  <a:b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</a:b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These </a:t>
            </a:r>
            <a:r>
              <a:rPr lang="en-US" altLang="en-US" sz="2800" spc="100" dirty="0">
                <a:solidFill>
                  <a:srgbClr val="FF0000"/>
                </a:solidFill>
                <a:ea typeface="source sans pro"/>
              </a:rPr>
              <a:t>are used to define methods inside a class namespace that are not connected to a particular instance of that class</a:t>
            </a: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.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@property</a:t>
            </a: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bg1"/>
                </a:solidFill>
                <a:ea typeface="source sans pro"/>
              </a:rPr>
              <a:t>	This is used to customize getters and setters for class attributes. </a:t>
            </a:r>
          </a:p>
          <a:p>
            <a:pPr marL="914400" lvl="0" indent="-403225">
              <a:lnSpc>
                <a:spcPct val="92000"/>
              </a:lnSpc>
            </a:pP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569913" indent="-403225">
              <a:lnSpc>
                <a:spcPct val="92000"/>
              </a:lnSpc>
            </a:pPr>
            <a:r>
              <a:rPr lang="en-US" altLang="en-US" sz="5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2.Decorating </a:t>
            </a:r>
            <a:r>
              <a:rPr lang="en-US" altLang="en-US" sz="3000" b="1" spc="100" dirty="0">
                <a:solidFill>
                  <a:schemeClr val="bg1">
                    <a:lumMod val="65000"/>
                  </a:schemeClr>
                </a:solidFill>
                <a:ea typeface="source sans pro"/>
              </a:rPr>
              <a:t>the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whole class.</a:t>
            </a:r>
            <a:b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</a:b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b="1" dirty="0" smtClean="0"/>
              <a:t>Decorating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4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10191"/>
            <a:ext cx="9067800" cy="5968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5563" lvl="0">
              <a:lnSpc>
                <a:spcPct val="92000"/>
              </a:lnSpc>
            </a:pP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There are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2 ways to </a:t>
            </a: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use decorators on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classes:</a:t>
            </a:r>
          </a:p>
          <a:p>
            <a:pPr marL="55563" lvl="0">
              <a:lnSpc>
                <a:spcPct val="92000"/>
              </a:lnSpc>
              <a:spcBef>
                <a:spcPts val="600"/>
              </a:spcBef>
            </a:pPr>
            <a:r>
              <a:rPr lang="en-US" altLang="en-US" sz="3200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1.Decorating the methods of a class.</a:t>
            </a:r>
          </a:p>
          <a:p>
            <a:pPr marL="511175" lvl="0">
              <a:lnSpc>
                <a:spcPct val="92000"/>
              </a:lnSpc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is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like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what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we’ve been doing with functions</a:t>
            </a:r>
          </a:p>
          <a:p>
            <a:pPr marL="511175" lvl="0">
              <a:lnSpc>
                <a:spcPct val="92000"/>
              </a:lnSpc>
              <a:spcBef>
                <a:spcPts val="1200"/>
              </a:spcBef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Some decorators are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even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Python built-ins: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classmethod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 and </a:t>
            </a: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staticmethod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  <a:b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</a:b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These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are used to define methods inside a class namespace that are not connected to a particular instance of that class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.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@property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	</a:t>
            </a: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FF0000"/>
                </a:solidFill>
                <a:ea typeface="source sans pro"/>
              </a:rPr>
              <a:t>is used to customize getters and setters for class attributes. </a:t>
            </a:r>
            <a:endParaRPr lang="en-US" altLang="en-US" sz="2800" spc="100" dirty="0" smtClean="0">
              <a:solidFill>
                <a:srgbClr val="FF0000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569913" indent="-403225">
              <a:lnSpc>
                <a:spcPct val="92000"/>
              </a:lnSpc>
            </a:pPr>
            <a:r>
              <a:rPr lang="en-US" altLang="en-US" sz="5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2.Decorating </a:t>
            </a:r>
            <a:r>
              <a:rPr lang="en-US" altLang="en-US" sz="3000" b="1" spc="100" dirty="0">
                <a:solidFill>
                  <a:schemeClr val="bg1">
                    <a:lumMod val="65000"/>
                  </a:schemeClr>
                </a:solidFill>
                <a:ea typeface="source sans pro"/>
              </a:rPr>
              <a:t>the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whole class.</a:t>
            </a:r>
            <a:b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</a:b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b="1" dirty="0" smtClean="0"/>
              <a:t>Decorating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69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4000"/>
              </a:lnSpc>
            </a:pPr>
            <a:endParaRPr lang="en-US" altLang="zh-TW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FFFF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FFFFFF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FFFFFF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FFFFFF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FFFFFF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FFFFFF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rgbClr val="FFFFFF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rgbClr val="FFFFFF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rgbClr val="FFFFF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rgbClr val="FFFFFF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rgbClr val="FFFFFF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spc="-50" dirty="0">
                <a:solidFill>
                  <a:srgbClr val="FFFFFF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spc="-5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 bwMode="auto">
          <a:xfrm>
            <a:off x="4419600" y="2667000"/>
            <a:ext cx="3352800" cy="1600200"/>
          </a:xfrm>
          <a:prstGeom prst="wedgeRoundRectCallout">
            <a:avLst>
              <a:gd name="adj1" fmla="val 43306"/>
              <a:gd name="adj2" fmla="val 152450"/>
              <a:gd name="adj3" fmla="val 16667"/>
            </a:avLst>
          </a:prstGeom>
          <a:solidFill>
            <a:srgbClr val="CCECFF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This relates to setting</a:t>
            </a:r>
            <a:r>
              <a:rPr lang="en-US" sz="2800" dirty="0" smtClean="0">
                <a:solidFill>
                  <a:srgbClr val="2D2DB9"/>
                </a:solidFill>
                <a:latin typeface="Times New Roman" charset="0"/>
              </a:rPr>
              <a:t> </a:t>
            </a: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and</a:t>
            </a:r>
            <a:r>
              <a:rPr lang="en-US" sz="2800" dirty="0" smtClean="0">
                <a:solidFill>
                  <a:srgbClr val="2D2DB9"/>
                </a:solidFill>
                <a:latin typeface="Times New Roman" charset="0"/>
              </a:rPr>
              <a:t> </a:t>
            </a: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getting attributes, as we will now see…</a:t>
            </a:r>
          </a:p>
        </p:txBody>
      </p:sp>
      <p:grpSp>
        <p:nvGrpSpPr>
          <p:cNvPr id="7" name="Group 6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8" name="Trapezoid 7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13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#32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  <a:cs typeface="Times New Roman" pitchFamily="18" charset="0"/>
              </a:rPr>
              <a:t>Controlling Attribute Access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717280" cy="5867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Instead of </a:t>
            </a:r>
            <a:r>
              <a:rPr lang="en-US" altLang="en-US" sz="3200" dirty="0">
                <a:solidFill>
                  <a:srgbClr val="FF0000"/>
                </a:solidFill>
              </a:rPr>
              <a:t>denying access</a:t>
            </a:r>
            <a:r>
              <a:rPr lang="en-US" altLang="en-US" sz="3200" dirty="0"/>
              <a:t> to an attribute, </a:t>
            </a:r>
            <a:r>
              <a:rPr lang="en-US" altLang="en-US" sz="3200" dirty="0" smtClean="0"/>
              <a:t>you can chose to </a:t>
            </a:r>
            <a:r>
              <a:rPr lang="en-US" altLang="en-US" sz="3200" dirty="0" smtClean="0">
                <a:solidFill>
                  <a:srgbClr val="00B0F0"/>
                </a:solidFill>
              </a:rPr>
              <a:t>limit </a:t>
            </a:r>
            <a:r>
              <a:rPr lang="en-US" altLang="en-US" sz="3200" dirty="0">
                <a:solidFill>
                  <a:srgbClr val="00B0F0"/>
                </a:solidFill>
              </a:rPr>
              <a:t>access</a:t>
            </a:r>
            <a:r>
              <a:rPr lang="en-US" altLang="en-US" sz="3200" dirty="0"/>
              <a:t> to </a:t>
            </a:r>
            <a:r>
              <a:rPr lang="en-US" altLang="en-US" sz="3200" dirty="0" smtClean="0"/>
              <a:t>it.</a:t>
            </a:r>
            <a:endParaRPr lang="en-US" altLang="en-US" sz="3200" dirty="0"/>
          </a:p>
          <a:p>
            <a:pPr lvl="1" eaLnBrk="1" hangingPunct="1"/>
            <a:r>
              <a:rPr lang="en-US" altLang="en-US" sz="3000" dirty="0" smtClean="0"/>
              <a:t>For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example,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you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might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allow</a:t>
            </a:r>
            <a:r>
              <a:rPr lang="en-US" altLang="en-US" sz="2800" dirty="0" smtClean="0"/>
              <a:t> </a:t>
            </a:r>
            <a:r>
              <a:rPr lang="en-US" altLang="en-US" sz="3000" dirty="0"/>
              <a:t>client</a:t>
            </a:r>
            <a:r>
              <a:rPr lang="en-US" altLang="en-US" sz="2800" dirty="0"/>
              <a:t> </a:t>
            </a:r>
            <a:r>
              <a:rPr lang="en-US" altLang="en-US" sz="3000" dirty="0"/>
              <a:t>code</a:t>
            </a:r>
            <a:r>
              <a:rPr lang="en-US" altLang="en-US" sz="2800" dirty="0"/>
              <a:t> </a:t>
            </a:r>
            <a:r>
              <a:rPr lang="en-US" altLang="en-US" sz="3000" dirty="0" smtClean="0"/>
              <a:t>to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be able to </a:t>
            </a:r>
            <a:r>
              <a:rPr lang="en-US" altLang="en-US" sz="3000" dirty="0"/>
              <a:t>read, but not </a:t>
            </a:r>
            <a:r>
              <a:rPr lang="en-US" altLang="en-US" sz="3000" dirty="0" smtClean="0"/>
              <a:t>to change, an attribute.</a:t>
            </a:r>
            <a:endParaRPr lang="en-US" altLang="en-US" sz="3000" dirty="0"/>
          </a:p>
          <a:p>
            <a:pPr eaLnBrk="1" hangingPunct="1">
              <a:spcBef>
                <a:spcPts val="1800"/>
              </a:spcBef>
            </a:pPr>
            <a:r>
              <a:rPr lang="en-US" altLang="en-US" sz="3200" dirty="0" smtClean="0">
                <a:solidFill>
                  <a:schemeClr val="tx1"/>
                </a:solidFill>
              </a:rPr>
              <a:t>Python lets you define specific programmable rules for any attribute.</a:t>
            </a:r>
          </a:p>
          <a:p>
            <a:pPr lvl="1" eaLnBrk="1" hangingPunct="1"/>
            <a:r>
              <a:rPr lang="en-US" altLang="en-US" sz="3000" dirty="0" smtClean="0">
                <a:solidFill>
                  <a:schemeClr val="accent2"/>
                </a:solidFill>
              </a:rPr>
              <a:t>This is done by programming methods for:</a:t>
            </a:r>
          </a:p>
          <a:p>
            <a:pPr lvl="2" eaLnBrk="1" hangingPunct="1"/>
            <a:r>
              <a:rPr lang="en-US" altLang="en-US" sz="2800" dirty="0">
                <a:solidFill>
                  <a:schemeClr val="accent2"/>
                </a:solidFill>
              </a:rPr>
              <a:t>Getting an attribute’s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value </a:t>
            </a:r>
            <a:r>
              <a:rPr lang="en-US" altLang="en-US" sz="2800" dirty="0">
                <a:solidFill>
                  <a:schemeClr val="tx1"/>
                </a:solidFill>
              </a:rPr>
              <a:t>and/or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Setting </a:t>
            </a:r>
            <a:r>
              <a:rPr lang="en-US" altLang="en-US" sz="2800" dirty="0">
                <a:solidFill>
                  <a:schemeClr val="accent2"/>
                </a:solidFill>
              </a:rPr>
              <a:t>an attribute’s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value </a:t>
            </a:r>
            <a:r>
              <a:rPr lang="en-US" altLang="en-US" sz="2800" dirty="0">
                <a:solidFill>
                  <a:schemeClr val="tx1"/>
                </a:solidFill>
              </a:rPr>
              <a:t>and/or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Deleting an attribute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990600"/>
            <a:ext cx="8686800" cy="2133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9" name="Trapezoid 8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13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#33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8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Using Get Methods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71728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(self)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 smtClean="0">
                <a:latin typeface="Lucida Console" panose="020B0609040504020204" pitchFamily="49" charset="0"/>
              </a:rPr>
              <a:t>crit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= Critter("</a:t>
            </a:r>
            <a:r>
              <a:rPr lang="en-US" altLang="en-US" sz="2400" dirty="0" err="1">
                <a:latin typeface="Lucida Console" panose="020B0609040504020204" pitchFamily="49" charset="0"/>
              </a:rPr>
              <a:t>Poochie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print (</a:t>
            </a:r>
            <a:r>
              <a:rPr lang="en-US" altLang="en-US" sz="2400" dirty="0" err="1">
                <a:latin typeface="Lucida Console" panose="020B0609040504020204" pitchFamily="49" charset="0"/>
              </a:rPr>
              <a:t>crit.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400" dirty="0">
              <a:latin typeface="Courier New" pitchFamily="49" charset="0"/>
            </a:endParaRP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Programming a get method:</a:t>
            </a:r>
          </a:p>
          <a:p>
            <a:pPr lvl="1" indent="-396875" eaLnBrk="1" hangingPunct="1"/>
            <a:r>
              <a:rPr lang="en-US" altLang="en-US" sz="2600" dirty="0" smtClean="0"/>
              <a:t>This is a method to get </a:t>
            </a:r>
            <a:r>
              <a:rPr lang="en-US" altLang="en-US" sz="2600" dirty="0"/>
              <a:t>the value of </a:t>
            </a:r>
            <a:r>
              <a:rPr lang="en-US" altLang="en-US" sz="2600" dirty="0" smtClean="0"/>
              <a:t>a (typically private) attribute.</a:t>
            </a:r>
          </a:p>
          <a:p>
            <a:pPr lvl="1" indent="-396875" eaLnBrk="1" hangingPunct="1"/>
            <a:r>
              <a:rPr lang="en-US" altLang="en-US" sz="2600" dirty="0"/>
              <a:t>B</a:t>
            </a:r>
            <a:r>
              <a:rPr lang="en-US" altLang="en-US" sz="2600" dirty="0" smtClean="0"/>
              <a:t>y </a:t>
            </a:r>
            <a:r>
              <a:rPr lang="en-US" altLang="en-US" sz="2600" dirty="0"/>
              <a:t>convention, name starts with </a:t>
            </a:r>
            <a:r>
              <a:rPr lang="ja-JP" altLang="en-US" sz="2600" dirty="0"/>
              <a:t>“</a:t>
            </a:r>
            <a:r>
              <a:rPr lang="en-US" altLang="ja-JP" sz="2600" dirty="0">
                <a:solidFill>
                  <a:srgbClr val="00B0F0"/>
                </a:solidFill>
              </a:rPr>
              <a:t>get</a:t>
            </a:r>
            <a:r>
              <a:rPr lang="ja-JP" altLang="en-US" sz="2600" dirty="0" smtClean="0"/>
              <a:t>”</a:t>
            </a:r>
            <a:endParaRPr lang="en-US" altLang="ja-JP" sz="2600" dirty="0"/>
          </a:p>
          <a:p>
            <a:pPr lvl="1" indent="-396875" eaLnBrk="1" hangingPunct="1">
              <a:buClr>
                <a:schemeClr val="tx1"/>
              </a:buClr>
            </a:pPr>
            <a:r>
              <a:rPr lang="en-US" altLang="en-US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dirty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600" dirty="0"/>
              <a:t> provides indirect access to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r>
              <a:rPr lang="en-US" altLang="en-US" sz="2600" dirty="0"/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8" name="Trapezoid 7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13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#34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0"/>
          <a:stretch/>
        </p:blipFill>
        <p:spPr>
          <a:xfrm>
            <a:off x="3169920" y="1752600"/>
            <a:ext cx="5974080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39725" indent="-52388"/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语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法糖</a:t>
            </a:r>
            <a:r>
              <a:rPr lang="zh-CN" altLang="en-US" sz="2800" spc="-200" dirty="0">
                <a:solidFill>
                  <a:schemeClr val="tx1"/>
                </a:solidFill>
                <a:latin typeface="Times New Roman" charset="0"/>
              </a:rPr>
              <a:t>（</a:t>
            </a:r>
            <a:r>
              <a:rPr lang="en-US" altLang="zh-CN" sz="2800" spc="-100" dirty="0">
                <a:solidFill>
                  <a:schemeClr val="tx1"/>
                </a:solidFill>
                <a:latin typeface="Times New Roman" charset="0"/>
              </a:rPr>
              <a:t>Sy</a:t>
            </a:r>
            <a:r>
              <a:rPr lang="en-US" altLang="zh-CN" sz="2800" spc="-40" dirty="0">
                <a:solidFill>
                  <a:schemeClr val="tx1"/>
                </a:solidFill>
                <a:latin typeface="Times New Roman" charset="0"/>
              </a:rPr>
              <a:t>ntactic suga</a:t>
            </a:r>
            <a:r>
              <a:rPr lang="en-US" altLang="zh-CN" sz="2800" spc="-300" dirty="0">
                <a:solidFill>
                  <a:schemeClr val="tx1"/>
                </a:solidFill>
                <a:latin typeface="Times New Roman" charset="0"/>
              </a:rPr>
              <a:t>r</a:t>
            </a:r>
            <a:r>
              <a:rPr lang="zh-CN" altLang="en-US" sz="2800" spc="-450" dirty="0">
                <a:solidFill>
                  <a:schemeClr val="tx1"/>
                </a:solidFill>
                <a:latin typeface="Times New Roman" charset="0"/>
              </a:rPr>
              <a:t>）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也译为糖衣语法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100" dirty="0">
                <a:solidFill>
                  <a:schemeClr val="tx1"/>
                </a:solidFill>
                <a:latin typeface="Times New Roman" charset="0"/>
              </a:rPr>
              <a:t>是一个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术语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100" dirty="0">
                <a:solidFill>
                  <a:schemeClr val="tx1"/>
                </a:solidFill>
                <a:latin typeface="Times New Roman" charset="0"/>
              </a:rPr>
              <a:t>指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计算机语言中添加的某种语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法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这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种语法对语言的功能并没有影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响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但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是更方便程序员使用。 通常来说使用语法糖能够增加程序的可读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性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从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而减少程序代码出错的机会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。</a:t>
            </a:r>
            <a:endParaRPr lang="en-US" altLang="zh-CN" sz="2800" spc="-40" dirty="0" smtClean="0">
              <a:solidFill>
                <a:schemeClr val="tx1"/>
              </a:solidFill>
              <a:latin typeface="Times New Roman" charset="0"/>
            </a:endParaRPr>
          </a:p>
          <a:p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0" y="1705028"/>
            <a:ext cx="9144000" cy="17239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39725" indent="-52388"/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Syntactic sugar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is a term that refers to a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grammatical feature of a programming language that:</a:t>
            </a:r>
          </a:p>
          <a:p>
            <a:pPr marL="693738" indent="-406400">
              <a:buFont typeface="+mj-lt"/>
              <a:buAutoNum type="arabicPeriod"/>
            </a:pP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Has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no effect on the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functionality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of the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language. </a:t>
            </a:r>
          </a:p>
          <a:p>
            <a:pPr marL="693738" indent="-406400">
              <a:buFont typeface="+mj-lt"/>
              <a:buAutoNum type="arabicPeriod"/>
            </a:pP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But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is more convenient for programmers to use. </a:t>
            </a:r>
            <a:endParaRPr lang="en-US" altLang="en-US" sz="2800" dirty="0">
              <a:solidFill>
                <a:srgbClr val="00B050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92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Using Set Methods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87552"/>
            <a:ext cx="8717280" cy="58704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(self,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if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new_name</a:t>
            </a:r>
            <a:r>
              <a:rPr lang="en-US" altLang="en-US" sz="2400" dirty="0">
                <a:latin typeface="Lucida Console" panose="020B0609040504020204" pitchFamily="49" charset="0"/>
              </a:rPr>
              <a:t> == "":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print ("</a:t>
            </a:r>
            <a:r>
              <a:rPr lang="en-US" alt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Critter's name can't be empty.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else: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new_name</a:t>
            </a: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Lucida Console" panose="020B0609040504020204" pitchFamily="49" charset="0"/>
              </a:rPr>
              <a:t>crit</a:t>
            </a:r>
            <a:r>
              <a:rPr lang="en-US" altLang="en-US" sz="2400" dirty="0">
                <a:latin typeface="Lucida Console" panose="020B0609040504020204" pitchFamily="49" charset="0"/>
              </a:rPr>
              <a:t> = Critter("</a:t>
            </a:r>
            <a:r>
              <a:rPr lang="en-US" altLang="en-US" sz="2400" dirty="0" err="1">
                <a:latin typeface="Lucida Console" panose="020B0609040504020204" pitchFamily="49" charset="0"/>
              </a:rPr>
              <a:t>Poochie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Lucida Console" panose="020B0609040504020204" pitchFamily="49" charset="0"/>
              </a:rPr>
              <a:t>crit.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"Randolph"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Programming a </a:t>
            </a:r>
            <a:r>
              <a:rPr lang="en-US" altLang="en-US" sz="2800" dirty="0" smtClean="0">
                <a:solidFill>
                  <a:schemeClr val="accent2"/>
                </a:solidFill>
              </a:rPr>
              <a:t>set </a:t>
            </a:r>
            <a:r>
              <a:rPr lang="en-US" altLang="en-US" sz="2800" dirty="0">
                <a:solidFill>
                  <a:schemeClr val="accent2"/>
                </a:solidFill>
              </a:rPr>
              <a:t>method:</a:t>
            </a:r>
          </a:p>
          <a:p>
            <a:pPr lvl="1" indent="-396875" eaLnBrk="1" hangingPunct="1"/>
            <a:r>
              <a:rPr lang="en-US" altLang="en-US" sz="2600" dirty="0" smtClean="0"/>
              <a:t>Its analogous to programming a get method.</a:t>
            </a:r>
            <a:endParaRPr lang="en-US" altLang="ja-JP" sz="2000" dirty="0"/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8" name="Trapezoid 7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13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#35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4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Using p</a:t>
            </a:r>
            <a:r>
              <a:rPr lang="en-US" altLang="en-US" sz="4400" dirty="0" smtClean="0">
                <a:latin typeface="Elephant" panose="02020904090505020303" pitchFamily="18" charset="0"/>
              </a:rPr>
              <a:t>roperty() to hide the getter and setter from the client</a:t>
            </a:r>
            <a:endParaRPr lang="en-US" altLang="en-US" sz="4400" dirty="0">
              <a:latin typeface="Elephant" panose="02020904090505020303" pitchFamily="18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48868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= </a:t>
            </a:r>
            <a:r>
              <a:rPr lang="en-US" altLang="en-US" sz="2400" b="1" dirty="0">
                <a:solidFill>
                  <a:srgbClr val="CC00FF"/>
                </a:solidFill>
                <a:latin typeface="Lucida Console" panose="020B0609040504020204" pitchFamily="49" charset="0"/>
              </a:rPr>
              <a:t>property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sz="2400" dirty="0">
                <a:latin typeface="Lucida Console" panose="020B0609040504020204" pitchFamily="49" charset="0"/>
              </a:rPr>
              <a:t>, </a:t>
            </a:r>
            <a:r>
              <a:rPr lang="en-US" altLang="en-US" sz="2400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set_name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eaLnBrk="1" hangingPunct="1"/>
            <a:endParaRPr lang="en-US" altLang="en-US" sz="1400" b="1" dirty="0" smtClean="0"/>
          </a:p>
          <a:p>
            <a:pPr eaLnBrk="1" hangingPunct="1"/>
            <a:r>
              <a:rPr lang="en-US" altLang="en-US" sz="2800" dirty="0" smtClean="0"/>
              <a:t>Here, </a:t>
            </a:r>
            <a:r>
              <a:rPr lang="en-US" altLang="en-US" sz="2800" b="1" dirty="0">
                <a:solidFill>
                  <a:srgbClr val="3333CC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800" dirty="0" smtClean="0"/>
              <a:t> is an </a:t>
            </a:r>
            <a:r>
              <a:rPr lang="en-US" altLang="en-US" sz="2800" dirty="0" smtClean="0">
                <a:solidFill>
                  <a:srgbClr val="00B0F0"/>
                </a:solidFill>
              </a:rPr>
              <a:t>alias</a:t>
            </a:r>
            <a:r>
              <a:rPr lang="en-US" altLang="en-US" sz="2800" dirty="0" smtClean="0"/>
              <a:t> that we have created for the private attribute, </a:t>
            </a:r>
            <a:r>
              <a:rPr lang="en-US" alt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The client can access </a:t>
            </a:r>
            <a:r>
              <a:rPr lang="en-US" altLang="en-US" sz="2800" b="1" dirty="0">
                <a:solidFill>
                  <a:srgbClr val="3333CC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800" dirty="0" smtClean="0"/>
              <a:t> like a public attribute. </a:t>
            </a:r>
          </a:p>
          <a:p>
            <a:pPr eaLnBrk="1" hangingPunct="1"/>
            <a:r>
              <a:rPr lang="en-US" altLang="en-US" sz="2800" dirty="0" smtClean="0"/>
              <a:t>But it isn’t a public attribute, see: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latin typeface="Lucida Console" panose="020B0609040504020204" pitchFamily="49" charset="0"/>
              </a:rPr>
              <a:t> myinstance.</a:t>
            </a:r>
            <a:r>
              <a:rPr lang="en-US" alt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dirty="0" smtClean="0">
                <a:latin typeface="Lucida Console" panose="020B0609040504020204" pitchFamily="49" charset="0"/>
              </a:rPr>
              <a:t> = ""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Critter's </a:t>
            </a:r>
            <a:r>
              <a:rPr lang="en-US" alt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name can't be empty</a:t>
            </a:r>
            <a:r>
              <a:rPr lang="en-US" alt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/>
              <a:t>See? The </a:t>
            </a:r>
            <a:r>
              <a:rPr lang="en-US" altLang="en-US" sz="2800" dirty="0" err="1" smtClean="0"/>
              <a:t>set_name</a:t>
            </a:r>
            <a:r>
              <a:rPr lang="en-US" altLang="en-US" sz="2800" dirty="0" smtClean="0"/>
              <a:t> method got invoked when we tried to set the </a:t>
            </a:r>
            <a:r>
              <a:rPr lang="en-US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800" dirty="0" smtClean="0"/>
              <a:t>.</a:t>
            </a:r>
            <a:endParaRPr lang="en-US" altLang="en-US" sz="28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124200" y="3733800"/>
            <a:ext cx="4724400" cy="1676400"/>
          </a:xfrm>
          <a:prstGeom prst="wedgeRoundRectCallout">
            <a:avLst>
              <a:gd name="adj1" fmla="val -58620"/>
              <a:gd name="adj2" fmla="val -129477"/>
              <a:gd name="adj3" fmla="val 16667"/>
            </a:avLst>
          </a:prstGeom>
          <a:solidFill>
            <a:srgbClr val="CCECFF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5000"/>
              </a:lnSpc>
            </a:pP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There is another way to write this: by </a:t>
            </a:r>
            <a:r>
              <a:rPr lang="en-US" sz="3200" i="1" dirty="0" smtClean="0">
                <a:solidFill>
                  <a:srgbClr val="2D2DB9"/>
                </a:solidFill>
                <a:latin typeface="Times New Roman" charset="0"/>
              </a:rPr>
              <a:t>decoration</a:t>
            </a: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. But we’ll learn about decorations next week…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13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#36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8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Elephant" panose="02020904090505020303" pitchFamily="18" charset="0"/>
              </a:rPr>
              <a:t>So what is </a:t>
            </a:r>
            <a:r>
              <a:rPr lang="en-US" altLang="en-US" sz="4000" b="1" dirty="0" smtClean="0">
                <a:latin typeface="Lucida Console" panose="020B0609040504020204" pitchFamily="49" charset="0"/>
              </a:rPr>
              <a:t>property()</a:t>
            </a:r>
            <a:r>
              <a:rPr lang="en-US" altLang="en-US" sz="4400" dirty="0" smtClean="0">
                <a:latin typeface="Elephant" panose="02020904090505020303" pitchFamily="18" charset="0"/>
              </a:rPr>
              <a:t>?</a:t>
            </a:r>
            <a:endParaRPr lang="en-US" altLang="en-US" sz="4000" dirty="0">
              <a:latin typeface="Elephant" panose="02020904090505020303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838200"/>
            <a:ext cx="8717280" cy="60198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en-US" sz="3200" dirty="0" smtClean="0"/>
              <a:t>It is a built-in function that provides the client with the illusion of a public attribute.</a:t>
            </a: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en-US" sz="3200" dirty="0" smtClean="0"/>
              <a:t>It can be called with 1, 2, 3, or 4 arguments.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</a:pPr>
            <a:r>
              <a:rPr lang="en-US" altLang="en-US" sz="3000" dirty="0" smtClean="0"/>
              <a:t>A default is assumed for the </a:t>
            </a:r>
            <a:r>
              <a:rPr lang="en-US" altLang="en-US" sz="3000" dirty="0" err="1" smtClean="0"/>
              <a:t>unprovided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args</a:t>
            </a:r>
            <a:r>
              <a:rPr lang="en-US" altLang="en-US" sz="3000" dirty="0" smtClean="0"/>
              <a:t>.</a:t>
            </a:r>
          </a:p>
          <a:p>
            <a:pPr marL="571500" indent="-571500" eaLnBrk="1" hangingPunct="1">
              <a:lnSpc>
                <a:spcPct val="95000"/>
              </a:lnSpc>
              <a:buNone/>
            </a:pPr>
            <a:r>
              <a:rPr lang="en-US" altLang="en-US" sz="3000" dirty="0" smtClean="0">
                <a:solidFill>
                  <a:schemeClr val="accent2"/>
                </a:solidFill>
              </a:rPr>
              <a:t>1</a:t>
            </a:r>
            <a:r>
              <a:rPr lang="en-US" altLang="en-US" sz="3000" baseline="30000" dirty="0" smtClean="0">
                <a:solidFill>
                  <a:schemeClr val="accent2"/>
                </a:solidFill>
              </a:rPr>
              <a:t>st</a:t>
            </a:r>
            <a:r>
              <a:rPr lang="en-US" altLang="en-US" sz="2400" baseline="30000" dirty="0" smtClean="0">
                <a:solidFill>
                  <a:schemeClr val="accent2"/>
                </a:solidFill>
              </a:rPr>
              <a:t> </a:t>
            </a:r>
            <a:r>
              <a:rPr lang="en-US" altLang="en-US" sz="2400" dirty="0" smtClean="0"/>
              <a:t> </a:t>
            </a:r>
            <a:r>
              <a:rPr lang="en-US" altLang="en-US" sz="3000" dirty="0" smtClean="0"/>
              <a:t>argument indicates the method to invoke when the client tries to </a:t>
            </a:r>
            <a:r>
              <a:rPr lang="en-US" altLang="en-US" sz="3000" dirty="0" smtClean="0">
                <a:solidFill>
                  <a:schemeClr val="accent2"/>
                </a:solidFill>
              </a:rPr>
              <a:t>read</a:t>
            </a:r>
            <a:r>
              <a:rPr lang="en-US" altLang="en-US" sz="3000" dirty="0" smtClean="0"/>
              <a:t> the alias.</a:t>
            </a:r>
          </a:p>
          <a:p>
            <a:pPr marL="571500" indent="-571500" eaLnBrk="1" hangingPunct="1">
              <a:lnSpc>
                <a:spcPct val="95000"/>
              </a:lnSpc>
              <a:buNone/>
            </a:pPr>
            <a:r>
              <a:rPr lang="en-US" altLang="en-US" sz="3000" dirty="0" smtClean="0">
                <a:solidFill>
                  <a:schemeClr val="accent2"/>
                </a:solidFill>
              </a:rPr>
              <a:t>2</a:t>
            </a:r>
            <a:r>
              <a:rPr lang="en-US" altLang="en-US" sz="3000" baseline="30000" dirty="0" smtClean="0">
                <a:solidFill>
                  <a:schemeClr val="accent2"/>
                </a:solidFill>
              </a:rPr>
              <a:t>nd</a:t>
            </a:r>
            <a:r>
              <a:rPr lang="en-US" altLang="en-US" sz="1600" dirty="0" smtClean="0"/>
              <a:t> </a:t>
            </a:r>
            <a:r>
              <a:rPr lang="en-US" altLang="en-US" sz="3000" dirty="0" smtClean="0"/>
              <a:t>argumen</a:t>
            </a:r>
            <a:r>
              <a:rPr lang="en-US" altLang="en-US" sz="3000" dirty="0"/>
              <a:t>t indicates t</a:t>
            </a:r>
            <a:r>
              <a:rPr lang="en-US" altLang="en-US" sz="3000" dirty="0" smtClean="0"/>
              <a:t>he </a:t>
            </a:r>
            <a:r>
              <a:rPr lang="en-US" altLang="en-US" sz="3000" dirty="0"/>
              <a:t>method to invoke when the client tries to </a:t>
            </a:r>
            <a:r>
              <a:rPr lang="en-US" altLang="en-US" sz="3000" dirty="0" smtClean="0">
                <a:solidFill>
                  <a:schemeClr val="accent2"/>
                </a:solidFill>
              </a:rPr>
              <a:t>write</a:t>
            </a:r>
            <a:r>
              <a:rPr lang="en-US" altLang="en-US" sz="3000" dirty="0" smtClean="0"/>
              <a:t> to </a:t>
            </a:r>
            <a:r>
              <a:rPr lang="en-US" altLang="en-US" sz="3000" dirty="0"/>
              <a:t>the alias</a:t>
            </a:r>
            <a:r>
              <a:rPr lang="en-US" altLang="en-US" sz="3000" dirty="0" smtClean="0"/>
              <a:t>.</a:t>
            </a:r>
          </a:p>
          <a:p>
            <a:pPr marL="1028700" lvl="2" indent="-342900" eaLnBrk="1" hangingPunct="1">
              <a:lnSpc>
                <a:spcPct val="95000"/>
              </a:lnSpc>
              <a:spcBef>
                <a:spcPts val="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Default</a:t>
            </a:r>
            <a:r>
              <a:rPr lang="en-US" altLang="en-US" sz="2800" dirty="0" smtClean="0"/>
              <a:t> value: alias is </a:t>
            </a:r>
            <a:r>
              <a:rPr lang="en-US" altLang="en-US" sz="2800" dirty="0" smtClean="0">
                <a:solidFill>
                  <a:srgbClr val="FF0000"/>
                </a:solidFill>
              </a:rPr>
              <a:t>read-only</a:t>
            </a:r>
            <a:r>
              <a:rPr lang="en-US" altLang="en-US" sz="2800" dirty="0" smtClean="0"/>
              <a:t>.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571500" indent="-571500" eaLnBrk="1" hangingPunct="1">
              <a:lnSpc>
                <a:spcPct val="95000"/>
              </a:lnSpc>
              <a:buNone/>
            </a:pPr>
            <a:r>
              <a:rPr lang="en-US" altLang="en-US" sz="3000" dirty="0" smtClean="0">
                <a:solidFill>
                  <a:schemeClr val="accent2"/>
                </a:solidFill>
              </a:rPr>
              <a:t>3</a:t>
            </a:r>
            <a:r>
              <a:rPr lang="en-US" altLang="en-US" sz="3000" baseline="30000" dirty="0" smtClean="0">
                <a:solidFill>
                  <a:schemeClr val="accent2"/>
                </a:solidFill>
              </a:rPr>
              <a:t>rd</a:t>
            </a:r>
            <a:r>
              <a:rPr lang="en-US" altLang="en-US" sz="3000" dirty="0" smtClean="0"/>
              <a:t> argumen</a:t>
            </a:r>
            <a:r>
              <a:rPr lang="en-US" altLang="en-US" sz="3000" dirty="0"/>
              <a:t>t indicates t</a:t>
            </a:r>
            <a:r>
              <a:rPr lang="en-US" altLang="en-US" sz="3000" dirty="0" smtClean="0"/>
              <a:t>he </a:t>
            </a:r>
            <a:r>
              <a:rPr lang="en-US" altLang="en-US" sz="3000" dirty="0"/>
              <a:t>method to invoke when the client tries to </a:t>
            </a:r>
            <a:r>
              <a:rPr lang="en-US" altLang="en-US" sz="3000" dirty="0" smtClean="0">
                <a:solidFill>
                  <a:schemeClr val="accent2"/>
                </a:solidFill>
              </a:rPr>
              <a:t>delete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the alias</a:t>
            </a:r>
            <a:r>
              <a:rPr lang="en-US" altLang="en-US" sz="3000" dirty="0" smtClean="0"/>
              <a:t>.</a:t>
            </a:r>
          </a:p>
          <a:p>
            <a:pPr marL="457200" indent="-457200" eaLnBrk="1" hangingPunct="1">
              <a:lnSpc>
                <a:spcPct val="95000"/>
              </a:lnSpc>
              <a:buNone/>
            </a:pPr>
            <a:r>
              <a:rPr lang="en-US" altLang="en-US" sz="3000" dirty="0" smtClean="0">
                <a:solidFill>
                  <a:schemeClr val="accent2"/>
                </a:solidFill>
              </a:rPr>
              <a:t>4</a:t>
            </a:r>
            <a:r>
              <a:rPr lang="en-US" altLang="en-US" sz="3000" baseline="30000" dirty="0" smtClean="0">
                <a:solidFill>
                  <a:schemeClr val="accent2"/>
                </a:solidFill>
              </a:rPr>
              <a:t>th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argument </a:t>
            </a:r>
            <a:r>
              <a:rPr lang="en-US" altLang="en-US" sz="3000" dirty="0" smtClean="0"/>
              <a:t>is a mostly-</a:t>
            </a:r>
            <a:r>
              <a:rPr lang="en-US" altLang="en-US" sz="3000" dirty="0" smtClean="0">
                <a:solidFill>
                  <a:schemeClr val="accent2"/>
                </a:solidFill>
              </a:rPr>
              <a:t>useless</a:t>
            </a:r>
            <a:r>
              <a:rPr lang="en-US" altLang="en-US" sz="3000" dirty="0" smtClean="0"/>
              <a:t> string.</a:t>
            </a:r>
            <a:endParaRPr lang="en-US" altLang="en-US" sz="3000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13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#37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70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10191"/>
            <a:ext cx="9067800" cy="5968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5563" lvl="0">
              <a:lnSpc>
                <a:spcPct val="92000"/>
              </a:lnSpc>
            </a:pP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There are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2 ways to </a:t>
            </a: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use decorators on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classes:</a:t>
            </a:r>
          </a:p>
          <a:p>
            <a:pPr marL="55563" lvl="0">
              <a:lnSpc>
                <a:spcPct val="92000"/>
              </a:lnSpc>
              <a:spcBef>
                <a:spcPts val="600"/>
              </a:spcBef>
            </a:pPr>
            <a:r>
              <a:rPr lang="en-US" altLang="en-US" sz="3200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1.Decorating the methods of a class.</a:t>
            </a:r>
          </a:p>
          <a:p>
            <a:pPr marL="511175" lvl="0">
              <a:lnSpc>
                <a:spcPct val="92000"/>
              </a:lnSpc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is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like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what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we’ve been doing with functions</a:t>
            </a:r>
          </a:p>
          <a:p>
            <a:pPr marL="511175" lvl="0">
              <a:lnSpc>
                <a:spcPct val="92000"/>
              </a:lnSpc>
              <a:spcBef>
                <a:spcPts val="1200"/>
              </a:spcBef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Some decorators are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even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Python built-ins: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classmethod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 and </a:t>
            </a: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staticmethod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  <a:b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</a:b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These </a:t>
            </a:r>
            <a:r>
              <a:rPr lang="en-US" altLang="en-US" sz="2800" spc="100" dirty="0">
                <a:solidFill>
                  <a:srgbClr val="FF0000"/>
                </a:solidFill>
                <a:ea typeface="source sans pro"/>
              </a:rPr>
              <a:t>are used to define methods inside a class namespace that are not connected to a particular instance of that class</a:t>
            </a: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.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@property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	</a:t>
            </a: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FF0000"/>
                </a:solidFill>
                <a:ea typeface="source sans pro"/>
              </a:rPr>
              <a:t>is used to customize getters and setters for class attributes. </a:t>
            </a:r>
            <a:endParaRPr lang="en-US" altLang="en-US" sz="2800" spc="100" dirty="0" smtClean="0">
              <a:solidFill>
                <a:srgbClr val="FF0000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endParaRPr lang="en-US" altLang="en-US" sz="1800" spc="100" dirty="0" smtClean="0">
              <a:solidFill>
                <a:srgbClr val="222222"/>
              </a:solidFill>
              <a:ea typeface="source sans pro"/>
            </a:endParaRPr>
          </a:p>
          <a:p>
            <a:pPr marL="569913" indent="-403225">
              <a:lnSpc>
                <a:spcPct val="92000"/>
              </a:lnSpc>
            </a:pPr>
            <a:r>
              <a:rPr lang="en-US" altLang="en-US" sz="5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2.Decorating </a:t>
            </a:r>
            <a:r>
              <a:rPr lang="en-US" altLang="en-US" sz="3000" b="1" spc="100" dirty="0">
                <a:solidFill>
                  <a:schemeClr val="bg1">
                    <a:lumMod val="65000"/>
                  </a:schemeClr>
                </a:solidFill>
                <a:ea typeface="source sans pro"/>
              </a:rPr>
              <a:t>the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whole class.</a:t>
            </a:r>
            <a:b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</a:b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b="1" dirty="0" smtClean="0"/>
              <a:t>Decorating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74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altLang="zh-TW" b="1" dirty="0" smtClean="0"/>
              <a:t>As you know already…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" y="762000"/>
            <a:ext cx="5715000" cy="6096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 properties (</a:t>
            </a:r>
            <a:r>
              <a:rPr lang="zh-TW" altLang="en-US" dirty="0" smtClean="0">
                <a:solidFill>
                  <a:srgbClr val="FF0000"/>
                </a:solidFill>
              </a:rPr>
              <a:t>属性</a:t>
            </a:r>
            <a:r>
              <a:rPr lang="en-US" altLang="zh-TW" dirty="0" smtClean="0">
                <a:solidFill>
                  <a:srgbClr val="FF0000"/>
                </a:solidFill>
              </a:rPr>
              <a:t>) of a circle (</a:t>
            </a:r>
            <a:r>
              <a:rPr lang="zh-TW" altLang="en-US" dirty="0">
                <a:solidFill>
                  <a:srgbClr val="FF0000"/>
                </a:solidFill>
              </a:rPr>
              <a:t>圆</a:t>
            </a:r>
            <a:r>
              <a:rPr lang="en-US" altLang="zh-TW" dirty="0" smtClean="0">
                <a:solidFill>
                  <a:srgbClr val="FF0000"/>
                </a:solidFill>
              </a:rPr>
              <a:t>) are: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  <a:buClrTx/>
            </a:pPr>
            <a:r>
              <a:rPr lang="en-US" altLang="zh-TW" dirty="0" smtClean="0">
                <a:solidFill>
                  <a:srgbClr val="FF0000"/>
                </a:solidFill>
              </a:rPr>
              <a:t>Its radius(</a:t>
            </a:r>
            <a:r>
              <a:rPr lang="zh-CN" altLang="en-US" dirty="0">
                <a:solidFill>
                  <a:srgbClr val="FF0000"/>
                </a:solidFill>
              </a:rPr>
              <a:t>半径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  <a:buClrTx/>
            </a:pPr>
            <a:r>
              <a:rPr lang="en-US" altLang="zh-TW" dirty="0" smtClean="0">
                <a:solidFill>
                  <a:srgbClr val="FF0000"/>
                </a:solidFill>
              </a:rPr>
              <a:t>Its area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面積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630238" lvl="1" indent="-284163"/>
            <a:r>
              <a:rPr lang="en-US" altLang="zh-TW" dirty="0" smtClean="0"/>
              <a:t>But area is a </a:t>
            </a:r>
            <a:r>
              <a:rPr lang="en-US" altLang="zh-TW" b="1" i="1" dirty="0" smtClean="0">
                <a:solidFill>
                  <a:srgbClr val="FFC000"/>
                </a:solidFill>
              </a:rPr>
              <a:t>dependent </a:t>
            </a:r>
            <a:br>
              <a:rPr lang="en-US" altLang="zh-TW" b="1" i="1" dirty="0" smtClean="0">
                <a:solidFill>
                  <a:srgbClr val="FFC000"/>
                </a:solidFill>
              </a:rPr>
            </a:br>
            <a:r>
              <a:rPr lang="en-US" altLang="zh-TW" b="1" i="1" dirty="0" smtClean="0">
                <a:solidFill>
                  <a:srgbClr val="FFC000"/>
                </a:solidFill>
              </a:rPr>
              <a:t>property</a:t>
            </a:r>
            <a:r>
              <a:rPr lang="en-US" altLang="zh-TW" dirty="0" smtClean="0"/>
              <a:t>, because its value</a:t>
            </a:r>
            <a:br>
              <a:rPr lang="en-US" altLang="zh-TW" dirty="0" smtClean="0"/>
            </a:br>
            <a:r>
              <a:rPr lang="en-US" altLang="zh-TW" dirty="0" smtClean="0"/>
              <a:t>is </a:t>
            </a:r>
            <a:r>
              <a:rPr lang="en-US" altLang="zh-TW" b="1" dirty="0" smtClean="0">
                <a:solidFill>
                  <a:srgbClr val="FFC000"/>
                </a:solidFill>
              </a:rPr>
              <a:t>calculated from </a:t>
            </a:r>
            <a:r>
              <a:rPr lang="en-US" altLang="zh-TW" dirty="0" smtClean="0"/>
              <a:t>the radius. </a:t>
            </a:r>
          </a:p>
          <a:p>
            <a:pPr marL="630238" lvl="1" indent="-284163"/>
            <a:r>
              <a:rPr lang="en-US" altLang="zh-TW" dirty="0" smtClean="0"/>
              <a:t>Only way to </a:t>
            </a:r>
            <a:r>
              <a:rPr lang="en-US" altLang="zh-TW" dirty="0" smtClean="0">
                <a:solidFill>
                  <a:srgbClr val="C40C94"/>
                </a:solidFill>
              </a:rPr>
              <a:t>change the area</a:t>
            </a:r>
            <a:br>
              <a:rPr lang="en-US" altLang="zh-TW" dirty="0" smtClean="0">
                <a:solidFill>
                  <a:srgbClr val="C40C94"/>
                </a:solidFill>
              </a:rPr>
            </a:br>
            <a:r>
              <a:rPr lang="en-US" altLang="zh-TW" dirty="0" smtClean="0"/>
              <a:t>is </a:t>
            </a:r>
            <a:r>
              <a:rPr lang="en-US" altLang="zh-TW" dirty="0" smtClean="0">
                <a:solidFill>
                  <a:srgbClr val="C40C94"/>
                </a:solidFill>
              </a:rPr>
              <a:t>by changing the radius</a:t>
            </a:r>
            <a:r>
              <a:rPr lang="en-US" altLang="zh-TW" dirty="0" smtClean="0"/>
              <a:t>.</a:t>
            </a: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>
              <a:solidFill>
                <a:srgbClr val="006600"/>
              </a:solidFill>
            </a:endParaRPr>
          </a:p>
          <a:p>
            <a:r>
              <a:rPr lang="en-US" altLang="zh-TW" dirty="0">
                <a:solidFill>
                  <a:schemeClr val="accent2"/>
                </a:solidFill>
              </a:rPr>
              <a:t>3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properties (</a:t>
            </a:r>
            <a:r>
              <a:rPr lang="zh-TW" altLang="en-US" dirty="0">
                <a:solidFill>
                  <a:schemeClr val="accent2"/>
                </a:solidFill>
              </a:rPr>
              <a:t>属性</a:t>
            </a:r>
            <a:r>
              <a:rPr lang="en-US" altLang="zh-TW" dirty="0">
                <a:solidFill>
                  <a:schemeClr val="accent2"/>
                </a:solidFill>
              </a:rPr>
              <a:t>) </a:t>
            </a:r>
            <a:r>
              <a:rPr lang="en-US" altLang="zh-TW" dirty="0" smtClean="0">
                <a:solidFill>
                  <a:schemeClr val="accent2"/>
                </a:solidFill>
              </a:rPr>
              <a:t>of a 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accent2"/>
                </a:solidFill>
              </a:rPr>
              <a:t>cylinder (</a:t>
            </a:r>
            <a:r>
              <a:rPr lang="zh-TW" altLang="en-US" dirty="0">
                <a:solidFill>
                  <a:schemeClr val="accent2"/>
                </a:solidFill>
              </a:rPr>
              <a:t>圓柱體</a:t>
            </a:r>
            <a:r>
              <a:rPr lang="en-US" altLang="zh-TW" dirty="0" smtClean="0">
                <a:solidFill>
                  <a:schemeClr val="accent2"/>
                </a:solidFill>
              </a:rPr>
              <a:t>) are:</a:t>
            </a:r>
            <a:endParaRPr lang="en-US" altLang="zh-TW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chemeClr val="accent2"/>
                </a:solidFill>
              </a:rPr>
              <a:t>Its radius(</a:t>
            </a:r>
            <a:r>
              <a:rPr lang="zh-CN" altLang="en-US" dirty="0">
                <a:solidFill>
                  <a:schemeClr val="accent2"/>
                </a:solidFill>
              </a:rPr>
              <a:t>半径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chemeClr val="accent2"/>
                </a:solidFill>
              </a:rPr>
              <a:t>Its height(</a:t>
            </a:r>
            <a:r>
              <a:rPr lang="zh-CN" altLang="en-US" dirty="0">
                <a:solidFill>
                  <a:schemeClr val="accent2"/>
                </a:solidFill>
              </a:rPr>
              <a:t>高度</a:t>
            </a:r>
            <a:r>
              <a:rPr lang="en-US" altLang="zh-TW" dirty="0" smtClean="0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chemeClr val="accent2"/>
                </a:solidFill>
              </a:rPr>
              <a:t>Its volume(</a:t>
            </a:r>
            <a:r>
              <a:rPr lang="zh-TW" altLang="en-US" dirty="0">
                <a:solidFill>
                  <a:schemeClr val="accent2"/>
                </a:solidFill>
              </a:rPr>
              <a:t>体积</a:t>
            </a:r>
            <a:r>
              <a:rPr lang="en-US" altLang="zh-TW" dirty="0" smtClean="0">
                <a:solidFill>
                  <a:schemeClr val="accent2"/>
                </a:solidFill>
              </a:rPr>
              <a:t>)</a:t>
            </a:r>
          </a:p>
          <a:p>
            <a:pPr marL="630238" lvl="1" indent="-284163">
              <a:spcBef>
                <a:spcPts val="300"/>
              </a:spcBef>
            </a:pPr>
            <a:r>
              <a:rPr lang="en-US" altLang="zh-TW" dirty="0" smtClean="0"/>
              <a:t>Also a </a:t>
            </a:r>
            <a:r>
              <a:rPr lang="en-US" altLang="zh-TW" b="1" i="1" dirty="0" smtClean="0">
                <a:solidFill>
                  <a:srgbClr val="FFC000"/>
                </a:solidFill>
              </a:rPr>
              <a:t>dependent property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pic>
        <p:nvPicPr>
          <p:cNvPr id="2050" name="Picture 2" descr="Area of a Circle (examples, videos, worksheets, solutions, activities)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2CC"/>
              </a:clrFrom>
              <a:clrTo>
                <a:srgbClr val="FFF2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t="20088" r="45856" b="4784"/>
          <a:stretch/>
        </p:blipFill>
        <p:spPr bwMode="auto">
          <a:xfrm>
            <a:off x="4942839" y="1595120"/>
            <a:ext cx="2133601" cy="21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ula Volume of Cylinder. Explained with pictures and examples ...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CCCCFF"/>
              </a:clrFrom>
              <a:clrTo>
                <a:srgbClr val="CCC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2" b="5066"/>
          <a:stretch/>
        </p:blipFill>
        <p:spPr bwMode="auto">
          <a:xfrm>
            <a:off x="4913030" y="4460240"/>
            <a:ext cx="2097370" cy="21691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7086600" y="2286000"/>
            <a:ext cx="18288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Area of a circle: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A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=</a:t>
            </a:r>
            <a:r>
              <a:rPr kumimoji="0" 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</a:t>
            </a:r>
            <a:r>
              <a:rPr kumimoji="0" lang="en-US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p</a:t>
            </a:r>
            <a:r>
              <a:rPr kumimoji="0" lang="en-US" sz="10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r</a:t>
            </a:r>
            <a:r>
              <a:rPr kumimoji="0" lang="en-US" sz="7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</a:t>
            </a:r>
            <a:r>
              <a:rPr kumimoji="0" lang="en-US" sz="2400" b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2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39000" y="5029200"/>
            <a:ext cx="16764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Volume of a cylinder: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V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=</a:t>
            </a:r>
            <a:r>
              <a:rPr kumimoji="0" 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</a:t>
            </a:r>
            <a:r>
              <a:rPr kumimoji="0" lang="en-US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p</a:t>
            </a:r>
            <a:r>
              <a:rPr kumimoji="0" lang="en-US" sz="10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r</a:t>
            </a:r>
            <a:r>
              <a:rPr kumimoji="0" lang="en-US" sz="7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</a:t>
            </a:r>
            <a:r>
              <a:rPr kumimoji="0" lang="en-US" sz="2400" b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2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76800" y="4343400"/>
            <a:ext cx="2438400" cy="1318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5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radius(self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2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28410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radius(self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2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ounded Rectangular Callout 7"/>
          <p:cNvSpPr/>
          <p:nvPr/>
        </p:nvSpPr>
        <p:spPr bwMode="auto">
          <a:xfrm>
            <a:off x="1422400" y="0"/>
            <a:ext cx="7696200" cy="925286"/>
          </a:xfrm>
          <a:prstGeom prst="wedgeRoundRectCallout">
            <a:avLst>
              <a:gd name="adj1" fmla="val -24039"/>
              <a:gd name="adj2" fmla="val 4793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The property built-in function takes between 1 and 4 arguments. 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These arguments are all methods.</a:t>
            </a:r>
          </a:p>
          <a:p>
            <a:pPr>
              <a:lnSpc>
                <a:spcPct val="85000"/>
              </a:lnSpc>
            </a:pPr>
            <a:endParaRPr lang="en-US" sz="2800" spc="-4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5" name="Rounded Rectangular Callout 7"/>
          <p:cNvSpPr/>
          <p:nvPr/>
        </p:nvSpPr>
        <p:spPr bwMode="auto">
          <a:xfrm>
            <a:off x="3294743" y="1556657"/>
            <a:ext cx="5791200" cy="914400"/>
          </a:xfrm>
          <a:prstGeom prst="wedgeRoundRectCallout">
            <a:avLst>
              <a:gd name="adj1" fmla="val -65317"/>
              <a:gd name="adj2" fmla="val 647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So, when using a @property, the next line (</a:t>
            </a:r>
            <a:r>
              <a:rPr lang="en-US" sz="2800" spc="-40" dirty="0" err="1" smtClean="0">
                <a:solidFill>
                  <a:srgbClr val="FF0000"/>
                </a:solidFill>
                <a:latin typeface="Times New Roman" charset="0"/>
              </a:rPr>
              <a:t>ie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, the first argument) is the getter.</a:t>
            </a:r>
            <a:endParaRPr lang="en-US" sz="2800" spc="-4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" name="Rounded Rectangular Callout 7"/>
          <p:cNvSpPr/>
          <p:nvPr/>
        </p:nvSpPr>
        <p:spPr bwMode="auto">
          <a:xfrm>
            <a:off x="3327400" y="1066800"/>
            <a:ext cx="5791200" cy="489857"/>
          </a:xfrm>
          <a:prstGeom prst="wedgeRoundRectCallout">
            <a:avLst>
              <a:gd name="adj1" fmla="val -66774"/>
              <a:gd name="adj2" fmla="val -13512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The first argument is always the getter.</a:t>
            </a:r>
          </a:p>
          <a:p>
            <a:pPr>
              <a:lnSpc>
                <a:spcPct val="85000"/>
              </a:lnSpc>
            </a:pPr>
            <a:endParaRPr lang="en-US" sz="2800" spc="-4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94743" y="3429000"/>
            <a:ext cx="5791200" cy="914400"/>
          </a:xfrm>
          <a:prstGeom prst="wedgeRoundRectCallout">
            <a:avLst>
              <a:gd name="adj1" fmla="val -65317"/>
              <a:gd name="adj2" fmla="val 647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So, when using a @property, the next line (</a:t>
            </a:r>
            <a:r>
              <a:rPr lang="en-US" sz="2800" spc="-40" dirty="0" err="1" smtClean="0">
                <a:solidFill>
                  <a:srgbClr val="FF0000"/>
                </a:solidFill>
                <a:latin typeface="Times New Roman" charset="0"/>
              </a:rPr>
              <a:t>ie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, the first argument) is the getter.</a:t>
            </a:r>
            <a:endParaRPr lang="en-US" sz="2800" spc="-4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smtClean="0">
                <a:latin typeface="Arial Narrow" panose="020B0606020202030204" pitchFamily="34" charset="0"/>
              </a:rPr>
              <a:t>@</a:t>
            </a:r>
            <a:r>
              <a:rPr lang="en-US" b="1" kern="0" spc="-100" smtClean="0"/>
              <a:t>classmethod,</a:t>
            </a:r>
            <a:r>
              <a:rPr lang="en-US" sz="2800" b="1" kern="0" spc="-100" smtClean="0"/>
              <a:t> </a:t>
            </a:r>
            <a:r>
              <a:rPr lang="en-US" b="1" kern="0" spc="-100" smtClean="0">
                <a:latin typeface="Arial Narrow" panose="020B0606020202030204" pitchFamily="34" charset="0"/>
              </a:rPr>
              <a:t>@</a:t>
            </a:r>
            <a:r>
              <a:rPr lang="en-US" b="1" kern="0" spc="-100" smtClean="0"/>
              <a:t>staticmethod,</a:t>
            </a:r>
            <a:r>
              <a:rPr lang="en-US" sz="2800" b="1" kern="0" spc="-100" smtClean="0"/>
              <a:t> </a:t>
            </a:r>
            <a:r>
              <a:rPr lang="en-US" b="1" kern="0" spc="-100" smtClean="0"/>
              <a:t>&amp;</a:t>
            </a:r>
            <a:r>
              <a:rPr lang="en-US" sz="2800" b="1" kern="0" spc="-100" smtClean="0"/>
              <a:t> </a:t>
            </a:r>
            <a:r>
              <a:rPr lang="en-US" b="1" kern="0" spc="-100" smtClean="0">
                <a:latin typeface="Arial Narrow" panose="020B0606020202030204" pitchFamily="34" charset="0"/>
              </a:rPr>
              <a:t>@</a:t>
            </a:r>
            <a:r>
              <a:rPr lang="en-US" b="1" kern="0" spc="-100" smtClean="0"/>
              <a:t>property</a:t>
            </a:r>
            <a:endParaRPr lang="en-US" b="1" kern="0" spc="-1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h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447800" y="0"/>
            <a:ext cx="7696200" cy="1295400"/>
          </a:xfrm>
          <a:prstGeom prst="wedgeRoundRectCallout">
            <a:avLst>
              <a:gd name="adj1" fmla="val -33657"/>
              <a:gd name="adj2" fmla="val 12076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radius is a mutable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property (can get a new value). But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by defining a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setter(),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we can do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error testing. 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Access</a:t>
            </a:r>
            <a:r>
              <a:rPr lang="en-US" sz="2400" spc="-4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properties</a:t>
            </a:r>
            <a:r>
              <a:rPr lang="en-US" sz="2400" spc="-4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like</a:t>
            </a:r>
            <a:r>
              <a:rPr lang="en-US" sz="2400" spc="-4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attributes:</a:t>
            </a:r>
            <a:r>
              <a:rPr lang="en-US" spc="-4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rgbClr val="FF0000"/>
                </a:solidFill>
                <a:latin typeface="Times New Roman" charset="0"/>
              </a:rPr>
              <a:t>without</a:t>
            </a:r>
            <a:r>
              <a:rPr lang="en-US" sz="2400" spc="-4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rgbClr val="FF0000"/>
                </a:solidFill>
                <a:latin typeface="Times New Roman" charset="0"/>
              </a:rPr>
              <a:t>parentheses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endParaRPr lang="en-US" sz="2800" spc="-4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h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447800" y="0"/>
            <a:ext cx="7696200" cy="1295400"/>
          </a:xfrm>
          <a:prstGeom prst="wedgeRoundRectCallout">
            <a:avLst>
              <a:gd name="adj1" fmla="val -33657"/>
              <a:gd name="adj2" fmla="val 12076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radius is a mutable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property (can get a new value). But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by defining a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setter(),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we can do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error testing. 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Access</a:t>
            </a:r>
            <a:r>
              <a:rPr lang="en-US" sz="2400" spc="-4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properties</a:t>
            </a:r>
            <a:r>
              <a:rPr lang="en-US" sz="2400" spc="-4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like</a:t>
            </a:r>
            <a:r>
              <a:rPr lang="en-US" sz="2400" spc="-4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attributes:</a:t>
            </a:r>
            <a:r>
              <a:rPr lang="en-US" spc="-4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rgbClr val="FF0000"/>
                </a:solidFill>
                <a:latin typeface="Times New Roman" charset="0"/>
              </a:rPr>
              <a:t>without</a:t>
            </a:r>
            <a:r>
              <a:rPr lang="en-US" sz="2400" spc="-4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rgbClr val="FF0000"/>
                </a:solidFill>
                <a:latin typeface="Times New Roman" charset="0"/>
              </a:rPr>
              <a:t>parentheses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endParaRPr lang="en-US" sz="2800" spc="-4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447800" y="4873752"/>
            <a:ext cx="7696200" cy="1298448"/>
          </a:xfrm>
          <a:prstGeom prst="wedgeRoundRectCallout">
            <a:avLst>
              <a:gd name="adj1" fmla="val -40671"/>
              <a:gd name="adj2" fmla="val -12026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spc="-60" dirty="0" smtClean="0">
                <a:solidFill>
                  <a:srgbClr val="00B050"/>
                </a:solidFill>
                <a:latin typeface="Times New Roman" charset="0"/>
              </a:rPr>
              <a:t>.area is </a:t>
            </a:r>
            <a:r>
              <a:rPr lang="en-US" sz="2800" spc="-60" dirty="0">
                <a:solidFill>
                  <a:srgbClr val="00B050"/>
                </a:solidFill>
                <a:latin typeface="Times New Roman" charset="0"/>
              </a:rPr>
              <a:t>an immutable property:</a:t>
            </a:r>
            <a:r>
              <a:rPr lang="en-US" sz="2400" spc="-60" dirty="0">
                <a:solidFill>
                  <a:srgbClr val="00B050"/>
                </a:solidFill>
                <a:latin typeface="Times New Roman" charset="0"/>
              </a:rPr>
              <a:t> </a:t>
            </a:r>
            <a:r>
              <a:rPr lang="en-US" sz="2800" spc="-60" dirty="0" smtClean="0">
                <a:solidFill>
                  <a:srgbClr val="00B050"/>
                </a:solidFill>
                <a:latin typeface="Times New Roman" charset="0"/>
              </a:rPr>
              <a:t>with no</a:t>
            </a:r>
            <a:r>
              <a:rPr lang="en-US" sz="2400" spc="-60" dirty="0" smtClean="0">
                <a:solidFill>
                  <a:srgbClr val="00B050"/>
                </a:solidFill>
                <a:latin typeface="Times New Roman" charset="0"/>
              </a:rPr>
              <a:t> </a:t>
            </a:r>
            <a:r>
              <a:rPr lang="en-US" sz="2800" spc="-60" dirty="0">
                <a:solidFill>
                  <a:srgbClr val="00B050"/>
                </a:solidFill>
                <a:latin typeface="Times New Roman" charset="0"/>
              </a:rPr>
              <a:t>.setter</a:t>
            </a:r>
            <a:r>
              <a:rPr lang="en-US" sz="2800" spc="-60" dirty="0" smtClean="0">
                <a:solidFill>
                  <a:srgbClr val="00B050"/>
                </a:solidFill>
                <a:latin typeface="Times New Roman" charset="0"/>
              </a:rPr>
              <a:t>() given,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 it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can’t be changed.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Although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defined as a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method, you access it like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an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attribute: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without parentheses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.</a:t>
            </a:r>
            <a:endParaRPr lang="en-US" sz="2800" dirty="0">
              <a:solidFill>
                <a:srgbClr val="00B05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867400" y="3048000"/>
            <a:ext cx="3276600" cy="914400"/>
          </a:xfrm>
          <a:prstGeom prst="wedgeRoundRectCallout">
            <a:avLst>
              <a:gd name="adj1" fmla="val -100280"/>
              <a:gd name="adj2" fmla="val 7009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</a:rPr>
              <a:t>cylinder_volume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() is a regular method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30529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0"/>
          <a:stretch/>
        </p:blipFill>
        <p:spPr>
          <a:xfrm>
            <a:off x="3169920" y="1752600"/>
            <a:ext cx="5974080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39725" indent="-52388"/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语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法糖</a:t>
            </a:r>
            <a:r>
              <a:rPr lang="zh-CN" altLang="en-US" sz="2800" spc="-200" dirty="0">
                <a:solidFill>
                  <a:schemeClr val="tx1"/>
                </a:solidFill>
                <a:latin typeface="Times New Roman" charset="0"/>
              </a:rPr>
              <a:t>（</a:t>
            </a:r>
            <a:r>
              <a:rPr lang="en-US" altLang="zh-CN" sz="2800" spc="-100" dirty="0">
                <a:solidFill>
                  <a:schemeClr val="tx1"/>
                </a:solidFill>
                <a:latin typeface="Times New Roman" charset="0"/>
              </a:rPr>
              <a:t>Sy</a:t>
            </a:r>
            <a:r>
              <a:rPr lang="en-US" altLang="zh-CN" sz="2800" spc="-40" dirty="0">
                <a:solidFill>
                  <a:schemeClr val="tx1"/>
                </a:solidFill>
                <a:latin typeface="Times New Roman" charset="0"/>
              </a:rPr>
              <a:t>ntactic suga</a:t>
            </a:r>
            <a:r>
              <a:rPr lang="en-US" altLang="zh-CN" sz="2800" spc="-300" dirty="0">
                <a:solidFill>
                  <a:schemeClr val="tx1"/>
                </a:solidFill>
                <a:latin typeface="Times New Roman" charset="0"/>
              </a:rPr>
              <a:t>r</a:t>
            </a:r>
            <a:r>
              <a:rPr lang="zh-CN" altLang="en-US" sz="2800" spc="-450" dirty="0">
                <a:solidFill>
                  <a:schemeClr val="tx1"/>
                </a:solidFill>
                <a:latin typeface="Times New Roman" charset="0"/>
              </a:rPr>
              <a:t>）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也译为糖衣语法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100" dirty="0">
                <a:solidFill>
                  <a:schemeClr val="tx1"/>
                </a:solidFill>
                <a:latin typeface="Times New Roman" charset="0"/>
              </a:rPr>
              <a:t>是一个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术语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100" dirty="0">
                <a:solidFill>
                  <a:schemeClr val="tx1"/>
                </a:solidFill>
                <a:latin typeface="Times New Roman" charset="0"/>
              </a:rPr>
              <a:t>指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计算机语言中添加的某种语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法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这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种语法对语言的功能并没有影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响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但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是更方便程序员使用。 通常来说使用语法糖能够增加程序的可读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性</a:t>
            </a:r>
            <a:r>
              <a:rPr lang="zh-CN" altLang="en-US" sz="2800" spc="-800" dirty="0">
                <a:solidFill>
                  <a:schemeClr val="tx1"/>
                </a:solidFill>
                <a:latin typeface="Times New Roman" charset="0"/>
              </a:rPr>
              <a:t>，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从</a:t>
            </a:r>
            <a:r>
              <a:rPr lang="zh-CN" altLang="en-US" sz="2800" spc="-40" dirty="0">
                <a:solidFill>
                  <a:schemeClr val="tx1"/>
                </a:solidFill>
                <a:latin typeface="Times New Roman" charset="0"/>
              </a:rPr>
              <a:t>而减少程序代码出错的机会</a:t>
            </a:r>
            <a:r>
              <a:rPr lang="zh-CN" altLang="en-US" sz="2800" spc="-40" dirty="0" smtClean="0">
                <a:solidFill>
                  <a:schemeClr val="tx1"/>
                </a:solidFill>
                <a:latin typeface="Times New Roman" charset="0"/>
              </a:rPr>
              <a:t>。</a:t>
            </a:r>
            <a:endParaRPr lang="en-US" altLang="zh-CN" sz="2800" spc="-40" dirty="0" smtClean="0">
              <a:solidFill>
                <a:schemeClr val="tx1"/>
              </a:solidFill>
              <a:latin typeface="Times New Roman" charset="0"/>
            </a:endParaRPr>
          </a:p>
          <a:p>
            <a:pPr marL="339725" indent="-52388"/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Syntactic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sugar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is a term that refers to a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grammatical feature of a programming language that:</a:t>
            </a:r>
          </a:p>
          <a:p>
            <a:pPr marL="693738" indent="-406400">
              <a:buFont typeface="+mj-lt"/>
              <a:buAutoNum type="arabicPeriod"/>
            </a:pP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Has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no effect on the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functionality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of the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language. </a:t>
            </a:r>
          </a:p>
          <a:p>
            <a:pPr marL="693738" indent="-406400">
              <a:buFont typeface="+mj-lt"/>
              <a:buAutoNum type="arabicPeriod"/>
            </a:pP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But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is more convenient for programmers to use. </a:t>
            </a:r>
            <a:endParaRPr lang="en-US" sz="2800" dirty="0" smtClean="0">
              <a:solidFill>
                <a:srgbClr val="00B050"/>
              </a:solidFill>
              <a:latin typeface="Times New Roman" charset="0"/>
            </a:endParaRPr>
          </a:p>
          <a:p>
            <a:pPr marL="339725" indent="-52388"/>
            <a:endParaRPr lang="en-US" altLang="en-US" sz="2800" dirty="0" smtClean="0">
              <a:solidFill>
                <a:schemeClr val="tx1"/>
              </a:solidFill>
              <a:ea typeface="source sans pro"/>
            </a:endParaRPr>
          </a:p>
          <a:p>
            <a:pPr marL="339725" indent="-52388"/>
            <a:r>
              <a:rPr lang="en-US" altLang="en-US" sz="2800" dirty="0" smtClean="0">
                <a:solidFill>
                  <a:schemeClr val="tx1"/>
                </a:solidFill>
                <a:ea typeface="source sans pro"/>
              </a:rPr>
              <a:t>A </a:t>
            </a:r>
            <a:r>
              <a:rPr lang="en-US" altLang="en-US" sz="2800" dirty="0">
                <a:solidFill>
                  <a:schemeClr val="tx1"/>
                </a:solidFill>
                <a:ea typeface="source sans pro"/>
              </a:rPr>
              <a:t>simple example of </a:t>
            </a:r>
            <a:r>
              <a:rPr lang="en-US" altLang="en-US" sz="2800" dirty="0" smtClean="0">
                <a:solidFill>
                  <a:schemeClr val="tx1"/>
                </a:solidFill>
                <a:ea typeface="source sans pro"/>
              </a:rPr>
              <a:t>syntactic sugar </a:t>
            </a:r>
            <a:r>
              <a:rPr lang="en-US" altLang="en-US" sz="2800" dirty="0">
                <a:solidFill>
                  <a:schemeClr val="tx1"/>
                </a:solidFill>
                <a:ea typeface="source sans pro"/>
              </a:rPr>
              <a:t>is </a:t>
            </a:r>
            <a:r>
              <a:rPr lang="en-US" altLang="en-US" sz="2800" dirty="0" smtClean="0">
                <a:solidFill>
                  <a:schemeClr val="tx1"/>
                </a:solidFill>
                <a:ea typeface="source sans pro"/>
              </a:rPr>
              <a:t>"</a:t>
            </a:r>
            <a:r>
              <a:rPr lang="en-US" altLang="en-US" sz="2600" b="1" dirty="0" smtClean="0">
                <a:solidFill>
                  <a:srgbClr val="00B0F0"/>
                </a:solidFill>
                <a:latin typeface="Lucida Console" panose="020B0609040504020204" pitchFamily="49" charset="0"/>
                <a:ea typeface="source sans pro"/>
              </a:rPr>
              <a:t>+=</a:t>
            </a:r>
            <a:r>
              <a:rPr lang="en-US" altLang="en-US" sz="2800" dirty="0" smtClean="0">
                <a:solidFill>
                  <a:schemeClr val="tx1"/>
                </a:solidFill>
                <a:ea typeface="source sans pro"/>
              </a:rPr>
              <a:t>". Compare:</a:t>
            </a:r>
          </a:p>
          <a:p>
            <a:pPr marL="339725" indent="-52388"/>
            <a:r>
              <a:rPr lang="en-US" altLang="en-US" sz="2600" dirty="0">
                <a:solidFill>
                  <a:schemeClr val="tx1"/>
                </a:solidFill>
                <a:latin typeface="Lucida Console" panose="020B0609040504020204" pitchFamily="49" charset="0"/>
                <a:ea typeface="source sans pro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  <a:ea typeface="source sans pro"/>
              </a:rPr>
              <a:t>  total </a:t>
            </a:r>
            <a:r>
              <a:rPr lang="en-US" altLang="en-US" sz="2600" b="1" dirty="0" smtClean="0">
                <a:solidFill>
                  <a:srgbClr val="00B0F0"/>
                </a:solidFill>
                <a:latin typeface="Lucida Console" panose="020B0609040504020204" pitchFamily="49" charset="0"/>
                <a:ea typeface="source sans pro"/>
              </a:rPr>
              <a:t>+=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  <a:ea typeface="source sans pro"/>
              </a:rPr>
              <a:t> 1</a:t>
            </a:r>
            <a:r>
              <a:rPr lang="en-US" altLang="en-US" sz="2800" dirty="0" smtClean="0">
                <a:solidFill>
                  <a:schemeClr val="tx1"/>
                </a:solidFill>
                <a:ea typeface="source sans pro"/>
              </a:rPr>
              <a:t>   versus   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  <a:ea typeface="source sans pro"/>
              </a:rPr>
              <a:t>total </a:t>
            </a:r>
            <a:r>
              <a:rPr lang="en-US" altLang="en-US" sz="2600" b="1" dirty="0" smtClean="0">
                <a:solidFill>
                  <a:srgbClr val="00B0F0"/>
                </a:solidFill>
                <a:latin typeface="Lucida Console" panose="020B0609040504020204" pitchFamily="49" charset="0"/>
                <a:ea typeface="source sans pro"/>
              </a:rPr>
              <a:t>=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  <a:ea typeface="source sans pro"/>
              </a:rPr>
              <a:t> total </a:t>
            </a:r>
            <a:r>
              <a:rPr lang="en-US" altLang="en-US" sz="2600" b="1" dirty="0" smtClean="0">
                <a:solidFill>
                  <a:srgbClr val="00B0F0"/>
                </a:solidFill>
                <a:latin typeface="Lucida Console" panose="020B0609040504020204" pitchFamily="49" charset="0"/>
                <a:ea typeface="source sans pro"/>
              </a:rPr>
              <a:t>+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  <a:ea typeface="source sans pro"/>
              </a:rPr>
              <a:t> 1</a:t>
            </a:r>
          </a:p>
          <a:p>
            <a:pPr marL="339725" indent="-52388"/>
            <a:endParaRPr lang="en-US" altLang="en-US" sz="1800" dirty="0" smtClean="0">
              <a:solidFill>
                <a:schemeClr val="tx1"/>
              </a:solidFill>
              <a:ea typeface="source sans pro"/>
            </a:endParaRPr>
          </a:p>
          <a:p>
            <a:pPr marL="339725" indent="-52388"/>
            <a:r>
              <a:rPr lang="en-US" altLang="en-US" sz="2800" dirty="0" smtClean="0">
                <a:solidFill>
                  <a:schemeClr val="tx1"/>
                </a:solidFill>
                <a:ea typeface="source sans pro"/>
              </a:rPr>
              <a:t>Notice that the 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ea typeface="source sans pro"/>
              </a:rPr>
              <a:t>+=</a:t>
            </a:r>
            <a:r>
              <a:rPr lang="en-US" altLang="en-US" sz="2800" dirty="0" smtClean="0">
                <a:solidFill>
                  <a:schemeClr val="tx1"/>
                </a:solidFill>
                <a:ea typeface="source sans pro"/>
              </a:rPr>
              <a:t> form is:</a:t>
            </a:r>
          </a:p>
          <a:p>
            <a:pPr marL="693738" indent="-406400">
              <a:buFont typeface="+mj-lt"/>
              <a:buAutoNum type="arabicPeriod"/>
            </a:pPr>
            <a:r>
              <a:rPr lang="en-US" altLang="en-US" sz="2800" spc="-30" dirty="0" smtClean="0">
                <a:solidFill>
                  <a:srgbClr val="00B050"/>
                </a:solidFill>
                <a:ea typeface="source sans pro"/>
              </a:rPr>
              <a:t>Shorter (so </a:t>
            </a: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  <a:ea typeface="source sans pro"/>
              </a:rPr>
              <a:t>+=</a:t>
            </a:r>
            <a:r>
              <a:rPr lang="en-US" altLang="en-US" sz="2800" spc="-30" dirty="0" smtClean="0">
                <a:solidFill>
                  <a:srgbClr val="00B050"/>
                </a:solidFill>
                <a:ea typeface="source sans pro"/>
              </a:rPr>
              <a:t> is more </a:t>
            </a:r>
            <a:r>
              <a:rPr lang="en-US" sz="2800" spc="-30" dirty="0">
                <a:solidFill>
                  <a:srgbClr val="00B050"/>
                </a:solidFill>
                <a:latin typeface="Times New Roman" charset="0"/>
              </a:rPr>
              <a:t>convenient for programmers to </a:t>
            </a:r>
            <a:r>
              <a:rPr lang="en-US" sz="2800" spc="-30" dirty="0" smtClean="0">
                <a:solidFill>
                  <a:srgbClr val="00B050"/>
                </a:solidFill>
                <a:latin typeface="Times New Roman" charset="0"/>
              </a:rPr>
              <a:t>use).</a:t>
            </a:r>
          </a:p>
          <a:p>
            <a:pPr marL="693738" indent="-406400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00B050"/>
                </a:solidFill>
                <a:latin typeface="Times New Roman" charset="0"/>
                <a:ea typeface="source sans pro"/>
              </a:rPr>
              <a:t>Functionally equivalent to the longer </a:t>
            </a:r>
            <a:r>
              <a:rPr lang="en-US" altLang="en-US" sz="2800" dirty="0">
                <a:solidFill>
                  <a:srgbClr val="00B050"/>
                </a:solidFill>
                <a:latin typeface="Times New Roman" charset="0"/>
                <a:ea typeface="source sans pro"/>
              </a:rPr>
              <a:t>form </a:t>
            </a:r>
            <a:r>
              <a:rPr lang="en-US" altLang="en-US" sz="2800" dirty="0" smtClean="0">
                <a:solidFill>
                  <a:srgbClr val="00B050"/>
                </a:solidFill>
                <a:latin typeface="Times New Roman" charset="0"/>
                <a:ea typeface="source sans pro"/>
              </a:rPr>
              <a:t>(so </a:t>
            </a: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  <a:ea typeface="source sans pro"/>
              </a:rPr>
              <a:t>+=</a:t>
            </a:r>
            <a:r>
              <a:rPr lang="en-US" altLang="en-US" sz="2800" dirty="0" smtClean="0">
                <a:solidFill>
                  <a:srgbClr val="00B050"/>
                </a:solidFill>
                <a:latin typeface="Times New Roman" charset="0"/>
                <a:ea typeface="source sans pro"/>
              </a:rPr>
              <a:t> has </a:t>
            </a:r>
            <a:r>
              <a:rPr lang="en-US" altLang="en-US" sz="2800" dirty="0">
                <a:solidFill>
                  <a:srgbClr val="00B050"/>
                </a:solidFill>
                <a:latin typeface="Times New Roman" charset="0"/>
                <a:ea typeface="source sans pro"/>
              </a:rPr>
              <a:t>no effect on the </a:t>
            </a:r>
            <a:r>
              <a:rPr lang="en-US" altLang="en-US" sz="2800" dirty="0" smtClean="0">
                <a:solidFill>
                  <a:srgbClr val="00B050"/>
                </a:solidFill>
                <a:latin typeface="Times New Roman" charset="0"/>
                <a:ea typeface="source sans pro"/>
              </a:rPr>
              <a:t>functionality </a:t>
            </a:r>
            <a:r>
              <a:rPr lang="en-US" altLang="en-US" sz="2800" dirty="0">
                <a:solidFill>
                  <a:srgbClr val="00B050"/>
                </a:solidFill>
                <a:latin typeface="Times New Roman" charset="0"/>
                <a:ea typeface="source sans pro"/>
              </a:rPr>
              <a:t>of the </a:t>
            </a:r>
            <a:r>
              <a:rPr lang="en-US" altLang="en-US" sz="2800" dirty="0" smtClean="0">
                <a:solidFill>
                  <a:srgbClr val="00B050"/>
                </a:solidFill>
                <a:latin typeface="Times New Roman" charset="0"/>
                <a:ea typeface="source sans pro"/>
              </a:rPr>
              <a:t>language).</a:t>
            </a:r>
            <a:endParaRPr lang="en-US" altLang="en-US" sz="2800" dirty="0">
              <a:solidFill>
                <a:srgbClr val="00B050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4917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867400" y="3048000"/>
            <a:ext cx="3276600" cy="914400"/>
          </a:xfrm>
          <a:prstGeom prst="wedgeRoundRectCallout">
            <a:avLst>
              <a:gd name="adj1" fmla="val -100280"/>
              <a:gd name="adj2" fmla="val 7009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</a:rPr>
              <a:t>cylinder_volume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() is a regular method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0" y="1600200"/>
            <a:ext cx="5105400" cy="2133600"/>
          </a:xfrm>
          <a:prstGeom prst="wedgeRoundRectCallout">
            <a:avLst>
              <a:gd name="adj1" fmla="val -4802"/>
              <a:gd name="adj2" fmla="val 9887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unit_circle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() is a class method.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It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is</a:t>
            </a:r>
            <a:r>
              <a:rPr lang="en-US" sz="2800" spc="-300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800" spc="-130" dirty="0" smtClean="0">
                <a:solidFill>
                  <a:srgbClr val="FF0000"/>
                </a:solidFill>
                <a:latin typeface="Times New Roman" charset="0"/>
              </a:rPr>
              <a:t>’</a:t>
            </a:r>
            <a:r>
              <a:rPr lang="en-US" sz="2800" spc="-10" dirty="0" smtClean="0">
                <a:solidFill>
                  <a:srgbClr val="FF0000"/>
                </a:solidFill>
                <a:latin typeface="Times New Roman" charset="0"/>
              </a:rPr>
              <a:t>t </a:t>
            </a:r>
            <a:r>
              <a:rPr lang="en-US" sz="2800" spc="-40" dirty="0">
                <a:solidFill>
                  <a:srgbClr val="FF0000"/>
                </a:solidFill>
                <a:latin typeface="Times New Roman" charset="0"/>
              </a:rPr>
              <a:t>b</a:t>
            </a:r>
            <a:r>
              <a:rPr lang="en-US" sz="2800" spc="-70" dirty="0">
                <a:solidFill>
                  <a:srgbClr val="FF0000"/>
                </a:solidFill>
                <a:latin typeface="Times New Roman" charset="0"/>
              </a:rPr>
              <a:t>o</a:t>
            </a:r>
            <a:r>
              <a:rPr lang="en-US" sz="2800" spc="-10" dirty="0">
                <a:solidFill>
                  <a:srgbClr val="FF0000"/>
                </a:solidFill>
                <a:latin typeface="Times New Roman" charset="0"/>
              </a:rPr>
              <a:t>und to </a:t>
            </a:r>
            <a:r>
              <a:rPr lang="en-US" sz="2800" spc="-10" dirty="0" smtClean="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lang="en-US" sz="2800" spc="-60" dirty="0" smtClean="0">
                <a:solidFill>
                  <a:srgbClr val="FF0000"/>
                </a:solidFill>
                <a:latin typeface="Times New Roman" charset="0"/>
              </a:rPr>
              <a:t>ny</a:t>
            </a:r>
            <a:r>
              <a:rPr lang="en-US" sz="2400" spc="-6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70" dirty="0" smtClean="0">
                <a:solidFill>
                  <a:srgbClr val="FF0000"/>
                </a:solidFill>
                <a:latin typeface="Times New Roman" charset="0"/>
              </a:rPr>
              <a:t>on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e</a:t>
            </a:r>
            <a:r>
              <a:rPr lang="en-US" sz="2400" spc="-1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10" dirty="0" smtClean="0">
                <a:solidFill>
                  <a:srgbClr val="FF0000"/>
                </a:solidFill>
                <a:latin typeface="Times New Roman" charset="0"/>
              </a:rPr>
              <a:t>instanc</a:t>
            </a:r>
            <a:r>
              <a:rPr lang="en-US" sz="2800" spc="-60" dirty="0" smtClean="0">
                <a:solidFill>
                  <a:srgbClr val="FF0000"/>
                </a:solidFill>
                <a:latin typeface="Times New Roman" charset="0"/>
              </a:rPr>
              <a:t>e</a:t>
            </a:r>
            <a:r>
              <a:rPr lang="en-US" sz="2800" spc="-1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Class methods are often used as factory methods that can create specific instances of the class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endParaRPr lang="en-US" sz="28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125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38200" y="5715000"/>
            <a:ext cx="8305800" cy="1143000"/>
          </a:xfrm>
          <a:prstGeom prst="wedgeRoundRectCallout">
            <a:avLst>
              <a:gd name="adj1" fmla="val -37784"/>
              <a:gd name="adj2" fmla="val -7013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.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pi() is a static method.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It doesn’t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really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depend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on the Circle class, except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for being in </a:t>
            </a:r>
            <a:r>
              <a:rPr lang="en-US" sz="2800" dirty="0">
                <a:solidFill>
                  <a:srgbClr val="00B050"/>
                </a:solidFill>
                <a:latin typeface="Times New Roman" charset="0"/>
              </a:rPr>
              <a:t>its namespace. Static methods can be called on either an instance or the class.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867400" y="3048000"/>
            <a:ext cx="3276600" cy="914400"/>
          </a:xfrm>
          <a:prstGeom prst="wedgeRoundRectCallout">
            <a:avLst>
              <a:gd name="adj1" fmla="val -100280"/>
              <a:gd name="adj2" fmla="val 7009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</a:rPr>
              <a:t>cylinder_volume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() is a regular method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0" y="1600200"/>
            <a:ext cx="5105400" cy="2133600"/>
          </a:xfrm>
          <a:prstGeom prst="wedgeRoundRectCallout">
            <a:avLst>
              <a:gd name="adj1" fmla="val -4802"/>
              <a:gd name="adj2" fmla="val 9887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unit_circle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() is a class method.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It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is</a:t>
            </a:r>
            <a:r>
              <a:rPr lang="en-US" sz="2800" spc="-300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800" spc="-130" dirty="0" smtClean="0">
                <a:solidFill>
                  <a:srgbClr val="FF0000"/>
                </a:solidFill>
                <a:latin typeface="Times New Roman" charset="0"/>
              </a:rPr>
              <a:t>’</a:t>
            </a:r>
            <a:r>
              <a:rPr lang="en-US" sz="2800" spc="-10" dirty="0" smtClean="0">
                <a:solidFill>
                  <a:srgbClr val="FF0000"/>
                </a:solidFill>
                <a:latin typeface="Times New Roman" charset="0"/>
              </a:rPr>
              <a:t>t </a:t>
            </a:r>
            <a:r>
              <a:rPr lang="en-US" sz="2800" spc="-40" dirty="0">
                <a:solidFill>
                  <a:srgbClr val="FF0000"/>
                </a:solidFill>
                <a:latin typeface="Times New Roman" charset="0"/>
              </a:rPr>
              <a:t>b</a:t>
            </a:r>
            <a:r>
              <a:rPr lang="en-US" sz="2800" spc="-70" dirty="0">
                <a:solidFill>
                  <a:srgbClr val="FF0000"/>
                </a:solidFill>
                <a:latin typeface="Times New Roman" charset="0"/>
              </a:rPr>
              <a:t>o</a:t>
            </a:r>
            <a:r>
              <a:rPr lang="en-US" sz="2800" spc="-10" dirty="0">
                <a:solidFill>
                  <a:srgbClr val="FF0000"/>
                </a:solidFill>
                <a:latin typeface="Times New Roman" charset="0"/>
              </a:rPr>
              <a:t>und to </a:t>
            </a:r>
            <a:r>
              <a:rPr lang="en-US" sz="2800" spc="-10" dirty="0" smtClean="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lang="en-US" sz="2800" spc="-60" dirty="0" smtClean="0">
                <a:solidFill>
                  <a:srgbClr val="FF0000"/>
                </a:solidFill>
                <a:latin typeface="Times New Roman" charset="0"/>
              </a:rPr>
              <a:t>ny</a:t>
            </a:r>
            <a:r>
              <a:rPr lang="en-US" sz="2400" spc="-6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70" dirty="0" smtClean="0">
                <a:solidFill>
                  <a:srgbClr val="FF0000"/>
                </a:solidFill>
                <a:latin typeface="Times New Roman" charset="0"/>
              </a:rPr>
              <a:t>on</a:t>
            </a:r>
            <a:r>
              <a:rPr lang="en-US" sz="2800" spc="-40" dirty="0" smtClean="0">
                <a:solidFill>
                  <a:srgbClr val="FF0000"/>
                </a:solidFill>
                <a:latin typeface="Times New Roman" charset="0"/>
              </a:rPr>
              <a:t>e</a:t>
            </a:r>
            <a:r>
              <a:rPr lang="en-US" sz="2400" spc="-1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spc="-10" dirty="0" smtClean="0">
                <a:solidFill>
                  <a:srgbClr val="FF0000"/>
                </a:solidFill>
                <a:latin typeface="Times New Roman" charset="0"/>
              </a:rPr>
              <a:t>instanc</a:t>
            </a:r>
            <a:r>
              <a:rPr lang="en-US" sz="2800" spc="-60" dirty="0" smtClean="0">
                <a:solidFill>
                  <a:srgbClr val="FF0000"/>
                </a:solidFill>
                <a:latin typeface="Times New Roman" charset="0"/>
              </a:rPr>
              <a:t>e</a:t>
            </a:r>
            <a:r>
              <a:rPr lang="en-US" sz="2800" spc="-1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Class methods are often used as factory methods that can create specific instances of the class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.</a:t>
            </a:r>
            <a:endParaRPr lang="en-US" sz="28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18610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2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2187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 = Circle(5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);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c.area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78.5398163375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3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447800" y="1749552"/>
            <a:ext cx="7696200" cy="1298448"/>
          </a:xfrm>
          <a:prstGeom prst="wedgeRoundRectCallout">
            <a:avLst>
              <a:gd name="adj1" fmla="val -40786"/>
              <a:gd name="adj2" fmla="val 11356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spc="-60" dirty="0" smtClean="0">
                <a:solidFill>
                  <a:schemeClr val="tx1"/>
                </a:solidFill>
                <a:latin typeface="Times New Roman" charset="0"/>
              </a:rPr>
              <a:t>.area is </a:t>
            </a:r>
            <a:r>
              <a:rPr lang="en-US" sz="2800" spc="-60" dirty="0">
                <a:solidFill>
                  <a:schemeClr val="tx1"/>
                </a:solidFill>
                <a:latin typeface="Times New Roman" charset="0"/>
              </a:rPr>
              <a:t>an immutable property:</a:t>
            </a:r>
            <a:r>
              <a:rPr lang="en-US" sz="2400" spc="-6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60" dirty="0" smtClean="0">
                <a:solidFill>
                  <a:schemeClr val="tx1"/>
                </a:solidFill>
                <a:latin typeface="Times New Roman" charset="0"/>
              </a:rPr>
              <a:t>with no</a:t>
            </a:r>
            <a:r>
              <a:rPr lang="en-US" sz="2400" spc="-6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60" dirty="0">
                <a:solidFill>
                  <a:schemeClr val="tx1"/>
                </a:solidFill>
                <a:latin typeface="Times New Roman" charset="0"/>
              </a:rPr>
              <a:t>.setter</a:t>
            </a:r>
            <a:r>
              <a:rPr lang="en-US" sz="2800" spc="-60" dirty="0" smtClean="0">
                <a:solidFill>
                  <a:schemeClr val="tx1"/>
                </a:solidFill>
                <a:latin typeface="Times New Roman" charset="0"/>
              </a:rPr>
              <a:t>() given,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 it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can’t be changed.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Although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defined as a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method, you access it like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an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attribute: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without parentheses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4401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>
                <a:latin typeface="Lucida Console" panose="020B0609040504020204" pitchFamily="49" charset="0"/>
              </a:rPr>
              <a:t>**</a:t>
            </a:r>
            <a:r>
              <a:rPr lang="en-US" altLang="en-US" sz="2400" dirty="0">
                <a:latin typeface="Lucida Console" panose="020B0609040504020204" pitchFamily="49" charset="0"/>
              </a:rPr>
              <a:t>2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 = Circle(5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);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c.radius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3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447800" y="0"/>
            <a:ext cx="7696200" cy="1295400"/>
          </a:xfrm>
          <a:prstGeom prst="wedgeRoundRectCallout">
            <a:avLst>
              <a:gd name="adj1" fmla="val -35849"/>
              <a:gd name="adj2" fmla="val 10363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radius is a mutable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property (can get a new value). But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by defining a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setter(),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we can do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error testing.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Access</a:t>
            </a:r>
            <a:r>
              <a:rPr lang="en-US" sz="2400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properties</a:t>
            </a:r>
            <a:r>
              <a:rPr lang="en-US" sz="2400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like</a:t>
            </a:r>
            <a:r>
              <a:rPr lang="en-US" sz="2400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attributes:</a:t>
            </a:r>
            <a:r>
              <a:rPr lang="en-US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chemeClr val="tx1"/>
                </a:solidFill>
                <a:latin typeface="Times New Roman" charset="0"/>
              </a:rPr>
              <a:t>without</a:t>
            </a:r>
            <a:r>
              <a:rPr lang="en-US" sz="2400" spc="-4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chemeClr val="tx1"/>
                </a:solidFill>
                <a:latin typeface="Times New Roman" charset="0"/>
              </a:rPr>
              <a:t>parentheses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spc="-40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0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>
                <a:latin typeface="Lucida Console" panose="020B0609040504020204" pitchFamily="49" charset="0"/>
              </a:rPr>
              <a:t>**</a:t>
            </a:r>
            <a:r>
              <a:rPr lang="en-US" altLang="en-US" sz="2400" dirty="0">
                <a:latin typeface="Lucida Console" panose="020B0609040504020204" pitchFamily="49" charset="0"/>
              </a:rPr>
              <a:t>2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 = Circle(5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);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c.radius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=-1;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ValueError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: Radius must be positive</a:t>
            </a:r>
            <a:endParaRPr lang="en-US" altLang="en-US" sz="24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3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447800" y="0"/>
            <a:ext cx="7696200" cy="1295400"/>
          </a:xfrm>
          <a:prstGeom prst="wedgeRoundRectCallout">
            <a:avLst>
              <a:gd name="adj1" fmla="val -33444"/>
              <a:gd name="adj2" fmla="val 12211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radius is a mutable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property (can get a new value). But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by defining a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setter(),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we can do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error testing.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Access</a:t>
            </a:r>
            <a:r>
              <a:rPr lang="en-US" sz="2400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properties</a:t>
            </a:r>
            <a:r>
              <a:rPr lang="en-US" sz="2400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like</a:t>
            </a:r>
            <a:r>
              <a:rPr lang="en-US" sz="2400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attributes:</a:t>
            </a:r>
            <a:r>
              <a:rPr lang="en-US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chemeClr val="tx1"/>
                </a:solidFill>
                <a:latin typeface="Times New Roman" charset="0"/>
              </a:rPr>
              <a:t>without</a:t>
            </a:r>
            <a:r>
              <a:rPr lang="en-US" sz="2400" spc="-4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chemeClr val="tx1"/>
                </a:solidFill>
                <a:latin typeface="Times New Roman" charset="0"/>
              </a:rPr>
              <a:t>parentheses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spc="-40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@property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def area(self):return 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self.pi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 = Circle(5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);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c.radius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=2;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c.area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12.566370614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3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447800" y="0"/>
            <a:ext cx="7696200" cy="1295400"/>
          </a:xfrm>
          <a:prstGeom prst="wedgeRoundRectCallout">
            <a:avLst>
              <a:gd name="adj1" fmla="val -33444"/>
              <a:gd name="adj2" fmla="val 12211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radius is a mutable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property (can get a new value). But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by defining a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setter(),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we can do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error testing.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Access</a:t>
            </a:r>
            <a:r>
              <a:rPr lang="en-US" sz="2400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properties</a:t>
            </a:r>
            <a:r>
              <a:rPr lang="en-US" sz="2400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like</a:t>
            </a:r>
            <a:r>
              <a:rPr lang="en-US" sz="2400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attributes:</a:t>
            </a:r>
            <a:r>
              <a:rPr lang="en-US" spc="-4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chemeClr val="tx1"/>
                </a:solidFill>
                <a:latin typeface="Times New Roman" charset="0"/>
              </a:rPr>
              <a:t>without</a:t>
            </a:r>
            <a:r>
              <a:rPr lang="en-US" sz="2400" spc="-4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40" dirty="0">
                <a:solidFill>
                  <a:schemeClr val="tx1"/>
                </a:solidFill>
                <a:latin typeface="Times New Roman" charset="0"/>
              </a:rPr>
              <a:t>parentheses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spc="-40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 = Circle(5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);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c.area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=100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AttributeError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: can't set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attribute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3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447800" y="1749552"/>
            <a:ext cx="7696200" cy="1298448"/>
          </a:xfrm>
          <a:prstGeom prst="wedgeRoundRectCallout">
            <a:avLst>
              <a:gd name="adj1" fmla="val -40786"/>
              <a:gd name="adj2" fmla="val 11356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spc="-60" dirty="0" smtClean="0">
                <a:solidFill>
                  <a:schemeClr val="tx1"/>
                </a:solidFill>
                <a:latin typeface="Times New Roman" charset="0"/>
              </a:rPr>
              <a:t>.area is </a:t>
            </a:r>
            <a:r>
              <a:rPr lang="en-US" sz="2800" spc="-60" dirty="0">
                <a:solidFill>
                  <a:schemeClr val="tx1"/>
                </a:solidFill>
                <a:latin typeface="Times New Roman" charset="0"/>
              </a:rPr>
              <a:t>an immutable property:</a:t>
            </a:r>
            <a:r>
              <a:rPr lang="en-US" sz="2400" spc="-6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60" dirty="0" smtClean="0">
                <a:solidFill>
                  <a:schemeClr val="tx1"/>
                </a:solidFill>
                <a:latin typeface="Times New Roman" charset="0"/>
              </a:rPr>
              <a:t>with no</a:t>
            </a:r>
            <a:r>
              <a:rPr lang="en-US" sz="2400" spc="-6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60" dirty="0">
                <a:solidFill>
                  <a:schemeClr val="tx1"/>
                </a:solidFill>
                <a:latin typeface="Times New Roman" charset="0"/>
              </a:rPr>
              <a:t>.setter</a:t>
            </a:r>
            <a:r>
              <a:rPr lang="en-US" sz="2800" spc="-60" dirty="0" smtClean="0">
                <a:solidFill>
                  <a:schemeClr val="tx1"/>
                </a:solidFill>
                <a:latin typeface="Times New Roman" charset="0"/>
              </a:rPr>
              <a:t>() given,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 it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can’t be changed.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Although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defined as a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method, you access it like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an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attribute: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without parentheses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17654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>
                <a:latin typeface="Lucida Console" panose="020B0609040504020204" pitchFamily="49" charset="0"/>
              </a:rPr>
              <a:t>**</a:t>
            </a:r>
            <a:r>
              <a:rPr lang="en-US" altLang="en-US" sz="2400" dirty="0">
                <a:latin typeface="Lucida Console" panose="020B0609040504020204" pitchFamily="49" charset="0"/>
              </a:rPr>
              <a:t>2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 = Circle(5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);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c.cylinder_volume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(h=4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314.15926535</a:t>
            </a:r>
          </a:p>
          <a:p>
            <a:pPr lvl="0">
              <a:lnSpc>
                <a:spcPct val="73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867400" y="3048000"/>
            <a:ext cx="3276600" cy="914400"/>
          </a:xfrm>
          <a:prstGeom prst="wedgeRoundRectCallout">
            <a:avLst>
              <a:gd name="adj1" fmla="val -100280"/>
              <a:gd name="adj2" fmla="val 7009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</a:rPr>
              <a:t>cylinder_volume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() is a regular method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35663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Circle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>
                <a:latin typeface="Lucida Console" panose="020B0609040504020204" pitchFamily="49" charset="0"/>
              </a:rPr>
              <a:t>**</a:t>
            </a:r>
            <a:r>
              <a:rPr lang="en-US" altLang="en-US" sz="2400" dirty="0">
                <a:latin typeface="Lucida Console" panose="020B0609040504020204" pitchFamily="49" charset="0"/>
              </a:rPr>
              <a:t>2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Circle.unit_circle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();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c.radius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3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0" y="1600200"/>
            <a:ext cx="5105400" cy="2133600"/>
          </a:xfrm>
          <a:prstGeom prst="wedgeRoundRectCallout">
            <a:avLst>
              <a:gd name="adj1" fmla="val -4802"/>
              <a:gd name="adj2" fmla="val 9887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</a:rPr>
              <a:t>unit_circle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() is a class method.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It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is</a:t>
            </a:r>
            <a:r>
              <a:rPr lang="en-US" sz="2800" spc="-300" dirty="0" smtClean="0">
                <a:solidFill>
                  <a:schemeClr val="tx1"/>
                </a:solidFill>
                <a:latin typeface="Times New Roman" charset="0"/>
              </a:rPr>
              <a:t>n</a:t>
            </a:r>
            <a:r>
              <a:rPr lang="en-US" sz="2800" spc="-130" dirty="0" smtClean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sz="2800" spc="-10" dirty="0" smtClean="0">
                <a:solidFill>
                  <a:schemeClr val="tx1"/>
                </a:solidFill>
                <a:latin typeface="Times New Roman" charset="0"/>
              </a:rPr>
              <a:t>t </a:t>
            </a:r>
            <a:r>
              <a:rPr lang="en-US" sz="2800" spc="-40" dirty="0">
                <a:solidFill>
                  <a:schemeClr val="tx1"/>
                </a:solidFill>
                <a:latin typeface="Times New Roman" charset="0"/>
              </a:rPr>
              <a:t>b</a:t>
            </a:r>
            <a:r>
              <a:rPr lang="en-US" sz="2800" spc="-70" dirty="0">
                <a:solidFill>
                  <a:schemeClr val="tx1"/>
                </a:solidFill>
                <a:latin typeface="Times New Roman" charset="0"/>
              </a:rPr>
              <a:t>o</a:t>
            </a:r>
            <a:r>
              <a:rPr lang="en-US" sz="2800" spc="-10" dirty="0">
                <a:solidFill>
                  <a:schemeClr val="tx1"/>
                </a:solidFill>
                <a:latin typeface="Times New Roman" charset="0"/>
              </a:rPr>
              <a:t>und to </a:t>
            </a:r>
            <a:r>
              <a:rPr lang="en-US" sz="2800" spc="-10" dirty="0" smtClean="0">
                <a:solidFill>
                  <a:schemeClr val="tx1"/>
                </a:solidFill>
                <a:latin typeface="Times New Roman" charset="0"/>
              </a:rPr>
              <a:t>a</a:t>
            </a:r>
            <a:r>
              <a:rPr lang="en-US" sz="2800" spc="-60" dirty="0" smtClean="0">
                <a:solidFill>
                  <a:schemeClr val="tx1"/>
                </a:solidFill>
                <a:latin typeface="Times New Roman" charset="0"/>
              </a:rPr>
              <a:t>ny</a:t>
            </a:r>
            <a:r>
              <a:rPr lang="en-US" sz="2400" spc="-6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70" dirty="0" smtClean="0">
                <a:solidFill>
                  <a:schemeClr val="tx1"/>
                </a:solidFill>
                <a:latin typeface="Times New Roman" charset="0"/>
              </a:rPr>
              <a:t>on</a:t>
            </a:r>
            <a:r>
              <a:rPr lang="en-US" sz="2800" spc="-40" dirty="0" smtClean="0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400" spc="-1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Times New Roman" charset="0"/>
              </a:rPr>
              <a:t>instanc</a:t>
            </a:r>
            <a:r>
              <a:rPr lang="en-US" sz="2800" spc="-60" dirty="0" smtClean="0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800" spc="-1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Class methods are often used as factory methods that can create specific instances of the class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29816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914399"/>
            <a:ext cx="9067800" cy="59436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4488" indent="-288925">
              <a:lnSpc>
                <a:spcPct val="92000"/>
              </a:lnSpc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solidFill>
                  <a:srgbClr val="FF0000"/>
                </a:solidFill>
                <a:ea typeface="source sans pro"/>
              </a:rPr>
              <a:t>The Python </a:t>
            </a:r>
            <a:r>
              <a:rPr lang="en-US" altLang="en-US" sz="30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3000" spc="100" dirty="0" smtClean="0">
                <a:ea typeface="source sans pro"/>
              </a:rPr>
              <a:t> </a:t>
            </a:r>
            <a:r>
              <a:rPr lang="en-US" altLang="en-US" sz="3000" spc="100" dirty="0" smtClean="0">
                <a:solidFill>
                  <a:srgbClr val="FF0000"/>
                </a:solidFill>
                <a:ea typeface="source sans pro"/>
              </a:rPr>
              <a:t>operator </a:t>
            </a:r>
            <a:r>
              <a:rPr lang="en-US" altLang="en-US" sz="3000" dirty="0" smtClean="0">
                <a:solidFill>
                  <a:srgbClr val="FF0000"/>
                </a:solidFill>
                <a:ea typeface="source sans pro"/>
              </a:rPr>
              <a:t>is </a:t>
            </a:r>
            <a:r>
              <a:rPr lang="en-US" altLang="en-US" sz="3000" i="1" dirty="0" smtClean="0">
                <a:solidFill>
                  <a:srgbClr val="2D2DB9"/>
                </a:solidFill>
                <a:ea typeface="source sans pro"/>
              </a:rPr>
              <a:t>syntactic sugar</a:t>
            </a:r>
            <a:r>
              <a:rPr lang="en-US" altLang="en-US" sz="3000" dirty="0" smtClean="0">
                <a:solidFill>
                  <a:srgbClr val="FF0000"/>
                </a:solidFill>
                <a:ea typeface="source sans pro"/>
              </a:rPr>
              <a:t>.</a:t>
            </a:r>
          </a:p>
          <a:p>
            <a:pPr marL="344488" indent="-288925">
              <a:lnSpc>
                <a:spcPct val="92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solidFill>
                  <a:srgbClr val="2D2DB9"/>
                </a:solidFill>
                <a:ea typeface="source sans pro"/>
              </a:rPr>
              <a:t>It can</a:t>
            </a:r>
            <a:r>
              <a:rPr lang="en-US" altLang="en-US" sz="3000" spc="100" dirty="0" smtClean="0">
                <a:solidFill>
                  <a:srgbClr val="2D2DB9"/>
                </a:solidFill>
                <a:ea typeface="source sans pro"/>
              </a:rPr>
              <a:t> simplify how you define certain methods.</a:t>
            </a:r>
          </a:p>
          <a:p>
            <a:pPr marL="801688" lvl="1" indent="-288925">
              <a:lnSpc>
                <a:spcPct val="9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en-US" sz="3000" spc="100" dirty="0" smtClean="0">
                <a:solidFill>
                  <a:srgbClr val="FF0000"/>
                </a:solidFill>
                <a:ea typeface="source sans pro"/>
              </a:rPr>
              <a:t>But, being syntactic sugar, you could still define those methods without using @. </a:t>
            </a:r>
            <a:endParaRPr lang="en-US" altLang="en-US" sz="3000" dirty="0" smtClean="0">
              <a:solidFill>
                <a:srgbClr val="FF0000"/>
              </a:solidFill>
              <a:ea typeface="source sans pro"/>
            </a:endParaRPr>
          </a:p>
          <a:p>
            <a:pPr marL="342900" lvl="0" indent="-231775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3000" dirty="0" smtClean="0">
                <a:solidFill>
                  <a:srgbClr val="FF0000"/>
                </a:solidFill>
                <a:ea typeface="source sans pro"/>
              </a:rPr>
              <a:t>It can also be confusing to </a:t>
            </a:r>
            <a:r>
              <a:rPr lang="en-US" altLang="en-US" sz="3000" dirty="0">
                <a:solidFill>
                  <a:srgbClr val="FF0000"/>
                </a:solidFill>
                <a:ea typeface="source sans pro"/>
              </a:rPr>
              <a:t>new programmers. </a:t>
            </a:r>
            <a:endParaRPr lang="en-US" altLang="en-US" sz="3000" dirty="0" smtClean="0">
              <a:solidFill>
                <a:srgbClr val="FF0000"/>
              </a:solidFill>
              <a:ea typeface="source sans pro"/>
            </a:endParaRPr>
          </a:p>
          <a:p>
            <a:pPr marL="800100" lvl="1" indent="-231775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2D2DB9"/>
                </a:solidFill>
                <a:ea typeface="source sans pro"/>
              </a:rPr>
              <a:t>So </a:t>
            </a:r>
            <a:r>
              <a:rPr lang="en-US" altLang="en-US" sz="2800" dirty="0">
                <a:solidFill>
                  <a:srgbClr val="2D2DB9"/>
                </a:solidFill>
                <a:ea typeface="source sans pro"/>
              </a:rPr>
              <a:t>we have to build an understanding, step-by-step, of what exactly the decorator does.</a:t>
            </a:r>
          </a:p>
          <a:p>
            <a:pPr marL="1081088" lvl="2" indent="-2222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2D2DB9"/>
                </a:solidFill>
                <a:ea typeface="source sans pro"/>
              </a:rPr>
              <a:t>This starts by reviewing how Python treats </a:t>
            </a:r>
            <a:r>
              <a:rPr lang="en-US" altLang="en-US" sz="2800" i="1" dirty="0">
                <a:solidFill>
                  <a:srgbClr val="2D2DB9"/>
                </a:solidFill>
                <a:ea typeface="source sans pro"/>
              </a:rPr>
              <a:t>function objects</a:t>
            </a:r>
            <a:r>
              <a:rPr lang="en-US" altLang="en-US" sz="2800" dirty="0" smtClean="0">
                <a:solidFill>
                  <a:srgbClr val="2D2DB9"/>
                </a:solidFill>
                <a:ea typeface="source sans pro"/>
              </a:rPr>
              <a:t>.</a:t>
            </a:r>
          </a:p>
          <a:p>
            <a:pPr marL="858838" lvl="2"/>
            <a:endParaRPr lang="en-US" altLang="en-US" dirty="0">
              <a:ea typeface="source sans pro"/>
            </a:endParaRPr>
          </a:p>
          <a:p>
            <a:pPr marL="342900" marR="0" lvl="0" indent="-231775" algn="l" defTabSz="9144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>
                <a:ea typeface="source sans pro"/>
              </a:rPr>
              <a:t>For more advanced applications, see: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i="1" dirty="0" smtClean="0"/>
              <a:t>https</a:t>
            </a:r>
            <a:r>
              <a:rPr lang="en-US" sz="2400" i="1" dirty="0"/>
              <a:t>://realpython.com/primer-on-python-decorators</a:t>
            </a:r>
            <a:r>
              <a:rPr lang="en-US" sz="2400" i="1" dirty="0" smtClean="0"/>
              <a:t>/</a:t>
            </a:r>
            <a:endParaRPr kumimoji="0" lang="en-US" altLang="en-US" sz="2400" b="0" i="1" u="none" strike="noStrike" cap="none" normalizeH="0" baseline="0" dirty="0">
              <a:ln>
                <a:noFill/>
              </a:ln>
              <a:effectLst/>
              <a:ea typeface="source sans pr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b="1" dirty="0" smtClean="0"/>
              <a:t>The Python decorator (@)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83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Circle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>
                <a:latin typeface="Lucida Console" panose="020B0609040504020204" pitchFamily="49" charset="0"/>
              </a:rPr>
              <a:t>**</a:t>
            </a:r>
            <a:r>
              <a:rPr lang="en-US" altLang="en-US" sz="2400" dirty="0">
                <a:latin typeface="Lucida Console" panose="020B0609040504020204" pitchFamily="49" charset="0"/>
              </a:rPr>
              <a:t>2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   def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c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Circle.unit_circle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();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c.pi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3.1415926535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73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38200" y="2743200"/>
            <a:ext cx="8305800" cy="1143000"/>
          </a:xfrm>
          <a:prstGeom prst="wedgeRoundRectCallout">
            <a:avLst>
              <a:gd name="adj1" fmla="val -38212"/>
              <a:gd name="adj2" fmla="val 18384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pi() is a static method.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It doesn’t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really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depend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on the Circle class, except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for being in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its namespace. Static methods can be called on either an instance or the class.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classmethod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err="1" smtClean="0"/>
              <a:t>staticmethod</a:t>
            </a:r>
            <a:r>
              <a:rPr lang="en-US" b="1" kern="0" spc="-100" dirty="0" smtClean="0"/>
              <a:t>,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/>
              <a:t>&amp;</a:t>
            </a:r>
            <a:r>
              <a:rPr lang="en-US" sz="2800" b="1" kern="0" spc="-100" dirty="0" smtClean="0"/>
              <a:t> </a:t>
            </a:r>
            <a:r>
              <a:rPr lang="en-US" b="1" kern="0" spc="-100" dirty="0" smtClean="0">
                <a:latin typeface="Arial Narrow" panose="020B0606020202030204" pitchFamily="34" charset="0"/>
              </a:rPr>
              <a:t>@</a:t>
            </a:r>
            <a:r>
              <a:rPr lang="en-US" b="1" kern="0" spc="-100" dirty="0" smtClean="0"/>
              <a:t>property</a:t>
            </a:r>
            <a:endParaRPr lang="en-US" b="1" kern="0" spc="-100" dirty="0"/>
          </a:p>
        </p:txBody>
      </p:sp>
    </p:spTree>
    <p:extLst>
      <p:ext uri="{BB962C8B-B14F-4D97-AF65-F5344CB8AC3E}">
        <p14:creationId xmlns:p14="http://schemas.microsoft.com/office/powerpoint/2010/main" val="29724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685800"/>
            <a:ext cx="9296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75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x=system("cat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circle.py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class Circle: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</a:rPr>
              <a:t>__(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self,radius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=radius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radius.setter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radius(self, value):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if value &gt;= 0: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self._radius</a:t>
            </a:r>
            <a:r>
              <a:rPr lang="en-US" altLang="en-US" sz="2400" dirty="0">
                <a:latin typeface="Lucida Console" panose="020B0609040504020204" pitchFamily="49" charset="0"/>
              </a:rPr>
              <a:t> = value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else:raise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ValueError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("Negative radius")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>
                <a:latin typeface="Lucida Console" panose="020B0609040504020204" pitchFamily="49" charset="0"/>
              </a:rPr>
              <a:t>property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latin typeface="Lucida Console" panose="020B0609040504020204" pitchFamily="49" charset="0"/>
              </a:rPr>
              <a:t>area(self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self.pi</a:t>
            </a:r>
            <a:r>
              <a:rPr lang="en-US" altLang="en-US" sz="2400" dirty="0">
                <a:latin typeface="Lucida Console" panose="020B0609040504020204" pitchFamily="49" charset="0"/>
              </a:rPr>
              <a:t>()*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self.radius</a:t>
            </a:r>
            <a:r>
              <a:rPr lang="en-US" altLang="en-US" sz="2400" spc="-150" dirty="0">
                <a:latin typeface="Lucida Console" panose="020B0609040504020204" pitchFamily="49" charset="0"/>
              </a:rPr>
              <a:t>**</a:t>
            </a:r>
            <a:r>
              <a:rPr lang="en-US" altLang="en-US" sz="2400" dirty="0">
                <a:latin typeface="Lucida Console" panose="020B0609040504020204" pitchFamily="49" charset="0"/>
              </a:rPr>
              <a:t>2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cylinder_volume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self,h</a:t>
            </a:r>
            <a:r>
              <a:rPr lang="en-US" altLang="en-US" sz="2400" dirty="0">
                <a:latin typeface="Lucida Console" panose="020B0609040504020204" pitchFamily="49" charset="0"/>
              </a:rPr>
              <a:t>):return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self.are</a:t>
            </a:r>
            <a:r>
              <a:rPr lang="en-US" altLang="en-US" sz="2400" spc="-150" dirty="0" err="1" smtClean="0">
                <a:latin typeface="Lucida Console" panose="020B0609040504020204" pitchFamily="49" charset="0"/>
              </a:rPr>
              <a:t>a</a:t>
            </a:r>
            <a:r>
              <a:rPr lang="en-US" altLang="en-US" sz="2400" spc="-150" dirty="0" smtClean="0">
                <a:latin typeface="Lucida Console" panose="020B0609040504020204" pitchFamily="49" charset="0"/>
              </a:rPr>
              <a:t>*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h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latin typeface="Lucida Console" panose="020B0609040504020204" pitchFamily="49" charset="0"/>
              </a:rPr>
              <a:t>classmethod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latin typeface="Lucida Console" panose="020B0609040504020204" pitchFamily="49" charset="0"/>
              </a:rPr>
              <a:t>unit_circle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): 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latin typeface="Lucida Console" panose="020B0609040504020204" pitchFamily="49" charset="0"/>
              </a:rPr>
              <a:t>(1)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pi(): return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from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circle </a:t>
            </a:r>
            <a:r>
              <a:rPr lang="en-US" altLang="en-US" sz="2400" dirty="0">
                <a:latin typeface="Lucida Console" panose="020B0609040504020204" pitchFamily="49" charset="0"/>
              </a:rPr>
              <a:t>import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*</a:t>
            </a:r>
            <a:endParaRPr lang="en-US" altLang="en-US" sz="2400" b="1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Circle.pi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lvl="0">
              <a:lnSpc>
                <a:spcPct val="86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3.1415926535</a:t>
            </a:r>
          </a:p>
          <a:p>
            <a:pPr lvl="0">
              <a:lnSpc>
                <a:spcPct val="73000"/>
              </a:lnSpc>
              <a:spcBef>
                <a:spcPts val="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762000"/>
          </a:xfrm>
        </p:spPr>
        <p:txBody>
          <a:bodyPr wrap="none"/>
          <a:lstStyle/>
          <a:p>
            <a:r>
              <a:rPr lang="en-US" b="1" spc="-100" dirty="0" smtClean="0">
                <a:latin typeface="Arial Narrow" panose="020B0606020202030204" pitchFamily="34" charset="0"/>
              </a:rPr>
              <a:t>@</a:t>
            </a:r>
            <a:r>
              <a:rPr lang="en-US" b="1" spc="-100" dirty="0" err="1" smtClean="0"/>
              <a:t>classmethod</a:t>
            </a:r>
            <a:r>
              <a:rPr lang="en-US" b="1" spc="-100" dirty="0"/>
              <a:t>,</a:t>
            </a:r>
            <a:r>
              <a:rPr lang="en-US" sz="2800" b="1" spc="-100" dirty="0"/>
              <a:t> </a:t>
            </a:r>
            <a:r>
              <a:rPr lang="en-US" b="1" spc="-100" dirty="0">
                <a:latin typeface="Arial Narrow" panose="020B0606020202030204" pitchFamily="34" charset="0"/>
              </a:rPr>
              <a:t>@</a:t>
            </a:r>
            <a:r>
              <a:rPr lang="en-US" b="1" spc="-100" dirty="0" err="1"/>
              <a:t>staticmethod</a:t>
            </a:r>
            <a:r>
              <a:rPr lang="en-US" b="1" spc="-100" dirty="0"/>
              <a:t>,</a:t>
            </a:r>
            <a:r>
              <a:rPr lang="en-US" sz="2800" b="1" spc="-100" dirty="0"/>
              <a:t> </a:t>
            </a:r>
            <a:r>
              <a:rPr lang="en-US" b="1" spc="-100" dirty="0" smtClean="0"/>
              <a:t>&amp;</a:t>
            </a:r>
            <a:r>
              <a:rPr lang="en-US" sz="2800" b="1" spc="-100" dirty="0" smtClean="0"/>
              <a:t> </a:t>
            </a:r>
            <a:r>
              <a:rPr lang="en-US" b="1" spc="-100" dirty="0">
                <a:latin typeface="Arial Narrow" panose="020B0606020202030204" pitchFamily="34" charset="0"/>
              </a:rPr>
              <a:t>@</a:t>
            </a:r>
            <a:r>
              <a:rPr lang="en-US" b="1" spc="-100" dirty="0"/>
              <a:t>property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38200" y="2743200"/>
            <a:ext cx="8305800" cy="1143000"/>
          </a:xfrm>
          <a:prstGeom prst="wedgeRoundRectCallout">
            <a:avLst>
              <a:gd name="adj1" fmla="val -38212"/>
              <a:gd name="adj2" fmla="val 18384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pi() is a static method.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It doesn’t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really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depend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on the Circle class, except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</a:rPr>
              <a:t>for being in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</a:rPr>
              <a:t>its namespace. Static methods can be called on either an instance or the class.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10191"/>
            <a:ext cx="9067800" cy="5968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5563" lvl="0">
              <a:lnSpc>
                <a:spcPct val="92000"/>
              </a:lnSpc>
            </a:pP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There are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2 ways to </a:t>
            </a: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use decorators on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classes:</a:t>
            </a:r>
          </a:p>
          <a:p>
            <a:pPr marL="55563" lvl="0">
              <a:lnSpc>
                <a:spcPct val="92000"/>
              </a:lnSpc>
              <a:spcBef>
                <a:spcPts val="600"/>
              </a:spcBef>
            </a:pPr>
            <a:r>
              <a:rPr lang="en-US" altLang="en-US" sz="3200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1.Decorating the methods of a class.</a:t>
            </a:r>
          </a:p>
          <a:p>
            <a:pPr marL="511175" lvl="0">
              <a:lnSpc>
                <a:spcPct val="92000"/>
              </a:lnSpc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is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like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what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we’ve been doing with functions</a:t>
            </a:r>
          </a:p>
          <a:p>
            <a:pPr marL="511175" lvl="0">
              <a:lnSpc>
                <a:spcPct val="92000"/>
              </a:lnSpc>
              <a:spcBef>
                <a:spcPts val="1200"/>
              </a:spcBef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Some decorators are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even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Python built-ins: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classmethod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 and </a:t>
            </a: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staticmethod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  <a:b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</a:b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These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are used to define methods inside a class namespace that are not connected to a particular instance of that class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.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@property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	</a:t>
            </a: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FF0000"/>
                </a:solidFill>
                <a:ea typeface="source sans pro"/>
              </a:rPr>
              <a:t>is used to customize getters and setters for class attributes. </a:t>
            </a:r>
            <a:endParaRPr lang="en-US" altLang="en-US" sz="2800" spc="100" dirty="0" smtClean="0">
              <a:solidFill>
                <a:srgbClr val="FF0000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endParaRPr lang="en-US" altLang="en-US" sz="1200" spc="100" dirty="0" smtClean="0">
              <a:solidFill>
                <a:srgbClr val="222222"/>
              </a:solidFill>
              <a:ea typeface="source sans pro"/>
            </a:endParaRPr>
          </a:p>
          <a:p>
            <a:pPr marL="569913" indent="-403225">
              <a:lnSpc>
                <a:spcPct val="92000"/>
              </a:lnSpc>
            </a:pPr>
            <a:r>
              <a:rPr lang="en-US" altLang="en-US" sz="5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2.Decorating </a:t>
            </a:r>
            <a:r>
              <a:rPr lang="en-US" altLang="en-US" sz="3000" b="1" spc="100" dirty="0">
                <a:solidFill>
                  <a:schemeClr val="bg1">
                    <a:lumMod val="65000"/>
                  </a:schemeClr>
                </a:solidFill>
                <a:ea typeface="source sans pro"/>
              </a:rPr>
              <a:t>the </a:t>
            </a:r>
            <a: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  <a:t>whole class.</a:t>
            </a:r>
            <a:br>
              <a:rPr lang="en-US" altLang="en-US" sz="3000" b="1" spc="100" dirty="0" smtClean="0">
                <a:solidFill>
                  <a:schemeClr val="bg1">
                    <a:lumMod val="65000"/>
                  </a:schemeClr>
                </a:solidFill>
                <a:ea typeface="source sans pro"/>
              </a:rPr>
            </a:br>
            <a:endParaRPr lang="en-US" altLang="en-US" sz="2800" spc="100" dirty="0">
              <a:solidFill>
                <a:srgbClr val="222222"/>
              </a:solidFill>
              <a:ea typeface="source sans pr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b="1" dirty="0" smtClean="0"/>
              <a:t>Decorating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33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810191"/>
            <a:ext cx="9067800" cy="6364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5563" lvl="0">
              <a:lnSpc>
                <a:spcPct val="92000"/>
              </a:lnSpc>
            </a:pP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There are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2 ways to </a:t>
            </a:r>
            <a:r>
              <a:rPr lang="en-US" altLang="en-US" sz="3200" spc="50" dirty="0">
                <a:solidFill>
                  <a:srgbClr val="222222"/>
                </a:solidFill>
                <a:ea typeface="source sans pro"/>
              </a:rPr>
              <a:t>use decorators on </a:t>
            </a:r>
            <a:r>
              <a:rPr lang="en-US" altLang="en-US" sz="3200" spc="50" dirty="0" smtClean="0">
                <a:solidFill>
                  <a:srgbClr val="222222"/>
                </a:solidFill>
                <a:ea typeface="source sans pro"/>
              </a:rPr>
              <a:t>classes:</a:t>
            </a:r>
          </a:p>
          <a:p>
            <a:pPr marL="55563" lvl="0">
              <a:lnSpc>
                <a:spcPct val="92000"/>
              </a:lnSpc>
              <a:spcBef>
                <a:spcPts val="600"/>
              </a:spcBef>
            </a:pPr>
            <a:r>
              <a:rPr lang="en-US" altLang="en-US" sz="3200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1.Decorating the methods of a class.</a:t>
            </a:r>
          </a:p>
          <a:p>
            <a:pPr marL="511175" lvl="0">
              <a:lnSpc>
                <a:spcPct val="92000"/>
              </a:lnSpc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is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like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what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we’ve been doing with functions</a:t>
            </a:r>
          </a:p>
          <a:p>
            <a:pPr marL="511175" lvl="0">
              <a:lnSpc>
                <a:spcPct val="92000"/>
              </a:lnSpc>
              <a:spcBef>
                <a:spcPts val="1200"/>
              </a:spcBef>
            </a:pP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Some decorators are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even 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Python built-ins: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classmethod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 and </a:t>
            </a: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staticmethod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  <a:b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</a:b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These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are used to define methods inside a class namespace that are not connected to a particular instance of that class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.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@property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:</a:t>
            </a:r>
          </a:p>
          <a:p>
            <a:pPr marL="914400" lvl="0" indent="-403225">
              <a:lnSpc>
                <a:spcPct val="92000"/>
              </a:lnSpc>
            </a:pP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	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This </a:t>
            </a:r>
            <a:r>
              <a:rPr lang="en-US" altLang="en-US" sz="2800" spc="100" dirty="0">
                <a:solidFill>
                  <a:srgbClr val="222222"/>
                </a:solidFill>
                <a:ea typeface="source sans pro"/>
              </a:rPr>
              <a:t>is used to customize getters and setters for class attributes. </a:t>
            </a:r>
            <a:endParaRPr lang="en-US" altLang="en-US" sz="2800" spc="100" dirty="0" smtClean="0">
              <a:solidFill>
                <a:srgbClr val="222222"/>
              </a:solidFill>
              <a:ea typeface="source sans pro"/>
            </a:endParaRPr>
          </a:p>
          <a:p>
            <a:pPr marL="914400" lvl="0" indent="-403225">
              <a:lnSpc>
                <a:spcPct val="92000"/>
              </a:lnSpc>
            </a:pPr>
            <a:endParaRPr lang="en-US" altLang="en-US" sz="1200" spc="100" dirty="0" smtClean="0">
              <a:solidFill>
                <a:srgbClr val="222222"/>
              </a:solidFill>
              <a:ea typeface="source sans pro"/>
            </a:endParaRPr>
          </a:p>
          <a:p>
            <a:pPr marL="569913" indent="-403225">
              <a:lnSpc>
                <a:spcPct val="92000"/>
              </a:lnSpc>
            </a:pPr>
            <a:r>
              <a:rPr lang="en-US" altLang="en-US" sz="500" b="1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2.Decorating </a:t>
            </a:r>
            <a:r>
              <a:rPr lang="en-US" altLang="en-US" sz="3000" b="1" spc="100" dirty="0">
                <a:solidFill>
                  <a:srgbClr val="222222"/>
                </a:solidFill>
                <a:ea typeface="source sans pro"/>
              </a:rPr>
              <a:t>the </a:t>
            </a:r>
            <a: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  <a:t>whole class.</a:t>
            </a:r>
            <a:br>
              <a:rPr lang="en-US" altLang="en-US" sz="3000" b="1" spc="100" dirty="0" smtClean="0">
                <a:solidFill>
                  <a:srgbClr val="222222"/>
                </a:solidFill>
                <a:ea typeface="source sans pro"/>
              </a:rPr>
            </a:b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A built-in decorator for this is </a:t>
            </a:r>
            <a:r>
              <a:rPr lang="en-US" altLang="en-US" sz="2800" spc="100" dirty="0">
                <a:solidFill>
                  <a:srgbClr val="FF0000"/>
                </a:solidFill>
                <a:ea typeface="source sans pro"/>
              </a:rPr>
              <a:t>the new </a:t>
            </a:r>
            <a:r>
              <a:rPr lang="en-US" altLang="en-US" sz="2800" spc="100" dirty="0" smtClean="0">
                <a:solidFill>
                  <a:schemeClr val="accent2"/>
                </a:solidFill>
                <a:ea typeface="source sans pro"/>
              </a:rPr>
              <a:t>@</a:t>
            </a:r>
            <a:r>
              <a:rPr lang="en-US" altLang="en-US" sz="2800" spc="100" dirty="0" err="1" smtClean="0">
                <a:solidFill>
                  <a:schemeClr val="accent2"/>
                </a:solidFill>
                <a:ea typeface="source sans pro"/>
              </a:rPr>
              <a:t>dataclasses</a:t>
            </a:r>
            <a:r>
              <a:rPr lang="en-US" altLang="en-US" sz="2800" spc="100" dirty="0" smtClean="0">
                <a:solidFill>
                  <a:srgbClr val="222222"/>
                </a:solidFill>
                <a:ea typeface="source sans pro"/>
              </a:rPr>
              <a:t> </a:t>
            </a:r>
            <a:r>
              <a:rPr lang="en-US" altLang="en-US" sz="2800" spc="100" dirty="0">
                <a:solidFill>
                  <a:srgbClr val="FF0000"/>
                </a:solidFill>
                <a:ea typeface="source sans pro"/>
              </a:rPr>
              <a:t>module in Python </a:t>
            </a:r>
            <a:r>
              <a:rPr lang="en-US" altLang="en-US" sz="2800" spc="100" dirty="0" smtClean="0">
                <a:solidFill>
                  <a:srgbClr val="FF0000"/>
                </a:solidFill>
                <a:ea typeface="source sans pro"/>
              </a:rPr>
              <a:t>3.7.</a:t>
            </a:r>
            <a:endParaRPr lang="en-US" altLang="en-US" sz="2800" spc="100" dirty="0">
              <a:solidFill>
                <a:srgbClr val="FF0000"/>
              </a:solidFill>
              <a:ea typeface="source sans pr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b="1" dirty="0" smtClean="0"/>
              <a:t>Decorating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14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 dirty="0" smtClean="0"/>
              <a:t>The </a:t>
            </a:r>
            <a:r>
              <a:rPr lang="en-US" altLang="en-US" b="1" dirty="0" err="1" smtClean="0"/>
              <a:t>Dataclasses</a:t>
            </a:r>
            <a:r>
              <a:rPr lang="en-US" altLang="en-US" b="1" dirty="0" smtClean="0"/>
              <a:t> Module (Python 3.7)</a:t>
            </a:r>
            <a:endParaRPr lang="en-US" altLang="en-US" b="1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943600"/>
          </a:xfrm>
        </p:spPr>
        <p:txBody>
          <a:bodyPr/>
          <a:lstStyle/>
          <a:p>
            <a:pPr marL="287338" lvl="1" indent="0">
              <a:lnSpc>
                <a:spcPct val="95000"/>
              </a:lnSpc>
              <a:buNone/>
            </a:pPr>
            <a:r>
              <a:rPr lang="en-US" altLang="en-US" sz="3200" spc="-100" dirty="0" err="1" smtClean="0">
                <a:solidFill>
                  <a:srgbClr val="FF0000"/>
                </a:solidFill>
              </a:rPr>
              <a:t>Dataclass</a:t>
            </a:r>
            <a:r>
              <a:rPr lang="en-US" altLang="en-US" sz="3200" spc="-100" dirty="0" smtClean="0">
                <a:solidFill>
                  <a:srgbClr val="FF0000"/>
                </a:solidFill>
              </a:rPr>
              <a:t> guesses how to define indirect methods:</a:t>
            </a:r>
          </a:p>
          <a:p>
            <a:pPr marL="855662" lvl="2" indent="-514350">
              <a:lnSpc>
                <a:spcPct val="95000"/>
              </a:lnSpc>
              <a:buFont typeface="+mj-lt"/>
              <a:buAutoNum type="arabicPeriod"/>
            </a:pPr>
            <a:r>
              <a:rPr lang="en-US" altLang="en-US" sz="3000" dirty="0">
                <a:solidFill>
                  <a:schemeClr val="accent2"/>
                </a:solidFill>
              </a:rPr>
              <a:t>You can </a:t>
            </a:r>
            <a:r>
              <a:rPr lang="en-US" altLang="en-US" sz="3000" dirty="0" smtClean="0">
                <a:solidFill>
                  <a:schemeClr val="accent2"/>
                </a:solidFill>
              </a:rPr>
              <a:t>override these implementation guesses, </a:t>
            </a:r>
            <a:r>
              <a:rPr lang="en-US" altLang="en-US" sz="3000" dirty="0">
                <a:solidFill>
                  <a:schemeClr val="accent2"/>
                </a:solidFill>
              </a:rPr>
              <a:t>by giving your own definitions. </a:t>
            </a:r>
            <a:endParaRPr lang="en-US" altLang="en-US" sz="3000" dirty="0" smtClean="0">
              <a:solidFill>
                <a:schemeClr val="accent2"/>
              </a:solidFill>
            </a:endParaRPr>
          </a:p>
          <a:p>
            <a:pPr marL="855662" lvl="2" indent="-514350">
              <a:lnSpc>
                <a:spcPct val="95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en-US" sz="3000" dirty="0" smtClean="0">
                <a:solidFill>
                  <a:schemeClr val="accent2"/>
                </a:solidFill>
              </a:rPr>
              <a:t>You can also indicate which methods to make guesses for. These come in 6 categories:</a:t>
            </a:r>
          </a:p>
          <a:p>
            <a:pPr marL="1146175" lvl="3" indent="-40957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B050"/>
                </a:solidFill>
              </a:rPr>
              <a:t>init</a:t>
            </a:r>
            <a:r>
              <a:rPr lang="en-US" altLang="en-US" sz="2800" dirty="0">
                <a:solidFill>
                  <a:schemeClr val="accent2"/>
                </a:solidFill>
              </a:rPr>
              <a:t>: </a:t>
            </a:r>
            <a:r>
              <a:rPr lang="en-US" altLang="en-US" sz="2800" dirty="0" smtClean="0">
                <a:solidFill>
                  <a:schemeClr val="accent2"/>
                </a:solidFill>
              </a:rPr>
              <a:t>Generate </a:t>
            </a:r>
            <a:r>
              <a:rPr lang="en-US" altLang="en-US" sz="2800" dirty="0">
                <a:solidFill>
                  <a:schemeClr val="accent2"/>
                </a:solidFill>
              </a:rPr>
              <a:t>guess for </a:t>
            </a:r>
            <a:r>
              <a:rPr lang="en-US" altLang="en-US" sz="2800" dirty="0">
                <a:solidFill>
                  <a:srgbClr val="FF0000"/>
                </a:solidFill>
              </a:rPr>
              <a:t>__</a:t>
            </a:r>
            <a:r>
              <a:rPr lang="en-US" altLang="en-US" sz="2800" dirty="0" err="1">
                <a:solidFill>
                  <a:srgbClr val="FF0000"/>
                </a:solidFill>
              </a:rPr>
              <a:t>init</a:t>
            </a:r>
            <a:r>
              <a:rPr lang="en-US" altLang="en-US" sz="2800" dirty="0">
                <a:solidFill>
                  <a:srgbClr val="FF0000"/>
                </a:solidFill>
              </a:rPr>
              <a:t>__()</a:t>
            </a:r>
            <a:r>
              <a:rPr lang="en-US" altLang="en-US" sz="2800" dirty="0">
                <a:solidFill>
                  <a:schemeClr val="accent2"/>
                </a:solidFill>
              </a:rPr>
              <a:t>.</a:t>
            </a:r>
          </a:p>
          <a:p>
            <a:pPr marL="1146175" lvl="3" indent="-40957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 smtClean="0">
                <a:solidFill>
                  <a:srgbClr val="00B050"/>
                </a:solidFill>
              </a:rPr>
              <a:t>eq</a:t>
            </a:r>
            <a:r>
              <a:rPr lang="en-US" altLang="en-US" sz="2800" dirty="0" smtClean="0">
                <a:solidFill>
                  <a:schemeClr val="accent2"/>
                </a:solidFill>
              </a:rPr>
              <a:t>: Generate guess for </a:t>
            </a:r>
            <a:r>
              <a:rPr lang="en-US" altLang="en-US" sz="2800" dirty="0" smtClean="0">
                <a:solidFill>
                  <a:srgbClr val="FF0000"/>
                </a:solidFill>
              </a:rPr>
              <a:t>__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eq</a:t>
            </a:r>
            <a:r>
              <a:rPr lang="en-US" altLang="en-US" sz="2800" dirty="0" smtClean="0">
                <a:solidFill>
                  <a:srgbClr val="FF0000"/>
                </a:solidFill>
              </a:rPr>
              <a:t>__()</a:t>
            </a:r>
            <a:r>
              <a:rPr lang="en-US" altLang="en-US" sz="2800" dirty="0" smtClean="0">
                <a:solidFill>
                  <a:schemeClr val="accent2"/>
                </a:solidFill>
              </a:rPr>
              <a:t>.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marL="1146175" lvl="3" indent="-40957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B050"/>
                </a:solidFill>
              </a:rPr>
              <a:t>o</a:t>
            </a:r>
            <a:r>
              <a:rPr lang="en-US" altLang="en-US" sz="2800" dirty="0" smtClean="0">
                <a:solidFill>
                  <a:srgbClr val="00B050"/>
                </a:solidFill>
              </a:rPr>
              <a:t>rder</a:t>
            </a:r>
            <a:r>
              <a:rPr lang="en-US" altLang="en-US" sz="2800" dirty="0" smtClean="0">
                <a:solidFill>
                  <a:schemeClr val="accent2"/>
                </a:solidFill>
              </a:rPr>
              <a:t>: Generate guesses for </a:t>
            </a:r>
            <a:r>
              <a:rPr lang="en-US" altLang="en-US" sz="2800" dirty="0" smtClean="0">
                <a:solidFill>
                  <a:srgbClr val="FF0000"/>
                </a:solidFill>
              </a:rPr>
              <a:t>__</a:t>
            </a:r>
            <a:r>
              <a:rPr lang="en-US" altLang="en-US" sz="2800" dirty="0" err="1">
                <a:solidFill>
                  <a:srgbClr val="FF0000"/>
                </a:solidFill>
              </a:rPr>
              <a:t>lt</a:t>
            </a:r>
            <a:r>
              <a:rPr lang="en-US" altLang="en-US" sz="2800" dirty="0">
                <a:solidFill>
                  <a:srgbClr val="FF0000"/>
                </a:solidFill>
              </a:rPr>
              <a:t>__(), __le__(), </a:t>
            </a:r>
          </a:p>
          <a:p>
            <a:pPr marL="736600" lvl="3" indent="4981575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__</a:t>
            </a:r>
            <a:r>
              <a:rPr lang="en-US" altLang="en-US" sz="2800" dirty="0" err="1">
                <a:solidFill>
                  <a:srgbClr val="FF0000"/>
                </a:solidFill>
              </a:rPr>
              <a:t>gt</a:t>
            </a:r>
            <a:r>
              <a:rPr lang="en-US" altLang="en-US" sz="2800" dirty="0" smtClean="0">
                <a:solidFill>
                  <a:srgbClr val="FF0000"/>
                </a:solidFill>
              </a:rPr>
              <a:t>__(), </a:t>
            </a:r>
            <a:r>
              <a:rPr lang="en-US" altLang="en-US" sz="2800" dirty="0">
                <a:solidFill>
                  <a:srgbClr val="FF0000"/>
                </a:solidFill>
              </a:rPr>
              <a:t>__</a:t>
            </a:r>
            <a:r>
              <a:rPr lang="en-US" altLang="en-US" sz="2800" dirty="0" err="1">
                <a:solidFill>
                  <a:srgbClr val="FF0000"/>
                </a:solidFill>
              </a:rPr>
              <a:t>ge</a:t>
            </a:r>
            <a:r>
              <a:rPr lang="en-US" altLang="en-US" sz="2800" dirty="0" smtClean="0">
                <a:solidFill>
                  <a:srgbClr val="FF0000"/>
                </a:solidFill>
              </a:rPr>
              <a:t>__()</a:t>
            </a:r>
          </a:p>
          <a:p>
            <a:pPr marL="1146175" lvl="3" indent="-40957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B050"/>
                </a:solidFill>
              </a:rPr>
              <a:t>unsafe_hash</a:t>
            </a:r>
            <a:r>
              <a:rPr lang="en-US" altLang="en-US" sz="2800" dirty="0">
                <a:solidFill>
                  <a:schemeClr val="accent2"/>
                </a:solidFill>
              </a:rPr>
              <a:t>: Whether to generate </a:t>
            </a:r>
            <a:r>
              <a:rPr lang="en-US" altLang="en-US" sz="2800" dirty="0">
                <a:solidFill>
                  <a:srgbClr val="FF0000"/>
                </a:solidFill>
              </a:rPr>
              <a:t>__hash__()</a:t>
            </a:r>
          </a:p>
          <a:p>
            <a:pPr marL="1146175" lvl="3" indent="-40957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 smtClean="0">
                <a:solidFill>
                  <a:srgbClr val="00B050"/>
                </a:solidFill>
              </a:rPr>
              <a:t>repr</a:t>
            </a:r>
            <a:r>
              <a:rPr lang="en-US" altLang="en-US" sz="2800" dirty="0" smtClean="0">
                <a:solidFill>
                  <a:schemeClr val="accent2"/>
                </a:solidFill>
              </a:rPr>
              <a:t>: Generate guess for </a:t>
            </a:r>
            <a:r>
              <a:rPr lang="en-US" altLang="en-US" sz="2800" dirty="0" smtClean="0">
                <a:solidFill>
                  <a:srgbClr val="FF0000"/>
                </a:solidFill>
              </a:rPr>
              <a:t>__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repr</a:t>
            </a:r>
            <a:r>
              <a:rPr lang="en-US" altLang="en-US" sz="2800" dirty="0" smtClean="0">
                <a:solidFill>
                  <a:srgbClr val="FF0000"/>
                </a:solidFill>
              </a:rPr>
              <a:t>__()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1146175" lvl="3" indent="-409575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B050"/>
                </a:solidFill>
              </a:rPr>
              <a:t>frozen</a:t>
            </a:r>
            <a:r>
              <a:rPr lang="en-US" altLang="en-US" sz="2800" dirty="0">
                <a:solidFill>
                  <a:schemeClr val="accent2"/>
                </a:solidFill>
              </a:rPr>
              <a:t>: </a:t>
            </a:r>
            <a:r>
              <a:rPr lang="en-US" altLang="en-US" sz="2800" dirty="0" smtClean="0">
                <a:solidFill>
                  <a:schemeClr val="accent2"/>
                </a:solidFill>
              </a:rPr>
              <a:t>assigning </a:t>
            </a:r>
            <a:r>
              <a:rPr lang="en-US" altLang="en-US" sz="2800" dirty="0">
                <a:solidFill>
                  <a:schemeClr val="accent2"/>
                </a:solidFill>
              </a:rPr>
              <a:t>to fields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raises an error</a:t>
            </a:r>
          </a:p>
        </p:txBody>
      </p:sp>
    </p:spTree>
    <p:extLst>
      <p:ext uri="{BB962C8B-B14F-4D97-AF65-F5344CB8AC3E}">
        <p14:creationId xmlns:p14="http://schemas.microsoft.com/office/powerpoint/2010/main" val="200077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b="1" dirty="0" smtClean="0"/>
              <a:t>A </a:t>
            </a:r>
            <a:r>
              <a:rPr lang="en-US" altLang="en-US" b="1" dirty="0" err="1" smtClean="0"/>
              <a:t>Dataclasses</a:t>
            </a:r>
            <a:r>
              <a:rPr lang="en-US" altLang="en-US" b="1" dirty="0" smtClean="0"/>
              <a:t> Example</a:t>
            </a:r>
            <a:endParaRPr lang="en-US" altLang="en-US" b="1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-228600" y="987552"/>
            <a:ext cx="9372600" cy="5870448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</a:t>
            </a:r>
            <a:r>
              <a:rPr lang="en-US" altLang="en-US" sz="26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dataclasses</a:t>
            </a:r>
            <a:r>
              <a:rPr lang="en-US" altLang="en-US" sz="26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dataclass</a:t>
            </a:r>
            <a:endParaRPr lang="en-US" altLang="en-US" sz="2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dataclass</a:t>
            </a:r>
            <a:endParaRPr lang="en-US" altLang="en-US" sz="2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2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InventoryItem</a:t>
            </a:r>
            <a:r>
              <a:rPr lang="en-US" altLang="en-US" sz="260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6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600" dirty="0">
                <a:solidFill>
                  <a:srgbClr val="FFC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26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</a:t>
            </a:r>
            <a:endParaRPr lang="en-US" altLang="en-US" sz="26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price</a:t>
            </a: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: float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6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quantity: </a:t>
            </a:r>
            <a:r>
              <a:rPr lang="en-US" altLang="en-US" sz="26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600" dirty="0">
                <a:solidFill>
                  <a:srgbClr val="00B0F0"/>
                </a:solidFill>
                <a:latin typeface="Lucida Console" panose="020B0609040504020204" pitchFamily="49" charset="0"/>
              </a:rPr>
              <a:t> = 0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total_cost</a:t>
            </a:r>
            <a:r>
              <a:rPr lang="en-US" altLang="en-US" sz="2600" dirty="0">
                <a:solidFill>
                  <a:schemeClr val="tx1"/>
                </a:solidFill>
                <a:latin typeface="Lucida Console" panose="020B0609040504020204" pitchFamily="49" charset="0"/>
              </a:rPr>
              <a:t>(self) -&gt; float: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  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self.price</a:t>
            </a:r>
            <a:r>
              <a:rPr lang="en-US" altLang="en-US" sz="2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* </a:t>
            </a:r>
            <a:r>
              <a:rPr lang="en-US" altLang="en-US" sz="26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self.quantity</a:t>
            </a:r>
            <a:endParaRPr lang="en-US" altLang="en-US" sz="26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6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#The above auto-creates this constructor:</a:t>
            </a:r>
            <a:endParaRPr lang="en-US" altLang="en-US" sz="2600" spc="-5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6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6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60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6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__(self, name: </a:t>
            </a:r>
            <a:r>
              <a:rPr lang="en-US" altLang="en-US" sz="260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26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60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price:float</a:t>
            </a:r>
            <a:r>
              <a:rPr lang="en-US" altLang="en-US" sz="26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spc="-1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         </a:t>
            </a:r>
            <a:r>
              <a:rPr lang="en-US" altLang="en-US" sz="26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quantity: </a:t>
            </a:r>
            <a:r>
              <a:rPr lang="en-US" altLang="en-US" sz="260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6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=0):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600" dirty="0">
                <a:solidFill>
                  <a:srgbClr val="FFC000"/>
                </a:solidFill>
                <a:latin typeface="Lucida Console" panose="020B0609040504020204" pitchFamily="49" charset="0"/>
              </a:rPr>
              <a:t>self.name = name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self.price</a:t>
            </a:r>
            <a:r>
              <a:rPr lang="en-US" altLang="en-US" sz="2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price</a:t>
            </a:r>
            <a:endParaRPr lang="en-US" altLang="en-US" sz="2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6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self.quantity</a:t>
            </a:r>
            <a:r>
              <a:rPr lang="en-US" altLang="en-US" sz="26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600" dirty="0">
                <a:solidFill>
                  <a:srgbClr val="00B0F0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6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quantity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</a:t>
            </a:r>
            <a:r>
              <a:rPr lang="en-US" altLang="en-US" sz="26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try:self</a:t>
            </a:r>
            <a:r>
              <a:rPr lang="en-US" altLang="en-US" sz="26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26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post_init</a:t>
            </a:r>
            <a:r>
              <a:rPr lang="en-US" altLang="en-US" sz="26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__()</a:t>
            </a:r>
            <a:endParaRPr lang="en-US" altLang="en-US" sz="26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971800" y="2286000"/>
            <a:ext cx="6019800" cy="2895600"/>
          </a:xfrm>
          <a:prstGeom prst="wedgeRoundRectCallout">
            <a:avLst>
              <a:gd name="adj1" fmla="val -19699"/>
              <a:gd name="adj2" fmla="val 91722"/>
              <a:gd name="adj3" fmla="val 16667"/>
            </a:avLst>
          </a:prstGeom>
          <a:solidFill>
            <a:srgbClr val="D1B2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>
                <a:solidFill>
                  <a:schemeClr val="tx1"/>
                </a:solidFill>
                <a:latin typeface="+mj-lt"/>
              </a:rPr>
              <a:t>if you define a __</a:t>
            </a:r>
            <a:r>
              <a:rPr lang="en-US" altLang="en-US" sz="3200" dirty="0" err="1">
                <a:solidFill>
                  <a:schemeClr val="tx1"/>
                </a:solidFill>
                <a:latin typeface="+mj-lt"/>
              </a:rPr>
              <a:t>post_init</a:t>
            </a:r>
            <a:r>
              <a:rPr lang="en-US" altLang="en-US" sz="3200" dirty="0">
                <a:solidFill>
                  <a:schemeClr val="tx1"/>
                </a:solidFill>
                <a:latin typeface="+mj-lt"/>
              </a:rPr>
              <a:t>__() </a:t>
            </a:r>
            <a:r>
              <a:rPr lang="en-US" altLang="en-US" sz="3200" dirty="0" smtClean="0">
                <a:solidFill>
                  <a:schemeClr val="tx1"/>
                </a:solidFill>
                <a:latin typeface="+mj-lt"/>
              </a:rPr>
              <a:t>in your class, then this lets </a:t>
            </a:r>
            <a:br>
              <a:rPr lang="en-US" altLang="en-US" sz="3200" dirty="0" smtClean="0">
                <a:solidFill>
                  <a:schemeClr val="tx1"/>
                </a:solidFill>
                <a:latin typeface="+mj-lt"/>
              </a:rPr>
            </a:br>
            <a:r>
              <a:rPr lang="en-US" altLang="en-US" sz="3200" dirty="0" smtClean="0">
                <a:solidFill>
                  <a:schemeClr val="tx1"/>
                </a:solidFill>
                <a:latin typeface="+mj-lt"/>
              </a:rPr>
              <a:t>you add on additional post-processing after the default initialization stuff is done.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76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b="1" dirty="0" smtClean="0"/>
              <a:t>A </a:t>
            </a:r>
            <a:r>
              <a:rPr lang="en-US" altLang="en-US" b="1" dirty="0" err="1" smtClean="0"/>
              <a:t>Dataclasses</a:t>
            </a:r>
            <a:r>
              <a:rPr lang="en-US" altLang="en-US" b="1" dirty="0" smtClean="0"/>
              <a:t> Example</a:t>
            </a:r>
            <a:endParaRPr lang="en-US" altLang="en-US" b="1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-228600" y="987552"/>
            <a:ext cx="9372600" cy="5870448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tx1"/>
                </a:solidFill>
              </a:rPr>
              <a:t>If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dataclass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is </a:t>
            </a:r>
            <a:r>
              <a:rPr lang="en-US" altLang="en-US" sz="2800" dirty="0" smtClean="0">
                <a:solidFill>
                  <a:schemeClr val="tx1"/>
                </a:solidFill>
              </a:rPr>
              <a:t>used </a:t>
            </a:r>
            <a:r>
              <a:rPr lang="en-US" altLang="en-US" sz="2800" dirty="0">
                <a:solidFill>
                  <a:schemeClr val="tx1"/>
                </a:solidFill>
              </a:rPr>
              <a:t>as </a:t>
            </a:r>
            <a:r>
              <a:rPr lang="en-US" altLang="en-US" sz="2800" dirty="0" smtClean="0">
                <a:solidFill>
                  <a:schemeClr val="tx1"/>
                </a:solidFill>
              </a:rPr>
              <a:t>just a </a:t>
            </a:r>
            <a:r>
              <a:rPr lang="en-US" altLang="en-US" sz="2800" dirty="0">
                <a:solidFill>
                  <a:schemeClr val="tx1"/>
                </a:solidFill>
              </a:rPr>
              <a:t>simple decorator with </a:t>
            </a:r>
            <a:r>
              <a:rPr lang="en-US" altLang="en-US" sz="2800" dirty="0" smtClean="0">
                <a:solidFill>
                  <a:schemeClr val="tx1"/>
                </a:solidFill>
              </a:rPr>
              <a:t/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r>
              <a:rPr lang="en-US" altLang="en-US" sz="2800" dirty="0" smtClean="0">
                <a:solidFill>
                  <a:schemeClr val="tx1"/>
                </a:solidFill>
              </a:rPr>
              <a:t>no </a:t>
            </a:r>
            <a:r>
              <a:rPr lang="en-US" altLang="en-US" sz="2800" dirty="0">
                <a:solidFill>
                  <a:schemeClr val="tx1"/>
                </a:solidFill>
              </a:rPr>
              <a:t>parameters, </a:t>
            </a: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default values </a:t>
            </a:r>
            <a:r>
              <a:rPr lang="en-US" altLang="en-US" sz="2800" dirty="0" smtClean="0">
                <a:solidFill>
                  <a:schemeClr val="tx1"/>
                </a:solidFill>
              </a:rPr>
              <a:t>are used. </a:t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r>
              <a:rPr lang="en-US" altLang="en-US" sz="2800" dirty="0" smtClean="0">
                <a:solidFill>
                  <a:schemeClr val="tx1"/>
                </a:solidFill>
              </a:rPr>
              <a:t>So, </a:t>
            </a:r>
            <a:r>
              <a:rPr lang="en-US" altLang="en-US" sz="2800" dirty="0">
                <a:solidFill>
                  <a:schemeClr val="tx1"/>
                </a:solidFill>
              </a:rPr>
              <a:t>these three uses of </a:t>
            </a:r>
            <a:r>
              <a:rPr lang="en-US" altLang="en-US" sz="2800" dirty="0" err="1">
                <a:solidFill>
                  <a:schemeClr val="tx1"/>
                </a:solidFill>
              </a:rPr>
              <a:t>dataclass</a:t>
            </a:r>
            <a:r>
              <a:rPr lang="en-US" altLang="en-US" sz="2800" dirty="0">
                <a:solidFill>
                  <a:schemeClr val="tx1"/>
                </a:solidFill>
              </a:rPr>
              <a:t>() are equivalent: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dataclass</a:t>
            </a:r>
            <a:endParaRPr lang="en-US" altLang="en-US" sz="2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class C: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    ...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>
                <a:solidFill>
                  <a:srgbClr val="FFC00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6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dataclass</a:t>
            </a:r>
            <a:r>
              <a:rPr lang="en-US" altLang="en-US" sz="2600" dirty="0">
                <a:solidFill>
                  <a:srgbClr val="FFC000"/>
                </a:solidFill>
                <a:latin typeface="Lucida Console" panose="020B0609040504020204" pitchFamily="49" charset="0"/>
              </a:rPr>
              <a:t>()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>
                <a:solidFill>
                  <a:srgbClr val="FFC000"/>
                </a:solidFill>
                <a:latin typeface="Lucida Console" panose="020B0609040504020204" pitchFamily="49" charset="0"/>
              </a:rPr>
              <a:t>class C: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>
                <a:solidFill>
                  <a:srgbClr val="FFC000"/>
                </a:solidFill>
                <a:latin typeface="Lucida Console" panose="020B0609040504020204" pitchFamily="49" charset="0"/>
              </a:rPr>
              <a:t>    ...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@</a:t>
            </a:r>
            <a:r>
              <a:rPr lang="en-US" altLang="en-US" sz="2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dataclass</a:t>
            </a: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=True, </a:t>
            </a:r>
            <a:r>
              <a:rPr lang="en-US" altLang="en-US" sz="2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repr</a:t>
            </a: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=True, </a:t>
            </a:r>
            <a:r>
              <a:rPr lang="en-US" altLang="en-US" sz="2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eq</a:t>
            </a: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=True, </a:t>
            </a:r>
            <a:r>
              <a:rPr lang="en-US" altLang="en-US" sz="2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order=</a:t>
            </a:r>
            <a:r>
              <a:rPr lang="en-US" altLang="en-US" sz="2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False,unsafe_hash</a:t>
            </a:r>
            <a:r>
              <a:rPr lang="en-US" altLang="en-US" sz="2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False,frozen</a:t>
            </a:r>
            <a:r>
              <a:rPr lang="en-US" altLang="en-US" sz="2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=False</a:t>
            </a: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class C: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3613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b="1" dirty="0" smtClean="0"/>
              <a:t>Function Annotations</a:t>
            </a:r>
            <a:endParaRPr lang="en-US" altLang="en-US" b="1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987552"/>
            <a:ext cx="8763000" cy="5870448"/>
          </a:xfrm>
        </p:spPr>
        <p:txBody>
          <a:bodyPr/>
          <a:lstStyle/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:float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an</a:t>
            </a:r>
            <a:r>
              <a:rPr lang="en-US" altLang="en-US" sz="2000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annotated</a:t>
            </a:r>
            <a:r>
              <a:rPr lang="en-US" altLang="en-US" sz="2000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5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argument</a:t>
            </a:r>
            <a:endParaRPr lang="en-US" altLang="en-US" spc="-5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#It gave no error message, so </a:t>
            </a:r>
            <a:r>
              <a:rPr lang="en-US" altLang="en-US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this syntax </a:t>
            </a:r>
            <a:r>
              <a:rPr lang="en-US" altLang="en-US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is OK.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pc="-2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spc="-2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1+2j</a:t>
            </a:r>
            <a:r>
              <a:rPr lang="en-US" altLang="en-US" spc="-1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What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happens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if the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argument</a:t>
            </a:r>
            <a:r>
              <a:rPr lang="en-US" altLang="en-US" sz="2000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3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is</a:t>
            </a:r>
            <a:r>
              <a:rPr lang="en-US" altLang="en-US" spc="-5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n't</a:t>
            </a:r>
            <a:r>
              <a:rPr lang="en-US" altLang="en-US" sz="2000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a</a:t>
            </a:r>
            <a:r>
              <a:rPr lang="en-US" altLang="en-US" sz="2000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b="1" spc="-2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float</a:t>
            </a:r>
            <a:r>
              <a:rPr lang="en-US" altLang="en-US" spc="-20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?</a:t>
            </a:r>
            <a:endParaRPr lang="en-US" altLang="en-US" spc="-2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(1+2j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f(x)</a:t>
            </a:r>
            <a:r>
              <a:rPr lang="en-US" altLang="en-US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-&gt;</a:t>
            </a:r>
            <a:r>
              <a:rPr lang="en-US" altLang="en-US" b="1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#annotated </a:t>
            </a:r>
            <a:r>
              <a:rPr lang="en-US" altLang="en-US" dirty="0" smtClean="0">
                <a:solidFill>
                  <a:srgbClr val="C00000"/>
                </a:solidFill>
                <a:latin typeface="Lucida Fax" panose="02060602050505020204" pitchFamily="18" charset="0"/>
              </a:rPr>
              <a:t>return value</a:t>
            </a:r>
            <a:endParaRPr lang="en-US" altLang="en-US" dirty="0">
              <a:solidFill>
                <a:srgbClr val="C0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#It gave no error message, so </a:t>
            </a:r>
            <a:r>
              <a:rPr lang="en-US" altLang="en-US" dirty="0">
                <a:solidFill>
                  <a:srgbClr val="C00000"/>
                </a:solidFill>
                <a:latin typeface="Lucida Fax" panose="02060602050505020204" pitchFamily="18" charset="0"/>
              </a:rPr>
              <a:t>this syntax 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is OK.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f(4.1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  </a:t>
            </a:r>
            <a:r>
              <a:rPr lang="en-US" altLang="en-US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#Will it return an </a:t>
            </a:r>
            <a:r>
              <a:rPr lang="en-US" altLang="en-US" b="1" dirty="0" err="1" smtClean="0">
                <a:solidFill>
                  <a:srgbClr val="C00000"/>
                </a:solidFill>
                <a:latin typeface="Lucida Fax" panose="02060602050505020204" pitchFamily="18" charset="0"/>
              </a:rPr>
              <a:t>int</a:t>
            </a:r>
            <a:r>
              <a:rPr lang="en-US" altLang="en-US" dirty="0" smtClean="0">
                <a:solidFill>
                  <a:srgbClr val="FFCCCC"/>
                </a:solidFill>
                <a:latin typeface="Lucida Fax" panose="02060602050505020204" pitchFamily="18" charset="0"/>
              </a:rPr>
              <a:t>?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4.1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pc="-3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foo(</a:t>
            </a:r>
            <a:r>
              <a:rPr lang="en-US" altLang="en-US" spc="-3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a:int</a:t>
            </a:r>
            <a:r>
              <a:rPr lang="en-US" altLang="en-US" spc="-3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pc="-3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b:expression</a:t>
            </a:r>
            <a:r>
              <a:rPr lang="en-US" altLang="en-US" spc="-3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):return</a:t>
            </a:r>
            <a:r>
              <a:rPr lang="en-US" altLang="en-US" sz="1800" spc="-3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3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a+b</a:t>
            </a:r>
            <a:r>
              <a:rPr lang="en-US" altLang="en-US" dirty="0" err="1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b="1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m</a:t>
            </a:r>
            <a:r>
              <a:rPr lang="en-US" altLang="en-US" b="1" dirty="0" err="1" smtClean="0">
                <a:solidFill>
                  <a:srgbClr val="00B050"/>
                </a:solidFill>
                <a:latin typeface="Lucida Fax" panose="02060602050505020204" pitchFamily="18" charset="0"/>
              </a:rPr>
              <a:t>u</a:t>
            </a:r>
            <a:r>
              <a:rPr lang="en-US" altLang="en-US" b="1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l</a:t>
            </a:r>
            <a:r>
              <a:rPr lang="en-US" altLang="en-US" b="1" dirty="0" err="1" smtClean="0">
                <a:solidFill>
                  <a:srgbClr val="00B050"/>
                </a:solidFill>
                <a:latin typeface="Lucida Fax" panose="02060602050505020204" pitchFamily="18" charset="0"/>
              </a:rPr>
              <a:t>t</a:t>
            </a:r>
            <a:r>
              <a:rPr lang="en-US" altLang="en-US" b="1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i</a:t>
            </a:r>
            <a:endParaRPr lang="en-US" altLang="en-US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def foo(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a,b:expression</a:t>
            </a:r>
            <a:r>
              <a:rPr lang="en-US" altLang="en-US" b="1" dirty="0" smtClean="0">
                <a:solidFill>
                  <a:srgbClr val="C40C94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b="1" spc="-100" dirty="0" smtClean="0">
                <a:solidFill>
                  <a:srgbClr val="C40C94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a+b</a:t>
            </a:r>
            <a:r>
              <a:rPr lang="en-US" altLang="en-US" dirty="0" err="1" smtClean="0">
                <a:solidFill>
                  <a:srgbClr val="FFCCCC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b="1" dirty="0" err="1" smtClean="0">
                <a:solidFill>
                  <a:srgbClr val="C40C94"/>
                </a:solidFill>
                <a:latin typeface="Lucida Fax" panose="02060602050505020204" pitchFamily="18" charset="0"/>
              </a:rPr>
              <a:t>default</a:t>
            </a:r>
            <a:endParaRPr lang="en-US" altLang="en-US" b="1" dirty="0">
              <a:solidFill>
                <a:srgbClr val="C40C94"/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:'what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y:'ever'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-&gt;str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rgbClr val="FFC000"/>
                </a:solidFill>
                <a:latin typeface="Lucida Fax" panose="02060602050505020204" pitchFamily="18" charset="0"/>
              </a:rPr>
              <a:t>#So what did we learn? Anno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t</a:t>
            </a:r>
            <a:r>
              <a:rPr lang="en-US" altLang="en-US" spc="-100" dirty="0">
                <a:solidFill>
                  <a:srgbClr val="FFC000"/>
                </a:solidFill>
                <a:latin typeface="Lucida Fax" panose="02060602050505020204" pitchFamily="18" charset="0"/>
              </a:rPr>
              <a:t>a</a:t>
            </a:r>
            <a:r>
              <a:rPr lang="en-US" altLang="en-US" dirty="0">
                <a:solidFill>
                  <a:srgbClr val="FFC000"/>
                </a:solidFill>
                <a:latin typeface="Lucida Fax" panose="02060602050505020204" pitchFamily="18" charset="0"/>
              </a:rPr>
              <a:t>t</a:t>
            </a:r>
            <a:r>
              <a:rPr lang="en-US" altLang="en-US" spc="-100" dirty="0">
                <a:solidFill>
                  <a:srgbClr val="FFC000"/>
                </a:solidFill>
                <a:latin typeface="Lucida Fax" panose="02060602050505020204" pitchFamily="18" charset="0"/>
              </a:rPr>
              <a:t>ions are legal &amp; useless.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pc="-5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annotat</a:t>
            </a:r>
            <a:r>
              <a:rPr lang="en-US" altLang="en-US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ion</a:t>
            </a:r>
            <a:r>
              <a:rPr lang="en-US" altLang="en-US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pc="-5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pc="-100" dirty="0" err="1" smtClean="0">
                <a:solidFill>
                  <a:srgbClr val="C00000"/>
                </a:solidFill>
                <a:latin typeface="Lucida Fax" panose="02060602050505020204" pitchFamily="18" charset="0"/>
              </a:rPr>
              <a:t>#Well</a:t>
            </a:r>
            <a:r>
              <a:rPr lang="en-US" altLang="en-US" spc="-100" dirty="0" smtClean="0">
                <a:solidFill>
                  <a:srgbClr val="C00000"/>
                </a:solidFill>
                <a:latin typeface="Lucida Fax" panose="02060602050505020204" pitchFamily="18" charset="0"/>
              </a:rPr>
              <a:t>, useless unless </a:t>
            </a:r>
            <a:r>
              <a:rPr lang="en-US" altLang="en-US" u="sng" spc="-100" dirty="0" smtClean="0">
                <a:solidFill>
                  <a:srgbClr val="C00000"/>
                </a:solidFill>
                <a:latin typeface="Lucida Fax" panose="02060602050505020204" pitchFamily="18" charset="0"/>
              </a:rPr>
              <a:t>you</a:t>
            </a:r>
            <a:r>
              <a:rPr lang="en-US" altLang="en-US" spc="-100" dirty="0" smtClean="0">
                <a:solidFill>
                  <a:srgbClr val="C00000"/>
                </a:solidFill>
                <a:latin typeface="Lucida Fax" panose="02060602050505020204" pitchFamily="18" charset="0"/>
              </a:rPr>
              <a:t> use them:</a:t>
            </a:r>
            <a:endParaRPr lang="en-US" altLang="en-US" spc="-100" dirty="0">
              <a:solidFill>
                <a:srgbClr val="C00000"/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  <a:r>
              <a:rPr lang="en-US" altLang="en-US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'x':</a:t>
            </a:r>
            <a:r>
              <a:rPr lang="en-US" altLang="en-US" sz="20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'what'</a:t>
            </a:r>
            <a:r>
              <a:rPr lang="en-US" altLang="en-US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'y':</a:t>
            </a:r>
            <a:r>
              <a:rPr lang="en-US" altLang="en-US" sz="20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'ever'</a:t>
            </a:r>
            <a:r>
              <a:rPr lang="en-US" altLang="en-US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'return':</a:t>
            </a:r>
            <a:r>
              <a:rPr lang="en-US" altLang="en-US" sz="20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&lt;class</a:t>
            </a:r>
            <a:r>
              <a:rPr lang="en-US" altLang="en-US" sz="20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'</a:t>
            </a:r>
            <a:r>
              <a:rPr lang="en-US" altLang="en-US" spc="-1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'&gt;</a:t>
            </a:r>
            <a:r>
              <a:rPr lang="en-US" altLang="en-US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87552"/>
            <a:ext cx="762000" cy="587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Fax" panose="02060602050505020204" pitchFamily="18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b="1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spc="-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 </a:t>
            </a: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kern="0" spc="-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kern="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269412" y="2760454"/>
            <a:ext cx="2277373" cy="5003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3283789" y="1161692"/>
            <a:ext cx="2277373" cy="5003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pSp>
        <p:nvGrpSpPr>
          <p:cNvPr id="16" name="Group 15"/>
          <p:cNvGrpSpPr/>
          <p:nvPr/>
        </p:nvGrpSpPr>
        <p:grpSpPr>
          <a:xfrm flipH="1">
            <a:off x="7167285" y="299658"/>
            <a:ext cx="2586315" cy="762761"/>
            <a:chOff x="-617792" y="299658"/>
            <a:chExt cx="2586315" cy="762761"/>
          </a:xfrm>
        </p:grpSpPr>
        <p:sp>
          <p:nvSpPr>
            <p:cNvPr id="17" name="Trapezoid 16"/>
            <p:cNvSpPr/>
            <p:nvPr/>
          </p:nvSpPr>
          <p:spPr bwMode="auto">
            <a:xfrm rot="18900000">
              <a:off x="-617792" y="337317"/>
              <a:ext cx="2586315" cy="676095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8900000">
              <a:off x="-547293" y="299658"/>
              <a:ext cx="2456662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</a:t>
              </a: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ecall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#2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1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17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317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53788" y="0"/>
            <a:ext cx="9197788" cy="6871447"/>
          </a:xfrm>
          <a:prstGeom prst="rect">
            <a:avLst/>
          </a:prstGeom>
          <a:solidFill>
            <a:srgbClr val="D2D4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pic>
        <p:nvPicPr>
          <p:cNvPr id="14338" name="Picture 2" descr="Image result for my brain is full carto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FE1E0"/>
              </a:clrFrom>
              <a:clrTo>
                <a:srgbClr val="DFE1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9" y="25400"/>
            <a:ext cx="7448931" cy="6756400"/>
          </a:xfrm>
          <a:prstGeom prst="rect">
            <a:avLst/>
          </a:prstGeom>
          <a:solidFill>
            <a:srgbClr val="D2D4D3"/>
          </a:solidFill>
        </p:spPr>
      </p:pic>
      <p:sp>
        <p:nvSpPr>
          <p:cNvPr id="4" name="Isosceles Triangle 3"/>
          <p:cNvSpPr/>
          <p:nvPr/>
        </p:nvSpPr>
        <p:spPr bwMode="auto">
          <a:xfrm>
            <a:off x="304800" y="76200"/>
            <a:ext cx="762000" cy="6781800"/>
          </a:xfrm>
          <a:prstGeom prst="triangle">
            <a:avLst>
              <a:gd name="adj" fmla="val 61621"/>
            </a:avLst>
          </a:prstGeom>
          <a:solidFill>
            <a:srgbClr val="D2D4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 flipV="1">
            <a:off x="7924800" y="0"/>
            <a:ext cx="762000" cy="6781800"/>
          </a:xfrm>
          <a:prstGeom prst="triangle">
            <a:avLst>
              <a:gd name="adj" fmla="val 32432"/>
            </a:avLst>
          </a:prstGeom>
          <a:solidFill>
            <a:srgbClr val="D2D4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5400000">
            <a:off x="4394199" y="-3683000"/>
            <a:ext cx="279399" cy="7696203"/>
          </a:xfrm>
          <a:prstGeom prst="triangle">
            <a:avLst>
              <a:gd name="adj" fmla="val 0"/>
            </a:avLst>
          </a:prstGeom>
          <a:solidFill>
            <a:srgbClr val="D2D4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 rot="16200000">
            <a:off x="4356100" y="2578101"/>
            <a:ext cx="355600" cy="8153400"/>
          </a:xfrm>
          <a:prstGeom prst="triangle">
            <a:avLst>
              <a:gd name="adj" fmla="val 8261"/>
            </a:avLst>
          </a:prstGeom>
          <a:solidFill>
            <a:srgbClr val="D2D4D3"/>
          </a:solidFill>
          <a:ln w="9525" cap="flat" cmpd="sng" algn="ctr">
            <a:solidFill>
              <a:srgbClr val="D2D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0600" y="6629400"/>
            <a:ext cx="4953000" cy="228600"/>
          </a:xfrm>
          <a:prstGeom prst="rect">
            <a:avLst/>
          </a:prstGeom>
          <a:solidFill>
            <a:srgbClr val="D2D4D3"/>
          </a:solidFill>
          <a:ln w="9525" cap="flat" cmpd="sng" algn="ctr">
            <a:solidFill>
              <a:srgbClr val="D2D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-29738" y="-1"/>
            <a:ext cx="8183137" cy="356839"/>
          </a:xfrm>
          <a:prstGeom prst="rect">
            <a:avLst/>
          </a:prstGeom>
          <a:solidFill>
            <a:srgbClr val="D2D4D3"/>
          </a:solidFill>
          <a:ln w="9525" cap="flat" cmpd="sng" algn="ctr">
            <a:solidFill>
              <a:srgbClr val="D2D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399" y="304800"/>
            <a:ext cx="609601" cy="6248400"/>
          </a:xfrm>
          <a:prstGeom prst="rect">
            <a:avLst/>
          </a:prstGeom>
          <a:solidFill>
            <a:srgbClr val="D2D4D3"/>
          </a:solidFill>
          <a:ln w="9525" cap="flat" cmpd="sng" algn="ctr">
            <a:solidFill>
              <a:srgbClr val="D2D4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752600" y="304800"/>
            <a:ext cx="3352800" cy="1066800"/>
          </a:xfrm>
          <a:prstGeom prst="wedgeRoundRectCallout">
            <a:avLst>
              <a:gd name="adj1" fmla="val -42208"/>
              <a:gd name="adj2" fmla="val 12526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OK, we won't put either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@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dataclass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or function attributes on the exam…</a:t>
            </a:r>
          </a:p>
        </p:txBody>
      </p:sp>
    </p:spTree>
    <p:extLst>
      <p:ext uri="{BB962C8B-B14F-4D97-AF65-F5344CB8AC3E}">
        <p14:creationId xmlns:p14="http://schemas.microsoft.com/office/powerpoint/2010/main" val="12543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65310"/>
            <a:ext cx="8588145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General study advice: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7928" y="1066799"/>
            <a:ext cx="8866072" cy="57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83105" indent="-483105">
              <a:spcBef>
                <a:spcPts val="564"/>
              </a:spcBef>
              <a:buClrTx/>
              <a:buFont typeface="+mj-lt"/>
              <a:buAutoNum type="arabicPeriod"/>
            </a:pPr>
            <a:r>
              <a:rPr lang="en-US" altLang="en-US" sz="2630" kern="0" dirty="0">
                <a:solidFill>
                  <a:srgbClr val="000000"/>
                </a:solidFill>
              </a:rPr>
              <a:t>Review the midterm and see the correct answers.</a:t>
            </a:r>
          </a:p>
          <a:p>
            <a:pPr marL="483105" indent="-483105">
              <a:spcBef>
                <a:spcPts val="1800"/>
              </a:spcBef>
              <a:buClrTx/>
              <a:buFont typeface="+mj-lt"/>
              <a:buAutoNum type="arabicPeriod"/>
            </a:pPr>
            <a:r>
              <a:rPr lang="en-US" altLang="en-US" sz="2630" kern="0" dirty="0" smtClean="0">
                <a:solidFill>
                  <a:srgbClr val="000000"/>
                </a:solidFill>
              </a:rPr>
              <a:t>Go </a:t>
            </a:r>
            <a:r>
              <a:rPr lang="en-US" altLang="en-US" sz="2630" kern="0" dirty="0">
                <a:solidFill>
                  <a:srgbClr val="000000"/>
                </a:solidFill>
              </a:rPr>
              <a:t>back through all of the lecture slides (and remember that they are animated and are therefore meant to be played, not just printed out</a:t>
            </a:r>
            <a:r>
              <a:rPr lang="en-US" altLang="en-US" sz="2630" kern="0" dirty="0" smtClean="0">
                <a:solidFill>
                  <a:srgbClr val="000000"/>
                </a:solidFill>
              </a:rPr>
              <a:t>).</a:t>
            </a:r>
          </a:p>
          <a:p>
            <a:pPr marL="883155" lvl="1" indent="-483105">
              <a:spcBef>
                <a:spcPts val="564"/>
              </a:spcBef>
              <a:buFont typeface="Arial" panose="020B0604020202020204" pitchFamily="34" charset="0"/>
              <a:buChar char="•"/>
            </a:pPr>
            <a:r>
              <a:rPr lang="en-US" altLang="en-US" sz="2430" kern="0" dirty="0" smtClean="0">
                <a:solidFill>
                  <a:srgbClr val="000000"/>
                </a:solidFill>
              </a:rPr>
              <a:t>The exam will cover all lectures, but will focus more on things after the midterm.</a:t>
            </a:r>
            <a:endParaRPr lang="en-US" altLang="en-US" sz="2430" kern="0" dirty="0">
              <a:solidFill>
                <a:srgbClr val="000000"/>
              </a:solidFill>
            </a:endParaRPr>
          </a:p>
          <a:p>
            <a:pPr marL="483105" indent="-483105">
              <a:spcBef>
                <a:spcPts val="1800"/>
              </a:spcBef>
              <a:buClrTx/>
              <a:buFont typeface="+mj-lt"/>
              <a:buAutoNum type="arabicPeriod"/>
            </a:pPr>
            <a:r>
              <a:rPr lang="en-US" altLang="en-US" sz="2630" kern="0" dirty="0">
                <a:solidFill>
                  <a:srgbClr val="000000"/>
                </a:solidFill>
              </a:rPr>
              <a:t>Practice all of the example Python code in the slides.</a:t>
            </a:r>
          </a:p>
          <a:p>
            <a:pPr marL="751498" lvl="1" indent="-375749">
              <a:spcBef>
                <a:spcPts val="0"/>
              </a:spcBef>
            </a:pPr>
            <a:r>
              <a:rPr lang="en-US" altLang="en-US" sz="2630" kern="0" dirty="0">
                <a:solidFill>
                  <a:srgbClr val="000000"/>
                </a:solidFill>
              </a:rPr>
              <a:t>Even though the output is shown, you learn by typing it out and running it yourself.</a:t>
            </a:r>
          </a:p>
          <a:p>
            <a:pPr lvl="2" indent="-322070">
              <a:spcBef>
                <a:spcPts val="0"/>
              </a:spcBef>
            </a:pPr>
            <a:r>
              <a:rPr lang="en-US" altLang="en-US" sz="2400" kern="0" dirty="0">
                <a:solidFill>
                  <a:srgbClr val="000000"/>
                </a:solidFill>
              </a:rPr>
              <a:t>Make sure you understand why the output is what it is.</a:t>
            </a:r>
          </a:p>
          <a:p>
            <a:pPr marL="751498" lvl="1" indent="-375749">
              <a:spcBef>
                <a:spcPts val="564"/>
              </a:spcBef>
            </a:pPr>
            <a:r>
              <a:rPr lang="en-US" altLang="en-US" sz="2630" kern="0" dirty="0">
                <a:solidFill>
                  <a:srgbClr val="000000"/>
                </a:solidFill>
              </a:rPr>
              <a:t>Don’t bother typing the C-code examples, however. Those were only provided as conceptual help.</a:t>
            </a:r>
          </a:p>
          <a:p>
            <a:pPr marL="1127247" lvl="2" indent="-375749">
              <a:spcBef>
                <a:spcPts val="0"/>
              </a:spcBef>
            </a:pPr>
            <a:r>
              <a:rPr lang="en-US" altLang="en-US" sz="2400" kern="0" dirty="0">
                <a:solidFill>
                  <a:srgbClr val="000000"/>
                </a:solidFill>
              </a:rPr>
              <a:t>There will only be Python code on the exam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.</a:t>
            </a:r>
            <a:endParaRPr lang="en-US" alt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-76200"/>
            <a:ext cx="9144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F</a:t>
            </a:r>
            <a:r>
              <a:rPr kumimoji="0" lang="en-US" altLang="en-US" sz="280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unctions can be passed around and used as arguments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, just like any other object (string, </a:t>
            </a:r>
            <a:r>
              <a:rPr kumimoji="0" lang="en-US" altLang="en-US" sz="2800" b="0" i="0" u="none" strike="noStrike" cap="none" spc="-30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int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, list, etc.). Consider:</a:t>
            </a:r>
          </a:p>
        </p:txBody>
      </p:sp>
    </p:spTree>
    <p:extLst>
      <p:ext uri="{BB962C8B-B14F-4D97-AF65-F5344CB8AC3E}">
        <p14:creationId xmlns:p14="http://schemas.microsoft.com/office/powerpoint/2010/main" val="34183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65310"/>
            <a:ext cx="8588145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General study advice: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7928" y="1066799"/>
            <a:ext cx="8866072" cy="57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514350" indent="-514350">
              <a:spcBef>
                <a:spcPts val="600"/>
              </a:spcBef>
              <a:buClrTx/>
              <a:buFont typeface="+mj-lt"/>
              <a:buAutoNum type="arabicPeriod" startAt="4"/>
            </a:pPr>
            <a:r>
              <a:rPr lang="en-US" altLang="en-US" sz="2630" kern="0" dirty="0" smtClean="0">
                <a:solidFill>
                  <a:srgbClr val="000000"/>
                </a:solidFill>
              </a:rPr>
              <a:t>Memorize </a:t>
            </a:r>
            <a:r>
              <a:rPr lang="en-US" altLang="en-US" sz="2630" kern="0" dirty="0">
                <a:solidFill>
                  <a:srgbClr val="000000"/>
                </a:solidFill>
              </a:rPr>
              <a:t>those aspects of the language discussed in the following </a:t>
            </a:r>
            <a:r>
              <a:rPr lang="en-US" altLang="en-US" sz="2630" kern="0" dirty="0" smtClean="0">
                <a:solidFill>
                  <a:srgbClr val="000000"/>
                </a:solidFill>
              </a:rPr>
              <a:t>slides.</a:t>
            </a:r>
          </a:p>
          <a:p>
            <a:pPr marL="914400" lvl="1" indent="-514350">
              <a:spcBef>
                <a:spcPts val="600"/>
              </a:spcBef>
            </a:pPr>
            <a:r>
              <a:rPr lang="en-US" altLang="en-US" sz="2430" kern="0" dirty="0" smtClean="0">
                <a:solidFill>
                  <a:srgbClr val="000000"/>
                </a:solidFill>
              </a:rPr>
              <a:t>But the </a:t>
            </a:r>
            <a:r>
              <a:rPr lang="en-US" altLang="en-US" sz="2430" kern="0" dirty="0" smtClean="0">
                <a:solidFill>
                  <a:schemeClr val="bg1">
                    <a:lumMod val="65000"/>
                  </a:schemeClr>
                </a:solidFill>
              </a:rPr>
              <a:t>light-gray-colored</a:t>
            </a:r>
            <a:r>
              <a:rPr lang="en-US" altLang="en-US" sz="2430" kern="0" dirty="0" smtClean="0">
                <a:solidFill>
                  <a:srgbClr val="000000"/>
                </a:solidFill>
              </a:rPr>
              <a:t> parts won't be tested.</a:t>
            </a:r>
            <a:endParaRPr lang="en-US" altLang="en-US" sz="243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65310"/>
            <a:ext cx="8588145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Review: Numbers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846298"/>
            <a:ext cx="8588145" cy="601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127"/>
              </a:spcBef>
              <a:buClrTx/>
            </a:pPr>
            <a:r>
              <a:rPr lang="en-US" altLang="en-US" sz="2630" kern="0" dirty="0">
                <a:solidFill>
                  <a:srgbClr val="000000"/>
                </a:solidFill>
              </a:rPr>
              <a:t>All of the operators for numbers.</a:t>
            </a:r>
          </a:p>
          <a:p>
            <a:pPr lvl="1">
              <a:spcBef>
                <a:spcPts val="522"/>
              </a:spcBef>
              <a:buFont typeface="Arial" panose="020B0604020202020204" pitchFamily="34" charset="0"/>
              <a:buChar char="•"/>
            </a:pP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+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%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**</a:t>
            </a:r>
          </a:p>
          <a:p>
            <a:pPr lvl="1">
              <a:spcBef>
                <a:spcPts val="522"/>
              </a:spcBef>
              <a:buFont typeface="Arial" panose="020B0604020202020204" pitchFamily="34" charset="0"/>
              <a:buChar char="•"/>
            </a:pP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!=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&gt;=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&lt;=</a:t>
            </a:r>
          </a:p>
          <a:p>
            <a:pPr lvl="1">
              <a:spcBef>
                <a:spcPts val="522"/>
              </a:spcBef>
              <a:buFont typeface="Arial" panose="020B0604020202020204" pitchFamily="34" charset="0"/>
              <a:buChar char="•"/>
            </a:pP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|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~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sz="2456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56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&lt;&lt;</a:t>
            </a:r>
            <a:endParaRPr lang="en-US" altLang="en-US" sz="2630" kern="0" dirty="0">
              <a:solidFill>
                <a:srgbClr val="FF0000"/>
              </a:solidFill>
            </a:endParaRPr>
          </a:p>
          <a:p>
            <a:pPr>
              <a:spcBef>
                <a:spcPts val="2609"/>
              </a:spcBef>
              <a:buClrTx/>
            </a:pPr>
            <a:r>
              <a:rPr lang="en-US" altLang="en-US" sz="2630" kern="0" dirty="0">
                <a:solidFill>
                  <a:srgbClr val="000000"/>
                </a:solidFill>
              </a:rPr>
              <a:t>Converting between number data types</a:t>
            </a:r>
          </a:p>
          <a:p>
            <a:pPr lvl="1">
              <a:spcBef>
                <a:spcPts val="522"/>
              </a:spcBef>
              <a:buFont typeface="Arial" panose="020B0604020202020204" pitchFamily="34" charset="0"/>
              <a:buChar char="•"/>
            </a:pPr>
            <a:r>
              <a:rPr lang="en-US" altLang="en-US" sz="2456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when comparing different number types is legal</a:t>
            </a:r>
          </a:p>
          <a:p>
            <a:pPr lvl="1">
              <a:spcBef>
                <a:spcPts val="522"/>
              </a:spcBef>
              <a:buFont typeface="Arial" panose="020B0604020202020204" pitchFamily="34" charset="0"/>
              <a:buChar char="•"/>
            </a:pPr>
            <a:r>
              <a:rPr lang="en-US" altLang="en-US" sz="2456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how True and False are useable as 1 and 0.</a:t>
            </a:r>
            <a:endParaRPr lang="en-US" altLang="en-US" sz="263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609"/>
              </a:spcBef>
              <a:buClrTx/>
            </a:pPr>
            <a:r>
              <a:rPr lang="en-US" altLang="en-US" sz="2630" kern="0" dirty="0">
                <a:solidFill>
                  <a:srgbClr val="000000"/>
                </a:solidFill>
              </a:rPr>
              <a:t>How to get the imaginary and real parts of complex numbers, using .</a:t>
            </a:r>
            <a:r>
              <a:rPr lang="en-US" altLang="en-US" sz="263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imag</a:t>
            </a:r>
            <a:r>
              <a:rPr lang="en-US" altLang="en-US" sz="2630" kern="0" dirty="0">
                <a:solidFill>
                  <a:srgbClr val="000000"/>
                </a:solidFill>
              </a:rPr>
              <a:t> and </a:t>
            </a:r>
            <a:r>
              <a:rPr lang="en-US" altLang="en-US" sz="263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63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real</a:t>
            </a:r>
            <a:r>
              <a:rPr lang="en-US" altLang="en-US" sz="2630" kern="0" dirty="0">
                <a:solidFill>
                  <a:srgbClr val="000000"/>
                </a:solidFill>
              </a:rPr>
              <a:t>:</a:t>
            </a:r>
          </a:p>
          <a:p>
            <a:pPr marL="429428" lvl="1" indent="0">
              <a:spcBef>
                <a:spcPts val="522"/>
              </a:spcBef>
              <a:buNone/>
            </a:pPr>
            <a:r>
              <a:rPr lang="en-US" altLang="en-US" sz="2254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% a=1+2j</a:t>
            </a:r>
          </a:p>
          <a:p>
            <a:pPr marL="429428" lvl="1" indent="0"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% </a:t>
            </a:r>
            <a:r>
              <a:rPr lang="en-US" altLang="en-US" sz="2254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a.imag</a:t>
            </a:r>
            <a:r>
              <a:rPr lang="en-US" altLang="en-US" sz="2254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# Note that it wasn’t </a:t>
            </a:r>
            <a:r>
              <a:rPr lang="en-US" altLang="en-US" sz="2254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a.imag</a:t>
            </a:r>
            <a:r>
              <a:rPr lang="en-US" altLang="en-US" sz="2254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marL="429428" lvl="1" indent="0"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4.0</a:t>
            </a:r>
          </a:p>
          <a:p>
            <a:pPr marL="429428" lvl="1" indent="0">
              <a:spcBef>
                <a:spcPts val="0"/>
              </a:spcBef>
              <a:buNone/>
            </a:pPr>
            <a:r>
              <a:rPr lang="en-US" altLang="en-US" sz="2254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%</a:t>
            </a:r>
          </a:p>
          <a:p>
            <a:pPr>
              <a:spcBef>
                <a:spcPts val="1127"/>
              </a:spcBef>
              <a:buClrTx/>
            </a:pPr>
            <a:endParaRPr lang="en-US" altLang="en-US" sz="263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65310"/>
            <a:ext cx="9144000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spc="-60" dirty="0"/>
              <a:t>Review: General for Lists, Tuples, Strings</a:t>
            </a:r>
            <a:endParaRPr lang="en-US" altLang="zh-TW" b="1" kern="0" spc="-60" dirty="0">
              <a:latin typeface="Arial Narrow" panose="020B060602020203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42193" y="798857"/>
            <a:ext cx="8722507" cy="586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522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General functions: </a:t>
            </a:r>
            <a:r>
              <a:rPr lang="en-US" altLang="en-US" sz="2783" kern="0" dirty="0" err="1">
                <a:solidFill>
                  <a:srgbClr val="000000"/>
                </a:solidFill>
              </a:rPr>
              <a:t>len</a:t>
            </a:r>
            <a:r>
              <a:rPr lang="en-US" altLang="en-US" sz="2783" kern="0" dirty="0">
                <a:solidFill>
                  <a:srgbClr val="000000"/>
                </a:solidFill>
              </a:rPr>
              <a:t>(), min(), max(), sum ()</a:t>
            </a:r>
          </a:p>
          <a:p>
            <a:pPr>
              <a:spcBef>
                <a:spcPts val="522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General methods: .count(), .index()</a:t>
            </a:r>
          </a:p>
          <a:p>
            <a:pPr>
              <a:spcBef>
                <a:spcPts val="522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Slicing techniques (</a:t>
            </a:r>
            <a:r>
              <a:rPr lang="en-US" altLang="en-US" sz="2783" kern="0" dirty="0" err="1">
                <a:solidFill>
                  <a:srgbClr val="000000"/>
                </a:solidFill>
              </a:rPr>
              <a:t>eg</a:t>
            </a:r>
            <a:r>
              <a:rPr lang="en-US" altLang="en-US" sz="2783" kern="0" dirty="0">
                <a:solidFill>
                  <a:srgbClr val="000000"/>
                </a:solidFill>
              </a:rPr>
              <a:t>. 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L[-5:-2]</a:t>
            </a:r>
            <a:r>
              <a:rPr lang="en-US" altLang="en-US" sz="2783" kern="0" dirty="0">
                <a:solidFill>
                  <a:srgbClr val="000000"/>
                </a:solidFill>
              </a:rPr>
              <a:t>, etc.)</a:t>
            </a:r>
          </a:p>
          <a:p>
            <a:pPr>
              <a:spcBef>
                <a:spcPts val="522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Operators: (+, *, in, and not in, is, &amp; is not)</a:t>
            </a:r>
          </a:p>
          <a:p>
            <a:pPr>
              <a:spcBef>
                <a:spcPts val="522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Comparison rules</a:t>
            </a:r>
          </a:p>
          <a:p>
            <a:pPr>
              <a:spcBef>
                <a:spcPts val="522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Type converting into a list/tuple/string from a list, tuple, string, or zip-object</a:t>
            </a:r>
          </a:p>
          <a:p>
            <a:pPr>
              <a:spcBef>
                <a:spcPts val="522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Iterating over a list, tuple, or string</a:t>
            </a:r>
          </a:p>
          <a:p>
            <a:pPr>
              <a:spcBef>
                <a:spcPts val="522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Creating unusual examples, </a:t>
            </a:r>
            <a:br>
              <a:rPr lang="en-US" altLang="en-US" sz="2783" kern="0" dirty="0">
                <a:solidFill>
                  <a:srgbClr val="000000"/>
                </a:solidFill>
              </a:rPr>
            </a:br>
            <a:r>
              <a:rPr lang="en-US" altLang="en-US" sz="2783" kern="0" dirty="0">
                <a:solidFill>
                  <a:srgbClr val="000000"/>
                </a:solidFill>
              </a:rPr>
              <a:t>  </a:t>
            </a:r>
            <a:r>
              <a:rPr lang="en-US" altLang="en-US" sz="2783" kern="0" dirty="0" err="1">
                <a:solidFill>
                  <a:srgbClr val="000000"/>
                </a:solidFill>
              </a:rPr>
              <a:t>eg</a:t>
            </a:r>
            <a:r>
              <a:rPr lang="en-US" altLang="en-US" sz="2783" kern="0" dirty="0">
                <a:solidFill>
                  <a:srgbClr val="000000"/>
                </a:solidFill>
              </a:rPr>
              <a:t>: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X=</a:t>
            </a:r>
            <a:r>
              <a:rPr lang="en-US" altLang="zh-TW" sz="2087" dirty="0">
                <a:latin typeface="Lucida Console" panose="020B0609040504020204" pitchFamily="49" charset="0"/>
              </a:rPr>
              <a:t>[([],[[],[],[[""""""]]]),6,"string"]</a:t>
            </a:r>
          </a:p>
          <a:p>
            <a:pPr marL="795162" lvl="1" indent="-249869">
              <a:spcBef>
                <a:spcPts val="522"/>
              </a:spcBef>
            </a:pPr>
            <a:r>
              <a:rPr lang="en-US" altLang="en-US" sz="2435" kern="0" dirty="0">
                <a:solidFill>
                  <a:srgbClr val="000000"/>
                </a:solidFill>
              </a:rPr>
              <a:t>Indexing and navigating through such unusual examples</a:t>
            </a:r>
          </a:p>
          <a:p>
            <a:pPr>
              <a:spcBef>
                <a:spcPts val="522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Splatting (*)</a:t>
            </a:r>
          </a:p>
        </p:txBody>
      </p:sp>
    </p:spTree>
    <p:extLst>
      <p:ext uri="{BB962C8B-B14F-4D97-AF65-F5344CB8AC3E}">
        <p14:creationId xmlns:p14="http://schemas.microsoft.com/office/powerpoint/2010/main" val="18578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65310"/>
            <a:ext cx="8588145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Review: Lists vs Tuples vs Strings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7498" y="798093"/>
            <a:ext cx="8906502" cy="58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127"/>
              </a:spcBef>
              <a:spcAft>
                <a:spcPts val="522"/>
              </a:spcAft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Specific to Lists, but not tuples or strings:</a:t>
            </a:r>
          </a:p>
          <a:p>
            <a:pPr lvl="1">
              <a:spcBef>
                <a:spcPts val="0"/>
              </a:spcBef>
              <a:spcAft>
                <a:spcPts val="522"/>
              </a:spcAft>
            </a:pPr>
            <a:r>
              <a:rPr lang="en-US" altLang="en-US" kern="0" dirty="0">
                <a:solidFill>
                  <a:srgbClr val="000000"/>
                </a:solidFill>
              </a:rPr>
              <a:t>Deleting elements with the </a:t>
            </a:r>
            <a:r>
              <a:rPr lang="en-US" altLang="en-US" sz="2435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del</a:t>
            </a:r>
            <a:r>
              <a:rPr lang="en-US" altLang="en-US" kern="0" dirty="0">
                <a:solidFill>
                  <a:srgbClr val="000000"/>
                </a:solidFill>
              </a:rPr>
              <a:t> keyword</a:t>
            </a:r>
          </a:p>
          <a:p>
            <a:pPr lvl="1">
              <a:spcBef>
                <a:spcPts val="0"/>
              </a:spcBef>
              <a:spcAft>
                <a:spcPts val="783"/>
              </a:spcAft>
            </a:pPr>
            <a:r>
              <a:rPr lang="en-US" altLang="en-US" kern="0" dirty="0">
                <a:solidFill>
                  <a:srgbClr val="000000"/>
                </a:solidFill>
              </a:rPr>
              <a:t>Updating with </a:t>
            </a:r>
            <a:r>
              <a:rPr lang="en-US" altLang="en-US" sz="2435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L[x]=</a:t>
            </a:r>
            <a:r>
              <a:rPr lang="en-US" altLang="en-US" sz="2435" kern="0" dirty="0">
                <a:solidFill>
                  <a:srgbClr val="000000"/>
                </a:solidFill>
              </a:rPr>
              <a:t>…</a:t>
            </a:r>
            <a:r>
              <a:rPr lang="en-US" altLang="en-US" sz="2087" kern="0" dirty="0">
                <a:solidFill>
                  <a:srgbClr val="000000"/>
                </a:solidFill>
              </a:rPr>
              <a:t>  </a:t>
            </a:r>
            <a:r>
              <a:rPr lang="en-US" altLang="en-US" kern="0" dirty="0">
                <a:solidFill>
                  <a:srgbClr val="000000"/>
                </a:solidFill>
              </a:rPr>
              <a:t>or</a:t>
            </a:r>
            <a:r>
              <a:rPr lang="en-US" altLang="en-US" sz="2087" kern="0" dirty="0">
                <a:solidFill>
                  <a:srgbClr val="000000"/>
                </a:solidFill>
              </a:rPr>
              <a:t>  </a:t>
            </a:r>
            <a:r>
              <a:rPr lang="en-US" altLang="en-US" sz="2435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L[</a:t>
            </a:r>
            <a:r>
              <a:rPr lang="en-US" altLang="en-US" sz="2435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x:y</a:t>
            </a:r>
            <a:r>
              <a:rPr lang="en-US" altLang="en-US" sz="2435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]=</a:t>
            </a:r>
            <a:r>
              <a:rPr lang="en-US" altLang="en-US" sz="2435" kern="0" dirty="0">
                <a:solidFill>
                  <a:srgbClr val="000000"/>
                </a:solidFill>
              </a:rPr>
              <a:t>…</a:t>
            </a:r>
            <a:r>
              <a:rPr lang="en-US" altLang="en-US" sz="2087" kern="0" dirty="0">
                <a:solidFill>
                  <a:srgbClr val="000000"/>
                </a:solidFill>
              </a:rPr>
              <a:t>  </a:t>
            </a:r>
          </a:p>
          <a:p>
            <a:pPr lvl="1">
              <a:spcBef>
                <a:spcPts val="0"/>
              </a:spcBef>
            </a:pPr>
            <a:r>
              <a:rPr lang="en-US" altLang="en-US" kern="0" spc="-9" dirty="0">
                <a:solidFill>
                  <a:srgbClr val="000000"/>
                </a:solidFill>
              </a:rPr>
              <a:t>List-only methods:</a:t>
            </a:r>
          </a:p>
          <a:p>
            <a:pPr marL="429428" lvl="1" indent="0">
              <a:spcBef>
                <a:spcPts val="522"/>
              </a:spcBef>
              <a:buNone/>
            </a:pPr>
            <a:r>
              <a:rPr lang="en-US" altLang="en-US" sz="2087" kern="0" dirty="0">
                <a:solidFill>
                  <a:srgbClr val="000000"/>
                </a:solidFill>
              </a:rPr>
              <a:t>	append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(),</a:t>
            </a:r>
            <a:r>
              <a:rPr lang="en-US" altLang="en-US" sz="2087" kern="0" dirty="0">
                <a:solidFill>
                  <a:srgbClr val="000000"/>
                </a:solidFill>
              </a:rPr>
              <a:t>clear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(),</a:t>
            </a:r>
            <a:r>
              <a:rPr lang="en-US" altLang="en-US" sz="2087" kern="0" dirty="0">
                <a:solidFill>
                  <a:srgbClr val="000000"/>
                </a:solidFill>
              </a:rPr>
              <a:t>copy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(),</a:t>
            </a:r>
            <a:r>
              <a:rPr lang="en-US" altLang="en-US" sz="2087" kern="0" dirty="0">
                <a:solidFill>
                  <a:srgbClr val="000000"/>
                </a:solidFill>
              </a:rPr>
              <a:t>index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(),</a:t>
            </a:r>
            <a:r>
              <a:rPr lang="en-US" altLang="en-US" sz="2087" kern="0" dirty="0">
                <a:solidFill>
                  <a:srgbClr val="000000"/>
                </a:solidFill>
              </a:rPr>
              <a:t>insert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(),</a:t>
            </a:r>
            <a:r>
              <a:rPr lang="en-US" altLang="en-US" sz="2087" kern="0" dirty="0">
                <a:solidFill>
                  <a:srgbClr val="000000"/>
                </a:solidFill>
              </a:rPr>
              <a:t>pop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(),</a:t>
            </a:r>
            <a:r>
              <a:rPr lang="en-US" altLang="en-US" sz="2087" kern="0" dirty="0">
                <a:solidFill>
                  <a:srgbClr val="000000"/>
                </a:solidFill>
              </a:rPr>
              <a:t>remove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(),</a:t>
            </a:r>
            <a:r>
              <a:rPr lang="en-US" altLang="en-US" sz="2087" kern="0" dirty="0">
                <a:solidFill>
                  <a:srgbClr val="000000"/>
                </a:solidFill>
              </a:rPr>
              <a:t>reverse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(),</a:t>
            </a:r>
            <a:r>
              <a:rPr lang="en-US" altLang="en-US" sz="2087" kern="0" dirty="0">
                <a:solidFill>
                  <a:srgbClr val="000000"/>
                </a:solidFill>
              </a:rPr>
              <a:t>sort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</a:t>
            </a:r>
            <a:endParaRPr lang="en-US" altLang="en-US" sz="2087" kern="0" dirty="0">
              <a:solidFill>
                <a:srgbClr val="000000"/>
              </a:solidFill>
            </a:endParaRPr>
          </a:p>
          <a:p>
            <a:pPr>
              <a:spcBef>
                <a:spcPts val="2609"/>
              </a:spcBef>
              <a:spcAft>
                <a:spcPts val="600"/>
              </a:spcAft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Specific to Tuples, but not lists or strings:</a:t>
            </a:r>
          </a:p>
          <a:p>
            <a:pPr lvl="1">
              <a:spcBef>
                <a:spcPts val="0"/>
              </a:spcBef>
            </a:pPr>
            <a:r>
              <a:rPr lang="en-US" altLang="en-US" kern="0" dirty="0">
                <a:solidFill>
                  <a:srgbClr val="000000"/>
                </a:solidFill>
              </a:rPr>
              <a:t>Singletons: </a:t>
            </a:r>
          </a:p>
          <a:p>
            <a:pPr marL="397581" lvl="1" indent="0">
              <a:spcBef>
                <a:spcPts val="522"/>
              </a:spcBef>
              <a:buNone/>
            </a:pPr>
            <a:r>
              <a:rPr lang="en-US" altLang="en-US" sz="2087" kern="0" dirty="0">
                <a:solidFill>
                  <a:srgbClr val="000000"/>
                </a:solidFill>
              </a:rPr>
              <a:t>     How to create one, and how it displays when printed.</a:t>
            </a:r>
          </a:p>
          <a:p>
            <a:pPr>
              <a:spcBef>
                <a:spcPts val="2609"/>
              </a:spcBef>
              <a:spcAft>
                <a:spcPts val="783"/>
              </a:spcAft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Specific to Strings, but not lists or tuples:</a:t>
            </a:r>
          </a:p>
          <a:p>
            <a:pPr lvl="1">
              <a:spcBef>
                <a:spcPts val="0"/>
              </a:spcBef>
            </a:pPr>
            <a:r>
              <a:rPr lang="en-US" altLang="en-US" kern="0" dirty="0">
                <a:solidFill>
                  <a:srgbClr val="000000"/>
                </a:solidFill>
              </a:rPr>
              <a:t>String-only methods:</a:t>
            </a:r>
          </a:p>
          <a:p>
            <a:pPr marL="396875" lvl="1" indent="31750">
              <a:spcBef>
                <a:spcPts val="522"/>
              </a:spcBef>
              <a:spcAft>
                <a:spcPts val="783"/>
              </a:spcAft>
              <a:buNone/>
            </a:pPr>
            <a:r>
              <a:rPr lang="en-US" altLang="en-US" sz="2087" kern="0" dirty="0">
                <a:solidFill>
                  <a:srgbClr val="000000"/>
                </a:solidFill>
              </a:rPr>
              <a:t>	</a:t>
            </a:r>
            <a:r>
              <a:rPr lang="en-US" altLang="en-US" sz="2087" kern="0" dirty="0" smtClean="0">
                <a:solidFill>
                  <a:srgbClr val="000000"/>
                </a:solidFill>
              </a:rPr>
              <a:t>find</a:t>
            </a:r>
            <a:r>
              <a:rPr lang="en-US" altLang="en-US" sz="2087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(), </a:t>
            </a:r>
            <a:r>
              <a:rPr lang="en-US" altLang="en-US" sz="2087" kern="0" dirty="0" err="1" smtClean="0">
                <a:solidFill>
                  <a:srgbClr val="000000"/>
                </a:solidFill>
              </a:rPr>
              <a:t>isalpha</a:t>
            </a:r>
            <a:r>
              <a:rPr lang="en-US" altLang="en-US" sz="2087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(), </a:t>
            </a:r>
            <a:r>
              <a:rPr lang="en-US" altLang="en-US" sz="2087" kern="0" dirty="0" err="1" smtClean="0">
                <a:solidFill>
                  <a:srgbClr val="000000"/>
                </a:solidFill>
              </a:rPr>
              <a:t>isdigit</a:t>
            </a:r>
            <a:r>
              <a:rPr lang="en-US" altLang="en-US" sz="2087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(), </a:t>
            </a:r>
            <a:r>
              <a:rPr lang="en-US" altLang="en-US" sz="2087" kern="0" dirty="0" err="1" smtClean="0">
                <a:solidFill>
                  <a:srgbClr val="000000"/>
                </a:solidFill>
              </a:rPr>
              <a:t>islower</a:t>
            </a:r>
            <a:r>
              <a:rPr lang="en-US" altLang="en-US" sz="2087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(), </a:t>
            </a:r>
            <a:r>
              <a:rPr lang="en-US" altLang="en-US" sz="2087" kern="0" dirty="0" err="1" smtClean="0">
                <a:solidFill>
                  <a:srgbClr val="000000"/>
                </a:solidFill>
              </a:rPr>
              <a:t>isupper</a:t>
            </a:r>
            <a:r>
              <a:rPr lang="en-US" altLang="en-US" sz="2087" kern="0" dirty="0">
                <a:solidFill>
                  <a:srgbClr val="000000"/>
                </a:solidFill>
                <a:latin typeface="Arial Narrow" panose="020B0606020202030204" pitchFamily="34" charset="0"/>
              </a:rPr>
              <a:t>()</a:t>
            </a:r>
            <a:endParaRPr lang="en-US" altLang="en-US" sz="2087" kern="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kern="0" dirty="0">
                <a:solidFill>
                  <a:srgbClr val="000000"/>
                </a:solidFill>
              </a:rPr>
              <a:t>formatted strings</a:t>
            </a:r>
            <a:endParaRPr lang="en-US" altLang="en-US" sz="2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65310"/>
            <a:ext cx="8588145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Review: Dictionaries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3259" y="798094"/>
            <a:ext cx="8588145" cy="5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1127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Creating and modifying:</a:t>
            </a:r>
          </a:p>
          <a:p>
            <a:pPr lvl="1">
              <a:spcBef>
                <a:spcPts val="0"/>
              </a:spcBef>
            </a:pPr>
            <a:r>
              <a:rPr lang="en-US" altLang="en-US" sz="2435" kern="0" dirty="0">
                <a:solidFill>
                  <a:srgbClr val="000000"/>
                </a:solidFill>
              </a:rPr>
              <a:t>Deleting elements with the </a:t>
            </a:r>
            <a:r>
              <a:rPr lang="en-US" altLang="en-US" sz="2435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del</a:t>
            </a:r>
            <a:r>
              <a:rPr lang="en-US" altLang="en-US" sz="2435" kern="0" dirty="0">
                <a:solidFill>
                  <a:srgbClr val="000000"/>
                </a:solidFill>
              </a:rPr>
              <a:t> keyword</a:t>
            </a:r>
          </a:p>
          <a:p>
            <a:pPr lvl="1">
              <a:spcBef>
                <a:spcPts val="0"/>
              </a:spcBef>
            </a:pPr>
            <a:r>
              <a:rPr lang="en-US" altLang="en-US" sz="2435" kern="0" dirty="0">
                <a:solidFill>
                  <a:srgbClr val="000000"/>
                </a:solidFill>
              </a:rPr>
              <a:t>Creating with {…}</a:t>
            </a:r>
          </a:p>
          <a:p>
            <a:pPr lvl="1">
              <a:spcBef>
                <a:spcPts val="0"/>
              </a:spcBef>
            </a:pPr>
            <a:r>
              <a:rPr lang="en-US" altLang="en-US" sz="2435" kern="0" dirty="0">
                <a:solidFill>
                  <a:srgbClr val="000000"/>
                </a:solidFill>
              </a:rPr>
              <a:t>Updating with </a:t>
            </a:r>
            <a:r>
              <a:rPr lang="en-US" altLang="en-US" sz="2435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L[x]=</a:t>
            </a:r>
            <a:r>
              <a:rPr lang="en-US" altLang="en-US" sz="2435" kern="0" dirty="0">
                <a:solidFill>
                  <a:srgbClr val="000000"/>
                </a:solidFill>
              </a:rPr>
              <a:t>…</a:t>
            </a:r>
          </a:p>
          <a:p>
            <a:pPr>
              <a:spcBef>
                <a:spcPts val="1127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This built-in function:</a:t>
            </a:r>
          </a:p>
          <a:p>
            <a:pPr lvl="1">
              <a:spcBef>
                <a:spcPts val="0"/>
              </a:spcBef>
            </a:pPr>
            <a:r>
              <a:rPr lang="en-US" altLang="en-US" sz="2435" kern="0" dirty="0" err="1">
                <a:solidFill>
                  <a:srgbClr val="000000"/>
                </a:solidFill>
              </a:rPr>
              <a:t>len</a:t>
            </a:r>
            <a:r>
              <a:rPr lang="en-US" altLang="en-US" sz="2435" kern="0" dirty="0">
                <a:solidFill>
                  <a:srgbClr val="000000"/>
                </a:solidFill>
              </a:rPr>
              <a:t>()</a:t>
            </a:r>
          </a:p>
          <a:p>
            <a:pPr>
              <a:spcBef>
                <a:spcPts val="1127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These methods:</a:t>
            </a:r>
          </a:p>
          <a:p>
            <a:pPr lvl="1">
              <a:spcBef>
                <a:spcPts val="0"/>
              </a:spcBef>
            </a:pPr>
            <a:r>
              <a:rPr lang="en-US" altLang="en-US" sz="2435" kern="0" dirty="0">
                <a:solidFill>
                  <a:srgbClr val="000000"/>
                </a:solidFill>
              </a:rPr>
              <a:t>.copy(), .keys(), .values()</a:t>
            </a:r>
          </a:p>
          <a:p>
            <a:pPr lvl="2">
              <a:spcBef>
                <a:spcPts val="0"/>
              </a:spcBef>
            </a:pPr>
            <a:r>
              <a:rPr lang="en-US" altLang="en-US" sz="2261" kern="0" dirty="0">
                <a:solidFill>
                  <a:srgbClr val="000000"/>
                </a:solidFill>
              </a:rPr>
              <a:t>That the keys() and values() return views</a:t>
            </a:r>
          </a:p>
          <a:p>
            <a:pPr>
              <a:spcBef>
                <a:spcPts val="1127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Rules:</a:t>
            </a:r>
          </a:p>
          <a:p>
            <a:pPr lvl="1">
              <a:spcBef>
                <a:spcPts val="0"/>
              </a:spcBef>
            </a:pPr>
            <a:r>
              <a:rPr lang="en-US" altLang="en-US" sz="2435" kern="0" dirty="0">
                <a:solidFill>
                  <a:srgbClr val="000000"/>
                </a:solidFill>
              </a:rPr>
              <a:t>That keys must be immutable</a:t>
            </a:r>
          </a:p>
          <a:p>
            <a:pPr>
              <a:spcBef>
                <a:spcPts val="1127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Using zip to make a dictionary</a:t>
            </a:r>
          </a:p>
        </p:txBody>
      </p:sp>
    </p:spTree>
    <p:extLst>
      <p:ext uri="{BB962C8B-B14F-4D97-AF65-F5344CB8AC3E}">
        <p14:creationId xmlns:p14="http://schemas.microsoft.com/office/powerpoint/2010/main" val="40992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65310"/>
            <a:ext cx="8588145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Review: Sets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789872" cy="617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A set is an unordered list.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35" kern="0" dirty="0">
                <a:solidFill>
                  <a:srgbClr val="000000"/>
                </a:solidFill>
              </a:rPr>
              <a:t>So you can’t use order-based syntax, like slicing: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sz="2435" kern="0" dirty="0">
                <a:solidFill>
                  <a:srgbClr val="000000"/>
                </a:solidFill>
              </a:rPr>
              <a:t>So comparisons ignore order of set elements: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087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{</a:t>
            </a:r>
            <a:r>
              <a:rPr lang="en-US" altLang="en-US" sz="2087" kern="0" spc="-9" dirty="0">
                <a:solidFill>
                  <a:srgbClr val="000000"/>
                </a:solidFill>
                <a:latin typeface="Lucida Console" panose="020B0609040504020204" pitchFamily="49" charset="0"/>
              </a:rPr>
              <a:t>1, 2, 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3} == </a:t>
            </a:r>
            <a:r>
              <a:rPr lang="en-US" altLang="en-US" sz="2087" kern="0" spc="-9" dirty="0">
                <a:solidFill>
                  <a:srgbClr val="000000"/>
                </a:solidFill>
                <a:latin typeface="Lucida Console" panose="020B0609040504020204" pitchFamily="49" charset="0"/>
              </a:rPr>
              <a:t>{3, 2, 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1}</a:t>
            </a:r>
            <a:r>
              <a:rPr lang="en-US" altLang="en-US" sz="1565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</a:t>
            </a:r>
            <a:r>
              <a:rPr lang="en-US" altLang="en-US" sz="1565" kern="0" dirty="0">
                <a:solidFill>
                  <a:srgbClr val="0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en-US" sz="2435" kern="0" dirty="0">
                <a:solidFill>
                  <a:srgbClr val="000000"/>
                </a:solidFill>
              </a:rPr>
              <a:t>So elements don’t repeat: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35" kern="0" dirty="0">
                <a:solidFill>
                  <a:srgbClr val="000000"/>
                </a:solidFill>
              </a:rPr>
              <a:t>	</a:t>
            </a:r>
            <a:r>
              <a:rPr lang="en-US" altLang="en-US" sz="2087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{</a:t>
            </a:r>
            <a:r>
              <a:rPr lang="en-US" altLang="en-US" sz="2087" kern="0" spc="-9" dirty="0">
                <a:solidFill>
                  <a:srgbClr val="000000"/>
                </a:solidFill>
                <a:latin typeface="Lucida Console" panose="020B0609040504020204" pitchFamily="49" charset="0"/>
              </a:rPr>
              <a:t>1, 4, 3, 2, 1, 4, 4, 1, 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}</a:t>
            </a:r>
            <a:r>
              <a:rPr lang="en-US" altLang="en-US" sz="1565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 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  <a:sym typeface="Symbol" panose="05050102010706020507" pitchFamily="18" charset="2"/>
              </a:rPr>
              <a:t></a:t>
            </a:r>
            <a:r>
              <a:rPr lang="en-US" altLang="en-US" sz="1565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  <a:sym typeface="Symbol" panose="05050102010706020507" pitchFamily="18" charset="2"/>
              </a:rPr>
              <a:t>  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en-US" sz="2087" kern="0" spc="-9" dirty="0">
                <a:solidFill>
                  <a:srgbClr val="000000"/>
                </a:solidFill>
                <a:latin typeface="Lucida Console" panose="020B0609040504020204" pitchFamily="49" charset="0"/>
              </a:rPr>
              <a:t>1, 2, 3, </a:t>
            </a:r>
            <a:r>
              <a:rPr lang="en-US" altLang="en-US" sz="2087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4}</a:t>
            </a:r>
          </a:p>
          <a:p>
            <a:pPr>
              <a:spcBef>
                <a:spcPts val="1565"/>
              </a:spcBef>
              <a:spcAft>
                <a:spcPts val="0"/>
              </a:spcAft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Set elements must be </a:t>
            </a:r>
            <a:r>
              <a:rPr lang="en-US" altLang="en-US" sz="2783" kern="0" dirty="0" err="1">
                <a:solidFill>
                  <a:srgbClr val="000000"/>
                </a:solidFill>
              </a:rPr>
              <a:t>hashable</a:t>
            </a:r>
            <a:r>
              <a:rPr lang="en-US" altLang="en-US" sz="2783" kern="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1565"/>
              </a:spcBef>
              <a:spcAft>
                <a:spcPts val="0"/>
              </a:spcAft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For both sets &amp; </a:t>
            </a:r>
            <a:r>
              <a:rPr lang="en-US" altLang="en-US" sz="2783" kern="0" dirty="0" err="1">
                <a:solidFill>
                  <a:srgbClr val="000000"/>
                </a:solidFill>
              </a:rPr>
              <a:t>frozensets</a:t>
            </a:r>
            <a:r>
              <a:rPr lang="en-US" altLang="en-US" sz="2783" kern="0" dirty="0">
                <a:solidFill>
                  <a:srgbClr val="000000"/>
                </a:solidFill>
              </a:rPr>
              <a:t>, know:</a:t>
            </a:r>
          </a:p>
          <a:p>
            <a:pPr marL="643308" lvl="1" indent="-295425" eaLnBrk="1" fontAlgn="ctr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35" dirty="0"/>
              <a:t>The Built-in function: </a:t>
            </a:r>
            <a:r>
              <a:rPr lang="en-US" altLang="zh-TW" sz="2435" dirty="0" err="1"/>
              <a:t>len</a:t>
            </a:r>
            <a:r>
              <a:rPr lang="en-US" altLang="zh-TW" sz="2435" dirty="0"/>
              <a:t>()</a:t>
            </a:r>
          </a:p>
          <a:p>
            <a:pPr marL="643308" lvl="1" indent="-295425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2435" dirty="0"/>
              <a:t>The Method: .copy()</a:t>
            </a:r>
          </a:p>
          <a:p>
            <a:pPr marL="643308" lvl="1" indent="-295425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2435" dirty="0"/>
              <a:t>The Operators:  |, &amp;, -, ^, in, not in, ==, !=</a:t>
            </a:r>
          </a:p>
          <a:p>
            <a:pPr marL="643308" lvl="1" indent="-295425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2435" dirty="0"/>
              <a:t>The Operators using a partial order: &lt;=, &lt;, &gt;=, &gt;</a:t>
            </a:r>
            <a:endParaRPr lang="en-US" altLang="zh-TW" sz="2435" b="1" dirty="0">
              <a:solidFill>
                <a:srgbClr val="000000"/>
              </a:solidFill>
            </a:endParaRPr>
          </a:p>
          <a:p>
            <a:pPr>
              <a:spcBef>
                <a:spcPts val="1565"/>
              </a:spcBef>
              <a:spcAft>
                <a:spcPts val="0"/>
              </a:spcAft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For just sets, know:</a:t>
            </a:r>
          </a:p>
          <a:p>
            <a:pPr marL="643308" lvl="1" indent="-295425" eaLnBrk="1" fontAlgn="ctr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35" dirty="0"/>
              <a:t>The Methods: .clear(), .pop(), .remove()</a:t>
            </a:r>
          </a:p>
          <a:p>
            <a:pPr marL="643308" lvl="1" indent="-295425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2435" dirty="0"/>
              <a:t>Why you must use “set()” instead of “{}”</a:t>
            </a:r>
          </a:p>
        </p:txBody>
      </p:sp>
    </p:spTree>
    <p:extLst>
      <p:ext uri="{BB962C8B-B14F-4D97-AF65-F5344CB8AC3E}">
        <p14:creationId xmlns:p14="http://schemas.microsoft.com/office/powerpoint/2010/main" val="22174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65310"/>
            <a:ext cx="8588145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Review: Bytes and </a:t>
            </a:r>
            <a:r>
              <a:rPr lang="en-US" altLang="zh-TW" b="1" kern="0" dirty="0" err="1"/>
              <a:t>Bytearray</a:t>
            </a:r>
            <a:r>
              <a:rPr lang="en-US" altLang="zh-TW" b="1" kern="0" dirty="0"/>
              <a:t> types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927" y="720896"/>
            <a:ext cx="8866073" cy="592865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131" dirty="0">
                <a:solidFill>
                  <a:srgbClr val="FF0000"/>
                </a:solidFill>
              </a:rPr>
              <a:t>How to create them: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r>
              <a:rPr lang="en-US" altLang="zh-TW" sz="2087" dirty="0">
                <a:latin typeface="Lucida Console" panose="020B0609040504020204" pitchFamily="49" charset="0"/>
              </a:rPr>
              <a:t> bytes(</a:t>
            </a:r>
            <a:r>
              <a:rPr lang="en-US" altLang="zh-TW" sz="2087" b="1" dirty="0">
                <a:solidFill>
                  <a:srgbClr val="FFC000"/>
                </a:solidFill>
                <a:latin typeface="Lucida Console" panose="020B0609040504020204" pitchFamily="49" charset="0"/>
              </a:rPr>
              <a:t>'ABC♞DEF'</a:t>
            </a:r>
            <a:r>
              <a:rPr lang="en-US" altLang="zh-TW" sz="2087" dirty="0">
                <a:latin typeface="Lucida Console" panose="020B0609040504020204" pitchFamily="49" charset="0"/>
              </a:rPr>
              <a:t>,'utf8') </a:t>
            </a:r>
            <a:r>
              <a:rPr lang="en-US" altLang="zh-TW" sz="2087" dirty="0">
                <a:solidFill>
                  <a:srgbClr val="FFC9C9"/>
                </a:solidFill>
                <a:latin typeface="Lucida Console" panose="020B0609040504020204" pitchFamily="49" charset="0"/>
              </a:rPr>
              <a:t>#And why not ‘</a:t>
            </a:r>
            <a:r>
              <a:rPr lang="en-US" altLang="zh-TW" sz="2087" dirty="0" err="1">
                <a:solidFill>
                  <a:srgbClr val="FFC9C9"/>
                </a:solidFill>
                <a:latin typeface="Lucida Console" panose="020B0609040504020204" pitchFamily="49" charset="0"/>
              </a:rPr>
              <a:t>ascii</a:t>
            </a:r>
            <a:r>
              <a:rPr lang="en-US" altLang="zh-TW" sz="2087" dirty="0">
                <a:solidFill>
                  <a:srgbClr val="FFC9C9"/>
                </a:solidFill>
                <a:latin typeface="Lucida Console" panose="020B0609040504020204" pitchFamily="49" charset="0"/>
              </a:rPr>
              <a:t>’?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b="1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87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087" b="1" dirty="0">
                <a:solidFill>
                  <a:srgbClr val="FFC000"/>
                </a:solidFill>
                <a:latin typeface="Lucida Console" panose="020B0609040504020204" pitchFamily="49" charset="0"/>
              </a:rPr>
              <a:t>\xe2\x99\x9eDEF'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dirty="0">
                <a:latin typeface="Lucida Console" panose="020B0609040504020204" pitchFamily="49" charset="0"/>
              </a:rPr>
              <a:t>  </a:t>
            </a: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latin typeface="Lucida Console" panose="020B0609040504020204" pitchFamily="49" charset="0"/>
              </a:rPr>
              <a:t> </a:t>
            </a:r>
            <a:r>
              <a:rPr lang="en-US" altLang="zh-TW" sz="2087" dirty="0" err="1">
                <a:latin typeface="Lucida Console" panose="020B0609040504020204" pitchFamily="49" charset="0"/>
              </a:rPr>
              <a:t>bytes.fromhex</a:t>
            </a:r>
            <a:r>
              <a:rPr lang="en-US" altLang="zh-TW" sz="2087" dirty="0">
                <a:latin typeface="Lucida Console" panose="020B0609040504020204" pitchFamily="49" charset="0"/>
              </a:rPr>
              <a:t>(</a:t>
            </a:r>
            <a:r>
              <a:rPr lang="en-US" altLang="zh-TW" sz="2087" b="1" dirty="0">
                <a:solidFill>
                  <a:srgbClr val="00B0F0"/>
                </a:solidFill>
                <a:latin typeface="Lucida Console" panose="020B0609040504020204" pitchFamily="49" charset="0"/>
              </a:rPr>
              <a:t>'e2999d'</a:t>
            </a:r>
            <a:r>
              <a:rPr lang="en-US" altLang="zh-TW" sz="2087" dirty="0">
                <a:latin typeface="Lucida Console" panose="020B0609040504020204" pitchFamily="49" charset="0"/>
              </a:rPr>
              <a:t>); </a:t>
            </a:r>
            <a:r>
              <a:rPr lang="en-US" altLang="zh-TW" sz="2087" b="1" dirty="0">
                <a:solidFill>
                  <a:srgbClr val="00B050"/>
                </a:solidFill>
                <a:latin typeface="Lucida Console" panose="020B0609040504020204" pitchFamily="49" charset="0"/>
              </a:rPr>
              <a:t>b'\xe2\x99\x9c'</a:t>
            </a:r>
            <a:endParaRPr lang="en-US" altLang="zh-TW" sz="2087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b'\xe2\x99\x9d'</a:t>
            </a:r>
            <a:endParaRPr lang="en-US" altLang="zh-TW" sz="2087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b'\xe2\x99\x9c'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dirty="0">
                <a:latin typeface="Lucida Console" panose="020B0609040504020204" pitchFamily="49" charset="0"/>
              </a:rPr>
              <a:t>  </a:t>
            </a: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latin typeface="Lucida Console" panose="020B0609040504020204" pitchFamily="49" charset="0"/>
              </a:rPr>
              <a:t> </a:t>
            </a:r>
            <a:r>
              <a:rPr lang="en-US" altLang="zh-TW" sz="2087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087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087" b="1" dirty="0">
                <a:solidFill>
                  <a:srgbClr val="7030A0"/>
                </a:solidFill>
                <a:latin typeface="Lucida Console" panose="020B0609040504020204" pitchFamily="49" charset="0"/>
              </a:rPr>
              <a:t>')</a:t>
            </a:r>
            <a:r>
              <a:rPr lang="en-US" altLang="zh-TW" sz="2087" dirty="0">
                <a:latin typeface="Lucida Console" panose="020B0609040504020204" pitchFamily="49" charset="0"/>
              </a:rPr>
              <a:t> </a:t>
            </a:r>
            <a:r>
              <a:rPr lang="en-US" altLang="zh-TW" sz="2087" dirty="0">
                <a:solidFill>
                  <a:srgbClr val="FFC9C9"/>
                </a:solidFill>
                <a:latin typeface="Lucida Console" panose="020B0609040504020204" pitchFamily="49" charset="0"/>
              </a:rPr>
              <a:t>#For midterm, only from bytes</a:t>
            </a:r>
            <a:endParaRPr lang="en-US" altLang="zh-TW" sz="2087" b="1" dirty="0">
              <a:solidFill>
                <a:srgbClr val="FFC9C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87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087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087" b="1" dirty="0">
                <a:solidFill>
                  <a:srgbClr val="7030A0"/>
                </a:solidFill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1391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131" dirty="0">
                <a:solidFill>
                  <a:srgbClr val="FF0000"/>
                </a:solidFill>
              </a:rPr>
              <a:t>How to convert them: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83" dirty="0">
                <a:solidFill>
                  <a:schemeClr val="tx1"/>
                </a:solidFill>
              </a:rPr>
              <a:t>To a string:</a:t>
            </a:r>
            <a:br>
              <a:rPr lang="en-US" altLang="zh-TW" sz="2783" dirty="0">
                <a:solidFill>
                  <a:schemeClr val="tx1"/>
                </a:solidFill>
              </a:rPr>
            </a:b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 err="1">
                <a:solidFill>
                  <a:srgbClr val="CC66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087" b="1" dirty="0">
                <a:solidFill>
                  <a:srgbClr val="CC66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bytes.fromhex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('e2999e')</a:t>
            </a:r>
            <a:r>
              <a:rPr lang="en-US" altLang="zh-TW" sz="2087" b="1" dirty="0">
                <a:solidFill>
                  <a:srgbClr val="CC66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FFC9C9"/>
                </a:solidFill>
                <a:latin typeface="Lucida Console" panose="020B0609040504020204" pitchFamily="49" charset="0"/>
              </a:rPr>
              <a:t>#The “wrong” way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087" b="1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87" b="1" dirty="0">
                <a:solidFill>
                  <a:srgbClr val="CC6600"/>
                </a:solidFill>
                <a:latin typeface="Lucida Console" panose="020B0609040504020204" pitchFamily="49" charset="0"/>
              </a:rPr>
              <a:t>"b'\\xe2\\x99\\x9e'"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087" b="1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87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bytes.fromhex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('e2999e')</a:t>
            </a:r>
            <a:r>
              <a:rPr lang="en-US" altLang="zh-TW" sz="2087" b="1" dirty="0">
                <a:solidFill>
                  <a:srgbClr val="CC6600"/>
                </a:solidFill>
                <a:latin typeface="Lucida Console" panose="020B0609040504020204" pitchFamily="49" charset="0"/>
              </a:rPr>
              <a:t>.decode()</a:t>
            </a:r>
            <a:r>
              <a:rPr lang="en-US" altLang="zh-TW" sz="2087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FFC9C9"/>
                </a:solidFill>
                <a:latin typeface="Lucida Console" panose="020B0609040504020204" pitchFamily="49" charset="0"/>
              </a:rPr>
              <a:t>#The right way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087" b="1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87" b="1" dirty="0">
                <a:solidFill>
                  <a:srgbClr val="CC660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783" dirty="0">
                <a:solidFill>
                  <a:schemeClr val="tx1"/>
                </a:solidFill>
              </a:rPr>
              <a:t>To a list, tuple, or set:</a:t>
            </a:r>
            <a:br>
              <a:rPr lang="en-US" altLang="zh-TW" sz="2783" dirty="0">
                <a:solidFill>
                  <a:schemeClr val="tx1"/>
                </a:solidFill>
              </a:rPr>
            </a:b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CC66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')</a:t>
            </a:r>
            <a:r>
              <a:rPr lang="en-US" altLang="zh-TW" sz="2087" b="1" dirty="0">
                <a:solidFill>
                  <a:srgbClr val="CC66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b="1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87" b="1" dirty="0">
                <a:solidFill>
                  <a:srgbClr val="CC6600"/>
                </a:solidFill>
                <a:latin typeface="Lucida Console" panose="020B0609040504020204" pitchFamily="49" charset="0"/>
              </a:rPr>
              <a:t>[65, 66, 67]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1391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131" spc="-87" dirty="0">
                <a:solidFill>
                  <a:srgbClr val="FF0000"/>
                </a:solidFill>
              </a:rPr>
              <a:t>How to</a:t>
            </a:r>
            <a:r>
              <a:rPr lang="en-US" altLang="zh-TW" sz="2783" spc="-35" dirty="0">
                <a:solidFill>
                  <a:srgbClr val="FF0000"/>
                </a:solidFill>
              </a:rPr>
              <a:t> </a:t>
            </a:r>
            <a:r>
              <a:rPr lang="en-US" altLang="zh-TW" sz="3131" spc="-35" dirty="0">
                <a:solidFill>
                  <a:srgbClr val="FF0000"/>
                </a:solidFill>
              </a:rPr>
              <a:t>a</a:t>
            </a:r>
            <a:r>
              <a:rPr lang="en-US" altLang="zh-TW" sz="3131" dirty="0">
                <a:solidFill>
                  <a:srgbClr val="FF0000"/>
                </a:solidFill>
              </a:rPr>
              <a:t>cc</a:t>
            </a:r>
            <a:r>
              <a:rPr lang="en-US" altLang="zh-TW" sz="3131" spc="-26" dirty="0">
                <a:solidFill>
                  <a:srgbClr val="FF0000"/>
                </a:solidFill>
              </a:rPr>
              <a:t>es</a:t>
            </a:r>
            <a:r>
              <a:rPr lang="en-US" altLang="zh-TW" sz="3131" dirty="0">
                <a:solidFill>
                  <a:srgbClr val="FF0000"/>
                </a:solidFill>
              </a:rPr>
              <a:t>s</a:t>
            </a:r>
            <a:r>
              <a:rPr lang="en-US" altLang="zh-TW" sz="2783" spc="-35" dirty="0">
                <a:solidFill>
                  <a:srgbClr val="FF0000"/>
                </a:solidFill>
              </a:rPr>
              <a:t> </a:t>
            </a:r>
            <a:r>
              <a:rPr lang="en-US" altLang="zh-TW" sz="3131" spc="-35" dirty="0">
                <a:solidFill>
                  <a:srgbClr val="FF0000"/>
                </a:solidFill>
              </a:rPr>
              <a:t>ind</a:t>
            </a:r>
            <a:r>
              <a:rPr lang="en-US" altLang="zh-TW" sz="3131" dirty="0">
                <a:solidFill>
                  <a:srgbClr val="FF0000"/>
                </a:solidFill>
              </a:rPr>
              <a:t>iv</a:t>
            </a:r>
            <a:r>
              <a:rPr lang="en-US" altLang="zh-TW" sz="3131" spc="-35" dirty="0">
                <a:solidFill>
                  <a:srgbClr val="FF0000"/>
                </a:solidFill>
              </a:rPr>
              <a:t>idua</a:t>
            </a:r>
            <a:r>
              <a:rPr lang="en-US" altLang="zh-TW" sz="3131" dirty="0">
                <a:solidFill>
                  <a:srgbClr val="FF0000"/>
                </a:solidFill>
              </a:rPr>
              <a:t>l</a:t>
            </a:r>
            <a:r>
              <a:rPr lang="en-US" altLang="zh-TW" sz="2783" dirty="0">
                <a:solidFill>
                  <a:srgbClr val="FF0000"/>
                </a:solidFill>
              </a:rPr>
              <a:t> </a:t>
            </a:r>
            <a:r>
              <a:rPr lang="en-US" altLang="zh-TW" sz="3131" spc="-35" dirty="0">
                <a:solidFill>
                  <a:srgbClr val="FF0000"/>
                </a:solidFill>
              </a:rPr>
              <a:t>eleme</a:t>
            </a:r>
            <a:r>
              <a:rPr lang="en-US" altLang="zh-TW" sz="3131" dirty="0">
                <a:solidFill>
                  <a:srgbClr val="FF0000"/>
                </a:solidFill>
              </a:rPr>
              <a:t>nts: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dirty="0">
                <a:latin typeface="Lucida Console" panose="020B0609040504020204" pitchFamily="49" charset="0"/>
              </a:rPr>
              <a:t>  </a:t>
            </a: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B=bytes(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b'ABCDEF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'); </a:t>
            </a:r>
            <a:r>
              <a:rPr lang="en-US" altLang="zh-TW" sz="2087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B[2]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087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087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(B)[3]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87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67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087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68</a:t>
            </a:r>
          </a:p>
        </p:txBody>
      </p:sp>
    </p:spTree>
    <p:extLst>
      <p:ext uri="{BB962C8B-B14F-4D97-AF65-F5344CB8AC3E}">
        <p14:creationId xmlns:p14="http://schemas.microsoft.com/office/powerpoint/2010/main" val="19666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57297" y="774823"/>
            <a:ext cx="4508777" cy="5653862"/>
          </a:xfrm>
        </p:spPr>
        <p:txBody>
          <a:bodyPr>
            <a:noAutofit/>
          </a:bodyPr>
          <a:lstStyle/>
          <a:p>
            <a:pPr marL="0" indent="0">
              <a:spcBef>
                <a:spcPts val="282"/>
              </a:spcBef>
              <a:buNone/>
            </a:pPr>
            <a:r>
              <a:rPr lang="en-US" sz="2783" dirty="0">
                <a:solidFill>
                  <a:schemeClr val="accent2"/>
                </a:solidFill>
              </a:rPr>
              <a:t>Singleton objects: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35" dirty="0">
                <a:latin typeface="Lucida Console" panose="020B0609040504020204" pitchFamily="49" charset="0"/>
              </a:rPr>
              <a:t> </a:t>
            </a:r>
            <a:r>
              <a:rPr lang="en-US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L=</a:t>
            </a:r>
            <a:r>
              <a:rPr lang="en-US" sz="2435" b="1" dirty="0">
                <a:latin typeface="Lucida Console" panose="020B0609040504020204" pitchFamily="49" charset="0"/>
              </a:rPr>
              <a:t>[1]</a:t>
            </a:r>
            <a:r>
              <a:rPr lang="en-US" sz="2435" dirty="0">
                <a:latin typeface="Lucida Console" panose="020B0609040504020204" pitchFamily="49" charset="0"/>
              </a:rPr>
              <a:t/>
            </a:r>
            <a:br>
              <a:rPr lang="en-US" sz="2435" dirty="0">
                <a:latin typeface="Lucida Console" panose="020B0609040504020204" pitchFamily="49" charset="0"/>
              </a:rPr>
            </a:br>
            <a:r>
              <a:rPr lang="en-US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35" dirty="0">
                <a:latin typeface="Lucida Console" panose="020B0609040504020204" pitchFamily="49" charset="0"/>
              </a:rPr>
              <a:t> </a:t>
            </a:r>
            <a:r>
              <a:rPr lang="en-US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T=</a:t>
            </a:r>
            <a:r>
              <a:rPr lang="en-US" sz="2435" b="1" dirty="0">
                <a:latin typeface="Lucida Console" panose="020B0609040504020204" pitchFamily="49" charset="0"/>
              </a:rPr>
              <a:t>(1</a:t>
            </a:r>
            <a:r>
              <a:rPr lang="en-US" sz="2435" b="1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sz="2435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altLang="zh-TW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35" dirty="0">
                <a:latin typeface="Lucida Console" panose="020B0609040504020204" pitchFamily="49" charset="0"/>
              </a:rPr>
              <a:t> </a:t>
            </a:r>
            <a:r>
              <a:rPr lang="en-US" altLang="zh-TW" sz="243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435" b="1" dirty="0">
                <a:latin typeface="Lucida Console" panose="020B0609040504020204" pitchFamily="49" charset="0"/>
              </a:rPr>
              <a:t>"1"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35" dirty="0">
                <a:latin typeface="Lucida Console" panose="020B0609040504020204" pitchFamily="49" charset="0"/>
              </a:rPr>
              <a:t> </a:t>
            </a:r>
            <a:r>
              <a:rPr lang="en-US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D=</a:t>
            </a:r>
            <a:r>
              <a:rPr lang="en-US" sz="2435" b="1" dirty="0">
                <a:latin typeface="Lucida Console" panose="020B0609040504020204" pitchFamily="49" charset="0"/>
              </a:rPr>
              <a:t>{1:1}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35" dirty="0">
                <a:latin typeface="Lucida Console" panose="020B0609040504020204" pitchFamily="49" charset="0"/>
              </a:rPr>
              <a:t> </a:t>
            </a:r>
            <a:r>
              <a:rPr lang="en-US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S=</a:t>
            </a:r>
            <a:r>
              <a:rPr lang="en-US" sz="2435" b="1" dirty="0">
                <a:latin typeface="Lucida Console" panose="020B0609040504020204" pitchFamily="49" charset="0"/>
              </a:rPr>
              <a:t>{1}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altLang="zh-TW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F=</a:t>
            </a:r>
            <a:r>
              <a:rPr lang="en-US" altLang="zh-TW" sz="2435" b="1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435" b="1" dirty="0">
                <a:latin typeface="Lucida Console" panose="020B0609040504020204" pitchFamily="49" charset="0"/>
              </a:rPr>
              <a:t>([1]) </a:t>
            </a:r>
            <a:r>
              <a:rPr lang="en-US" altLang="zh-TW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35" dirty="0">
                <a:solidFill>
                  <a:schemeClr val="tx1"/>
                </a:solidFill>
                <a:latin typeface="Lucida Console" panose="020B0609040504020204" pitchFamily="49" charset="0"/>
              </a:rPr>
              <a:t>B=</a:t>
            </a:r>
            <a:r>
              <a:rPr lang="en-US" altLang="zh-TW" sz="2435" b="1" dirty="0">
                <a:latin typeface="Lucida Console" panose="020B0609040504020204" pitchFamily="49" charset="0"/>
              </a:rPr>
              <a:t>b'1'</a:t>
            </a:r>
            <a:r>
              <a:rPr lang="en-US" altLang="zh-TW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altLang="zh-TW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35" dirty="0">
                <a:solidFill>
                  <a:schemeClr val="tx1"/>
                </a:solidFill>
                <a:latin typeface="Lucida Console" panose="020B0609040504020204" pitchFamily="49" charset="0"/>
              </a:rPr>
              <a:t>BA=</a:t>
            </a:r>
            <a:r>
              <a:rPr lang="en-US" altLang="zh-TW" sz="2435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435" b="1" dirty="0">
                <a:latin typeface="Lucida Console" panose="020B0609040504020204" pitchFamily="49" charset="0"/>
              </a:rPr>
              <a:t>(B)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35" dirty="0">
                <a:latin typeface="Lucida Console" panose="020B0609040504020204" pitchFamily="49" charset="0"/>
              </a:rPr>
              <a:t> </a:t>
            </a:r>
            <a:r>
              <a:rPr lang="en-US" sz="2435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sz="243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L,T,Str</a:t>
            </a:r>
            <a:r>
              <a:rPr lang="en-US" sz="2435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243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D,S,B,BA,sep</a:t>
            </a:r>
            <a:r>
              <a:rPr lang="en-US" sz="2435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=",")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b="1" dirty="0">
                <a:latin typeface="Lucida Console" panose="020B0609040504020204" pitchFamily="49" charset="0"/>
              </a:rPr>
              <a:t>[1]</a:t>
            </a:r>
            <a:r>
              <a:rPr lang="en-US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35" b="1" dirty="0">
                <a:latin typeface="Lucida Console" panose="020B0609040504020204" pitchFamily="49" charset="0"/>
              </a:rPr>
              <a:t>(1,)</a:t>
            </a:r>
            <a:r>
              <a:rPr lang="en-US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35" b="1" dirty="0">
                <a:latin typeface="Lucida Console" panose="020B0609040504020204" pitchFamily="49" charset="0"/>
              </a:rPr>
              <a:t>1</a:t>
            </a:r>
            <a:r>
              <a:rPr lang="en-US" altLang="zh-TW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35" b="1" dirty="0">
                <a:latin typeface="Lucida Console" panose="020B0609040504020204" pitchFamily="49" charset="0"/>
              </a:rPr>
              <a:t>{1: 1}</a:t>
            </a:r>
            <a:r>
              <a:rPr lang="en-US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35" b="1" dirty="0">
                <a:latin typeface="Lucida Console" panose="020B0609040504020204" pitchFamily="49" charset="0"/>
              </a:rPr>
              <a:t>{1}</a:t>
            </a:r>
            <a:r>
              <a:rPr lang="en-US" altLang="zh-TW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35" b="1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435" b="1" dirty="0">
                <a:latin typeface="Lucida Console" panose="020B0609040504020204" pitchFamily="49" charset="0"/>
              </a:rPr>
              <a:t>([1])</a:t>
            </a:r>
            <a:r>
              <a:rPr lang="en-US" altLang="zh-TW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35" b="1" dirty="0">
                <a:latin typeface="Lucida Console" panose="020B0609040504020204" pitchFamily="49" charset="0"/>
              </a:rPr>
              <a:t>b'1'</a:t>
            </a:r>
            <a:r>
              <a:rPr lang="en-US" altLang="zh-TW" sz="2435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35" b="1" dirty="0">
                <a:latin typeface="Lucida Console" panose="020B0609040504020204" pitchFamily="49" charset="0"/>
              </a:rPr>
              <a:t> </a:t>
            </a:r>
            <a:r>
              <a:rPr lang="en-US" altLang="zh-TW" sz="2435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435" b="1" dirty="0">
                <a:latin typeface="Lucida Console" panose="020B0609040504020204" pitchFamily="49" charset="0"/>
              </a:rPr>
              <a:t>(b'1')</a:t>
            </a:r>
            <a:endParaRPr lang="en-US" sz="2435" b="1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82"/>
              </a:spcBef>
              <a:buNone/>
            </a:pPr>
            <a:r>
              <a:rPr lang="en-US" sz="2435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sz="2435" dirty="0"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7928" y="774823"/>
            <a:ext cx="4079369" cy="565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282"/>
              </a:spcBef>
              <a:buNone/>
            </a:pPr>
            <a:r>
              <a:rPr lang="en-US" sz="2783" kern="0" dirty="0">
                <a:solidFill>
                  <a:srgbClr val="ED7D31"/>
                </a:solidFill>
              </a:rPr>
              <a:t>Empty objects: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L=</a:t>
            </a:r>
            <a:r>
              <a:rPr lang="en-US" sz="2435" b="1" kern="0" dirty="0">
                <a:latin typeface="Lucida Console" panose="020B0609040504020204" pitchFamily="49" charset="0"/>
              </a:rPr>
              <a:t>[]</a:t>
            </a:r>
            <a:r>
              <a:rPr lang="en-US" sz="2435" kern="0" dirty="0">
                <a:latin typeface="Lucida Console" panose="020B0609040504020204" pitchFamily="49" charset="0"/>
              </a:rPr>
              <a:t/>
            </a:r>
            <a:br>
              <a:rPr lang="en-US" sz="2435" kern="0" dirty="0">
                <a:latin typeface="Lucida Console" panose="020B0609040504020204" pitchFamily="49" charset="0"/>
              </a:rPr>
            </a:br>
            <a:r>
              <a:rPr lang="en-US" sz="2435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T=</a:t>
            </a:r>
            <a:r>
              <a:rPr lang="en-US" sz="2435" b="1" kern="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altLang="zh-TW" sz="2435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35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435" b="1" kern="0" dirty="0">
                <a:latin typeface="Lucida Console" panose="020B0609040504020204" pitchFamily="49" charset="0"/>
              </a:rPr>
              <a:t>""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D=</a:t>
            </a:r>
            <a:r>
              <a:rPr lang="en-US" sz="2435" b="1" kern="0" dirty="0">
                <a:latin typeface="Lucida Console" panose="020B0609040504020204" pitchFamily="49" charset="0"/>
              </a:rPr>
              <a:t>{}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S=</a:t>
            </a:r>
            <a:r>
              <a:rPr lang="en-US" sz="2435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set()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altLang="zh-TW" sz="2435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F=</a:t>
            </a:r>
            <a:r>
              <a:rPr lang="en-US" altLang="zh-TW" sz="2435" b="1" kern="0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435" b="1" kern="0" dirty="0">
                <a:latin typeface="Lucida Console" panose="020B0609040504020204" pitchFamily="49" charset="0"/>
              </a:rPr>
              <a:t>()</a:t>
            </a:r>
            <a:endParaRPr lang="en-US" sz="2435" b="1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82"/>
              </a:spcBef>
              <a:buNone/>
            </a:pPr>
            <a:r>
              <a:rPr lang="en-US" altLang="zh-TW" sz="2435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35" dirty="0">
                <a:solidFill>
                  <a:srgbClr val="000000"/>
                </a:solidFill>
                <a:latin typeface="Lucida Console" panose="020B0609040504020204" pitchFamily="49" charset="0"/>
              </a:rPr>
              <a:t>B=</a:t>
            </a:r>
            <a:r>
              <a:rPr lang="en-US" altLang="zh-TW" sz="2435" b="1" dirty="0">
                <a:latin typeface="Lucida Console" panose="020B0609040504020204" pitchFamily="49" charset="0"/>
              </a:rPr>
              <a:t>b''</a:t>
            </a:r>
            <a:endParaRPr lang="en-US" altLang="zh-TW" sz="2435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282"/>
              </a:spcBef>
              <a:buNone/>
            </a:pPr>
            <a:r>
              <a:rPr lang="en-US" altLang="zh-TW" sz="2435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35" dirty="0">
                <a:solidFill>
                  <a:srgbClr val="000000"/>
                </a:solidFill>
                <a:latin typeface="Lucida Console" panose="020B0609040504020204" pitchFamily="49" charset="0"/>
              </a:rPr>
              <a:t>BA=</a:t>
            </a:r>
            <a:r>
              <a:rPr lang="en-US" altLang="zh-TW" sz="2435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435" b="1" dirty="0">
                <a:latin typeface="Lucida Console" panose="020B0609040504020204" pitchFamily="49" charset="0"/>
              </a:rPr>
              <a:t>(B)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35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print(</a:t>
            </a:r>
            <a:r>
              <a:rPr lang="en-US" sz="2435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L,T,Str</a:t>
            </a:r>
            <a:r>
              <a:rPr lang="en-US" sz="2435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,\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</a:t>
            </a:r>
            <a:r>
              <a:rPr lang="en-US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  </a:t>
            </a:r>
            <a:r>
              <a:rPr lang="en-US" sz="2435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D,S,F,sep</a:t>
            </a:r>
            <a:r>
              <a:rPr lang="en-US" sz="2435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=",")</a:t>
            </a:r>
          </a:p>
          <a:p>
            <a:pPr marL="0" indent="0">
              <a:spcBef>
                <a:spcPts val="282"/>
              </a:spcBef>
              <a:buNone/>
            </a:pPr>
            <a:r>
              <a:rPr lang="en-US" sz="2435" b="1" kern="0" dirty="0">
                <a:latin typeface="Lucida Console" panose="020B0609040504020204" pitchFamily="49" charset="0"/>
              </a:rPr>
              <a:t>[]</a:t>
            </a:r>
            <a:r>
              <a:rPr lang="en-US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435" b="1" kern="0" dirty="0">
                <a:latin typeface="Lucida Console" panose="020B0609040504020204" pitchFamily="49" charset="0"/>
              </a:rPr>
              <a:t>()</a:t>
            </a:r>
            <a:r>
              <a:rPr lang="en-US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,,</a:t>
            </a:r>
            <a:r>
              <a:rPr lang="en-US" sz="2435" b="1" kern="0" dirty="0">
                <a:latin typeface="Lucida Console" panose="020B0609040504020204" pitchFamily="49" charset="0"/>
              </a:rPr>
              <a:t>{}</a:t>
            </a:r>
            <a:r>
              <a:rPr lang="en-US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435" b="1" kern="0" dirty="0">
                <a:latin typeface="Lucida Console" panose="020B0609040504020204" pitchFamily="49" charset="0"/>
              </a:rPr>
              <a:t>set()</a:t>
            </a:r>
            <a:r>
              <a:rPr lang="en-US" altLang="zh-TW" sz="2435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35" b="1" kern="0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435" b="1" kern="0" dirty="0">
                <a:latin typeface="Lucida Console" panose="020B0609040504020204" pitchFamily="49" charset="0"/>
              </a:rPr>
              <a:t>(</a:t>
            </a:r>
            <a:r>
              <a:rPr lang="en-US" altLang="zh-TW" sz="2435" b="1" dirty="0">
                <a:latin typeface="Lucida Console" panose="020B0609040504020204" pitchFamily="49" charset="0"/>
              </a:rPr>
              <a:t>)</a:t>
            </a:r>
            <a:r>
              <a:rPr lang="en-US" altLang="zh-TW" sz="2435" dirty="0">
                <a:solidFill>
                  <a:srgbClr val="000000">
                    <a:lumMod val="65000"/>
                    <a:lumOff val="3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35" b="1" dirty="0">
                <a:latin typeface="Lucida Console" panose="020B0609040504020204" pitchFamily="49" charset="0"/>
              </a:rPr>
              <a:t>b''</a:t>
            </a:r>
            <a:r>
              <a:rPr lang="en-US" altLang="zh-TW" sz="2435" dirty="0">
                <a:solidFill>
                  <a:srgbClr val="000000">
                    <a:lumMod val="65000"/>
                    <a:lumOff val="3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35" b="1" dirty="0">
                <a:latin typeface="Lucida Console" panose="020B0609040504020204" pitchFamily="49" charset="0"/>
              </a:rPr>
              <a:t> </a:t>
            </a:r>
            <a:r>
              <a:rPr lang="en-US" altLang="zh-TW" sz="2435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435" b="1" dirty="0">
                <a:latin typeface="Lucida Console" panose="020B0609040504020204" pitchFamily="49" charset="0"/>
              </a:rPr>
              <a:t>(b''</a:t>
            </a:r>
            <a:r>
              <a:rPr lang="en-US" altLang="zh-TW" sz="2435" b="1" kern="0" dirty="0">
                <a:latin typeface="Lucida Console" panose="020B0609040504020204" pitchFamily="49" charset="0"/>
              </a:rPr>
              <a:t>)</a:t>
            </a:r>
            <a:endParaRPr lang="en-US" sz="2435" b="1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282"/>
              </a:spcBef>
              <a:buNone/>
            </a:pPr>
            <a:r>
              <a:rPr lang="en-US" sz="2435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5" name="Group 4"/>
          <p:cNvGrpSpPr/>
          <p:nvPr/>
        </p:nvGrpSpPr>
        <p:grpSpPr>
          <a:xfrm rot="189999">
            <a:off x="2353453" y="2054824"/>
            <a:ext cx="3658410" cy="870998"/>
            <a:chOff x="2338279" y="2551770"/>
            <a:chExt cx="3946957" cy="927372"/>
          </a:xfrm>
        </p:grpSpPr>
        <p:sp>
          <p:nvSpPr>
            <p:cNvPr id="7" name="Left-Right Arrow 6"/>
            <p:cNvSpPr/>
            <p:nvPr/>
          </p:nvSpPr>
          <p:spPr bwMode="auto">
            <a:xfrm rot="20431380">
              <a:off x="2338279" y="2852105"/>
              <a:ext cx="3946957" cy="305031"/>
            </a:xfrm>
            <a:prstGeom prst="leftRightArrow">
              <a:avLst/>
            </a:prstGeom>
            <a:solidFill>
              <a:srgbClr val="FFCC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5882" tIns="42941" rIns="85882" bIns="42941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878">
                <a:latin typeface="Times New Roman" charset="0"/>
                <a:ea typeface="+mn-ea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 rot="20460000">
              <a:off x="3283450" y="2672398"/>
              <a:ext cx="1994049" cy="685800"/>
            </a:xfrm>
            <a:prstGeom prst="roundRect">
              <a:avLst/>
            </a:prstGeom>
            <a:solidFill>
              <a:srgbClr val="FFCC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5882" tIns="42941" rIns="85882" bIns="42941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sz="2254" dirty="0">
                  <a:solidFill>
                    <a:prstClr val="black"/>
                  </a:solidFill>
                  <a:latin typeface="Times New Roman" charset="0"/>
                  <a:ea typeface="+mn-ea"/>
                </a:rPr>
                <a:t>The two special cases</a:t>
              </a:r>
            </a:p>
            <a:p>
              <a:pPr algn="ctr">
                <a:lnSpc>
                  <a:spcPct val="90000"/>
                </a:lnSpc>
              </a:pPr>
              <a:endParaRPr lang="zh-TW" altLang="en-US" sz="188" dirty="0">
                <a:solidFill>
                  <a:prstClr val="black"/>
                </a:solidFill>
                <a:latin typeface="Times New Roman" charset="0"/>
                <a:ea typeface="+mn-ea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4344255">
              <a:off x="5224079" y="2400661"/>
              <a:ext cx="196304" cy="498522"/>
            </a:xfrm>
            <a:prstGeom prst="triangle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5882" tIns="42941" rIns="85882" bIns="42941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878">
                <a:latin typeface="Times New Roman" charset="0"/>
                <a:ea typeface="+mn-ea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5144255">
              <a:off x="3138940" y="3131729"/>
              <a:ext cx="196304" cy="498522"/>
            </a:xfrm>
            <a:prstGeom prst="triangle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5882" tIns="42941" rIns="85882" bIns="42941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878">
                <a:latin typeface="Times New Roman" charset="0"/>
                <a:ea typeface="+mn-ea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 bwMode="auto">
          <a:xfrm>
            <a:off x="0" y="65310"/>
            <a:ext cx="9144000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3381" b="1" kern="0" spc="-70" dirty="0"/>
              <a:t>Review:</a:t>
            </a:r>
            <a:r>
              <a:rPr lang="en-US" altLang="zh-TW" sz="2800" b="1" kern="0" spc="-70" dirty="0"/>
              <a:t> </a:t>
            </a:r>
            <a:r>
              <a:rPr lang="en-US" altLang="zh-TW" sz="3381" b="1" kern="0" spc="-70" dirty="0"/>
              <a:t>The</a:t>
            </a:r>
            <a:r>
              <a:rPr lang="en-US" altLang="zh-TW" sz="2800" b="1" kern="0" spc="-70" dirty="0"/>
              <a:t> </a:t>
            </a:r>
            <a:r>
              <a:rPr lang="en-US" altLang="zh-TW" sz="3381" b="1" kern="0" spc="-70" dirty="0"/>
              <a:t>ways</a:t>
            </a:r>
            <a:r>
              <a:rPr lang="en-US" altLang="zh-TW" sz="2800" b="1" kern="0" spc="-70" dirty="0"/>
              <a:t> </a:t>
            </a:r>
            <a:r>
              <a:rPr lang="en-US" altLang="zh-TW" sz="3381" b="1" kern="0" spc="-70" dirty="0"/>
              <a:t>of</a:t>
            </a:r>
            <a:r>
              <a:rPr lang="en-US" altLang="zh-TW" sz="3200" b="1" kern="0" spc="-70" dirty="0"/>
              <a:t> </a:t>
            </a:r>
            <a:r>
              <a:rPr lang="en-US" altLang="zh-TW" sz="3381" b="1" kern="0" spc="-70" dirty="0"/>
              <a:t>declaring</a:t>
            </a:r>
            <a:r>
              <a:rPr lang="en-US" altLang="zh-TW" sz="2800" b="1" kern="0" spc="-70" dirty="0"/>
              <a:t> </a:t>
            </a:r>
            <a:r>
              <a:rPr lang="en-US" altLang="zh-TW" sz="3381" b="1" kern="0" spc="-70" dirty="0"/>
              <a:t>various</a:t>
            </a:r>
            <a:r>
              <a:rPr lang="en-US" altLang="zh-TW" sz="2800" b="1" kern="0" spc="-70" dirty="0"/>
              <a:t> </a:t>
            </a:r>
            <a:r>
              <a:rPr lang="en-US" altLang="zh-TW" sz="3381" b="1" kern="0" spc="-70" dirty="0"/>
              <a:t>objects</a:t>
            </a:r>
            <a:endParaRPr lang="en-US" altLang="zh-TW" sz="3381" b="1" kern="0" spc="-7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80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37458" y="1042603"/>
            <a:ext cx="8490857" cy="58610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1" dirty="0"/>
              <a:t>Python has </a:t>
            </a:r>
            <a:r>
              <a:rPr lang="en-US" altLang="en-US" sz="3131" dirty="0">
                <a:solidFill>
                  <a:srgbClr val="FF0000"/>
                </a:solidFill>
              </a:rPr>
              <a:t>seven/nine</a:t>
            </a:r>
            <a:r>
              <a:rPr lang="en-US" altLang="en-US" sz="3131" dirty="0"/>
              <a:t> standard data types:</a:t>
            </a:r>
          </a:p>
          <a:p>
            <a:pPr marL="562017" indent="-478667">
              <a:buFont typeface="+mj-lt"/>
              <a:buAutoNum type="arabicPeriod"/>
            </a:pPr>
            <a:r>
              <a:rPr lang="en-US" altLang="en-US" sz="2783" dirty="0">
                <a:solidFill>
                  <a:srgbClr val="C00000"/>
                </a:solidFill>
                <a:latin typeface="Elephant" panose="02020904090505020303" pitchFamily="18" charset="0"/>
              </a:rPr>
              <a:t>Number</a:t>
            </a:r>
          </a:p>
          <a:p>
            <a:pPr marL="562017" indent="-478667">
              <a:buFont typeface="+mj-lt"/>
              <a:buAutoNum type="arabicPeriod"/>
            </a:pPr>
            <a:r>
              <a:rPr lang="en-US" altLang="en-US" sz="2783" dirty="0">
                <a:solidFill>
                  <a:srgbClr val="F339D0"/>
                </a:solidFill>
                <a:latin typeface="Elephant" panose="02020904090505020303" pitchFamily="18" charset="0"/>
              </a:rPr>
              <a:t>String</a:t>
            </a:r>
          </a:p>
          <a:p>
            <a:pPr marL="562017" indent="-478667">
              <a:buFont typeface="+mj-lt"/>
              <a:buAutoNum type="arabicPeriod"/>
            </a:pPr>
            <a:r>
              <a:rPr lang="en-US" altLang="en-US" sz="2783" dirty="0">
                <a:solidFill>
                  <a:srgbClr val="FFC000"/>
                </a:solidFill>
                <a:latin typeface="Elephant" panose="02020904090505020303" pitchFamily="18" charset="0"/>
              </a:rPr>
              <a:t>List</a:t>
            </a:r>
          </a:p>
          <a:p>
            <a:pPr marL="562017" indent="-478667">
              <a:buFont typeface="+mj-lt"/>
              <a:buAutoNum type="arabicPeriod"/>
            </a:pPr>
            <a:r>
              <a:rPr lang="en-US" altLang="en-US" sz="2783" dirty="0">
                <a:solidFill>
                  <a:srgbClr val="FFC000"/>
                </a:solidFill>
                <a:latin typeface="Elephant" panose="02020904090505020303" pitchFamily="18" charset="0"/>
              </a:rPr>
              <a:t>Tuple</a:t>
            </a:r>
          </a:p>
          <a:p>
            <a:pPr marL="562017" indent="-478667">
              <a:buFont typeface="+mj-lt"/>
              <a:buAutoNum type="arabicPeriod"/>
            </a:pPr>
            <a:r>
              <a:rPr lang="en-US" altLang="en-US" sz="2783" dirty="0">
                <a:solidFill>
                  <a:srgbClr val="92D050"/>
                </a:solidFill>
                <a:latin typeface="Elephant" panose="02020904090505020303" pitchFamily="18" charset="0"/>
              </a:rPr>
              <a:t>Dictionary</a:t>
            </a:r>
          </a:p>
          <a:p>
            <a:pPr marL="562017" indent="-478667">
              <a:buClr>
                <a:srgbClr val="00B0F0"/>
              </a:buClr>
              <a:buFont typeface="+mj-lt"/>
              <a:buAutoNum type="arabicPeriod"/>
            </a:pPr>
            <a:r>
              <a:rPr lang="en-US" altLang="en-US" sz="2783" dirty="0">
                <a:solidFill>
                  <a:srgbClr val="00B0F0"/>
                </a:solidFill>
                <a:latin typeface="Elephant" panose="02020904090505020303" pitchFamily="18" charset="0"/>
              </a:rPr>
              <a:t>Sets</a:t>
            </a:r>
          </a:p>
          <a:p>
            <a:pPr marL="83350" indent="0">
              <a:buNone/>
            </a:pPr>
            <a:r>
              <a:rPr lang="en-US" altLang="en-US" sz="2783" dirty="0">
                <a:solidFill>
                  <a:srgbClr val="00B0F0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783" dirty="0" err="1">
                <a:solidFill>
                  <a:srgbClr val="00B0F0"/>
                </a:solidFill>
                <a:latin typeface="Elephant" panose="02020904090505020303" pitchFamily="18" charset="0"/>
              </a:rPr>
              <a:t>Frozensets</a:t>
            </a:r>
            <a:endParaRPr lang="en-US" altLang="en-US" sz="2783" dirty="0">
              <a:solidFill>
                <a:srgbClr val="00B0F0"/>
              </a:solidFill>
              <a:latin typeface="Elephant" panose="02020904090505020303" pitchFamily="18" charset="0"/>
            </a:endParaRPr>
          </a:p>
          <a:p>
            <a:pPr marL="83350" indent="0">
              <a:buNone/>
            </a:pPr>
            <a:r>
              <a:rPr lang="en-US" altLang="en-US" sz="2783" dirty="0">
                <a:solidFill>
                  <a:srgbClr val="FF0000"/>
                </a:solidFill>
                <a:latin typeface="Elephant" panose="02020904090505020303" pitchFamily="18" charset="0"/>
              </a:rPr>
              <a:t>7  Bytes</a:t>
            </a:r>
          </a:p>
          <a:p>
            <a:pPr marL="83350" indent="0">
              <a:buNone/>
            </a:pPr>
            <a:r>
              <a:rPr lang="en-US" altLang="en-US" sz="2783" dirty="0">
                <a:solidFill>
                  <a:srgbClr val="FF0000"/>
                </a:solidFill>
                <a:latin typeface="Elephant" panose="02020904090505020303" pitchFamily="18" charset="0"/>
              </a:rPr>
              <a:t>7.5 </a:t>
            </a:r>
            <a:r>
              <a:rPr lang="en-US" altLang="en-US" sz="2783" dirty="0" err="1">
                <a:solidFill>
                  <a:srgbClr val="FF0000"/>
                </a:solidFill>
                <a:latin typeface="Elephant" panose="02020904090505020303" pitchFamily="18" charset="0"/>
              </a:rPr>
              <a:t>Bytearrays</a:t>
            </a:r>
            <a:endParaRPr lang="en-US" altLang="en-US" sz="278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3350" indent="0">
              <a:buNone/>
            </a:pPr>
            <a:r>
              <a:rPr lang="en-US" sz="2783" dirty="0">
                <a:solidFill>
                  <a:schemeClr val="bg1"/>
                </a:solidFill>
              </a:rPr>
              <a:t>will be covered later…</a:t>
            </a:r>
            <a:endParaRPr lang="en-US" altLang="en-US" sz="2783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09420" y="206637"/>
            <a:ext cx="9962844" cy="814201"/>
          </a:xfrm>
          <a:prstGeom prst="rect">
            <a:avLst/>
          </a:prstGeom>
        </p:spPr>
        <p:txBody>
          <a:bodyPr vert="horz" lIns="85882" tIns="42941" rIns="85882" bIns="42941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826" b="1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Data Types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7533" y="4618582"/>
            <a:ext cx="4792869" cy="1839481"/>
            <a:chOff x="4666163" y="5071656"/>
            <a:chExt cx="5511799" cy="2115403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4666163" y="5071656"/>
              <a:ext cx="5511799" cy="2115403"/>
            </a:xfrm>
            <a:prstGeom prst="wedgeRoundRectCallout">
              <a:avLst>
                <a:gd name="adj1" fmla="val -111167"/>
                <a:gd name="adj2" fmla="val -410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TW" altLang="en-US" sz="4696" dirty="0">
                <a:solidFill>
                  <a:prstClr val="black"/>
                </a:solidFill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4666163" y="5071656"/>
              <a:ext cx="5511799" cy="2115403"/>
            </a:xfrm>
            <a:prstGeom prst="wedgeRoundRectCallout">
              <a:avLst>
                <a:gd name="adj1" fmla="val -112549"/>
                <a:gd name="adj2" fmla="val 1057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4696" dirty="0">
                  <a:solidFill>
                    <a:prstClr val="black"/>
                  </a:solidFill>
                </a:rPr>
                <a:t>These pairs can</a:t>
              </a:r>
              <a:br>
                <a:rPr lang="en-US" altLang="zh-TW" sz="4696" dirty="0">
                  <a:solidFill>
                    <a:prstClr val="black"/>
                  </a:solidFill>
                </a:rPr>
              </a:br>
              <a:r>
                <a:rPr lang="en-US" altLang="zh-TW" sz="4696" spc="-52" dirty="0">
                  <a:solidFill>
                    <a:prstClr val="black"/>
                  </a:solidFill>
                </a:rPr>
                <a:t>compare, so they’re</a:t>
              </a:r>
              <a:r>
                <a:rPr lang="en-US" altLang="zh-TW" sz="4696" dirty="0">
                  <a:solidFill>
                    <a:prstClr val="black"/>
                  </a:solidFill>
                </a:rPr>
                <a:t/>
              </a:r>
              <a:br>
                <a:rPr lang="en-US" altLang="zh-TW" sz="4696" dirty="0">
                  <a:solidFill>
                    <a:prstClr val="black"/>
                  </a:solidFill>
                </a:rPr>
              </a:br>
              <a:r>
                <a:rPr lang="en-US" altLang="zh-TW" sz="4696" dirty="0">
                  <a:solidFill>
                    <a:prstClr val="black"/>
                  </a:solidFill>
                </a:rPr>
                <a:t> only ½ different ... </a:t>
              </a:r>
              <a:endParaRPr lang="zh-TW" altLang="en-US" sz="4696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1128" y="1146700"/>
            <a:ext cx="7641425" cy="4211156"/>
            <a:chOff x="1737796" y="1078992"/>
            <a:chExt cx="8787639" cy="4842829"/>
          </a:xfrm>
        </p:grpSpPr>
        <p:sp>
          <p:nvSpPr>
            <p:cNvPr id="16" name="Isosceles Triangle 15"/>
            <p:cNvSpPr/>
            <p:nvPr/>
          </p:nvSpPr>
          <p:spPr>
            <a:xfrm rot="13732105">
              <a:off x="3099961" y="2968033"/>
              <a:ext cx="818437" cy="3542768"/>
            </a:xfrm>
            <a:prstGeom prst="triangle">
              <a:avLst>
                <a:gd name="adj" fmla="val 3889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 sz="1565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02161" y="1078992"/>
              <a:ext cx="8623274" cy="4842829"/>
              <a:chOff x="1902161" y="1078992"/>
              <a:chExt cx="8623274" cy="4842829"/>
            </a:xfrm>
          </p:grpSpPr>
          <p:sp>
            <p:nvSpPr>
              <p:cNvPr id="10" name="Isosceles Triangle 9"/>
              <p:cNvSpPr/>
              <p:nvPr/>
            </p:nvSpPr>
            <p:spPr>
              <a:xfrm rot="16501470">
                <a:off x="4044231" y="5230583"/>
                <a:ext cx="545169" cy="837307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2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565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ounded Rectangular Callout 16"/>
              <p:cNvSpPr/>
              <p:nvPr/>
            </p:nvSpPr>
            <p:spPr>
              <a:xfrm>
                <a:off x="3782651" y="1078992"/>
                <a:ext cx="6742784" cy="2837475"/>
              </a:xfrm>
              <a:prstGeom prst="wedgeRoundRectCallout">
                <a:avLst>
                  <a:gd name="adj1" fmla="val -76974"/>
                  <a:gd name="adj2" fmla="val 25075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sz="4696" dirty="0">
                    <a:solidFill>
                      <a:prstClr val="black"/>
                    </a:solidFill>
                  </a:rPr>
                  <a:t>Each of these is a mutable/ immutable pair of similar</a:t>
                </a:r>
                <a:br>
                  <a:rPr lang="en-US" altLang="zh-TW" sz="4696" dirty="0">
                    <a:solidFill>
                      <a:prstClr val="black"/>
                    </a:solidFill>
                  </a:rPr>
                </a:br>
                <a:r>
                  <a:rPr lang="en-US" altLang="zh-TW" sz="4696" dirty="0">
                    <a:solidFill>
                      <a:prstClr val="black"/>
                    </a:solidFill>
                  </a:rPr>
                  <a:t> objects. </a:t>
                </a:r>
                <a:endParaRPr lang="zh-TW" altLang="en-US" sz="4696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flipV="1">
                <a:off x="4366860" y="3806158"/>
                <a:ext cx="850367" cy="540444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2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565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4306110">
                <a:off x="2796330" y="2865395"/>
                <a:ext cx="761344" cy="2549681"/>
              </a:xfrm>
              <a:prstGeom prst="triangle">
                <a:avLst>
                  <a:gd name="adj" fmla="val 587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565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9852969" flipV="1">
                <a:off x="3737619" y="3039749"/>
                <a:ext cx="617060" cy="1212730"/>
              </a:xfrm>
              <a:prstGeom prst="triangle">
                <a:avLst>
                  <a:gd name="adj" fmla="val 10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2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565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8368120" flipH="1" flipV="1">
                <a:off x="3957026" y="3819528"/>
                <a:ext cx="570022" cy="609573"/>
              </a:xfrm>
              <a:prstGeom prst="triangle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2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TW" altLang="en-US" sz="1565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Rounded Rectangular Callout 27"/>
          <p:cNvSpPr/>
          <p:nvPr/>
        </p:nvSpPr>
        <p:spPr>
          <a:xfrm>
            <a:off x="1" y="241573"/>
            <a:ext cx="2965023" cy="2040781"/>
          </a:xfrm>
          <a:prstGeom prst="wedgeRoundRectCallout">
            <a:avLst>
              <a:gd name="adj1" fmla="val -25085"/>
              <a:gd name="adj2" fmla="val 67274"/>
              <a:gd name="adj3" fmla="val 16667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696" spc="-52" dirty="0">
                <a:solidFill>
                  <a:prstClr val="black"/>
                </a:solidFill>
              </a:rPr>
              <a:t>Can’t </a:t>
            </a:r>
            <a:br>
              <a:rPr lang="en-US" altLang="zh-TW" sz="4696" spc="-52" dirty="0">
                <a:solidFill>
                  <a:prstClr val="black"/>
                </a:solidFill>
              </a:rPr>
            </a:br>
            <a:r>
              <a:rPr lang="en-US" altLang="zh-TW" sz="4696" spc="-52" dirty="0">
                <a:solidFill>
                  <a:prstClr val="black"/>
                </a:solidFill>
              </a:rPr>
              <a:t> </a:t>
            </a:r>
            <a:r>
              <a:rPr lang="en-US" altLang="zh-TW" sz="4696" spc="-78" dirty="0">
                <a:solidFill>
                  <a:prstClr val="black"/>
                </a:solidFill>
              </a:rPr>
              <a:t>compare, so 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696" spc="-52" dirty="0">
                <a:solidFill>
                  <a:srgbClr val="FFC000"/>
                </a:solidFill>
              </a:rPr>
              <a:t>numbered </a:t>
            </a:r>
            <a:br>
              <a:rPr lang="en-US" altLang="zh-TW" sz="4696" spc="-52" dirty="0">
                <a:solidFill>
                  <a:srgbClr val="FFC000"/>
                </a:solidFill>
              </a:rPr>
            </a:br>
            <a:r>
              <a:rPr lang="en-US" altLang="zh-TW" sz="4696" spc="-52" dirty="0">
                <a:solidFill>
                  <a:srgbClr val="FFC000"/>
                </a:solidFill>
              </a:rPr>
              <a:t>separately</a:t>
            </a:r>
            <a:r>
              <a:rPr lang="en-US" altLang="zh-TW" sz="4696" spc="-52" dirty="0">
                <a:solidFill>
                  <a:prstClr val="black"/>
                </a:solidFill>
              </a:rPr>
              <a:t>.</a:t>
            </a:r>
            <a:endParaRPr lang="zh-TW" altLang="en-US" sz="469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7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65310"/>
            <a:ext cx="8588145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Review: General concepts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7928" y="637852"/>
            <a:ext cx="8588145" cy="601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ts val="2609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  <a:cs typeface="Times New Roman" panose="02020603050405020304" pitchFamily="18" charset="0"/>
              </a:rPr>
              <a:t>Looping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78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 range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78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an object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78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traversals</a:t>
            </a:r>
          </a:p>
          <a:p>
            <a:pPr>
              <a:lnSpc>
                <a:spcPct val="90000"/>
              </a:lnSpc>
              <a:spcBef>
                <a:spcPts val="1044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Assignment Rules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78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is a new object is made, and when just a pointer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78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assignment</a:t>
            </a:r>
          </a:p>
          <a:p>
            <a:pPr>
              <a:lnSpc>
                <a:spcPct val="90000"/>
              </a:lnSpc>
              <a:spcBef>
                <a:spcPts val="1044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Modules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78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Importing, importing from, importing as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78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imported data and functions in the same way you access class attributes and methods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Boolean values in math expressions</a:t>
            </a:r>
            <a:endParaRPr lang="en-US" altLang="en-US" sz="2609" kern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altLang="en-US" sz="2783" kern="0" dirty="0" err="1">
                <a:solidFill>
                  <a:srgbClr val="000000"/>
                </a:solidFill>
              </a:rPr>
              <a:t>Nonboolean</a:t>
            </a:r>
            <a:r>
              <a:rPr lang="en-US" altLang="en-US" sz="2783" kern="0" dirty="0">
                <a:solidFill>
                  <a:srgbClr val="000000"/>
                </a:solidFill>
              </a:rPr>
              <a:t> values in logic expressions</a:t>
            </a:r>
            <a:endParaRPr lang="en-US" altLang="en-US" sz="2609" kern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Tx/>
            </a:pPr>
            <a:r>
              <a:rPr lang="en-US" altLang="en-US" sz="2783" kern="0" dirty="0">
                <a:solidFill>
                  <a:srgbClr val="000000"/>
                </a:solidFill>
              </a:rPr>
              <a:t>Comprehensions</a:t>
            </a:r>
          </a:p>
        </p:txBody>
      </p:sp>
    </p:spTree>
    <p:extLst>
      <p:ext uri="{BB962C8B-B14F-4D97-AF65-F5344CB8AC3E}">
        <p14:creationId xmlns:p14="http://schemas.microsoft.com/office/powerpoint/2010/main" val="6246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-76200"/>
            <a:ext cx="9144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F</a:t>
            </a:r>
            <a:r>
              <a:rPr kumimoji="0" lang="en-US" altLang="en-US" sz="280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unctions can be passed around and used as arguments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, just like any other object (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ource sans pro"/>
              </a:rPr>
              <a:t>string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, </a:t>
            </a:r>
            <a:r>
              <a:rPr kumimoji="0" lang="en-US" altLang="en-US" sz="2800" b="0" i="0" u="none" strike="noStrike" cap="none" spc="-30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int</a:t>
            </a:r>
            <a:r>
              <a:rPr kumimoji="0" lang="en-US" altLang="en-US" sz="2800" b="0" i="0" u="none" strike="noStrike" cap="none" spc="-3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source sans pro"/>
              </a:rPr>
              <a:t>, list, etc.). Consider: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586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def </a:t>
            </a:r>
            <a:r>
              <a:rPr lang="en-US" alt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say_hi</a:t>
            </a: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(name):         </a:t>
            </a:r>
            <a:r>
              <a:rPr lang="en-US" altLang="en-US" sz="2400" spc="-4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#Receives a string-type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200" y="838200"/>
            <a:ext cx="9296400" cy="586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def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say_hi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"Hi "+name</a:t>
            </a: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endParaRPr lang="en-US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76200" y="838200"/>
            <a:ext cx="914400" cy="586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88000"/>
              </a:lnSpc>
              <a:spcBef>
                <a:spcPts val="1000"/>
              </a:spcBef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0">
              <a:lnSpc>
                <a:spcPct val="48000"/>
              </a:lnSpc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lvl="0">
              <a:lnSpc>
                <a:spcPct val="88000"/>
              </a:lnSpc>
            </a:pPr>
            <a:endParaRPr lang="en-US" altLang="en-US" sz="2400" dirty="0" smtClean="0">
              <a:solidFill>
                <a:srgbClr val="E06060"/>
              </a:solidFill>
              <a:latin typeface="Lucida Console" panose="020B0609040504020204" pitchFamily="49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00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28" y="1142999"/>
            <a:ext cx="8659713" cy="57150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#The following lists all primes &lt; 15: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254" dirty="0">
                <a:latin typeface="Lucida Console" panose="020B0609040504020204" pitchFamily="49" charset="0"/>
              </a:rPr>
              <a:t> (x)]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254" dirty="0">
                <a:latin typeface="Lucida Console" panose="020B0609040504020204" pitchFamily="49" charset="0"/>
              </a:rPr>
              <a:t> (2*x+1)]</a:t>
            </a:r>
            <a:endParaRPr lang="en-US" altLang="zh-TW" sz="2254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254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the corresponding 2x+1 numbers: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latin typeface="Lucida Console" panose="020B0609040504020204" pitchFamily="49" charset="0"/>
              </a:rPr>
              <a:t>[2*x+1 for x in range(15) 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prime</a:t>
            </a:r>
            <a:r>
              <a:rPr lang="en-US" altLang="zh-TW" sz="2254" dirty="0">
                <a:latin typeface="Lucida Console" panose="020B0609040504020204" pitchFamily="49" charset="0"/>
              </a:rPr>
              <a:t> (2*x+1)]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914400" y="208446"/>
            <a:ext cx="7315200" cy="5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Some list </a:t>
            </a:r>
            <a:r>
              <a:rPr lang="en-US" altLang="zh-TW" b="1" kern="0" dirty="0" smtClean="0"/>
              <a:t>comprehensions</a:t>
            </a:r>
            <a:br>
              <a:rPr lang="en-US" altLang="zh-TW" b="1" kern="0" dirty="0" smtClean="0"/>
            </a:br>
            <a:r>
              <a:rPr lang="en-US" altLang="zh-TW" b="1" kern="0" dirty="0" smtClean="0"/>
              <a:t>that </a:t>
            </a:r>
            <a:r>
              <a:rPr lang="en-US" altLang="zh-TW" b="1" kern="0" dirty="0"/>
              <a:t>use </a:t>
            </a:r>
            <a:r>
              <a:rPr lang="en-US" altLang="zh-TW" b="1" kern="0" dirty="0" smtClean="0"/>
              <a:t>my prime() function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28" y="924125"/>
            <a:ext cx="8659713" cy="565386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#The following lists all primes &lt; 15: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latin typeface="Lucida Console" panose="020B0609040504020204" pitchFamily="49" charset="0"/>
              </a:rPr>
              <a:t>list(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254" dirty="0">
                <a:latin typeface="Lucida Console" panose="020B0609040504020204" pitchFamily="49" charset="0"/>
              </a:rPr>
              <a:t>(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254" dirty="0">
                <a:latin typeface="Lucida Console" panose="020B0609040504020204" pitchFamily="49" charset="0"/>
              </a:rPr>
              <a:t>, range(15)))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latin typeface="Lucida Console" panose="020B0609040504020204" pitchFamily="49" charset="0"/>
              </a:rPr>
              <a:t>list(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254" dirty="0">
                <a:latin typeface="Lucida Console" panose="020B0609040504020204" pitchFamily="49" charset="0"/>
              </a:rPr>
              <a:t>(lambda x: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254" dirty="0">
                <a:latin typeface="Lucida Console" panose="020B0609040504020204" pitchFamily="49" charset="0"/>
              </a:rPr>
              <a:t>(2*x+1), range(15)))</a:t>
            </a:r>
            <a:endParaRPr lang="en-US" altLang="zh-TW" sz="2254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254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  <a:endParaRPr lang="en-US" altLang="zh-TW" sz="2254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the corresponding 2x+1 numbers: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latin typeface="Lucida Console" panose="020B0609040504020204" pitchFamily="49" charset="0"/>
              </a:rPr>
              <a:t>list(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254" dirty="0">
                <a:latin typeface="Lucida Console" panose="020B0609040504020204" pitchFamily="49" charset="0"/>
              </a:rPr>
              <a:t>(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254" dirty="0">
                <a:latin typeface="Lucida Console" panose="020B0609040504020204" pitchFamily="49" charset="0"/>
              </a:rPr>
              <a:t>,[2*x+1 for x in range(15)]))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 </a:t>
            </a:r>
          </a:p>
          <a:p>
            <a:pPr marL="0" indent="0">
              <a:buNone/>
            </a:pPr>
            <a:r>
              <a:rPr lang="en-US" altLang="zh-TW" sz="2254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endParaRPr lang="en-US" altLang="zh-TW" sz="751" dirty="0"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208446"/>
            <a:ext cx="8588145" cy="5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Equivalent filters that use prime()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445"/>
            <a:ext cx="9144000" cy="644111"/>
          </a:xfrm>
        </p:spPr>
        <p:txBody>
          <a:bodyPr/>
          <a:lstStyle/>
          <a:p>
            <a:r>
              <a:rPr lang="en-US" altLang="zh-TW" sz="3600" b="1" dirty="0" smtClean="0"/>
              <a:t>List</a:t>
            </a:r>
            <a:r>
              <a:rPr lang="en-US" altLang="zh-TW" sz="3200" b="1" dirty="0" smtClean="0"/>
              <a:t> </a:t>
            </a:r>
            <a:r>
              <a:rPr lang="en-US" altLang="zh-TW" sz="3600" b="1" dirty="0" smtClean="0"/>
              <a:t>Comprehensions</a:t>
            </a:r>
            <a:r>
              <a:rPr lang="en-US" altLang="zh-TW" sz="3200" b="1" dirty="0" smtClean="0"/>
              <a:t> </a:t>
            </a:r>
            <a:r>
              <a:rPr lang="en-US" altLang="zh-TW" sz="3600" b="1" dirty="0"/>
              <a:t>vs.</a:t>
            </a:r>
            <a:r>
              <a:rPr lang="en-US" altLang="zh-TW" sz="3200" b="1" dirty="0"/>
              <a:t> </a:t>
            </a:r>
            <a:r>
              <a:rPr lang="en-US" altLang="zh-TW" sz="3600" b="1" dirty="0" smtClean="0"/>
              <a:t>List</a:t>
            </a:r>
            <a:r>
              <a:rPr lang="en-US" altLang="zh-TW" sz="3200" b="1" dirty="0" smtClean="0"/>
              <a:t> </a:t>
            </a:r>
            <a:r>
              <a:rPr lang="en-US" altLang="zh-TW" sz="3600" b="1" dirty="0" smtClean="0"/>
              <a:t>Generators</a:t>
            </a:r>
            <a:endParaRPr lang="en-US" altLang="zh-TW" sz="36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1512" y="852365"/>
            <a:ext cx="8301873" cy="60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513" tIns="39757" rIns="79513" bIns="39757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sz="2630" kern="0" dirty="0">
                <a:solidFill>
                  <a:srgbClr val="000000"/>
                </a:solidFill>
              </a:rPr>
              <a:t>The difference, in terms of how you define them, is </a:t>
            </a:r>
            <a:r>
              <a:rPr lang="en-US" altLang="zh-TW" sz="2630" kern="0" spc="-28" dirty="0">
                <a:solidFill>
                  <a:srgbClr val="000000"/>
                </a:solidFill>
              </a:rPr>
              <a:t>whether you use square brackets [] or parentheses ():</a:t>
            </a:r>
            <a:endParaRPr lang="en-US" altLang="zh-TW" sz="2630" kern="0" dirty="0">
              <a:solidFill>
                <a:srgbClr val="00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54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54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54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l=[n*2 for n in range(99)] </a:t>
            </a:r>
            <a:r>
              <a:rPr lang="en-US" altLang="zh-TW" sz="2254" kern="0" dirty="0">
                <a:solidFill>
                  <a:srgbClr val="2D2DB9"/>
                </a:solidFill>
              </a:rPr>
              <a:t># List </a:t>
            </a:r>
            <a:r>
              <a:rPr lang="en-US" altLang="zh-TW" sz="2254" kern="0" dirty="0" err="1">
                <a:solidFill>
                  <a:srgbClr val="2D2DB9"/>
                </a:solidFill>
              </a:rPr>
              <a:t>compr</a:t>
            </a:r>
            <a:r>
              <a:rPr lang="en-US" altLang="zh-TW" sz="2254" kern="0" dirty="0">
                <a:solidFill>
                  <a:srgbClr val="2D2DB9"/>
                </a:solidFill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54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54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&gt;&gt;&gt; </a:t>
            </a:r>
            <a:r>
              <a:rPr lang="en-US" altLang="zh-TW" sz="2254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g=(n*2 for n in range(99)) </a:t>
            </a:r>
            <a:r>
              <a:rPr lang="en-US" altLang="zh-TW" sz="2254" kern="0" dirty="0">
                <a:solidFill>
                  <a:srgbClr val="2D2DB9"/>
                </a:solidFill>
              </a:rPr>
              <a:t># Generator expr.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altLang="zh-TW" sz="2254" kern="0" dirty="0" smtClean="0">
                <a:solidFill>
                  <a:srgbClr val="000000"/>
                </a:solidFill>
              </a:rPr>
              <a:t>(The </a:t>
            </a:r>
            <a:r>
              <a:rPr lang="en-US" altLang="zh-TW" sz="2254" kern="0" dirty="0">
                <a:solidFill>
                  <a:srgbClr val="000000"/>
                </a:solidFill>
              </a:rPr>
              <a:t>“(…)” symbols </a:t>
            </a:r>
            <a:r>
              <a:rPr lang="en-US" altLang="zh-TW" sz="2254" kern="0" dirty="0" smtClean="0">
                <a:solidFill>
                  <a:srgbClr val="000000"/>
                </a:solidFill>
              </a:rPr>
              <a:t>are used because </a:t>
            </a:r>
            <a:r>
              <a:rPr lang="en-US" altLang="zh-TW" sz="2254" kern="0" dirty="0">
                <a:solidFill>
                  <a:srgbClr val="000000"/>
                </a:solidFill>
              </a:rPr>
              <a:t>they’re available:</a:t>
            </a:r>
            <a:br>
              <a:rPr lang="en-US" altLang="zh-TW" sz="2254" kern="0" dirty="0">
                <a:solidFill>
                  <a:srgbClr val="000000"/>
                </a:solidFill>
              </a:rPr>
            </a:br>
            <a:r>
              <a:rPr lang="en-US" altLang="zh-TW" sz="2254" kern="0" spc="-19" dirty="0">
                <a:solidFill>
                  <a:srgbClr val="000000"/>
                </a:solidFill>
              </a:rPr>
              <a:t>tuple comprehensions don’t exist </a:t>
            </a:r>
            <a:r>
              <a:rPr lang="en-US" altLang="zh-TW" sz="2254" kern="0" spc="-19" dirty="0" smtClean="0">
                <a:solidFill>
                  <a:srgbClr val="000000"/>
                </a:solidFill>
              </a:rPr>
              <a:t>(tuples </a:t>
            </a:r>
            <a:r>
              <a:rPr lang="en-US" altLang="zh-TW" sz="2254" kern="0" spc="-19" dirty="0">
                <a:solidFill>
                  <a:srgbClr val="000000"/>
                </a:solidFill>
              </a:rPr>
              <a:t>are immutabl</a:t>
            </a:r>
            <a:r>
              <a:rPr lang="en-US" altLang="zh-TW" sz="2254" kern="0" spc="-94" dirty="0">
                <a:solidFill>
                  <a:srgbClr val="000000"/>
                </a:solidFill>
              </a:rPr>
              <a:t>e).</a:t>
            </a:r>
            <a:r>
              <a:rPr lang="en-US" altLang="zh-TW" sz="2254" kern="0" dirty="0">
                <a:solidFill>
                  <a:srgbClr val="000000"/>
                </a:solidFill>
              </a:rPr>
              <a:t> Nor are there number comprehensions. So a “(… for …)” is unambiguously not a tuple or numeric expression. </a:t>
            </a:r>
          </a:p>
          <a:p>
            <a:pPr>
              <a:lnSpc>
                <a:spcPct val="82000"/>
              </a:lnSpc>
              <a:spcBef>
                <a:spcPts val="564"/>
              </a:spcBef>
            </a:pPr>
            <a:r>
              <a:rPr lang="en-US" altLang="zh-TW" sz="2630" kern="0" dirty="0">
                <a:solidFill>
                  <a:srgbClr val="FF0000"/>
                </a:solidFill>
              </a:rPr>
              <a:t>They are different types: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zh-TW" sz="2254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print(type(l), type(g))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sz="2254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&lt;class 'list'&gt; &lt;class 'generator'&gt;</a:t>
            </a:r>
          </a:p>
          <a:p>
            <a:pPr>
              <a:lnSpc>
                <a:spcPct val="82000"/>
              </a:lnSpc>
              <a:spcBef>
                <a:spcPts val="564"/>
              </a:spcBef>
            </a:pPr>
            <a:r>
              <a:rPr lang="en-US" altLang="zh-TW" sz="2630" kern="0" dirty="0">
                <a:solidFill>
                  <a:srgbClr val="FF0000"/>
                </a:solidFill>
              </a:rPr>
              <a:t>With different sizes: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sz="2254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print(</a:t>
            </a:r>
            <a:r>
              <a:rPr lang="en-US" sz="2254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sys.getsizeof</a:t>
            </a:r>
            <a:r>
              <a:rPr lang="en-US" sz="2254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(l),</a:t>
            </a:r>
            <a:r>
              <a:rPr lang="en-US" sz="2254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sys.getsizeof</a:t>
            </a:r>
            <a:r>
              <a:rPr lang="en-US" sz="2254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(g))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sz="2254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912 88</a:t>
            </a:r>
            <a:endParaRPr lang="en-US" altLang="zh-TW" sz="2254" kern="0" dirty="0">
              <a:solidFill>
                <a:srgbClr val="FF0000"/>
              </a:solidFill>
            </a:endParaRPr>
          </a:p>
          <a:p>
            <a:pPr>
              <a:lnSpc>
                <a:spcPct val="82000"/>
              </a:lnSpc>
              <a:spcBef>
                <a:spcPts val="564"/>
              </a:spcBef>
            </a:pPr>
            <a:r>
              <a:rPr lang="en-US" altLang="zh-TW" sz="2630" kern="0" dirty="0">
                <a:solidFill>
                  <a:srgbClr val="FF0000"/>
                </a:solidFill>
              </a:rPr>
              <a:t>You cannot access the elements of a generator: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sz="2254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print(l[2],g[2])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sz="200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  </a:t>
            </a:r>
            <a:r>
              <a:rPr lang="en-US" sz="2000" kern="0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00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sz="200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    File "&lt;</a:t>
            </a:r>
            <a:r>
              <a:rPr lang="en-US" sz="2000" kern="0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stdin</a:t>
            </a:r>
            <a:r>
              <a:rPr lang="en-US" sz="2000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sz="2254" kern="0" dirty="0">
                <a:solidFill>
                  <a:srgbClr val="EB99CC"/>
                </a:solidFill>
                <a:latin typeface="Lucida Console" panose="020B0609040504020204" pitchFamily="49" charset="0"/>
              </a:rPr>
              <a:t>  </a:t>
            </a:r>
            <a:r>
              <a:rPr lang="en-US" sz="2254" kern="0" spc="-113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TypeError</a:t>
            </a:r>
            <a:r>
              <a:rPr lang="en-US" sz="2254" kern="0" spc="-113" dirty="0">
                <a:solidFill>
                  <a:srgbClr val="EB99CC"/>
                </a:solidFill>
                <a:latin typeface="Lucida Console" panose="020B0609040504020204" pitchFamily="49" charset="0"/>
              </a:rPr>
              <a:t>:'generator' object is not </a:t>
            </a:r>
            <a:r>
              <a:rPr lang="en-US" sz="2254" kern="0" spc="-113" dirty="0" err="1">
                <a:solidFill>
                  <a:srgbClr val="EB99CC"/>
                </a:solidFill>
                <a:latin typeface="Lucida Console" panose="020B0609040504020204" pitchFamily="49" charset="0"/>
              </a:rPr>
              <a:t>subscriptable</a:t>
            </a:r>
            <a:endParaRPr lang="en-US" altLang="zh-TW" sz="2630" kern="0" spc="-113" dirty="0">
              <a:solidFill>
                <a:srgbClr val="EB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65310"/>
            <a:ext cx="8588145" cy="7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b="1" kern="0" dirty="0"/>
              <a:t>Review: Functions</a:t>
            </a:r>
            <a:endParaRPr lang="en-US" altLang="zh-TW" b="1" kern="0" dirty="0">
              <a:latin typeface="Arial Narrow" panose="020B0606020202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784" y="809091"/>
            <a:ext cx="8945217" cy="604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01723" lvl="1" indent="-347883">
              <a:lnSpc>
                <a:spcPct val="80000"/>
              </a:lnSpc>
              <a:spcBef>
                <a:spcPts val="1044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Dynamic scoping 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rules.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marL="749607" lvl="2" indent="-347883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Including with the “nonlocal” and “global” keywords</a:t>
            </a:r>
          </a:p>
          <a:p>
            <a:pPr marL="401723" lvl="1" indent="-347883">
              <a:lnSpc>
                <a:spcPct val="80000"/>
              </a:lnSpc>
              <a:spcBef>
                <a:spcPts val="1044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When an argument passes by-value vs by-reference.</a:t>
            </a:r>
          </a:p>
          <a:p>
            <a:pPr marL="401723" lvl="1" indent="-347883">
              <a:lnSpc>
                <a:spcPct val="80000"/>
              </a:lnSpc>
              <a:spcBef>
                <a:spcPts val="1044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How to use keyword arguments.</a:t>
            </a:r>
          </a:p>
          <a:p>
            <a:pPr marL="401723" lvl="1" indent="-347883">
              <a:lnSpc>
                <a:spcPct val="80000"/>
              </a:lnSpc>
              <a:spcBef>
                <a:spcPts val="1044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How to make keyword-only arguments.</a:t>
            </a:r>
          </a:p>
          <a:p>
            <a:pPr marL="401723" lvl="1" indent="-347883">
              <a:lnSpc>
                <a:spcPct val="80000"/>
              </a:lnSpc>
              <a:spcBef>
                <a:spcPts val="1044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How to use default parameters.</a:t>
            </a:r>
          </a:p>
          <a:p>
            <a:pPr marL="749607" lvl="2" indent="-347883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How they persist in future calls, if they are mutable</a:t>
            </a:r>
          </a:p>
          <a:p>
            <a:pPr marL="401723" lvl="1" indent="-347883">
              <a:lnSpc>
                <a:spcPct val="80000"/>
              </a:lnSpc>
              <a:spcBef>
                <a:spcPts val="1044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How to support variable-length argument lists.</a:t>
            </a:r>
          </a:p>
          <a:p>
            <a:pPr marL="749607" lvl="2" indent="-347883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How to use the * and ** to forward two type of variable-length arguments onward to a </a:t>
            </a:r>
            <a:r>
              <a:rPr lang="en-US" altLang="en-US" sz="2800" kern="0" dirty="0" err="1">
                <a:solidFill>
                  <a:srgbClr val="000000"/>
                </a:solidFill>
              </a:rPr>
              <a:t>callee</a:t>
            </a:r>
            <a:r>
              <a:rPr lang="en-US" altLang="en-US" sz="2800" kern="0" dirty="0">
                <a:solidFill>
                  <a:srgbClr val="000000"/>
                </a:solidFill>
              </a:rPr>
              <a:t>.</a:t>
            </a:r>
          </a:p>
          <a:p>
            <a:pPr marL="401723" lvl="1" indent="-347883">
              <a:lnSpc>
                <a:spcPct val="80000"/>
              </a:lnSpc>
              <a:spcBef>
                <a:spcPts val="1044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How to pass function objects (</a:t>
            </a:r>
            <a:r>
              <a:rPr lang="en-US" altLang="en-US" sz="2800" kern="0" dirty="0" err="1">
                <a:solidFill>
                  <a:srgbClr val="000000"/>
                </a:solidFill>
              </a:rPr>
              <a:t>ie</a:t>
            </a:r>
            <a:r>
              <a:rPr lang="en-US" altLang="en-US" sz="2800" kern="0" dirty="0">
                <a:solidFill>
                  <a:srgbClr val="000000"/>
                </a:solidFill>
              </a:rPr>
              <a:t>, function pointers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).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marL="401723" lvl="1" indent="-347883">
              <a:lnSpc>
                <a:spcPct val="80000"/>
              </a:lnSpc>
              <a:spcBef>
                <a:spcPts val="1044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How to define one function inside 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another.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marL="401723" lvl="1" indent="-347883">
              <a:lnSpc>
                <a:spcPct val="80000"/>
              </a:lnSpc>
              <a:spcBef>
                <a:spcPts val="1044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How to make and use a function 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generator.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marL="749607" lvl="2" indent="-347883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800" kern="0" dirty="0">
                <a:solidFill>
                  <a:srgbClr val="000000"/>
                </a:solidFill>
              </a:rPr>
              <a:t>And the difference to an expression 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generator.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marL="397581" lvl="1" indent="0">
              <a:lnSpc>
                <a:spcPct val="80000"/>
              </a:lnSpc>
              <a:spcBef>
                <a:spcPts val="1044"/>
              </a:spcBef>
              <a:buNone/>
            </a:pPr>
            <a:endParaRPr lang="en-US" altLang="en-US" sz="313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-121478" y="0"/>
            <a:ext cx="9331738" cy="1192505"/>
          </a:xfrm>
        </p:spPr>
        <p:txBody>
          <a:bodyPr/>
          <a:lstStyle/>
          <a:p>
            <a:pPr eaLnBrk="1">
              <a:lnSpc>
                <a:spcPct val="85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826" b="1" dirty="0">
                <a:latin typeface="Arial" panose="020B0604020202020204" pitchFamily="34" charset="0"/>
                <a:cs typeface="Arial" panose="020B0604020202020204" pitchFamily="34" charset="0"/>
              </a:rPr>
              <a:t>Review example: How these wrapper functions both behave just like print()</a:t>
            </a:r>
            <a:endParaRPr lang="en-GB" altLang="en-US" sz="3826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" y="1147142"/>
            <a:ext cx="9144000" cy="5502412"/>
          </a:xfrm>
        </p:spPr>
        <p:txBody>
          <a:bodyPr>
            <a:noAutofit/>
          </a:bodyPr>
          <a:lstStyle/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dirty="0">
                <a:solidFill>
                  <a:srgbClr val="00B0F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87" b="1" dirty="0">
                <a:solidFill>
                  <a:srgbClr val="CC6600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kwlist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):print(</a:t>
            </a:r>
            <a:r>
              <a:rPr lang="en-US" altLang="zh-TW" sz="2087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87" b="1" dirty="0">
                <a:solidFill>
                  <a:srgbClr val="7030A0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kwlist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429427" lvl="1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printv3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dirty="0">
                <a:solidFill>
                  <a:srgbClr val="00B0F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, end="\n", 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=", "):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...    for 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[:-1]: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...       print(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i,end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="")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...    print(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[-1],end=end)</a:t>
            </a:r>
          </a:p>
          <a:p>
            <a:pPr marL="429427" lvl="1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(1,2,3,5,6,sep="+")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1+2+3+5+6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(1,2,3,5,6,sep="+")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1+2+3+5+6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L=['a','b',5]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printv3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L,sep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=":",end=' &lt;\n')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['a', 'b', 5] &lt;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L,sep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="::")</a:t>
            </a:r>
          </a:p>
          <a:p>
            <a:pPr marL="429427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a::b::5</a:t>
            </a:r>
          </a:p>
          <a:p>
            <a:pPr marL="429427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L)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a b 5</a:t>
            </a:r>
          </a:p>
          <a:p>
            <a:pPr marL="429427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("hello")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hello</a:t>
            </a:r>
          </a:p>
          <a:p>
            <a:pPr marL="429427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printv3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"hello")</a:t>
            </a:r>
          </a:p>
          <a:p>
            <a:pPr marL="429427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h e l </a:t>
            </a:r>
            <a:r>
              <a:rPr lang="en-US" altLang="zh-TW" sz="2087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087" dirty="0">
                <a:solidFill>
                  <a:schemeClr val="tx1"/>
                </a:solidFill>
                <a:latin typeface="Lucida Console" panose="020B0609040504020204" pitchFamily="49" charset="0"/>
              </a:rPr>
              <a:t> o</a:t>
            </a:r>
          </a:p>
          <a:p>
            <a:pPr marL="429427" lvl="1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08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520609" y="2384605"/>
            <a:ext cx="1192696" cy="1192696"/>
          </a:xfrm>
          <a:prstGeom prst="wedgeRoundRectCallout">
            <a:avLst>
              <a:gd name="adj1" fmla="val -32870"/>
              <a:gd name="adj2" fmla="val -134722"/>
              <a:gd name="adj3" fmla="val 16667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513" tIns="39757" rIns="79513" bIns="3975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131" dirty="0">
                <a:latin typeface="Times New Roman" charset="0"/>
                <a:ea typeface="+mn-ea"/>
              </a:rPr>
              <a:t>double</a:t>
            </a:r>
            <a:br>
              <a:rPr lang="en-US" altLang="zh-TW" sz="3131" dirty="0">
                <a:latin typeface="Times New Roman" charset="0"/>
                <a:ea typeface="+mn-ea"/>
              </a:rPr>
            </a:br>
            <a:r>
              <a:rPr lang="en-US" altLang="zh-TW" sz="3131" dirty="0">
                <a:latin typeface="Times New Roman" charset="0"/>
                <a:ea typeface="+mn-ea"/>
              </a:rPr>
              <a:t>splat</a:t>
            </a:r>
            <a:endParaRPr lang="zh-TW" altLang="en-US" sz="3131" dirty="0">
              <a:latin typeface="Times New Roman" charset="0"/>
              <a:ea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65913" y="3786533"/>
            <a:ext cx="1192696" cy="1192696"/>
            <a:chOff x="6400800" y="4114800"/>
            <a:chExt cx="1371600" cy="13716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6400800" y="4114800"/>
              <a:ext cx="1371600" cy="1371600"/>
            </a:xfrm>
            <a:prstGeom prst="wedgeRoundRectCallout">
              <a:avLst>
                <a:gd name="adj1" fmla="val -302315"/>
                <a:gd name="adj2" fmla="val 128241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513" tIns="39757" rIns="79513" bIns="39757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3131" dirty="0">
                  <a:latin typeface="Times New Roman" charset="0"/>
                  <a:ea typeface="+mn-ea"/>
                </a:rPr>
                <a:t>splats</a:t>
              </a:r>
              <a:endParaRPr lang="zh-TW" altLang="en-US" sz="3131" dirty="0">
                <a:latin typeface="Times New Roman" charset="0"/>
                <a:ea typeface="+mn-ea"/>
              </a:endParaRPr>
            </a:p>
          </p:txBody>
        </p:sp>
        <p:sp>
          <p:nvSpPr>
            <p:cNvPr id="7" name="Rounded Rectangular Callout 6"/>
            <p:cNvSpPr/>
            <p:nvPr/>
          </p:nvSpPr>
          <p:spPr bwMode="auto">
            <a:xfrm>
              <a:off x="6400800" y="4114800"/>
              <a:ext cx="1371600" cy="1371600"/>
            </a:xfrm>
            <a:prstGeom prst="wedgeRoundRectCallout">
              <a:avLst>
                <a:gd name="adj1" fmla="val -327315"/>
                <a:gd name="adj2" fmla="val 56018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513" tIns="39757" rIns="79513" bIns="39757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3131" dirty="0">
                  <a:latin typeface="Times New Roman" charset="0"/>
                  <a:ea typeface="+mn-ea"/>
                </a:rPr>
                <a:t>splats</a:t>
              </a:r>
              <a:endParaRPr lang="zh-TW" altLang="en-US" sz="3131" dirty="0">
                <a:latin typeface="Times New Roman" charset="0"/>
                <a:ea typeface="+mn-ea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 bwMode="auto">
            <a:xfrm>
              <a:off x="6400800" y="4114800"/>
              <a:ext cx="1371600" cy="1092200"/>
            </a:xfrm>
            <a:prstGeom prst="wedgeRoundRectCallout">
              <a:avLst>
                <a:gd name="adj1" fmla="val -300463"/>
                <a:gd name="adj2" fmla="val 38233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513" tIns="39757" rIns="79513" bIns="39757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3131" dirty="0">
                  <a:latin typeface="Times New Roman" charset="0"/>
                  <a:ea typeface="+mn-ea"/>
                </a:rPr>
                <a:t>splats</a:t>
              </a:r>
              <a:endParaRPr lang="zh-TW" altLang="en-US" sz="3131" dirty="0">
                <a:latin typeface="Times New Roman" charset="0"/>
                <a:ea typeface="+mn-ea"/>
              </a:endParaRPr>
            </a:p>
          </p:txBody>
        </p:sp>
        <p:sp>
          <p:nvSpPr>
            <p:cNvPr id="9" name="Rounded Rectangular Callout 8"/>
            <p:cNvSpPr/>
            <p:nvPr/>
          </p:nvSpPr>
          <p:spPr bwMode="auto">
            <a:xfrm>
              <a:off x="6400800" y="4114800"/>
              <a:ext cx="1371600" cy="1371600"/>
            </a:xfrm>
            <a:prstGeom prst="wedgeRoundRectCallout">
              <a:avLst>
                <a:gd name="adj1" fmla="val 43981"/>
                <a:gd name="adj2" fmla="val -256943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513" tIns="39757" rIns="79513" bIns="39757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3131" dirty="0">
                  <a:latin typeface="Times New Roman" charset="0"/>
                  <a:ea typeface="+mn-ea"/>
                </a:rPr>
                <a:t>splats</a:t>
              </a:r>
              <a:endParaRPr lang="zh-TW" altLang="en-US" sz="3131" dirty="0">
                <a:latin typeface="Times New Roman" charset="0"/>
                <a:ea typeface="+mn-ea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740" y="2528171"/>
            <a:ext cx="1744870" cy="1733232"/>
            <a:chOff x="69851" y="2667683"/>
            <a:chExt cx="2006600" cy="1993217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69851" y="2667683"/>
              <a:ext cx="2006600" cy="1993217"/>
            </a:xfrm>
            <a:prstGeom prst="wedgeRoundRectCallout">
              <a:avLst>
                <a:gd name="adj1" fmla="val 122193"/>
                <a:gd name="adj2" fmla="val -120067"/>
                <a:gd name="adj3" fmla="val 16667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9513" tIns="39757" rIns="79513" bIns="39757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3131" dirty="0">
                  <a:latin typeface="Times New Roman" charset="0"/>
                  <a:ea typeface="+mn-ea"/>
                </a:rPr>
                <a:t>variable-</a:t>
              </a:r>
              <a:br>
                <a:rPr lang="en-US" altLang="zh-TW" sz="3131" dirty="0">
                  <a:latin typeface="Times New Roman" charset="0"/>
                  <a:ea typeface="+mn-ea"/>
                </a:rPr>
              </a:br>
              <a:r>
                <a:rPr lang="en-US" altLang="zh-TW" sz="3131" dirty="0">
                  <a:latin typeface="Times New Roman" charset="0"/>
                  <a:ea typeface="+mn-ea"/>
                </a:rPr>
                <a:t>length</a:t>
              </a:r>
              <a:br>
                <a:rPr lang="en-US" altLang="zh-TW" sz="3131" dirty="0">
                  <a:latin typeface="Times New Roman" charset="0"/>
                  <a:ea typeface="+mn-ea"/>
                </a:rPr>
              </a:br>
              <a:r>
                <a:rPr lang="en-US" altLang="zh-TW" sz="3131" dirty="0">
                  <a:latin typeface="Times New Roman" charset="0"/>
                  <a:ea typeface="+mn-ea"/>
                </a:rPr>
                <a:t>arguments</a:t>
              </a:r>
              <a:endParaRPr lang="zh-TW" altLang="en-US" sz="3131" dirty="0">
                <a:latin typeface="Times New Roman" charset="0"/>
                <a:ea typeface="+mn-ea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 bwMode="auto">
            <a:xfrm>
              <a:off x="69851" y="2667683"/>
              <a:ext cx="2006600" cy="1993217"/>
            </a:xfrm>
            <a:prstGeom prst="wedgeRoundRectCallout">
              <a:avLst>
                <a:gd name="adj1" fmla="val 121560"/>
                <a:gd name="adj2" fmla="val -97766"/>
                <a:gd name="adj3" fmla="val 16667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9513" tIns="39757" rIns="79513" bIns="39757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3131" dirty="0">
                  <a:latin typeface="Times New Roman" charset="0"/>
                  <a:ea typeface="+mn-ea"/>
                </a:rPr>
                <a:t>variable-</a:t>
              </a:r>
              <a:br>
                <a:rPr lang="en-US" altLang="zh-TW" sz="3131" dirty="0">
                  <a:latin typeface="Times New Roman" charset="0"/>
                  <a:ea typeface="+mn-ea"/>
                </a:rPr>
              </a:br>
              <a:r>
                <a:rPr lang="en-US" altLang="zh-TW" sz="3131" dirty="0">
                  <a:latin typeface="Times New Roman" charset="0"/>
                  <a:ea typeface="+mn-ea"/>
                </a:rPr>
                <a:t>length</a:t>
              </a:r>
              <a:br>
                <a:rPr lang="en-US" altLang="zh-TW" sz="3131" dirty="0">
                  <a:latin typeface="Times New Roman" charset="0"/>
                  <a:ea typeface="+mn-ea"/>
                </a:rPr>
              </a:br>
              <a:r>
                <a:rPr lang="en-US" altLang="zh-TW" sz="3131" dirty="0">
                  <a:latin typeface="Times New Roman" charset="0"/>
                  <a:ea typeface="+mn-ea"/>
                </a:rPr>
                <a:t>arguments</a:t>
              </a:r>
              <a:endParaRPr lang="zh-TW" altLang="en-US" sz="3131" dirty="0">
                <a:latin typeface="Times New Roman" charset="0"/>
                <a:ea typeface="+mn-ea"/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3274392" y="2187797"/>
            <a:ext cx="1744870" cy="1733232"/>
          </a:xfrm>
          <a:prstGeom prst="wedgeRoundRectCallout">
            <a:avLst>
              <a:gd name="adj1" fmla="val 2573"/>
              <a:gd name="adj2" fmla="val -101589"/>
              <a:gd name="adj3" fmla="val 16667"/>
            </a:avLst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9513" tIns="39757" rIns="79513" bIns="39757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sz="3131" dirty="0">
                <a:latin typeface="Times New Roman" charset="0"/>
                <a:ea typeface="+mn-ea"/>
              </a:rPr>
              <a:t>variable-</a:t>
            </a:r>
            <a:br>
              <a:rPr lang="en-US" altLang="zh-TW" sz="3131" dirty="0">
                <a:latin typeface="Times New Roman" charset="0"/>
                <a:ea typeface="+mn-ea"/>
              </a:rPr>
            </a:br>
            <a:r>
              <a:rPr lang="en-US" altLang="zh-TW" sz="3131" dirty="0">
                <a:latin typeface="Times New Roman" charset="0"/>
                <a:ea typeface="+mn-ea"/>
              </a:rPr>
              <a:t>length</a:t>
            </a:r>
            <a:br>
              <a:rPr lang="en-US" altLang="zh-TW" sz="3131" dirty="0">
                <a:latin typeface="Times New Roman" charset="0"/>
                <a:ea typeface="+mn-ea"/>
              </a:rPr>
            </a:br>
            <a:r>
              <a:rPr lang="en-US" altLang="zh-TW" sz="3131" dirty="0">
                <a:latin typeface="Times New Roman" charset="0"/>
                <a:ea typeface="+mn-ea"/>
              </a:rPr>
              <a:t>keyword</a:t>
            </a:r>
            <a:br>
              <a:rPr lang="en-US" altLang="zh-TW" sz="3131" dirty="0">
                <a:latin typeface="Times New Roman" charset="0"/>
                <a:ea typeface="+mn-ea"/>
              </a:rPr>
            </a:br>
            <a:r>
              <a:rPr lang="en-US" altLang="zh-TW" sz="3131" dirty="0">
                <a:latin typeface="Times New Roman" charset="0"/>
                <a:ea typeface="+mn-ea"/>
              </a:rPr>
              <a:t>arguments</a:t>
            </a:r>
            <a:endParaRPr lang="zh-TW" altLang="en-US" sz="3131" dirty="0">
              <a:latin typeface="Times New Roman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018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03" y="208446"/>
            <a:ext cx="7586195" cy="937119"/>
          </a:xfrm>
        </p:spPr>
        <p:txBody>
          <a:bodyPr/>
          <a:lstStyle/>
          <a:p>
            <a:r>
              <a:rPr lang="en-US" altLang="zh-TW" sz="3600" b="1" dirty="0" smtClean="0"/>
              <a:t>All of the Python keywords </a:t>
            </a:r>
            <a:br>
              <a:rPr lang="en-US" altLang="zh-TW" sz="3600" b="1" dirty="0" smtClean="0"/>
            </a:br>
            <a:r>
              <a:rPr lang="en-US" altLang="zh-TW" sz="3600" b="1" dirty="0" smtClean="0"/>
              <a:t>can be on the final exam</a:t>
            </a:r>
            <a:endParaRPr lang="zh-TW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64" y="1325415"/>
            <a:ext cx="8301873" cy="53241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6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630" dirty="0">
                <a:solidFill>
                  <a:schemeClr val="tx1"/>
                </a:solidFill>
                <a:latin typeface="Lucida Console" panose="020B0609040504020204" pitchFamily="49" charset="0"/>
              </a:rPr>
              <a:t>from keyword import </a:t>
            </a:r>
            <a:r>
              <a:rPr lang="en-US" altLang="zh-TW" sz="26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kwlist</a:t>
            </a:r>
            <a:endParaRPr lang="en-US" altLang="zh-TW" sz="263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26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6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kwlist</a:t>
            </a:r>
            <a:endParaRPr lang="en-US" altLang="zh-TW" sz="263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2630" dirty="0">
                <a:solidFill>
                  <a:schemeClr val="tx1"/>
                </a:solidFill>
                <a:latin typeface="Lucida Console" panose="020B0609040504020204" pitchFamily="49" charset="0"/>
              </a:rPr>
              <a:t>['False', 'None', 'True', 'and', 'as', 'assert', 'break', 'class', 'continue', '</a:t>
            </a:r>
            <a:r>
              <a:rPr lang="en-US" altLang="zh-TW" sz="26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630" dirty="0">
                <a:solidFill>
                  <a:schemeClr val="tx1"/>
                </a:solidFill>
                <a:latin typeface="Lucida Console" panose="020B0609040504020204" pitchFamily="49" charset="0"/>
              </a:rPr>
              <a:t>', 'del', '</a:t>
            </a:r>
            <a:r>
              <a:rPr lang="en-US" altLang="zh-TW" sz="26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elif</a:t>
            </a:r>
            <a:r>
              <a:rPr lang="en-US" altLang="zh-TW" sz="2630" dirty="0">
                <a:solidFill>
                  <a:schemeClr val="tx1"/>
                </a:solidFill>
                <a:latin typeface="Lucida Console" panose="020B0609040504020204" pitchFamily="49" charset="0"/>
              </a:rPr>
              <a:t>', 'else', 'except', 'finally', 'for', 'from', 'global', 'if', 'import', 'in', 'is', 'lambda', 'nonlocal', 'not', 'or', 'pass', 'raise', 'return', 'try', 'while', 'with', 'yield']</a:t>
            </a:r>
          </a:p>
          <a:p>
            <a:pPr marL="0" indent="0">
              <a:buNone/>
            </a:pPr>
            <a:r>
              <a:rPr lang="en-US" altLang="zh-TW" sz="26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altLang="zh-TW" sz="263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5729"/>
              </p:ext>
            </p:extLst>
          </p:nvPr>
        </p:nvGraphicFramePr>
        <p:xfrm>
          <a:off x="277929" y="208446"/>
          <a:ext cx="8588145" cy="6538354"/>
        </p:xfrm>
        <a:graphic>
          <a:graphicData uri="http://schemas.openxmlformats.org/drawingml/2006/table">
            <a:tbl>
              <a:tblPr/>
              <a:tblGrid>
                <a:gridCol w="1717629">
                  <a:extLst>
                    <a:ext uri="{9D8B030D-6E8A-4147-A177-3AD203B41FA5}">
                      <a16:colId xmlns="" xmlns:a16="http://schemas.microsoft.com/office/drawing/2014/main" val="2699156964"/>
                    </a:ext>
                  </a:extLst>
                </a:gridCol>
                <a:gridCol w="1717629">
                  <a:extLst>
                    <a:ext uri="{9D8B030D-6E8A-4147-A177-3AD203B41FA5}">
                      <a16:colId xmlns="" xmlns:a16="http://schemas.microsoft.com/office/drawing/2014/main" val="4031618170"/>
                    </a:ext>
                  </a:extLst>
                </a:gridCol>
                <a:gridCol w="1717629">
                  <a:extLst>
                    <a:ext uri="{9D8B030D-6E8A-4147-A177-3AD203B41FA5}">
                      <a16:colId xmlns="" xmlns:a16="http://schemas.microsoft.com/office/drawing/2014/main" val="2301187742"/>
                    </a:ext>
                  </a:extLst>
                </a:gridCol>
                <a:gridCol w="1717629">
                  <a:extLst>
                    <a:ext uri="{9D8B030D-6E8A-4147-A177-3AD203B41FA5}">
                      <a16:colId xmlns="" xmlns:a16="http://schemas.microsoft.com/office/drawing/2014/main" val="3063748283"/>
                    </a:ext>
                  </a:extLst>
                </a:gridCol>
                <a:gridCol w="1717629">
                  <a:extLst>
                    <a:ext uri="{9D8B030D-6E8A-4147-A177-3AD203B41FA5}">
                      <a16:colId xmlns="" xmlns:a16="http://schemas.microsoft.com/office/drawing/2014/main" val="2293103044"/>
                    </a:ext>
                  </a:extLst>
                </a:gridCol>
              </a:tblGrid>
              <a:tr h="528437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3600" b="1" u="none" spc="-30" dirty="0" smtClean="0">
                          <a:solidFill>
                            <a:srgbClr val="2D2DB9"/>
                          </a:solidFill>
                          <a:effectLst/>
                        </a:rPr>
                        <a:t>These</a:t>
                      </a:r>
                      <a:r>
                        <a:rPr lang="en-US" altLang="zh-TW" sz="32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 </a:t>
                      </a:r>
                      <a:r>
                        <a:rPr lang="en-US" altLang="zh-TW" sz="36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built-ins</a:t>
                      </a:r>
                      <a:r>
                        <a:rPr lang="en-US" altLang="zh-TW" sz="32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 </a:t>
                      </a:r>
                      <a:r>
                        <a:rPr lang="en-US" altLang="zh-TW" sz="36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can</a:t>
                      </a:r>
                      <a:r>
                        <a:rPr lang="en-US" altLang="zh-TW" sz="32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 </a:t>
                      </a:r>
                      <a:r>
                        <a:rPr lang="en-US" altLang="zh-TW" sz="36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be</a:t>
                      </a:r>
                      <a:r>
                        <a:rPr lang="en-US" altLang="zh-TW" sz="32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 </a:t>
                      </a:r>
                      <a:r>
                        <a:rPr lang="en-US" altLang="zh-TW" sz="36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on</a:t>
                      </a:r>
                      <a:r>
                        <a:rPr lang="en-US" altLang="zh-TW" sz="32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 </a:t>
                      </a:r>
                      <a:r>
                        <a:rPr lang="en-US" altLang="zh-TW" sz="36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the</a:t>
                      </a:r>
                      <a:r>
                        <a:rPr lang="en-US" altLang="zh-TW" sz="32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 </a:t>
                      </a:r>
                      <a:r>
                        <a:rPr lang="en-US" altLang="zh-TW" sz="36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final</a:t>
                      </a:r>
                      <a:r>
                        <a:rPr lang="en-US" altLang="zh-TW" sz="32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 </a:t>
                      </a:r>
                      <a:r>
                        <a:rPr lang="en-US" altLang="zh-TW" sz="3600" b="1" u="none" spc="-30" baseline="0" dirty="0" smtClean="0">
                          <a:solidFill>
                            <a:srgbClr val="2D2DB9"/>
                          </a:solidFill>
                          <a:effectLst/>
                        </a:rPr>
                        <a:t>exam</a:t>
                      </a:r>
                      <a:r>
                        <a:rPr lang="en-US" altLang="zh-TW" sz="3600" b="1" u="none" spc="-30" dirty="0" smtClean="0">
                          <a:solidFill>
                            <a:srgbClr val="2D2DB9"/>
                          </a:solidFill>
                          <a:effectLst/>
                        </a:rPr>
                        <a:t>:</a:t>
                      </a:r>
                      <a:endParaRPr lang="en-US" sz="3600" b="1" u="none" spc="-30" dirty="0">
                        <a:solidFill>
                          <a:srgbClr val="2D2DB9"/>
                        </a:solidFill>
                        <a:effectLst/>
                      </a:endParaRPr>
                    </a:p>
                  </a:txBody>
                  <a:tcPr marL="0" marR="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marL="68792" marR="68792" marT="34396" marB="34396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792" marR="68792" marT="34396" marB="34396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6408680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abs</a:t>
                      </a:r>
                      <a:r>
                        <a:rPr lang="en-US" sz="230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dict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help()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min()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setattr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1374572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all()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dir</a:t>
                      </a:r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hex()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next()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slice()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0719644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any()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id()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object()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sorted()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5622858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ascii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enumerate()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input()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oct</a:t>
                      </a:r>
                      <a:r>
                        <a:rPr lang="en-US" sz="2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staticmethod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9307146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bin()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eval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open()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str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783927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bool()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exec()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isinstance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ord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0265699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bytearray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filter()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issubclass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pow()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super()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1656525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bytes()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float()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iter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print()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tuple()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4208257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callable</a:t>
                      </a:r>
                      <a:r>
                        <a:rPr lang="en-US" sz="2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format()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len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property()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type()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4321485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chr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frozenset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list()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range()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vars</a:t>
                      </a:r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8680871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classmethod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getattr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locals()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repr</a:t>
                      </a:r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zip()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440373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compile()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globals</a:t>
                      </a:r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map()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reversed()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9309716"/>
                  </a:ext>
                </a:extLst>
              </a:tr>
              <a:tr h="416085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complex()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hasattr</a:t>
                      </a:r>
                      <a:r>
                        <a:rPr lang="en-US" sz="2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</a:t>
                      </a:r>
                      <a:r>
                        <a:rPr lang="en-US" sz="2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round()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3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5964495"/>
                  </a:ext>
                </a:extLst>
              </a:tr>
              <a:tr h="515999"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delattr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hash()</a:t>
                      </a:r>
                      <a:endParaRPr lang="en-US" sz="230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memoryview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set</a:t>
                      </a:r>
                      <a:r>
                        <a:rPr lang="en-US" sz="23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230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3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4610" marR="64610" marT="32305" marB="32305"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9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6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28" y="924124"/>
            <a:ext cx="8659713" cy="5725430"/>
          </a:xfrm>
        </p:spPr>
        <p:txBody>
          <a:bodyPr/>
          <a:lstStyle/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254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import </a:t>
            </a:r>
            <a:r>
              <a:rPr lang="en-US" altLang="zh-TW" sz="2254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os</a:t>
            </a:r>
            <a:endParaRPr lang="en-US" altLang="zh-TW" sz="2254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>
              <a:lnSpc>
                <a:spcPct val="82000"/>
              </a:lnSpc>
              <a:spcBef>
                <a:spcPct val="0"/>
              </a:spcBef>
              <a:buNone/>
            </a:pPr>
            <a:r>
              <a:rPr lang="en-US" altLang="zh-TW" sz="2254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254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54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os.system</a:t>
            </a:r>
            <a:r>
              <a:rPr lang="en-US" altLang="zh-TW" sz="2254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("cat prime.py")</a:t>
            </a:r>
            <a:endParaRPr lang="en-US" altLang="zh-TW" sz="2254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chemeClr val="tx1"/>
                </a:solidFill>
                <a:latin typeface="Lucida Console" panose="020B0609040504020204" pitchFamily="49" charset="0"/>
              </a:rPr>
              <a:t>fro</a:t>
            </a:r>
            <a:r>
              <a:rPr lang="en-US" altLang="zh-TW" sz="2254" dirty="0">
                <a:latin typeface="Lucida Console" panose="020B0609040504020204" pitchFamily="49" charset="0"/>
              </a:rPr>
              <a:t>m math import </a:t>
            </a:r>
            <a:r>
              <a:rPr lang="en-US" altLang="zh-TW" sz="2254" dirty="0" err="1">
                <a:latin typeface="Lucida Console" panose="020B0609040504020204" pitchFamily="49" charset="0"/>
              </a:rPr>
              <a:t>sqrt</a:t>
            </a:r>
            <a:r>
              <a:rPr lang="en-US" altLang="zh-TW" sz="2254" dirty="0">
                <a:latin typeface="Lucida Console" panose="020B0609040504020204" pitchFamily="49" charset="0"/>
              </a:rPr>
              <a:t>, </a:t>
            </a:r>
            <a:r>
              <a:rPr lang="en-US" altLang="zh-TW" sz="2254" dirty="0" err="1">
                <a:latin typeface="Lucida Console" panose="020B0609040504020204" pitchFamily="49" charset="0"/>
              </a:rPr>
              <a:t>gcd</a:t>
            </a:r>
            <a:r>
              <a:rPr lang="en-US" altLang="zh-TW" sz="2254" dirty="0">
                <a:latin typeface="Lucida Console" panose="020B0609040504020204" pitchFamily="49" charset="0"/>
              </a:rPr>
              <a:t>, floor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54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254" dirty="0">
                <a:solidFill>
                  <a:srgbClr val="CC3399"/>
                </a:solidFill>
                <a:latin typeface="Lucida Console" panose="020B0609040504020204" pitchFamily="49" charset="0"/>
              </a:rPr>
              <a:t> prime</a:t>
            </a:r>
            <a:r>
              <a:rPr lang="en-US" altLang="zh-TW" sz="2254" dirty="0">
                <a:latin typeface="Lucida Console" panose="020B0609040504020204" pitchFamily="49" charset="0"/>
              </a:rPr>
              <a:t>(</a:t>
            </a:r>
            <a:r>
              <a:rPr lang="en-US" altLang="zh-TW" sz="2254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54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54" dirty="0">
                <a:latin typeface="Lucida Console" panose="020B0609040504020204" pitchFamily="49" charset="0"/>
              </a:rPr>
              <a:t>   </a:t>
            </a:r>
            <a:r>
              <a:rPr lang="en-US" altLang="zh-TW" sz="2254" dirty="0">
                <a:solidFill>
                  <a:schemeClr val="accent2"/>
                </a:solidFill>
                <a:latin typeface="Lucida Console" panose="020B0609040504020204" pitchFamily="49" charset="0"/>
              </a:rPr>
              <a:t>if a&lt;2</a:t>
            </a:r>
            <a:r>
              <a:rPr lang="en-US" altLang="zh-TW" sz="2254" dirty="0">
                <a:latin typeface="Lucida Console" panose="020B0609040504020204" pitchFamily="49" charset="0"/>
              </a:rPr>
              <a:t>: 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54" dirty="0">
                <a:latin typeface="Lucida Console" panose="020B0609040504020204" pitchFamily="49" charset="0"/>
              </a:rPr>
              <a:t>   for </a:t>
            </a:r>
            <a:r>
              <a:rPr lang="en-US" altLang="zh-TW" sz="2254" dirty="0" err="1">
                <a:latin typeface="Lucida Console" panose="020B0609040504020204" pitchFamily="49" charset="0"/>
              </a:rPr>
              <a:t>i</a:t>
            </a:r>
            <a:r>
              <a:rPr lang="en-US" altLang="zh-TW" sz="2254" dirty="0">
                <a:latin typeface="Lucida Console" panose="020B0609040504020204" pitchFamily="49" charset="0"/>
              </a:rPr>
              <a:t> in range(2,floor(</a:t>
            </a:r>
            <a:r>
              <a:rPr lang="en-US" altLang="zh-TW" sz="2254" dirty="0" err="1">
                <a:latin typeface="Lucida Console" panose="020B0609040504020204" pitchFamily="49" charset="0"/>
              </a:rPr>
              <a:t>sqrt</a:t>
            </a:r>
            <a:r>
              <a:rPr lang="en-US" altLang="zh-TW" sz="2254" dirty="0">
                <a:latin typeface="Lucida Console" panose="020B0609040504020204" pitchFamily="49" charset="0"/>
              </a:rPr>
              <a:t>(a))+1):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54" dirty="0">
                <a:latin typeface="Lucida Console" panose="020B0609040504020204" pitchFamily="49" charset="0"/>
              </a:rPr>
              <a:t>      </a:t>
            </a:r>
            <a:r>
              <a:rPr lang="en-US" altLang="zh-TW" sz="2254" dirty="0">
                <a:solidFill>
                  <a:schemeClr val="accent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TW" sz="2254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gcd</a:t>
            </a:r>
            <a:r>
              <a:rPr lang="en-US" altLang="zh-TW" sz="2254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54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i,a</a:t>
            </a:r>
            <a:r>
              <a:rPr lang="en-US" altLang="zh-TW" sz="2254" dirty="0">
                <a:solidFill>
                  <a:schemeClr val="accent2"/>
                </a:solidFill>
                <a:latin typeface="Lucida Console" panose="020B0609040504020204" pitchFamily="49" charset="0"/>
              </a:rPr>
              <a:t>)&gt;1</a:t>
            </a:r>
            <a:r>
              <a:rPr lang="en-US" altLang="zh-TW" sz="2254" dirty="0">
                <a:latin typeface="Lucida Console" panose="020B0609040504020204" pitchFamily="49" charset="0"/>
              </a:rPr>
              <a:t>: 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54" dirty="0">
                <a:latin typeface="Lucida Console" panose="020B0609040504020204" pitchFamily="49" charset="0"/>
              </a:rPr>
              <a:t>   </a:t>
            </a:r>
            <a:r>
              <a:rPr lang="en-US" altLang="zh-TW" sz="2254" dirty="0">
                <a:solidFill>
                  <a:srgbClr val="339933"/>
                </a:solidFill>
                <a:latin typeface="Lucida Console" panose="020B0609040504020204" pitchFamily="49" charset="0"/>
              </a:rPr>
              <a:t>return True</a:t>
            </a:r>
            <a:endParaRPr lang="en-US" altLang="zh-TW" sz="2254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 </a:t>
            </a:r>
            <a:r>
              <a:rPr lang="en-US" altLang="zh-TW" sz="2254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latin typeface="Lucida Console" panose="020B0609040504020204" pitchFamily="49" charset="0"/>
              </a:rPr>
              <a:t>list(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254" dirty="0">
                <a:latin typeface="Lucida Console" panose="020B0609040504020204" pitchFamily="49" charset="0"/>
              </a:rPr>
              <a:t>(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254" dirty="0">
                <a:latin typeface="Lucida Console" panose="020B0609040504020204" pitchFamily="49" charset="0"/>
              </a:rPr>
              <a:t>, range(15)))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#all primes &lt; 15</a:t>
            </a:r>
            <a:endParaRPr lang="en-US" altLang="zh-TW" sz="2254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254" dirty="0">
                <a:latin typeface="Arial Narrow" panose="020B0606020202030204" pitchFamily="34" charset="0"/>
              </a:rPr>
              <a:t> </a:t>
            </a:r>
            <a:r>
              <a:rPr lang="en-US" altLang="zh-TW" sz="2254" dirty="0">
                <a:latin typeface="Lucida Console" panose="020B0609040504020204" pitchFamily="49" charset="0"/>
              </a:rPr>
              <a:t>list(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zh-TW" sz="2254" dirty="0">
                <a:latin typeface="Lucida Console" panose="020B0609040504020204" pitchFamily="49" charset="0"/>
              </a:rPr>
              <a:t>(lambda x:</a:t>
            </a:r>
            <a:r>
              <a:rPr lang="en-US" altLang="zh-TW" sz="2254" b="1" dirty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254" dirty="0">
                <a:latin typeface="Lucida Console" panose="020B0609040504020204" pitchFamily="49" charset="0"/>
              </a:rPr>
              <a:t>(2*x+1), range(15)))</a:t>
            </a:r>
            <a:endParaRPr lang="en-US" altLang="zh-TW" sz="2254" dirty="0">
              <a:latin typeface="Arial Narrow" panose="020B060602020203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  <a:endParaRPr lang="en-US" altLang="zh-TW" sz="2254" dirty="0">
              <a:solidFill>
                <a:srgbClr val="2D2DB9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54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77928" y="208446"/>
            <a:ext cx="8588145" cy="5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882" tIns="42941" rIns="85882" bIns="4294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GB" altLang="en-US" sz="3478" dirty="0">
                <a:solidFill>
                  <a:srgbClr val="3333CC"/>
                </a:solidFill>
                <a:latin typeface="Elephant" panose="02020904090505020303" pitchFamily="18" charset="0"/>
                <a:cs typeface="Times New Roman" panose="02020603050405020304" pitchFamily="18" charset="0"/>
              </a:rPr>
              <a:t>filter</a:t>
            </a:r>
            <a:r>
              <a:rPr lang="en-GB" altLang="en-US" sz="3826" b="1" dirty="0">
                <a:solidFill>
                  <a:srgbClr val="3333CC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()</a:t>
            </a:r>
            <a:endParaRPr lang="en-US" altLang="zh-TW" sz="3478" b="1" kern="0" dirty="0">
              <a:solidFill>
                <a:srgbClr val="3333CC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2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64199" y="3142729"/>
            <a:ext cx="8445010" cy="3648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altLang="en-US" sz="2254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 </a:t>
            </a:r>
            <a:r>
              <a:rPr lang="en-US" altLang="en-US" sz="2254" dirty="0">
                <a:solidFill>
                  <a:srgbClr val="3333CC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# Use map() to apply a mapping to a list:</a:t>
            </a:r>
            <a:endParaRPr lang="en-US" altLang="en-US" sz="2254" dirty="0">
              <a:latin typeface="Lucida Console" panose="020B0609040504020204" pitchFamily="49" charset="0"/>
              <a:ea typeface="+mn-ea"/>
              <a:cs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en-US" sz="2254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lang="en-US" altLang="en-US" sz="2254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254" b="1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map</a:t>
            </a:r>
            <a:r>
              <a:rPr lang="en-US" altLang="en-US" sz="2254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sz="2254" b="1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sin</a:t>
            </a:r>
            <a:r>
              <a:rPr lang="en-US" altLang="en-US" sz="2254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,[0,</a:t>
            </a:r>
            <a:r>
              <a:rPr lang="en-US" altLang="en-US" sz="2254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radians</a:t>
            </a:r>
            <a:r>
              <a:rPr lang="en-US" altLang="en-US" sz="2254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(10), </a:t>
            </a:r>
            <a:r>
              <a:rPr lang="en-US" altLang="en-US" sz="2254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radians</a:t>
            </a:r>
            <a:r>
              <a:rPr lang="en-US" altLang="en-US" sz="2254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(20)])</a:t>
            </a:r>
          </a:p>
          <a:p>
            <a:pPr eaLnBrk="0" hangingPunct="0">
              <a:lnSpc>
                <a:spcPct val="95000"/>
              </a:lnSpc>
            </a:pP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[0.0, 0.17364817766693033, 0.3420201433256687] </a:t>
            </a:r>
          </a:p>
          <a:p>
            <a:pPr eaLnBrk="0" hangingPunct="0">
              <a:lnSpc>
                <a:spcPct val="95000"/>
              </a:lnSpc>
            </a:pPr>
            <a:r>
              <a:rPr lang="en-US" altLang="en-US" sz="2254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lang="en-US" altLang="en-US" sz="2254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254" dirty="0">
                <a:solidFill>
                  <a:srgbClr val="3333CC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#Can you ever have too many maps(), really?</a:t>
            </a:r>
          </a:p>
          <a:p>
            <a:pPr eaLnBrk="0" hangingPunct="0">
              <a:lnSpc>
                <a:spcPct val="95000"/>
              </a:lnSpc>
            </a:pPr>
            <a:r>
              <a:rPr lang="en-US" altLang="en-US" sz="2254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lang="en-US" altLang="en-US" sz="1503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254" spc="-10" dirty="0" err="1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dic</a:t>
            </a:r>
            <a:r>
              <a:rPr lang="en-US" altLang="en-US" sz="2254" spc="-47" dirty="0" err="1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en-US" sz="2254" spc="-47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sz="2254" spc="-47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zip</a:t>
            </a:r>
            <a:r>
              <a:rPr lang="en-US" altLang="en-US" sz="2254" spc="-47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sz="2254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range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sz="2254" spc="-188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,9</a:t>
            </a:r>
            <a:r>
              <a:rPr lang="en-US" altLang="en-US" sz="2254" spc="-188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,10</a:t>
            </a:r>
            <a:r>
              <a:rPr lang="en-US" altLang="en-US" sz="2254" spc="-188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en-US" sz="2254" b="1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map</a:t>
            </a:r>
            <a:r>
              <a:rPr lang="en-US" altLang="en-US" sz="2254" spc="-94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sz="2254" b="1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lambda</a:t>
            </a:r>
            <a:r>
              <a:rPr lang="en-US" altLang="en-US" sz="1878" b="1" spc="-188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254" b="1" spc="-282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en-US" sz="2254" spc="-282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en-US" altLang="en-US" sz="2254" spc="-188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en-US" sz="2254" spc="-94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/10000</a:t>
            </a:r>
            <a:r>
              <a:rPr lang="en-US" altLang="en-US" sz="2254" spc="-282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2254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...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254" b="1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map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sz="2254" b="1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round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2254" b="1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map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sz="2254" b="1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lambda x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: 100000*x,(</a:t>
            </a:r>
            <a:r>
              <a:rPr lang="en-US" altLang="en-US" sz="2254" b="1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map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sz="2254" b="1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sin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2254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... </a:t>
            </a:r>
            <a:r>
              <a:rPr lang="en-US" altLang="en-US" sz="2254" b="1" spc="-1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map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sz="2254" b="1" spc="-10" dirty="0" err="1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radians</a:t>
            </a:r>
            <a:r>
              <a:rPr lang="en-US" altLang="en-US" sz="2254" spc="-10" dirty="0" err="1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en-US" sz="2254" spc="-10" dirty="0" err="1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range</a:t>
            </a:r>
            <a:r>
              <a:rPr lang="en-US" altLang="en-US" sz="2254" spc="-1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(0,91,10)))))))))</a:t>
            </a:r>
          </a:p>
          <a:p>
            <a:pPr eaLnBrk="0" hangingPunct="0">
              <a:lnSpc>
                <a:spcPct val="95000"/>
              </a:lnSpc>
            </a:pPr>
            <a:r>
              <a:rPr lang="en-US" altLang="en-US" sz="2254" spc="-37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{0: 0.0, 10: 0.17365, 20: 0.34202, 30: 0.5, 40: 0.64279, 50: 0.76604, 60: 0.86603, 70: 0.93969, 80: 0.98481, 90: 1.0}</a:t>
            </a:r>
          </a:p>
          <a:p>
            <a:pPr eaLnBrk="0" hangingPunct="0">
              <a:lnSpc>
                <a:spcPct val="75000"/>
              </a:lnSpc>
            </a:pPr>
            <a:r>
              <a:rPr lang="en-US" altLang="en-US" sz="2254" spc="-37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+mn-ea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928" y="208446"/>
            <a:ext cx="8588145" cy="715679"/>
          </a:xfrm>
        </p:spPr>
        <p:txBody>
          <a:bodyPr/>
          <a:lstStyle/>
          <a:p>
            <a:r>
              <a:rPr lang="en-US" altLang="en-US" sz="375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4200" y="1104476"/>
            <a:ext cx="8149366" cy="2107135"/>
            <a:chOff x="304800" y="2706624"/>
            <a:chExt cx="8676822" cy="224351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21837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</a:rPr>
                <a:t> 0</a:t>
              </a: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630" dirty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630" dirty="0">
                  <a:solidFill>
                    <a:srgbClr val="339933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630" dirty="0">
                <a:solidFill>
                  <a:srgbClr val="339933"/>
                </a:solidFill>
                <a:latin typeface="Lucida Console" panose="020B0609040504020204" pitchFamily="49" charset="0"/>
                <a:ea typeface="+mn-ea"/>
                <a:cs typeface="Lucida Sans Unicode" panose="020B0602030504020204" pitchFamily="34" charset="0"/>
              </a:endParaRPr>
            </a:p>
            <a:p>
              <a:pPr eaLnBrk="0" hangingPunct="0">
                <a:lnSpc>
                  <a:spcPct val="85000"/>
                </a:lnSpc>
                <a:spcBef>
                  <a:spcPts val="0"/>
                </a:spcBef>
              </a:pP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</a:rPr>
                <a:t>10</a:t>
              </a: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630" dirty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630" dirty="0">
                  <a:solidFill>
                    <a:srgbClr val="339933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eaLnBrk="0" hangingPunct="0">
                <a:lnSpc>
                  <a:spcPct val="85000"/>
                </a:lnSpc>
                <a:spcBef>
                  <a:spcPts val="0"/>
                </a:spcBef>
              </a:pP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</a:rPr>
                <a:t>20</a:t>
              </a: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630" dirty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630" dirty="0">
                  <a:solidFill>
                    <a:srgbClr val="339933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eaLnBrk="0" hangingPunct="0">
                <a:lnSpc>
                  <a:spcPct val="85000"/>
                </a:lnSpc>
                <a:spcBef>
                  <a:spcPts val="0"/>
                </a:spcBef>
              </a:pP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</a:rPr>
                <a:t>30</a:t>
              </a: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630" dirty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630" dirty="0">
                  <a:solidFill>
                    <a:srgbClr val="339933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eaLnBrk="0" hangingPunct="0">
                <a:lnSpc>
                  <a:spcPct val="85000"/>
                </a:lnSpc>
                <a:spcBef>
                  <a:spcPts val="0"/>
                </a:spcBef>
              </a:pP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</a:rPr>
                <a:t>40</a:t>
              </a: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630" dirty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630" dirty="0">
                  <a:solidFill>
                    <a:srgbClr val="339933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eaLnBrk="0" hangingPunct="0">
                <a:lnSpc>
                  <a:spcPct val="67000"/>
                </a:lnSpc>
                <a:spcBef>
                  <a:spcPts val="0"/>
                </a:spcBef>
              </a:pPr>
              <a:r>
                <a:rPr lang="en-US" altLang="en-US" sz="2630" dirty="0">
                  <a:solidFill>
                    <a:srgbClr val="0070C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</a:rPr>
                <a:t>...</a:t>
              </a:r>
              <a:r>
                <a:rPr lang="en-US" altLang="en-US" sz="1691" dirty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630" dirty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2630" dirty="0">
                  <a:solidFill>
                    <a:srgbClr val="339933"/>
                  </a:solidFill>
                  <a:latin typeface="Lucida Console" panose="020B0609040504020204" pitchFamily="49" charset="0"/>
                  <a:ea typeface="+mn-ea"/>
                  <a:cs typeface="Lucida Sans Unicode" panose="020B0602030504020204" pitchFamily="34" charset="0"/>
                  <a:sym typeface="Symbol" panose="05050102010706020507" pitchFamily="18" charset="2"/>
                </a:rPr>
                <a:t> ...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5906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3005" dirty="0">
                  <a:solidFill>
                    <a:srgbClr val="000000"/>
                  </a:solidFill>
                  <a:ea typeface="+mn-ea"/>
                </a:rPr>
                <a:t>Think of f(x)=sin(x) as a table: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478937" y="2784890"/>
            <a:ext cx="388248" cy="4970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630" dirty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Lucida Sans Unicode" panose="020B0602030504020204" pitchFamily="34" charset="0"/>
                <a:sym typeface="Symbol" panose="05050102010706020507" pitchFamily="18" charset="2"/>
              </a:rPr>
              <a:t>→</a:t>
            </a:r>
            <a:endParaRPr lang="en-US" sz="2630" dirty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3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03" y="208445"/>
            <a:ext cx="7586195" cy="644111"/>
          </a:xfrm>
        </p:spPr>
        <p:txBody>
          <a:bodyPr/>
          <a:lstStyle/>
          <a:p>
            <a:r>
              <a:rPr lang="en-US" sz="3760" b="1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32" y="852557"/>
            <a:ext cx="8516577" cy="579699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>
                <a:solidFill>
                  <a:srgbClr val="FF0000"/>
                </a:solidFill>
              </a:rPr>
              <a:t>: any object for which the 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operator is</a:t>
            </a:r>
            <a:r>
              <a:rPr lang="en-US" sz="2254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spc="-188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Its contents all exist somewhere in the computer memory.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DAA100"/>
                </a:solidFill>
              </a:rPr>
              <a:t>A comprehension</a:t>
            </a:r>
            <a:r>
              <a:rPr lang="en-US" dirty="0" smtClean="0">
                <a:solidFill>
                  <a:srgbClr val="DAA100"/>
                </a:solidFill>
              </a:rPr>
              <a:t>: any container created at the time of its definition by use looping or </a:t>
            </a:r>
            <a:r>
              <a:rPr lang="en-US" dirty="0">
                <a:solidFill>
                  <a:srgbClr val="DAA100"/>
                </a:solidFill>
              </a:rPr>
              <a:t>filtering </a:t>
            </a:r>
            <a:r>
              <a:rPr lang="en-US" dirty="0" smtClean="0">
                <a:solidFill>
                  <a:srgbClr val="DAA100"/>
                </a:solidFill>
              </a:rPr>
              <a:t>instructions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</a:rPr>
              <a:t>An </a:t>
            </a:r>
            <a:r>
              <a:rPr lang="en-US" b="1" dirty="0" err="1" smtClean="0">
                <a:solidFill>
                  <a:srgbClr val="006600"/>
                </a:solidFill>
              </a:rPr>
              <a:t>iterable</a:t>
            </a:r>
            <a:r>
              <a:rPr lang="en-US" dirty="0">
                <a:solidFill>
                  <a:srgbClr val="006600"/>
                </a:solidFill>
              </a:rPr>
              <a:t>: </a:t>
            </a:r>
            <a:r>
              <a:rPr lang="en-US" dirty="0" smtClean="0">
                <a:solidFill>
                  <a:srgbClr val="006600"/>
                </a:solidFill>
              </a:rPr>
              <a:t>any object that is able to be iterated over. This includes containers for lists, sets, or other data structures.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But it also includes other objects like files or sockets.</a:t>
            </a:r>
          </a:p>
          <a:p>
            <a:pPr marL="0" indent="0">
              <a:buNone/>
            </a:pPr>
            <a:r>
              <a:rPr lang="en-US" b="1" spc="-37" dirty="0">
                <a:solidFill>
                  <a:srgbClr val="00667A"/>
                </a:solidFill>
              </a:rPr>
              <a:t>An iterator</a:t>
            </a:r>
            <a:r>
              <a:rPr lang="en-US" spc="-37" dirty="0">
                <a:solidFill>
                  <a:srgbClr val="00667A"/>
                </a:solidFill>
              </a:rPr>
              <a:t>: any object on which the </a:t>
            </a:r>
            <a:r>
              <a:rPr lang="en-US" spc="-37" dirty="0">
                <a:solidFill>
                  <a:schemeClr val="tx1"/>
                </a:solidFill>
              </a:rPr>
              <a:t>next()</a:t>
            </a:r>
            <a:r>
              <a:rPr lang="en-US" spc="-37" dirty="0">
                <a:solidFill>
                  <a:srgbClr val="00667A"/>
                </a:solidFill>
              </a:rPr>
              <a:t> function is defined.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generator function</a:t>
            </a:r>
            <a:r>
              <a:rPr lang="en-US" dirty="0" smtClean="0">
                <a:solidFill>
                  <a:schemeClr val="accent2"/>
                </a:solidFill>
              </a:rPr>
              <a:t>: any function using a yield statement.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spc="-10" dirty="0">
                <a:solidFill>
                  <a:srgbClr val="7030A0"/>
                </a:solidFill>
              </a:rPr>
              <a:t>A generator expression</a:t>
            </a:r>
            <a:r>
              <a:rPr lang="en-US" spc="-10" dirty="0">
                <a:solidFill>
                  <a:srgbClr val="7030A0"/>
                </a:solidFill>
              </a:rPr>
              <a:t>: A lazy counterpart to list (only list) </a:t>
            </a:r>
            <a:r>
              <a:rPr lang="en-US" spc="-19" dirty="0">
                <a:solidFill>
                  <a:srgbClr val="7030A0"/>
                </a:solidFill>
              </a:rPr>
              <a:t>comprehension, defined by replacing the enclosing “[…]” with</a:t>
            </a:r>
            <a:r>
              <a:rPr lang="en-US" spc="-10" dirty="0">
                <a:solidFill>
                  <a:srgbClr val="7030A0"/>
                </a:solidFill>
              </a:rPr>
              <a:t> </a:t>
            </a:r>
            <a:r>
              <a:rPr lang="en-US" spc="-47" dirty="0">
                <a:solidFill>
                  <a:srgbClr val="7030A0"/>
                </a:solidFill>
              </a:rPr>
              <a:t>“</a:t>
            </a:r>
            <a:r>
              <a:rPr lang="en-US" spc="-141" dirty="0">
                <a:solidFill>
                  <a:srgbClr val="7030A0"/>
                </a:solidFill>
              </a:rPr>
              <a:t>(</a:t>
            </a:r>
            <a:r>
              <a:rPr lang="en-US" spc="-47" dirty="0">
                <a:solidFill>
                  <a:srgbClr val="7030A0"/>
                </a:solidFill>
              </a:rPr>
              <a:t>..</a:t>
            </a:r>
            <a:r>
              <a:rPr lang="en-US" spc="-141" dirty="0">
                <a:solidFill>
                  <a:srgbClr val="7030A0"/>
                </a:solidFill>
              </a:rPr>
              <a:t>.</a:t>
            </a:r>
            <a:r>
              <a:rPr lang="en-US" spc="-47" dirty="0">
                <a:solidFill>
                  <a:srgbClr val="7030A0"/>
                </a:solidFill>
              </a:rPr>
              <a:t>)</a:t>
            </a:r>
            <a:r>
              <a:rPr lang="en-US" spc="-141" dirty="0">
                <a:solidFill>
                  <a:srgbClr val="7030A0"/>
                </a:solidFill>
              </a:rPr>
              <a:t>”</a:t>
            </a:r>
            <a:r>
              <a:rPr lang="en-US" spc="-47" dirty="0">
                <a:solidFill>
                  <a:srgbClr val="7030A0"/>
                </a:solidFill>
              </a:rPr>
              <a:t>. </a:t>
            </a:r>
            <a:r>
              <a:rPr lang="en-US" spc="-141" dirty="0">
                <a:solidFill>
                  <a:srgbClr val="7030A0"/>
                </a:solidFill>
              </a:rPr>
              <a:t>V</a:t>
            </a:r>
            <a:r>
              <a:rPr lang="en-US" spc="-47" dirty="0">
                <a:solidFill>
                  <a:srgbClr val="7030A0"/>
                </a:solidFill>
              </a:rPr>
              <a:t>alues generate on-the-fly instead of residing in memor</a:t>
            </a:r>
            <a:r>
              <a:rPr lang="en-US" spc="-329" dirty="0">
                <a:solidFill>
                  <a:srgbClr val="7030A0"/>
                </a:solidFill>
              </a:rPr>
              <a:t>y</a:t>
            </a:r>
            <a:r>
              <a:rPr lang="en-US" spc="-47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spc="-19" dirty="0"/>
              <a:t>A generator</a:t>
            </a:r>
            <a:r>
              <a:rPr lang="en-US" spc="-19" dirty="0"/>
              <a:t>: any iterator that is a either a generator function</a:t>
            </a:r>
            <a:r>
              <a:rPr lang="en-US" dirty="0" smtClean="0"/>
              <a:t> or a generator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lec-template.potx</Template>
  <TotalTime>14417</TotalTime>
  <Words>14629</Words>
  <Application>Microsoft Office PowerPoint</Application>
  <PresentationFormat>On-screen Show (4:3)</PresentationFormat>
  <Paragraphs>2651</Paragraphs>
  <Slides>133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133</vt:i4>
      </vt:variant>
    </vt:vector>
  </HeadingPairs>
  <TitlesOfParts>
    <vt:vector size="168" baseType="lpstr">
      <vt:lpstr>Arial Unicode MS</vt:lpstr>
      <vt:lpstr>inherit</vt:lpstr>
      <vt:lpstr>MS PGothic</vt:lpstr>
      <vt:lpstr>MS PGothic</vt:lpstr>
      <vt:lpstr>PMingLiU</vt:lpstr>
      <vt:lpstr>source sans pro</vt:lpstr>
      <vt:lpstr>Yu Gothic Medium</vt:lpstr>
      <vt:lpstr>Agency FB</vt:lpstr>
      <vt:lpstr>Arial</vt:lpstr>
      <vt:lpstr>Arial Narrow</vt:lpstr>
      <vt:lpstr>Bahnschrift Condensed</vt:lpstr>
      <vt:lpstr>Calibri</vt:lpstr>
      <vt:lpstr>Calibri Light</vt:lpstr>
      <vt:lpstr>Century Schoolbook</vt:lpstr>
      <vt:lpstr>Consolas</vt:lpstr>
      <vt:lpstr>Cooper Black</vt:lpstr>
      <vt:lpstr>Courier New</vt:lpstr>
      <vt:lpstr>Elephant</vt:lpstr>
      <vt:lpstr>Lucida Console</vt:lpstr>
      <vt:lpstr>Lucida Fax</vt:lpstr>
      <vt:lpstr>Lucida Sans Unicode</vt:lpstr>
      <vt:lpstr>Symbol</vt:lpstr>
      <vt:lpstr>Times New Roman</vt:lpstr>
      <vt:lpstr>Wingdings</vt:lpstr>
      <vt:lpstr>Wingdings 3</vt:lpstr>
      <vt:lpstr>Default Design</vt:lpstr>
      <vt:lpstr>3_Office Theme</vt:lpstr>
      <vt:lpstr>4_Default Design</vt:lpstr>
      <vt:lpstr>2_Default Design</vt:lpstr>
      <vt:lpstr>4_Office Theme</vt:lpstr>
      <vt:lpstr>1_Default Design</vt:lpstr>
      <vt:lpstr>3_Default Design</vt:lpstr>
      <vt:lpstr>5_Default Design</vt:lpstr>
      <vt:lpstr>6_Default Design</vt:lpstr>
      <vt:lpstr>7_Default Design</vt:lpstr>
      <vt:lpstr>PowerPoint Presentation</vt:lpstr>
      <vt:lpstr>Function Annotations</vt:lpstr>
      <vt:lpstr>Function Annotations</vt:lpstr>
      <vt:lpstr>Function Annotations</vt:lpstr>
      <vt:lpstr>PowerPoint Presentation</vt:lpstr>
      <vt:lpstr>PowerPoint Presentation</vt:lpstr>
      <vt:lpstr>The Python decorator (@)</vt:lpstr>
      <vt:lpstr>PowerPoint Presentation</vt:lpstr>
      <vt:lpstr>PowerPoint Presentation</vt:lpstr>
      <vt:lpstr>Functions as passed-around objects</vt:lpstr>
      <vt:lpstr>Functions as passed-around objects</vt:lpstr>
      <vt:lpstr>Functions as passed-around objects</vt:lpstr>
      <vt:lpstr>Functions defined inside other functions</vt:lpstr>
      <vt:lpstr>PowerPoint Presentation</vt:lpstr>
      <vt:lpstr>A way to be able to call them from outside</vt:lpstr>
      <vt:lpstr>Putting it all together</vt:lpstr>
      <vt:lpstr>Putting it all together</vt:lpstr>
      <vt:lpstr>PowerPoint Presentation</vt:lpstr>
      <vt:lpstr>Loading a decorator from a file</vt:lpstr>
      <vt:lpstr>PowerPoint Presentation</vt:lpstr>
      <vt:lpstr>Passing arguments to a decorator</vt:lpstr>
      <vt:lpstr>Passing arguments to a decorator</vt:lpstr>
      <vt:lpstr>Passing arguments to a decorator</vt:lpstr>
      <vt:lpstr>Passing arguments to a decorator</vt:lpstr>
      <vt:lpstr>Passing arguments to a decorator</vt:lpstr>
      <vt:lpstr>Passing arguments to a decorator</vt:lpstr>
      <vt:lpstr>Passing arguments to a decorator</vt:lpstr>
      <vt:lpstr>Passing arguments to a decorator</vt:lpstr>
      <vt:lpstr>Passing arguments to a decorator</vt:lpstr>
      <vt:lpstr>Returning a value from a decorator</vt:lpstr>
      <vt:lpstr>Returning a value from a decorator</vt:lpstr>
      <vt:lpstr>Returning a value from a decorator</vt:lpstr>
      <vt:lpstr>Decorating classes</vt:lpstr>
      <vt:lpstr>Decorating classes</vt:lpstr>
      <vt:lpstr>Decorating classes</vt:lpstr>
      <vt:lpstr>PowerPoint Presentation</vt:lpstr>
      <vt:lpstr>PowerPoint Presentation</vt:lpstr>
      <vt:lpstr>PowerPoint Presentation</vt:lpstr>
      <vt:lpstr>PowerPoint Presentation</vt:lpstr>
      <vt:lpstr>Creating a Static Method</vt:lpstr>
      <vt:lpstr>PowerPoint Presentation</vt:lpstr>
      <vt:lpstr>PowerPoint Presentation</vt:lpstr>
      <vt:lpstr>PowerPoint Presentation</vt:lpstr>
      <vt:lpstr>PowerPoint Presentation</vt:lpstr>
      <vt:lpstr>Decorating classes</vt:lpstr>
      <vt:lpstr>Decorating classes</vt:lpstr>
      <vt:lpstr>PowerPoint Presentation</vt:lpstr>
      <vt:lpstr>Controlling Attribute Access</vt:lpstr>
      <vt:lpstr>Using Get Methods</vt:lpstr>
      <vt:lpstr>Using Set Methods</vt:lpstr>
      <vt:lpstr>Using property() to hide the getter and setter from the client</vt:lpstr>
      <vt:lpstr>So what is property()?</vt:lpstr>
      <vt:lpstr>Decorating classes</vt:lpstr>
      <vt:lpstr>As you know already…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@classmethod, @staticmethod, &amp; @property</vt:lpstr>
      <vt:lpstr>Decorating classes</vt:lpstr>
      <vt:lpstr>Decorating classes</vt:lpstr>
      <vt:lpstr>The Dataclasses Module (Python 3.7)</vt:lpstr>
      <vt:lpstr>A Dataclasses Example</vt:lpstr>
      <vt:lpstr>A Dataclasses Example</vt:lpstr>
      <vt:lpstr>Function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Comprehensions vs. List Generators</vt:lpstr>
      <vt:lpstr>PowerPoint Presentation</vt:lpstr>
      <vt:lpstr>Review example: How these wrapper functions both behave just like print()</vt:lpstr>
      <vt:lpstr>All of the Python keywords  can be on the final exam</vt:lpstr>
      <vt:lpstr>PowerPoint Presentation</vt:lpstr>
      <vt:lpstr>PowerPoint Presentation</vt:lpstr>
      <vt:lpstr>A mapping is a concept from math</vt:lpstr>
      <vt:lpstr>Definitions</vt:lpstr>
      <vt:lpstr>PowerPoint Presentation</vt:lpstr>
      <vt:lpstr>PowerPoint Presentation</vt:lpstr>
      <vt:lpstr>PowerPoint Presentation</vt:lpstr>
      <vt:lpstr>Accessing class and instance attributes</vt:lpstr>
      <vt:lpstr>PowerPoint Presentation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Special Methods</vt:lpstr>
      <vt:lpstr>Special Methods</vt:lpstr>
      <vt:lpstr>Special Methods</vt:lpstr>
      <vt:lpstr>PowerPoint Presentation</vt:lpstr>
      <vt:lpstr>Creating Private Attributes</vt:lpstr>
      <vt:lpstr>Accessing Private Attributes</vt:lpstr>
      <vt:lpstr>PowerPoint Presentation</vt:lpstr>
      <vt:lpstr>Derived Classes are New Classes</vt:lpstr>
      <vt:lpstr>Overriding to Create a New Version</vt:lpstr>
      <vt:lpstr>Overriding to Create a New Version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user</dc:creator>
  <cp:lastModifiedBy>Me</cp:lastModifiedBy>
  <cp:revision>798</cp:revision>
  <dcterms:created xsi:type="dcterms:W3CDTF">2009-03-01T03:18:16Z</dcterms:created>
  <dcterms:modified xsi:type="dcterms:W3CDTF">2020-06-11T18:26:18Z</dcterms:modified>
</cp:coreProperties>
</file>