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60" r:id="rId2"/>
    <p:sldMasterId id="2147483972" r:id="rId3"/>
    <p:sldMasterId id="2147483984" r:id="rId4"/>
    <p:sldMasterId id="2147483996" r:id="rId5"/>
    <p:sldMasterId id="2147484008" r:id="rId6"/>
    <p:sldMasterId id="2147484020" r:id="rId7"/>
    <p:sldMasterId id="2147484104" r:id="rId8"/>
    <p:sldMasterId id="2147484116" r:id="rId9"/>
    <p:sldMasterId id="2147484128" r:id="rId10"/>
    <p:sldMasterId id="2147484140" r:id="rId11"/>
    <p:sldMasterId id="2147484188" r:id="rId12"/>
  </p:sldMasterIdLst>
  <p:notesMasterIdLst>
    <p:notesMasterId r:id="rId100"/>
  </p:notesMasterIdLst>
  <p:sldIdLst>
    <p:sldId id="1974" r:id="rId13"/>
    <p:sldId id="1982" r:id="rId14"/>
    <p:sldId id="2098" r:id="rId15"/>
    <p:sldId id="2099" r:id="rId16"/>
    <p:sldId id="2100" r:id="rId17"/>
    <p:sldId id="2101" r:id="rId18"/>
    <p:sldId id="2102" r:id="rId19"/>
    <p:sldId id="1966" r:id="rId20"/>
    <p:sldId id="1967" r:id="rId21"/>
    <p:sldId id="1968" r:id="rId22"/>
    <p:sldId id="1969" r:id="rId23"/>
    <p:sldId id="1970" r:id="rId24"/>
    <p:sldId id="1985" r:id="rId25"/>
    <p:sldId id="1986" r:id="rId26"/>
    <p:sldId id="1956" r:id="rId27"/>
    <p:sldId id="1957" r:id="rId28"/>
    <p:sldId id="1958" r:id="rId29"/>
    <p:sldId id="1959" r:id="rId30"/>
    <p:sldId id="1960" r:id="rId31"/>
    <p:sldId id="1988" r:id="rId32"/>
    <p:sldId id="1989" r:id="rId33"/>
    <p:sldId id="1793" r:id="rId34"/>
    <p:sldId id="1750" r:id="rId35"/>
    <p:sldId id="1751" r:id="rId36"/>
    <p:sldId id="1873" r:id="rId37"/>
    <p:sldId id="2019" r:id="rId38"/>
    <p:sldId id="2018" r:id="rId39"/>
    <p:sldId id="2017" r:id="rId40"/>
    <p:sldId id="1752" r:id="rId41"/>
    <p:sldId id="1859" r:id="rId42"/>
    <p:sldId id="1838" r:id="rId43"/>
    <p:sldId id="1991" r:id="rId44"/>
    <p:sldId id="1992" r:id="rId45"/>
    <p:sldId id="1758" r:id="rId46"/>
    <p:sldId id="1761" r:id="rId47"/>
    <p:sldId id="1762" r:id="rId48"/>
    <p:sldId id="1763" r:id="rId49"/>
    <p:sldId id="1768" r:id="rId50"/>
    <p:sldId id="1882" r:id="rId51"/>
    <p:sldId id="1877" r:id="rId52"/>
    <p:sldId id="1878" r:id="rId53"/>
    <p:sldId id="1879" r:id="rId54"/>
    <p:sldId id="1880" r:id="rId55"/>
    <p:sldId id="1881" r:id="rId56"/>
    <p:sldId id="1769" r:id="rId57"/>
    <p:sldId id="1809" r:id="rId58"/>
    <p:sldId id="1871" r:id="rId59"/>
    <p:sldId id="1869" r:id="rId60"/>
    <p:sldId id="1861" r:id="rId61"/>
    <p:sldId id="1862" r:id="rId62"/>
    <p:sldId id="1863" r:id="rId63"/>
    <p:sldId id="1884" r:id="rId64"/>
    <p:sldId id="2103" r:id="rId65"/>
    <p:sldId id="1885" r:id="rId66"/>
    <p:sldId id="1886" r:id="rId67"/>
    <p:sldId id="1887" r:id="rId68"/>
    <p:sldId id="1888" r:id="rId69"/>
    <p:sldId id="2104" r:id="rId70"/>
    <p:sldId id="1864" r:id="rId71"/>
    <p:sldId id="1820" r:id="rId72"/>
    <p:sldId id="1821" r:id="rId73"/>
    <p:sldId id="1822" r:id="rId74"/>
    <p:sldId id="1823" r:id="rId75"/>
    <p:sldId id="1824" r:id="rId76"/>
    <p:sldId id="1797" r:id="rId77"/>
    <p:sldId id="1798" r:id="rId78"/>
    <p:sldId id="1799" r:id="rId79"/>
    <p:sldId id="1800" r:id="rId80"/>
    <p:sldId id="1818" r:id="rId81"/>
    <p:sldId id="1819" r:id="rId82"/>
    <p:sldId id="1825" r:id="rId83"/>
    <p:sldId id="1826" r:id="rId84"/>
    <p:sldId id="1828" r:id="rId85"/>
    <p:sldId id="1832" r:id="rId86"/>
    <p:sldId id="1833" r:id="rId87"/>
    <p:sldId id="1865" r:id="rId88"/>
    <p:sldId id="1866" r:id="rId89"/>
    <p:sldId id="1836" r:id="rId90"/>
    <p:sldId id="1837" r:id="rId91"/>
    <p:sldId id="1942" r:id="rId92"/>
    <p:sldId id="1867" r:id="rId93"/>
    <p:sldId id="1802" r:id="rId94"/>
    <p:sldId id="1811" r:id="rId95"/>
    <p:sldId id="1812" r:id="rId96"/>
    <p:sldId id="1813" r:id="rId97"/>
    <p:sldId id="1814" r:id="rId98"/>
    <p:sldId id="1816" r:id="rId99"/>
  </p:sldIdLst>
  <p:sldSz cx="9737725" cy="6858000"/>
  <p:notesSz cx="6858000" cy="9144000"/>
  <p:defaultTextStyle>
    <a:defPPr>
      <a:defRPr lang="en-US"/>
    </a:defPPr>
    <a:lvl1pPr marL="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B9"/>
    <a:srgbClr val="7F7F7F"/>
    <a:srgbClr val="FFFFFF"/>
    <a:srgbClr val="663300"/>
    <a:srgbClr val="EE2929"/>
    <a:srgbClr val="F15151"/>
    <a:srgbClr val="EAEFF7"/>
    <a:srgbClr val="D2DEEF"/>
    <a:srgbClr val="FFCCCC"/>
    <a:srgbClr val="FF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>
      <p:cViewPr>
        <p:scale>
          <a:sx n="216" d="100"/>
          <a:sy n="216" d="100"/>
        </p:scale>
        <p:origin x="336" y="-6784"/>
      </p:cViewPr>
      <p:guideLst>
        <p:guide orient="horz" pos="2160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16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8.xml"/><Relationship Id="rId95" Type="http://schemas.openxmlformats.org/officeDocument/2006/relationships/slide" Target="slides/slide83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slide" Target="slides/slide8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87" Type="http://schemas.openxmlformats.org/officeDocument/2006/relationships/slide" Target="slides/slide7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56" Type="http://schemas.openxmlformats.org/officeDocument/2006/relationships/slide" Target="slides/slide44.xml"/><Relationship Id="rId77" Type="http://schemas.openxmlformats.org/officeDocument/2006/relationships/slide" Target="slides/slide65.xml"/><Relationship Id="rId10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60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2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61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14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62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5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63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70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64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16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71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2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72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64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73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8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514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709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821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2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7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027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4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781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365129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9" y="1681163"/>
            <a:ext cx="41195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9" y="2505075"/>
            <a:ext cx="411951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4" y="1681163"/>
            <a:ext cx="41398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4" y="2505075"/>
            <a:ext cx="41398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162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020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384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0" y="987429"/>
            <a:ext cx="49297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6464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0" y="987429"/>
            <a:ext cx="492972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379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9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422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7" y="1122363"/>
            <a:ext cx="7303294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668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509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589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124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3"/>
            <a:ext cx="4139802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639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014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890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759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8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4780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105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5/6/2020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80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082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915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2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7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255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4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464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365129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9" y="1681163"/>
            <a:ext cx="41195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9" y="2505075"/>
            <a:ext cx="411951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4" y="1681163"/>
            <a:ext cx="41398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4" y="2505075"/>
            <a:ext cx="41398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348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37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355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0" y="987429"/>
            <a:ext cx="49297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2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97425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0" y="987429"/>
            <a:ext cx="492972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792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065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6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7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7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87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324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137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0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082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11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516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131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159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12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58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060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509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805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953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1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67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885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068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3360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275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09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629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5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05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843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560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479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8390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67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7" y="1122363"/>
            <a:ext cx="7303294" cy="2387600"/>
          </a:xfrm>
        </p:spPr>
        <p:txBody>
          <a:bodyPr anchor="b"/>
          <a:lstStyle>
            <a:lvl1pPr algn="ctr">
              <a:defRPr sz="517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069"/>
            </a:lvl1pPr>
            <a:lvl2pPr marL="394106" indent="0" algn="ctr">
              <a:buNone/>
              <a:defRPr sz="1724"/>
            </a:lvl2pPr>
            <a:lvl3pPr marL="788213" indent="0" algn="ctr">
              <a:buNone/>
              <a:defRPr sz="1552"/>
            </a:lvl3pPr>
            <a:lvl4pPr marL="1182319" indent="0" algn="ctr">
              <a:buNone/>
              <a:defRPr sz="1379"/>
            </a:lvl4pPr>
            <a:lvl5pPr marL="1576426" indent="0" algn="ctr">
              <a:buNone/>
              <a:defRPr sz="1379"/>
            </a:lvl5pPr>
            <a:lvl6pPr marL="1970532" indent="0" algn="ctr">
              <a:buNone/>
              <a:defRPr sz="1379"/>
            </a:lvl6pPr>
            <a:lvl7pPr marL="2364638" indent="0" algn="ctr">
              <a:buNone/>
              <a:defRPr sz="1379"/>
            </a:lvl7pPr>
            <a:lvl8pPr marL="2758745" indent="0" algn="ctr">
              <a:buNone/>
              <a:defRPr sz="1379"/>
            </a:lvl8pPr>
            <a:lvl9pPr marL="3152851" indent="0" algn="ctr">
              <a:buNone/>
              <a:defRPr sz="137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629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912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2"/>
            <a:ext cx="8398788" cy="2852737"/>
          </a:xfrm>
        </p:spPr>
        <p:txBody>
          <a:bodyPr anchor="b"/>
          <a:lstStyle>
            <a:lvl1pPr>
              <a:defRPr sz="517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7"/>
            <a:ext cx="8398788" cy="1500187"/>
          </a:xfrm>
        </p:spPr>
        <p:txBody>
          <a:bodyPr/>
          <a:lstStyle>
            <a:lvl1pPr marL="0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1pPr>
            <a:lvl2pPr marL="394106" indent="0">
              <a:buNone/>
              <a:defRPr sz="1724">
                <a:solidFill>
                  <a:schemeClr val="tx1">
                    <a:tint val="75000"/>
                  </a:schemeClr>
                </a:solidFill>
              </a:defRPr>
            </a:lvl2pPr>
            <a:lvl3pPr marL="788213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2319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576426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1970532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364638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2758745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15285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2193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4376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9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06" indent="0">
              <a:buNone/>
              <a:defRPr sz="1724" b="1"/>
            </a:lvl2pPr>
            <a:lvl3pPr marL="788213" indent="0">
              <a:buNone/>
              <a:defRPr sz="1552" b="1"/>
            </a:lvl3pPr>
            <a:lvl4pPr marL="1182319" indent="0">
              <a:buNone/>
              <a:defRPr sz="1379" b="1"/>
            </a:lvl4pPr>
            <a:lvl5pPr marL="1576426" indent="0">
              <a:buNone/>
              <a:defRPr sz="1379" b="1"/>
            </a:lvl5pPr>
            <a:lvl6pPr marL="1970532" indent="0">
              <a:buNone/>
              <a:defRPr sz="1379" b="1"/>
            </a:lvl6pPr>
            <a:lvl7pPr marL="2364638" indent="0">
              <a:buNone/>
              <a:defRPr sz="1379" b="1"/>
            </a:lvl7pPr>
            <a:lvl8pPr marL="2758745" indent="0">
              <a:buNone/>
              <a:defRPr sz="1379" b="1"/>
            </a:lvl8pPr>
            <a:lvl9pPr marL="3152851" indent="0">
              <a:buNone/>
              <a:defRPr sz="1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3"/>
            <a:ext cx="4139801" cy="823912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06" indent="0">
              <a:buNone/>
              <a:defRPr sz="1724" b="1"/>
            </a:lvl2pPr>
            <a:lvl3pPr marL="788213" indent="0">
              <a:buNone/>
              <a:defRPr sz="1552" b="1"/>
            </a:lvl3pPr>
            <a:lvl4pPr marL="1182319" indent="0">
              <a:buNone/>
              <a:defRPr sz="1379" b="1"/>
            </a:lvl4pPr>
            <a:lvl5pPr marL="1576426" indent="0">
              <a:buNone/>
              <a:defRPr sz="1379" b="1"/>
            </a:lvl5pPr>
            <a:lvl6pPr marL="1970532" indent="0">
              <a:buNone/>
              <a:defRPr sz="1379" b="1"/>
            </a:lvl6pPr>
            <a:lvl7pPr marL="2364638" indent="0">
              <a:buNone/>
              <a:defRPr sz="1379" b="1"/>
            </a:lvl7pPr>
            <a:lvl8pPr marL="2758745" indent="0">
              <a:buNone/>
              <a:defRPr sz="1379" b="1"/>
            </a:lvl8pPr>
            <a:lvl9pPr marL="3152851" indent="0">
              <a:buNone/>
              <a:defRPr sz="1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48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3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3443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4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75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9"/>
            <a:ext cx="4929723" cy="4873625"/>
          </a:xfrm>
        </p:spPr>
        <p:txBody>
          <a:bodyPr/>
          <a:lstStyle>
            <a:lvl1pPr>
              <a:defRPr sz="2758"/>
            </a:lvl1pPr>
            <a:lvl2pPr>
              <a:defRPr sz="2414"/>
            </a:lvl2pPr>
            <a:lvl3pPr>
              <a:defRPr sz="2069"/>
            </a:lvl3pPr>
            <a:lvl4pPr>
              <a:defRPr sz="1724"/>
            </a:lvl4pPr>
            <a:lvl5pPr>
              <a:defRPr sz="1724"/>
            </a:lvl5pPr>
            <a:lvl6pPr>
              <a:defRPr sz="1724"/>
            </a:lvl6pPr>
            <a:lvl7pPr>
              <a:defRPr sz="1724"/>
            </a:lvl7pPr>
            <a:lvl8pPr>
              <a:defRPr sz="1724"/>
            </a:lvl8pPr>
            <a:lvl9pPr>
              <a:defRPr sz="1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379"/>
            </a:lvl1pPr>
            <a:lvl2pPr marL="394106" indent="0">
              <a:buNone/>
              <a:defRPr sz="1207"/>
            </a:lvl2pPr>
            <a:lvl3pPr marL="788213" indent="0">
              <a:buNone/>
              <a:defRPr sz="1034"/>
            </a:lvl3pPr>
            <a:lvl4pPr marL="1182319" indent="0">
              <a:buNone/>
              <a:defRPr sz="862"/>
            </a:lvl4pPr>
            <a:lvl5pPr marL="1576426" indent="0">
              <a:buNone/>
              <a:defRPr sz="862"/>
            </a:lvl5pPr>
            <a:lvl6pPr marL="1970532" indent="0">
              <a:buNone/>
              <a:defRPr sz="862"/>
            </a:lvl6pPr>
            <a:lvl7pPr marL="2364638" indent="0">
              <a:buNone/>
              <a:defRPr sz="862"/>
            </a:lvl7pPr>
            <a:lvl8pPr marL="2758745" indent="0">
              <a:buNone/>
              <a:defRPr sz="862"/>
            </a:lvl8pPr>
            <a:lvl9pPr marL="3152851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899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75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9"/>
            <a:ext cx="4929723" cy="4873625"/>
          </a:xfrm>
        </p:spPr>
        <p:txBody>
          <a:bodyPr/>
          <a:lstStyle>
            <a:lvl1pPr marL="0" indent="0">
              <a:buNone/>
              <a:defRPr sz="2758"/>
            </a:lvl1pPr>
            <a:lvl2pPr marL="394106" indent="0">
              <a:buNone/>
              <a:defRPr sz="2414"/>
            </a:lvl2pPr>
            <a:lvl3pPr marL="788213" indent="0">
              <a:buNone/>
              <a:defRPr sz="2069"/>
            </a:lvl3pPr>
            <a:lvl4pPr marL="1182319" indent="0">
              <a:buNone/>
              <a:defRPr sz="1724"/>
            </a:lvl4pPr>
            <a:lvl5pPr marL="1576426" indent="0">
              <a:buNone/>
              <a:defRPr sz="1724"/>
            </a:lvl5pPr>
            <a:lvl6pPr marL="1970532" indent="0">
              <a:buNone/>
              <a:defRPr sz="1724"/>
            </a:lvl6pPr>
            <a:lvl7pPr marL="2364638" indent="0">
              <a:buNone/>
              <a:defRPr sz="1724"/>
            </a:lvl7pPr>
            <a:lvl8pPr marL="2758745" indent="0">
              <a:buNone/>
              <a:defRPr sz="1724"/>
            </a:lvl8pPr>
            <a:lvl9pPr marL="3152851" indent="0">
              <a:buNone/>
              <a:defRPr sz="17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379"/>
            </a:lvl1pPr>
            <a:lvl2pPr marL="394106" indent="0">
              <a:buNone/>
              <a:defRPr sz="1207"/>
            </a:lvl2pPr>
            <a:lvl3pPr marL="788213" indent="0">
              <a:buNone/>
              <a:defRPr sz="1034"/>
            </a:lvl3pPr>
            <a:lvl4pPr marL="1182319" indent="0">
              <a:buNone/>
              <a:defRPr sz="862"/>
            </a:lvl4pPr>
            <a:lvl5pPr marL="1576426" indent="0">
              <a:buNone/>
              <a:defRPr sz="862"/>
            </a:lvl5pPr>
            <a:lvl6pPr marL="1970532" indent="0">
              <a:buNone/>
              <a:defRPr sz="862"/>
            </a:lvl6pPr>
            <a:lvl7pPr marL="2364638" indent="0">
              <a:buNone/>
              <a:defRPr sz="862"/>
            </a:lvl7pPr>
            <a:lvl8pPr marL="2758745" indent="0">
              <a:buNone/>
              <a:defRPr sz="862"/>
            </a:lvl8pPr>
            <a:lvl9pPr marL="3152851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1690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480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5/6/2020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4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 defTabSz="914400"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9107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4662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420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74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72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4968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270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9301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1212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0525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1167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211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9993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8740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34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0749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8291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9774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1798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7057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771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518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2465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487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2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360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238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097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3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619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585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488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8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596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8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665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334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286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814" indent="0" algn="ctr">
              <a:buNone/>
              <a:defRPr sz="1998"/>
            </a:lvl2pPr>
            <a:lvl3pPr marL="913629" indent="0" algn="ctr">
              <a:buNone/>
              <a:defRPr sz="1799"/>
            </a:lvl3pPr>
            <a:lvl4pPr marL="1370443" indent="0" algn="ctr">
              <a:buNone/>
              <a:defRPr sz="1599"/>
            </a:lvl4pPr>
            <a:lvl5pPr marL="1827258" indent="0" algn="ctr">
              <a:buNone/>
              <a:defRPr sz="1599"/>
            </a:lvl5pPr>
            <a:lvl6pPr marL="2284072" indent="0" algn="ctr">
              <a:buNone/>
              <a:defRPr sz="1599"/>
            </a:lvl6pPr>
            <a:lvl7pPr marL="2740887" indent="0" algn="ctr">
              <a:buNone/>
              <a:defRPr sz="1599"/>
            </a:lvl7pPr>
            <a:lvl8pPr marL="3197701" indent="0" algn="ctr">
              <a:buNone/>
              <a:defRPr sz="1599"/>
            </a:lvl8pPr>
            <a:lvl9pPr marL="3654515" indent="0" algn="ctr">
              <a:buNone/>
              <a:defRPr sz="15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963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228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42"/>
            <a:ext cx="8398788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8"/>
            <a:ext cx="8398788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814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62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44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2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07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88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70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51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83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70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918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9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9" y="1681164"/>
            <a:ext cx="4119513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14" indent="0">
              <a:buNone/>
              <a:defRPr sz="1998" b="1"/>
            </a:lvl2pPr>
            <a:lvl3pPr marL="913629" indent="0">
              <a:buNone/>
              <a:defRPr sz="1799" b="1"/>
            </a:lvl3pPr>
            <a:lvl4pPr marL="1370443" indent="0">
              <a:buNone/>
              <a:defRPr sz="1599" b="1"/>
            </a:lvl4pPr>
            <a:lvl5pPr marL="1827258" indent="0">
              <a:buNone/>
              <a:defRPr sz="1599" b="1"/>
            </a:lvl5pPr>
            <a:lvl6pPr marL="2284072" indent="0">
              <a:buNone/>
              <a:defRPr sz="1599" b="1"/>
            </a:lvl6pPr>
            <a:lvl7pPr marL="2740887" indent="0">
              <a:buNone/>
              <a:defRPr sz="1599" b="1"/>
            </a:lvl7pPr>
            <a:lvl8pPr marL="3197701" indent="0">
              <a:buNone/>
              <a:defRPr sz="1599" b="1"/>
            </a:lvl8pPr>
            <a:lvl9pPr marL="3654515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9" y="2505075"/>
            <a:ext cx="411951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6" y="1681164"/>
            <a:ext cx="4139801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14" indent="0">
              <a:buNone/>
              <a:defRPr sz="1998" b="1"/>
            </a:lvl2pPr>
            <a:lvl3pPr marL="913629" indent="0">
              <a:buNone/>
              <a:defRPr sz="1799" b="1"/>
            </a:lvl3pPr>
            <a:lvl4pPr marL="1370443" indent="0">
              <a:buNone/>
              <a:defRPr sz="1599" b="1"/>
            </a:lvl4pPr>
            <a:lvl5pPr marL="1827258" indent="0">
              <a:buNone/>
              <a:defRPr sz="1599" b="1"/>
            </a:lvl5pPr>
            <a:lvl6pPr marL="2284072" indent="0">
              <a:buNone/>
              <a:defRPr sz="1599" b="1"/>
            </a:lvl6pPr>
            <a:lvl7pPr marL="2740887" indent="0">
              <a:buNone/>
              <a:defRPr sz="1599" b="1"/>
            </a:lvl7pPr>
            <a:lvl8pPr marL="3197701" indent="0">
              <a:buNone/>
              <a:defRPr sz="1599" b="1"/>
            </a:lvl8pPr>
            <a:lvl9pPr marL="3654515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6" y="2505075"/>
            <a:ext cx="413980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127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078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56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9"/>
            <a:ext cx="4929723" cy="4873625"/>
          </a:xfrm>
        </p:spPr>
        <p:txBody>
          <a:bodyPr/>
          <a:lstStyle>
            <a:lvl1pPr>
              <a:defRPr sz="3197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14" indent="0">
              <a:buNone/>
              <a:defRPr sz="1399"/>
            </a:lvl2pPr>
            <a:lvl3pPr marL="913629" indent="0">
              <a:buNone/>
              <a:defRPr sz="1199"/>
            </a:lvl3pPr>
            <a:lvl4pPr marL="1370443" indent="0">
              <a:buNone/>
              <a:defRPr sz="999"/>
            </a:lvl4pPr>
            <a:lvl5pPr marL="1827258" indent="0">
              <a:buNone/>
              <a:defRPr sz="999"/>
            </a:lvl5pPr>
            <a:lvl6pPr marL="2284072" indent="0">
              <a:buNone/>
              <a:defRPr sz="999"/>
            </a:lvl6pPr>
            <a:lvl7pPr marL="2740887" indent="0">
              <a:buNone/>
              <a:defRPr sz="999"/>
            </a:lvl7pPr>
            <a:lvl8pPr marL="3197701" indent="0">
              <a:buNone/>
              <a:defRPr sz="999"/>
            </a:lvl8pPr>
            <a:lvl9pPr marL="3654515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3523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3" y="987429"/>
            <a:ext cx="4929723" cy="4873625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814" indent="0">
              <a:buNone/>
              <a:defRPr sz="2798"/>
            </a:lvl2pPr>
            <a:lvl3pPr marL="913629" indent="0">
              <a:buNone/>
              <a:defRPr sz="2398"/>
            </a:lvl3pPr>
            <a:lvl4pPr marL="1370443" indent="0">
              <a:buNone/>
              <a:defRPr sz="1998"/>
            </a:lvl4pPr>
            <a:lvl5pPr marL="1827258" indent="0">
              <a:buNone/>
              <a:defRPr sz="1998"/>
            </a:lvl5pPr>
            <a:lvl6pPr marL="2284072" indent="0">
              <a:buNone/>
              <a:defRPr sz="1998"/>
            </a:lvl6pPr>
            <a:lvl7pPr marL="2740887" indent="0">
              <a:buNone/>
              <a:defRPr sz="1998"/>
            </a:lvl7pPr>
            <a:lvl8pPr marL="3197701" indent="0">
              <a:buNone/>
              <a:defRPr sz="1998"/>
            </a:lvl8pPr>
            <a:lvl9pPr marL="3654515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14" indent="0">
              <a:buNone/>
              <a:defRPr sz="1399"/>
            </a:lvl2pPr>
            <a:lvl3pPr marL="913629" indent="0">
              <a:buNone/>
              <a:defRPr sz="1199"/>
            </a:lvl3pPr>
            <a:lvl4pPr marL="1370443" indent="0">
              <a:buNone/>
              <a:defRPr sz="999"/>
            </a:lvl4pPr>
            <a:lvl5pPr marL="1827258" indent="0">
              <a:buNone/>
              <a:defRPr sz="999"/>
            </a:lvl5pPr>
            <a:lvl6pPr marL="2284072" indent="0">
              <a:buNone/>
              <a:defRPr sz="999"/>
            </a:lvl6pPr>
            <a:lvl7pPr marL="2740887" indent="0">
              <a:buNone/>
              <a:defRPr sz="999"/>
            </a:lvl7pPr>
            <a:lvl8pPr marL="3197701" indent="0">
              <a:buNone/>
              <a:defRPr sz="999"/>
            </a:lvl8pPr>
            <a:lvl9pPr marL="3654515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5615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117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1" y="365126"/>
            <a:ext cx="209969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1" y="365126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5/6/2020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70" y="365129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70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4" y="6356354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5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70" y="365129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70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70" y="6356354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4" y="6356354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4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1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7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7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8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25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788213" rtl="0" eaLnBrk="1" latinLnBrk="0" hangingPunct="1">
        <a:lnSpc>
          <a:spcPct val="90000"/>
        </a:lnSpc>
        <a:spcBef>
          <a:spcPct val="0"/>
        </a:spcBef>
        <a:buNone/>
        <a:defRPr sz="3793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97053" indent="-197053" algn="l" defTabSz="788213" rtl="0" eaLnBrk="1" latinLnBrk="0" hangingPunct="1">
        <a:lnSpc>
          <a:spcPct val="90000"/>
        </a:lnSpc>
        <a:spcBef>
          <a:spcPts val="862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1pPr>
      <a:lvl2pPr marL="591160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2pPr>
      <a:lvl3pPr marL="985266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3pPr>
      <a:lvl4pPr marL="1379372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4pPr>
      <a:lvl5pPr marL="1773479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5pPr>
      <a:lvl6pPr marL="2167585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1692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5798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49904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106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213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2319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6426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0532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4638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58745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2851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9A33E89-56BA-4489-ACFB-045B09264CFD}" type="slidenum">
              <a:rPr lang="en-US" altLang="en-US" smtClean="0"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1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7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8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9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8" y="6356355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5875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5875"/>
              <a:t>5/6/2020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4" y="6356355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587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9" y="6356355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5875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5875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1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3629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07" indent="-228407" algn="l" defTabSz="913629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222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36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851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5665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478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294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108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923" indent="-228407" algn="l" defTabSz="9136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14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29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443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258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072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887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701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515" algn="l" defTabSz="9136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number_ceil.htm" TargetMode="External"/><Relationship Id="rId2" Type="http://schemas.openxmlformats.org/officeDocument/2006/relationships/hyperlink" Target="http://www.tutorialspoint.com/python/number_abs.htm" TargetMode="External"/><Relationship Id="rId1" Type="http://schemas.openxmlformats.org/officeDocument/2006/relationships/slideLayout" Target="../slideLayouts/slideLayout123.xml"/><Relationship Id="rId5" Type="http://schemas.openxmlformats.org/officeDocument/2006/relationships/hyperlink" Target="http://www.tutorialspoint.com/python/number_min.htm" TargetMode="External"/><Relationship Id="rId4" Type="http://schemas.openxmlformats.org/officeDocument/2006/relationships/hyperlink" Target="http://www.tutorialspoint.com/python/number_max.ht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iterators-vs-generato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iterators-vs-generators/" TargetMode="Externa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number_max.htm" TargetMode="External"/><Relationship Id="rId1" Type="http://schemas.openxmlformats.org/officeDocument/2006/relationships/slideLayout" Target="../slideLayouts/slideLayout1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number_max.htm" TargetMode="External"/><Relationship Id="rId1" Type="http://schemas.openxmlformats.org/officeDocument/2006/relationships/slideLayout" Target="../slideLayouts/slideLayout1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number_max.htm" TargetMode="External"/><Relationship Id="rId1" Type="http://schemas.openxmlformats.org/officeDocument/2006/relationships/slideLayout" Target="../slideLayouts/slideLayout1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number_max.htm" TargetMode="External"/><Relationship Id="rId2" Type="http://schemas.openxmlformats.org/officeDocument/2006/relationships/hyperlink" Target="http://www.tutorialspoint.com/python/number_ceil.htm" TargetMode="External"/><Relationship Id="rId1" Type="http://schemas.openxmlformats.org/officeDocument/2006/relationships/slideLayout" Target="../slideLayouts/slideLayout1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number_max.htm" TargetMode="External"/><Relationship Id="rId1" Type="http://schemas.openxmlformats.org/officeDocument/2006/relationships/slideLayout" Target="../slideLayouts/slideLayout10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14859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Looking back over</a:t>
            </a:r>
            <a:br>
              <a:rPr lang="en-US" sz="4400" dirty="0" smtClean="0">
                <a:latin typeface="Elephant" panose="02020904090505020303" pitchFamily="18" charset="0"/>
              </a:rPr>
            </a:br>
            <a:r>
              <a:rPr lang="en-US" sz="4400" dirty="0" smtClean="0">
                <a:latin typeface="Elephant" panose="02020904090505020303" pitchFamily="18" charset="0"/>
              </a:rPr>
              <a:t>the previous lectures…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57350"/>
            <a:ext cx="8701379" cy="5086350"/>
          </a:xfrm>
        </p:spPr>
        <p:txBody>
          <a:bodyPr/>
          <a:lstStyle/>
          <a:p>
            <a:pPr algn="just"/>
            <a:r>
              <a:rPr lang="en-US" sz="2800" dirty="0" smtClean="0"/>
              <a:t>I noticed that Lecture 3 had missed discussing the built-in function reversed(). So I have added that discussion to those lecture notes in Slides 105-114.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/>
              <a:t>I noticed that Lecture </a:t>
            </a:r>
            <a:r>
              <a:rPr lang="en-US" sz="2800" dirty="0" smtClean="0"/>
              <a:t>5 could have said more about the way Python loops differ from C++ loops. </a:t>
            </a:r>
            <a:r>
              <a:rPr lang="en-US" sz="2800" dirty="0"/>
              <a:t>So </a:t>
            </a:r>
            <a:r>
              <a:rPr lang="en-US" sz="2800" dirty="0" smtClean="0"/>
              <a:t>I've </a:t>
            </a:r>
            <a:r>
              <a:rPr lang="en-US" sz="2800" dirty="0"/>
              <a:t>added that discussion to those lecture notes in </a:t>
            </a:r>
            <a:r>
              <a:rPr lang="en-US" sz="2800" dirty="0" smtClean="0"/>
              <a:t>Slides 166-170.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Also we will need to review of the end of Lecture 8, because it was rushed due to time constraints.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1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39123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0313" y="4774575"/>
            <a:ext cx="7315875" cy="17405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4930" dirty="0">
                <a:solidFill>
                  <a:prstClr val="black"/>
                </a:solidFill>
              </a:rPr>
              <a:t>These do what you would expect them to do.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9795" y="4495800"/>
            <a:ext cx="9018600" cy="2362200"/>
            <a:chOff x="406917" y="4915941"/>
            <a:chExt cx="9877514" cy="2512273"/>
          </a:xfrm>
        </p:grpSpPr>
        <p:sp>
          <p:nvSpPr>
            <p:cNvPr id="8" name="Rectangle 7"/>
            <p:cNvSpPr/>
            <p:nvPr/>
          </p:nvSpPr>
          <p:spPr>
            <a:xfrm>
              <a:off x="406917" y="4915941"/>
              <a:ext cx="9701766" cy="2512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053" y="4915941"/>
              <a:ext cx="4918932" cy="2499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90000"/>
                </a:lnSpc>
              </a:pPr>
              <a:r>
                <a:rPr lang="en-US" altLang="zh-TW" sz="2100" dirty="0">
                  <a:solidFill>
                    <a:prstClr val="white">
                      <a:lumMod val="75000"/>
                    </a:prstClr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tuple(</a:t>
              </a:r>
              <a:r>
                <a:rPr lang="en-US" sz="2100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{2,(1,),'@♞'}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 </a:t>
              </a:r>
            </a:p>
            <a:p>
              <a:pPr defTabSz="914400">
                <a:lnSpc>
                  <a:spcPct val="90000"/>
                </a:lnSpc>
              </a:pP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2</a:t>
              </a: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'@♞'</a:t>
              </a: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(1,)</a:t>
              </a: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TW" sz="2100" dirty="0">
                  <a:solidFill>
                    <a:prstClr val="white">
                      <a:lumMod val="75000"/>
                    </a:prstClr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list(</a:t>
              </a:r>
              <a:r>
                <a:rPr lang="en-US" sz="2100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{2,(1,),'@♞'}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  <a:r>
                <a:rPr lang="en-US" sz="2100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 </a:t>
              </a:r>
            </a:p>
            <a:p>
              <a:pPr defTabSz="914400">
                <a:lnSpc>
                  <a:spcPct val="90000"/>
                </a:lnSpc>
              </a:pP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2</a:t>
              </a: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'@♞'</a:t>
              </a: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(1,)</a:t>
              </a:r>
              <a:r>
                <a:rPr lang="en-US" sz="21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TW" sz="2100" dirty="0">
                  <a:solidFill>
                    <a:prstClr val="white">
                      <a:lumMod val="75000"/>
                    </a:prstClr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sorted(</a:t>
              </a:r>
              <a:r>
                <a:rPr lang="en-US" sz="2100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{2,(1,),'@♞'}</a:t>
              </a:r>
              <a:r>
                <a:rPr lang="en-US" sz="21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 </a:t>
              </a:r>
            </a:p>
            <a:p>
              <a:pPr defTabSz="914400">
                <a:lnSpc>
                  <a:spcPct val="65000"/>
                </a:lnSpc>
              </a:pPr>
              <a:r>
                <a:rPr lang="en-US" altLang="zh-TW" sz="1830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Traceback</a:t>
              </a:r>
              <a:r>
                <a:rPr lang="en-US" altLang="zh-TW" sz="183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(most recent call last):</a:t>
              </a:r>
            </a:p>
            <a:p>
              <a:pPr defTabSz="914400">
                <a:lnSpc>
                  <a:spcPct val="65000"/>
                </a:lnSpc>
              </a:pPr>
              <a:r>
                <a:rPr lang="en-US" altLang="zh-TW" sz="183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 File "&lt;</a:t>
              </a:r>
              <a:r>
                <a:rPr lang="en-US" altLang="zh-TW" sz="1830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stdin</a:t>
              </a:r>
              <a:r>
                <a:rPr lang="en-US" altLang="zh-TW" sz="183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&gt;", line 1, in &lt;module&gt;</a:t>
              </a:r>
            </a:p>
            <a:p>
              <a:pPr defTabSz="914400">
                <a:lnSpc>
                  <a:spcPct val="65000"/>
                </a:lnSpc>
              </a:pPr>
              <a:r>
                <a:rPr lang="en-US" altLang="zh-TW" sz="1830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TypeError</a:t>
              </a:r>
              <a:r>
                <a:rPr lang="en-US" altLang="zh-TW" sz="2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:</a:t>
              </a:r>
              <a:r>
                <a:rPr lang="en-US" altLang="zh-TW" sz="20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'&lt;' not supported between 	instances of '</a:t>
              </a:r>
              <a:r>
                <a:rPr lang="en-US" altLang="zh-TW" sz="2400" dirty="0" err="1">
                  <a:solidFill>
                    <a:srgbClr val="FF0000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' and '</a:t>
              </a:r>
              <a:r>
                <a:rPr lang="en-US" altLang="zh-TW" sz="2400" dirty="0" err="1">
                  <a:solidFill>
                    <a:srgbClr val="FF0000"/>
                  </a:solidFill>
                  <a:latin typeface="Arial Narrow" panose="020B0606020202030204" pitchFamily="34" charset="0"/>
                </a:rPr>
                <a:t>int</a:t>
              </a:r>
              <a:r>
                <a:rPr lang="en-US" altLang="zh-TW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'</a:t>
              </a:r>
              <a:endParaRPr lang="en-US" sz="2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0369" y="4973263"/>
              <a:ext cx="5024062" cy="2434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BFBFBF"/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91" dirty="0">
                  <a:solidFill>
                    <a:prstClr val="white">
                      <a:lumMod val="75000"/>
                    </a:prstClr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tuple(</a:t>
              </a:r>
              <a:r>
                <a:rPr lang="en-US" altLang="zh-TW" sz="2191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"hello"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'h'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'e'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'l'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'l'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'o'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BFBFBF"/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list(</a:t>
              </a:r>
              <a:r>
                <a:rPr lang="en-US" altLang="zh-TW" sz="2191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_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'h'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'e'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'l'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'l'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'o'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]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BFBFBF"/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set(</a:t>
              </a:r>
              <a:r>
                <a:rPr lang="en-US" altLang="zh-TW" sz="2191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_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{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'l'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'h'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'o'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'e'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}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BFBFBF"/>
                  </a:solidFill>
                  <a:latin typeface="Lucida Console" panose="020B0609040504020204" pitchFamily="49" charset="0"/>
                </a:rPr>
                <a:t>&gt;&gt;&gt;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sorted(</a:t>
              </a:r>
              <a:r>
                <a:rPr lang="en-US" altLang="zh-TW" sz="2191" dirty="0">
                  <a:solidFill>
                    <a:srgbClr val="FFC000"/>
                  </a:solidFill>
                  <a:latin typeface="Lucida Console" panose="020B0609040504020204" pitchFamily="49" charset="0"/>
                </a:rPr>
                <a:t>_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pPr defTabSz="914400">
                <a:lnSpc>
                  <a:spcPct val="85000"/>
                </a:lnSpc>
              </a:pP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'e'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'h'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'l'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, </a:t>
              </a:r>
              <a:r>
                <a:rPr lang="en-US" altLang="zh-TW" sz="2191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'o'</a:t>
              </a:r>
              <a:r>
                <a:rPr lang="en-US" altLang="zh-TW" sz="2191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]</a:t>
              </a:r>
            </a:p>
          </p:txBody>
        </p:sp>
      </p:grpSp>
      <p:sp>
        <p:nvSpPr>
          <p:cNvPr id="11" name="Rounded Rectangular Callout 10"/>
          <p:cNvSpPr/>
          <p:nvPr/>
        </p:nvSpPr>
        <p:spPr bwMode="auto">
          <a:xfrm>
            <a:off x="4914" y="12989"/>
            <a:ext cx="6471720" cy="3190720"/>
          </a:xfrm>
          <a:prstGeom prst="wedgeRoundRectCallout">
            <a:avLst>
              <a:gd name="adj1" fmla="val -33175"/>
              <a:gd name="adj2" fmla="val 6515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683" numCol="1" rtlCol="0" anchor="t" anchorCtr="0" compatLnSpc="1">
            <a:prstTxWarp prst="textNoShape">
              <a:avLst/>
            </a:prstTxWarp>
          </a:bodyPr>
          <a:lstStyle/>
          <a:p>
            <a:pPr defTabSz="845864"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798" kern="0" dirty="0">
                <a:solidFill>
                  <a:srgbClr val="222222"/>
                </a:solidFill>
                <a:ea typeface="MS PGothic" pitchFamily="34" charset="-128"/>
              </a:rPr>
              <a:t>Returns a sorted list of the passed-in argument (which must be of one type):</a:t>
            </a:r>
            <a:br>
              <a:rPr lang="en-US" altLang="zh-TW" sz="2798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&gt;&gt;&gt; sorted(</a:t>
            </a:r>
            <a:r>
              <a:rPr lang="en-US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1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2.0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5</a:t>
            </a:r>
            <a:r>
              <a:rPr lang="pt-BR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3</a:t>
            </a:r>
            <a:r>
              <a:rPr lang="pt-BR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-1</a:t>
            </a:r>
            <a:r>
              <a:rPr lang="pt-BR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defTabSz="845864" eaLnBrk="0" fontAlgn="base" hangingPunct="0">
              <a:lnSpc>
                <a:spcPct val="94000"/>
              </a:lnSpc>
              <a:spcAft>
                <a:spcPct val="0"/>
              </a:spcAft>
              <a:buClr>
                <a:srgbClr val="2D2DB9"/>
              </a:buClr>
            </a:pPr>
            <a:r>
              <a:rPr lang="pt-BR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-1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1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2.0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3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5</a:t>
            </a:r>
            <a:r>
              <a:rPr lang="pt-BR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defTabSz="845864" eaLnBrk="0" fontAlgn="base" hangingPunct="0">
              <a:lnSpc>
                <a:spcPct val="94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&gt;&gt;&gt;sorted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lang="en-US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{</a:t>
            </a:r>
            <a:r>
              <a:rPr lang="en-US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"Z"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:"X",</a:t>
            </a:r>
            <a:r>
              <a:rPr lang="en-US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"B"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:1,</a:t>
            </a:r>
            <a:r>
              <a:rPr lang="en-US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"F"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:2</a:t>
            </a:r>
            <a:r>
              <a:rPr lang="en-US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}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defTabSz="845864" eaLnBrk="0" fontAlgn="base" hangingPunct="0">
              <a:lnSpc>
                <a:spcPct val="94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en-US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'B'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 'F'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 'Z'</a:t>
            </a:r>
            <a:r>
              <a:rPr lang="en-US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defTabSz="845864" eaLnBrk="0" fontAlgn="base" hangingPunct="0">
              <a:lnSpc>
                <a:spcPct val="94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&gt;&gt;&gt; sorted(</a:t>
            </a:r>
            <a:r>
              <a:rPr lang="en-US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{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1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5</a:t>
            </a:r>
            <a:r>
              <a:rPr lang="pt-BR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3</a:t>
            </a:r>
            <a:r>
              <a:rPr lang="pt-BR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}</a:t>
            </a:r>
            <a:r>
              <a:rPr lang="pt-BR" altLang="zh-TW" sz="2398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pt-BR" altLang="zh-TW" sz="2398" b="1" kern="0" dirty="0">
                <a:solidFill>
                  <a:srgbClr val="3333CC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reverse</a:t>
            </a:r>
            <a:r>
              <a:rPr lang="pt-BR" altLang="zh-TW" sz="2398" b="1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=</a:t>
            </a:r>
            <a:r>
              <a:rPr lang="pt-BR" altLang="zh-TW" sz="2398" b="1" kern="0" dirty="0">
                <a:solidFill>
                  <a:srgbClr val="00DBD6"/>
                </a:solidFill>
                <a:latin typeface="Lucida Console" panose="020B0609040504020204" pitchFamily="49" charset="0"/>
                <a:ea typeface="MS PGothic" pitchFamily="34" charset="-128"/>
              </a:rPr>
              <a:t>True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defTabSz="845864" eaLnBrk="0" fontAlgn="base" hangingPunct="0">
              <a:lnSpc>
                <a:spcPct val="94000"/>
              </a:lnSpc>
              <a:spcAft>
                <a:spcPct val="0"/>
              </a:spcAft>
              <a:buClr>
                <a:srgbClr val="2D2DB9"/>
              </a:buClr>
            </a:pPr>
            <a:r>
              <a:rPr lang="pt-BR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5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3</a:t>
            </a:r>
            <a:r>
              <a:rPr lang="pt-BR" altLang="zh-TW" sz="2398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pt-BR" altLang="zh-TW" sz="2398" b="1" kern="0" dirty="0">
                <a:solidFill>
                  <a:srgbClr val="00B050"/>
                </a:solidFill>
                <a:latin typeface="Lucida Console" panose="020B0609040504020204" pitchFamily="49" charset="0"/>
                <a:ea typeface="MS PGothic" pitchFamily="34" charset="-128"/>
              </a:rPr>
              <a:t>1</a:t>
            </a:r>
            <a:r>
              <a:rPr lang="pt-BR" altLang="zh-TW" sz="2398" b="1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</p:txBody>
      </p:sp>
      <p:sp>
        <p:nvSpPr>
          <p:cNvPr id="12" name="Trapezoid 11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7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3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926" y="1189212"/>
            <a:ext cx="9518694" cy="56654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T=(*"</a:t>
            </a:r>
            <a:r>
              <a:rPr lang="en-US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0" spc="-9" dirty="0">
                <a:latin typeface="Lucida Console" panose="020B0609040504020204" pitchFamily="49" charset="0"/>
              </a:rPr>
              <a:t>",); T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('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T,reverse</a:t>
            </a:r>
            <a:r>
              <a:rPr lang="en-US" altLang="zh-TW" sz="2220" spc="-9" dirty="0">
                <a:latin typeface="Lucida Console" panose="020B0609040504020204" pitchFamily="49" charset="0"/>
              </a:rPr>
              <a:t>=True)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[*reversed(T)]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T[::-1]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('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list(reversed("</a:t>
            </a:r>
            <a:r>
              <a:rPr lang="en-US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0" spc="-9" dirty="0">
                <a:latin typeface="Lucida Console" panose="020B0609040504020204" pitchFamily="49" charset="0"/>
              </a:rPr>
              <a:t>"))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list(("</a:t>
            </a:r>
            <a:r>
              <a:rPr lang="en-US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0" spc="-9" dirty="0">
                <a:latin typeface="Lucida Console" panose="020B0609040504020204" pitchFamily="49" charset="0"/>
              </a:rPr>
              <a:t>"))[::-1]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5" y="-93118"/>
            <a:ext cx="9727897" cy="1317775"/>
          </a:xfrm>
          <a:prstGeom prst="rect">
            <a:avLst/>
          </a:prstGeom>
        </p:spPr>
        <p:txBody>
          <a:bodyPr vert="horz" lIns="91365" tIns="45683" rIns="91365" bIns="45683" rtlCol="0" anchor="ctr">
            <a:normAutofit lnSpcReduction="10000"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br>
              <a:rPr lang="en-US" altLang="en-US" sz="4071" dirty="0">
                <a:solidFill>
                  <a:srgbClr val="0070C0"/>
                </a:solidFill>
              </a:rPr>
            </a:b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3700" dirty="0">
                <a:solidFill>
                  <a:srgbClr val="00000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…,reverse=True</a:t>
            </a:r>
            <a:r>
              <a:rPr lang="en-US" altLang="en-US" sz="3700" dirty="0">
                <a:solidFill>
                  <a:srgbClr val="000000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071" dirty="0">
                <a:solidFill>
                  <a:srgbClr val="0070C0"/>
                </a:solidFill>
              </a:rPr>
              <a:t>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reversed</a:t>
            </a:r>
            <a:r>
              <a:rPr lang="en-US" altLang="en-US" sz="4071" dirty="0">
                <a:solidFill>
                  <a:srgbClr val="000000"/>
                </a:solidFill>
                <a:latin typeface="Agency FB" panose="020B05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25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3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5" y="872"/>
            <a:ext cx="9727897" cy="811446"/>
          </a:xfrm>
          <a:prstGeom prst="rect">
            <a:avLst/>
          </a:prstGeom>
        </p:spPr>
        <p:txBody>
          <a:bodyPr vert="horz" lIns="91365" tIns="45683" rIns="91365" bIns="45683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95925" y="869645"/>
            <a:ext cx="9649672" cy="598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L=[*"hello world"];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sorted(L)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See the sorted output: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zh-TW" sz="2220" spc="-9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But KNOW that sorted </a:t>
            </a:r>
            <a:r>
              <a:rPr lang="en-US" altLang="zh-TW" sz="2220" b="1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doesn’t change the object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: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zh-TW" sz="2220" spc="-9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['h', 'e', 'l', 'l', 'o', ' ', 'w', 'o', 'r', 'l', 'd']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"</a:t>
            </a:r>
            <a:r>
              <a:rPr lang="en-US" altLang="zh-TW" sz="2220" spc="-9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 smtClean="0">
                <a:latin typeface="Lucida Console" panose="020B0609040504020204" pitchFamily="49" charset="0"/>
              </a:rPr>
              <a:t>dir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220" spc="-9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 smtClean="0">
                <a:latin typeface="Lucida Console" panose="020B0609040504020204" pitchFamily="49" charset="0"/>
              </a:rPr>
              <a:t>L.sort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See that </a:t>
            </a:r>
            <a:r>
              <a:rPr lang="en-US" altLang="zh-TW" sz="2220" spc="-9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list.sort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() gives no output: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zh-TW" sz="2220" spc="-9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spc="-9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T=(*"hello world",); T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tuple: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zh-TW" sz="2220" spc="-9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('h', 'e', 'l', 'l', 'o', ' ', 'w', 'o', 'r', 'l', 'd')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 smtClean="0">
                <a:latin typeface="Lucida Console" panose="020B0609040504020204" pitchFamily="49" charset="0"/>
              </a:rPr>
              <a:t>T.sort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Tuples are immutable, so: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err="1" smtClean="0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0" spc="-9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0" spc="-9" dirty="0" err="1" smtClean="0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0" spc="-9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err="1" smtClean="0">
                <a:solidFill>
                  <a:srgbClr val="FFCCCC"/>
                </a:solidFill>
                <a:latin typeface="Lucida Console" panose="020B0609040504020204" pitchFamily="49" charset="0"/>
              </a:rPr>
              <a:t>AttributeError</a:t>
            </a:r>
            <a:r>
              <a:rPr lang="en-US" altLang="zh-TW" sz="2220" spc="-9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'tuple' object has no attribute 'sort'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 smtClean="0">
                <a:latin typeface="Lucida Console" panose="020B0609040504020204" pitchFamily="49" charset="0"/>
              </a:rPr>
              <a:t> sorted(T)</a:t>
            </a:r>
            <a:r>
              <a:rPr lang="en-US" altLang="zh-TW" sz="2220" spc="-9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zh-TW" sz="2220" b="1" spc="-9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0" spc="-9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b="1" spc="-9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0" b="1" spc="-9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endParaRPr lang="zh-TW" altLang="en-US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95926" y="905579"/>
            <a:ext cx="795877" cy="59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78000"/>
              </a:lnSpc>
              <a:spcBef>
                <a:spcPts val="0"/>
              </a:spcBef>
              <a:buNone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it-IT" altLang="zh-TW" sz="240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it-IT" altLang="zh-TW" sz="210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30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15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0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14859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Looking back over</a:t>
            </a:r>
            <a:br>
              <a:rPr lang="en-US" sz="4400" dirty="0" smtClean="0">
                <a:latin typeface="Elephant" panose="02020904090505020303" pitchFamily="18" charset="0"/>
              </a:rPr>
            </a:br>
            <a:r>
              <a:rPr lang="en-US" sz="4400" dirty="0" smtClean="0">
                <a:latin typeface="Elephant" panose="02020904090505020303" pitchFamily="18" charset="0"/>
              </a:rPr>
              <a:t>the previous lectures…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57350"/>
            <a:ext cx="8701379" cy="508635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EE2929"/>
                </a:solidFill>
              </a:rPr>
              <a:t>I noticed that Lecture 3 had missed discussing the built-in function reversed(). So I have added that discussion to those lecture notes in Slides 105-114.</a:t>
            </a:r>
          </a:p>
          <a:p>
            <a:pPr algn="just"/>
            <a:endParaRPr lang="en-US" sz="1400" dirty="0" smtClean="0"/>
          </a:p>
          <a:p>
            <a:pPr algn="just">
              <a:buClr>
                <a:srgbClr val="A6A6A6"/>
              </a:buClr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 noticed that Lecture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could have said more about the way Python loops differ from C++ loops.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I've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added that discussion to those lecture notes in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Slides 166-170.</a:t>
            </a:r>
          </a:p>
          <a:p>
            <a:pPr algn="just">
              <a:buClr>
                <a:srgbClr val="A6A6A6"/>
              </a:buClr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buClr>
                <a:srgbClr val="A6A6A6"/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Also we will need to review of the end of Lecture 8, because it was rushed due to time constraints.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14859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Looking back over</a:t>
            </a:r>
            <a:br>
              <a:rPr lang="en-US" sz="4400" dirty="0" smtClean="0">
                <a:latin typeface="Elephant" panose="02020904090505020303" pitchFamily="18" charset="0"/>
              </a:rPr>
            </a:br>
            <a:r>
              <a:rPr lang="en-US" sz="4400" dirty="0" smtClean="0">
                <a:latin typeface="Elephant" panose="02020904090505020303" pitchFamily="18" charset="0"/>
              </a:rPr>
              <a:t>the previous lectures…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57350"/>
            <a:ext cx="8701379" cy="5086350"/>
          </a:xfrm>
        </p:spPr>
        <p:txBody>
          <a:bodyPr/>
          <a:lstStyle/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 noticed that Lecture 3 had missed discussing the built-in function reversed(). So I have added that discussion to those lecture notes in Slides 105-114.</a:t>
            </a:r>
          </a:p>
          <a:p>
            <a:pPr algn="just"/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>
                <a:solidFill>
                  <a:srgbClr val="FF0000"/>
                </a:solidFill>
              </a:rPr>
              <a:t>noticed that Lecture </a:t>
            </a:r>
            <a:r>
              <a:rPr lang="en-US" sz="2800" dirty="0" smtClean="0">
                <a:solidFill>
                  <a:srgbClr val="FF0000"/>
                </a:solidFill>
              </a:rPr>
              <a:t>5 could have said more about the way Python loops differ from C++ loops. </a:t>
            </a:r>
            <a:r>
              <a:rPr lang="en-US" sz="2800" dirty="0">
                <a:solidFill>
                  <a:srgbClr val="FF0000"/>
                </a:solidFill>
              </a:rPr>
              <a:t>So </a:t>
            </a:r>
            <a:r>
              <a:rPr lang="en-US" sz="2800" dirty="0" smtClean="0">
                <a:solidFill>
                  <a:srgbClr val="FF0000"/>
                </a:solidFill>
              </a:rPr>
              <a:t>I've </a:t>
            </a:r>
            <a:r>
              <a:rPr lang="en-US" sz="2800" dirty="0">
                <a:solidFill>
                  <a:srgbClr val="FF0000"/>
                </a:solidFill>
              </a:rPr>
              <a:t>added that discussion to those lecture notes in </a:t>
            </a:r>
            <a:r>
              <a:rPr lang="en-US" sz="2800" dirty="0" smtClean="0">
                <a:solidFill>
                  <a:srgbClr val="FF0000"/>
                </a:solidFill>
              </a:rPr>
              <a:t>Slides 166-170.</a:t>
            </a:r>
          </a:p>
          <a:p>
            <a:pPr algn="just">
              <a:buClr>
                <a:srgbClr val="A6A6A6"/>
              </a:buClr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buClr>
                <a:srgbClr val="A6A6A6"/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Also we will need to review of the end of Lecture 8, because it was rushed due to time constraints.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5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862" y="2971800"/>
            <a:ext cx="8382000" cy="3733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cat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in range (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): print(</a:t>
            </a:r>
            <a:r>
              <a:rPr lang="en-US" altLang="en-US" sz="2400" b="1" dirty="0" err="1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,end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=""); </a:t>
            </a:r>
            <a:r>
              <a:rPr lang="en-US" altLang="en-US" sz="2400" b="1" dirty="0" err="1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0123456789</a:t>
            </a:r>
            <a:r>
              <a:rPr lang="en-US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2400" dirty="0" err="1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b="1" dirty="0" err="1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+=3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;} }</a:t>
            </a:r>
            <a:endParaRPr lang="en-US" altLang="en-US" sz="2400" dirty="0">
              <a:solidFill>
                <a:prstClr val="white">
                  <a:lumMod val="8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g++ -o </a:t>
            </a:r>
            <a:r>
              <a:rPr lang="en-US" alt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changebound.cpp;./</a:t>
            </a:r>
            <a:r>
              <a:rPr lang="en-US" alt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endParaRPr lang="en-US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048</a:t>
            </a:r>
            <a:r>
              <a:rPr lang="en-US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96929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Changing Loop Variables</a:t>
            </a:r>
          </a:p>
          <a:p>
            <a:pPr>
              <a:lnSpc>
                <a:spcPct val="100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While Inside the Loop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6862" y="1188720"/>
            <a:ext cx="9144000" cy="232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4000" dirty="0">
                <a:solidFill>
                  <a:prstClr val="black"/>
                </a:solidFill>
              </a:rPr>
              <a:t>Python preserves the loop-state:</a:t>
            </a:r>
          </a:p>
          <a:p>
            <a:pPr marL="339725" indent="-277813">
              <a:spcBef>
                <a:spcPts val="0"/>
              </a:spcBef>
            </a:pPr>
            <a:r>
              <a:rPr lang="en-US" altLang="en-US" sz="4000" dirty="0">
                <a:solidFill>
                  <a:prstClr val="black"/>
                </a:solidFill>
              </a:rPr>
              <a:t>You can change the </a:t>
            </a:r>
            <a:r>
              <a:rPr lang="en-US" altLang="en-US" sz="4000" b="1" dirty="0">
                <a:solidFill>
                  <a:srgbClr val="339933"/>
                </a:solidFill>
              </a:rPr>
              <a:t>loop index</a:t>
            </a:r>
            <a:r>
              <a:rPr lang="en-US" altLang="en-US" sz="4000" dirty="0">
                <a:solidFill>
                  <a:prstClr val="black"/>
                </a:solidFill>
              </a:rPr>
              <a:t>, and it </a:t>
            </a:r>
            <a:r>
              <a:rPr lang="en-US" altLang="en-US" sz="4000" b="1" u="sng" spc="-40" dirty="0">
                <a:solidFill>
                  <a:prstClr val="black"/>
                </a:solidFill>
              </a:rPr>
              <a:t>won't</a:t>
            </a:r>
            <a:r>
              <a:rPr lang="en-US" altLang="en-US" sz="4000" spc="-40" dirty="0">
                <a:solidFill>
                  <a:prstClr val="black"/>
                </a:solidFill>
              </a:rPr>
              <a:t> affect its value on the next iteration:</a:t>
            </a:r>
            <a:endParaRPr lang="en-US" altLang="en-US" sz="40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17" y="590967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522071" y="4444560"/>
            <a:ext cx="4325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cat changebound.cpp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9417" y="408087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5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6862" y="1188720"/>
            <a:ext cx="9144000" cy="2324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4000" dirty="0"/>
              <a:t>Python preserves the loop-state:</a:t>
            </a:r>
          </a:p>
          <a:p>
            <a:pPr marL="339725" indent="-277813">
              <a:spcBef>
                <a:spcPts val="0"/>
              </a:spcBef>
            </a:pPr>
            <a:r>
              <a:rPr lang="en-US" altLang="en-US" sz="4000" dirty="0"/>
              <a:t>You can change the </a:t>
            </a:r>
            <a:r>
              <a:rPr lang="en-US" altLang="en-US" sz="4000" b="1" dirty="0">
                <a:solidFill>
                  <a:srgbClr val="339933"/>
                </a:solidFill>
              </a:rPr>
              <a:t>loop bound</a:t>
            </a:r>
            <a:r>
              <a:rPr lang="en-US" altLang="en-US" sz="4000" dirty="0"/>
              <a:t>, and it </a:t>
            </a:r>
            <a:r>
              <a:rPr lang="en-US" altLang="en-US" sz="4000" b="1" u="sng" spc="-40" dirty="0"/>
              <a:t>won't</a:t>
            </a:r>
            <a:r>
              <a:rPr lang="en-US" altLang="en-US" sz="4000" spc="-40" dirty="0"/>
              <a:t> affect the loop-test condition:</a:t>
            </a:r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862" y="2971800"/>
            <a:ext cx="8382000" cy="3733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cat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in range (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): print(</a:t>
            </a:r>
            <a:r>
              <a:rPr lang="en-US" altLang="en-US" sz="2400" dirty="0" err="1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i,end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=""); </a:t>
            </a:r>
            <a:r>
              <a:rPr lang="en-US" altLang="en-US" sz="2400" b="1" dirty="0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1" dirty="0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changebound.py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0123456789</a:t>
            </a:r>
            <a:r>
              <a:rPr lang="en-US" altLang="en-US" sz="2400" dirty="0" smtClean="0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altLang="en-US" sz="2400" dirty="0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2400" dirty="0" err="1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x=10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i&lt;</a:t>
            </a:r>
            <a:r>
              <a:rPr lang="en-US" altLang="en-US" sz="2400" b="1" dirty="0" err="1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1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 err="1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b="1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1" dirty="0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=3</a:t>
            </a:r>
            <a:r>
              <a:rPr lang="en-US" altLang="en-US" sz="2400" dirty="0" smtClean="0">
                <a:solidFill>
                  <a:prstClr val="white">
                    <a:lumMod val="8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;} }</a:t>
            </a:r>
            <a:endParaRPr lang="en-US" altLang="en-US" sz="2400" dirty="0">
              <a:solidFill>
                <a:prstClr val="white">
                  <a:lumMod val="8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g++ -o </a:t>
            </a:r>
            <a:r>
              <a:rPr lang="en-US" alt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changebound.cpp;./</a:t>
            </a:r>
            <a:r>
              <a:rPr lang="en-US" alt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bound.x</a:t>
            </a:r>
            <a:endParaRPr lang="en-US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012</a:t>
            </a: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96929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Changing Loop Variables</a:t>
            </a:r>
          </a:p>
          <a:p>
            <a:pPr>
              <a:lnSpc>
                <a:spcPct val="100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While Inside the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417" y="5909677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522071" y="4444560"/>
            <a:ext cx="4325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cat changebound.cpp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9417" y="408087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3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5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6862" y="1188720"/>
            <a:ext cx="9144000" cy="2324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4000" dirty="0"/>
              <a:t>Python </a:t>
            </a:r>
            <a:r>
              <a:rPr lang="en-US" altLang="en-US" sz="4000" u="sng" spc="-20" dirty="0"/>
              <a:t>doesn't</a:t>
            </a:r>
            <a:r>
              <a:rPr lang="en-US" altLang="en-US" sz="4000" spc="-20" dirty="0"/>
              <a:t> preserve what it loops over:</a:t>
            </a:r>
          </a:p>
          <a:p>
            <a:pPr marL="339725" indent="-277813">
              <a:spcBef>
                <a:spcPts val="0"/>
              </a:spcBef>
            </a:pPr>
            <a:r>
              <a:rPr lang="en-US" altLang="en-US" sz="4000" spc="-50" dirty="0"/>
              <a:t>You</a:t>
            </a:r>
            <a:r>
              <a:rPr lang="en-US" altLang="en-US" sz="3600" spc="-50" dirty="0"/>
              <a:t> </a:t>
            </a:r>
            <a:r>
              <a:rPr lang="en-US" altLang="en-US" sz="4000" spc="-50" dirty="0"/>
              <a:t>can</a:t>
            </a:r>
            <a:r>
              <a:rPr lang="en-US" altLang="en-US" sz="3600" spc="-50" dirty="0"/>
              <a:t> </a:t>
            </a:r>
            <a:r>
              <a:rPr lang="en-US" altLang="en-US" sz="4000" spc="-50" dirty="0"/>
              <a:t>change</a:t>
            </a:r>
            <a:r>
              <a:rPr lang="en-US" altLang="en-US" sz="3600" spc="-50" dirty="0"/>
              <a:t> </a:t>
            </a:r>
            <a:r>
              <a:rPr lang="en-US" altLang="en-US" sz="4000" spc="-50" dirty="0"/>
              <a:t>a</a:t>
            </a:r>
            <a:r>
              <a:rPr lang="en-US" altLang="en-US" sz="3600" spc="-50" dirty="0"/>
              <a:t> </a:t>
            </a:r>
            <a:r>
              <a:rPr lang="en-US" altLang="en-US" sz="4000" b="1" spc="-50" dirty="0">
                <a:solidFill>
                  <a:srgbClr val="339933"/>
                </a:solidFill>
              </a:rPr>
              <a:t>list </a:t>
            </a:r>
            <a:r>
              <a:rPr lang="en-US" altLang="en-US" sz="4000" spc="-50" dirty="0"/>
              <a:t>while</a:t>
            </a:r>
            <a:r>
              <a:rPr lang="en-US" altLang="en-US" sz="3600" spc="-50" dirty="0"/>
              <a:t> </a:t>
            </a:r>
            <a:r>
              <a:rPr lang="en-US" altLang="en-US" sz="4000" spc="-50" dirty="0"/>
              <a:t>iterating</a:t>
            </a:r>
            <a:r>
              <a:rPr lang="en-US" altLang="en-US" sz="3600" spc="-50" dirty="0"/>
              <a:t> </a:t>
            </a:r>
            <a:r>
              <a:rPr lang="en-US" altLang="en-US" sz="4000" spc="-50" dirty="0"/>
              <a:t>over </a:t>
            </a:r>
            <a:r>
              <a:rPr lang="en-US" altLang="en-US" sz="4000" dirty="0"/>
              <a:t>it</a:t>
            </a:r>
            <a:r>
              <a:rPr lang="en-US" altLang="en-US" sz="4000" spc="-40" dirty="0"/>
              <a:t>:</a:t>
            </a:r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  <a:p>
            <a:pPr marL="61912" indent="0">
              <a:spcBef>
                <a:spcPts val="0"/>
              </a:spcBef>
              <a:buNone/>
            </a:pPr>
            <a:endParaRPr lang="en-US" alt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862" y="2362200"/>
            <a:ext cx="8382000" cy="4343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 cat changelist.py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L=list(range(20))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in L: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5&lt;=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&lt;15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del L[</a:t>
            </a:r>
            <a:r>
              <a:rPr lang="en-US" altLang="en-US" sz="2400" b="1" dirty="0" err="1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2400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t("You </a:t>
            </a:r>
            <a:r>
              <a:rPr lang="en-US" altLang="en-US" sz="2400" b="1" i="1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can</a:t>
            </a:r>
            <a:r>
              <a:rPr lang="en-US" altLang="en-US" sz="2400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do it, but generally </a:t>
            </a:r>
            <a:r>
              <a:rPr lang="en-US" altLang="en-US" sz="2400" b="1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should</a:t>
            </a:r>
            <a:r>
              <a:rPr lang="en-US" altLang="en-US" sz="2400" b="1" spc="-2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sz="2400" b="1" spc="-1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spc="-2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2400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t("</a:t>
            </a:r>
            <a:r>
              <a:rPr lang="en-US" altLang="en-US" sz="2400" spc="-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Do you think this program drops </a:t>
            </a:r>
            <a:r>
              <a:rPr lang="en-US" altLang="en-US" sz="2400" b="1" spc="-80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5-14</a:t>
            </a:r>
            <a:r>
              <a:rPr lang="en-US" altLang="en-US" sz="2400" spc="-11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?")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400" dirty="0" err="1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Drops",</a:t>
            </a:r>
            <a:r>
              <a:rPr lang="en-US" altLang="en-US" sz="2400" b="1" dirty="0" err="1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sorted</a:t>
            </a:r>
            <a:r>
              <a:rPr lang="en-US" altLang="en-US" sz="2400" b="1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(set(range(20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))-set(L))</a:t>
            </a: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python3 changelist.py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You </a:t>
            </a:r>
            <a:r>
              <a:rPr lang="en-US" altLang="en-US" sz="2400" b="1" i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can</a:t>
            </a: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do it, but generally </a:t>
            </a:r>
            <a:r>
              <a:rPr lang="en-US" altLang="en-US" sz="2400" b="1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shouldn't</a:t>
            </a: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Do you think this program drops </a:t>
            </a:r>
            <a:r>
              <a:rPr lang="en-US" altLang="en-US" sz="2400" b="1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5-14</a:t>
            </a:r>
            <a:r>
              <a:rPr lang="en-US" altLang="en-US" sz="24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Drops </a:t>
            </a:r>
            <a:r>
              <a:rPr lang="en-US" altLang="en-US" sz="2400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 dirty="0" smtClean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11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13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19</a:t>
            </a:r>
            <a:r>
              <a:rPr lang="en-US" altLang="en-US" sz="2400" dirty="0">
                <a:solidFill>
                  <a:srgbClr val="FF3F3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96929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Changing Loop Variables</a:t>
            </a:r>
          </a:p>
          <a:p>
            <a:pPr>
              <a:lnSpc>
                <a:spcPct val="100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While Inside the Loop</a:t>
            </a:r>
          </a:p>
        </p:txBody>
      </p:sp>
      <p:sp>
        <p:nvSpPr>
          <p:cNvPr id="2" name="Rectangle 1"/>
          <p:cNvSpPr/>
          <p:nvPr/>
        </p:nvSpPr>
        <p:spPr>
          <a:xfrm>
            <a:off x="679417" y="4877515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36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589" y="1079054"/>
            <a:ext cx="9432220" cy="577615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b="1" dirty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dirty="0">
                <a:latin typeface="Lucida Console" pitchFamily="49" charset="0"/>
              </a:rPr>
              <a:t>={1,2,3,4,5,6}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dirty="0">
                <a:latin typeface="Lucida Console" pitchFamily="49" charset="0"/>
              </a:rPr>
              <a:t>for </a:t>
            </a:r>
            <a:r>
              <a:rPr lang="en-US" altLang="en-US" b="1" dirty="0" err="1">
                <a:solidFill>
                  <a:schemeClr val="accent2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 in </a:t>
            </a:r>
            <a:r>
              <a:rPr lang="en-US" altLang="en-US" b="1" dirty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dirty="0">
                <a:latin typeface="Lucida Console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     </a:t>
            </a:r>
            <a:r>
              <a:rPr lang="en-US" altLang="en-US" dirty="0">
                <a:latin typeface="Lucida Console" pitchFamily="49" charset="0"/>
              </a:rPr>
              <a:t>if </a:t>
            </a:r>
            <a:r>
              <a:rPr lang="en-US" altLang="en-US" b="1" dirty="0">
                <a:solidFill>
                  <a:schemeClr val="accent2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%2: </a:t>
            </a:r>
            <a:r>
              <a:rPr lang="en-US" altLang="en-US" b="1" dirty="0" err="1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dirty="0" err="1">
                <a:solidFill>
                  <a:srgbClr val="00B0F0"/>
                </a:solidFill>
                <a:latin typeface="Lucida Console" pitchFamily="49" charset="0"/>
              </a:rPr>
              <a:t>.remove</a:t>
            </a:r>
            <a:r>
              <a:rPr lang="en-US" altLang="en-US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en-US" altLang="en-US" b="1" dirty="0" err="1">
                <a:solidFill>
                  <a:schemeClr val="accent2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solidFill>
                  <a:srgbClr val="00B0F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93" dirty="0" err="1">
                <a:solidFill>
                  <a:srgbClr val="FFC9C9"/>
                </a:solidFill>
                <a:latin typeface="Lucida Console" pitchFamily="49" charset="0"/>
              </a:rPr>
              <a:t>Tracebac</a:t>
            </a:r>
            <a:r>
              <a:rPr lang="en-US" altLang="en-US" spc="-278" dirty="0" err="1">
                <a:solidFill>
                  <a:srgbClr val="FFC9C9"/>
                </a:solidFill>
                <a:latin typeface="Lucida Console" pitchFamily="49" charset="0"/>
              </a:rPr>
              <a:t>k</a:t>
            </a: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 (most recent call last):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  File "&lt;</a:t>
            </a:r>
            <a:r>
              <a:rPr lang="en-US" altLang="en-US" spc="-93" dirty="0" err="1">
                <a:solidFill>
                  <a:srgbClr val="FFC9C9"/>
                </a:solidFill>
                <a:latin typeface="Lucida Console" pitchFamily="49" charset="0"/>
              </a:rPr>
              <a:t>stdin</a:t>
            </a: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&gt;</a:t>
            </a:r>
            <a:r>
              <a:rPr lang="en-US" altLang="en-US" spc="-185" dirty="0">
                <a:solidFill>
                  <a:srgbClr val="FFC9C9"/>
                </a:solidFill>
                <a:latin typeface="Lucida Console" pitchFamily="49" charset="0"/>
              </a:rPr>
              <a:t>",</a:t>
            </a:r>
            <a:r>
              <a:rPr lang="en-US" altLang="en-US" spc="-93" dirty="0">
                <a:solidFill>
                  <a:srgbClr val="FFC9C9"/>
                </a:solidFill>
                <a:latin typeface="Lucida Console" pitchFamily="49" charset="0"/>
              </a:rPr>
              <a:t> line 1, in &lt;module&gt;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185" dirty="0" err="1">
                <a:solidFill>
                  <a:srgbClr val="FFC9C9"/>
                </a:solidFill>
                <a:latin typeface="Lucida Console" pitchFamily="49" charset="0"/>
              </a:rPr>
              <a:t>RuntimeError</a:t>
            </a:r>
            <a:r>
              <a:rPr lang="en-US" altLang="en-US" spc="-278" dirty="0">
                <a:solidFill>
                  <a:srgbClr val="FFC9C9"/>
                </a:solidFill>
                <a:latin typeface="Lucida Console" pitchFamily="49" charset="0"/>
              </a:rPr>
              <a:t>:</a:t>
            </a:r>
            <a:r>
              <a:rPr lang="en-US" altLang="en-US" sz="1665" spc="-185" dirty="0">
                <a:solidFill>
                  <a:srgbClr val="FFC9C9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Set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changed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during</a:t>
            </a:r>
            <a:r>
              <a:rPr lang="en-US" altLang="en-US" sz="2400" spc="-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pc="-100" dirty="0">
                <a:solidFill>
                  <a:srgbClr val="FF0000"/>
                </a:solidFill>
                <a:latin typeface="Lucida Console" pitchFamily="49" charset="0"/>
              </a:rPr>
              <a:t>iteration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</a:p>
          <a:p>
            <a:pPr>
              <a:spcBef>
                <a:spcPts val="0"/>
              </a:spcBef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b="1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dirty="0">
                <a:latin typeface="Lucida Console" pitchFamily="49" charset="0"/>
              </a:rPr>
              <a:t>=[1,2,3,4,5,6]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dirty="0">
                <a:latin typeface="Lucida Console" pitchFamily="49" charset="0"/>
              </a:rPr>
              <a:t>for </a:t>
            </a:r>
            <a:r>
              <a:rPr lang="en-US" altLang="en-US" b="1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 in </a:t>
            </a:r>
            <a:r>
              <a:rPr lang="en-US" altLang="en-US" b="1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dirty="0">
                <a:latin typeface="Lucida Console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     </a:t>
            </a:r>
            <a:r>
              <a:rPr lang="en-US" altLang="en-US" dirty="0">
                <a:latin typeface="Lucida Console" pitchFamily="49" charset="0"/>
              </a:rPr>
              <a:t>if </a:t>
            </a:r>
            <a:r>
              <a:rPr lang="en-US" altLang="en-US" b="1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latin typeface="Lucida Console" pitchFamily="49" charset="0"/>
              </a:rPr>
              <a:t>%2: </a:t>
            </a:r>
            <a:r>
              <a:rPr lang="en-US" altLang="en-US" b="1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</a:t>
            </a:r>
            <a:r>
              <a:rPr lang="en-US" altLang="en-US" b="1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latin typeface="Lucida Console" pitchFamily="49" charset="0"/>
              </a:rPr>
              <a:t>[2, 4, 6]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916" y="3619349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you </a:t>
            </a:r>
            <a:r>
              <a:rPr lang="en-US" altLang="en-US" sz="4071" i="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change a list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0589" y="4273578"/>
            <a:ext cx="9432220" cy="27157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=[1,2,3,4,5,6]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for 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    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if </a:t>
            </a:r>
            <a:r>
              <a:rPr lang="en-US" altLang="en-US" sz="2798" b="1" kern="0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%2: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[2, 4, 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57605" y="5243719"/>
            <a:ext cx="1550825" cy="708988"/>
          </a:xfrm>
          <a:prstGeom prst="wedgeRoundRectCallout">
            <a:avLst>
              <a:gd name="adj1" fmla="val -324010"/>
              <a:gd name="adj2" fmla="val 93574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Why?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916" y="854693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you </a:t>
            </a:r>
            <a:r>
              <a:rPr lang="en-US" altLang="en-US" sz="4071" i="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change a list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0589" y="1508921"/>
            <a:ext cx="9432220" cy="27157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=[1,2,3,4,5,6]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for 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    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if </a:t>
            </a:r>
            <a:r>
              <a:rPr lang="en-US" altLang="en-US" sz="2798" b="1" kern="0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%2: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[2, 4, 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15" name="Trapezoid 1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5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916" y="2797"/>
            <a:ext cx="9727895" cy="117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You can’t change a set while iterating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92104" y="1400373"/>
            <a:ext cx="2390601" cy="708988"/>
          </a:xfrm>
          <a:prstGeom prst="wedgeRoundRectCallout">
            <a:avLst>
              <a:gd name="adj1" fmla="val -99504"/>
              <a:gd name="adj2" fmla="val 221531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Why not?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0590" y="848704"/>
            <a:ext cx="4510042" cy="55520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590" tIns="42295" rIns="84590" bIns="42295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Answer: It has to do with the data structures Python uses to implement these two data types.</a:t>
            </a:r>
          </a:p>
          <a:p>
            <a:pPr defTabSz="8458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Pyt</a:t>
            </a:r>
            <a:r>
              <a:rPr lang="en-US" altLang="zh-TW" sz="2961" spc="-74" dirty="0">
                <a:solidFill>
                  <a:prstClr val="black"/>
                </a:solidFill>
                <a:latin typeface="Times New Roman" charset="0"/>
              </a:rPr>
              <a:t>ho</a:t>
            </a:r>
            <a:r>
              <a:rPr lang="en-US" altLang="zh-TW" sz="2961" spc="-278" dirty="0">
                <a:solidFill>
                  <a:prstClr val="black"/>
                </a:solidFill>
                <a:latin typeface="Times New Roman" charset="0"/>
              </a:rPr>
              <a:t>n</a:t>
            </a:r>
            <a:r>
              <a:rPr lang="en-US" altLang="zh-TW" sz="2961" spc="-111" dirty="0">
                <a:solidFill>
                  <a:prstClr val="black"/>
                </a:solidFill>
                <a:latin typeface="Times New Roman" charset="0"/>
              </a:rPr>
              <a:t>’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s</a:t>
            </a:r>
            <a:r>
              <a:rPr lang="en-US" altLang="zh-TW" sz="2220" spc="-19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smart</a:t>
            </a:r>
            <a:r>
              <a:rPr lang="en-US" altLang="zh-TW" sz="2220" spc="-19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data</a:t>
            </a:r>
            <a:r>
              <a:rPr lang="en-US" altLang="zh-TW" sz="2220" spc="-19" dirty="0">
                <a:solidFill>
                  <a:prstClr val="black"/>
                </a:solidFill>
                <a:latin typeface="Times New Roman" charset="0"/>
              </a:rPr>
              <a:t> </a:t>
            </a:r>
            <a:r>
              <a:rPr lang="en-US" altLang="zh-TW" sz="2961" spc="-19" dirty="0">
                <a:solidFill>
                  <a:prstClr val="black"/>
                </a:solidFill>
                <a:latin typeface="Times New Roman" charset="0"/>
              </a:rPr>
              <a:t>structures</a:t>
            </a: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 improve code efficiency in various ways.</a:t>
            </a:r>
          </a:p>
          <a:p>
            <a:pPr defTabSz="8458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But the trouble is that a </a:t>
            </a:r>
            <a:r>
              <a:rPr lang="en-US" altLang="zh-TW" sz="2961" dirty="0" smtClean="0">
                <a:solidFill>
                  <a:prstClr val="black"/>
                </a:solidFill>
                <a:latin typeface="Times New Roman" charset="0"/>
              </a:rPr>
              <a:t> set’s </a:t>
            </a: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structure (a hash table) and a set's lack of order would not work </a:t>
            </a:r>
            <a:r>
              <a:rPr lang="en-US" altLang="zh-TW" sz="2961" dirty="0" smtClean="0">
                <a:solidFill>
                  <a:prstClr val="black"/>
                </a:solidFill>
                <a:latin typeface="Times New Roman" charset="0"/>
              </a:rPr>
              <a:t>predictably if </a:t>
            </a:r>
            <a:r>
              <a:rPr lang="en-US" altLang="zh-TW" sz="2961" dirty="0">
                <a:solidFill>
                  <a:prstClr val="black"/>
                </a:solidFill>
                <a:latin typeface="Times New Roman" charset="0"/>
              </a:rPr>
              <a:t>it changed during iteration. </a:t>
            </a:r>
            <a:endParaRPr lang="zh-TW" altLang="en-US" sz="2961" dirty="0">
              <a:solidFill>
                <a:prstClr val="black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9747E-6 L 0.0006 -0.404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2023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164E-6 -1.80026E-7 L 3.38164E-6 -0.40313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1" grpId="0" animBg="1"/>
      <p:bldP spid="11" grpId="1" animBg="1"/>
      <p:bldP spid="11" grpId="2" animBg="1"/>
      <p:bldP spid="9" grpId="0" animBg="1"/>
      <p:bldP spid="9" grpId="1" animBg="1"/>
      <p:bldP spid="12" grpId="0" animBg="1"/>
      <p:bldP spid="13" grpId="0" animBg="1"/>
      <p:bldP spid="8" grpId="0" animBg="1"/>
      <p:bldP spid="8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0589" y="1508921"/>
            <a:ext cx="9432220" cy="27157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=[1,2,3,4,5,6]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for 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    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if </a:t>
            </a:r>
            <a:r>
              <a:rPr lang="en-US" altLang="en-US" sz="2798" b="1" kern="0" dirty="0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%2: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.remove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(</a:t>
            </a:r>
            <a:r>
              <a:rPr lang="en-US" altLang="en-US" sz="2798" b="1" kern="0" dirty="0" err="1">
                <a:solidFill>
                  <a:srgbClr val="00800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[2, 4, 6]</a:t>
            </a:r>
          </a:p>
          <a:p>
            <a:pPr defTabSz="845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4916" y="854693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you </a:t>
            </a:r>
            <a:r>
              <a:rPr lang="en-US" altLang="en-US" sz="4071" i="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change a list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916" y="3700657"/>
            <a:ext cx="9727895" cy="6620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But, even for lists, you need caution: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0589" y="4273578"/>
            <a:ext cx="9432220" cy="25816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4590" tIns="42295" rIns="84590" bIns="42295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=['</a:t>
            </a:r>
            <a:r>
              <a:rPr lang="en-US" altLang="en-US" sz="2798" kern="0" dirty="0" err="1">
                <a:solidFill>
                  <a:prstClr val="black"/>
                </a:solidFill>
                <a:latin typeface="Lucida Console" pitchFamily="49" charset="0"/>
              </a:rPr>
              <a:t>a','b','c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']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&gt;&gt;&gt;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for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in 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:</a:t>
            </a:r>
          </a:p>
          <a:p>
            <a:pPr defTabSz="845875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    print(</a:t>
            </a:r>
            <a:r>
              <a:rPr lang="en-US" altLang="en-US" sz="2798" b="1" kern="0" dirty="0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,": ",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i</a:t>
            </a:r>
            <a:r>
              <a:rPr lang="en-US" altLang="en-US" sz="2798" kern="0" dirty="0" err="1">
                <a:solidFill>
                  <a:prstClr val="black"/>
                </a:solidFill>
                <a:latin typeface="Lucida Console" pitchFamily="49" charset="0"/>
              </a:rPr>
              <a:t>,sep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="")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     </a:t>
            </a:r>
            <a:r>
              <a:rPr lang="en-US" altLang="en-US" sz="2798" b="1" kern="0" dirty="0" err="1">
                <a:solidFill>
                  <a:srgbClr val="00B050"/>
                </a:solidFill>
                <a:latin typeface="Lucida Console" pitchFamily="49" charset="0"/>
              </a:rPr>
              <a:t>L</a:t>
            </a:r>
            <a:r>
              <a:rPr lang="en-US" altLang="en-US" sz="2798" kern="0" dirty="0" err="1">
                <a:solidFill>
                  <a:srgbClr val="00B050"/>
                </a:solidFill>
                <a:latin typeface="Lucida Console" pitchFamily="49" charset="0"/>
              </a:rPr>
              <a:t>.insert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(1,</a:t>
            </a:r>
            <a:r>
              <a:rPr lang="en-US" altLang="en-US" sz="2798" b="1" kern="0" dirty="0">
                <a:solidFill>
                  <a:srgbClr val="7030A0"/>
                </a:solidFill>
                <a:latin typeface="Lucida Console" pitchFamily="49" charset="0"/>
              </a:rPr>
              <a:t>len(L)-2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)</a:t>
            </a:r>
          </a:p>
          <a:p>
            <a:pPr defTabSz="845875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prstClr val="white">
                    <a:lumMod val="75000"/>
                  </a:prstClr>
                </a:solidFill>
                <a:latin typeface="Lucida Console" pitchFamily="49" charset="0"/>
              </a:rPr>
              <a:t>...</a:t>
            </a:r>
            <a:endParaRPr lang="en-US" altLang="en-US" sz="2798" kern="0" dirty="0">
              <a:solidFill>
                <a:srgbClr val="FFFFFF"/>
              </a:solidFill>
              <a:latin typeface="Lucida Console" pitchFamily="49" charset="0"/>
            </a:endParaRP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['a', 'b', 'c']: a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['a', </a:t>
            </a:r>
            <a:r>
              <a:rPr lang="en-US" altLang="en-US" sz="2798" b="1" kern="0" dirty="0">
                <a:solidFill>
                  <a:srgbClr val="7030A0"/>
                </a:solidFill>
                <a:latin typeface="Lucida Console" pitchFamily="49" charset="0"/>
              </a:rPr>
              <a:t>1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, 'b', 'c']: 1</a:t>
            </a:r>
          </a:p>
          <a:p>
            <a:pPr defTabSz="8458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['a', </a:t>
            </a:r>
            <a:r>
              <a:rPr lang="en-US" altLang="en-US" sz="2798" b="1" kern="0" dirty="0">
                <a:solidFill>
                  <a:srgbClr val="7030A0"/>
                </a:solidFill>
                <a:latin typeface="Lucida Console" pitchFamily="49" charset="0"/>
              </a:rPr>
              <a:t>2</a:t>
            </a:r>
            <a:r>
              <a:rPr lang="en-US" altLang="en-US" sz="2798" kern="0" dirty="0">
                <a:solidFill>
                  <a:srgbClr val="00B050"/>
                </a:solidFill>
                <a:latin typeface="Lucida Console" pitchFamily="49" charset="0"/>
              </a:rPr>
              <a:t>, 1, 'b', 'c']: 1 </a:t>
            </a:r>
            <a:r>
              <a:rPr lang="en-US" altLang="en-US" sz="2798" kern="0" dirty="0">
                <a:solidFill>
                  <a:prstClr val="black"/>
                </a:solidFill>
                <a:latin typeface="Lucida Console" pitchFamily="49" charset="0"/>
              </a:rPr>
              <a:t>... </a:t>
            </a:r>
            <a:r>
              <a:rPr lang="en-US" altLang="en-US" sz="2798" kern="0" dirty="0">
                <a:solidFill>
                  <a:srgbClr val="FF0000"/>
                </a:solidFill>
                <a:latin typeface="Lucida Console" pitchFamily="49" charset="0"/>
              </a:rPr>
              <a:t>← goes forever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12986" y="5199018"/>
            <a:ext cx="1550825" cy="708988"/>
          </a:xfrm>
          <a:prstGeom prst="wedgeRoundRectCallout">
            <a:avLst>
              <a:gd name="adj1" fmla="val -5787"/>
              <a:gd name="adj2" fmla="val 135977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Why?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557001" y="2316431"/>
            <a:ext cx="3987834" cy="2563302"/>
          </a:xfrm>
          <a:prstGeom prst="wedgeRoundRectCallout">
            <a:avLst>
              <a:gd name="adj1" fmla="val -51290"/>
              <a:gd name="adj2" fmla="val 112004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But its revisiting of the same element might be unexpected.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" name="Trapezoid 10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5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916" y="2797"/>
            <a:ext cx="9727895" cy="117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590" tIns="42295" rIns="84590" bIns="42295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5875">
              <a:lnSpc>
                <a:spcPct val="80000"/>
              </a:lnSpc>
              <a:tabLst>
                <a:tab pos="0" algn="l"/>
                <a:tab pos="413989" algn="l"/>
                <a:tab pos="827976" algn="l"/>
                <a:tab pos="1241965" algn="l"/>
                <a:tab pos="1655952" algn="l"/>
                <a:tab pos="2071526" algn="l"/>
                <a:tab pos="2485515" algn="l"/>
                <a:tab pos="2899503" algn="l"/>
                <a:tab pos="3313491" algn="l"/>
                <a:tab pos="3729065" algn="l"/>
                <a:tab pos="4143053" algn="l"/>
                <a:tab pos="4557041" algn="l"/>
                <a:tab pos="4971029" algn="l"/>
                <a:tab pos="5386603" algn="l"/>
                <a:tab pos="5800592" algn="l"/>
                <a:tab pos="6214579" algn="l"/>
                <a:tab pos="6628568" algn="l"/>
                <a:tab pos="7044142" algn="l"/>
                <a:tab pos="7458129" algn="l"/>
                <a:tab pos="7872118" algn="l"/>
                <a:tab pos="8286106" algn="l"/>
              </a:tabLst>
            </a:pPr>
            <a:r>
              <a:rPr lang="en-US" altLang="en-US" sz="925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71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You can’t change a set while iterating</a:t>
            </a:r>
            <a:endParaRPr lang="en-GB" altLang="en-US" sz="4071" kern="0" dirty="0">
              <a:solidFill>
                <a:srgbClr val="0070C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98516" y="603219"/>
            <a:ext cx="3987834" cy="2563302"/>
          </a:xfrm>
          <a:prstGeom prst="wedgeRoundRectCallout">
            <a:avLst>
              <a:gd name="adj1" fmla="val -3142"/>
              <a:gd name="adj2" fmla="val 131908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84587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1" dirty="0">
                <a:solidFill>
                  <a:srgbClr val="000000"/>
                </a:solidFill>
                <a:latin typeface="Times New Roman" charset="0"/>
              </a:rPr>
              <a:t>It isn’t a surprise that this list that keeps growing goes forever.</a:t>
            </a:r>
            <a:endParaRPr lang="zh-TW" altLang="en-US" sz="4071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7" grpId="0" animBg="1"/>
      <p:bldP spid="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14859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Looking back over</a:t>
            </a:r>
            <a:br>
              <a:rPr lang="en-US" sz="4400" dirty="0" smtClean="0">
                <a:latin typeface="Elephant" panose="02020904090505020303" pitchFamily="18" charset="0"/>
              </a:rPr>
            </a:br>
            <a:r>
              <a:rPr lang="en-US" sz="4400" dirty="0" smtClean="0">
                <a:latin typeface="Elephant" panose="02020904090505020303" pitchFamily="18" charset="0"/>
              </a:rPr>
              <a:t>the previous lectures…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57350"/>
            <a:ext cx="8701379" cy="508635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EE2929"/>
                </a:solidFill>
              </a:rPr>
              <a:t>I noticed that Lecture 3 had missed discussing the built-in function reversed(). So I have added that discussion to those lecture notes in Slides 105-114.</a:t>
            </a:r>
          </a:p>
          <a:p>
            <a:pPr algn="just"/>
            <a:endParaRPr lang="en-US" sz="1400" dirty="0" smtClean="0"/>
          </a:p>
          <a:p>
            <a:pPr algn="just">
              <a:buClr>
                <a:srgbClr val="A6A6A6"/>
              </a:buClr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 noticed that Lecture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could have said more about the way Python loops differ from C++ loops.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I've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added that discussion to those lecture notes in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Slides 166-170.</a:t>
            </a:r>
          </a:p>
          <a:p>
            <a:pPr algn="just">
              <a:buClr>
                <a:srgbClr val="A6A6A6"/>
              </a:buClr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buClr>
                <a:srgbClr val="A6A6A6"/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Also we will need to review of the end of Lecture 8, because it was rushed due to time constraints.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14859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Looking back over</a:t>
            </a:r>
            <a:br>
              <a:rPr lang="en-US" sz="4400" dirty="0" smtClean="0">
                <a:latin typeface="Elephant" panose="02020904090505020303" pitchFamily="18" charset="0"/>
              </a:rPr>
            </a:br>
            <a:r>
              <a:rPr lang="en-US" sz="4400" dirty="0" smtClean="0">
                <a:latin typeface="Elephant" panose="02020904090505020303" pitchFamily="18" charset="0"/>
              </a:rPr>
              <a:t>the previous lectures…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57350"/>
            <a:ext cx="8701379" cy="5086350"/>
          </a:xfrm>
        </p:spPr>
        <p:txBody>
          <a:bodyPr/>
          <a:lstStyle/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 noticed that Lecture 3 had missed discussing the built-in function reversed(). So I have added that discussion to those lecture notes in Slides 105-114.</a:t>
            </a:r>
          </a:p>
          <a:p>
            <a:pPr algn="just"/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>
                <a:solidFill>
                  <a:srgbClr val="FF0000"/>
                </a:solidFill>
              </a:rPr>
              <a:t>noticed that Lecture </a:t>
            </a:r>
            <a:r>
              <a:rPr lang="en-US" sz="2800" dirty="0" smtClean="0">
                <a:solidFill>
                  <a:srgbClr val="FF0000"/>
                </a:solidFill>
              </a:rPr>
              <a:t>5 could have said more about the way Python loops differ from C++ loops. </a:t>
            </a:r>
            <a:r>
              <a:rPr lang="en-US" sz="2800" dirty="0">
                <a:solidFill>
                  <a:srgbClr val="FF0000"/>
                </a:solidFill>
              </a:rPr>
              <a:t>So </a:t>
            </a:r>
            <a:r>
              <a:rPr lang="en-US" sz="2800" dirty="0" smtClean="0">
                <a:solidFill>
                  <a:srgbClr val="FF0000"/>
                </a:solidFill>
              </a:rPr>
              <a:t>I've </a:t>
            </a:r>
            <a:r>
              <a:rPr lang="en-US" sz="2800" dirty="0">
                <a:solidFill>
                  <a:srgbClr val="FF0000"/>
                </a:solidFill>
              </a:rPr>
              <a:t>added that discussion to those lecture notes in </a:t>
            </a:r>
            <a:r>
              <a:rPr lang="en-US" sz="2800" dirty="0" smtClean="0">
                <a:solidFill>
                  <a:srgbClr val="FF0000"/>
                </a:solidFill>
              </a:rPr>
              <a:t>Slides 166-170.</a:t>
            </a:r>
          </a:p>
          <a:p>
            <a:pPr algn="just">
              <a:buClr>
                <a:srgbClr val="A6A6A6"/>
              </a:buClr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buClr>
                <a:srgbClr val="A6A6A6"/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Also we will need to review of the end of Lecture 8, because it was rushed due to time constraints.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14859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Looking back over</a:t>
            </a:r>
            <a:br>
              <a:rPr lang="en-US" sz="4400" dirty="0" smtClean="0">
                <a:latin typeface="Elephant" panose="02020904090505020303" pitchFamily="18" charset="0"/>
              </a:rPr>
            </a:br>
            <a:r>
              <a:rPr lang="en-US" sz="4400" dirty="0" smtClean="0">
                <a:latin typeface="Elephant" panose="02020904090505020303" pitchFamily="18" charset="0"/>
              </a:rPr>
              <a:t>the previous lectures…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57350"/>
            <a:ext cx="8701379" cy="5086350"/>
          </a:xfrm>
        </p:spPr>
        <p:txBody>
          <a:bodyPr/>
          <a:lstStyle/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 noticed that Lecture 3 had missed discussing the built-in function reversed(). So I have added that discussion to those lecture notes in Slides 105-114.</a:t>
            </a:r>
          </a:p>
          <a:p>
            <a:pPr algn="just"/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noticed that Lecture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could have said more about the way Python loops differ from C++ loops.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I've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added that discussion to those lecture notes in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Slides 166-170.</a:t>
            </a:r>
          </a:p>
          <a:p>
            <a:pPr algn="just"/>
            <a:endParaRPr lang="en-US" sz="1400" dirty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Also we will need to review of the end of Lecture 8, because it was rushed due to time constraints.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856034"/>
            <a:ext cx="9201099" cy="600196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There are Generator </a:t>
            </a:r>
            <a:r>
              <a:rPr lang="en-US" altLang="zh-TW" sz="3200" dirty="0">
                <a:solidFill>
                  <a:srgbClr val="2D2DB9"/>
                </a:solidFill>
              </a:rPr>
              <a:t>F</a:t>
            </a:r>
            <a:r>
              <a:rPr lang="en-US" altLang="zh-TW" sz="3200" dirty="0" smtClean="0">
                <a:solidFill>
                  <a:srgbClr val="2D2DB9"/>
                </a:solidFill>
              </a:rPr>
              <a:t>unctions:</a:t>
            </a:r>
            <a:endParaRPr lang="en-US" altLang="zh-TW" sz="320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squares(start</a:t>
            </a:r>
            <a:r>
              <a:rPr lang="en-US" altLang="zh-TW" sz="2800" dirty="0">
                <a:latin typeface="Lucida Console" panose="020B0609040504020204" pitchFamily="49" charset="0"/>
              </a:rPr>
              <a:t>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latin typeface="Lucida Console" panose="020B0609040504020204" pitchFamily="49" charset="0"/>
              </a:rPr>
              <a:t>yield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*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iterator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>
                <a:latin typeface="Lucida Console" panose="020B0609040504020204" pitchFamily="49" charset="0"/>
              </a:rPr>
              <a:t> squares(a, b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spc="-80" dirty="0" smtClean="0">
                <a:solidFill>
                  <a:srgbClr val="2D2DB9"/>
                </a:solidFill>
              </a:rPr>
              <a:t>There are Generator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2D2DB9"/>
                </a:solidFill>
              </a:rPr>
              <a:t>Expressions:</a:t>
            </a:r>
            <a:endParaRPr lang="en-US" altLang="zh-TW" sz="3200" spc="-8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</a:t>
            </a:r>
            <a:r>
              <a:rPr lang="en-US" altLang="zh-TW" sz="28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tor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range(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       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is </a:t>
            </a:r>
            <a:r>
              <a:rPr lang="en-US" altLang="zh-TW" sz="2800" u="sng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a tuple.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16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000" spc="-80" dirty="0" smtClean="0">
                <a:solidFill>
                  <a:srgbClr val="2D2DB9"/>
                </a:solidFill>
              </a:rPr>
              <a:t>(</a:t>
            </a:r>
            <a:r>
              <a:rPr lang="en-US" altLang="zh-TW" sz="3000" spc="-80" dirty="0">
                <a:solidFill>
                  <a:srgbClr val="2D2DB9"/>
                </a:solidFill>
              </a:rPr>
              <a:t>Generator</a:t>
            </a:r>
            <a:r>
              <a:rPr lang="en-US" altLang="zh-TW" spc="-80" dirty="0">
                <a:solidFill>
                  <a:srgbClr val="2D2DB9"/>
                </a:solidFill>
              </a:rPr>
              <a:t> </a:t>
            </a:r>
            <a:r>
              <a:rPr lang="en-US" altLang="zh-TW" sz="3000" spc="-80" dirty="0" smtClean="0">
                <a:solidFill>
                  <a:srgbClr val="2D2DB9"/>
                </a:solidFill>
              </a:rPr>
              <a:t>expressions </a:t>
            </a:r>
            <a:r>
              <a:rPr lang="en-US" altLang="zh-TW" sz="3000" spc="-80" dirty="0">
                <a:solidFill>
                  <a:srgbClr val="2D2DB9"/>
                </a:solidFill>
              </a:rPr>
              <a:t>are not </a:t>
            </a:r>
            <a:r>
              <a:rPr lang="en-US" altLang="zh-TW" sz="3000" spc="-80" dirty="0" smtClean="0">
                <a:solidFill>
                  <a:srgbClr val="2D2DB9"/>
                </a:solidFill>
              </a:rPr>
              <a:t>comprehensions.)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sz="3000" spc="-130" dirty="0" smtClean="0">
                <a:solidFill>
                  <a:srgbClr val="FF0000"/>
                </a:solidFill>
              </a:rPr>
              <a:t>That's one reason there are no tuple comprehensions.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altLang="zh-TW" sz="2800" spc="-80" dirty="0" smtClean="0">
                <a:solidFill>
                  <a:schemeClr val="tx1"/>
                </a:solidFill>
              </a:rPr>
              <a:t>But you can do this:  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tuple([</a:t>
            </a:r>
            <a:r>
              <a:rPr lang="en-US" altLang="zh-TW" sz="2800" spc="-80" dirty="0" err="1" smtClean="0">
                <a:solidFill>
                  <a:schemeClr val="tx1"/>
                </a:solidFill>
                <a:latin typeface="Lucida Fax" panose="02060602050505020204" pitchFamily="18" charset="0"/>
              </a:rPr>
              <a:t>i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 for </a:t>
            </a:r>
            <a:r>
              <a:rPr lang="en-US" altLang="zh-TW" sz="2800" spc="-80" dirty="0" err="1" smtClean="0">
                <a:solidFill>
                  <a:schemeClr val="tx1"/>
                </a:solidFill>
                <a:latin typeface="Lucida Fax" panose="02060602050505020204" pitchFamily="18" charset="0"/>
              </a:rPr>
              <a:t>i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 in range(</a:t>
            </a:r>
            <a:r>
              <a:rPr lang="en-US" altLang="zh-TW" sz="2800" spc="-80" dirty="0" err="1" smtClean="0">
                <a:solidFill>
                  <a:schemeClr val="tx1"/>
                </a:solidFill>
                <a:latin typeface="Lucida Fax" panose="02060602050505020204" pitchFamily="18" charset="0"/>
              </a:rPr>
              <a:t>a,b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)])</a:t>
            </a:r>
            <a:endParaRPr lang="en-US" altLang="zh-TW" sz="2800" spc="-80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</a:t>
            </a:r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a generator?</a:t>
            </a:r>
            <a:endParaRPr lang="en-GB" altLang="en-US" sz="4400" kern="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2D2DB9"/>
                </a:solidFill>
              </a:rPr>
              <a:t>Generator functions are 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err="1"/>
              <a:t>def</a:t>
            </a:r>
            <a:r>
              <a:rPr lang="en-US" altLang="zh-TW" dirty="0"/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   </a:t>
            </a:r>
            <a:r>
              <a:rPr lang="en-US" altLang="zh-TW" dirty="0"/>
              <a:t>yield </a:t>
            </a:r>
            <a:r>
              <a:rPr lang="en-US" altLang="zh-TW" dirty="0" err="1"/>
              <a:t>i</a:t>
            </a:r>
            <a:r>
              <a:rPr lang="en-US" altLang="zh-TW" dirty="0"/>
              <a:t> *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>
                <a:solidFill>
                  <a:srgbClr val="339933"/>
                </a:solidFill>
              </a:rPr>
              <a:t>iterator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squares(a, b)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800" spc="-80" dirty="0">
                <a:solidFill>
                  <a:srgbClr val="2D2DB9"/>
                </a:solidFill>
              </a:rPr>
              <a:t>Generator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expressions</a:t>
            </a:r>
            <a:r>
              <a:rPr lang="en-US" altLang="zh-TW" sz="24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(not</a:t>
            </a:r>
            <a:r>
              <a:rPr lang="en-US" altLang="zh-TW" sz="24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comprehensions)</a:t>
            </a:r>
            <a:r>
              <a:rPr lang="en-US" altLang="zh-TW" sz="24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are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>
                <a:solidFill>
                  <a:srgbClr val="339933"/>
                </a:solidFill>
              </a:rPr>
              <a:t>itera</a:t>
            </a:r>
            <a:r>
              <a:rPr lang="en-US" altLang="zh-TW" dirty="0" smtClean="0">
                <a:solidFill>
                  <a:srgbClr val="339933"/>
                </a:solidFill>
              </a:rPr>
              <a:t>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</a:t>
            </a:r>
            <a:r>
              <a:rPr lang="en-US" altLang="zh-TW" dirty="0" smtClean="0"/>
              <a:t>range(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2D2DB9"/>
                </a:solidFill>
              </a:rPr>
              <a:t>Plain iterators are, of course, iterators:</a:t>
            </a:r>
            <a:endParaRPr lang="en-US" altLang="zh-TW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>
                <a:solidFill>
                  <a:srgbClr val="339933"/>
                </a:solidFill>
              </a:rPr>
              <a:t>iterator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(range(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2D2DB9"/>
                </a:solidFill>
              </a:rPr>
              <a:t>Classes with __iter__ and __next__ define iterators: </a:t>
            </a:r>
            <a:endParaRPr lang="en-US" altLang="zh-TW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class </a:t>
            </a:r>
            <a:r>
              <a:rPr lang="en-US" altLang="zh-TW" dirty="0"/>
              <a:t>Squares(object): </a:t>
            </a:r>
            <a:r>
              <a:rPr lang="en-US" altLang="zh-TW" dirty="0" smtClean="0"/>
              <a:t>                       </a:t>
            </a:r>
            <a:r>
              <a:rPr lang="en-US" altLang="zh-TW" dirty="0" smtClean="0">
                <a:solidFill>
                  <a:srgbClr val="FFCCCC"/>
                </a:solidFill>
              </a:rPr>
              <a:t># We’ll learn classes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start, stop): </a:t>
            </a:r>
            <a:r>
              <a:rPr lang="en-US" altLang="zh-TW" dirty="0" smtClean="0"/>
              <a:t>         </a:t>
            </a:r>
            <a:r>
              <a:rPr lang="en-US" altLang="zh-TW" sz="200" dirty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later. We don’t know</a:t>
            </a:r>
            <a:endParaRPr lang="en-US" altLang="zh-TW" dirty="0">
              <a:solidFill>
                <a:srgbClr val="FFCCCC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   </a:t>
            </a:r>
            <a:r>
              <a:rPr lang="en-US" altLang="zh-TW" dirty="0" err="1"/>
              <a:t>self.start</a:t>
            </a:r>
            <a:r>
              <a:rPr lang="en-US" altLang="zh-TW" dirty="0"/>
              <a:t> = start; </a:t>
            </a:r>
            <a:r>
              <a:rPr lang="en-US" altLang="zh-TW" dirty="0" err="1"/>
              <a:t>self.stop</a:t>
            </a:r>
            <a:r>
              <a:rPr lang="en-US" altLang="zh-TW" dirty="0"/>
              <a:t> = stop </a:t>
            </a:r>
            <a:r>
              <a:rPr lang="en-US" altLang="zh-TW" sz="1100" dirty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this </a:t>
            </a:r>
            <a:r>
              <a:rPr lang="en-US" altLang="zh-TW" dirty="0">
                <a:solidFill>
                  <a:srgbClr val="FFCCCC"/>
                </a:solidFill>
              </a:rPr>
              <a:t>syntax yet.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__iter__(self): return self </a:t>
            </a:r>
            <a:r>
              <a:rPr lang="en-US" altLang="zh-TW" dirty="0" smtClean="0"/>
              <a:t>         </a:t>
            </a:r>
            <a:r>
              <a:rPr lang="en-US" altLang="zh-TW" sz="1100" dirty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</a:t>
            </a:r>
            <a:r>
              <a:rPr lang="en-US" altLang="zh-TW" dirty="0">
                <a:solidFill>
                  <a:srgbClr val="FFCCCC"/>
                </a:solidFill>
              </a:rPr>
              <a:t>But we do see </a:t>
            </a:r>
            <a:r>
              <a:rPr lang="en-US" altLang="zh-TW" dirty="0" smtClean="0">
                <a:solidFill>
                  <a:srgbClr val="FFCCCC"/>
                </a:solidFill>
              </a:rPr>
              <a:t>that a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next(self): </a:t>
            </a:r>
            <a:r>
              <a:rPr lang="en-US" altLang="zh-TW" dirty="0" smtClean="0"/>
              <a:t>                                 </a:t>
            </a:r>
            <a:r>
              <a:rPr lang="en-US" altLang="zh-TW" dirty="0" smtClean="0">
                <a:solidFill>
                  <a:srgbClr val="FFCCCC"/>
                </a:solidFill>
              </a:rPr>
              <a:t># class can define an</a:t>
            </a:r>
            <a:endParaRPr lang="en-US" altLang="zh-TW" dirty="0">
              <a:solidFill>
                <a:srgbClr val="FFCCCC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    </a:t>
            </a:r>
            <a:r>
              <a:rPr lang="en-US" altLang="zh-TW" dirty="0"/>
              <a:t>if </a:t>
            </a:r>
            <a:r>
              <a:rPr lang="en-US" altLang="zh-TW" dirty="0" smtClean="0"/>
              <a:t>self.start+1&gt;=</a:t>
            </a:r>
            <a:r>
              <a:rPr lang="en-US" altLang="zh-TW" dirty="0" err="1"/>
              <a:t>self.stop</a:t>
            </a:r>
            <a:r>
              <a:rPr lang="en-US" altLang="zh-TW" dirty="0"/>
              <a:t>: raise </a:t>
            </a:r>
            <a:r>
              <a:rPr lang="en-US" altLang="zh-TW" dirty="0" err="1" smtClean="0"/>
              <a:t>StopIteration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iterator.</a:t>
            </a:r>
            <a:endParaRPr lang="en-US" altLang="zh-TW" dirty="0">
              <a:solidFill>
                <a:srgbClr val="FFCCCC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/>
              <a:t>self.start</a:t>
            </a:r>
            <a:r>
              <a:rPr lang="en-US" altLang="zh-TW" dirty="0"/>
              <a:t> += </a:t>
            </a:r>
            <a:r>
              <a:rPr lang="en-US" altLang="zh-TW" dirty="0" smtClean="0"/>
              <a:t>1; </a:t>
            </a:r>
            <a:r>
              <a:rPr lang="en-US" altLang="zh-TW" dirty="0"/>
              <a:t>return </a:t>
            </a:r>
            <a:r>
              <a:rPr lang="en-US" altLang="zh-TW" dirty="0" smtClean="0"/>
              <a:t>self.start-1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>
                <a:solidFill>
                  <a:srgbClr val="339933"/>
                </a:solidFill>
              </a:rPr>
              <a:t>iterator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Squares(a, b)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an iterator?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5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600" dirty="0"/>
              <a:t>If you can loop over </a:t>
            </a:r>
            <a:r>
              <a:rPr lang="en-US" altLang="zh-TW" sz="3600" dirty="0" smtClean="0"/>
              <a:t>it, </a:t>
            </a:r>
            <a:r>
              <a:rPr lang="en-US" altLang="zh-TW" sz="3600" dirty="0"/>
              <a:t>it’s an </a:t>
            </a:r>
            <a:r>
              <a:rPr lang="en-US" altLang="zh-TW" sz="3600" dirty="0" err="1"/>
              <a:t>iterable</a:t>
            </a:r>
            <a:r>
              <a:rPr lang="en-US" altLang="zh-TW" sz="3600" dirty="0"/>
              <a:t>. </a:t>
            </a:r>
            <a:r>
              <a:rPr lang="en-US" altLang="zh-TW" sz="3600" dirty="0" smtClean="0"/>
              <a:t>So:</a:t>
            </a:r>
            <a:endParaRPr lang="en-US" altLang="zh-TW" sz="3200" dirty="0"/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Standard </a:t>
            </a:r>
            <a:r>
              <a:rPr lang="en-US" altLang="zh-TW" sz="3200" dirty="0">
                <a:solidFill>
                  <a:srgbClr val="2D2DB9"/>
                </a:solidFill>
              </a:rPr>
              <a:t>data types besides </a:t>
            </a:r>
            <a:r>
              <a:rPr lang="en-US" altLang="zh-TW" sz="3200" dirty="0" smtClean="0">
                <a:solidFill>
                  <a:srgbClr val="2D2DB9"/>
                </a:solidFill>
              </a:rPr>
              <a:t>numbers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[('H', '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(1,2,3)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[1,2,3]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Generator expressions or </a:t>
            </a:r>
            <a:r>
              <a:rPr lang="en-US" altLang="zh-TW" sz="3200" dirty="0" smtClean="0">
                <a:solidFill>
                  <a:srgbClr val="2D2DB9"/>
                </a:solidFill>
              </a:rPr>
              <a:t>functions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genEx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for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in (1,2,3))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genEx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[0,1,2]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Plain iterators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(range(3))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[0,1,2]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altLang="zh-TW" sz="3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28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an </a:t>
            </a:r>
            <a:r>
              <a:rPr lang="en-GB" altLang="en-US" sz="4400" kern="0" dirty="0" err="1">
                <a:latin typeface="Elephant" panose="02020904090505020303" pitchFamily="18" charset="0"/>
              </a:rPr>
              <a:t>iterable</a:t>
            </a:r>
            <a:r>
              <a:rPr lang="en-GB" altLang="en-US" sz="4400" kern="0" dirty="0">
                <a:latin typeface="Elephant" panose="02020904090505020303" pitchFamily="18" charset="0"/>
              </a:rPr>
              <a:t>?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35537" y="-176270"/>
            <a:ext cx="2313543" cy="237964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6858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Definitions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685800"/>
            <a:ext cx="9067800" cy="617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b="1" spc="-100" dirty="0" smtClean="0">
                <a:solidFill>
                  <a:srgbClr val="FF0000"/>
                </a:solidFill>
              </a:rPr>
              <a:t>con</a:t>
            </a:r>
            <a:r>
              <a:rPr lang="en-US" b="1" dirty="0" smtClean="0">
                <a:solidFill>
                  <a:srgbClr val="FF0000"/>
                </a:solidFill>
              </a:rPr>
              <a:t>tai</a:t>
            </a:r>
            <a:r>
              <a:rPr lang="en-US" b="1" spc="-100" dirty="0" smtClean="0">
                <a:solidFill>
                  <a:srgbClr val="FF0000"/>
                </a:solidFill>
              </a:rPr>
              <a:t>ne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spc="-1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pc="-80" dirty="0" smtClean="0">
                <a:solidFill>
                  <a:srgbClr val="FF0000"/>
                </a:solidFill>
              </a:rPr>
              <a:t>fo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which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pc="-1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per</a:t>
            </a:r>
            <a:r>
              <a:rPr lang="en-US" spc="-100" dirty="0" smtClean="0">
                <a:solidFill>
                  <a:srgbClr val="FF0000"/>
                </a:solidFill>
              </a:rPr>
              <a:t>ato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pc="-100" dirty="0" smtClean="0">
                <a:solidFill>
                  <a:srgbClr val="FF0000"/>
                </a:solidFill>
              </a:rPr>
              <a:t>de</a:t>
            </a:r>
            <a:r>
              <a:rPr lang="en-US" dirty="0" smtClean="0">
                <a:solidFill>
                  <a:srgbClr val="FF0000"/>
                </a:solidFill>
              </a:rPr>
              <a:t>fine</a:t>
            </a:r>
            <a:r>
              <a:rPr lang="en-US" spc="-200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Its contents all exist somewhere in the computer memory.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DAA100"/>
                </a:solidFill>
              </a:rPr>
              <a:t>A comprehension</a:t>
            </a:r>
            <a:r>
              <a:rPr lang="en-US" dirty="0" smtClean="0">
                <a:solidFill>
                  <a:srgbClr val="DAA100"/>
                </a:solidFill>
              </a:rPr>
              <a:t>: any container created at the time of its definition by use looping or </a:t>
            </a:r>
            <a:r>
              <a:rPr lang="en-US" dirty="0">
                <a:solidFill>
                  <a:srgbClr val="DAA100"/>
                </a:solidFill>
              </a:rPr>
              <a:t>filtering </a:t>
            </a:r>
            <a:r>
              <a:rPr lang="en-US" dirty="0" smtClean="0">
                <a:solidFill>
                  <a:srgbClr val="DAA100"/>
                </a:solidFill>
              </a:rPr>
              <a:t>instructions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</a:rPr>
              <a:t>An </a:t>
            </a:r>
            <a:r>
              <a:rPr lang="en-US" b="1" dirty="0" err="1" smtClean="0">
                <a:solidFill>
                  <a:srgbClr val="006600"/>
                </a:solidFill>
              </a:rPr>
              <a:t>iterable</a:t>
            </a:r>
            <a:r>
              <a:rPr lang="en-US" dirty="0">
                <a:solidFill>
                  <a:srgbClr val="006600"/>
                </a:solidFill>
              </a:rPr>
              <a:t>: </a:t>
            </a:r>
            <a:r>
              <a:rPr lang="en-US" dirty="0" smtClean="0">
                <a:solidFill>
                  <a:srgbClr val="006600"/>
                </a:solidFill>
              </a:rPr>
              <a:t>any object that is able to be iterated over. This includes containers for lists, sets, or other data structures.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But it also includes other objects like files or sockets.</a:t>
            </a:r>
          </a:p>
          <a:p>
            <a:pPr marL="0" indent="0">
              <a:buNone/>
            </a:pPr>
            <a:r>
              <a:rPr lang="en-US" b="1" spc="-40" dirty="0">
                <a:solidFill>
                  <a:srgbClr val="00667A"/>
                </a:solidFill>
              </a:rPr>
              <a:t>An iterator</a:t>
            </a:r>
            <a:r>
              <a:rPr lang="en-US" spc="-40" dirty="0">
                <a:solidFill>
                  <a:srgbClr val="00667A"/>
                </a:solidFill>
              </a:rPr>
              <a:t>: any object on which the </a:t>
            </a:r>
            <a:r>
              <a:rPr lang="en-US" spc="-40" dirty="0">
                <a:solidFill>
                  <a:schemeClr val="tx1"/>
                </a:solidFill>
              </a:rPr>
              <a:t>next()</a:t>
            </a:r>
            <a:r>
              <a:rPr lang="en-US" spc="-40" dirty="0">
                <a:solidFill>
                  <a:srgbClr val="00667A"/>
                </a:solidFill>
              </a:rPr>
              <a:t> function is defined.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generator function</a:t>
            </a:r>
            <a:r>
              <a:rPr lang="en-US" dirty="0" smtClean="0">
                <a:solidFill>
                  <a:schemeClr val="accent2"/>
                </a:solidFill>
              </a:rPr>
              <a:t>: any function using a yield statement.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spc="-10" dirty="0">
                <a:solidFill>
                  <a:srgbClr val="7030A0"/>
                </a:solidFill>
              </a:rPr>
              <a:t>A generator expression</a:t>
            </a:r>
            <a:r>
              <a:rPr lang="en-US" spc="-10" dirty="0">
                <a:solidFill>
                  <a:srgbClr val="7030A0"/>
                </a:solidFill>
              </a:rPr>
              <a:t>: A lazy counterpart to list (only list) </a:t>
            </a:r>
            <a:r>
              <a:rPr lang="en-US" spc="-20" dirty="0">
                <a:solidFill>
                  <a:srgbClr val="7030A0"/>
                </a:solidFill>
              </a:rPr>
              <a:t>comprehension, defined by replacing the enclosing “[…]” with</a:t>
            </a:r>
            <a:r>
              <a:rPr lang="en-US" spc="-10" dirty="0">
                <a:solidFill>
                  <a:srgbClr val="7030A0"/>
                </a:solidFill>
              </a:rPr>
              <a:t> </a:t>
            </a:r>
            <a:r>
              <a:rPr lang="en-US" spc="-50" dirty="0">
                <a:solidFill>
                  <a:srgbClr val="7030A0"/>
                </a:solidFill>
              </a:rPr>
              <a:t>“</a:t>
            </a:r>
            <a:r>
              <a:rPr lang="en-US" spc="-150" dirty="0">
                <a:solidFill>
                  <a:srgbClr val="7030A0"/>
                </a:solidFill>
              </a:rPr>
              <a:t>(</a:t>
            </a:r>
            <a:r>
              <a:rPr lang="en-US" spc="-50" dirty="0">
                <a:solidFill>
                  <a:srgbClr val="7030A0"/>
                </a:solidFill>
              </a:rPr>
              <a:t>..</a:t>
            </a:r>
            <a:r>
              <a:rPr lang="en-US" spc="-150" dirty="0">
                <a:solidFill>
                  <a:srgbClr val="7030A0"/>
                </a:solidFill>
              </a:rPr>
              <a:t>.</a:t>
            </a:r>
            <a:r>
              <a:rPr lang="en-US" spc="-50" dirty="0">
                <a:solidFill>
                  <a:srgbClr val="7030A0"/>
                </a:solidFill>
              </a:rPr>
              <a:t>)</a:t>
            </a:r>
            <a:r>
              <a:rPr lang="en-US" spc="-150" dirty="0">
                <a:solidFill>
                  <a:srgbClr val="7030A0"/>
                </a:solidFill>
              </a:rPr>
              <a:t>”</a:t>
            </a:r>
            <a:r>
              <a:rPr lang="en-US" spc="-50" dirty="0">
                <a:solidFill>
                  <a:srgbClr val="7030A0"/>
                </a:solidFill>
              </a:rPr>
              <a:t>. </a:t>
            </a:r>
            <a:r>
              <a:rPr lang="en-US" spc="-150" dirty="0">
                <a:solidFill>
                  <a:srgbClr val="7030A0"/>
                </a:solidFill>
              </a:rPr>
              <a:t>V</a:t>
            </a:r>
            <a:r>
              <a:rPr lang="en-US" spc="-50" dirty="0">
                <a:solidFill>
                  <a:srgbClr val="7030A0"/>
                </a:solidFill>
              </a:rPr>
              <a:t>alues generate on-the-fly instead of residing in memor</a:t>
            </a:r>
            <a:r>
              <a:rPr lang="en-US" spc="-350" dirty="0">
                <a:solidFill>
                  <a:srgbClr val="7030A0"/>
                </a:solidFill>
              </a:rPr>
              <a:t>y</a:t>
            </a:r>
            <a:r>
              <a:rPr lang="en-US" spc="-50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spc="-20" dirty="0"/>
              <a:t>A generator</a:t>
            </a:r>
            <a:r>
              <a:rPr lang="en-US" spc="-20" dirty="0"/>
              <a:t>: any iterator that is a either a generator function</a:t>
            </a:r>
            <a:r>
              <a:rPr lang="en-US" dirty="0" smtClean="0"/>
              <a:t> or a generator expression. It is a value factory.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9737725" cy="5981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234" y="0"/>
            <a:ext cx="9121698" cy="5932449"/>
            <a:chOff x="312234" y="0"/>
            <a:chExt cx="9121698" cy="5932449"/>
          </a:xfrm>
        </p:grpSpPr>
        <p:sp>
          <p:nvSpPr>
            <p:cNvPr id="8" name="Rectangle 7"/>
            <p:cNvSpPr/>
            <p:nvPr/>
          </p:nvSpPr>
          <p:spPr bwMode="auto">
            <a:xfrm>
              <a:off x="312234" y="724829"/>
              <a:ext cx="9121698" cy="52076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car factory, for example, doesn't store any cars. 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Whenever</a:t>
              </a:r>
              <a:r>
                <a:rPr kumimoji="0" lang="en-US" sz="3200" b="0" i="0" u="none" strike="noStrike" cap="none" normalizeH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 car gets generated, it passes out of the factory. 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3200" b="0" i="0" u="none" strike="noStrike" cap="none" normalizeH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only limit to how many cars a factory can generate is how often you run the factory.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80"/>
            <a:stretch/>
          </p:blipFill>
          <p:spPr>
            <a:xfrm>
              <a:off x="1839951" y="3310929"/>
              <a:ext cx="5634076" cy="2487706"/>
            </a:xfrm>
            <a:prstGeom prst="rect">
              <a:avLst/>
            </a:prstGeom>
          </p:spPr>
        </p:pic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2509024" y="0"/>
              <a:ext cx="4739270" cy="68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+mj-lt"/>
                  <a:ea typeface="MS PGothic" pitchFamily="34" charset="-128"/>
                  <a:cs typeface="ＭＳ Ｐゴシック" pitchFamily="-65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9pPr>
            </a:lstStyle>
            <a:p>
              <a:pPr defTabSz="914400"/>
              <a:r>
                <a:rPr lang="en-US" sz="4400" kern="0" dirty="0" smtClean="0">
                  <a:latin typeface="Elephant" panose="02020904090505020303" pitchFamily="18" charset="0"/>
                </a:rPr>
                <a:t>A value factory</a:t>
              </a:r>
              <a:endParaRPr lang="en-US" sz="4400" kern="0" dirty="0">
                <a:latin typeface="Elephant" panose="0202090409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35537" y="-176270"/>
            <a:ext cx="2313543" cy="237964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533400"/>
            <a:ext cx="8839200" cy="6400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The difference, in terms of how you define them, is </a:t>
            </a:r>
            <a:r>
              <a:rPr lang="en-US" altLang="zh-TW" sz="2800" spc="-30" dirty="0">
                <a:solidFill>
                  <a:srgbClr val="FF0000"/>
                </a:solidFill>
              </a:rPr>
              <a:t>whether you use square brackets [] or parentheses ():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c=[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n*2 for n in range(99)] </a:t>
            </a:r>
            <a:r>
              <a:rPr lang="en-US" altLang="zh-TW" sz="2400" dirty="0">
                <a:solidFill>
                  <a:srgbClr val="00B0F0"/>
                </a:solidFill>
              </a:rPr>
              <a:t># List </a:t>
            </a:r>
            <a:r>
              <a:rPr lang="en-US" altLang="zh-TW" sz="2400" dirty="0" err="1">
                <a:solidFill>
                  <a:srgbClr val="00B0F0"/>
                </a:solidFill>
              </a:rPr>
              <a:t>compr</a:t>
            </a:r>
            <a:r>
              <a:rPr lang="en-US" altLang="zh-TW" sz="2400" dirty="0">
                <a:solidFill>
                  <a:srgbClr val="00B0F0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  &gt;&gt;&gt; g=(n*2 for n in range(99)) </a:t>
            </a:r>
            <a:r>
              <a:rPr lang="en-US" altLang="zh-TW" sz="2400" dirty="0">
                <a:solidFill>
                  <a:srgbClr val="006600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(Python uses the “(…)” symbols because they’re available: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pc="-20" dirty="0">
                <a:solidFill>
                  <a:schemeClr val="tx1"/>
                </a:solidFill>
              </a:rPr>
              <a:t>tuple comprehensions don’t exist (</a:t>
            </a:r>
            <a:r>
              <a:rPr lang="en-US" altLang="zh-TW" spc="-20" dirty="0" err="1">
                <a:solidFill>
                  <a:schemeClr val="tx1"/>
                </a:solidFill>
              </a:rPr>
              <a:t>ie</a:t>
            </a:r>
            <a:r>
              <a:rPr lang="en-US" altLang="zh-TW" spc="-20" dirty="0">
                <a:solidFill>
                  <a:schemeClr val="tx1"/>
                </a:solidFill>
              </a:rPr>
              <a:t>, tuples are immutabl</a:t>
            </a:r>
            <a:r>
              <a:rPr lang="en-US" altLang="zh-TW" spc="-100" dirty="0">
                <a:solidFill>
                  <a:schemeClr val="tx1"/>
                </a:solidFill>
              </a:rPr>
              <a:t>e).</a:t>
            </a:r>
            <a:r>
              <a:rPr lang="en-US" altLang="zh-TW" dirty="0" smtClean="0">
                <a:solidFill>
                  <a:schemeClr val="tx1"/>
                </a:solidFill>
              </a:rPr>
              <a:t> Nor are there number comprehensions. So a “(… for …)” is unambiguously not a tuple or numeric expression. 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2D2DB9"/>
                </a:solidFill>
              </a:rPr>
              <a:t>Generators vs Comprehensions </a:t>
            </a:r>
            <a:endParaRPr lang="en-US" altLang="en-US" b="1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35537" y="-176270"/>
            <a:ext cx="2313543" cy="237964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2D2DB9"/>
                </a:solidFill>
              </a:rPr>
              <a:t>Generators vs Comprehensions </a:t>
            </a:r>
            <a:endParaRPr lang="en-US" alt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533400"/>
            <a:ext cx="8839200" cy="6400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tx1"/>
                </a:solidFill>
              </a:rPr>
              <a:t>The difference, in terms of how you define them, is </a:t>
            </a:r>
            <a:r>
              <a:rPr lang="en-US" altLang="zh-TW" sz="2800" spc="-30" dirty="0">
                <a:solidFill>
                  <a:schemeClr val="tx1"/>
                </a:solidFill>
              </a:rPr>
              <a:t>whether you use square brackets [] or parentheses ():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c=[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n*2 for n in range(99)] </a:t>
            </a:r>
            <a:r>
              <a:rPr lang="en-US" altLang="zh-TW" sz="2400" dirty="0">
                <a:solidFill>
                  <a:schemeClr val="tx1"/>
                </a:solidFill>
              </a:rPr>
              <a:t># List </a:t>
            </a:r>
            <a:r>
              <a:rPr lang="en-US" altLang="zh-TW" sz="2400" dirty="0" err="1">
                <a:solidFill>
                  <a:schemeClr val="tx1"/>
                </a:solidFill>
              </a:rPr>
              <a:t>compr</a:t>
            </a: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&gt;&gt;&gt; g=(n*2 for n in range(99)) </a:t>
            </a:r>
            <a:r>
              <a:rPr lang="en-US" altLang="zh-TW" sz="2400" dirty="0">
                <a:solidFill>
                  <a:schemeClr val="tx1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(Python uses the “(…)” symbols because they’re available: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pc="-20" dirty="0">
                <a:solidFill>
                  <a:schemeClr val="tx1"/>
                </a:solidFill>
              </a:rPr>
              <a:t>tuple comprehensions don’t exist (</a:t>
            </a:r>
            <a:r>
              <a:rPr lang="en-US" altLang="zh-TW" spc="-20" dirty="0" err="1">
                <a:solidFill>
                  <a:schemeClr val="tx1"/>
                </a:solidFill>
              </a:rPr>
              <a:t>ie</a:t>
            </a:r>
            <a:r>
              <a:rPr lang="en-US" altLang="zh-TW" spc="-20" dirty="0">
                <a:solidFill>
                  <a:schemeClr val="tx1"/>
                </a:solidFill>
              </a:rPr>
              <a:t>, tuples are immutabl</a:t>
            </a:r>
            <a:r>
              <a:rPr lang="en-US" altLang="zh-TW" spc="-100" dirty="0">
                <a:solidFill>
                  <a:schemeClr val="tx1"/>
                </a:solidFill>
              </a:rPr>
              <a:t>e).</a:t>
            </a:r>
            <a:r>
              <a:rPr lang="en-US" altLang="zh-TW" dirty="0" smtClean="0">
                <a:solidFill>
                  <a:schemeClr val="tx1"/>
                </a:solidFill>
              </a:rPr>
              <a:t> Nor are there number comprehensions. So a “(… for …)” is unambiguously not a tuple or numeric expression. 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The above objects, c and g, are </a:t>
            </a:r>
            <a:r>
              <a:rPr lang="en-US" altLang="zh-TW" sz="2800" dirty="0">
                <a:solidFill>
                  <a:srgbClr val="FF0000"/>
                </a:solidFill>
              </a:rPr>
              <a:t>different types: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print(type(c),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type(g))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&lt;class 'list'&gt; &lt;class 'generator'&gt;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With different sizes: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(c),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(g))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912 88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You cannot access the elements of a generator: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sz="240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print(c[2</a:t>
            </a:r>
            <a:r>
              <a:rPr lang="en-US" sz="2400" dirty="0">
                <a:solidFill>
                  <a:srgbClr val="002060"/>
                </a:solidFill>
                <a:latin typeface="Lucida Console" panose="020B0609040504020204" pitchFamily="49" charset="0"/>
              </a:rPr>
              <a:t>],g[2])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   File "&lt;</a:t>
            </a:r>
            <a:r>
              <a:rPr lang="en-US" sz="200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stdin</a:t>
            </a: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99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spc="-12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2400" spc="-120" dirty="0">
                <a:solidFill>
                  <a:srgbClr val="FF99CC"/>
                </a:solidFill>
                <a:latin typeface="Lucida Console" panose="020B0609040504020204" pitchFamily="49" charset="0"/>
              </a:rPr>
              <a:t>:</a:t>
            </a:r>
            <a:r>
              <a:rPr lang="en-US" sz="240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'generator' object is not </a:t>
            </a:r>
            <a:r>
              <a:rPr lang="en-US" sz="2400" spc="-12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subscriptable</a:t>
            </a:r>
            <a:endParaRPr lang="en-US" altLang="zh-TW" sz="2800" spc="-12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apezoid 13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535537" y="-176270"/>
            <a:ext cx="2313543" cy="237964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2D2DB9"/>
                </a:solidFill>
              </a:rPr>
              <a:t>Generators vs Comprehensions </a:t>
            </a:r>
            <a:endParaRPr lang="en-US" altLang="en-US" b="1" dirty="0">
              <a:solidFill>
                <a:srgbClr val="2D2DB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562" y="685800"/>
            <a:ext cx="91440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altLang="zh-TW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itertools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>
                <a:solidFill>
                  <a:srgbClr val="6633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x for x in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600" b="1" dirty="0" smtClean="0">
                <a:solidFill>
                  <a:srgbClr val="6633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dirty="0" smtClean="0">
                <a:solidFill>
                  <a:schemeClr val="tx1"/>
                </a:solidFill>
                <a:latin typeface="+mn-ea"/>
              </a:rPr>
              <a:t>#</a:t>
            </a:r>
            <a:r>
              <a:rPr lang="en-US" altLang="zh-TW" sz="2600" dirty="0">
                <a:solidFill>
                  <a:schemeClr val="tx1"/>
                </a:solidFill>
                <a:latin typeface="+mn-ea"/>
              </a:rPr>
              <a:t>A </a:t>
            </a:r>
            <a:r>
              <a:rPr lang="en-US" altLang="zh-TW" sz="2600" dirty="0">
                <a:solidFill>
                  <a:srgbClr val="663300"/>
                </a:solidFill>
                <a:latin typeface="+mn-ea"/>
              </a:rPr>
              <a:t>generator</a:t>
            </a:r>
            <a:r>
              <a:rPr lang="en-US" altLang="zh-TW" sz="2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600" dirty="0" smtClean="0">
                <a:solidFill>
                  <a:schemeClr val="tx1"/>
                </a:solidFill>
                <a:latin typeface="+mn-ea"/>
              </a:rPr>
              <a:t>counting </a:t>
            </a:r>
            <a:r>
              <a:rPr lang="en-US" altLang="zh-TW" sz="2600" dirty="0">
                <a:solidFill>
                  <a:schemeClr val="tx1"/>
                </a:solidFill>
                <a:latin typeface="+mn-ea"/>
              </a:rPr>
              <a:t>from 0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next(G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,-1),next(G,-1),next(G,-1),next(G,-1)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genexpr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&gt; at 0x6ffffd95888&gt;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(0, 1, 2, 3)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>
                <a:solidFill>
                  <a:srgbClr val="6633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rang</a:t>
            </a:r>
            <a:r>
              <a:rPr lang="en-US" altLang="zh-TW" sz="2600" b="1" spc="-100" dirty="0">
                <a:solidFill>
                  <a:srgbClr val="7030A0"/>
                </a:solidFill>
                <a:latin typeface="Consolas" panose="020B0609020204030204" pitchFamily="49" charset="0"/>
              </a:rPr>
              <a:t>e(</a:t>
            </a:r>
            <a:r>
              <a:rPr lang="en-US" altLang="zh-TW" sz="2600" b="1" spc="-2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600" b="1" spc="-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b="1" dirty="0" smtClean="0">
                <a:solidFill>
                  <a:srgbClr val="6633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</a:t>
            </a:r>
            <a:r>
              <a:rPr lang="en-US" altLang="zh-TW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 smtClean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en-US" altLang="zh-TW" sz="2400" dirty="0" smtClean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r>
              <a:rPr lang="en-US" altLang="zh-TW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next(g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,-1),next(g,-1),next(g,-1),next(g,-1)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genexpr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&gt; at 0x6ffffd95938&gt;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(0, 1, 2, 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x for x in </a:t>
            </a:r>
            <a:r>
              <a:rPr lang="en-US" altLang="zh-TW" sz="2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</a:t>
            </a:r>
            <a:r>
              <a:rPr lang="en-US" altLang="zh-TW" sz="2600" b="1" spc="-100" dirty="0">
                <a:solidFill>
                  <a:srgbClr val="7030A0"/>
                </a:solidFill>
                <a:latin typeface="Consolas" panose="020B0609020204030204" pitchFamily="49" charset="0"/>
              </a:rPr>
              <a:t>e(</a:t>
            </a:r>
            <a:r>
              <a:rPr lang="en-US" altLang="zh-TW" sz="2600" b="1" spc="-2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600" b="1" spc="-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600" dirty="0" smtClean="0">
                <a:solidFill>
                  <a:schemeClr val="tx1"/>
                </a:solidFill>
                <a:latin typeface="+mn-ea"/>
              </a:rPr>
              <a:t>#</a:t>
            </a:r>
            <a:r>
              <a:rPr lang="en-US" altLang="zh-TW" sz="2600" dirty="0">
                <a:solidFill>
                  <a:schemeClr val="tx1"/>
                </a:solidFill>
                <a:latin typeface="+mn-ea"/>
              </a:rPr>
              <a:t>A </a:t>
            </a:r>
            <a:r>
              <a:rPr lang="en-US" altLang="zh-TW" sz="2600" dirty="0">
                <a:solidFill>
                  <a:srgbClr val="00B0F0"/>
                </a:solidFill>
                <a:latin typeface="+mn-ea"/>
              </a:rPr>
              <a:t>comprehension</a:t>
            </a:r>
            <a:r>
              <a:rPr lang="en-US" altLang="zh-TW" sz="2600" dirty="0">
                <a:solidFill>
                  <a:schemeClr val="tx1"/>
                </a:solidFill>
                <a:latin typeface="+mn-ea"/>
              </a:rPr>
              <a:t> of [</a:t>
            </a:r>
            <a:r>
              <a:rPr lang="en-US" altLang="zh-TW" sz="2600" dirty="0" smtClean="0">
                <a:solidFill>
                  <a:schemeClr val="tx1"/>
                </a:solidFill>
                <a:latin typeface="+mn-ea"/>
              </a:rPr>
              <a:t>0,1,2</a:t>
            </a:r>
            <a:r>
              <a:rPr lang="en-US" altLang="zh-TW" sz="26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2D2DB9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600" dirty="0" smtClean="0">
                <a:solidFill>
                  <a:srgbClr val="F15151"/>
                </a:solidFill>
                <a:latin typeface="Consolas" panose="020B0609020204030204" pitchFamily="49" charset="0"/>
              </a:rPr>
              <a:t>next(c</a:t>
            </a:r>
            <a:r>
              <a:rPr lang="en-US" altLang="zh-TW" sz="2600" dirty="0">
                <a:solidFill>
                  <a:srgbClr val="F15151"/>
                </a:solidFill>
                <a:latin typeface="Consolas" panose="020B0609020204030204" pitchFamily="49" charset="0"/>
              </a:rPr>
              <a:t>,-1),next(c,-1),next(c,-1),next(c,-1)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b="1" dirty="0">
                <a:solidFill>
                  <a:srgbClr val="2D2DB9"/>
                </a:solidFill>
                <a:latin typeface="Consolas" panose="020B0609020204030204" pitchFamily="49" charset="0"/>
              </a:rPr>
              <a:t>[0, 1, 2]</a:t>
            </a:r>
          </a:p>
          <a:p>
            <a:pPr defTabSz="914400">
              <a:lnSpc>
                <a:spcPct val="75000"/>
              </a:lnSpc>
            </a:pPr>
            <a:r>
              <a:rPr lang="en-US" altLang="zh-TW" sz="1800" dirty="0" err="1">
                <a:solidFill>
                  <a:srgbClr val="EE2929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TW" sz="1800" dirty="0">
                <a:solidFill>
                  <a:srgbClr val="EE2929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defTabSz="914400">
              <a:lnSpc>
                <a:spcPct val="82000"/>
              </a:lnSpc>
            </a:pPr>
            <a:r>
              <a:rPr lang="en-US" altLang="zh-TW" sz="1800" dirty="0">
                <a:solidFill>
                  <a:srgbClr val="EE2929"/>
                </a:solidFill>
                <a:latin typeface="Consolas" panose="020B0609020204030204" pitchFamily="49" charset="0"/>
              </a:rPr>
              <a:t>  File "&lt;</a:t>
            </a:r>
            <a:r>
              <a:rPr lang="en-US" altLang="zh-TW" sz="1800" dirty="0" err="1">
                <a:solidFill>
                  <a:srgbClr val="EE2929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1800" dirty="0">
                <a:solidFill>
                  <a:srgbClr val="EE2929"/>
                </a:solidFill>
                <a:latin typeface="Consolas" panose="020B0609020204030204" pitchFamily="49" charset="0"/>
              </a:rPr>
              <a:t>&gt;", line 1, in &lt;module&gt;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 err="1">
                <a:solidFill>
                  <a:srgbClr val="EE2929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TW" sz="2600" dirty="0">
                <a:solidFill>
                  <a:srgbClr val="EE2929"/>
                </a:solidFill>
                <a:latin typeface="Consolas" panose="020B0609020204030204" pitchFamily="49" charset="0"/>
              </a:rPr>
              <a:t>: 'list' object is not an iterator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(c)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(i,-1),next(i,-1),next(i,-1),next(i,-1)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list_iterator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 object at 0x6ffffd99eb8&gt;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(0, 1, 2, -1)</a:t>
            </a:r>
          </a:p>
          <a:p>
            <a:pPr defTabSz="914400">
              <a:lnSpc>
                <a:spcPct val="67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DONT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x for x in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#Why </a:t>
            </a:r>
            <a:r>
              <a:rPr lang="en-US" altLang="zh-TW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it kill my PC</a:t>
            </a:r>
            <a:r>
              <a:rPr lang="en-US" altLang="zh-TW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TW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562" y="685800"/>
            <a:ext cx="80499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552700" y="1200150"/>
            <a:ext cx="5086350" cy="53530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3086100" y="1314450"/>
            <a:ext cx="3834079" cy="1340968"/>
            <a:chOff x="3086100" y="1314450"/>
            <a:chExt cx="3834079" cy="1340968"/>
          </a:xfrm>
        </p:grpSpPr>
        <p:sp>
          <p:nvSpPr>
            <p:cNvPr id="7" name="Snip Single Corner Rectangle 6"/>
            <p:cNvSpPr/>
            <p:nvPr/>
          </p:nvSpPr>
          <p:spPr bwMode="auto">
            <a:xfrm rot="10800000">
              <a:off x="3547869" y="1316736"/>
              <a:ext cx="3372310" cy="1331366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086100" y="1314450"/>
              <a:ext cx="3829050" cy="13409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This</a:t>
              </a: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4000" b="0" i="0" u="none" strike="noStrike" cap="none" spc="-100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did</a:t>
              </a:r>
              <a:r>
                <a:rPr kumimoji="0" lang="en-US" sz="4000" b="0" i="0" u="none" strike="noStrike" cap="none" spc="-100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't kill my PC.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9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2" y="0"/>
            <a:ext cx="9144000" cy="6858000"/>
          </a:xfrm>
        </p:spPr>
        <p:txBody>
          <a:bodyPr/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myGenerator</a:t>
            </a:r>
            <a:r>
              <a:rPr lang="en-US" altLang="zh-TW" dirty="0" smtClean="0">
                <a:latin typeface="Lucida Console" panose="020B0609040504020204" pitchFamily="49" charset="0"/>
              </a:rPr>
              <a:t>(n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smtClean="0">
                <a:latin typeface="Lucida Console" panose="020B0609040504020204" pitchFamily="49" charset="0"/>
              </a:rPr>
              <a:t>for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in range(n</a:t>
            </a:r>
            <a:r>
              <a:rPr lang="en-US" altLang="zh-TW" dirty="0" smtClean="0"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yield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339933"/>
                </a:solidFill>
                <a:latin typeface="Lucida Console" panose="020B0609040504020204" pitchFamily="49" charset="0"/>
              </a:rPr>
              <a:t>myContainer</a:t>
            </a:r>
            <a:r>
              <a:rPr lang="en-US" altLang="zh-TW" dirty="0" smtClean="0">
                <a:latin typeface="Lucida Console" panose="020B0609040504020204" pitchFamily="49" charset="0"/>
              </a:rPr>
              <a:t>(n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  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[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for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in range(n)]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myGenerator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dirty="0" err="1" smtClean="0">
                <a:solidFill>
                  <a:srgbClr val="339933"/>
                </a:solidFill>
                <a:latin typeface="Lucida Console" panose="020B0609040504020204" pitchFamily="49" charset="0"/>
              </a:rPr>
              <a:t>myContainer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print(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 smtClean="0">
                <a:latin typeface="Lucida Console" panose="020B0609040504020204" pitchFamily="49" charset="0"/>
              </a:rPr>
              <a:t>,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STXihei" panose="02010600040101010101" pitchFamily="2" charset="-122"/>
              </a:rPr>
              <a:t>generator object </a:t>
            </a:r>
            <a:r>
              <a:rPr lang="en-US" altLang="zh-TW" dirty="0" err="1" smtClean="0">
                <a:solidFill>
                  <a:srgbClr val="FF0000"/>
                </a:solidFill>
                <a:ea typeface="STXihei" panose="02010600040101010101" pitchFamily="2" charset="-122"/>
              </a:rPr>
              <a:t>myGenerator</a:t>
            </a:r>
            <a:r>
              <a:rPr lang="en-US" altLang="zh-TW" dirty="0" smtClean="0">
                <a:latin typeface="Arial Narrow" panose="020B0606020202030204" pitchFamily="34" charset="0"/>
                <a:ea typeface="STXihei" panose="02010600040101010101" pitchFamily="2" charset="-122"/>
              </a:rPr>
              <a:t> </a:t>
            </a:r>
            <a:r>
              <a:rPr lang="en-US" altLang="zh-TW" dirty="0">
                <a:latin typeface="Arial Narrow" panose="020B0606020202030204" pitchFamily="34" charset="0"/>
                <a:ea typeface="STXihei" panose="02010600040101010101" pitchFamily="2" charset="-122"/>
              </a:rPr>
              <a:t>at 0x6ffffb15728</a:t>
            </a:r>
            <a:r>
              <a:rPr lang="en-US" altLang="zh-TW" dirty="0">
                <a:latin typeface="Lucida Console" panose="020B0609040504020204" pitchFamily="49" charset="0"/>
              </a:rPr>
              <a:t>&gt;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[0,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1]</a:t>
            </a:r>
            <a:endParaRPr lang="en-US" altLang="zh-TW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(list(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)), 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))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endParaRPr lang="en-US" altLang="zh-TW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(list(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)),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len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))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endParaRPr lang="en-US" altLang="zh-TW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myGenerator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nn-NO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nn-NO" altLang="zh-TW" dirty="0" smtClean="0">
                <a:latin typeface="Lucida Console" panose="020B0609040504020204" pitchFamily="49" charset="0"/>
              </a:rPr>
              <a:t> </a:t>
            </a:r>
            <a:r>
              <a:rPr lang="nn-NO" altLang="zh-TW" dirty="0">
                <a:latin typeface="Lucida Console" panose="020B0609040504020204" pitchFamily="49" charset="0"/>
              </a:rPr>
              <a:t>for </a:t>
            </a:r>
            <a:r>
              <a:rPr lang="nn-NO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nn-NO" altLang="zh-TW" dirty="0" smtClean="0">
                <a:latin typeface="Lucida Console" panose="020B0609040504020204" pitchFamily="49" charset="0"/>
              </a:rPr>
              <a:t>,</a:t>
            </a:r>
            <a:r>
              <a:rPr lang="nn-NO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nn-NO" altLang="zh-TW" dirty="0" smtClean="0">
                <a:latin typeface="Lucida Console" panose="020B0609040504020204" pitchFamily="49" charset="0"/>
              </a:rPr>
              <a:t> </a:t>
            </a:r>
            <a:r>
              <a:rPr lang="nn-NO" altLang="zh-TW" dirty="0">
                <a:latin typeface="Lucida Console" panose="020B0609040504020204" pitchFamily="49" charset="0"/>
              </a:rPr>
              <a:t>in </a:t>
            </a:r>
            <a:r>
              <a:rPr lang="nn-NO" altLang="zh-TW" dirty="0" smtClean="0">
                <a:latin typeface="Lucida Console" panose="020B0609040504020204" pitchFamily="49" charset="0"/>
              </a:rPr>
              <a:t>zip(</a:t>
            </a:r>
            <a:r>
              <a:rPr lang="nn-NO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nn-NO" altLang="zh-TW" dirty="0" smtClean="0">
                <a:latin typeface="Lucida Console" panose="020B0609040504020204" pitchFamily="49" charset="0"/>
              </a:rPr>
              <a:t>,</a:t>
            </a:r>
            <a:r>
              <a:rPr lang="nn-NO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nn-NO" altLang="zh-TW" dirty="0" smtClean="0">
                <a:latin typeface="Lucida Console" panose="020B0609040504020204" pitchFamily="49" charset="0"/>
              </a:rPr>
              <a:t>): </a:t>
            </a:r>
            <a:r>
              <a:rPr lang="en-US" altLang="zh-TW" dirty="0" smtClean="0">
                <a:latin typeface="Lucida Console" panose="020B0609040504020204" pitchFamily="49" charset="0"/>
              </a:rPr>
              <a:t>print(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,</a:t>
            </a:r>
            <a:r>
              <a:rPr lang="en-US" altLang="zh-TW" dirty="0" err="1" smtClean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nn-NO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nn-NO" altLang="zh-TW" dirty="0" smtClean="0">
                <a:latin typeface="Lucida Console" panose="020B0609040504020204" pitchFamily="49" charset="0"/>
              </a:rPr>
              <a:t> </a:t>
            </a:r>
            <a:r>
              <a:rPr lang="nn-NO" altLang="zh-TW" dirty="0">
                <a:latin typeface="Lucida Console" panose="020B0609040504020204" pitchFamily="49" charset="0"/>
              </a:rPr>
              <a:t>for 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nn-NO" altLang="zh-TW" dirty="0">
                <a:latin typeface="Lucida Console" panose="020B0609040504020204" pitchFamily="49" charset="0"/>
              </a:rPr>
              <a:t> in zip(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nn-NO" altLang="zh-TW" dirty="0"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>
                <a:latin typeface="Lucida Console" panose="020B0609040504020204" pitchFamily="49" charset="0"/>
              </a:rPr>
              <a:t>,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62" y="4876801"/>
            <a:ext cx="851452" cy="2716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062" y="2478413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062" y="3200401"/>
            <a:ext cx="851452" cy="2909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062" y="3864230"/>
            <a:ext cx="851452" cy="285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3062" y="4515592"/>
            <a:ext cx="851452" cy="285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945062" y="3657600"/>
            <a:ext cx="4572000" cy="2209800"/>
          </a:xfrm>
          <a:prstGeom prst="wedgeRoundRectCallout">
            <a:avLst>
              <a:gd name="adj1" fmla="val -75135"/>
              <a:gd name="adj2" fmla="val -60294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If not cast to a list,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charset="0"/>
              </a:rPr>
              <a:t>len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() would cause an error, because a generator has no data, so no size.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68462" y="4724400"/>
            <a:ext cx="7391400" cy="1706262"/>
          </a:xfrm>
          <a:prstGeom prst="wedgeRoundRectCallout">
            <a:avLst>
              <a:gd name="adj1" fmla="val -64268"/>
              <a:gd name="adj2" fmla="val -6391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This is interesting.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L1 got cast into a list, that means it has </a:t>
            </a:r>
            <a:r>
              <a:rPr lang="en-US" altLang="zh-TW" sz="3200" b="1" i="1" dirty="0">
                <a:solidFill>
                  <a:srgbClr val="000000"/>
                </a:solidFill>
                <a:latin typeface="Times New Roman" charset="0"/>
              </a:rPr>
              <a:t>already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 been iterated.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So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it can’t be iterated again.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3062" y="6019801"/>
            <a:ext cx="851452" cy="342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963862" y="3124200"/>
            <a:ext cx="5791200" cy="1219200"/>
          </a:xfrm>
          <a:prstGeom prst="wedgeRoundRectCallout">
            <a:avLst>
              <a:gd name="adj1" fmla="val -72854"/>
              <a:gd name="adj2" fmla="val 70539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So if we want to generate it again, we have to re-initialize it first.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659062" y="6400800"/>
            <a:ext cx="6844748" cy="457200"/>
          </a:xfrm>
          <a:prstGeom prst="wedgeRoundRectCallout">
            <a:avLst>
              <a:gd name="adj1" fmla="val -73287"/>
              <a:gd name="adj2" fmla="val -4279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We iterated it, so we can’t iterate again.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" name="Trapezoid 1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5062" y="-76200"/>
            <a:ext cx="4572000" cy="2209800"/>
          </a:xfrm>
          <a:prstGeom prst="wedgeRoundRectCallout">
            <a:avLst>
              <a:gd name="adj1" fmla="val -57568"/>
              <a:gd name="adj2" fmla="val 8341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Notice that the generator doesn’t have data, just a pointer to a function that knows how to make data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4572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abs(X)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absolute value of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X: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(positive) distance between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zero.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3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divmod(X, Y)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3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pair of numbers to hold X//Y and X%Y.</a:t>
                      </a:r>
                      <a:endParaRPr kumimoji="0" lang="en-US" altLang="en-US" sz="24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max(X1</a:t>
                      </a: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X2,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...</a:t>
                      </a: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4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4"/>
                      </a:endParaRPr>
                    </a:p>
                  </a:txBody>
                  <a:tcPr marL="0" marR="0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largest of its arguments: the value closest to positive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infinity.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5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min(X1,</a:t>
                      </a:r>
                      <a:r>
                        <a:rPr kumimoji="0" lang="en-US" altLang="en-US" sz="1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X2,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...</a:t>
                      </a: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 the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smallest of its arguments: the value closest to negative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infinity.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pow(X, Y)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value of 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X**Y.</a:t>
                      </a:r>
                      <a:endParaRPr kumimoji="0" lang="en-US" altLang="en-US" sz="2400" b="0" i="0" u="none" strike="noStrike" cap="none" spc="-2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0" marT="0" marB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Number Functions: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7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vie.com/img/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130212"/>
            <a:ext cx="8506453" cy="3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36653" y="5564836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hlinkClick r:id="rId3"/>
              </a:rPr>
              <a:t>http://nvie.com/posts/iterators-vs-generators/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1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4" y="381000"/>
            <a:ext cx="8601657" cy="899160"/>
          </a:xfrm>
        </p:spPr>
        <p:txBody>
          <a:bodyPr/>
          <a:lstStyle/>
          <a:p>
            <a:r>
              <a:rPr lang="en-US" altLang="zh-TW" sz="4400" dirty="0" err="1">
                <a:latin typeface="Elephant" panose="02020904090505020303" pitchFamily="18" charset="0"/>
              </a:rPr>
              <a:t>Iterables</a:t>
            </a:r>
            <a:r>
              <a:rPr lang="en-US" altLang="zh-TW" sz="4400" dirty="0">
                <a:latin typeface="Elephant" panose="02020904090505020303" pitchFamily="18" charset="0"/>
              </a:rPr>
              <a:t> vs. Iterators </a:t>
            </a:r>
            <a:r>
              <a:rPr lang="en-US" altLang="zh-TW" sz="4400" dirty="0" smtClean="0">
                <a:latin typeface="Elephant" panose="02020904090505020303" pitchFamily="18" charset="0"/>
              </a:rPr>
              <a:t/>
            </a:r>
            <a:br>
              <a:rPr lang="en-US" altLang="zh-TW" sz="4400" dirty="0" smtClean="0">
                <a:latin typeface="Elephant" panose="02020904090505020303" pitchFamily="18" charset="0"/>
              </a:rPr>
            </a:br>
            <a:r>
              <a:rPr lang="en-US" altLang="zh-TW" sz="4400" dirty="0" smtClean="0">
                <a:latin typeface="Elephant" panose="02020904090505020303" pitchFamily="18" charset="0"/>
              </a:rPr>
              <a:t>vs</a:t>
            </a:r>
            <a:r>
              <a:rPr lang="en-US" altLang="zh-TW" sz="4400" dirty="0">
                <a:latin typeface="Elephant" panose="02020904090505020303" pitchFamily="18" charset="0"/>
              </a:rPr>
              <a:t>.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62" y="1795914"/>
            <a:ext cx="8077200" cy="4953000"/>
          </a:xfrm>
        </p:spPr>
        <p:txBody>
          <a:bodyPr/>
          <a:lstStyle/>
          <a:p>
            <a:r>
              <a:rPr lang="en-US" altLang="zh-TW" sz="2800" dirty="0"/>
              <a:t>Let’s now look at: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  <a:hlinkClick r:id="rId2"/>
              </a:rPr>
              <a:t>http://nvie.com/posts/iterators-vs-generators/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2800" dirty="0"/>
          </a:p>
          <a:p>
            <a:r>
              <a:rPr lang="en-US" altLang="zh-TW" sz="2800" dirty="0"/>
              <a:t>It really is part of the lecture notes. We did look at it in lecture (although we skipped the parts on classes). </a:t>
            </a:r>
          </a:p>
          <a:p>
            <a:endParaRPr lang="en-US" altLang="zh-TW" sz="2800" dirty="0"/>
          </a:p>
          <a:p>
            <a:r>
              <a:rPr lang="en-US" altLang="zh-TW" sz="2800" dirty="0"/>
              <a:t>It is material that could be on the exam, so do look at it</a:t>
            </a:r>
            <a:r>
              <a:rPr lang="en-US" altLang="zh-TW" sz="2800" dirty="0" smtClean="0"/>
              <a:t>.</a:t>
            </a:r>
          </a:p>
          <a:p>
            <a:pPr marL="0" indent="0">
              <a:buNone/>
            </a:pPr>
            <a:endParaRPr lang="en-US" altLang="zh-TW" sz="2800" dirty="0"/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0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spc="-1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4000" b="1" spc="-1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000" b="1" spc="-1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000" b="1" spc="-1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000" b="1" spc="-100" dirty="0" smtClean="0">
                <a:solidFill>
                  <a:srgbClr val="FFC000"/>
                </a:solidFill>
              </a:rPr>
              <a:t>  </a:t>
            </a:r>
            <a:r>
              <a:rPr lang="en-US" altLang="en-US" spc="-100" dirty="0" smtClean="0">
                <a:solidFill>
                  <a:schemeClr val="tx1"/>
                </a:solidFill>
              </a:rPr>
              <a:t>vs  </a:t>
            </a:r>
            <a:r>
              <a:rPr lang="en-US" altLang="en-US" sz="4000" b="1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reversed</a:t>
            </a:r>
            <a:r>
              <a:rPr lang="en-US" altLang="en-US" sz="4000" b="1" spc="-1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000" b="1" spc="-1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000" b="1" spc="-1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000" b="1" spc="-100" dirty="0" smtClean="0">
                <a:solidFill>
                  <a:schemeClr val="tx1"/>
                </a:solidFill>
              </a:rPr>
              <a:t> </a:t>
            </a:r>
            <a:r>
              <a:rPr lang="en-US" altLang="en-US" sz="4000" b="1" spc="-100" dirty="0" smtClean="0">
                <a:solidFill>
                  <a:srgbClr val="00B050"/>
                </a:solidFill>
              </a:rPr>
              <a:t> </a:t>
            </a:r>
            <a:r>
              <a:rPr lang="en-US" altLang="en-US" spc="-100" dirty="0" smtClean="0">
                <a:solidFill>
                  <a:schemeClr val="tx1"/>
                </a:solidFill>
              </a:rPr>
              <a:t>vs  </a:t>
            </a:r>
            <a:r>
              <a:rPr lang="en-US" altLang="en-US" sz="4000" b="1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00" b="1" spc="-1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000" b="1" spc="-1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000" b="1" spc="-1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endParaRPr lang="en-US" altLang="en-US" sz="4000" b="1" spc="-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06483" y="6439"/>
            <a:ext cx="2298877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00" b="1" spc="-1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000" b="1" spc="-1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000" b="1" spc="-1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000" b="1" spc="-100" dirty="0" smtClean="0">
                <a:solidFill>
                  <a:srgbClr val="00B0F0"/>
                </a:solidFill>
              </a:rPr>
              <a:t>  </a:t>
            </a:r>
            <a:endParaRPr lang="en-US" altLang="en-US" sz="4000" b="1" spc="-2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33623" y="6439"/>
            <a:ext cx="30861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reversed</a:t>
            </a:r>
            <a:r>
              <a:rPr lang="en-US" altLang="en-US" sz="4000" b="1" spc="-1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000" b="1" spc="-1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000" b="1" spc="-1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000" b="1" spc="-100" dirty="0" smtClean="0">
                <a:solidFill>
                  <a:srgbClr val="00B050"/>
                </a:solidFill>
              </a:rPr>
              <a:t>  </a:t>
            </a:r>
            <a:endParaRPr lang="en-US" altLang="en-US" sz="4000" b="1" spc="-2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x=</a:t>
            </a:r>
            <a:r>
              <a:rPr lang="en-US" altLang="zh-TW" sz="26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b="1" spc="-3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spc="-5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_;print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</a:t>
            </a: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[: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6]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,x[6</a:t>
            </a: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4: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6],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x[11</a:t>
            </a: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7: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177</a:t>
            </a: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TW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 </a:t>
            </a: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 iterator from an object. </a:t>
            </a:r>
            <a: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argument must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supply its own iterator, or be a sequence.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next(</a:t>
            </a:r>
            <a:r>
              <a:rPr lang="en-US" altLang="zh-TW" sz="2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("YES"))</a:t>
            </a:r>
            <a:endParaRPr lang="en-US" altLang="zh-TW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r>
              <a:rPr lang="en-US" altLang="zh-TW" sz="26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'Y'</a:t>
            </a:r>
            <a:endParaRPr lang="en-US" altLang="zh-TW" sz="2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62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reversed</a:t>
            </a:r>
            <a:r>
              <a:rPr lang="en-US" altLang="zh-TW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__[:66])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reversed(sequence) -&gt; reverse iterator over values of the sequence</a:t>
            </a:r>
          </a:p>
          <a:p>
            <a:pPr defTabSz="914400">
              <a:lnSpc>
                <a:spcPct val="7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next(</a:t>
            </a: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reversed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("YES"))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#So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reversed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iterator</a:t>
            </a:r>
            <a:endParaRPr lang="en-US" altLang="zh-TW" sz="2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r>
              <a:rPr lang="en-US" altLang="zh-TW" sz="2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'S'</a:t>
            </a:r>
            <a:endParaRPr lang="en-US" altLang="zh-TW" sz="2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62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__[:76])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 new list containing all items from the </a:t>
            </a:r>
            <a:r>
              <a:rPr lang="en-US" altLang="zh-TW" sz="2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in ascending order.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next(</a:t>
            </a:r>
            <a:r>
              <a:rPr lang="en-US" altLang="zh-TW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("YES"))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Consolas" panose="020B0609020204030204" pitchFamily="49" charset="0"/>
              </a:rPr>
              <a:t>#So</a:t>
            </a:r>
            <a:r>
              <a:rPr lang="en-US" altLang="zh-TW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iterator:</a:t>
            </a:r>
            <a:endParaRPr lang="en-US" altLang="zh-TW" sz="2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000" dirty="0" err="1">
                <a:solidFill>
                  <a:srgbClr val="FFCCCC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TW" sz="2000" dirty="0">
                <a:solidFill>
                  <a:srgbClr val="FFCCCC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000" dirty="0">
                <a:solidFill>
                  <a:srgbClr val="FFCCCC"/>
                </a:solidFill>
                <a:latin typeface="Consolas" panose="020B0609020204030204" pitchFamily="49" charset="0"/>
              </a:rPr>
              <a:t>  File "&lt;</a:t>
            </a:r>
            <a:r>
              <a:rPr lang="en-US" altLang="zh-TW" sz="2000" dirty="0" err="1">
                <a:solidFill>
                  <a:srgbClr val="FFCCCC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2000" dirty="0">
                <a:solidFill>
                  <a:srgbClr val="FFCCCC"/>
                </a:solidFill>
                <a:latin typeface="Consolas" panose="020B0609020204030204" pitchFamily="49" charset="0"/>
              </a:rPr>
              <a:t>&gt;", line 1, in &lt;module&gt;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 err="1">
                <a:solidFill>
                  <a:srgbClr val="FFCCCC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TW" sz="2600" dirty="0">
                <a:solidFill>
                  <a:srgbClr val="FFCCCC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600" dirty="0">
                <a:solidFill>
                  <a:srgbClr val="EE2929"/>
                </a:solidFill>
                <a:latin typeface="Consolas" panose="020B0609020204030204" pitchFamily="49" charset="0"/>
              </a:rPr>
              <a:t>'list' object is not an iterator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next(</a:t>
            </a:r>
            <a:r>
              <a:rPr lang="en-US" altLang="zh-TW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("YES"))) 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#But</a:t>
            </a:r>
            <a:r>
              <a:rPr lang="en-US" altLang="zh-TW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:</a:t>
            </a:r>
            <a:endParaRPr lang="en-US" altLang="zh-TW" sz="2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'E'</a:t>
            </a:r>
            <a:endParaRPr lang="en-US" altLang="zh-TW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62000"/>
              </a:lnSpc>
            </a:pP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862" y="685800"/>
            <a:ext cx="6858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endParaRPr lang="en-US" altLang="zh-TW" sz="2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6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endParaRPr lang="en-US" altLang="zh-TW" sz="2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6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000" dirty="0">
              <a:solidFill>
                <a:srgbClr val="FFCCCC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000" dirty="0">
              <a:solidFill>
                <a:srgbClr val="FFCCCC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EE292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endParaRPr lang="en-US" altLang="zh-TW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62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</a:p>
        </p:txBody>
      </p:sp>
      <p:pic>
        <p:nvPicPr>
          <p:cNvPr id="7" name="Picture 2" descr="https://nvie.com/img/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018702"/>
            <a:ext cx="8506453" cy="3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iter.__doc</a:t>
            </a:r>
            <a:r>
              <a:rPr lang="en-US" altLang="zh-TW" sz="2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iter(callable,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FF996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own iterato</a:t>
            </a:r>
            <a:r>
              <a:rPr lang="en-US" altLang="zh-TW" sz="2600" spc="-130" dirty="0">
                <a:solidFill>
                  <a:srgbClr val="FF996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>
                <a:solidFill>
                  <a:srgbClr val="FF996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callable 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FF996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FF996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}-{'open','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862" y="685800"/>
            <a:ext cx="701428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7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EB9C7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EB9C73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EB9C7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EB9C73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EB9C73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8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D7A082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D7A082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D7A082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D7A082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D7A082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3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C3A39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C3A39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C3A39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C3A391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C3A391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8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iter.__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B4A59B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B4A59B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B4A59B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B4A59B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B4A59B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2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438562"/>
            <a:ext cx="701428" cy="4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0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438562"/>
            <a:ext cx="701428" cy="4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 Narrow" panose="020B0606020202030204" pitchFamily="34" charset="0"/>
                <a:ea typeface="新細明體" charset="-120"/>
              </a:rPr>
              <a:t> Slides 126-end</a:t>
            </a:r>
            <a:endParaRPr lang="en-US" sz="3024" dirty="0">
              <a:solidFill>
                <a:srgbClr val="000000"/>
              </a:solidFill>
              <a:latin typeface="Arial Narrow" panose="020B0606020202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2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61569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any</a:t>
                      </a:r>
                      <a:r>
                        <a:rPr kumimoji="0" lang="en-US" altLang="en-US" sz="2400" b="0" i="0" u="none" strike="noStrike" cap="none" spc="7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any element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L evaluates to 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 element is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all</a:t>
                      </a:r>
                      <a:r>
                        <a:rPr kumimoji="0" lang="en-US" altLang="en-US" sz="2400" b="0" i="0" u="none" strike="noStrike" cap="none" spc="7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all elements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L evaluate to</a:t>
                      </a:r>
                      <a:b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they are all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</a:t>
                      </a:r>
                      <a:r>
                        <a:rPr kumimoji="0" lang="en-US" altLang="en-US" sz="2400" b="0" i="0" u="none" strike="noStrike" cap="none" spc="8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length of the list, L.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</a:t>
                      </a:r>
                      <a:r>
                        <a:rPr kumimoji="0" lang="en-US" altLang="en-US" sz="2400" b="0" i="0" u="none" strike="noStrike" cap="none" spc="8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largest element from the list, L.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</a:t>
                      </a:r>
                      <a:r>
                        <a:rPr kumimoji="0" lang="en-US" altLang="en-US" sz="2400" b="0" i="0" u="none" strike="noStrike" cap="none" spc="8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smallest element from the list, L.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</a:t>
                      </a:r>
                      <a:r>
                        <a:rPr kumimoji="0" lang="en-US" altLang="en-US" sz="2400" b="0" i="0" u="none" strike="noStrike" cap="none" spc="8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 of all elements of the list, L.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[*reversed(L)]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Reverses the elements of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list, L. (This one's different, because it had to splat back to a list.)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List Functions: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2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262" y="637793"/>
            <a:ext cx="8991600" cy="62682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ClrTx/>
              <a:buNone/>
            </a:pPr>
            <a:r>
              <a:rPr lang="en-US" altLang="en-US" sz="2800" spc="-100" dirty="0">
                <a:solidFill>
                  <a:srgbClr val="222222"/>
                </a:solidFill>
                <a:latin typeface="Arial"/>
                <a:ea typeface="Lucida Grande"/>
              </a:rPr>
              <a:t>The "</a:t>
            </a:r>
            <a:r>
              <a:rPr lang="en-US" altLang="en-US" spc="-100" dirty="0">
                <a:solidFill>
                  <a:srgbClr val="222222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</a:t>
            </a:r>
            <a:r>
              <a:rPr lang="en-US" altLang="en-US" sz="1600" spc="-100" dirty="0">
                <a:solidFill>
                  <a:srgbClr val="222222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lang="en-US" altLang="en-US" spc="-50" dirty="0">
                <a:solidFill>
                  <a:srgbClr val="222222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ro</a:t>
            </a:r>
            <a:r>
              <a:rPr lang="en-US" altLang="en-US" spc="-100" dirty="0">
                <a:solidFill>
                  <a:srgbClr val="222222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m"</a:t>
            </a:r>
            <a:r>
              <a:rPr lang="en-US" altLang="en-US" sz="2800" spc="-100" dirty="0">
                <a:solidFill>
                  <a:srgbClr val="222222"/>
                </a:solidFill>
                <a:latin typeface="Arial"/>
                <a:ea typeface="Lucida Grande"/>
              </a:rPr>
              <a:t> </a:t>
            </a:r>
            <a:r>
              <a:rPr lang="en-US" altLang="en-US" sz="2800" spc="-30" dirty="0">
                <a:solidFill>
                  <a:srgbClr val="222222"/>
                </a:solidFill>
                <a:latin typeface="Arial"/>
                <a:ea typeface="Lucida Grande"/>
              </a:rPr>
              <a:t>syntax allows code containing</a:t>
            </a:r>
            <a:r>
              <a:rPr lang="en-US" altLang="en-US" sz="2800" spc="-100" dirty="0">
                <a:solidFill>
                  <a:srgbClr val="222222"/>
                </a:solidFill>
                <a:latin typeface="Arial"/>
                <a:ea typeface="Lucida Grande"/>
              </a:rPr>
              <a:t> "</a:t>
            </a:r>
            <a:r>
              <a:rPr lang="en-US" altLang="en-US" spc="-100" dirty="0">
                <a:solidFill>
                  <a:srgbClr val="222222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yield"</a:t>
            </a:r>
            <a:endParaRPr lang="en-US" altLang="en-US" spc="-100" dirty="0">
              <a:solidFill>
                <a:srgbClr val="222222"/>
              </a:solidFill>
              <a:latin typeface="Arial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 to be delegated out to another generator. </a:t>
            </a:r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The value returned by that </a:t>
            </a:r>
            <a:r>
              <a:rPr lang="en-US" altLang="en-US" sz="2800" dirty="0" err="1">
                <a:solidFill>
                  <a:srgbClr val="222222"/>
                </a:solidFill>
                <a:ea typeface="Lucida Grande"/>
              </a:rPr>
              <a:t>subgenerator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 then becomes the value that is yielded.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Typically, “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 from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 </a:t>
            </a:r>
            <a:r>
              <a:rPr lang="en-US" altLang="en-US" sz="2800" dirty="0">
                <a:solidFill>
                  <a:schemeClr val="bg1"/>
                </a:solidFill>
                <a:ea typeface="Lucida Grande"/>
              </a:rPr>
              <a:t>is used as a shorter way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 from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list(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4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[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49262" y="4105656"/>
            <a:ext cx="838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smtClean="0">
                <a:latin typeface="Elephant" panose="02020904090505020303" pitchFamily="18" charset="0"/>
                <a:ea typeface="Lucida Grande"/>
              </a:rPr>
              <a:t>Using</a:t>
            </a:r>
            <a:r>
              <a:rPr lang="en-US" altLang="en-US" sz="4400" kern="0" smtClean="0">
                <a:latin typeface="Arial" panose="020B0604020202020204" pitchFamily="34" charset="0"/>
                <a:ea typeface="Lucida Grande"/>
              </a:rPr>
              <a:t> </a:t>
            </a:r>
            <a:r>
              <a:rPr lang="en-US" altLang="en-US" kern="0" spc="-25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yield </a:t>
            </a:r>
            <a:r>
              <a:rPr lang="en-US" altLang="en-US" kern="0" spc="-10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from 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to Delegate (</a:t>
            </a:r>
            <a:r>
              <a:rPr lang="zh-TW" altLang="en-US" sz="3200" kern="0" smtClean="0">
                <a:latin typeface="Elephant" panose="02020904090505020303" pitchFamily="18" charset="0"/>
                <a:ea typeface="Lucida Grande"/>
              </a:rPr>
              <a:t>委派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) </a:t>
            </a:r>
            <a:endParaRPr lang="en-US" sz="4000" kern="0" spc="-100" dirty="0"/>
          </a:p>
        </p:txBody>
      </p:sp>
    </p:spTree>
    <p:extLst>
      <p:ext uri="{BB962C8B-B14F-4D97-AF65-F5344CB8AC3E}">
        <p14:creationId xmlns:p14="http://schemas.microsoft.com/office/powerpoint/2010/main" val="25703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262" y="637793"/>
            <a:ext cx="8991600" cy="62682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None/>
            </a:pPr>
            <a:r>
              <a:rPr lang="en-US" altLang="en-US" sz="2800" spc="-100" dirty="0">
                <a:solidFill>
                  <a:srgbClr val="4D4D4D"/>
                </a:solidFill>
                <a:ea typeface="Lucida Grande"/>
              </a:rPr>
              <a:t>The </a:t>
            </a:r>
            <a:r>
              <a:rPr lang="en-US" altLang="en-US" sz="2800" spc="-100" dirty="0" smtClean="0">
                <a:solidFill>
                  <a:srgbClr val="4D4D4D"/>
                </a:solidFill>
                <a:ea typeface="Lucida Grande"/>
              </a:rPr>
              <a:t>"</a:t>
            </a:r>
            <a:r>
              <a:rPr kumimoji="0" lang="en-US" altLang="en-US" b="0" i="0" u="none" strike="noStrike" cap="none" spc="-100" normalizeH="0" dirty="0" smtClean="0">
                <a:ln>
                  <a:noFill/>
                </a:ln>
                <a:solidFill>
                  <a:srgbClr val="4D4D4D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</a:t>
            </a:r>
            <a:r>
              <a:rPr lang="en-US" altLang="en-US" sz="1600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spc="-50" normalizeH="0" dirty="0" smtClean="0">
                <a:ln>
                  <a:noFill/>
                </a:ln>
                <a:solidFill>
                  <a:srgbClr val="4D4D4D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4D4D4D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ro</a:t>
            </a:r>
            <a:r>
              <a:rPr kumimoji="0" lang="en-US" altLang="en-US" b="0" i="0" u="none" strike="noStrike" cap="none" spc="-100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m"</a:t>
            </a:r>
            <a:r>
              <a:rPr lang="en-US" altLang="en-US" sz="2800" spc="-100" dirty="0">
                <a:solidFill>
                  <a:srgbClr val="4D4D4D"/>
                </a:solidFill>
                <a:ea typeface="Lucida Grande"/>
              </a:rPr>
              <a:t> </a:t>
            </a:r>
            <a:r>
              <a:rPr lang="en-US" altLang="en-US" sz="2800" spc="-30" dirty="0">
                <a:solidFill>
                  <a:srgbClr val="4D4D4D"/>
                </a:solidFill>
                <a:ea typeface="Lucida Grande"/>
              </a:rPr>
              <a:t>syntax allows code containing</a:t>
            </a:r>
            <a:r>
              <a:rPr lang="en-US" altLang="en-US" sz="2800" spc="-100" dirty="0">
                <a:solidFill>
                  <a:srgbClr val="4D4D4D"/>
                </a:solidFill>
                <a:ea typeface="Lucida Grande"/>
              </a:rPr>
              <a:t> </a:t>
            </a:r>
            <a:r>
              <a:rPr lang="en-US" altLang="en-US" sz="2800" spc="-100" dirty="0" smtClean="0">
                <a:solidFill>
                  <a:srgbClr val="4D4D4D"/>
                </a:solidFill>
                <a:ea typeface="Lucida Grande"/>
              </a:rPr>
              <a:t>"</a:t>
            </a:r>
            <a:r>
              <a:rPr lang="en-US" altLang="en-US" spc="-100" dirty="0" smtClean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yield"</a:t>
            </a:r>
            <a:endParaRPr kumimoji="0" lang="en-US" altLang="en-US" b="0" i="0" u="none" strike="noStrike" cap="none" spc="-100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+mn-lt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 to be delegated out to another generator. </a:t>
            </a:r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The value returned by that </a:t>
            </a:r>
            <a:r>
              <a:rPr lang="en-US" altLang="en-US" sz="2800" dirty="0" err="1">
                <a:solidFill>
                  <a:srgbClr val="4D4D4D"/>
                </a:solidFill>
                <a:ea typeface="Lucida Grande"/>
              </a:rPr>
              <a:t>subgenerator</a:t>
            </a: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 then becomes the value that is yielded.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Typically</a:t>
            </a:r>
            <a:r>
              <a:rPr lang="en-US" altLang="en-US" sz="2800" dirty="0" smtClean="0">
                <a:solidFill>
                  <a:srgbClr val="222222"/>
                </a:solidFill>
                <a:ea typeface="Lucida Grande"/>
              </a:rPr>
              <a:t>, 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“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 from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 is used as a shorter way to say: “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 item 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 yield item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”:</a:t>
            </a:r>
            <a:endParaRPr lang="en-US" altLang="en-US" sz="1100" dirty="0"/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 from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yield '   '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b="1" dirty="0">
              <a:solidFill>
                <a:srgbClr val="00B0F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list(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4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[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'   </a:t>
            </a:r>
            <a:r>
              <a:rPr lang="en-US" altLang="en-US" sz="2400" dirty="0" smtClean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'</a:t>
            </a:r>
            <a:endParaRPr lang="en-US" altLang="en-US" sz="2400" dirty="0"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49262" y="4105656"/>
            <a:ext cx="838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06662" y="6172200"/>
            <a:ext cx="2209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88062" y="2362200"/>
            <a:ext cx="3200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78062" y="2933701"/>
            <a:ext cx="6781800" cy="4364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9990" y="2933701"/>
            <a:ext cx="1898072" cy="4364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75764" y="6151571"/>
            <a:ext cx="407988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]</a:t>
            </a:r>
            <a:endParaRPr lang="en-US" sz="2400" dirty="0"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6862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smtClean="0">
                <a:latin typeface="Elephant" panose="02020904090505020303" pitchFamily="18" charset="0"/>
                <a:ea typeface="Lucida Grande"/>
              </a:rPr>
              <a:t>Using</a:t>
            </a:r>
            <a:r>
              <a:rPr lang="en-US" altLang="en-US" sz="4400" kern="0" smtClean="0">
                <a:latin typeface="Arial" panose="020B0604020202020204" pitchFamily="34" charset="0"/>
                <a:ea typeface="Lucida Grande"/>
              </a:rPr>
              <a:t> </a:t>
            </a:r>
            <a:r>
              <a:rPr lang="en-US" altLang="en-US" kern="0" spc="-25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yield </a:t>
            </a:r>
            <a:r>
              <a:rPr lang="en-US" altLang="en-US" kern="0" spc="-10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from 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to Delegate (</a:t>
            </a:r>
            <a:r>
              <a:rPr lang="zh-TW" altLang="en-US" sz="3200" kern="0" smtClean="0">
                <a:latin typeface="Elephant" panose="02020904090505020303" pitchFamily="18" charset="0"/>
                <a:ea typeface="Lucida Grande"/>
              </a:rPr>
              <a:t>委派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) </a:t>
            </a:r>
            <a:endParaRPr lang="en-US" sz="4000" kern="0" spc="-100" dirty="0"/>
          </a:p>
        </p:txBody>
      </p:sp>
    </p:spTree>
    <p:extLst>
      <p:ext uri="{BB962C8B-B14F-4D97-AF65-F5344CB8AC3E}">
        <p14:creationId xmlns:p14="http://schemas.microsoft.com/office/powerpoint/2010/main" val="1808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262" y="637793"/>
            <a:ext cx="8991600" cy="62682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ClrTx/>
              <a:buNone/>
            </a:pP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The "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</a:t>
            </a:r>
            <a:r>
              <a:rPr lang="en-US" altLang="en-US" sz="1600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lang="en-US" altLang="en-US" spc="-5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</a:t>
            </a:r>
            <a:r>
              <a:rPr lang="en-US" altLang="en-US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ro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m"</a:t>
            </a: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 </a:t>
            </a:r>
            <a:r>
              <a:rPr lang="en-US" altLang="en-US" sz="2800" spc="-30" dirty="0">
                <a:solidFill>
                  <a:srgbClr val="4D4D4D"/>
                </a:solidFill>
                <a:latin typeface="Arial"/>
                <a:ea typeface="Lucida Grande"/>
              </a:rPr>
              <a:t>syntax allows code containing</a:t>
            </a: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 "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yield"</a:t>
            </a:r>
            <a:endParaRPr lang="en-US" altLang="en-US" spc="-100" dirty="0">
              <a:solidFill>
                <a:srgbClr val="4D4D4D"/>
              </a:solidFill>
              <a:latin typeface="Arial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 to be delegated out to another generator. </a:t>
            </a:r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The value returned by that </a:t>
            </a:r>
            <a:r>
              <a:rPr lang="en-US" altLang="en-US" sz="2800" dirty="0" err="1">
                <a:solidFill>
                  <a:srgbClr val="4D4D4D"/>
                </a:solidFill>
                <a:ea typeface="Lucida Grande"/>
              </a:rPr>
              <a:t>subgenerator</a:t>
            </a: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 then becomes the value that is yielded.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Typically, “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 from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 is used as a shorter way to say: “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 item 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 yield item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”:</a:t>
            </a:r>
            <a:endParaRPr lang="en-US" altLang="en-US" sz="1100" dirty="0"/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 from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yield '   '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in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 yield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rgbClr val="00B0F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endParaRPr lang="en-US" altLang="en-US" sz="2400" dirty="0"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list(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4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[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'   ',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49262" y="4105656"/>
            <a:ext cx="838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02062" y="6096000"/>
            <a:ext cx="2362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88062" y="2362200"/>
            <a:ext cx="3200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78062" y="2933701"/>
            <a:ext cx="6781800" cy="4364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9990" y="2933701"/>
            <a:ext cx="1898072" cy="4364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75764" y="6151571"/>
            <a:ext cx="407988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]</a:t>
            </a:r>
            <a:endParaRPr lang="en-US" sz="2400" dirty="0"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6862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smtClean="0">
                <a:latin typeface="Elephant" panose="02020904090505020303" pitchFamily="18" charset="0"/>
                <a:ea typeface="Lucida Grande"/>
              </a:rPr>
              <a:t>Using</a:t>
            </a:r>
            <a:r>
              <a:rPr lang="en-US" altLang="en-US" sz="4400" kern="0" smtClean="0">
                <a:latin typeface="Arial" panose="020B0604020202020204" pitchFamily="34" charset="0"/>
                <a:ea typeface="Lucida Grande"/>
              </a:rPr>
              <a:t> </a:t>
            </a:r>
            <a:r>
              <a:rPr lang="en-US" altLang="en-US" kern="0" spc="-25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yield </a:t>
            </a:r>
            <a:r>
              <a:rPr lang="en-US" altLang="en-US" kern="0" spc="-10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from 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to Delegate (</a:t>
            </a:r>
            <a:r>
              <a:rPr lang="zh-TW" altLang="en-US" sz="3200" kern="0" smtClean="0">
                <a:latin typeface="Elephant" panose="02020904090505020303" pitchFamily="18" charset="0"/>
                <a:ea typeface="Lucida Grande"/>
              </a:rPr>
              <a:t>委派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) </a:t>
            </a:r>
            <a:endParaRPr lang="en-US" sz="4000" kern="0" spc="-100" dirty="0"/>
          </a:p>
        </p:txBody>
      </p:sp>
    </p:spTree>
    <p:extLst>
      <p:ext uri="{BB962C8B-B14F-4D97-AF65-F5344CB8AC3E}">
        <p14:creationId xmlns:p14="http://schemas.microsoft.com/office/powerpoint/2010/main" val="24861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262" y="637793"/>
            <a:ext cx="8991600" cy="62682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ClrTx/>
              <a:buNone/>
            </a:pP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The "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</a:t>
            </a:r>
            <a:r>
              <a:rPr lang="en-US" altLang="en-US" sz="1600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lang="en-US" altLang="en-US" spc="-5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</a:t>
            </a:r>
            <a:r>
              <a:rPr lang="en-US" altLang="en-US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ro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m"</a:t>
            </a: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 </a:t>
            </a:r>
            <a:r>
              <a:rPr lang="en-US" altLang="en-US" sz="2800" spc="-30" dirty="0">
                <a:solidFill>
                  <a:srgbClr val="4D4D4D"/>
                </a:solidFill>
                <a:latin typeface="Arial"/>
                <a:ea typeface="Lucida Grande"/>
              </a:rPr>
              <a:t>syntax allows code containing</a:t>
            </a: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 "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yield"</a:t>
            </a:r>
            <a:endParaRPr lang="en-US" altLang="en-US" spc="-100" dirty="0">
              <a:solidFill>
                <a:srgbClr val="4D4D4D"/>
              </a:solidFill>
              <a:latin typeface="Arial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 to be delegated out to another generator. </a:t>
            </a:r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The value returned by that </a:t>
            </a:r>
            <a:r>
              <a:rPr lang="en-US" altLang="en-US" sz="2800" dirty="0" err="1">
                <a:solidFill>
                  <a:srgbClr val="4D4D4D"/>
                </a:solidFill>
                <a:ea typeface="Lucida Grande"/>
              </a:rPr>
              <a:t>subgenerator</a:t>
            </a: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 then becomes the value that is yielded.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Typically, “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 from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 is used as a shorter way to say: “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 item 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 yield item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”:</a:t>
            </a:r>
            <a:endParaRPr lang="en-US" altLang="en-US" sz="1100" dirty="0"/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 from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yield '   '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in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 yield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rgbClr val="00B0F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yield '   '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list(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4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[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'   ',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'   ']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49262" y="4105656"/>
            <a:ext cx="838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66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11862" y="6172200"/>
            <a:ext cx="2209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96862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smtClean="0">
                <a:latin typeface="Elephant" panose="02020904090505020303" pitchFamily="18" charset="0"/>
                <a:ea typeface="Lucida Grande"/>
              </a:rPr>
              <a:t>Using</a:t>
            </a:r>
            <a:r>
              <a:rPr lang="en-US" altLang="en-US" sz="4400" kern="0" smtClean="0">
                <a:latin typeface="Arial" panose="020B0604020202020204" pitchFamily="34" charset="0"/>
                <a:ea typeface="Lucida Grande"/>
              </a:rPr>
              <a:t> </a:t>
            </a:r>
            <a:r>
              <a:rPr lang="en-US" altLang="en-US" kern="0" spc="-25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yield </a:t>
            </a:r>
            <a:r>
              <a:rPr lang="en-US" altLang="en-US" kern="0" spc="-10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from 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to Delegate (</a:t>
            </a:r>
            <a:r>
              <a:rPr lang="zh-TW" altLang="en-US" sz="3200" kern="0" smtClean="0">
                <a:latin typeface="Elephant" panose="02020904090505020303" pitchFamily="18" charset="0"/>
                <a:ea typeface="Lucida Grande"/>
              </a:rPr>
              <a:t>委派</a:t>
            </a:r>
            <a:r>
              <a:rPr lang="en-US" altLang="en-US" sz="4000" kern="0" smtClean="0">
                <a:latin typeface="Elephant" panose="02020904090505020303" pitchFamily="18" charset="0"/>
                <a:ea typeface="Lucida Grande"/>
              </a:rPr>
              <a:t>) </a:t>
            </a:r>
            <a:endParaRPr lang="en-US" sz="4000" kern="0" spc="-100" dirty="0"/>
          </a:p>
        </p:txBody>
      </p:sp>
    </p:spTree>
    <p:extLst>
      <p:ext uri="{BB962C8B-B14F-4D97-AF65-F5344CB8AC3E}">
        <p14:creationId xmlns:p14="http://schemas.microsoft.com/office/powerpoint/2010/main" val="32623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 smtClean="0">
                <a:latin typeface="Elephant" panose="02020904090505020303" pitchFamily="18" charset="0"/>
                <a:ea typeface="Lucida Grande"/>
              </a:rPr>
              <a:t>Using</a:t>
            </a:r>
            <a:r>
              <a:rPr lang="en-US" altLang="en-US" sz="4400" dirty="0" smtClean="0">
                <a:latin typeface="Arial" panose="020B0604020202020204" pitchFamily="34" charset="0"/>
                <a:ea typeface="Lucida Grande"/>
              </a:rPr>
              <a:t> </a:t>
            </a:r>
            <a:r>
              <a:rPr lang="en-US" altLang="en-US" spc="-250" dirty="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yield </a:t>
            </a:r>
            <a:r>
              <a:rPr lang="en-US" altLang="en-US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</a:rPr>
              <a:t>from </a:t>
            </a:r>
            <a:r>
              <a:rPr lang="en-US" altLang="en-US" sz="4000" dirty="0" smtClean="0">
                <a:latin typeface="Elephant" panose="02020904090505020303" pitchFamily="18" charset="0"/>
                <a:ea typeface="Lucida Grande"/>
              </a:rPr>
              <a:t>to </a:t>
            </a:r>
            <a:r>
              <a:rPr lang="en-US" altLang="en-US" sz="4000" dirty="0">
                <a:latin typeface="Elephant" panose="02020904090505020303" pitchFamily="18" charset="0"/>
                <a:ea typeface="Lucida Grande"/>
              </a:rPr>
              <a:t>Delegate (</a:t>
            </a:r>
            <a:r>
              <a:rPr lang="zh-TW" altLang="en-US" sz="3200" dirty="0">
                <a:latin typeface="Elephant" panose="02020904090505020303" pitchFamily="18" charset="0"/>
                <a:ea typeface="Lucida Grande"/>
              </a:rPr>
              <a:t>委派</a:t>
            </a:r>
            <a:r>
              <a:rPr lang="en-US" altLang="en-US" sz="4000" dirty="0">
                <a:latin typeface="Elephant" panose="02020904090505020303" pitchFamily="18" charset="0"/>
                <a:ea typeface="Lucida Grande"/>
              </a:rPr>
              <a:t>) </a:t>
            </a:r>
            <a:endParaRPr lang="en-US" sz="4000" spc="-1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262" y="637793"/>
            <a:ext cx="8991600" cy="62682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ClrTx/>
              <a:buNone/>
            </a:pP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The "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</a:t>
            </a:r>
            <a:r>
              <a:rPr lang="en-US" altLang="en-US" sz="1600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lang="en-US" altLang="en-US" spc="-5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</a:t>
            </a:r>
            <a:r>
              <a:rPr lang="en-US" altLang="en-US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ro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m"</a:t>
            </a: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 </a:t>
            </a:r>
            <a:r>
              <a:rPr lang="en-US" altLang="en-US" sz="2800" spc="-30" dirty="0">
                <a:solidFill>
                  <a:srgbClr val="4D4D4D"/>
                </a:solidFill>
                <a:latin typeface="Arial"/>
                <a:ea typeface="Lucida Grande"/>
              </a:rPr>
              <a:t>syntax allows </a:t>
            </a:r>
            <a:r>
              <a:rPr lang="en-US" altLang="en-US" sz="2800" spc="-30" dirty="0" smtClean="0">
                <a:solidFill>
                  <a:srgbClr val="4D4D4D"/>
                </a:solidFill>
                <a:latin typeface="Arial"/>
                <a:ea typeface="Lucida Grande"/>
              </a:rPr>
              <a:t>code </a:t>
            </a:r>
            <a:r>
              <a:rPr lang="en-US" altLang="en-US" sz="2800" spc="-30" dirty="0">
                <a:solidFill>
                  <a:srgbClr val="4D4D4D"/>
                </a:solidFill>
                <a:latin typeface="Arial"/>
                <a:ea typeface="Lucida Grande"/>
              </a:rPr>
              <a:t>containing</a:t>
            </a:r>
            <a:r>
              <a:rPr lang="en-US" altLang="en-US" sz="2800" spc="-100" dirty="0">
                <a:solidFill>
                  <a:srgbClr val="4D4D4D"/>
                </a:solidFill>
                <a:latin typeface="Arial"/>
                <a:ea typeface="Lucida Grande"/>
              </a:rPr>
              <a:t> "</a:t>
            </a:r>
            <a:r>
              <a:rPr lang="en-US" altLang="en-US" spc="-100" dirty="0">
                <a:solidFill>
                  <a:srgbClr val="4D4D4D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yield"</a:t>
            </a:r>
            <a:endParaRPr lang="en-US" altLang="en-US" spc="-100" dirty="0">
              <a:solidFill>
                <a:srgbClr val="4D4D4D"/>
              </a:solidFill>
              <a:latin typeface="Arial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 to be delegated out to another generator. </a:t>
            </a:r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The value returned by that </a:t>
            </a:r>
            <a:r>
              <a:rPr lang="en-US" altLang="en-US" sz="2800" dirty="0" err="1">
                <a:solidFill>
                  <a:srgbClr val="4D4D4D"/>
                </a:solidFill>
                <a:ea typeface="Lucida Grande"/>
              </a:rPr>
              <a:t>subgenerator</a:t>
            </a:r>
            <a:r>
              <a:rPr lang="en-US" altLang="en-US" sz="2800" dirty="0">
                <a:solidFill>
                  <a:srgbClr val="4D4D4D"/>
                </a:solidFill>
                <a:ea typeface="Lucida Grande"/>
              </a:rPr>
              <a:t> then becomes the value that is yielded.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Typically, “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 from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 is used as a shorter way to say: “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 item 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A30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 yield item</a:t>
            </a:r>
            <a:r>
              <a:rPr lang="en-US" altLang="en-US" sz="2800" dirty="0">
                <a:solidFill>
                  <a:srgbClr val="222222"/>
                </a:solidFill>
                <a:ea typeface="Lucida Grande"/>
              </a:rPr>
              <a:t>”:</a:t>
            </a:r>
            <a:endParaRPr lang="en-US" altLang="en-US" sz="1100" dirty="0"/>
          </a:p>
          <a:p>
            <a:pPr marL="0" indent="0">
              <a:spcBef>
                <a:spcPts val="60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 from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yield '   '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in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range(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 yield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rgbClr val="00B0F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yield '   '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yield from </a:t>
            </a:r>
            <a:r>
              <a:rPr lang="en-US" altLang="en-US" sz="2400" b="1" dirty="0">
                <a:solidFill>
                  <a:srgbClr val="FFA3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"Hi"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list(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g(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4</a:t>
            </a:r>
            <a:r>
              <a:rPr lang="en-US" altLang="en-US" sz="2400" b="1" dirty="0">
                <a:solidFill>
                  <a:srgbClr val="2D2DB9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[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'   ',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, '   ', '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H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']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ClrTx/>
              <a:buNone/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49262" y="4105656"/>
            <a:ext cx="838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66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...</a:t>
            </a:r>
            <a:endParaRPr lang="en-US" altLang="en-US" sz="2400" kern="0" dirty="0">
              <a:solidFill>
                <a:srgbClr val="00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1062" y="6172200"/>
            <a:ext cx="2209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sorted({*StillLeft}-{'open','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'}) 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438562"/>
            <a:ext cx="701428" cy="4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CC99"/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85800"/>
            <a:ext cx="1078714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8" name="Rounded Rectangular Callout 13"/>
          <p:cNvSpPr/>
          <p:nvPr/>
        </p:nvSpPr>
        <p:spPr bwMode="auto">
          <a:xfrm>
            <a:off x="4515931" y="1812762"/>
            <a:ext cx="2303099" cy="489812"/>
          </a:xfrm>
          <a:prstGeom prst="wedgeRoundRectCallout">
            <a:avLst>
              <a:gd name="adj1" fmla="val -127152"/>
              <a:gd name="adj2" fmla="val 14895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3877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1273996"/>
            <a:ext cx="8915400" cy="5507804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TW" sz="40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assume the following file exists:</a:t>
            </a:r>
            <a:endParaRPr lang="zh-TW" altLang="zh-TW" sz="2800" dirty="0">
              <a:solidFill>
                <a:srgbClr val="303336"/>
              </a:solidFill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prime.py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from math import 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latin typeface="Lucida Console" panose="020B0609040504020204" pitchFamily="49" charset="0"/>
              </a:rPr>
              <a:t>, floor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prime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  '''Tests if the argument is prime (</a:t>
            </a:r>
            <a:r>
              <a:rPr lang="zh-TW" altLang="en-US" sz="2400" dirty="0">
                <a:latin typeface="Lucida Console" panose="020B0609040504020204" pitchFamily="49" charset="0"/>
              </a:rPr>
              <a:t>質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數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).'''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a&lt;2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for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 in range(2,floor(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(a))+1):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i,a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)&gt;1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return True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zh-TW" sz="2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buClrTx/>
              <a:buNone/>
            </a:pPr>
            <a:r>
              <a:rPr lang="en-US" altLang="zh-TW" sz="2800" dirty="0" smtClean="0">
                <a:solidFill>
                  <a:srgbClr val="242729"/>
                </a:solidFill>
                <a:cs typeface="Arial" panose="020B0604020202020204" pitchFamily="34" charset="0"/>
              </a:rPr>
              <a:t>…on </a:t>
            </a:r>
            <a:r>
              <a:rPr lang="en-US" altLang="zh-TW" sz="2800" dirty="0">
                <a:solidFill>
                  <a:srgbClr val="242729"/>
                </a:solidFill>
                <a:cs typeface="Arial" panose="020B0604020202020204" pitchFamily="34" charset="0"/>
              </a:rPr>
              <a:t>the </a:t>
            </a:r>
            <a:r>
              <a:rPr lang="en-US" altLang="zh-TW" sz="2800" dirty="0" smtClean="0">
                <a:solidFill>
                  <a:srgbClr val="242729"/>
                </a:solidFill>
                <a:cs typeface="Arial" panose="020B0604020202020204" pitchFamily="34" charset="0"/>
              </a:rPr>
              <a:t>next slide, </a:t>
            </a:r>
            <a:r>
              <a:rPr lang="en-US" altLang="zh-TW" sz="2800" dirty="0">
                <a:solidFill>
                  <a:srgbClr val="242729"/>
                </a:solidFill>
                <a:cs typeface="Arial" panose="020B0604020202020204" pitchFamily="34" charset="0"/>
              </a:rPr>
              <a:t>we will </a:t>
            </a:r>
            <a:r>
              <a:rPr lang="en-US" altLang="zh-TW" sz="2800" dirty="0" smtClean="0">
                <a:solidFill>
                  <a:srgbClr val="242729"/>
                </a:solidFill>
                <a:cs typeface="Arial" panose="020B0604020202020204" pitchFamily="34" charset="0"/>
              </a:rPr>
              <a:t>import </a:t>
            </a:r>
            <a:r>
              <a:rPr lang="en-US" altLang="zh-TW" sz="2800" dirty="0">
                <a:solidFill>
                  <a:srgbClr val="242729"/>
                </a:solidFill>
                <a:cs typeface="Arial" panose="020B0604020202020204" pitchFamily="34" charset="0"/>
              </a:rPr>
              <a:t>this file…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make</a:t>
            </a:r>
            <a:endParaRPr lang="en-US" altLang="en-US" sz="440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9861" y="503434"/>
            <a:ext cx="9144000" cy="81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smaller lists</a:t>
            </a:r>
            <a:endParaRPr lang="en-US" altLang="en-US" sz="4400" kern="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00391" y="3703760"/>
            <a:ext cx="1396181" cy="1533833"/>
          </a:xfrm>
          <a:prstGeom prst="wedgeRoundRectCallout">
            <a:avLst>
              <a:gd name="adj1" fmla="val 59510"/>
              <a:gd name="adj2" fmla="val -11083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sqrt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=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square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root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906200" y="3709090"/>
            <a:ext cx="1966450" cy="2423653"/>
          </a:xfrm>
          <a:prstGeom prst="wedgeRoundRectCallout">
            <a:avLst>
              <a:gd name="adj1" fmla="val 11905"/>
              <a:gd name="adj2" fmla="val -896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gcd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=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greatest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common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denominator</a:t>
            </a:r>
            <a:br>
              <a:rPr kumimoji="0" 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(</a:t>
            </a:r>
            <a:r>
              <a:rPr kumimoji="0" lang="zh-TW" altLang="en-US" sz="2300" b="1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最大</a:t>
            </a:r>
            <a:r>
              <a:rPr lang="zh-TW" altLang="en-US" sz="2300" b="1" kern="0" spc="-100" noProof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公因數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877579" y="3709922"/>
            <a:ext cx="1396181" cy="2384321"/>
          </a:xfrm>
          <a:prstGeom prst="wedgeRoundRectCallout">
            <a:avLst>
              <a:gd name="adj1" fmla="val -24966"/>
              <a:gd name="adj2" fmla="val -9089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floor=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largest integer that is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X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88551" y="3698509"/>
            <a:ext cx="1700968" cy="1504334"/>
          </a:xfrm>
          <a:prstGeom prst="wedgeRoundRectCallout">
            <a:avLst>
              <a:gd name="adj1" fmla="val 17950"/>
              <a:gd name="adj2" fmla="val -861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prime number=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(</a:t>
            </a:r>
            <a:r>
              <a:rPr kumimoji="0" lang="zh-TW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質數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#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2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4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os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os.system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("cat prime.py")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fro</a:t>
            </a:r>
            <a:r>
              <a:rPr lang="en-US" altLang="zh-TW" sz="2400" dirty="0">
                <a:latin typeface="Lucida Console" panose="020B0609040504020204" pitchFamily="49" charset="0"/>
              </a:rPr>
              <a:t>m math import 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latin typeface="Lucida Console" panose="020B0609040504020204" pitchFamily="49" charset="0"/>
              </a:rPr>
              <a:t>, floor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prime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a&lt;2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for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 in range(2,floor(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(a))+1):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i,a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)&gt;1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return True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#all primes &lt; 15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u="sng" dirty="0">
                <a:solidFill>
                  <a:srgbClr val="C0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2400" dirty="0">
                <a:latin typeface="Lucida Console" panose="020B0609040504020204" pitchFamily="49" charset="0"/>
              </a:rPr>
              <a:t>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 smtClean="0">
                <a:latin typeface="Lucida Fax" panose="020606020505050202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200" b="1" dirty="0" smtClean="0">
                <a:latin typeface="Lucida Fax" panose="020606020505050202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4800" b="1" dirty="0" smtClean="0">
                <a:latin typeface="Lucida Fax" panose="02060602050505020204" pitchFamily="18" charset="0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Rounded Rectangular Callout 13"/>
          <p:cNvSpPr/>
          <p:nvPr/>
        </p:nvSpPr>
        <p:spPr bwMode="auto">
          <a:xfrm>
            <a:off x="6621463" y="3726425"/>
            <a:ext cx="2303099" cy="489812"/>
          </a:xfrm>
          <a:prstGeom prst="wedgeRoundRectCallout">
            <a:avLst>
              <a:gd name="adj1" fmla="val -160063"/>
              <a:gd name="adj2" fmla="val 2889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3753" y="0"/>
            <a:ext cx="6209059" cy="658761"/>
          </a:xfrm>
          <a:prstGeom prst="wedgeRoundRectCallout">
            <a:avLst>
              <a:gd name="adj1" fmla="val -315"/>
              <a:gd name="adj2" fmla="val 1265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We've used this before to display a file…</a:t>
            </a:r>
            <a:endParaRPr lang="en-US" sz="2800" b="1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68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4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7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#163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744" y="1524000"/>
            <a:ext cx="872251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small and unnamed.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return just one value, in the form of an expression.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a single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its own local namespace and cannot access variables other than </a:t>
            </a:r>
            <a:r>
              <a:rPr lang="en-US" sz="3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globals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those in its parameter list.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it looks like a one-line version of a function, it has its own uses.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7526956" y="0"/>
            <a:ext cx="1366787" cy="6352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68" y="0"/>
            <a:ext cx="9729788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4400" spc="-100" dirty="0">
                <a:solidFill>
                  <a:srgbClr val="2D2DB9"/>
                </a:solidFill>
                <a:cs typeface="Arial" panose="020B0604020202020204" pitchFamily="34" charset="0"/>
              </a:rPr>
              <a:t>A lambda (or anonymous </a:t>
            </a:r>
            <a:r>
              <a:rPr lang="zh-TW" altLang="en-US" sz="4000" spc="-100" dirty="0">
                <a:solidFill>
                  <a:srgbClr val="2D2DB9"/>
                </a:solidFill>
                <a:cs typeface="Arial" panose="020B0604020202020204" pitchFamily="34" charset="0"/>
              </a:rPr>
              <a:t>匿名</a:t>
            </a:r>
            <a:r>
              <a:rPr lang="en-US" altLang="en-US" sz="4400" spc="-100" dirty="0">
                <a:solidFill>
                  <a:srgbClr val="2D2DB9"/>
                </a:solidFill>
                <a:cs typeface="Arial" panose="020B0604020202020204" pitchFamily="34" charset="0"/>
              </a:rPr>
              <a:t>) function</a:t>
            </a:r>
          </a:p>
        </p:txBody>
      </p:sp>
    </p:spTree>
    <p:extLst>
      <p:ext uri="{BB962C8B-B14F-4D97-AF65-F5344CB8AC3E}">
        <p14:creationId xmlns:p14="http://schemas.microsoft.com/office/powerpoint/2010/main" val="11744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61569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any(T)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any element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T evaluates to 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 element is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all(T)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all elements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T evaluate to</a:t>
                      </a:r>
                      <a:b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they are all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(T)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length of the tuple, T.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max(T)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largest element from the tuple, T.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min(T)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smallest element from the tuple, T.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sum(T)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 of all elements of the tuple, T.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4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reverse</a:t>
                      </a:r>
                      <a:r>
                        <a:rPr kumimoji="0" lang="en-US" altLang="en-US" sz="2400" b="0" i="0" u="none" strike="noStrike" cap="none" spc="-12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d(T),) </a:t>
                      </a: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Reverses the elements of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tuple, T. (Notice we need a "," when we splat back to a tuple.)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Tuple Functions: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546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262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arg1, arg2: arg1 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sum( 50, 50 ))</a:t>
            </a:r>
            <a:endParaRPr lang="en-US" sz="28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python3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8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2D2DB9"/>
                </a:solidFill>
                <a:cs typeface="Arial" panose="020B0604020202020204" pitchFamily="34" charset="0"/>
              </a:rPr>
              <a:t>lambda </a:t>
            </a:r>
            <a:r>
              <a:rPr lang="en-US" altLang="en-US" sz="4400" spc="-100" dirty="0" smtClean="0">
                <a:solidFill>
                  <a:srgbClr val="2D2DB9"/>
                </a:solidFill>
                <a:cs typeface="Arial" panose="020B0604020202020204" pitchFamily="34" charset="0"/>
              </a:rPr>
              <a:t>function</a:t>
            </a:r>
            <a:endParaRPr lang="en-US" altLang="en-US" sz="4400" spc="-100" dirty="0">
              <a:solidFill>
                <a:srgbClr val="2D2DB9"/>
              </a:solidFill>
              <a:cs typeface="Arial" panose="020B0604020202020204" pitchFamily="34" charset="0"/>
            </a:endParaRP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2700000" flipH="1">
            <a:off x="7439574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7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#164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3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os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os.system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("cat prime.py")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fro</a:t>
            </a:r>
            <a:r>
              <a:rPr lang="en-US" altLang="zh-TW" sz="2400" dirty="0">
                <a:latin typeface="Lucida Console" panose="020B0609040504020204" pitchFamily="49" charset="0"/>
              </a:rPr>
              <a:t>m math import 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latin typeface="Lucida Console" panose="020B0609040504020204" pitchFamily="49" charset="0"/>
              </a:rPr>
              <a:t>, floor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prime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a&lt;2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for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 in range(2,floor(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(a))+1):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i,a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)&gt;1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return True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#all primes &lt; 15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u="sng" dirty="0">
                <a:solidFill>
                  <a:srgbClr val="C0000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2400" dirty="0">
                <a:latin typeface="Lucida Console" panose="020B0609040504020204" pitchFamily="49" charset="0"/>
              </a:rPr>
              <a:t>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lvl="0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ea typeface="+mn-ea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 smtClean="0">
                <a:latin typeface="Lucida Fax" panose="020606020505050202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GB" altLang="en-US" sz="1200" b="1" dirty="0" smtClean="0">
                <a:latin typeface="Lucida Fax" panose="020606020505050202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4800" b="1" dirty="0" smtClean="0">
                <a:latin typeface="Lucida Fax" panose="020606020505050202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ounded Rectangular Callout 13"/>
          <p:cNvSpPr/>
          <p:nvPr/>
        </p:nvSpPr>
        <p:spPr bwMode="auto">
          <a:xfrm>
            <a:off x="6621463" y="3726425"/>
            <a:ext cx="2303099" cy="489812"/>
          </a:xfrm>
          <a:prstGeom prst="wedgeRoundRectCallout">
            <a:avLst>
              <a:gd name="adj1" fmla="val -160063"/>
              <a:gd name="adj2" fmla="val 2889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753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(lambda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,[2*x+1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800" dirty="0"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Some </a:t>
            </a:r>
            <a:r>
              <a:rPr lang="en-US" altLang="zh-TW" sz="4400" kern="0" dirty="0" smtClean="0">
                <a:latin typeface="Elephant" panose="02020904090505020303" pitchFamily="18" charset="0"/>
                <a:cs typeface="Arial" panose="020B0604020202020204" pitchFamily="34" charset="0"/>
              </a:rPr>
              <a:t>filters </a:t>
            </a:r>
            <a:r>
              <a:rPr lang="en-US" altLang="zh-TW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that use prime</a:t>
            </a:r>
            <a:r>
              <a:rPr lang="en-US" altLang="zh-TW" sz="4400" b="1" kern="0" dirty="0" smtClean="0"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kern="0" dirty="0" smtClean="0"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b="1" kern="0" dirty="0" smtClean="0"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  <a:endParaRPr lang="en-US" altLang="zh-TW" sz="4400" b="1" kern="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(2*x+1)]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[2*x+1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(2*x+1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)]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800" dirty="0">
              <a:latin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" y="0"/>
            <a:ext cx="9737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dirty="0">
                <a:latin typeface="Elephant" panose="02020904090505020303" pitchFamily="18" charset="0"/>
              </a:rPr>
              <a:t>Equiva</a:t>
            </a:r>
            <a:r>
              <a:rPr lang="en-US" altLang="zh-TW" sz="4400" kern="0" spc="-100" dirty="0">
                <a:latin typeface="Elephant" panose="02020904090505020303" pitchFamily="18" charset="0"/>
              </a:rPr>
              <a:t>l</a:t>
            </a:r>
            <a:r>
              <a:rPr lang="en-US" altLang="zh-TW" sz="4400" kern="0" dirty="0">
                <a:latin typeface="Elephant" panose="02020904090505020303" pitchFamily="18" charset="0"/>
              </a:rPr>
              <a:t>ent 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list c</a:t>
            </a:r>
            <a:r>
              <a:rPr lang="en-US" altLang="zh-TW" sz="4400" kern="0" spc="-200" dirty="0" smtClean="0">
                <a:latin typeface="Elephant" panose="02020904090505020303" pitchFamily="18" charset="0"/>
              </a:rPr>
              <a:t>o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m</a:t>
            </a:r>
            <a:r>
              <a:rPr lang="en-US" altLang="zh-TW" sz="4400" kern="0" spc="-200" dirty="0" smtClean="0">
                <a:latin typeface="Elephant" panose="02020904090505020303" pitchFamily="18" charset="0"/>
              </a:rPr>
              <a:t>p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re</a:t>
            </a:r>
            <a:r>
              <a:rPr lang="en-US" altLang="zh-TW" sz="4400" kern="0" spc="-200" dirty="0" smtClean="0">
                <a:latin typeface="Elephant" panose="02020904090505020303" pitchFamily="18" charset="0"/>
              </a:rPr>
              <a:t>hen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s</a:t>
            </a:r>
            <a:r>
              <a:rPr lang="en-US" altLang="zh-TW" sz="4400" kern="0" spc="-200" dirty="0" smtClean="0">
                <a:latin typeface="Elephant" panose="02020904090505020303" pitchFamily="18" charset="0"/>
              </a:rPr>
              <a:t>io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n-ifs</a:t>
            </a:r>
            <a:endParaRPr lang="en-US" altLang="zh-TW" sz="4400" kern="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#1: They are not the same thing: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Yes,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outputs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were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same.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But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that’s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because we converted to a list. Without </a:t>
            </a:r>
            <a:r>
              <a:rPr lang="en-US" altLang="zh-TW" sz="3200" dirty="0" smtClean="0">
                <a:solidFill>
                  <a:srgbClr val="FF0000"/>
                </a:solidFill>
              </a:rPr>
              <a:t>that</a:t>
            </a:r>
            <a:r>
              <a:rPr lang="en-US" altLang="zh-TW" sz="3200" dirty="0">
                <a:solidFill>
                  <a:srgbClr val="FF0000"/>
                </a:solidFill>
              </a:rPr>
              <a:t>, </a:t>
            </a:r>
            <a:r>
              <a:rPr lang="en-US" altLang="zh-TW" sz="3200" dirty="0" smtClean="0">
                <a:solidFill>
                  <a:srgbClr val="FF0000"/>
                </a:solidFill>
              </a:rPr>
              <a:t>we</a:t>
            </a:r>
            <a:r>
              <a:rPr lang="en-US" sz="3200" dirty="0" smtClean="0">
                <a:solidFill>
                  <a:srgbClr val="FF0000"/>
                </a:solidFill>
              </a:rPr>
              <a:t>’</a:t>
            </a:r>
            <a:r>
              <a:rPr lang="en-US" altLang="zh-TW" sz="3200" dirty="0" smtClean="0">
                <a:solidFill>
                  <a:srgbClr val="FF0000"/>
                </a:solidFill>
              </a:rPr>
              <a:t>d </a:t>
            </a:r>
            <a:r>
              <a:rPr lang="en-US" altLang="zh-TW" sz="3200" dirty="0">
                <a:solidFill>
                  <a:srgbClr val="FF0000"/>
                </a:solidFill>
              </a:rPr>
              <a:t>get: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filter(prime, range(15)) 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&lt;filter object at 0x6ffffb22a58&gt;</a:t>
            </a: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Q: OK. That is a little difference. But so what?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A: Filter would not force a generator to generate. 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 smtClean="0">
                <a:latin typeface="Elephant" panose="02020904090505020303" pitchFamily="18" charset="0"/>
              </a:rPr>
              <a:t>f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ilter vs comprehension-if</a:t>
            </a:r>
            <a:endParaRPr lang="en-US" altLang="zh-TW" sz="4400" kern="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#2: It is debatable which “looks better”: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Maybe the filter looks better, at least in the above example. But it is debatable.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Q: Are there any other advantages to filter?</a:t>
            </a:r>
          </a:p>
          <a:p>
            <a:pPr marL="571500" indent="-57150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A: Yes. They can, sometimes, be more efficient, as the next slide shows…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27410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#3: The filter may save computation: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 </a:t>
            </a:r>
          </a:p>
          <a:p>
            <a:pPr marL="0" indent="0">
              <a:buNone/>
            </a:pPr>
            <a:endParaRPr lang="en-US" altLang="zh-TW" sz="10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Notice that the comprehension required the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FF0000"/>
                </a:solidFill>
              </a:rPr>
              <a:t>” to be typed twice.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This also means that it is </a:t>
            </a:r>
            <a:r>
              <a:rPr lang="en-US" altLang="zh-TW" sz="3200" i="1" dirty="0">
                <a:solidFill>
                  <a:srgbClr val="FF0000"/>
                </a:solidFill>
              </a:rPr>
              <a:t>calculated</a:t>
            </a:r>
            <a:r>
              <a:rPr lang="en-US" altLang="zh-TW" sz="3200" dirty="0">
                <a:solidFill>
                  <a:srgbClr val="FF0000"/>
                </a:solidFill>
              </a:rPr>
              <a:t> twice.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If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339933"/>
                </a:solidFill>
              </a:rPr>
              <a:t>” were replaced with something more complex (</a:t>
            </a:r>
            <a:r>
              <a:rPr lang="en-US" altLang="zh-TW" sz="3200" dirty="0" err="1">
                <a:solidFill>
                  <a:srgbClr val="339933"/>
                </a:solidFill>
              </a:rPr>
              <a:t>eg</a:t>
            </a:r>
            <a:r>
              <a:rPr lang="en-US" altLang="zh-TW" sz="3200" dirty="0">
                <a:solidFill>
                  <a:srgbClr val="339933"/>
                </a:solidFill>
              </a:rPr>
              <a:t>: 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(x)))</a:t>
            </a:r>
            <a:r>
              <a:rPr lang="en-US" altLang="zh-TW" sz="3200" dirty="0">
                <a:solidFill>
                  <a:srgbClr val="339933"/>
                </a:solidFill>
              </a:rPr>
              <a:t>), then the cost of calculating twice could be significant for long lists.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3920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An observation: We could’ve used range() better: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range(1,31,2)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 err="1">
                <a:latin typeface="Lucida Console" panose="020B0609040504020204" pitchFamily="49" charset="0"/>
              </a:rPr>
              <a:t>,range</a:t>
            </a:r>
            <a:r>
              <a:rPr lang="en-US" altLang="zh-TW" sz="2400" dirty="0">
                <a:latin typeface="Lucida Console" panose="020B0609040504020204" pitchFamily="49" charset="0"/>
              </a:rPr>
              <a:t>(1,31,2)))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 </a:t>
            </a:r>
          </a:p>
          <a:p>
            <a:pPr marL="0" indent="0">
              <a:buNone/>
            </a:pPr>
            <a:endParaRPr lang="en-US" altLang="zh-TW" sz="10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This is an observation, not a lesson, because it only works for simple functions like 2*x+1. 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339933"/>
                </a:solidFill>
              </a:rPr>
              <a:t>It would not work with functions like </a:t>
            </a:r>
            <a:r>
              <a:rPr lang="en-US" altLang="zh-TW" sz="3200" dirty="0" err="1">
                <a:solidFill>
                  <a:srgbClr val="339933"/>
                </a:solidFill>
              </a:rPr>
              <a:t>sqrt</a:t>
            </a:r>
            <a:r>
              <a:rPr lang="en-US" altLang="zh-TW" sz="3200" dirty="0">
                <a:solidFill>
                  <a:srgbClr val="339933"/>
                </a:solidFill>
              </a:rPr>
              <a:t>(</a:t>
            </a:r>
            <a:r>
              <a:rPr lang="en-US" altLang="zh-TW" sz="3200" dirty="0" err="1">
                <a:solidFill>
                  <a:srgbClr val="339933"/>
                </a:solidFill>
              </a:rPr>
              <a:t>sqrt</a:t>
            </a:r>
            <a:r>
              <a:rPr lang="en-US" altLang="zh-TW" sz="3200" dirty="0">
                <a:solidFill>
                  <a:srgbClr val="339933"/>
                </a:solidFill>
              </a:rPr>
              <a:t>(x)).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7649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#4: The filter sometimes looks </a:t>
            </a:r>
            <a:r>
              <a:rPr lang="en-US" altLang="zh-TW" sz="3200" dirty="0" smtClean="0">
                <a:solidFill>
                  <a:srgbClr val="FF0000"/>
                </a:solidFill>
              </a:rPr>
              <a:t>worse: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[x </a:t>
            </a:r>
            <a:r>
              <a:rPr lang="en-US" altLang="zh-TW" sz="2400" dirty="0">
                <a:latin typeface="Lucida Console" panose="020B0609040504020204" pitchFamily="49" charset="0"/>
              </a:rPr>
              <a:t>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(2*x+1)]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(lambda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 </a:t>
            </a:r>
          </a:p>
          <a:p>
            <a:pPr marL="0" indent="0">
              <a:buNone/>
            </a:pPr>
            <a:endParaRPr lang="en-US" altLang="zh-TW" sz="10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The reason it looks worse is the lambda.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Filter()’s first argument is a function, but we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didn’t have a function for f(x)=2x+1.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So </a:t>
            </a:r>
            <a:r>
              <a:rPr lang="en-US" altLang="zh-TW" sz="3200" dirty="0">
                <a:solidFill>
                  <a:srgbClr val="FF0000"/>
                </a:solidFill>
              </a:rPr>
              <a:t>we created an anonymous function (or we could have defined a function</a:t>
            </a:r>
            <a:r>
              <a:rPr lang="en-US" altLang="zh-TW" sz="3200" dirty="0" smtClean="0">
                <a:solidFill>
                  <a:srgbClr val="FF0000"/>
                </a:solidFill>
              </a:rPr>
              <a:t>).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24608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CC99"/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85800"/>
            <a:ext cx="1078714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8" name="Rounded Rectangular Callout 13"/>
          <p:cNvSpPr/>
          <p:nvPr/>
        </p:nvSpPr>
        <p:spPr bwMode="auto">
          <a:xfrm>
            <a:off x="4515931" y="1812762"/>
            <a:ext cx="2303099" cy="489812"/>
          </a:xfrm>
          <a:prstGeom prst="wedgeRoundRectCallout">
            <a:avLst>
              <a:gd name="adj1" fmla="val -127152"/>
              <a:gd name="adj2" fmla="val 14895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sp>
        <p:nvSpPr>
          <p:cNvPr id="9" name="Rounded Rectangular Callout 13"/>
          <p:cNvSpPr/>
          <p:nvPr/>
        </p:nvSpPr>
        <p:spPr bwMode="auto">
          <a:xfrm>
            <a:off x="4515931" y="3737814"/>
            <a:ext cx="2303099" cy="489812"/>
          </a:xfrm>
          <a:prstGeom prst="wedgeRoundRectCallout">
            <a:avLst>
              <a:gd name="adj1" fmla="val -127152"/>
              <a:gd name="adj2" fmla="val 14895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4147723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5334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any(S)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any element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S evaluates to 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 element is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all(S)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all elements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S evaluate to</a:t>
                      </a:r>
                      <a:b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they are all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(S)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length of the set, S.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max(S)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largest element from the set, S.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min(S)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smallest element from the set, S.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sum(S)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 of all elements of the set, S.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Set Functions: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2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Your typical mathematical function is written as: </a:t>
            </a:r>
            <a:r>
              <a:rPr lang="en-US" altLang="en-US" sz="2800" b="1" dirty="0">
                <a:solidFill>
                  <a:srgbClr val="FFFFFF"/>
                </a:solidFill>
                <a:latin typeface="Times New Roman" pitchFamily="18" charset="0"/>
              </a:rPr>
              <a:t>y = f(x)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But what is f(</a:t>
            </a:r>
            <a:r>
              <a:rPr lang="en-US" altLang="en-US" sz="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)? Any function. Perhaps sin(). In that case, we write: </a:t>
            </a:r>
            <a:r>
              <a:rPr lang="en-US" altLang="en-US" sz="2800" b="1" dirty="0">
                <a:solidFill>
                  <a:srgbClr val="FFFFFF"/>
                </a:solidFill>
                <a:latin typeface="Times New Roman" pitchFamily="18" charset="0"/>
              </a:rPr>
              <a:t>y = sin(x)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Here the sine function maps a value, x, to a new value, y.  For example: y=sin(0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)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 y=0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,  or  y=sin(90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)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 y=1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You can look at an x value, move your finger vertically to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intersect the line, then horizontally to find the mapped-to value.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Your typical mathematical function is written as: </a:t>
            </a:r>
            <a:r>
              <a:rPr lang="en-US" altLang="en-US" sz="2800" b="1" dirty="0">
                <a:solidFill>
                  <a:srgbClr val="3333CC"/>
                </a:solidFill>
                <a:latin typeface="Times New Roman" pitchFamily="18" charset="0"/>
              </a:rPr>
              <a:t>y = f(x)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But what is f(</a:t>
            </a:r>
            <a:r>
              <a:rPr lang="en-US" altLang="en-US" sz="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)? Any function. Perhaps sin(). In that case, we write: </a:t>
            </a:r>
            <a:r>
              <a:rPr lang="en-US" altLang="en-US" sz="2800" b="1" dirty="0">
                <a:solidFill>
                  <a:srgbClr val="3333CC"/>
                </a:solidFill>
                <a:latin typeface="Times New Roman" pitchFamily="18" charset="0"/>
              </a:rPr>
              <a:t>y = sin(x)</a:t>
            </a: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Here the sine function </a:t>
            </a:r>
            <a:r>
              <a:rPr lang="en-US" altLang="en-US" sz="2800" b="1" dirty="0">
                <a:solidFill>
                  <a:srgbClr val="2D2DB9"/>
                </a:solidFill>
                <a:latin typeface="Times New Roman" pitchFamily="18" charset="0"/>
              </a:rPr>
              <a:t>maps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a value, x, to a new value, y.  For example: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if x=90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, then y=sin(90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 y=1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You can look at an x value,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CC"/>
                </a:solidFill>
                <a:latin typeface="Times New Roman" pitchFamily="18" charset="0"/>
              </a:rPr>
              <a:t>intersect the line,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441" y="4191000"/>
            <a:ext cx="4578493" cy="2773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7262" y="5909424"/>
            <a:ext cx="498854" cy="53340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85128" y="4668644"/>
            <a:ext cx="0" cy="1188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33762" y="4123372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7262" y="4668727"/>
            <a:ext cx="498854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0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00017 -0.181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9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9045E-7 4.07407E-6 L -0.12341 4.07407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441" y="4191000"/>
            <a:ext cx="4578493" cy="2773920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662" y="762001"/>
            <a:ext cx="84963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sin(90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)=1 is a mapping for just one value.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But what is the mapping, for all values?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That would be the set of all mappings.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985128" y="4668644"/>
            <a:ext cx="0" cy="1188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33762" y="4123372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719" y="4187952"/>
            <a:ext cx="4578493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19" y="4187952"/>
            <a:ext cx="4578493" cy="2773920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3200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sin(90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)=1 is a mapping for just one value.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But what is the mapping, for all values?</a:t>
            </a:r>
          </a:p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That would be the set of all mappings.</a:t>
            </a:r>
          </a:p>
          <a:p>
            <a:pPr defTabSz="914400" eaLnBrk="0" fontAlgn="base" hangingPunct="0">
              <a:lnSpc>
                <a:spcPct val="99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Think of it as a look-up table: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116184" y="2731770"/>
            <a:ext cx="31623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0.00000</a:t>
            </a:r>
            <a:endParaRPr lang="en-US" altLang="en-US" sz="2800" dirty="0">
              <a:solidFill>
                <a:srgbClr val="339933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10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0.17365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20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0.34202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30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0.50000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40</a:t>
            </a: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0.64279</a:t>
            </a:r>
          </a:p>
          <a:p>
            <a:pPr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...</a:t>
            </a: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 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...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1662" y="2706624"/>
            <a:ext cx="5638800" cy="27084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Think of it as a look-up table: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Q:How to make a table like this?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339933"/>
                </a:solidFill>
                <a:latin typeface="Times New Roman" pitchFamily="18" charset="0"/>
              </a:rPr>
              <a:t>A:With map()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94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13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662" y="954024"/>
            <a:ext cx="8676822" cy="2708434"/>
            <a:chOff x="304800" y="2706624"/>
            <a:chExt cx="8676822" cy="2708434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2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4400" eaLnBrk="0" fontAlgn="base" hangingPunct="0">
                <a:lnSpc>
                  <a:spcPct val="67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1662" y="3124200"/>
            <a:ext cx="8839200" cy="376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The sin(</a:t>
            </a:r>
            <a:r>
              <a:rPr lang="en-US" altLang="en-US" sz="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) function takes one number and returns another one number. </a:t>
            </a:r>
            <a:r>
              <a:rPr lang="en-US" altLang="en-US" sz="2800" u="sng" dirty="0">
                <a:solidFill>
                  <a:srgbClr val="FF0000"/>
                </a:solidFill>
                <a:latin typeface="Times New Roman" pitchFamily="18" charset="0"/>
              </a:rPr>
              <a:t>One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</a:rPr>
              <a:t> number. So it cannot understand a list: 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from math import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Traceback</a:t>
            </a: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(most recent call last):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File "&lt;</a:t>
            </a:r>
            <a:r>
              <a:rPr lang="en-US" altLang="en-US" sz="2400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stdin</a:t>
            </a: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&gt;", line 1, in &lt;module&gt;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TypeError</a:t>
            </a:r>
            <a:r>
              <a:rPr lang="en-US" altLang="en-US" sz="2400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must be real number, not list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1662" y="2706624"/>
            <a:ext cx="8676822" cy="2708434"/>
            <a:chOff x="304800" y="2706624"/>
            <a:chExt cx="8676822" cy="2708434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333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lnSpc>
                  <a:spcPct val="88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4400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4400" eaLnBrk="0" fontAlgn="base" hangingPunct="0">
                <a:lnSpc>
                  <a:spcPct val="80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→  </a:t>
              </a:r>
              <a:r>
                <a:rPr lang="en-US" altLang="en-US" sz="24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...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99223" y="2743200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089E-6 3.7037E-7 L -0.00066 -0.260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662" y="3124200"/>
            <a:ext cx="8839200" cy="376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/>
            </a:r>
            <a:b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</a:br>
            <a:endParaRPr lang="en-US" altLang="en-US" sz="2800" dirty="0">
              <a:solidFill>
                <a:srgbClr val="FFFFFF"/>
              </a:solidFill>
              <a:latin typeface="Times New Roman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\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1662" y="3124201"/>
            <a:ext cx="8991600" cy="38779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400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#Can you ever have too many maps(), really?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16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spc="-10" dirty="0" err="1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dic</a:t>
            </a:r>
            <a:r>
              <a:rPr lang="en-US" altLang="en-US" sz="2400" spc="-50" dirty="0" err="1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</a:t>
            </a:r>
            <a:r>
              <a:rPr lang="en-US" altLang="en-US" sz="2400" spc="-5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spc="-5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zip</a:t>
            </a:r>
            <a:r>
              <a:rPr lang="en-US" altLang="en-US" sz="2400" spc="-5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,9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,10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en-US" sz="2000" b="1" spc="-2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spc="-3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400" spc="-3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en-US" sz="2400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/10000</a:t>
            </a:r>
            <a:r>
              <a:rPr lang="en-US" altLang="en-US" sz="2400" spc="-3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round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x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100000*x,(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400" spc="-10" dirty="0" smtClean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pc="-10" dirty="0" smtClean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400" spc="-10" dirty="0" smtClean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(0,91,10</a:t>
            </a:r>
            <a:r>
              <a:rPr lang="en-US" altLang="en-US" sz="2400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)))))))))</a:t>
            </a:r>
          </a:p>
          <a:p>
            <a:pPr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4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{0: 0.0, 10: 0.17365, 20: 0.34202, 30: 0.5, 40: 0.64279, 50: 0.76604, 60: 0.86603, 70: 0.93969, 80: 0.98481, 90: 1.0}</a:t>
            </a:r>
          </a:p>
          <a:p>
            <a:pPr defTabSz="91440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spc="-4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662" y="954024"/>
            <a:ext cx="8676822" cy="2708434"/>
            <a:chOff x="304800" y="2706624"/>
            <a:chExt cx="8676822" cy="2708434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22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800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4400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4400" eaLnBrk="0" fontAlgn="base" hangingPunct="0">
                <a:lnSpc>
                  <a:spcPct val="67000"/>
                </a:lnSpc>
                <a:spcAft>
                  <a:spcPct val="0"/>
                </a:spcAft>
              </a:pPr>
              <a:r>
                <a:rPr lang="en-US" altLang="en-US" sz="2800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800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899223" y="2743200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0069 -0.377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662" y="0"/>
            <a:ext cx="929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b="1" kern="0" spc="-140" dirty="0"/>
              <a:t>map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applies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 smtClean="0"/>
              <a:t>a given</a:t>
            </a:r>
            <a:r>
              <a:rPr lang="en-US" altLang="zh-TW" sz="3200" b="1" kern="0" spc="-140" dirty="0" smtClean="0"/>
              <a:t> </a:t>
            </a:r>
            <a:r>
              <a:rPr lang="en-US" altLang="zh-TW" b="1" kern="0" spc="-140" dirty="0"/>
              <a:t>function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to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each</a:t>
            </a:r>
            <a:r>
              <a:rPr lang="en-US" altLang="zh-TW" sz="3200" b="1" kern="0" spc="-140" dirty="0"/>
              <a:t> </a:t>
            </a:r>
            <a:r>
              <a:rPr lang="en-US" altLang="zh-TW" b="1" kern="0" spc="-140" dirty="0"/>
              <a:t>element</a:t>
            </a:r>
            <a:endParaRPr lang="en-US" altLang="zh-TW" b="1" kern="0" spc="-140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6862" y="609600"/>
            <a:ext cx="9220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from math import </a:t>
            </a:r>
            <a:r>
              <a:rPr lang="en-US" altLang="zh-TW" sz="2400" kern="0" dirty="0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(range(0,10))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won’t work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TypeError: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integer is required (got type range)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400" kern="0" dirty="0" err="1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(0,10)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#map fixes it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(range(1,11))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#This generalizes factorial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must be real number, not range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(1,11)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#But it needs map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362880.0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int,</a:t>
            </a:r>
            <a:r>
              <a:rPr lang="en-US" altLang="zh-TW" sz="2400" b="1" kern="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(1,11)</a:t>
            </a:r>
            <a:r>
              <a:rPr lang="en-US" altLang="zh-TW" sz="2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#cleaner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6862" y="1014048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62" y="3225338"/>
            <a:ext cx="851452" cy="3422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6862" y="4688378"/>
            <a:ext cx="851452" cy="3408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6862" y="5777346"/>
            <a:ext cx="851452" cy="356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6862" y="2478413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19774" y="1956816"/>
            <a:ext cx="2643617" cy="2944368"/>
          </a:xfrm>
          <a:prstGeom prst="wedgeRoundRectCallout">
            <a:avLst>
              <a:gd name="adj1" fmla="val 18335"/>
              <a:gd name="adj2" fmla="val -841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The math module has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 the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"</a:t>
            </a:r>
            <a:r>
              <a:rPr lang="en-US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!</a:t>
            </a:r>
            <a:r>
              <a:rPr lang="en-US" sz="2800" dirty="0" smtClean="0">
                <a:cs typeface="Times New Roman" panose="02020603050405020304" pitchFamily="18" charset="0"/>
              </a:rPr>
              <a:t>" (</a:t>
            </a:r>
            <a:r>
              <a:rPr lang="en-US" sz="28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cs typeface="Times New Roman" panose="02020603050405020304" pitchFamily="18" charset="0"/>
              </a:rPr>
              <a:t>actorial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) function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872477" y="1959077"/>
            <a:ext cx="3406987" cy="2939846"/>
          </a:xfrm>
          <a:prstGeom prst="wedgeRoundRectCallout">
            <a:avLst>
              <a:gd name="adj1" fmla="val -23358"/>
              <a:gd name="adj2" fmla="val -8189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800" baseline="0" dirty="0" smtClean="0">
                <a:cs typeface="Times New Roman" panose="02020603050405020304" pitchFamily="18" charset="0"/>
              </a:rPr>
              <a:t>It also has </a:t>
            </a:r>
            <a:r>
              <a:rPr lang="en-US" sz="2800" dirty="0"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cs typeface="Times New Roman" panose="02020603050405020304" pitchFamily="18" charset="0"/>
              </a:rPr>
              <a:t>"</a:t>
            </a:r>
            <a:r>
              <a:rPr lang="en-US" sz="2800" b="1" dirty="0" smtClean="0">
                <a:solidFill>
                  <a:srgbClr val="006600"/>
                </a:solidFill>
                <a:sym typeface="Symbol" panose="05050102010706020507" pitchFamily="18" charset="2"/>
              </a:rPr>
              <a:t></a:t>
            </a:r>
            <a:r>
              <a:rPr lang="en-US" sz="2800" dirty="0" smtClean="0">
                <a:cs typeface="Times New Roman" panose="02020603050405020304" pitchFamily="18" charset="0"/>
              </a:rPr>
              <a:t>" </a:t>
            </a:r>
            <a:r>
              <a:rPr lang="el-GR" sz="2800" dirty="0" smtClean="0"/>
              <a:t>(</a:t>
            </a:r>
            <a:r>
              <a:rPr lang="en-US" sz="2800" dirty="0" smtClean="0">
                <a:solidFill>
                  <a:srgbClr val="006600"/>
                </a:solidFill>
              </a:rPr>
              <a:t>gamma</a:t>
            </a:r>
            <a:r>
              <a:rPr lang="en-US" sz="2800" dirty="0" smtClean="0"/>
              <a:t>) function. </a:t>
            </a:r>
          </a:p>
          <a:p>
            <a:pPr algn="ctr"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800" dirty="0" smtClean="0"/>
              <a:t>This relates to factorial by the formula: </a:t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accent6"/>
                </a:solidFill>
              </a:rPr>
              <a:t>n! = </a:t>
            </a:r>
            <a:r>
              <a:rPr lang="en-US" sz="2800" b="1" dirty="0">
                <a:solidFill>
                  <a:srgbClr val="006600"/>
                </a:solidFill>
                <a:sym typeface="Symbol" panose="05050102010706020507" pitchFamily="18" charset="2"/>
              </a:rPr>
              <a:t></a:t>
            </a:r>
            <a:r>
              <a:rPr lang="el-GR" sz="2800" b="1" dirty="0" smtClean="0">
                <a:solidFill>
                  <a:schemeClr val="accent6"/>
                </a:solidFill>
              </a:rPr>
              <a:t>(</a:t>
            </a:r>
            <a:r>
              <a:rPr lang="en-US" sz="2800" b="1" dirty="0">
                <a:solidFill>
                  <a:schemeClr val="accent6"/>
                </a:solidFill>
              </a:rPr>
              <a:t>n + 1</a:t>
            </a:r>
            <a:r>
              <a:rPr lang="en-US" sz="2800" b="1" dirty="0" smtClean="0">
                <a:solidFill>
                  <a:schemeClr val="accent6"/>
                </a:solidFill>
              </a:rPr>
              <a:t>)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3" grpId="0" animBg="1"/>
      <p:bldP spid="3" grpId="1" animBg="1"/>
      <p:bldP spid="13" grpId="0" animBg="1"/>
      <p:bldP spid="1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8991600" cy="6096000"/>
          </a:xfrm>
        </p:spPr>
        <p:txBody>
          <a:bodyPr/>
          <a:lstStyle/>
          <a:p>
            <a:r>
              <a:rPr lang="en-US" sz="3200" dirty="0"/>
              <a:t>map() can be applied to more than one list. </a:t>
            </a:r>
          </a:p>
          <a:p>
            <a:pPr lvl="1"/>
            <a:r>
              <a:rPr lang="en-US" sz="3200" dirty="0"/>
              <a:t>The lists have to have the same length. </a:t>
            </a:r>
          </a:p>
          <a:p>
            <a:pPr lvl="1"/>
            <a:r>
              <a:rPr lang="en-US" sz="3200" dirty="0"/>
              <a:t>The meaning is f(</a:t>
            </a:r>
            <a:r>
              <a:rPr lang="en-US" sz="3200" dirty="0" err="1"/>
              <a:t>x,y</a:t>
            </a:r>
            <a:r>
              <a:rPr lang="en-US" sz="3200" dirty="0"/>
              <a:t>) or f(</a:t>
            </a:r>
            <a:r>
              <a:rPr lang="en-US" sz="3200" dirty="0" err="1"/>
              <a:t>x,y,z</a:t>
            </a:r>
            <a:r>
              <a:rPr lang="en-US" sz="3200" dirty="0"/>
              <a:t>), etc.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a=[1,2,3]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b=[10,20,30]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c=[100,200,300]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list(map(lambda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list(map(lambda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 </a:t>
            </a:r>
            <a:endParaRPr 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list(map(lambda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-89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-178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-267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&gt;&gt;&gt;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0262" y="76200"/>
            <a:ext cx="8077200" cy="609600"/>
          </a:xfrm>
        </p:spPr>
        <p:txBody>
          <a:bodyPr/>
          <a:lstStyle/>
          <a:p>
            <a:r>
              <a:rPr lang="en-US" sz="4000" b="1" dirty="0" smtClean="0"/>
              <a:t>A map/</a:t>
            </a:r>
            <a:r>
              <a:rPr lang="en-US" sz="4000" b="1" dirty="0" err="1" smtClean="0"/>
              <a:t>lamda</a:t>
            </a:r>
            <a:r>
              <a:rPr lang="en-US" sz="4000" b="1" dirty="0" smtClean="0"/>
              <a:t> </a:t>
            </a:r>
            <a:r>
              <a:rPr lang="en-US" sz="4000" b="1" dirty="0"/>
              <a:t>multi-list </a:t>
            </a:r>
            <a:r>
              <a:rPr lang="en-US" sz="4000" b="1" dirty="0" smtClean="0"/>
              <a:t>example:</a:t>
            </a:r>
            <a:endParaRPr lang="en-US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5636" y="2477729"/>
            <a:ext cx="1484004" cy="33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lvl="1" indent="0" defTabSz="914400">
              <a:buFontTx/>
              <a:buNone/>
            </a:pPr>
            <a:endParaRPr lang="en-US" sz="1800" kern="0" dirty="0" smtClean="0"/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&gt;&gt;&gt;</a:t>
            </a: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&gt;&gt;&gt;</a:t>
            </a:r>
            <a:r>
              <a:rPr lang="en-US" sz="16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&gt;&gt;&gt;</a:t>
            </a:r>
            <a:r>
              <a:rPr lang="en-US" sz="16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sz="4000" b="1" dirty="0"/>
              <a:t>Another </a:t>
            </a:r>
            <a:r>
              <a:rPr lang="en-US" sz="4000" b="1" dirty="0" smtClean="0"/>
              <a:t>map(</a:t>
            </a:r>
            <a:r>
              <a:rPr lang="en-US" sz="1200" b="1" dirty="0" smtClean="0"/>
              <a:t> </a:t>
            </a:r>
            <a:r>
              <a:rPr lang="en-US" sz="4000" b="1" dirty="0" smtClean="0"/>
              <a:t>) example: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609600"/>
            <a:ext cx="8610600" cy="62484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cat test.py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def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fahrenheit</a:t>
            </a:r>
            <a:r>
              <a:rPr lang="en-US" dirty="0">
                <a:latin typeface="Lucida Console" panose="020B0609040504020204" pitchFamily="49" charset="0"/>
              </a:rPr>
              <a:t>(T</a:t>
            </a:r>
            <a:r>
              <a:rPr lang="en-US" dirty="0" smtClean="0">
                <a:latin typeface="Lucida Console" panose="020B0609040504020204" pitchFamily="49" charset="0"/>
              </a:rPr>
              <a:t>): </a:t>
            </a:r>
            <a:r>
              <a:rPr lang="en-US" dirty="0" smtClean="0">
                <a:solidFill>
                  <a:srgbClr val="FF99CC"/>
                </a:solidFill>
                <a:latin typeface="Lucida Console" panose="020B0609040504020204" pitchFamily="49" charset="0"/>
              </a:rPr>
              <a:t># (</a:t>
            </a:r>
            <a:r>
              <a:rPr lang="zh-TW" altLang="en-US" dirty="0" smtClean="0">
                <a:solidFill>
                  <a:srgbClr val="FF99CC"/>
                </a:solidFill>
                <a:latin typeface="Lucida Console" panose="020B0609040504020204" pitchFamily="49" charset="0"/>
              </a:rPr>
              <a:t>華</a:t>
            </a:r>
            <a:r>
              <a:rPr lang="zh-TW" alt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氏</a:t>
            </a:r>
            <a:r>
              <a:rPr lang="zh-TW" altLang="en-US" dirty="0" smtClean="0">
                <a:solidFill>
                  <a:srgbClr val="FF99CC"/>
                </a:solidFill>
                <a:latin typeface="Lucida Console" panose="020B0609040504020204" pitchFamily="49" charset="0"/>
              </a:rPr>
              <a:t>度</a:t>
            </a:r>
            <a:r>
              <a:rPr lang="en-US" altLang="zh-TW" dirty="0" smtClean="0">
                <a:solidFill>
                  <a:srgbClr val="FF99CC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rgbClr val="FF99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return ((float(9)/5)*T + 32)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celsius</a:t>
            </a:r>
            <a:r>
              <a:rPr lang="en-US" dirty="0">
                <a:latin typeface="Lucida Console" panose="020B0609040504020204" pitchFamily="49" charset="0"/>
              </a:rPr>
              <a:t>(T</a:t>
            </a:r>
            <a:r>
              <a:rPr lang="en-US" dirty="0" smtClean="0">
                <a:latin typeface="Lucida Console" panose="020B0609040504020204" pitchFamily="49" charset="0"/>
              </a:rPr>
              <a:t>):    </a:t>
            </a:r>
            <a:r>
              <a:rPr lang="en-US" dirty="0" smtClean="0">
                <a:solidFill>
                  <a:srgbClr val="FF99CC"/>
                </a:solidFill>
                <a:latin typeface="Lucida Console" panose="020B0609040504020204" pitchFamily="49" charset="0"/>
              </a:rPr>
              <a:t># (</a:t>
            </a:r>
            <a:r>
              <a:rPr lang="zh-TW" altLang="en-US" dirty="0">
                <a:solidFill>
                  <a:srgbClr val="FF99CC"/>
                </a:solidFill>
                <a:latin typeface="Lucida Console" panose="020B0609040504020204" pitchFamily="49" charset="0"/>
              </a:rPr>
              <a:t>攝氏溫度</a:t>
            </a:r>
            <a:r>
              <a:rPr lang="en-US" dirty="0" smtClean="0">
                <a:solidFill>
                  <a:srgbClr val="FF99CC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rgbClr val="FF99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return (float(5)/9)*(T-32)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temp = (36.5, 37, 37.5,39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 =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map(</a:t>
            </a:r>
            <a:r>
              <a:rPr 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fahrenheit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temp);       print(F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339933"/>
                </a:solidFill>
                <a:latin typeface="Lucida Console" panose="020B0609040504020204" pitchFamily="49" charset="0"/>
              </a:rPr>
              <a:t>F = </a:t>
            </a:r>
            <a:r>
              <a:rPr lang="en-US" b="1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list(F);                     print(F</a:t>
            </a:r>
            <a:r>
              <a:rPr lang="en-US" b="1" dirty="0">
                <a:solidFill>
                  <a:srgbClr val="339933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C = list(map(</a:t>
            </a:r>
            <a:r>
              <a:rPr lang="en-US" b="1" dirty="0" err="1">
                <a:solidFill>
                  <a:srgbClr val="66CCFF"/>
                </a:solidFill>
                <a:latin typeface="Lucida Console" panose="020B0609040504020204" pitchFamily="49" charset="0"/>
              </a:rPr>
              <a:t>celsius</a:t>
            </a: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, F</a:t>
            </a:r>
            <a:r>
              <a:rPr lang="en-US" b="1" dirty="0" smtClean="0">
                <a:solidFill>
                  <a:srgbClr val="66CCFF"/>
                </a:solidFill>
                <a:latin typeface="Lucida Console" panose="020B0609040504020204" pitchFamily="49" charset="0"/>
              </a:rPr>
              <a:t>));       print(C</a:t>
            </a: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python3 test.py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map object at 0x6ffffc8be48&gt;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339933"/>
                </a:solidFill>
                <a:latin typeface="Lucida Console" panose="020B0609040504020204" pitchFamily="49" charset="0"/>
              </a:rPr>
              <a:t>[97.7, 98.60000000000001, 99.5, 102.2]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66CCFF"/>
                </a:solidFill>
                <a:latin typeface="Lucida Console" panose="020B0609040504020204" pitchFamily="49" charset="0"/>
              </a:rPr>
              <a:t>[36.5, 37.00000000000001, 37.5, 39.0</a:t>
            </a:r>
            <a:r>
              <a:rPr lang="en-US" b="1" dirty="0" smtClean="0">
                <a:solidFill>
                  <a:srgbClr val="66CCFF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sz="4000" b="1" dirty="0" smtClean="0"/>
              <a:t>A map(</a:t>
            </a:r>
            <a:r>
              <a:rPr lang="en-US" sz="1200" b="1" dirty="0" smtClean="0"/>
              <a:t> </a:t>
            </a:r>
            <a:r>
              <a:rPr lang="en-US" sz="4000" b="1" dirty="0" smtClean="0"/>
              <a:t>) </a:t>
            </a:r>
            <a:r>
              <a:rPr lang="en-US" sz="4000" b="1" dirty="0"/>
              <a:t>example with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1" y="914400"/>
            <a:ext cx="8920463" cy="5791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By </a:t>
            </a:r>
            <a:r>
              <a:rPr lang="en-US" sz="3200" dirty="0"/>
              <a:t>using lambda, we wouldn't have had to create the functions </a:t>
            </a:r>
            <a:r>
              <a:rPr lang="en-US" sz="3200" dirty="0" err="1"/>
              <a:t>fahrenheit</a:t>
            </a:r>
            <a:r>
              <a:rPr lang="en-US" sz="3200" dirty="0"/>
              <a:t>() and </a:t>
            </a:r>
            <a:r>
              <a:rPr lang="en-US" sz="3200" dirty="0" err="1"/>
              <a:t>celsius</a:t>
            </a:r>
            <a:r>
              <a:rPr lang="en-US" sz="3200" dirty="0"/>
              <a:t>()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= [39.2, 36.5, 37.3, 37.8]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= map(lambda x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:(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float(9)/5)*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x+ 32,c)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f=[*f]; f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[102.56, </a:t>
            </a:r>
            <a:r>
              <a:rPr lang="en-US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97.7, 99.14, </a:t>
            </a: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100.03999999999999</a:t>
            </a:r>
            <a:r>
              <a:rPr lang="en-US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c2=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map(lambda x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:(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float(5)/9)*(x-32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),f)</a:t>
            </a:r>
            <a:b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[*c2]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[</a:t>
            </a:r>
            <a:r>
              <a:rPr lang="en-US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39.2, </a:t>
            </a: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36.5, 37.300000000000004, </a:t>
            </a:r>
            <a:r>
              <a:rPr lang="en-US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37.8]</a:t>
            </a:r>
            <a:endParaRPr lang="en-US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154" y="2918987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529154" y="4320457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07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-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kern="0" dirty="0"/>
              <a:t>Different types of programming languages: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862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87000"/>
              </a:lnSpc>
              <a:spcBef>
                <a:spcPts val="600"/>
              </a:spcBef>
            </a:pPr>
            <a:r>
              <a:rPr lang="en-US" altLang="zh-TW" spc="40" dirty="0">
                <a:solidFill>
                  <a:srgbClr val="3333CC"/>
                </a:solidFill>
              </a:rPr>
              <a:t>Procedural languages</a:t>
            </a:r>
            <a:r>
              <a:rPr lang="en-US" altLang="zh-TW" spc="40" dirty="0"/>
              <a:t> like </a:t>
            </a:r>
            <a:r>
              <a:rPr lang="en-US" altLang="zh-TW" b="1" spc="40" dirty="0">
                <a:solidFill>
                  <a:srgbClr val="3333CC"/>
                </a:solidFill>
              </a:rPr>
              <a:t>C</a:t>
            </a:r>
            <a:r>
              <a:rPr lang="en-US" altLang="zh-TW" spc="40" dirty="0"/>
              <a:t> </a:t>
            </a:r>
            <a:r>
              <a:rPr lang="en-US" altLang="zh-TW" spc="40" dirty="0">
                <a:solidFill>
                  <a:srgbClr val="FFFFFF"/>
                </a:solidFill>
              </a:rPr>
              <a:t>let their functions/procedure have side effects (</a:t>
            </a:r>
            <a:r>
              <a:rPr lang="en-US" altLang="zh-TW" spc="40" dirty="0" err="1">
                <a:solidFill>
                  <a:srgbClr val="FFFFFF"/>
                </a:solidFill>
              </a:rPr>
              <a:t>eg</a:t>
            </a:r>
            <a:r>
              <a:rPr lang="en-US" altLang="zh-TW" spc="40" dirty="0">
                <a:solidFill>
                  <a:srgbClr val="FFFFFF"/>
                </a:solidFill>
              </a:rPr>
              <a:t>, printing inside a function).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50" dirty="0">
                <a:solidFill>
                  <a:srgbClr val="3333CC"/>
                </a:solidFill>
              </a:rPr>
              <a:t>Declarative languages</a:t>
            </a:r>
            <a:r>
              <a:rPr lang="en-US" altLang="zh-TW" spc="50" dirty="0"/>
              <a:t> </a:t>
            </a:r>
            <a:r>
              <a:rPr lang="en-US" altLang="zh-TW" spc="120" dirty="0"/>
              <a:t>li</a:t>
            </a:r>
            <a:r>
              <a:rPr lang="en-US" altLang="zh-TW" spc="50" dirty="0"/>
              <a:t>ke </a:t>
            </a:r>
            <a:r>
              <a:rPr lang="en-US" altLang="zh-TW" b="1" spc="50" dirty="0">
                <a:solidFill>
                  <a:srgbClr val="3333CC"/>
                </a:solidFill>
              </a:rPr>
              <a:t>SQL</a:t>
            </a:r>
            <a:r>
              <a:rPr lang="en-US" altLang="zh-TW" spc="50" dirty="0"/>
              <a:t> </a:t>
            </a:r>
            <a:r>
              <a:rPr lang="en-US" altLang="zh-TW" spc="70" dirty="0">
                <a:solidFill>
                  <a:schemeClr val="bg1"/>
                </a:solidFill>
              </a:rPr>
              <a:t>a</a:t>
            </a:r>
            <a:r>
              <a:rPr lang="en-US" altLang="zh-TW" spc="100" dirty="0">
                <a:solidFill>
                  <a:schemeClr val="bg1"/>
                </a:solidFill>
              </a:rPr>
              <a:t>r</a:t>
            </a:r>
            <a:r>
              <a:rPr lang="en-US" altLang="zh-TW" spc="50" dirty="0">
                <a:solidFill>
                  <a:schemeClr val="bg1"/>
                </a:solidFill>
              </a:rPr>
              <a:t>e used for </a:t>
            </a:r>
            <a:r>
              <a:rPr lang="en-US" altLang="zh-TW" spc="60" dirty="0">
                <a:solidFill>
                  <a:schemeClr val="bg1"/>
                </a:solidFill>
              </a:rPr>
              <a:t>database</a:t>
            </a:r>
            <a:r>
              <a:rPr lang="en-US" altLang="zh-TW" spc="50" dirty="0">
                <a:solidFill>
                  <a:schemeClr val="bg1"/>
                </a:solidFill>
              </a:rPr>
              <a:t>s</a:t>
            </a:r>
            <a:r>
              <a:rPr lang="en-US" altLang="zh-TW" spc="50" dirty="0" smtClean="0">
                <a:solidFill>
                  <a:srgbClr val="FFFFFF"/>
                </a:solidFill>
              </a:rPr>
              <a:t>. </a:t>
            </a:r>
            <a:r>
              <a:rPr lang="en-US" altLang="zh-TW" spc="40" dirty="0">
                <a:solidFill>
                  <a:srgbClr val="FFFFFF"/>
                </a:solidFill>
              </a:rPr>
              <a:t>You write a description of the problem to be solved, and </a:t>
            </a:r>
            <a:r>
              <a:rPr lang="en-US" altLang="zh-TW" dirty="0">
                <a:solidFill>
                  <a:srgbClr val="FFFFFF"/>
                </a:solidFill>
              </a:rPr>
              <a:t>the computer figures out how to perform the </a:t>
            </a:r>
            <a:r>
              <a:rPr lang="en-US" altLang="zh-TW" spc="40" dirty="0">
                <a:solidFill>
                  <a:srgbClr val="FFFFFF"/>
                </a:solidFill>
              </a:rPr>
              <a:t>computation.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10" dirty="0">
                <a:solidFill>
                  <a:srgbClr val="3333CC"/>
                </a:solidFill>
              </a:rPr>
              <a:t>Object-oriented</a:t>
            </a:r>
            <a:r>
              <a:rPr lang="en-US" altLang="zh-TW" sz="2000" spc="10" dirty="0">
                <a:solidFill>
                  <a:srgbClr val="3333CC"/>
                </a:solidFill>
              </a:rPr>
              <a:t> </a:t>
            </a:r>
            <a:r>
              <a:rPr lang="en-US" altLang="zh-TW" spc="10" dirty="0">
                <a:solidFill>
                  <a:srgbClr val="3333CC"/>
                </a:solidFill>
              </a:rPr>
              <a:t>languages</a:t>
            </a:r>
            <a:r>
              <a:rPr lang="en-US" altLang="zh-TW" sz="2000" spc="10" dirty="0"/>
              <a:t> </a:t>
            </a:r>
            <a:r>
              <a:rPr lang="en-US" altLang="zh-TW" spc="10" dirty="0"/>
              <a:t>like</a:t>
            </a:r>
            <a:r>
              <a:rPr lang="en-US" altLang="zh-TW" sz="2000" spc="10" dirty="0"/>
              <a:t> </a:t>
            </a:r>
            <a:r>
              <a:rPr lang="en-US" altLang="zh-TW" b="1" spc="10" dirty="0">
                <a:solidFill>
                  <a:srgbClr val="3333CC"/>
                </a:solidFill>
              </a:rPr>
              <a:t>Java</a:t>
            </a:r>
            <a:r>
              <a:rPr lang="en-US" altLang="zh-TW" sz="2000" spc="10" dirty="0"/>
              <a:t> </a:t>
            </a:r>
            <a:r>
              <a:rPr lang="en-US" altLang="zh-TW" spc="10" dirty="0">
                <a:solidFill>
                  <a:srgbClr val="FFFFFF"/>
                </a:solidFill>
              </a:rPr>
              <a:t>manipulate</a:t>
            </a:r>
            <a:r>
              <a:rPr lang="en-US" altLang="zh-TW" sz="2000" spc="10" dirty="0">
                <a:solidFill>
                  <a:srgbClr val="FFFFFF"/>
                </a:solidFill>
              </a:rPr>
              <a:t> </a:t>
            </a:r>
            <a:r>
              <a:rPr lang="en-US" altLang="zh-TW" spc="10" dirty="0">
                <a:solidFill>
                  <a:srgbClr val="FFFFFF"/>
                </a:solidFill>
              </a:rPr>
              <a:t>collections </a:t>
            </a:r>
            <a:r>
              <a:rPr lang="en-US" altLang="zh-TW" spc="40" dirty="0">
                <a:solidFill>
                  <a:srgbClr val="FFFFFF"/>
                </a:solidFill>
              </a:rPr>
              <a:t>of objects. Objects have an internal state with methods that query or modify this state. </a:t>
            </a:r>
            <a:br>
              <a:rPr lang="en-US" altLang="zh-TW" spc="40" dirty="0">
                <a:solidFill>
                  <a:srgbClr val="FFFFFF"/>
                </a:solidFill>
              </a:rPr>
            </a:br>
            <a:r>
              <a:rPr lang="en-US" altLang="zh-TW" b="1" spc="40" dirty="0">
                <a:solidFill>
                  <a:srgbClr val="FFFFFF"/>
                </a:solidFill>
              </a:rPr>
              <a:t>C++</a:t>
            </a:r>
            <a:r>
              <a:rPr lang="en-US" altLang="zh-TW" spc="40" dirty="0">
                <a:solidFill>
                  <a:srgbClr val="FFFFFF"/>
                </a:solidFill>
              </a:rPr>
              <a:t> and </a:t>
            </a:r>
            <a:r>
              <a:rPr lang="en-US" altLang="zh-TW" b="1" spc="40" dirty="0">
                <a:solidFill>
                  <a:srgbClr val="FFFFFF"/>
                </a:solidFill>
              </a:rPr>
              <a:t>Python</a:t>
            </a:r>
            <a:r>
              <a:rPr lang="en-US" altLang="zh-TW" spc="40" dirty="0">
                <a:solidFill>
                  <a:srgbClr val="FFFFFF"/>
                </a:solidFill>
              </a:rPr>
              <a:t> are languages that </a:t>
            </a:r>
            <a:r>
              <a:rPr lang="en-US" altLang="zh-TW" b="1" spc="40" dirty="0">
                <a:solidFill>
                  <a:srgbClr val="FFFFFF"/>
                </a:solidFill>
              </a:rPr>
              <a:t>support OOP</a:t>
            </a:r>
            <a:r>
              <a:rPr lang="en-US" altLang="zh-TW" spc="40" dirty="0">
                <a:solidFill>
                  <a:srgbClr val="FFFFFF"/>
                </a:solidFill>
              </a:rPr>
              <a:t>, </a:t>
            </a:r>
            <a:r>
              <a:rPr lang="en-US" altLang="zh-TW" b="1" spc="40" dirty="0">
                <a:solidFill>
                  <a:srgbClr val="FFFFFF"/>
                </a:solidFill>
              </a:rPr>
              <a:t>but don’t force the use</a:t>
            </a:r>
            <a:r>
              <a:rPr lang="en-US" altLang="zh-TW" spc="40" dirty="0">
                <a:solidFill>
                  <a:srgbClr val="FFFFFF"/>
                </a:solidFill>
              </a:rPr>
              <a:t> of object-oriented features.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</a:rPr>
              <a:t>In </a:t>
            </a:r>
            <a:r>
              <a:rPr lang="en-US" altLang="zh-TW" dirty="0">
                <a:solidFill>
                  <a:srgbClr val="3333CC"/>
                </a:solidFill>
              </a:rPr>
              <a:t>functional programming languages</a:t>
            </a:r>
            <a:r>
              <a:rPr lang="en-US" altLang="zh-TW" dirty="0"/>
              <a:t> like </a:t>
            </a:r>
            <a:r>
              <a:rPr lang="en-US" altLang="zh-TW" b="1" dirty="0">
                <a:solidFill>
                  <a:srgbClr val="3333CC"/>
                </a:solidFill>
              </a:rPr>
              <a:t>ML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everything is </a:t>
            </a:r>
            <a:r>
              <a:rPr lang="en-US" altLang="zh-TW" spc="-10" dirty="0">
                <a:solidFill>
                  <a:srgbClr val="FFFFFF"/>
                </a:solidFill>
              </a:rPr>
              <a:t>a function </a:t>
            </a:r>
            <a:r>
              <a:rPr lang="en-US" altLang="zh-TW" spc="40" dirty="0" err="1">
                <a:solidFill>
                  <a:srgbClr val="FFFFFF"/>
                </a:solidFill>
              </a:rPr>
              <a:t>Function</a:t>
            </a:r>
            <a:r>
              <a:rPr lang="en-US" altLang="zh-TW" spc="40" dirty="0">
                <a:solidFill>
                  <a:srgbClr val="FFFFFF"/>
                </a:solidFill>
              </a:rPr>
              <a:t> bodies have only a return statement with no side effects. Computation is achieved by nesting calls of calls of calls of functions.</a:t>
            </a:r>
            <a:br>
              <a:rPr lang="en-US" altLang="zh-TW" spc="40" dirty="0">
                <a:solidFill>
                  <a:srgbClr val="FFFFFF"/>
                </a:solidFill>
              </a:rPr>
            </a:br>
            <a:r>
              <a:rPr lang="en-US" altLang="zh-TW" spc="40" dirty="0">
                <a:solidFill>
                  <a:srgbClr val="FFFFFF"/>
                </a:solidFill>
              </a:rPr>
              <a:t>In </a:t>
            </a:r>
            <a:r>
              <a:rPr lang="en-US" altLang="zh-TW" b="1" spc="40" dirty="0">
                <a:solidFill>
                  <a:srgbClr val="FFFFFF"/>
                </a:solidFill>
              </a:rPr>
              <a:t>Python</a:t>
            </a:r>
            <a:r>
              <a:rPr lang="en-US" altLang="zh-TW" spc="40" dirty="0">
                <a:solidFill>
                  <a:srgbClr val="FFFFFF"/>
                </a:solidFill>
              </a:rPr>
              <a:t> everything is an object, even functions. So, in </a:t>
            </a:r>
            <a:r>
              <a:rPr lang="en-US" altLang="zh-TW" dirty="0">
                <a:solidFill>
                  <a:srgbClr val="FFFFFF"/>
                </a:solidFill>
              </a:rPr>
              <a:t>many cases, most things can be functions. Python doesn’t </a:t>
            </a:r>
            <a:r>
              <a:rPr lang="en-US" altLang="zh-TW" spc="40" dirty="0">
                <a:solidFill>
                  <a:srgbClr val="FFFFFF"/>
                </a:solidFill>
              </a:rPr>
              <a:t>require functional programming, but it </a:t>
            </a:r>
            <a:r>
              <a:rPr lang="en-US" altLang="zh-TW" b="1" spc="40" dirty="0">
                <a:solidFill>
                  <a:srgbClr val="FFFFFF"/>
                </a:solidFill>
              </a:rPr>
              <a:t>supports its use</a:t>
            </a:r>
            <a:r>
              <a:rPr lang="en-US" altLang="zh-TW" spc="40" dirty="0">
                <a:solidFill>
                  <a:srgbClr val="FFFFFF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</a:pPr>
            <a:endParaRPr lang="en-GB" altLang="en-US" sz="2800" kern="0" spc="40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6862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87000"/>
              </a:lnSpc>
              <a:spcBef>
                <a:spcPts val="600"/>
              </a:spcBef>
            </a:pPr>
            <a:r>
              <a:rPr lang="en-US" altLang="zh-TW" spc="40" dirty="0">
                <a:solidFill>
                  <a:srgbClr val="3333CC"/>
                </a:solidFill>
              </a:rPr>
              <a:t>Procedural languages</a:t>
            </a:r>
            <a:r>
              <a:rPr lang="en-US" altLang="zh-TW" spc="40" dirty="0"/>
              <a:t> like </a:t>
            </a:r>
            <a:r>
              <a:rPr lang="en-US" altLang="zh-TW" b="1" spc="40" dirty="0">
                <a:solidFill>
                  <a:srgbClr val="3333CC"/>
                </a:solidFill>
              </a:rPr>
              <a:t>C</a:t>
            </a:r>
            <a:r>
              <a:rPr lang="en-US" altLang="zh-TW" spc="40" dirty="0"/>
              <a:t> let their functions/procedure have </a:t>
            </a:r>
            <a:r>
              <a:rPr lang="en-US" altLang="zh-TW" spc="40" dirty="0">
                <a:solidFill>
                  <a:srgbClr val="FF0000"/>
                </a:solidFill>
              </a:rPr>
              <a:t>side effects</a:t>
            </a:r>
            <a:r>
              <a:rPr lang="en-US" altLang="zh-TW" spc="40" dirty="0"/>
              <a:t> (</a:t>
            </a:r>
            <a:r>
              <a:rPr lang="en-US" altLang="zh-TW" spc="40" dirty="0" err="1"/>
              <a:t>eg</a:t>
            </a:r>
            <a:r>
              <a:rPr lang="en-US" altLang="zh-TW" spc="40" dirty="0"/>
              <a:t>, printing inside a “function”).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50" dirty="0">
                <a:solidFill>
                  <a:srgbClr val="3333CC"/>
                </a:solidFill>
              </a:rPr>
              <a:t>Declarative languages</a:t>
            </a:r>
            <a:r>
              <a:rPr lang="en-US" altLang="zh-TW" spc="50" dirty="0"/>
              <a:t> </a:t>
            </a:r>
            <a:r>
              <a:rPr lang="en-US" altLang="zh-TW" spc="120" dirty="0"/>
              <a:t>li</a:t>
            </a:r>
            <a:r>
              <a:rPr lang="en-US" altLang="zh-TW" spc="50" dirty="0"/>
              <a:t>ke </a:t>
            </a:r>
            <a:r>
              <a:rPr lang="en-US" altLang="zh-TW" b="1" spc="50" dirty="0">
                <a:solidFill>
                  <a:srgbClr val="3333CC"/>
                </a:solidFill>
              </a:rPr>
              <a:t>SQL</a:t>
            </a:r>
            <a:r>
              <a:rPr lang="en-US" altLang="zh-TW" spc="50" dirty="0"/>
              <a:t> </a:t>
            </a:r>
            <a:r>
              <a:rPr lang="en-US" altLang="zh-TW" spc="70" dirty="0"/>
              <a:t>a</a:t>
            </a:r>
            <a:r>
              <a:rPr lang="en-US" altLang="zh-TW" spc="100" dirty="0"/>
              <a:t>r</a:t>
            </a:r>
            <a:r>
              <a:rPr lang="en-US" altLang="zh-TW" spc="50" dirty="0"/>
              <a:t>e used for </a:t>
            </a:r>
            <a:r>
              <a:rPr lang="en-US" altLang="zh-TW" spc="60" dirty="0">
                <a:solidFill>
                  <a:srgbClr val="FF0000"/>
                </a:solidFill>
              </a:rPr>
              <a:t>database</a:t>
            </a:r>
            <a:r>
              <a:rPr lang="en-US" altLang="zh-TW" spc="50" dirty="0">
                <a:solidFill>
                  <a:srgbClr val="FF0000"/>
                </a:solidFill>
              </a:rPr>
              <a:t>s</a:t>
            </a:r>
            <a:r>
              <a:rPr lang="en-US" altLang="zh-TW" spc="50" dirty="0"/>
              <a:t>. You </a:t>
            </a:r>
            <a:r>
              <a:rPr lang="en-US" altLang="zh-TW" spc="60" dirty="0"/>
              <a:t>write</a:t>
            </a:r>
            <a:r>
              <a:rPr lang="en-US" altLang="zh-TW" spc="50" dirty="0"/>
              <a:t> a des</a:t>
            </a:r>
            <a:r>
              <a:rPr lang="en-US" altLang="zh-TW" spc="120" dirty="0"/>
              <a:t>c</a:t>
            </a:r>
            <a:r>
              <a:rPr lang="en-US" altLang="zh-TW" spc="150" dirty="0"/>
              <a:t>r</a:t>
            </a:r>
            <a:r>
              <a:rPr lang="en-US" altLang="zh-TW" spc="50" dirty="0"/>
              <a:t>ip</a:t>
            </a:r>
            <a:r>
              <a:rPr lang="en-US" altLang="zh-TW" spc="200" dirty="0"/>
              <a:t>t</a:t>
            </a:r>
            <a:r>
              <a:rPr lang="en-US" altLang="zh-TW" spc="50" dirty="0"/>
              <a:t>ion of </a:t>
            </a:r>
            <a:r>
              <a:rPr lang="en-US" altLang="zh-TW" spc="120" dirty="0"/>
              <a:t>t</a:t>
            </a:r>
            <a:r>
              <a:rPr lang="en-US" altLang="zh-TW" spc="50" dirty="0"/>
              <a:t>he problem </a:t>
            </a:r>
            <a:r>
              <a:rPr lang="en-US" altLang="zh-TW" spc="120" dirty="0"/>
              <a:t>t</a:t>
            </a:r>
            <a:r>
              <a:rPr lang="en-US" altLang="zh-TW" spc="50" dirty="0"/>
              <a:t>o be solved, and </a:t>
            </a:r>
            <a:r>
              <a:rPr lang="en-US" altLang="zh-TW" spc="100" dirty="0"/>
              <a:t>t</a:t>
            </a:r>
            <a:r>
              <a:rPr lang="en-US" altLang="zh-TW" dirty="0"/>
              <a:t>he computer figures out how to perform </a:t>
            </a:r>
            <a:r>
              <a:rPr lang="en-US" altLang="zh-TW" spc="100" dirty="0"/>
              <a:t>t</a:t>
            </a:r>
            <a:r>
              <a:rPr lang="en-US" altLang="zh-TW" dirty="0"/>
              <a:t>he computation.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spc="10" dirty="0">
                <a:solidFill>
                  <a:srgbClr val="3333CC"/>
                </a:solidFill>
              </a:rPr>
              <a:t>Object-oriented</a:t>
            </a:r>
            <a:r>
              <a:rPr lang="en-US" altLang="zh-TW" sz="2000" spc="10" dirty="0">
                <a:solidFill>
                  <a:srgbClr val="3333CC"/>
                </a:solidFill>
              </a:rPr>
              <a:t> </a:t>
            </a:r>
            <a:r>
              <a:rPr lang="en-US" altLang="zh-TW" spc="10" dirty="0">
                <a:solidFill>
                  <a:srgbClr val="3333CC"/>
                </a:solidFill>
              </a:rPr>
              <a:t>languages</a:t>
            </a:r>
            <a:r>
              <a:rPr lang="en-US" altLang="zh-TW" sz="2000" spc="10" dirty="0"/>
              <a:t> </a:t>
            </a:r>
            <a:r>
              <a:rPr lang="en-US" altLang="zh-TW" spc="10" dirty="0"/>
              <a:t>like</a:t>
            </a:r>
            <a:r>
              <a:rPr lang="en-US" altLang="zh-TW" sz="2000" spc="10" dirty="0"/>
              <a:t> </a:t>
            </a:r>
            <a:r>
              <a:rPr lang="en-US" altLang="zh-TW" b="1" spc="10" dirty="0">
                <a:solidFill>
                  <a:srgbClr val="3333CC"/>
                </a:solidFill>
              </a:rPr>
              <a:t>Java</a:t>
            </a:r>
            <a:r>
              <a:rPr lang="en-US" altLang="zh-TW" sz="2000" spc="10" dirty="0"/>
              <a:t> </a:t>
            </a:r>
            <a:r>
              <a:rPr lang="en-US" altLang="zh-TW" spc="10" dirty="0"/>
              <a:t>manipulate</a:t>
            </a:r>
            <a:r>
              <a:rPr lang="en-US" altLang="zh-TW" sz="2000" spc="10" dirty="0"/>
              <a:t> </a:t>
            </a:r>
            <a:r>
              <a:rPr lang="en-US" altLang="zh-TW" spc="10" dirty="0"/>
              <a:t>collections</a:t>
            </a:r>
            <a:r>
              <a:rPr lang="en-US" altLang="zh-TW" spc="40" dirty="0"/>
              <a:t> </a:t>
            </a:r>
            <a:r>
              <a:rPr lang="en-US" altLang="zh-TW" spc="-10" dirty="0"/>
              <a:t>of </a:t>
            </a:r>
            <a:r>
              <a:rPr lang="en-US" altLang="zh-TW" spc="-10" dirty="0">
                <a:solidFill>
                  <a:srgbClr val="FF0000"/>
                </a:solidFill>
              </a:rPr>
              <a:t>objects</a:t>
            </a:r>
            <a:r>
              <a:rPr lang="en-US" altLang="zh-TW" spc="-10" dirty="0"/>
              <a:t>. Objects have an internal state with methods that </a:t>
            </a:r>
            <a:r>
              <a:rPr lang="en-US" altLang="zh-TW" spc="40" dirty="0"/>
              <a:t>query or modify this state. </a:t>
            </a:r>
            <a:br>
              <a:rPr lang="en-US" altLang="zh-TW" spc="40" dirty="0"/>
            </a:br>
            <a:r>
              <a:rPr lang="en-US" altLang="zh-TW" b="1" spc="60" dirty="0">
                <a:solidFill>
                  <a:srgbClr val="CC3399"/>
                </a:solidFill>
              </a:rPr>
              <a:t>C++</a:t>
            </a:r>
            <a:r>
              <a:rPr lang="en-US" altLang="zh-TW" spc="60" dirty="0"/>
              <a:t> and </a:t>
            </a:r>
            <a:r>
              <a:rPr lang="en-US" altLang="zh-TW" b="1" spc="90" dirty="0">
                <a:solidFill>
                  <a:srgbClr val="CC3399"/>
                </a:solidFill>
              </a:rPr>
              <a:t>Py</a:t>
            </a:r>
            <a:r>
              <a:rPr lang="en-US" altLang="zh-TW" b="1" spc="180" dirty="0">
                <a:solidFill>
                  <a:srgbClr val="CC3399"/>
                </a:solidFill>
              </a:rPr>
              <a:t>t</a:t>
            </a:r>
            <a:r>
              <a:rPr lang="en-US" altLang="zh-TW" b="1" spc="60" dirty="0">
                <a:solidFill>
                  <a:srgbClr val="CC3399"/>
                </a:solidFill>
              </a:rPr>
              <a:t>hon</a:t>
            </a:r>
            <a:r>
              <a:rPr lang="en-US" altLang="zh-TW" spc="60" dirty="0"/>
              <a:t> are languages that </a:t>
            </a:r>
            <a:r>
              <a:rPr lang="en-US" altLang="zh-TW" b="1" spc="60" dirty="0">
                <a:solidFill>
                  <a:srgbClr val="CC3399"/>
                </a:solidFill>
              </a:rPr>
              <a:t>support OOP</a:t>
            </a:r>
            <a:r>
              <a:rPr lang="en-US" altLang="zh-TW" spc="60" dirty="0"/>
              <a:t>, </a:t>
            </a:r>
            <a:r>
              <a:rPr lang="en-US" altLang="zh-TW" b="1" spc="60" dirty="0">
                <a:solidFill>
                  <a:srgbClr val="CC3399"/>
                </a:solidFill>
              </a:rPr>
              <a:t>but </a:t>
            </a:r>
            <a:r>
              <a:rPr lang="en-US" altLang="zh-TW" b="1" spc="40" dirty="0">
                <a:solidFill>
                  <a:srgbClr val="CC3399"/>
                </a:solidFill>
              </a:rPr>
              <a:t>don’t force the use</a:t>
            </a:r>
            <a:r>
              <a:rPr lang="en-US" altLang="zh-TW" spc="40" dirty="0"/>
              <a:t> of object-oriented features.</a:t>
            </a:r>
          </a:p>
          <a:p>
            <a:pPr defTabSz="914400">
              <a:lnSpc>
                <a:spcPct val="87000"/>
              </a:lnSpc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</a:rPr>
              <a:t>In </a:t>
            </a:r>
            <a:r>
              <a:rPr lang="en-US" altLang="zh-TW" dirty="0">
                <a:solidFill>
                  <a:srgbClr val="3333CC"/>
                </a:solidFill>
              </a:rPr>
              <a:t>functional programming languages</a:t>
            </a:r>
            <a:r>
              <a:rPr lang="en-US" altLang="zh-TW" dirty="0"/>
              <a:t> like </a:t>
            </a:r>
            <a:r>
              <a:rPr lang="en-US" altLang="zh-TW" b="1" dirty="0">
                <a:solidFill>
                  <a:srgbClr val="3333CC"/>
                </a:solidFill>
              </a:rPr>
              <a:t>ML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everything is </a:t>
            </a:r>
            <a:r>
              <a:rPr lang="en-US" altLang="zh-TW" spc="40" dirty="0">
                <a:solidFill>
                  <a:srgbClr val="FF0000"/>
                </a:solidFill>
              </a:rPr>
              <a:t>a function.</a:t>
            </a:r>
            <a:r>
              <a:rPr lang="en-US" altLang="zh-TW" spc="40" dirty="0">
                <a:solidFill>
                  <a:srgbClr val="000000"/>
                </a:solidFill>
              </a:rPr>
              <a:t> </a:t>
            </a:r>
            <a:r>
              <a:rPr lang="en-US" altLang="zh-TW" spc="40" dirty="0" err="1"/>
              <a:t>Function</a:t>
            </a:r>
            <a:r>
              <a:rPr lang="en-US" altLang="zh-TW" spc="40" dirty="0"/>
              <a:t> bodies have only a return statement with no side effects. Computation is achieved by nesting calls of calls of calls of functions.</a:t>
            </a:r>
            <a:br>
              <a:rPr lang="en-US" altLang="zh-TW" spc="40" dirty="0"/>
            </a:br>
            <a:r>
              <a:rPr lang="en-US" altLang="zh-TW" spc="40" dirty="0"/>
              <a:t>In </a:t>
            </a:r>
            <a:r>
              <a:rPr lang="en-US" altLang="zh-TW" b="1" spc="40" dirty="0">
                <a:solidFill>
                  <a:srgbClr val="CC3399"/>
                </a:solidFill>
              </a:rPr>
              <a:t>Python</a:t>
            </a:r>
            <a:r>
              <a:rPr lang="en-US" altLang="zh-TW" spc="40" dirty="0"/>
              <a:t> everything is an object, even functions. So, in </a:t>
            </a:r>
            <a:r>
              <a:rPr lang="en-US" altLang="zh-TW" dirty="0"/>
              <a:t>many cases, most things can be functions. Python doesn’t </a:t>
            </a:r>
            <a:r>
              <a:rPr lang="en-US" altLang="zh-TW" spc="40" dirty="0"/>
              <a:t>require functional programming, but it </a:t>
            </a:r>
            <a:r>
              <a:rPr lang="en-US" altLang="zh-TW" b="1" spc="40" dirty="0">
                <a:solidFill>
                  <a:srgbClr val="CC3399"/>
                </a:solidFill>
              </a:rPr>
              <a:t>supports its use</a:t>
            </a:r>
            <a:r>
              <a:rPr lang="en-US" altLang="zh-TW" spc="4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51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4572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any</a:t>
                      </a:r>
                      <a:r>
                        <a:rPr kumimoji="0" lang="en-US" altLang="en-US" sz="2400" b="0" i="0" u="none" strike="noStrike" cap="none" spc="-20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(D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any </a:t>
                      </a:r>
                      <a:r>
                        <a:rPr kumimoji="0" lang="en-US" altLang="en-US" sz="2400" b="0" i="1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key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D evaluates to </a:t>
                      </a:r>
                      <a:b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 key is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all</a:t>
                      </a:r>
                      <a:r>
                        <a:rPr kumimoji="0" lang="en-US" altLang="en-US" sz="2400" b="0" i="0" u="none" strike="noStrike" cap="none" spc="-20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(D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all </a:t>
                      </a:r>
                      <a:r>
                        <a:rPr kumimoji="0" lang="en-US" altLang="en-US" sz="2400" b="0" i="1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keys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D evaluate to</a:t>
                      </a:r>
                      <a:b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(</a:t>
                      </a:r>
                      <a:r>
                        <a:rPr kumimoji="0" lang="en-US" altLang="en-US" sz="24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they are all nonzero and nonempty)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</a:t>
                      </a:r>
                      <a:r>
                        <a:rPr kumimoji="0" lang="en-US" altLang="en-US" sz="2400" b="0" i="0" u="none" strike="noStrike" cap="none" spc="-20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(D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number of elements in dictionary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</a:t>
                      </a:r>
                      <a:r>
                        <a:rPr kumimoji="0" lang="en-US" altLang="en-US" sz="2400" b="0" i="0" u="none" strike="noStrike" cap="none" spc="-20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(D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largest key value in dictionary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</a:t>
                      </a:r>
                      <a:r>
                        <a:rPr kumimoji="0" lang="en-US" altLang="en-US" sz="2400" b="0" i="0" u="none" strike="noStrike" cap="none" spc="-20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(D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3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smallest key value in dictionary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Dictionary Functions: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3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1066800"/>
          </a:xfrm>
        </p:spPr>
        <p:txBody>
          <a:bodyPr/>
          <a:lstStyle/>
          <a:p>
            <a:r>
              <a:rPr lang="en-US" altLang="en-US" sz="4000" b="1" dirty="0"/>
              <a:t>Core functional programming tools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dirty="0" smtClean="0">
                <a:solidFill>
                  <a:schemeClr val="tx1"/>
                </a:solidFill>
              </a:rPr>
              <a:t>Some need to be imported from </a:t>
            </a:r>
            <a:r>
              <a:rPr lang="en-US" altLang="en-US" i="1" dirty="0" err="1" smtClean="0">
                <a:solidFill>
                  <a:schemeClr val="tx1"/>
                </a:solidFill>
              </a:rPr>
              <a:t>functools</a:t>
            </a:r>
            <a:endParaRPr lang="en-US" altLang="en-US" i="1" dirty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1295400"/>
            <a:ext cx="8991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filter(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function, sequence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f(x): return x%2 != 0 and x%3 != 0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filter(f, range(2,25))</a:t>
            </a:r>
          </a:p>
          <a:p>
            <a:pPr>
              <a:lnSpc>
                <a:spcPct val="90000"/>
              </a:lnSpc>
            </a:pP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map(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function, sequence)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/>
              <a:t>call function for each item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/>
              <a:t>return list of return values</a:t>
            </a:r>
          </a:p>
          <a:p>
            <a:pPr>
              <a:lnSpc>
                <a:spcPct val="90000"/>
              </a:lnSpc>
            </a:pPr>
            <a:r>
              <a:rPr lang="en-US" altLang="en-US" sz="3000" dirty="0" err="1">
                <a:solidFill>
                  <a:schemeClr val="accent2"/>
                </a:solidFill>
                <a:latin typeface="Lucida Console" pitchFamily="49" charset="0"/>
              </a:rPr>
              <a:t>functools.reduce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altLang="en-US" sz="3000" i="1" dirty="0">
                <a:solidFill>
                  <a:schemeClr val="accent2"/>
                </a:solidFill>
                <a:latin typeface="Lucida Console" pitchFamily="49" charset="0"/>
              </a:rPr>
              <a:t>function, sequence</a:t>
            </a:r>
            <a:r>
              <a:rPr lang="en-US" altLang="en-US" sz="3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/>
              <a:t>return a single value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call binary function on the first two items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then on the result and next item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272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 example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01662" y="762000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3333CC"/>
                </a:solidFill>
                <a:latin typeface="Times New Roman" pitchFamily="18" charset="0"/>
              </a:rPr>
              <a:t>map(</a:t>
            </a:r>
            <a:r>
              <a:rPr lang="en-US" altLang="en-US" sz="3200" b="1" dirty="0" err="1">
                <a:solidFill>
                  <a:srgbClr val="3333CC"/>
                </a:solidFill>
                <a:latin typeface="Times New Roman" pitchFamily="18" charset="0"/>
              </a:rPr>
              <a:t>func,seq</a:t>
            </a:r>
            <a:r>
              <a:rPr lang="en-US" altLang="en-US" sz="3200" b="1" dirty="0">
                <a:solidFill>
                  <a:srgbClr val="3333CC"/>
                </a:solidFill>
                <a:latin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–applies </a:t>
            </a:r>
            <a:r>
              <a:rPr lang="en-US" altLang="en-US" sz="3200" dirty="0" err="1">
                <a:solidFill>
                  <a:srgbClr val="000000"/>
                </a:solidFill>
                <a:latin typeface="Times New Roman" pitchFamily="18" charset="0"/>
              </a:rPr>
              <a:t>func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to all elements of </a:t>
            </a:r>
            <a:r>
              <a:rPr lang="en-US" altLang="en-US" sz="3200" dirty="0" err="1">
                <a:solidFill>
                  <a:srgbClr val="000000"/>
                </a:solidFill>
                <a:latin typeface="Times New Roman" pitchFamily="18" charset="0"/>
              </a:rPr>
              <a:t>seq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and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retur</a:t>
            </a:r>
            <a:r>
              <a:rPr lang="en-US" altLang="en-US" sz="3200" spc="-20" dirty="0">
                <a:solidFill>
                  <a:srgbClr val="000000"/>
                </a:solidFill>
                <a:latin typeface="Times New Roman" pitchFamily="18" charset="0"/>
              </a:rPr>
              <a:t>ns</a:t>
            </a:r>
            <a:r>
              <a:rPr lang="en-US" altLang="en-US" sz="2800" spc="-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spc="-2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en-US" sz="2800" spc="-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spc="-20" dirty="0">
                <a:solidFill>
                  <a:srgbClr val="000000"/>
                </a:solidFill>
                <a:latin typeface="Times New Roman" pitchFamily="18" charset="0"/>
              </a:rPr>
              <a:t>new</a:t>
            </a:r>
            <a:r>
              <a:rPr lang="en-US" altLang="en-US" sz="2800" spc="-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spc="-20" dirty="0">
                <a:solidFill>
                  <a:srgbClr val="000000"/>
                </a:solidFill>
                <a:latin typeface="Times New Roman" pitchFamily="18" charset="0"/>
              </a:rPr>
              <a:t>sequence</a:t>
            </a:r>
            <a:r>
              <a:rPr lang="en-US" altLang="en-US" sz="2800" spc="-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en-US" sz="3200" spc="-20" dirty="0">
                <a:solidFill>
                  <a:srgbClr val="000000"/>
                </a:solidFill>
                <a:latin typeface="Times New Roman" pitchFamily="18" charset="0"/>
              </a:rPr>
              <a:t>he</a:t>
            </a:r>
            <a:r>
              <a:rPr lang="en-US" altLang="en-US" sz="2800" spc="-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spc="-20" dirty="0">
                <a:solidFill>
                  <a:srgbClr val="000000"/>
                </a:solidFill>
                <a:latin typeface="Times New Roman" pitchFamily="18" charset="0"/>
              </a:rPr>
              <a:t>calculated</a:t>
            </a:r>
            <a:r>
              <a:rPr lang="en-US" altLang="en-US" sz="2800" spc="-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result</a:t>
            </a:r>
            <a:r>
              <a:rPr lang="en-US" altLang="en-US" sz="3200" spc="-200" dirty="0">
                <a:solidFill>
                  <a:srgbClr val="000000"/>
                </a:solidFill>
                <a:latin typeface="Times New Roman" pitchFamily="18" charset="0"/>
              </a:rPr>
              <a:t>s.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830262" y="3497997"/>
            <a:ext cx="798195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import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functools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highorder</a:t>
            </a:r>
            <a:endParaRPr lang="en-US" altLang="en-US" sz="24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list(range(10));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[0,1,2,3,4,5,6,7,8,9]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map(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higherorder.double,lst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[0,2,4,6,8,10,12,14,16,18]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927474" y="2888397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highorder.py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97263" y="2133601"/>
            <a:ext cx="278794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double(x):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return 2*x</a:t>
            </a:r>
          </a:p>
        </p:txBody>
      </p:sp>
    </p:spTree>
    <p:extLst>
      <p:ext uri="{BB962C8B-B14F-4D97-AF65-F5344CB8AC3E}">
        <p14:creationId xmlns:p14="http://schemas.microsoft.com/office/powerpoint/2010/main" val="21828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filter example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20712" y="762000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3333CC"/>
                </a:solidFill>
                <a:latin typeface="Times New Roman" pitchFamily="18" charset="0"/>
              </a:rPr>
              <a:t>filter(</a:t>
            </a:r>
            <a:r>
              <a:rPr lang="en-US" altLang="en-US" sz="3200" b="1" dirty="0" err="1">
                <a:solidFill>
                  <a:srgbClr val="3333CC"/>
                </a:solidFill>
                <a:latin typeface="Times New Roman" pitchFamily="18" charset="0"/>
              </a:rPr>
              <a:t>boolfunc,seq</a:t>
            </a:r>
            <a:r>
              <a:rPr lang="en-US" altLang="en-US" sz="3200" b="1" dirty="0">
                <a:solidFill>
                  <a:srgbClr val="3333CC"/>
                </a:solidFill>
                <a:latin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–  returns a sequence of all those items in </a:t>
            </a:r>
            <a:r>
              <a:rPr lang="en-US" altLang="en-US" sz="3200" dirty="0" err="1">
                <a:solidFill>
                  <a:srgbClr val="000000"/>
                </a:solidFill>
                <a:latin typeface="Times New Roman" pitchFamily="18" charset="0"/>
              </a:rPr>
              <a:t>seq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for which </a:t>
            </a:r>
            <a:r>
              <a:rPr lang="en-US" altLang="en-US" sz="3200" dirty="0" err="1">
                <a:solidFill>
                  <a:srgbClr val="000000"/>
                </a:solidFill>
                <a:latin typeface="Times New Roman" pitchFamily="18" charset="0"/>
              </a:rPr>
              <a:t>boolfunc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is True.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830262" y="3497997"/>
            <a:ext cx="798195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import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functools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highorder</a:t>
            </a:r>
            <a:endParaRPr lang="en-US" altLang="en-US" sz="24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list(range(10));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[0,1,2,3,4,5,6,7,8,9]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filter(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higherorder.even,lst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[0,2,4,6,8]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927474" y="2888397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highorder.py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26934" y="2133601"/>
            <a:ext cx="427552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even(x):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return ((x%2 == 0)</a:t>
            </a:r>
          </a:p>
        </p:txBody>
      </p:sp>
    </p:spTree>
    <p:extLst>
      <p:ext uri="{BB962C8B-B14F-4D97-AF65-F5344CB8AC3E}">
        <p14:creationId xmlns:p14="http://schemas.microsoft.com/office/powerpoint/2010/main" val="1069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reduce example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20712" y="762000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3333CC"/>
                </a:solidFill>
                <a:latin typeface="Times New Roman" pitchFamily="18" charset="0"/>
              </a:rPr>
              <a:t>reduce(</a:t>
            </a:r>
            <a:r>
              <a:rPr lang="en-US" altLang="en-US" sz="3200" b="1" dirty="0" err="1">
                <a:solidFill>
                  <a:srgbClr val="3333CC"/>
                </a:solidFill>
                <a:latin typeface="Times New Roman" pitchFamily="18" charset="0"/>
              </a:rPr>
              <a:t>func,seq</a:t>
            </a:r>
            <a:r>
              <a:rPr lang="en-US" altLang="en-US" sz="3200" b="1" dirty="0">
                <a:solidFill>
                  <a:srgbClr val="3333CC"/>
                </a:solidFill>
                <a:latin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– applies </a:t>
            </a:r>
            <a:r>
              <a:rPr lang="en-US" altLang="en-US" sz="3200" dirty="0" err="1">
                <a:solidFill>
                  <a:srgbClr val="000000"/>
                </a:solidFill>
                <a:latin typeface="Times New Roman" pitchFamily="18" charset="0"/>
              </a:rPr>
              <a:t>func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to the items, left to right, two-at-time, to reduce to a single value.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830262" y="3497997"/>
            <a:ext cx="7981950" cy="3360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import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functools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highorder</a:t>
            </a:r>
            <a:endParaRPr lang="en-US" altLang="en-US" sz="240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list(range(10));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[0,1,2,3,4,5,6,7,8,9]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functools.reduce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higherorder.plus,lst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['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h','e','l','l','o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functools.reduce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higherorder.plus,lst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'hello'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927474" y="2888397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highorder.py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116262" y="2133601"/>
            <a:ext cx="353173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plus(</a:t>
            </a:r>
            <a:r>
              <a:rPr lang="es-E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x,y</a:t>
            </a:r>
            <a:r>
              <a:rPr lang="es-E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s-E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s-E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(x + y)</a:t>
            </a:r>
          </a:p>
        </p:txBody>
      </p:sp>
    </p:spTree>
    <p:extLst>
      <p:ext uri="{BB962C8B-B14F-4D97-AF65-F5344CB8AC3E}">
        <p14:creationId xmlns:p14="http://schemas.microsoft.com/office/powerpoint/2010/main" val="7006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1019175"/>
            <a:ext cx="8610600" cy="4953000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&gt;&gt;&gt; </a:t>
            </a:r>
            <a:r>
              <a:rPr lang="es-ES" sz="2800" dirty="0" err="1"/>
              <a:t>functools.reduce</a:t>
            </a:r>
            <a:r>
              <a:rPr lang="es-ES" sz="2800" dirty="0"/>
              <a:t>(lambda </a:t>
            </a:r>
            <a:r>
              <a:rPr lang="es-ES" sz="2800" dirty="0" err="1"/>
              <a:t>x,y</a:t>
            </a:r>
            <a:r>
              <a:rPr lang="es-ES" sz="2800" dirty="0"/>
              <a:t>: </a:t>
            </a:r>
            <a:r>
              <a:rPr lang="es-ES" sz="2800" dirty="0" err="1"/>
              <a:t>x+y</a:t>
            </a:r>
            <a:r>
              <a:rPr lang="es-ES" sz="2800" dirty="0"/>
              <a:t>, [47,11,42,13]) </a:t>
            </a:r>
          </a:p>
          <a:p>
            <a:pPr marL="0" indent="0">
              <a:buNone/>
            </a:pPr>
            <a:r>
              <a:rPr lang="es-ES" sz="2800" dirty="0"/>
              <a:t>113</a:t>
            </a:r>
            <a:endParaRPr lang="en-US" sz="2800" dirty="0"/>
          </a:p>
        </p:txBody>
      </p:sp>
      <p:pic>
        <p:nvPicPr>
          <p:cNvPr id="1026" name="Picture 2" descr="Veranschulichung von 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466975"/>
            <a:ext cx="646590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000" b="1" kern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reduce + lambda example</a:t>
            </a:r>
            <a:endParaRPr lang="en-US" altLang="en-US" sz="4000" b="1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1" y="960120"/>
            <a:ext cx="8766625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Determining the maximum of a list of numerical values by using reduce: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 f = lambda </a:t>
            </a:r>
            <a:r>
              <a:rPr lang="en-US" altLang="zh-TW" dirty="0" err="1"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latin typeface="Lucida Console" panose="020B0609040504020204" pitchFamily="49" charset="0"/>
              </a:rPr>
              <a:t>: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a if (a &gt; b) else b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 </a:t>
            </a:r>
            <a:r>
              <a:rPr lang="en-US" altLang="zh-TW" dirty="0" err="1">
                <a:latin typeface="Lucida Console" panose="020B0609040504020204" pitchFamily="49" charset="0"/>
              </a:rPr>
              <a:t>functools.reduce</a:t>
            </a:r>
            <a:r>
              <a:rPr lang="en-US" altLang="zh-TW" dirty="0">
                <a:latin typeface="Lucida Console" panose="020B0609040504020204" pitchFamily="49" charset="0"/>
              </a:rPr>
              <a:t>(f, [47,11,42,102,13])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102 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Calculating the sum of numbers from 1 to 100: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latin typeface="Lucida Console" panose="020B0609040504020204" pitchFamily="49" charset="0"/>
              </a:rPr>
              <a:t>reduce(lambda x, y: </a:t>
            </a:r>
            <a:r>
              <a:rPr lang="en-US" altLang="zh-TW" dirty="0" err="1">
                <a:latin typeface="Lucida Console" panose="020B0609040504020204" pitchFamily="49" charset="0"/>
              </a:rPr>
              <a:t>x+y</a:t>
            </a:r>
            <a:r>
              <a:rPr lang="en-US" altLang="zh-TW" dirty="0">
                <a:latin typeface="Lucida Console" panose="020B0609040504020204" pitchFamily="49" charset="0"/>
              </a:rPr>
              <a:t>, range(1,101))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5050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" y="0"/>
            <a:ext cx="973772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000" b="1" kern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reduce + lambda examples</a:t>
            </a:r>
            <a:endParaRPr lang="en-US" altLang="en-US" sz="4000" b="1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1" y="960120"/>
            <a:ext cx="8697613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Determining the maximum of a list of numerical values by using reduce: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 f = lambda </a:t>
            </a:r>
            <a:r>
              <a:rPr lang="en-US" altLang="zh-TW" dirty="0" err="1"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latin typeface="Lucida Console" panose="020B0609040504020204" pitchFamily="49" charset="0"/>
              </a:rPr>
              <a:t>: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a if (a &gt; b) else b</a:t>
            </a:r>
            <a:endParaRPr lang="en-US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 </a:t>
            </a:r>
            <a:r>
              <a:rPr lang="en-US" altLang="zh-TW" dirty="0" err="1">
                <a:latin typeface="Lucida Console" panose="020B0609040504020204" pitchFamily="49" charset="0"/>
              </a:rPr>
              <a:t>functools.reduce</a:t>
            </a:r>
            <a:r>
              <a:rPr lang="en-US" altLang="zh-TW" dirty="0">
                <a:latin typeface="Lucida Console" panose="020B0609040504020204" pitchFamily="49" charset="0"/>
              </a:rPr>
              <a:t>(f, [47,11,42,102,13])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102 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Calculating the sum of numbers from 1 to 100: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latin typeface="Lucida Console" panose="020B0609040504020204" pitchFamily="49" charset="0"/>
              </a:rPr>
              <a:t>reduce(lambda x, y: </a:t>
            </a:r>
            <a:r>
              <a:rPr lang="en-US" altLang="zh-TW" dirty="0" err="1">
                <a:latin typeface="Lucida Console" panose="020B0609040504020204" pitchFamily="49" charset="0"/>
              </a:rPr>
              <a:t>x+y</a:t>
            </a:r>
            <a:r>
              <a:rPr lang="en-US" altLang="zh-TW" dirty="0">
                <a:latin typeface="Lucida Console" panose="020B0609040504020204" pitchFamily="49" charset="0"/>
              </a:rPr>
              <a:t>, range(1,101))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5050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" y="0"/>
            <a:ext cx="973772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000" b="1" kern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reduce + lambda examples</a:t>
            </a:r>
            <a:endParaRPr lang="en-US" altLang="en-US" sz="4000" b="1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00582" y="3061807"/>
            <a:ext cx="8460361" cy="2971800"/>
          </a:xfrm>
          <a:prstGeom prst="wedgeRoundRectCallout">
            <a:avLst>
              <a:gd name="adj1" fmla="val 19457"/>
              <a:gd name="adj2" fmla="val -6813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Remember this syntax?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It </a:t>
            </a:r>
            <a:r>
              <a:rPr lang="en-US" altLang="zh-TW" sz="3200" dirty="0" smtClean="0">
                <a:solidFill>
                  <a:srgbClr val="3333CC"/>
                </a:solidFill>
                <a:latin typeface="Times New Roman" charset="0"/>
              </a:rPr>
              <a:t>isn't 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Functional Programming, </a:t>
            </a:r>
            <a:r>
              <a:rPr lang="en-US" altLang="zh-TW" sz="3200" i="1" dirty="0">
                <a:solidFill>
                  <a:srgbClr val="3333CC"/>
                </a:solidFill>
                <a:latin typeface="Times New Roman" charset="0"/>
              </a:rPr>
              <a:t>per </a:t>
            </a:r>
            <a:r>
              <a:rPr lang="en-US" altLang="zh-TW" sz="3200" i="1" dirty="0" smtClean="0">
                <a:solidFill>
                  <a:srgbClr val="3333CC"/>
                </a:solidFill>
                <a:latin typeface="Times New Roman" charset="0"/>
              </a:rPr>
              <a:t>se </a:t>
            </a:r>
            <a:r>
              <a:rPr lang="en-US" altLang="zh-TW" sz="3200" dirty="0" smtClean="0">
                <a:solidFill>
                  <a:srgbClr val="3333CC"/>
                </a:solidFill>
                <a:latin typeface="Times New Roman" charset="0"/>
              </a:rPr>
              <a:t>(</a:t>
            </a:r>
            <a:r>
              <a:rPr lang="zh-TW" altLang="en-US" sz="2800" dirty="0">
                <a:solidFill>
                  <a:srgbClr val="3333CC"/>
                </a:solidFill>
                <a:latin typeface="Times New Roman" charset="0"/>
              </a:rPr>
              <a:t>本身</a:t>
            </a:r>
            <a:r>
              <a:rPr lang="en-US" altLang="zh-TW" sz="3200" dirty="0" smtClean="0">
                <a:solidFill>
                  <a:srgbClr val="3333CC"/>
                </a:solidFill>
                <a:latin typeface="Times New Roman" charset="0"/>
              </a:rPr>
              <a:t>). 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But it is often used in functional programming, because it avoids </a:t>
            </a:r>
            <a:r>
              <a:rPr lang="en-US" altLang="zh-TW" sz="3200" dirty="0" smtClean="0">
                <a:solidFill>
                  <a:srgbClr val="3333CC"/>
                </a:solidFill>
                <a:latin typeface="Times New Roman" charset="0"/>
              </a:rPr>
              <a:t>an </a:t>
            </a:r>
            <a:r>
              <a:rPr lang="en-US" altLang="zh-TW" sz="3200" dirty="0">
                <a:solidFill>
                  <a:srgbClr val="3333CC"/>
                </a:solidFill>
                <a:latin typeface="Times New Roman" charset="0"/>
              </a:rPr>
              <a:t>if/else statement – and a purely functional program would only have function calls and returns (thus: no if statements).</a:t>
            </a:r>
          </a:p>
        </p:txBody>
      </p:sp>
    </p:spTree>
    <p:extLst>
      <p:ext uri="{BB962C8B-B14F-4D97-AF65-F5344CB8AC3E}">
        <p14:creationId xmlns:p14="http://schemas.microsoft.com/office/powerpoint/2010/main" val="26453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960120"/>
            <a:ext cx="893938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Determining the maximum of a list of numerical values by using reduce: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 f = lambda </a:t>
            </a:r>
            <a:r>
              <a:rPr lang="en-US" altLang="zh-TW" dirty="0" err="1"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latin typeface="Lucida Console" panose="020B0609040504020204" pitchFamily="49" charset="0"/>
              </a:rPr>
              <a:t>: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a if (a &gt; b) else b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&gt;&gt;&gt; </a:t>
            </a:r>
            <a:r>
              <a:rPr lang="en-US" altLang="zh-TW" dirty="0" err="1">
                <a:latin typeface="Lucida Console" panose="020B0609040504020204" pitchFamily="49" charset="0"/>
              </a:rPr>
              <a:t>functools.reduce</a:t>
            </a:r>
            <a:r>
              <a:rPr lang="en-US" altLang="zh-TW" dirty="0">
                <a:latin typeface="Lucida Console" panose="020B0609040504020204" pitchFamily="49" charset="0"/>
              </a:rPr>
              <a:t>(f, [47,11,42,102,13])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102 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max([47,11,42,102,13</a:t>
            </a:r>
            <a:r>
              <a:rPr lang="en-US" dirty="0" smtClean="0">
                <a:latin typeface="Lucida Console" panose="020B0609040504020204" pitchFamily="49" charset="0"/>
              </a:rPr>
              <a:t>])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#could’ve used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max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102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Calculating </a:t>
            </a:r>
            <a:r>
              <a:rPr lang="en-US" sz="3200" dirty="0">
                <a:solidFill>
                  <a:schemeClr val="accent2"/>
                </a:solidFill>
              </a:rPr>
              <a:t>the sum of numbers from 1 to 100: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latin typeface="Lucida Console" panose="020B0609040504020204" pitchFamily="49" charset="0"/>
              </a:rPr>
              <a:t>reduce(lambda x, y: </a:t>
            </a:r>
            <a:r>
              <a:rPr lang="en-US" altLang="zh-TW" dirty="0" err="1">
                <a:latin typeface="Lucida Console" panose="020B0609040504020204" pitchFamily="49" charset="0"/>
              </a:rPr>
              <a:t>x+y</a:t>
            </a:r>
            <a:r>
              <a:rPr lang="en-US" altLang="zh-TW" dirty="0">
                <a:latin typeface="Lucida Console" panose="020B0609040504020204" pitchFamily="49" charset="0"/>
              </a:rPr>
              <a:t>, range(1,101))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5050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&gt;&gt;&gt; </a:t>
            </a:r>
            <a:r>
              <a:rPr lang="en-US" dirty="0">
                <a:latin typeface="Lucida Console" panose="020B0609040504020204" pitchFamily="49" charset="0"/>
              </a:rPr>
              <a:t>sum(range(1,101))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#Could’ve used sum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5050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" y="0"/>
            <a:ext cx="973772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000" b="1" kern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reduce + lambda examples</a:t>
            </a:r>
            <a:endParaRPr lang="en-US" altLang="en-US" sz="4000" b="1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圓角矩形圖說文字 4"/>
          <p:cNvSpPr/>
          <p:nvPr/>
        </p:nvSpPr>
        <p:spPr bwMode="auto">
          <a:xfrm>
            <a:off x="2550777" y="3990474"/>
            <a:ext cx="3810000" cy="1752600"/>
          </a:xfrm>
          <a:prstGeom prst="wedgeRoundRectCallout">
            <a:avLst>
              <a:gd name="adj1" fmla="val 101919"/>
              <a:gd name="adj2" fmla="val 679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The list was numbers, so it’s OK to do this. But know that sum() only works on numbers.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37725" cy="762000"/>
          </a:xfrm>
        </p:spPr>
        <p:txBody>
          <a:bodyPr/>
          <a:lstStyle/>
          <a:p>
            <a:r>
              <a:rPr lang="en-US" sz="4000" b="1" dirty="0" smtClean="0"/>
              <a:t>A very complex functional program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</a:t>
            </a:r>
            <a:r>
              <a:rPr lang="en-US" altLang="zh-TW" sz="2400" dirty="0" err="1">
                <a:latin typeface="Lucida Console" panose="020B0609040504020204" pitchFamily="49" charset="0"/>
              </a:rPr>
              <a:t>functools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(S=[['NP','VP']],NP=[['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Art','N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']], VP=[['V','NP']],Art=['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the','a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'],N=['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boy','ball','girl','table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'],V=['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hit','heard','saw','liked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 err="1">
                <a:latin typeface="Lucida Console" panose="020B0609040504020204" pitchFamily="49" charset="0"/>
              </a:rPr>
              <a:t>,list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mend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latin typeface="Lucida Console" panose="020B0609040504020204" pitchFamily="49" charset="0"/>
              </a:rPr>
              <a:t>fn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args</a:t>
            </a:r>
            <a:r>
              <a:rPr lang="en-US" altLang="zh-TW" sz="2400" dirty="0">
                <a:latin typeface="Lucida Console" panose="020B0609040504020204" pitchFamily="49" charset="0"/>
              </a:rPr>
              <a:t>):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[item for res in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latin typeface="Lucida Console" panose="020B0609040504020204" pitchFamily="49" charset="0"/>
              </a:rPr>
              <a:t>fn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args</a:t>
            </a:r>
            <a:r>
              <a:rPr lang="en-US" altLang="zh-TW" sz="2400" dirty="0">
                <a:latin typeface="Lucida Console" panose="020B0609040504020204" pitchFamily="49" charset="0"/>
              </a:rPr>
              <a:t>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</a:t>
            </a:r>
            <a:r>
              <a:rPr lang="es-ES" altLang="zh-TW" sz="2400" dirty="0" err="1">
                <a:latin typeface="Lucida Console" panose="020B0609040504020204" pitchFamily="49" charset="0"/>
              </a:rPr>
              <a:t>x,y</a:t>
            </a:r>
            <a:r>
              <a:rPr lang="es-ES" altLang="zh-TW" sz="2400" dirty="0">
                <a:latin typeface="Lucida Console" panose="020B0609040504020204" pitchFamily="49" charset="0"/>
              </a:rPr>
              <a:t>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</a:t>
            </a:r>
            <a:r>
              <a:rPr lang="es-E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liked the table.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</a:t>
            </a:r>
            <a:r>
              <a:rPr lang="en-US" altLang="zh-TW" sz="2400" dirty="0" err="1">
                <a:latin typeface="Lucida Console" panose="020B0609040504020204" pitchFamily="49" charset="0"/>
              </a:rPr>
              <a:t>functools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(S=[['NP','VP']],NP=[['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Art','N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']], VP=[['V','NP']],Art=['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the','a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'],N=['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boy','ball','girl','table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'],V=['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hit','heard','saw','liked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 err="1">
                <a:latin typeface="Lucida Console" panose="020B0609040504020204" pitchFamily="49" charset="0"/>
              </a:rPr>
              <a:t>,list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mend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latin typeface="Lucida Console" panose="020B0609040504020204" pitchFamily="49" charset="0"/>
              </a:rPr>
              <a:t>fn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args</a:t>
            </a:r>
            <a:r>
              <a:rPr lang="en-US" altLang="zh-TW" sz="2400" dirty="0">
                <a:latin typeface="Lucida Console" panose="020B0609040504020204" pitchFamily="49" charset="0"/>
              </a:rPr>
              <a:t>):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[item for res in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latin typeface="Lucida Console" panose="020B0609040504020204" pitchFamily="49" charset="0"/>
              </a:rPr>
              <a:t>fn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args</a:t>
            </a:r>
            <a:r>
              <a:rPr lang="en-US" altLang="zh-TW" sz="2400" dirty="0">
                <a:latin typeface="Lucida Console" panose="020B0609040504020204" pitchFamily="49" charset="0"/>
              </a:rPr>
              <a:t>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</a:t>
            </a:r>
            <a:r>
              <a:rPr lang="es-ES" altLang="zh-TW" sz="2400" dirty="0" err="1">
                <a:latin typeface="Lucida Console" panose="020B0609040504020204" pitchFamily="49" charset="0"/>
              </a:rPr>
              <a:t>x,y</a:t>
            </a:r>
            <a:r>
              <a:rPr lang="es-ES" altLang="zh-TW" sz="2400" dirty="0">
                <a:latin typeface="Lucida Console" panose="020B0609040504020204" pitchFamily="49" charset="0"/>
              </a:rPr>
              <a:t>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</a:t>
            </a:r>
            <a:r>
              <a:rPr lang="es-E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liked the table.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1662" y="4953000"/>
            <a:ext cx="8915400" cy="1828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Note: There are 2 functions (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gen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&amp;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mend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 plus the top-level (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charset="0"/>
              </a:rPr>
              <a:t>ie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__main__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).  </a:t>
            </a:r>
            <a:r>
              <a:rPr lang="en-US" altLang="zh-TW" sz="2800" dirty="0">
                <a:solidFill>
                  <a:srgbClr val="FFC000"/>
                </a:solidFill>
                <a:latin typeface="Times New Roman" charset="0"/>
              </a:rPr>
              <a:t>Ignoring definitions, there are only three statements: two returns and one print. That is how functional programming works: the only statements are call and return.</a:t>
            </a:r>
            <a:endParaRPr lang="zh-TW" altLang="en-US" sz="2800" dirty="0">
              <a:solidFill>
                <a:srgbClr val="FFC000"/>
              </a:solidFill>
              <a:latin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947747" y="3754245"/>
            <a:ext cx="4073409" cy="14106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665249" y="2691161"/>
            <a:ext cx="3303330" cy="2414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b="1" kern="0" smtClean="0"/>
              <a:t>A very complex functional program</a:t>
            </a:r>
            <a:endParaRPr lang="en-US" sz="4000" b="1" kern="0" dirty="0"/>
          </a:p>
        </p:txBody>
      </p:sp>
    </p:spTree>
    <p:extLst>
      <p:ext uri="{BB962C8B-B14F-4D97-AF65-F5344CB8AC3E}">
        <p14:creationId xmlns:p14="http://schemas.microsoft.com/office/powerpoint/2010/main" val="38026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37490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len(S)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length of the string, </a:t>
                      </a:r>
                      <a:r>
                        <a:rPr kumimoji="0" lang="en-US" altLang="en-US" sz="24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S.</a:t>
                      </a:r>
                      <a:endParaRPr kumimoji="0" lang="en-US" altLang="en-US" sz="2400" b="0" i="0" u="none" strike="noStrike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max(S)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that character from the string S which has the highest Unicode value.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min(S) 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that character from the string S which has the lowest Unicode value.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[*reverse</a:t>
                      </a:r>
                      <a:r>
                        <a:rPr kumimoji="0" lang="en-US" altLang="en-US" sz="2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d(S)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reversed list of the elements of the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string, S. (We can't splat back to a string.)</a:t>
                      </a:r>
                      <a:endParaRPr kumimoji="0" lang="en-US" altLang="en-US" sz="2400" b="0" i="0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String Functions: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B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Lecture 3</a:t>
            </a:r>
            <a:endParaRPr lang="en-US" sz="3024" dirty="0">
              <a:solidFill>
                <a:schemeClr val="bg1">
                  <a:lumMod val="65000"/>
                </a:schemeClr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9144000" cy="61722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cat functionalExample.py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import random, </a:t>
            </a:r>
            <a:r>
              <a:rPr lang="en-US" altLang="zh-TW" sz="2400" dirty="0" err="1">
                <a:latin typeface="Lucida Console" panose="020B0609040504020204" pitchFamily="49" charset="0"/>
              </a:rPr>
              <a:t>functools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grammar=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(S=[['NP','VP']],NP=[['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Art','N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']], VP=[['V','NP']],Art=['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the','a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'],N=['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boy','ball','girl','table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'],V=['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hit','heard','saw','liked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'])</a:t>
            </a:r>
            <a:endParaRPr lang="zh-TW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 err="1">
                <a:latin typeface="Lucida Console" panose="020B0609040504020204" pitchFamily="49" charset="0"/>
              </a:rPr>
              <a:t>,list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mend</a:t>
            </a:r>
            <a:r>
              <a:rPr lang="en-US" altLang="zh-TW" sz="2400" dirty="0">
                <a:latin typeface="Lucida Console" panose="020B0609040504020204" pitchFamily="49" charset="0"/>
              </a:rPr>
              <a:t>(gen,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random.choice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grammar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])) </a:t>
            </a:r>
            <a:r>
              <a:rPr lang="en-US" altLang="zh-TW" sz="2400" dirty="0">
                <a:solidFill>
                  <a:srgbClr val="FFCCCC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400" dirty="0">
                <a:latin typeface="Lucida Console" panose="020B0609040504020204" pitchFamily="49" charset="0"/>
              </a:rPr>
              <a:t> [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phrase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mend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latin typeface="Lucida Console" panose="020B0609040504020204" pitchFamily="49" charset="0"/>
              </a:rPr>
              <a:t>fn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args</a:t>
            </a:r>
            <a:r>
              <a:rPr lang="en-US" altLang="zh-TW" sz="2400" dirty="0">
                <a:latin typeface="Lucida Console" panose="020B0609040504020204" pitchFamily="49" charset="0"/>
              </a:rPr>
              <a:t>):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[item for res in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latin typeface="Lucida Console" panose="020B0609040504020204" pitchFamily="49" charset="0"/>
              </a:rPr>
              <a:t>fn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args</a:t>
            </a:r>
            <a:r>
              <a:rPr lang="en-US" altLang="zh-TW" sz="2400" dirty="0">
                <a:latin typeface="Lucida Console" panose="020B0609040504020204" pitchFamily="49" charset="0"/>
              </a:rPr>
              <a:t>) for item in res]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zh-TW" sz="2400" dirty="0">
                <a:latin typeface="Lucida Console" panose="020B0609040504020204" pitchFamily="49" charset="0"/>
              </a:rPr>
              <a:t>(</a:t>
            </a:r>
            <a:r>
              <a:rPr lang="es-E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functools.reduce</a:t>
            </a:r>
            <a:r>
              <a:rPr lang="es-ES" altLang="zh-TW" sz="2400" dirty="0">
                <a:latin typeface="Lucida Console" panose="020B0609040504020204" pitchFamily="49" charset="0"/>
              </a:rPr>
              <a:t>(lambda </a:t>
            </a:r>
            <a:r>
              <a:rPr lang="es-ES" altLang="zh-TW" sz="2400" dirty="0" err="1">
                <a:latin typeface="Lucida Console" panose="020B0609040504020204" pitchFamily="49" charset="0"/>
              </a:rPr>
              <a:t>x,y</a:t>
            </a:r>
            <a:r>
              <a:rPr lang="es-ES" altLang="zh-TW" sz="2400" dirty="0">
                <a:latin typeface="Lucida Console" panose="020B0609040504020204" pitchFamily="49" charset="0"/>
              </a:rPr>
              <a:t>: x+" "+y, 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gen</a:t>
            </a:r>
            <a:r>
              <a:rPr lang="es-ES" altLang="zh-TW" sz="2400" dirty="0">
                <a:latin typeface="Lucida Console" panose="020B0609040504020204" pitchFamily="49" charset="0"/>
              </a:rPr>
              <a:t>('S'))</a:t>
            </a:r>
            <a:r>
              <a:rPr lang="es-E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.</a:t>
            </a:r>
            <a:r>
              <a:rPr lang="es-ES" altLang="zh-TW" sz="24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capitalize</a:t>
            </a:r>
            <a:r>
              <a:rPr lang="es-ES" altLang="zh-TW" sz="2400" dirty="0">
                <a:latin typeface="Lucida Console" panose="020B0609040504020204" pitchFamily="49" charset="0"/>
              </a:rPr>
              <a:t>()+".")</a:t>
            </a:r>
            <a:endParaRPr lang="zh-TW" alt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 ball hit the ball.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python3 functionalExample.py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The boy liked the table.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1662" y="4953000"/>
            <a:ext cx="8915400" cy="1828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Note: There are 2 functions (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gen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&amp;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mend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 plus the top-level (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charset="0"/>
              </a:rPr>
              <a:t>ie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, </a:t>
            </a:r>
            <a:r>
              <a:rPr lang="en-US" altLang="zh-TW" sz="2800" dirty="0">
                <a:solidFill>
                  <a:srgbClr val="CC3399"/>
                </a:solidFill>
                <a:latin typeface="Times New Roman" charset="0"/>
              </a:rPr>
              <a:t>__main__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).  Ignoring definitions, there are only three statements: two </a:t>
            </a:r>
            <a:r>
              <a:rPr lang="en-US" altLang="zh-TW" sz="2800" dirty="0">
                <a:solidFill>
                  <a:srgbClr val="FF0000"/>
                </a:solidFill>
                <a:latin typeface="Times New Roman" charset="0"/>
              </a:rPr>
              <a:t>returns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and one </a:t>
            </a:r>
            <a:r>
              <a:rPr lang="en-US" altLang="zh-TW" sz="2800" dirty="0">
                <a:solidFill>
                  <a:srgbClr val="FF0000"/>
                </a:solidFill>
                <a:latin typeface="Times New Roman" charset="0"/>
              </a:rPr>
              <a:t>print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. That is how functional programming works: the only statements are call and return.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135062" y="4572000"/>
            <a:ext cx="609600" cy="990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868863" y="3733800"/>
            <a:ext cx="121920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878263" y="5410200"/>
            <a:ext cx="2209800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749377" y="5410200"/>
            <a:ext cx="1271886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3749377" y="2668066"/>
            <a:ext cx="1219200" cy="24373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b="1" kern="0" smtClean="0"/>
              <a:t>A very complex functional program</a:t>
            </a:r>
            <a:endParaRPr lang="en-US" sz="4000" b="1" kern="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1947747" y="3754245"/>
            <a:ext cx="4073409" cy="14106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665249" y="2691161"/>
            <a:ext cx="3303330" cy="2414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6103434" y="5910146"/>
            <a:ext cx="3315629" cy="36427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1639" y="6337609"/>
            <a:ext cx="8723971" cy="36427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4" name="Arc 3"/>
          <p:cNvSpPr/>
          <p:nvPr/>
        </p:nvSpPr>
        <p:spPr bwMode="auto">
          <a:xfrm rot="557865" flipV="1">
            <a:off x="1872326" y="5014343"/>
            <a:ext cx="3754102" cy="1703983"/>
          </a:xfrm>
          <a:prstGeom prst="arc">
            <a:avLst>
              <a:gd name="adj1" fmla="val 11235453"/>
              <a:gd name="adj2" fmla="val 21589208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7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2" grpId="0" animBg="1"/>
      <p:bldP spid="16" grpId="0" animBg="1"/>
      <p:bldP spid="4" grpId="0" animBg="1"/>
      <p:bldP spid="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28182"/>
              </p:ext>
            </p:extLst>
          </p:nvPr>
        </p:nvGraphicFramePr>
        <p:xfrm>
          <a:off x="296862" y="0"/>
          <a:ext cx="9144000" cy="686507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6991569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316181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0118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0637482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293103044"/>
                    </a:ext>
                  </a:extLst>
                </a:gridCol>
              </a:tblGrid>
              <a:tr h="549396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u="none" baseline="0" dirty="0" smtClean="0">
                          <a:solidFill>
                            <a:srgbClr val="2D2DB9"/>
                          </a:solidFill>
                          <a:effectLst/>
                        </a:rPr>
                        <a:t>The built-in functions:</a:t>
                      </a:r>
                      <a:endParaRPr lang="en-US" sz="3200" u="none" dirty="0">
                        <a:solidFill>
                          <a:srgbClr val="2D2DB9"/>
                        </a:solidFill>
                        <a:effectLst/>
                      </a:endParaRPr>
                    </a:p>
                  </a:txBody>
                  <a:tcPr marL="0" marR="0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792" marR="68792" marT="34396" marB="34396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6408680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abs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setattr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1374572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0719644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622858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ascii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staticmethod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30714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8392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isinstance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ord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0265699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bytearray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165652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iter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20825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callable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32148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frozenset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vars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8680871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classmethod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getattr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40373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globals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__import__()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930971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hasattr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964495"/>
                  </a:ext>
                </a:extLst>
              </a:tr>
              <a:tr h="54939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delattr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memoryview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9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6862" y="0"/>
          <a:ext cx="9144000" cy="686507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6991569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0316181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0118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0637482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293103044"/>
                    </a:ext>
                  </a:extLst>
                </a:gridCol>
              </a:tblGrid>
              <a:tr h="549396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u="none" baseline="0" dirty="0" smtClean="0">
                          <a:solidFill>
                            <a:srgbClr val="2D2DB9"/>
                          </a:solidFill>
                          <a:effectLst/>
                        </a:rPr>
                        <a:t>But consider this group of functions again:</a:t>
                      </a:r>
                      <a:endParaRPr lang="en-US" sz="3200" u="none" dirty="0">
                        <a:solidFill>
                          <a:srgbClr val="2D2DB9"/>
                        </a:solidFill>
                        <a:effectLst/>
                      </a:endParaRPr>
                    </a:p>
                  </a:txBody>
                  <a:tcPr marL="0" marR="0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792" marR="68792" marT="34396" marB="34396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6408680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abs</a:t>
                      </a:r>
                      <a:r>
                        <a:rPr lang="en-US" sz="24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dict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help()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setattr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1374572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all()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rgbClr val="F2F2F2"/>
                          </a:solidFill>
                          <a:effectLst/>
                        </a:rPr>
                        <a:t>dir</a:t>
                      </a:r>
                      <a:r>
                        <a:rPr lang="en-US" sz="2400" u="none" strike="noStrike" dirty="0">
                          <a:solidFill>
                            <a:srgbClr val="F2F2F2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rgbClr val="F2F2F2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hex()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next()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slice()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0719644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any()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object()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sorted()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622858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ascii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oct</a:t>
                      </a:r>
                      <a:r>
                        <a:rPr lang="en-US" sz="24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staticmethod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30714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bin()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open()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8392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bool()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isinstance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ord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0265699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bytearray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pow()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super()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165652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bytes()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float()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iter</a:t>
                      </a:r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print()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tuple()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208257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callable</a:t>
                      </a:r>
                      <a:r>
                        <a:rPr lang="en-US" sz="24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format()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property()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type()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321485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frozenset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list()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range()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vars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8680871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classmethod</a:t>
                      </a:r>
                      <a:r>
                        <a:rPr lang="en-US" sz="2400" u="none" strike="noStrike" dirty="0">
                          <a:solidFill>
                            <a:srgbClr val="F2F2F2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rgbClr val="F2F2F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getattr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locals()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repr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zip()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40373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2F2F2"/>
                          </a:solidFill>
                          <a:effectLst/>
                        </a:rPr>
                        <a:t>compile()</a:t>
                      </a:r>
                      <a:endParaRPr lang="en-US" sz="2400" u="none" dirty="0">
                        <a:solidFill>
                          <a:srgbClr val="F2F2F2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globals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map()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reversed()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__import__()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9309716"/>
                  </a:ext>
                </a:extLst>
              </a:tr>
              <a:tr h="44301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complex()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hasattr</a:t>
                      </a:r>
                      <a:r>
                        <a:rPr lang="en-US" sz="24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</a:t>
                      </a:r>
                      <a:r>
                        <a:rPr lang="en-US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round()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964495"/>
                  </a:ext>
                </a:extLst>
              </a:tr>
              <a:tr h="54939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delattr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hash()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memoryview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set</a:t>
                      </a:r>
                      <a:r>
                        <a:rPr lang="en-US" sz="24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4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9094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668462" y="990600"/>
            <a:ext cx="5791200" cy="2057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These functions can all be applied to </a:t>
            </a:r>
            <a:r>
              <a:rPr lang="en-US" altLang="zh-TW" sz="3200" dirty="0" smtClean="0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containers.</a:t>
            </a:r>
            <a:endParaRPr lang="en-US" altLang="zh-TW" sz="3200" dirty="0">
              <a:solidFill>
                <a:srgbClr val="3333CC"/>
              </a:solidFill>
              <a:latin typeface="Times New Roman" charset="0"/>
              <a:ea typeface="MS PGothic" pitchFamily="34" charset="-128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3333CC"/>
                </a:solidFill>
                <a:latin typeface="Times New Roman" charset="0"/>
                <a:ea typeface="MS PGothic" pitchFamily="34" charset="-128"/>
              </a:rPr>
              <a:t>That means they are suited for use with “functional programming”…</a:t>
            </a:r>
            <a:endParaRPr lang="zh-TW" altLang="en-US" sz="3200" dirty="0">
              <a:solidFill>
                <a:srgbClr val="3333CC"/>
              </a:solidFill>
              <a:latin typeface="Times New Roman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8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CC99"/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CC99"/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CC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CC99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CC99"/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altLang="zh-TW" sz="2600" spc="-9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ov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31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862" y="685800"/>
            <a:ext cx="1078714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FFCC99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CC9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93605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3804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83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E6C29B"/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E6C29B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E6C29B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E6C2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E6C29B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E6C2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E6C29B"/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E6C29B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E6C29B"/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E6C29B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E6C2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E6C29B"/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E6C29B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E6C29B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E6C29B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E6C29B"/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E6C29B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E6C29B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E6C29B"/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1675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CDBB9F"/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CDBB9F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CDBB9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CDBB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CDBB9F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CDBB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CDBB9F"/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CDBB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CDBB9F"/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CDBB9F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CDBB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CDBB9F"/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CDBB9F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CDBB9F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CDBB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CDBB9F"/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CDBB9F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CDBB9F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CDBB9F"/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</a:p>
        </p:txBody>
      </p:sp>
    </p:spTree>
    <p:extLst>
      <p:ext uri="{BB962C8B-B14F-4D97-AF65-F5344CB8AC3E}">
        <p14:creationId xmlns:p14="http://schemas.microsoft.com/office/powerpoint/2010/main" val="27552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B9B1A3"/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B9B1A3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B9B1A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B9B1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B9B1A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B9B1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B9B1A3"/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B9B1A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B9B1A3"/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B9B1A3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B9B1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B9B1A3"/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B9B1A3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B9B1A3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B9B1A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B9B1A3"/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B9B1A3"/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B9B1A3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B9B1A3"/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0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StillLeft=_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13804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439570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latin typeface="Arial" charset="0"/>
                <a:ea typeface="新細明體" charset="-120"/>
              </a:rPr>
              <a:t>In revised</a:t>
            </a:r>
            <a:br>
              <a:rPr lang="en-US" sz="2592" spc="-100" dirty="0" smtClean="0">
                <a:latin typeface="Arial" charset="0"/>
                <a:ea typeface="新細明體" charset="-120"/>
              </a:rPr>
            </a:br>
            <a:r>
              <a:rPr lang="en-US" sz="2592" spc="-100" dirty="0" smtClean="0">
                <a:latin typeface="Arial" charset="0"/>
                <a:ea typeface="新細明體" charset="-120"/>
              </a:rPr>
              <a:t>Lecture 3</a:t>
            </a:r>
            <a:endParaRPr lang="en-US" sz="3024" dirty="0">
              <a:latin typeface="Arial" charset="0"/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12062" y="-57150"/>
            <a:ext cx="2228850" cy="22288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926" y="1189212"/>
            <a:ext cx="9518694" cy="56654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T=(*"</a:t>
            </a:r>
            <a:r>
              <a:rPr lang="en-US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0" spc="-9" dirty="0">
                <a:latin typeface="Lucida Console" panose="020B0609040504020204" pitchFamily="49" charset="0"/>
              </a:rPr>
              <a:t>",); T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('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T,reverse</a:t>
            </a:r>
            <a:r>
              <a:rPr lang="en-US" altLang="zh-TW" sz="2220" spc="-9" dirty="0">
                <a:latin typeface="Lucida Console" panose="020B0609040504020204" pitchFamily="49" charset="0"/>
              </a:rPr>
              <a:t>=True)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[*reversed(T)]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T[::-1]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('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list(reversed("</a:t>
            </a:r>
            <a:r>
              <a:rPr lang="en-US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0" spc="-9" dirty="0">
                <a:latin typeface="Lucida Console" panose="020B0609040504020204" pitchFamily="49" charset="0"/>
              </a:rPr>
              <a:t>"))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list(("</a:t>
            </a:r>
            <a:r>
              <a:rPr lang="en-US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0" spc="-9" dirty="0">
                <a:latin typeface="Lucida Console" panose="020B0609040504020204" pitchFamily="49" charset="0"/>
              </a:rPr>
              <a:t>"))[::-1]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it-IT" altLang="zh-TW" sz="2220" spc="-9" dirty="0">
                <a:latin typeface="Lucida Console" panose="020B0609040504020204" pitchFamily="49" charset="0"/>
              </a:rPr>
              <a:t>['</a:t>
            </a:r>
            <a:r>
              <a:rPr lang="it-IT" altLang="zh-TW" sz="2220" b="1" spc="-9" dirty="0">
                <a:solidFill>
                  <a:srgbClr val="7030A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206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70C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 ', '</a:t>
            </a:r>
            <a:r>
              <a:rPr lang="it-IT" altLang="zh-TW" sz="2220" b="1" spc="-9" dirty="0">
                <a:solidFill>
                  <a:srgbClr val="92D05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4F6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C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220" spc="-9" dirty="0">
                <a:latin typeface="Lucida Console" panose="020B0609040504020204" pitchFamily="49" charset="0"/>
              </a:rPr>
              <a:t>', '</a:t>
            </a:r>
            <a:r>
              <a:rPr lang="it-IT" altLang="zh-TW" sz="2220" b="1" spc="-9" dirty="0">
                <a:solidFill>
                  <a:srgbClr val="C0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220" spc="-9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buNone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5" y="-93118"/>
            <a:ext cx="9727897" cy="1317775"/>
          </a:xfrm>
          <a:prstGeom prst="rect">
            <a:avLst/>
          </a:prstGeom>
        </p:spPr>
        <p:txBody>
          <a:bodyPr vert="horz" lIns="91365" tIns="45683" rIns="91365" bIns="45683" rtlCol="0" anchor="ctr">
            <a:normAutofit lnSpcReduction="10000"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br>
              <a:rPr lang="en-US" altLang="en-US" sz="4071" dirty="0">
                <a:solidFill>
                  <a:srgbClr val="0070C0"/>
                </a:solidFill>
              </a:rPr>
            </a:b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3700" dirty="0">
                <a:solidFill>
                  <a:srgbClr val="00000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…,reverse=True</a:t>
            </a:r>
            <a:r>
              <a:rPr lang="en-US" altLang="en-US" sz="3700" dirty="0">
                <a:solidFill>
                  <a:srgbClr val="000000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071" dirty="0">
                <a:solidFill>
                  <a:srgbClr val="0070C0"/>
                </a:solidFill>
              </a:rPr>
              <a:t>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reversed</a:t>
            </a:r>
            <a:r>
              <a:rPr lang="en-US" altLang="en-US" sz="4071" dirty="0">
                <a:solidFill>
                  <a:srgbClr val="000000"/>
                </a:solidFill>
                <a:latin typeface="Agency FB" panose="020B05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8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25083</TotalTime>
  <Words>9146</Words>
  <Application>Microsoft Office PowerPoint</Application>
  <PresentationFormat>Custom</PresentationFormat>
  <Paragraphs>1674</Paragraphs>
  <Slides>87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87</vt:i4>
      </vt:variant>
    </vt:vector>
  </HeadingPairs>
  <TitlesOfParts>
    <vt:vector size="121" baseType="lpstr">
      <vt:lpstr>inherit</vt:lpstr>
      <vt:lpstr>Lucida Grande</vt:lpstr>
      <vt:lpstr>ＭＳ Ｐゴシック</vt:lpstr>
      <vt:lpstr>ＭＳ Ｐゴシック</vt:lpstr>
      <vt:lpstr>新細明體</vt:lpstr>
      <vt:lpstr>STXihei</vt:lpstr>
      <vt:lpstr>Agency FB</vt:lpstr>
      <vt:lpstr>Arial</vt:lpstr>
      <vt:lpstr>Arial Narrow</vt:lpstr>
      <vt:lpstr>Calibri</vt:lpstr>
      <vt:lpstr>Calibri Light</vt:lpstr>
      <vt:lpstr>Consolas</vt:lpstr>
      <vt:lpstr>Courier New</vt:lpstr>
      <vt:lpstr>Elephant</vt:lpstr>
      <vt:lpstr>Lucida Console</vt:lpstr>
      <vt:lpstr>Lucida Fax</vt:lpstr>
      <vt:lpstr>Lucida Sans Typewriter</vt:lpstr>
      <vt:lpstr>Lucida Sans Unicode</vt:lpstr>
      <vt:lpstr>Symbol</vt:lpstr>
      <vt:lpstr>Times New Roman</vt:lpstr>
      <vt:lpstr>Verdana</vt:lpstr>
      <vt:lpstr>Wingdings</vt:lpstr>
      <vt:lpstr>Default Design</vt:lpstr>
      <vt:lpstr>6_Default Design</vt:lpstr>
      <vt:lpstr>7_Default Design</vt:lpstr>
      <vt:lpstr>8_Default Design</vt:lpstr>
      <vt:lpstr>5_Office Theme</vt:lpstr>
      <vt:lpstr>1_Default Design</vt:lpstr>
      <vt:lpstr>2_Default Design</vt:lpstr>
      <vt:lpstr>3_Office Theme</vt:lpstr>
      <vt:lpstr>6_Office Theme</vt:lpstr>
      <vt:lpstr>7_Office Theme</vt:lpstr>
      <vt:lpstr>8_Office Theme</vt:lpstr>
      <vt:lpstr>10_Office Theme</vt:lpstr>
      <vt:lpstr>Looking back over the previous lectures…</vt:lpstr>
      <vt:lpstr>Looking back over the previous lectures…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back over the previous lectures…</vt:lpstr>
      <vt:lpstr>Looking back over the previous lectures…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back over the previous lectures…</vt:lpstr>
      <vt:lpstr>Looking back over the previous lectures…</vt:lpstr>
      <vt:lpstr>PowerPoint Presentation</vt:lpstr>
      <vt:lpstr>PowerPoint Presentation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Iterables vs. Iterators  vs. Generators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yield from to Delegate (委派) </vt:lpstr>
      <vt:lpstr>PowerPoint Presentation</vt:lpstr>
      <vt:lpstr>PowerPoint Presentation</vt:lpstr>
      <vt:lpstr>Comprehensions can 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mapping is a concept from math</vt:lpstr>
      <vt:lpstr>A mapping is a concept from math</vt:lpstr>
      <vt:lpstr>A mapping is a concept from math</vt:lpstr>
      <vt:lpstr>A mapping is a concept from math</vt:lpstr>
      <vt:lpstr>A mapping is a concept from math</vt:lpstr>
      <vt:lpstr>PowerPoint Presentation</vt:lpstr>
      <vt:lpstr>A map/lamda multi-list example:</vt:lpstr>
      <vt:lpstr>Another map( ) example:</vt:lpstr>
      <vt:lpstr>A map( ) example with lambda</vt:lpstr>
      <vt:lpstr>PowerPoint Presentation</vt:lpstr>
      <vt:lpstr>Core functional programming tools Some need to be imported from functools</vt:lpstr>
      <vt:lpstr>A map example</vt:lpstr>
      <vt:lpstr>A filter example</vt:lpstr>
      <vt:lpstr>A reduce example</vt:lpstr>
      <vt:lpstr>PowerPoint Presentation</vt:lpstr>
      <vt:lpstr>PowerPoint Presentation</vt:lpstr>
      <vt:lpstr>PowerPoint Presentation</vt:lpstr>
      <vt:lpstr>PowerPoint Presentation</vt:lpstr>
      <vt:lpstr>A very complex functional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979</cp:revision>
  <dcterms:created xsi:type="dcterms:W3CDTF">2017-03-07T03:26:49Z</dcterms:created>
  <dcterms:modified xsi:type="dcterms:W3CDTF">2020-05-06T16:56:49Z</dcterms:modified>
</cp:coreProperties>
</file>