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  <p:sldMasterId id="2147483744" r:id="rId3"/>
    <p:sldMasterId id="2147483756" r:id="rId4"/>
  </p:sldMasterIdLst>
  <p:notesMasterIdLst>
    <p:notesMasterId r:id="rId88"/>
  </p:notesMasterIdLst>
  <p:sldIdLst>
    <p:sldId id="1740" r:id="rId5"/>
    <p:sldId id="1741" r:id="rId6"/>
    <p:sldId id="1742" r:id="rId7"/>
    <p:sldId id="1743" r:id="rId8"/>
    <p:sldId id="1744" r:id="rId9"/>
    <p:sldId id="1745" r:id="rId10"/>
    <p:sldId id="1746" r:id="rId11"/>
    <p:sldId id="1747" r:id="rId12"/>
    <p:sldId id="1748" r:id="rId13"/>
    <p:sldId id="1749" r:id="rId14"/>
    <p:sldId id="1750" r:id="rId15"/>
    <p:sldId id="1751" r:id="rId16"/>
    <p:sldId id="1752" r:id="rId17"/>
    <p:sldId id="1753" r:id="rId18"/>
    <p:sldId id="1754" r:id="rId19"/>
    <p:sldId id="1755" r:id="rId20"/>
    <p:sldId id="1756" r:id="rId21"/>
    <p:sldId id="1757" r:id="rId22"/>
    <p:sldId id="1758" r:id="rId23"/>
    <p:sldId id="1759" r:id="rId24"/>
    <p:sldId id="1760" r:id="rId25"/>
    <p:sldId id="1761" r:id="rId26"/>
    <p:sldId id="1762" r:id="rId27"/>
    <p:sldId id="1763" r:id="rId28"/>
    <p:sldId id="1764" r:id="rId29"/>
    <p:sldId id="1765" r:id="rId30"/>
    <p:sldId id="1766" r:id="rId31"/>
    <p:sldId id="1767" r:id="rId32"/>
    <p:sldId id="1768" r:id="rId33"/>
    <p:sldId id="1769" r:id="rId34"/>
    <p:sldId id="1770" r:id="rId35"/>
    <p:sldId id="1771" r:id="rId36"/>
    <p:sldId id="1772" r:id="rId37"/>
    <p:sldId id="1814" r:id="rId38"/>
    <p:sldId id="1815" r:id="rId39"/>
    <p:sldId id="1773" r:id="rId40"/>
    <p:sldId id="1774" r:id="rId41"/>
    <p:sldId id="1775" r:id="rId42"/>
    <p:sldId id="1776" r:id="rId43"/>
    <p:sldId id="1777" r:id="rId44"/>
    <p:sldId id="1778" r:id="rId45"/>
    <p:sldId id="1779" r:id="rId46"/>
    <p:sldId id="1780" r:id="rId47"/>
    <p:sldId id="1781" r:id="rId48"/>
    <p:sldId id="1782" r:id="rId49"/>
    <p:sldId id="1783" r:id="rId50"/>
    <p:sldId id="1784" r:id="rId51"/>
    <p:sldId id="1785" r:id="rId52"/>
    <p:sldId id="1786" r:id="rId53"/>
    <p:sldId id="1787" r:id="rId54"/>
    <p:sldId id="1788" r:id="rId55"/>
    <p:sldId id="1789" r:id="rId56"/>
    <p:sldId id="1790" r:id="rId57"/>
    <p:sldId id="1791" r:id="rId58"/>
    <p:sldId id="1792" r:id="rId59"/>
    <p:sldId id="1793" r:id="rId60"/>
    <p:sldId id="1794" r:id="rId61"/>
    <p:sldId id="1796" r:id="rId62"/>
    <p:sldId id="1802" r:id="rId63"/>
    <p:sldId id="1797" r:id="rId64"/>
    <p:sldId id="1798" r:id="rId65"/>
    <p:sldId id="1799" r:id="rId66"/>
    <p:sldId id="1800" r:id="rId67"/>
    <p:sldId id="1801" r:id="rId68"/>
    <p:sldId id="1812" r:id="rId69"/>
    <p:sldId id="1813" r:id="rId70"/>
    <p:sldId id="1803" r:id="rId71"/>
    <p:sldId id="1407" r:id="rId72"/>
    <p:sldId id="1408" r:id="rId73"/>
    <p:sldId id="1083" r:id="rId74"/>
    <p:sldId id="1264" r:id="rId75"/>
    <p:sldId id="1427" r:id="rId76"/>
    <p:sldId id="1086" r:id="rId77"/>
    <p:sldId id="1225" r:id="rId78"/>
    <p:sldId id="1087" r:id="rId79"/>
    <p:sldId id="1088" r:id="rId80"/>
    <p:sldId id="1089" r:id="rId81"/>
    <p:sldId id="1266" r:id="rId82"/>
    <p:sldId id="1267" r:id="rId83"/>
    <p:sldId id="1092" r:id="rId84"/>
    <p:sldId id="1268" r:id="rId85"/>
    <p:sldId id="1269" r:id="rId86"/>
    <p:sldId id="1095" r:id="rId87"/>
  </p:sldIdLst>
  <p:sldSz cx="97297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8FFA"/>
    <a:srgbClr val="0070C0"/>
    <a:srgbClr val="FFBBAB"/>
    <a:srgbClr val="00B050"/>
    <a:srgbClr val="FF3300"/>
    <a:srgbClr val="FFCCCC"/>
    <a:srgbClr val="D9D9D9"/>
    <a:srgbClr val="CCCC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>
      <p:cViewPr varScale="1">
        <p:scale>
          <a:sx n="66" d="100"/>
          <a:sy n="66" d="100"/>
        </p:scale>
        <p:origin x="1004" y="72"/>
      </p:cViewPr>
      <p:guideLst>
        <p:guide orient="horz" pos="2160"/>
        <p:guide pos="30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viewProps" Target="viewProps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D558E-8742-4BFA-AD8A-F33C97E8B945}" type="datetimeFigureOut">
              <a:rPr lang="en-US" smtClean="0"/>
              <a:pPr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143000"/>
            <a:ext cx="4378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E9357-523C-40C5-B7CE-88AC67A9F1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6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26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3179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27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6456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4ECED83F-33EE-4E3E-90B4-BDCF3368AA78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73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7763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1188" cy="34115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776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071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4ECED83F-33EE-4E3E-90B4-BDCF3368AA78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74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7763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1188" cy="34115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776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562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734" y="1122363"/>
            <a:ext cx="827032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224" y="3602038"/>
            <a:ext cx="729734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9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7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880" y="365125"/>
            <a:ext cx="209798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924" y="365125"/>
            <a:ext cx="617233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1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735" y="1122363"/>
            <a:ext cx="827032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224" y="3602038"/>
            <a:ext cx="729734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3/24/2020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217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3/24/2020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576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56" y="1709741"/>
            <a:ext cx="839194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856" y="4589466"/>
            <a:ext cx="839194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3/24/2020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190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923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706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3/24/2020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025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365128"/>
            <a:ext cx="839194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191" y="1681163"/>
            <a:ext cx="411615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91" y="2505075"/>
            <a:ext cx="411615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5706" y="1681163"/>
            <a:ext cx="41364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5706" y="2505075"/>
            <a:ext cx="413642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3/24/2020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742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3/24/2020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359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3/24/2020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566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457200"/>
            <a:ext cx="31381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428" y="987428"/>
            <a:ext cx="49257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0" y="2057400"/>
            <a:ext cx="31381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3/24/2020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52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181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457200"/>
            <a:ext cx="31381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6428" y="987428"/>
            <a:ext cx="492570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0" y="2057400"/>
            <a:ext cx="31381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3/24/2020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9366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3/24/2020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6292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880" y="365125"/>
            <a:ext cx="209798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923" y="365125"/>
            <a:ext cx="617233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3/24/2020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6353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9734" y="3124200"/>
            <a:ext cx="8270320" cy="838200"/>
          </a:xfrm>
        </p:spPr>
        <p:txBody>
          <a:bodyPr/>
          <a:lstStyle>
            <a:lvl1pPr>
              <a:defRPr sz="43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59468" y="4191000"/>
            <a:ext cx="6648688" cy="990600"/>
          </a:xfrm>
        </p:spPr>
        <p:txBody>
          <a:bodyPr/>
          <a:lstStyle>
            <a:lvl1pPr marL="0" indent="0" algn="ctr">
              <a:buFontTx/>
              <a:buNone/>
              <a:defRPr sz="4299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9734" y="6248400"/>
            <a:ext cx="2027039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Linux+ Guide to Linux Certification, Second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4344" y="6248400"/>
            <a:ext cx="3081100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3015" y="6248400"/>
            <a:ext cx="2027039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7388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77284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586" y="4406903"/>
            <a:ext cx="8270320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586" y="2906716"/>
            <a:ext cx="827032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0" indent="0">
              <a:buNone/>
              <a:defRPr sz="1800"/>
            </a:lvl2pPr>
            <a:lvl3pPr marL="914360" indent="0">
              <a:buNone/>
              <a:defRPr sz="1600"/>
            </a:lvl3pPr>
            <a:lvl4pPr marL="1371540" indent="0">
              <a:buNone/>
              <a:defRPr sz="1400"/>
            </a:lvl4pPr>
            <a:lvl5pPr marL="1828721" indent="0">
              <a:buNone/>
              <a:defRPr sz="1400"/>
            </a:lvl5pPr>
            <a:lvl6pPr marL="2285901" indent="0">
              <a:buNone/>
              <a:defRPr sz="1400"/>
            </a:lvl6pPr>
            <a:lvl7pPr marL="2743081" indent="0">
              <a:buNone/>
              <a:defRPr sz="1400"/>
            </a:lvl7pPr>
            <a:lvl8pPr marL="3200261" indent="0">
              <a:buNone/>
              <a:defRPr sz="1400"/>
            </a:lvl8pPr>
            <a:lvl9pPr marL="365744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9887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571" y="1676400"/>
            <a:ext cx="421624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5977" y="1676400"/>
            <a:ext cx="421624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9946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490" y="274638"/>
            <a:ext cx="87568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490" y="1535113"/>
            <a:ext cx="42990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60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21" indent="0">
              <a:buNone/>
              <a:defRPr sz="1600" b="1"/>
            </a:lvl5pPr>
            <a:lvl6pPr marL="2285901" indent="0">
              <a:buNone/>
              <a:defRPr sz="1600" b="1"/>
            </a:lvl6pPr>
            <a:lvl7pPr marL="2743081" indent="0">
              <a:buNone/>
              <a:defRPr sz="1600" b="1"/>
            </a:lvl7pPr>
            <a:lvl8pPr marL="3200261" indent="0">
              <a:buNone/>
              <a:defRPr sz="1600" b="1"/>
            </a:lvl8pPr>
            <a:lvl9pPr marL="365744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90" y="2174875"/>
            <a:ext cx="42990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2599" y="1535113"/>
            <a:ext cx="4300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60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21" indent="0">
              <a:buNone/>
              <a:defRPr sz="1600" b="1"/>
            </a:lvl5pPr>
            <a:lvl6pPr marL="2285901" indent="0">
              <a:buNone/>
              <a:defRPr sz="1600" b="1"/>
            </a:lvl6pPr>
            <a:lvl7pPr marL="2743081" indent="0">
              <a:buNone/>
              <a:defRPr sz="1600" b="1"/>
            </a:lvl7pPr>
            <a:lvl8pPr marL="3200261" indent="0">
              <a:buNone/>
              <a:defRPr sz="1600" b="1"/>
            </a:lvl8pPr>
            <a:lvl9pPr marL="365744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2599" y="2174875"/>
            <a:ext cx="4300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4094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0691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288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56" y="1709740"/>
            <a:ext cx="839194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856" y="4589465"/>
            <a:ext cx="839194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636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491" y="273050"/>
            <a:ext cx="320103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077" y="273053"/>
            <a:ext cx="543922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491" y="1435103"/>
            <a:ext cx="320103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60" indent="0">
              <a:buNone/>
              <a:defRPr sz="1000"/>
            </a:lvl3pPr>
            <a:lvl4pPr marL="1371540" indent="0">
              <a:buNone/>
              <a:defRPr sz="900"/>
            </a:lvl4pPr>
            <a:lvl5pPr marL="1828721" indent="0">
              <a:buNone/>
              <a:defRPr sz="900"/>
            </a:lvl5pPr>
            <a:lvl6pPr marL="2285901" indent="0">
              <a:buNone/>
              <a:defRPr sz="900"/>
            </a:lvl6pPr>
            <a:lvl7pPr marL="2743081" indent="0">
              <a:buNone/>
              <a:defRPr sz="900"/>
            </a:lvl7pPr>
            <a:lvl8pPr marL="3200261" indent="0">
              <a:buNone/>
              <a:defRPr sz="900"/>
            </a:lvl8pPr>
            <a:lvl9pPr marL="365744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4964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106" y="4800600"/>
            <a:ext cx="58378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7106" y="612776"/>
            <a:ext cx="583787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0" indent="0">
              <a:buNone/>
              <a:defRPr sz="2800"/>
            </a:lvl2pPr>
            <a:lvl3pPr marL="914360" indent="0">
              <a:buNone/>
              <a:defRPr sz="2400"/>
            </a:lvl3pPr>
            <a:lvl4pPr marL="1371540" indent="0">
              <a:buNone/>
              <a:defRPr sz="2000"/>
            </a:lvl4pPr>
            <a:lvl5pPr marL="1828721" indent="0">
              <a:buNone/>
              <a:defRPr sz="2000"/>
            </a:lvl5pPr>
            <a:lvl6pPr marL="2285901" indent="0">
              <a:buNone/>
              <a:defRPr sz="2000"/>
            </a:lvl6pPr>
            <a:lvl7pPr marL="2743081" indent="0">
              <a:buNone/>
              <a:defRPr sz="2000"/>
            </a:lvl7pPr>
            <a:lvl8pPr marL="3200261" indent="0">
              <a:buNone/>
              <a:defRPr sz="2000"/>
            </a:lvl8pPr>
            <a:lvl9pPr marL="365744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7106" y="5367338"/>
            <a:ext cx="58378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60" indent="0">
              <a:buNone/>
              <a:defRPr sz="1000"/>
            </a:lvl3pPr>
            <a:lvl4pPr marL="1371540" indent="0">
              <a:buNone/>
              <a:defRPr sz="900"/>
            </a:lvl4pPr>
            <a:lvl5pPr marL="1828721" indent="0">
              <a:buNone/>
              <a:defRPr sz="900"/>
            </a:lvl5pPr>
            <a:lvl6pPr marL="2285901" indent="0">
              <a:buNone/>
              <a:defRPr sz="900"/>
            </a:lvl6pPr>
            <a:lvl7pPr marL="2743081" indent="0">
              <a:buNone/>
              <a:defRPr sz="900"/>
            </a:lvl7pPr>
            <a:lvl8pPr marL="3200261" indent="0">
              <a:buNone/>
              <a:defRPr sz="900"/>
            </a:lvl8pPr>
            <a:lvl9pPr marL="365744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0859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87486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3556" y="381000"/>
            <a:ext cx="2148662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7573" y="381000"/>
            <a:ext cx="6283821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33848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734" y="1122363"/>
            <a:ext cx="827032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224" y="3602038"/>
            <a:ext cx="729734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973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6829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56" y="1709741"/>
            <a:ext cx="839194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856" y="4589466"/>
            <a:ext cx="839194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3711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923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706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285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365128"/>
            <a:ext cx="839194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192" y="1681163"/>
            <a:ext cx="411615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92" y="2505075"/>
            <a:ext cx="411615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5706" y="1681163"/>
            <a:ext cx="413642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5706" y="2505075"/>
            <a:ext cx="413642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5093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47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923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705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011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52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426" y="987428"/>
            <a:ext cx="492570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9927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6426" y="987428"/>
            <a:ext cx="492570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8466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8761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880" y="365125"/>
            <a:ext cx="209798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924" y="365125"/>
            <a:ext cx="617233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06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365127"/>
            <a:ext cx="839194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191" y="1681163"/>
            <a:ext cx="411615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91" y="2505075"/>
            <a:ext cx="411615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5706" y="1681163"/>
            <a:ext cx="41364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5706" y="2505075"/>
            <a:ext cx="413642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9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457200"/>
            <a:ext cx="31381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427" y="987427"/>
            <a:ext cx="49257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0" y="2057400"/>
            <a:ext cx="31381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2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457200"/>
            <a:ext cx="31381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6427" y="987427"/>
            <a:ext cx="492570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0" y="2057400"/>
            <a:ext cx="31381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9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923" y="365127"/>
            <a:ext cx="83919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923" y="1825625"/>
            <a:ext cx="83919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923" y="6356352"/>
            <a:ext cx="21892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5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924" y="365128"/>
            <a:ext cx="83919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924" y="1825625"/>
            <a:ext cx="83919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923" y="6356353"/>
            <a:ext cx="21892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2993" y="6356353"/>
            <a:ext cx="328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1663" y="6356353"/>
            <a:ext cx="21892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51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7571" y="381000"/>
            <a:ext cx="8594646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7571" y="1295401"/>
            <a:ext cx="8594646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7571" y="6324601"/>
            <a:ext cx="624328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3015" y="6324601"/>
            <a:ext cx="218920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CBAB90-F380-4A7C-A3EC-C9AFA9EB026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03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718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36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54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721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885" indent="-342885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600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17" indent="-285738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itchFamily="34" charset="-128"/>
        </a:defRPr>
      </a:lvl2pPr>
      <a:lvl3pPr marL="1142950" indent="-22859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itchFamily="34" charset="-128"/>
        </a:defRPr>
      </a:lvl3pPr>
      <a:lvl4pPr marL="1600131" indent="-22859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itchFamily="34" charset="-128"/>
        </a:defRPr>
      </a:lvl4pPr>
      <a:lvl5pPr marL="2057311" indent="-22859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4490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671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8851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032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924" y="365128"/>
            <a:ext cx="83919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924" y="1825625"/>
            <a:ext cx="83919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924" y="6356353"/>
            <a:ext cx="21892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2994" y="6356353"/>
            <a:ext cx="32838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Guide to Programming with Python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1663" y="6356353"/>
            <a:ext cx="21892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CBAB90-F380-4A7C-A3EC-C9AFA9EB026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3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python/string_count.htm" TargetMode="External"/><Relationship Id="rId13" Type="http://schemas.openxmlformats.org/officeDocument/2006/relationships/hyperlink" Target="http://www.tutorialspoint.com/python/string_index.htm" TargetMode="External"/><Relationship Id="rId3" Type="http://schemas.openxmlformats.org/officeDocument/2006/relationships/hyperlink" Target="http://www.tutorialspoint.com/python/string_isa1num.htm" TargetMode="External"/><Relationship Id="rId7" Type="http://schemas.openxmlformats.org/officeDocument/2006/relationships/hyperlink" Target="http://www.tutorialspoint.com/python/string_center.htm" TargetMode="External"/><Relationship Id="rId12" Type="http://schemas.openxmlformats.org/officeDocument/2006/relationships/hyperlink" Target="http://www.tutorialspoint.com/python/string_find.htm" TargetMode="External"/><Relationship Id="rId2" Type="http://schemas.openxmlformats.org/officeDocument/2006/relationships/hyperlink" Target="http://www.tutorialspoint.com/python/string_splitlines.ht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tutorialspoint.com/python/string_decode.htm" TargetMode="External"/><Relationship Id="rId11" Type="http://schemas.openxmlformats.org/officeDocument/2006/relationships/hyperlink" Target="http://www.tutorialspoint.com/python/string_encode.htm" TargetMode="External"/><Relationship Id="rId5" Type="http://schemas.openxmlformats.org/officeDocument/2006/relationships/hyperlink" Target="http://www.tutorialspoint.com/python/string_endswith.htm" TargetMode="External"/><Relationship Id="rId10" Type="http://schemas.openxmlformats.org/officeDocument/2006/relationships/hyperlink" Target="http://www.tutorialspoint.com/python/string_expandtabs.htm" TargetMode="External"/><Relationship Id="rId4" Type="http://schemas.openxmlformats.org/officeDocument/2006/relationships/hyperlink" Target="http://www.tutorialspoint.com/python/string_capitalize.htm" TargetMode="External"/><Relationship Id="rId9" Type="http://schemas.openxmlformats.org/officeDocument/2006/relationships/hyperlink" Target="http://www.tutorialspoint.com/python/string_ljust.htm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python/dictionary_values.htm" TargetMode="External"/><Relationship Id="rId3" Type="http://schemas.openxmlformats.org/officeDocument/2006/relationships/hyperlink" Target="http://www.tutorialspoint.com/python/dictionary_copy.htm" TargetMode="External"/><Relationship Id="rId7" Type="http://schemas.openxmlformats.org/officeDocument/2006/relationships/hyperlink" Target="http://www.tutorialspoint.com/python/dictionary_keys.htm" TargetMode="External"/><Relationship Id="rId2" Type="http://schemas.openxmlformats.org/officeDocument/2006/relationships/hyperlink" Target="http://www.tutorialspoint.com/python/dictionary_clear.ht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tutorialspoint.com/python/dictionary_items.htm" TargetMode="External"/><Relationship Id="rId5" Type="http://schemas.openxmlformats.org/officeDocument/2006/relationships/hyperlink" Target="http://www.tutorialspoint.com/python/dictionary_get.htm" TargetMode="External"/><Relationship Id="rId4" Type="http://schemas.openxmlformats.org/officeDocument/2006/relationships/hyperlink" Target="http://www.tutorialspoint.com/python/dictionary_fromkeys.ht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python/list_remove.htm" TargetMode="External"/><Relationship Id="rId3" Type="http://schemas.openxmlformats.org/officeDocument/2006/relationships/hyperlink" Target="http://www.tutorialspoint.com/python/list_count.htm" TargetMode="External"/><Relationship Id="rId7" Type="http://schemas.openxmlformats.org/officeDocument/2006/relationships/hyperlink" Target="http://www.tutorialspoint.com/python/list_pop.htm" TargetMode="External"/><Relationship Id="rId2" Type="http://schemas.openxmlformats.org/officeDocument/2006/relationships/hyperlink" Target="http://www.tutorialspoint.com/python/list_append.ht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tutorialspoint.com/python/list_insert.htm" TargetMode="External"/><Relationship Id="rId5" Type="http://schemas.openxmlformats.org/officeDocument/2006/relationships/hyperlink" Target="http://www.tutorialspoint.com/python/list_index.htm" TargetMode="External"/><Relationship Id="rId10" Type="http://schemas.openxmlformats.org/officeDocument/2006/relationships/hyperlink" Target="http://www.tutorialspoint.com/python/list_sort.htm" TargetMode="External"/><Relationship Id="rId4" Type="http://schemas.openxmlformats.org/officeDocument/2006/relationships/hyperlink" Target="http://www.tutorialspoint.com/python/list_extend.htm" TargetMode="External"/><Relationship Id="rId9" Type="http://schemas.openxmlformats.org/officeDocument/2006/relationships/hyperlink" Target="http://www.tutorialspoint.com/python/list_reverse.ht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python/list_index.htm" TargetMode="External"/><Relationship Id="rId2" Type="http://schemas.openxmlformats.org/officeDocument/2006/relationships/hyperlink" Target="http://www.tutorialspoint.com/python/list_count.htm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python/string_isalpha.htm" TargetMode="External"/><Relationship Id="rId3" Type="http://schemas.openxmlformats.org/officeDocument/2006/relationships/hyperlink" Target="http://www.tutorialspoint.com/python/string_count.htm" TargetMode="External"/><Relationship Id="rId7" Type="http://schemas.openxmlformats.org/officeDocument/2006/relationships/hyperlink" Target="http://www.tutorialspoint.com/python/string_isa1num.htm" TargetMode="External"/><Relationship Id="rId2" Type="http://schemas.openxmlformats.org/officeDocument/2006/relationships/hyperlink" Target="http://www.tutorialspoint.com/python/string_capitalize.ht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tutorialspoint.com/python/string_index.htm" TargetMode="External"/><Relationship Id="rId11" Type="http://schemas.openxmlformats.org/officeDocument/2006/relationships/hyperlink" Target="http://www.tutorialspoint.com/python/string_isnumeric.htm" TargetMode="External"/><Relationship Id="rId5" Type="http://schemas.openxmlformats.org/officeDocument/2006/relationships/hyperlink" Target="http://www.tutorialspoint.com/python/string_find.htm" TargetMode="External"/><Relationship Id="rId10" Type="http://schemas.openxmlformats.org/officeDocument/2006/relationships/hyperlink" Target="http://www.tutorialspoint.com/python/string_islower.htm" TargetMode="External"/><Relationship Id="rId4" Type="http://schemas.openxmlformats.org/officeDocument/2006/relationships/hyperlink" Target="http://www.tutorialspoint.com/python/string_encode.htm" TargetMode="External"/><Relationship Id="rId9" Type="http://schemas.openxmlformats.org/officeDocument/2006/relationships/hyperlink" Target="http://www.tutorialspoint.com/python/string_isdigit.htm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python/string_startswith.htm" TargetMode="External"/><Relationship Id="rId3" Type="http://schemas.openxmlformats.org/officeDocument/2006/relationships/hyperlink" Target="http://www.tutorialspoint.com/python/string_islower.htm" TargetMode="External"/><Relationship Id="rId7" Type="http://schemas.openxmlformats.org/officeDocument/2006/relationships/hyperlink" Target="http://www.tutorialspoint.com/python/string_split.htm" TargetMode="External"/><Relationship Id="rId2" Type="http://schemas.openxmlformats.org/officeDocument/2006/relationships/hyperlink" Target="http://www.tutorialspoint.com/python/string_capitalize.ht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tutorialspoint.com/python/string_replace.htm" TargetMode="External"/><Relationship Id="rId5" Type="http://schemas.openxmlformats.org/officeDocument/2006/relationships/hyperlink" Target="http://www.tutorialspoint.com/python/string_lower.htm" TargetMode="External"/><Relationship Id="rId4" Type="http://schemas.openxmlformats.org/officeDocument/2006/relationships/hyperlink" Target="http://www.tutorialspoint.com/python/string_join.htm" TargetMode="External"/><Relationship Id="rId9" Type="http://schemas.openxmlformats.org/officeDocument/2006/relationships/hyperlink" Target="http://www.tutorialspoint.com/python/string_upper.htm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python/dictionary_copy.htm" TargetMode="External"/><Relationship Id="rId7" Type="http://schemas.openxmlformats.org/officeDocument/2006/relationships/hyperlink" Target="http://www.tutorialspoint.com/python/dictionary_keys.htm" TargetMode="External"/><Relationship Id="rId2" Type="http://schemas.openxmlformats.org/officeDocument/2006/relationships/hyperlink" Target="http://www.tutorialspoint.com/python/dictionary_clear.ht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tutorialspoint.com/python/dictionary_items.htm" TargetMode="External"/><Relationship Id="rId5" Type="http://schemas.openxmlformats.org/officeDocument/2006/relationships/hyperlink" Target="http://www.tutorialspoint.com/python/dictionary_get.htm" TargetMode="External"/><Relationship Id="rId4" Type="http://schemas.openxmlformats.org/officeDocument/2006/relationships/hyperlink" Target="http://www.tutorialspoint.com/python/dictionary_fromkeys.htm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python/dictionary_copy.htm" TargetMode="External"/><Relationship Id="rId7" Type="http://schemas.openxmlformats.org/officeDocument/2006/relationships/hyperlink" Target="http://www.tutorialspoint.com/python/dictionary_keys.htm" TargetMode="External"/><Relationship Id="rId2" Type="http://schemas.openxmlformats.org/officeDocument/2006/relationships/hyperlink" Target="http://www.tutorialspoint.com/python/dictionary_clear.ht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tutorialspoint.com/python/dictionary_items.htm" TargetMode="External"/><Relationship Id="rId5" Type="http://schemas.openxmlformats.org/officeDocument/2006/relationships/hyperlink" Target="http://www.tutorialspoint.com/python/dictionary_get.htm" TargetMode="External"/><Relationship Id="rId4" Type="http://schemas.openxmlformats.org/officeDocument/2006/relationships/hyperlink" Target="http://www.tutorialspoint.com/python/dictionary_fromkeys.htm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python/dictionary_copy.htm" TargetMode="External"/><Relationship Id="rId7" Type="http://schemas.openxmlformats.org/officeDocument/2006/relationships/hyperlink" Target="http://www.tutorialspoint.com/python/dictionary_keys.htm" TargetMode="External"/><Relationship Id="rId2" Type="http://schemas.openxmlformats.org/officeDocument/2006/relationships/hyperlink" Target="http://www.tutorialspoint.com/python/dictionary_clear.ht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tutorialspoint.com/python/dictionary_items.htm" TargetMode="External"/><Relationship Id="rId5" Type="http://schemas.openxmlformats.org/officeDocument/2006/relationships/hyperlink" Target="http://www.tutorialspoint.com/python/dictionary_get.htm" TargetMode="External"/><Relationship Id="rId4" Type="http://schemas.openxmlformats.org/officeDocument/2006/relationships/hyperlink" Target="http://www.tutorialspoint.com/python/dictionary_fromkeys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78594" y="819390"/>
          <a:ext cx="9372600" cy="5769452"/>
        </p:xfrm>
        <a:graphic>
          <a:graphicData uri="http://schemas.openxmlformats.org/drawingml/2006/table">
            <a:tbl>
              <a:tblPr/>
              <a:tblGrid>
                <a:gridCol w="6074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6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2"/>
                        </a:rPr>
                        <a:t>co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3"/>
                        </a:rPr>
                        <a:t>m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4"/>
                        </a:rPr>
                        <a:t>ple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5"/>
                        </a:rPr>
                        <a:t>x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2"/>
                        </a:rPr>
                        <a:t>.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6"/>
                        </a:rPr>
                        <a:t>re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7"/>
                        </a:rPr>
                        <a:t>al</a:t>
                      </a:r>
                      <a:r>
                        <a:rPr kumimoji="0" lang="en-US" alt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4"/>
                        </a:rPr>
                        <a:t>()</a:t>
                      </a:r>
                      <a:endParaRPr kumimoji="0" lang="en-US" alt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the real part of the </a:t>
                      </a: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complex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number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2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2"/>
                        </a:rPr>
                        <a:t>co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3"/>
                        </a:rPr>
                        <a:t>m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4"/>
                        </a:rPr>
                        <a:t>ple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5"/>
                        </a:rPr>
                        <a:t>x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2"/>
                        </a:rPr>
                        <a:t>.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5"/>
                        </a:rPr>
                        <a:t>i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3"/>
                        </a:rPr>
                        <a:t>m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7"/>
                        </a:rPr>
                        <a:t>a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8"/>
                        </a:rPr>
                        <a:t>g</a:t>
                      </a:r>
                      <a:r>
                        <a:rPr kumimoji="0" lang="en-US" alt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4"/>
                        </a:rPr>
                        <a:t>()</a:t>
                      </a:r>
                      <a:endParaRPr kumimoji="0" lang="en-US" alt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the imaginary part of the </a:t>
                      </a: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complex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number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3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2"/>
                        </a:rPr>
                        <a:t>co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3"/>
                        </a:rPr>
                        <a:t>m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4"/>
                        </a:rPr>
                        <a:t>ple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5"/>
                        </a:rPr>
                        <a:t>x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2"/>
                        </a:rPr>
                        <a:t>.co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3"/>
                        </a:rPr>
                        <a:t>n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9"/>
                        </a:rPr>
                        <a:t>ju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8"/>
                        </a:rPr>
                        <a:t>g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7"/>
                        </a:rPr>
                        <a:t>a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9"/>
                        </a:rPr>
                        <a:t>t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4"/>
                        </a:rPr>
                        <a:t>e</a:t>
                      </a:r>
                      <a:r>
                        <a:rPr kumimoji="0" lang="en-US" alt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4"/>
                        </a:rPr>
                        <a:t>()</a:t>
                      </a:r>
                      <a:endParaRPr kumimoji="0" lang="en-US" alt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the </a:t>
                      </a: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complex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number with the imaginary part negated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11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4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7"/>
                        </a:rPr>
                        <a:t>fl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2"/>
                        </a:rPr>
                        <a:t>o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7"/>
                        </a:rPr>
                        <a:t>a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8"/>
                        </a:rPr>
                        <a:t>t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2"/>
                        </a:rPr>
                        <a:t>.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8"/>
                        </a:rPr>
                        <a:t>i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10"/>
                        </a:rPr>
                        <a:t>s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8"/>
                        </a:rPr>
                        <a:t>_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11"/>
                        </a:rPr>
                        <a:t>in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9"/>
                        </a:rPr>
                        <a:t>t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4"/>
                        </a:rPr>
                        <a:t>e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8"/>
                        </a:rPr>
                        <a:t>ger</a:t>
                      </a:r>
                      <a:r>
                        <a:rPr kumimoji="0" lang="en-US" alt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4"/>
                        </a:rPr>
                        <a:t>()</a:t>
                      </a:r>
                      <a:endParaRPr kumimoji="0" lang="en-US" alt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8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if the </a:t>
                      </a: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float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’s value is an integer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4241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723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5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12"/>
                        </a:rPr>
                        <a:t>int.bit_length</a:t>
                      </a:r>
                      <a:r>
                        <a:rPr kumimoji="0" lang="en-US" alt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12"/>
                        </a:rPr>
                        <a:t>()</a:t>
                      </a:r>
                      <a:endParaRPr kumimoji="0" lang="en-US" alt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372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the number of bits necessary to represent </a:t>
                      </a:r>
                      <a:r>
                        <a:rPr kumimoji="0" lang="en-US" alt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int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in binary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0369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6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13"/>
                        </a:rPr>
                        <a:t>int.from_bytes</a:t>
                      </a:r>
                      <a:r>
                        <a:rPr kumimoji="0" lang="en-US" alt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13"/>
                        </a:rPr>
                        <a:t>(bytes, 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13"/>
                        </a:rPr>
                        <a:t>byteorder</a:t>
                      </a:r>
                      <a:r>
                        <a:rPr kumimoji="0" lang="en-US" alt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13"/>
                        </a:rPr>
                        <a:t>, *, signed=False)</a:t>
                      </a:r>
                      <a:endParaRPr kumimoji="0" lang="en-US" alt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849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 the integer represented by the </a:t>
                      </a: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byte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array. The </a:t>
                      </a:r>
                      <a:r>
                        <a:rPr kumimoji="0" lang="en-US" alt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byteorder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determines endianness. Two’s complement used if </a:t>
                      </a: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signed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.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4505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7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13"/>
                        </a:rPr>
                        <a:t>int.to_bytes</a:t>
                      </a:r>
                      <a:r>
                        <a:rPr kumimoji="0" lang="en-US" alt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13"/>
                        </a:rPr>
                        <a:t>(length, 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13"/>
                        </a:rPr>
                        <a:t>byteorder</a:t>
                      </a:r>
                      <a:r>
                        <a:rPr kumimoji="0" lang="en-US" alt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13"/>
                        </a:rPr>
                        <a:t>, *, signed=False)</a:t>
                      </a:r>
                      <a:endParaRPr kumimoji="0" lang="en-US" alt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39450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a byte array representation of </a:t>
                      </a:r>
                      <a:r>
                        <a:rPr kumimoji="0" lang="en-US" altLang="en-US" sz="2000" b="0" i="1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int</a:t>
                      </a:r>
                      <a:r>
                        <a:rPr kumimoji="0" lang="en-US" altLang="en-US" sz="20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. Must give the array length. </a:t>
                      </a:r>
                      <a:r>
                        <a:rPr kumimoji="0" lang="en-US" altLang="en-US" sz="2000" b="0" i="0" u="none" strike="noStrike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</a:t>
                      </a:r>
                      <a:r>
                        <a:rPr kumimoji="0" lang="en-US" altLang="en-US" sz="2000" b="0" i="1" u="none" strike="noStrike" cap="none" spc="-7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byteorder</a:t>
                      </a:r>
                      <a:r>
                        <a:rPr kumimoji="0" lang="en-US" altLang="en-US" sz="2000" b="0" i="0" u="none" strike="noStrike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determines endianness. Two’s complement used if </a:t>
                      </a:r>
                      <a:r>
                        <a:rPr kumimoji="0" lang="en-US" altLang="en-US" sz="2000" b="0" i="1" u="none" strike="noStrike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signed</a:t>
                      </a:r>
                      <a:r>
                        <a:rPr kumimoji="0" lang="en-US" altLang="en-US" sz="2000" b="0" i="0" u="none" strike="noStrike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. </a:t>
                      </a:r>
                      <a:endParaRPr kumimoji="0" lang="en-US" altLang="en-US" sz="2000" b="0" i="0" u="none" strike="noStrike" cap="none" spc="-7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4295" y="2"/>
            <a:ext cx="9601200" cy="800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dirty="0">
                <a:solidFill>
                  <a:srgbClr val="0070C0"/>
                </a:solidFill>
              </a:rPr>
              <a:t>Built-in Number Methods:</a:t>
            </a:r>
          </a:p>
        </p:txBody>
      </p:sp>
    </p:spTree>
    <p:extLst>
      <p:ext uri="{BB962C8B-B14F-4D97-AF65-F5344CB8AC3E}">
        <p14:creationId xmlns:p14="http://schemas.microsoft.com/office/powerpoint/2010/main" val="243181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78594" y="819390"/>
          <a:ext cx="9372600" cy="6044954"/>
        </p:xfrm>
        <a:graphic>
          <a:graphicData uri="http://schemas.openxmlformats.org/drawingml/2006/table">
            <a:tbl>
              <a:tblPr/>
              <a:tblGrid>
                <a:gridCol w="6074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651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2"/>
                        </a:rPr>
                        <a:t>dict.clear</a:t>
                      </a: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2"/>
                        </a:rPr>
                        <a:t>()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Removes all elements of dictionary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dict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2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3"/>
                        </a:rPr>
                        <a:t>dict.copy</a:t>
                      </a: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3"/>
                        </a:rPr>
                        <a:t>()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Returns a shallow copy of dictionary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dict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3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4"/>
                        </a:rPr>
                        <a:t>dict.fromkeys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4"/>
                        </a:rPr>
                        <a:t>(</a:t>
                      </a:r>
                      <a:r>
                        <a:rPr kumimoji="0" 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4"/>
                        </a:rPr>
                        <a:t>seq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4"/>
                        </a:rPr>
                        <a:t>, values)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Creates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a new dictionary with keys from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and values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from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values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4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5"/>
                        </a:rPr>
                        <a:t>dict.get</a:t>
                      </a: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5"/>
                        </a:rPr>
                        <a:t>(key, default=None)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Returns the value for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key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, or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default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if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key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not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found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5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6"/>
                        </a:rPr>
                        <a:t>dict.items</a:t>
                      </a: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6"/>
                        </a:rPr>
                        <a:t>()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8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Returns a list of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dict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's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(key, value) tuple pairs</a:t>
                      </a: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282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6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7"/>
                        </a:rPr>
                        <a:t>dict.keys</a:t>
                      </a: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7"/>
                        </a:rPr>
                        <a:t>()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99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Returns list of dictionary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dict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's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keys</a:t>
                      </a: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723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7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7"/>
                        </a:rPr>
                        <a:t>dict.pop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7"/>
                        </a:rPr>
                        <a:t>(key[,d])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37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Remove &amp; return the value for the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key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. If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key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isn’t found but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is given, then return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d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0369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8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dict.popitem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()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84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spc="-6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</a:t>
                      </a:r>
                      <a:r>
                        <a:rPr kumimoji="0" lang="en-US" sz="20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mov</a:t>
                      </a:r>
                      <a:r>
                        <a:rPr kumimoji="0" lang="en-US" sz="2000" b="0" i="0" u="none" strike="noStrike" cap="none" spc="-6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e</a:t>
                      </a:r>
                      <a:r>
                        <a:rPr kumimoji="0" lang="en-US" sz="1800" b="0" i="0" u="none" strike="noStrike" cap="none" spc="-6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</a:t>
                      </a:r>
                      <a:r>
                        <a:rPr kumimoji="0" lang="en-US" sz="2000" b="0" i="0" u="none" strike="noStrike" cap="none" spc="-6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&amp;</a:t>
                      </a:r>
                      <a:r>
                        <a:rPr kumimoji="0" lang="en-US" sz="1800" b="0" i="0" u="none" strike="noStrike" cap="none" spc="-6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</a:t>
                      </a:r>
                      <a:r>
                        <a:rPr kumimoji="0" lang="en-US" sz="2000" b="0" i="0" u="none" strike="noStrike" cap="none" spc="-6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return some </a:t>
                      </a:r>
                      <a:r>
                        <a:rPr kumimoji="0" lang="en-US" sz="2000" b="0" i="0" u="none" strike="noStrike" cap="none" spc="-26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(</a:t>
                      </a:r>
                      <a:r>
                        <a:rPr kumimoji="0" lang="en-US" sz="20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ke</a:t>
                      </a:r>
                      <a:r>
                        <a:rPr kumimoji="0" lang="en-US" sz="2000" b="0" i="0" u="none" strike="noStrike" cap="none" spc="-36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y</a:t>
                      </a:r>
                      <a:r>
                        <a:rPr kumimoji="0" lang="en-US" sz="1800" b="0" i="0" u="none" strike="noStrike" cap="none" spc="-26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,</a:t>
                      </a:r>
                      <a:r>
                        <a:rPr kumimoji="0" lang="en-US" sz="16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</a:t>
                      </a:r>
                      <a:r>
                        <a:rPr kumimoji="0" lang="en-US" sz="20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v</a:t>
                      </a:r>
                      <a:r>
                        <a:rPr kumimoji="0" lang="en-US" sz="2000" b="0" i="0" u="none" strike="noStrike" cap="none" spc="-8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al</a:t>
                      </a:r>
                      <a:r>
                        <a:rPr kumimoji="0" lang="en-US" sz="2000" b="0" i="0" u="none" strike="noStrike" cap="none" spc="-6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u</a:t>
                      </a:r>
                      <a:r>
                        <a:rPr kumimoji="0" lang="en-US" sz="2000" b="0" i="0" u="none" strike="noStrike" cap="none" spc="-30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e</a:t>
                      </a:r>
                      <a:r>
                        <a:rPr kumimoji="0" lang="en-US" sz="2000" b="0" i="0" u="none" strike="noStrike" cap="none" spc="-6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) pair as a </a:t>
                      </a:r>
                      <a:r>
                        <a:rPr kumimoji="0" lang="en-US" sz="2000" b="0" i="0" u="none" strike="noStrike" cap="none" spc="-1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2</a:t>
                      </a:r>
                      <a:r>
                        <a:rPr kumimoji="0" lang="en-US" sz="2000" b="0" i="0" u="none" strike="noStrike" cap="none" spc="-6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-tuple; raise error if empty</a:t>
                      </a:r>
                    </a:p>
                  </a:txBody>
                  <a:tcPr marL="11050" marR="1105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4505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9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8"/>
                        </a:rPr>
                        <a:t>dict.values</a:t>
                      </a: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8"/>
                        </a:rPr>
                        <a:t>()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394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Returns list of dictionary 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dict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's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values</a:t>
                      </a:r>
                    </a:p>
                  </a:txBody>
                  <a:tcPr marL="11050" marR="1105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4295" y="2"/>
            <a:ext cx="9601200" cy="800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dirty="0">
                <a:solidFill>
                  <a:srgbClr val="0070C0"/>
                </a:solidFill>
              </a:rPr>
              <a:t>Built-in Dictionary Methods: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218974" y="6370321"/>
            <a:ext cx="4541520" cy="487680"/>
          </a:xfrm>
          <a:prstGeom prst="wedgeRoundRectCallout">
            <a:avLst>
              <a:gd name="adj1" fmla="val -72495"/>
              <a:gd name="adj2" fmla="val -167571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76" tIns="45088" rIns="90176" bIns="45088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3155" dirty="0" smtClean="0">
                <a:solidFill>
                  <a:srgbClr val="000000"/>
                </a:solidFill>
                <a:latin typeface="Times New Roman" charset="0"/>
              </a:rPr>
              <a:t>This is similarly</a:t>
            </a:r>
            <a:r>
              <a:rPr lang="en-US" altLang="zh-TW" sz="3155" b="1" i="1" dirty="0" smtClean="0">
                <a:solidFill>
                  <a:srgbClr val="7030A0"/>
                </a:solidFill>
                <a:latin typeface="Times New Roman" charset="0"/>
              </a:rPr>
              <a:t> arbitrary</a:t>
            </a:r>
            <a:r>
              <a:rPr lang="en-US" altLang="zh-TW" sz="3155" dirty="0" smtClean="0">
                <a:solidFill>
                  <a:srgbClr val="000000"/>
                </a:solidFill>
                <a:latin typeface="Times New Roman" charset="0"/>
              </a:rPr>
              <a:t>.</a:t>
            </a:r>
            <a:endParaRPr lang="zh-TW" altLang="en-US" sz="3155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59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40494" y="914400"/>
          <a:ext cx="9448800" cy="5766816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**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Exponentiation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~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-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NOT, Positive (unary +), Negative (unary -) 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/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%  //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Multiply and divide-based operations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Addition and subtraction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&gt;&gt;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&lt;&lt;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Shifts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&amp;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AND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^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XOR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|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OR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937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&lt;=  &lt;  &gt;  &gt;=  ==  !=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/>
                      </a:r>
                      <a:b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in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 not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Comparison tests, including tests for </a:t>
                      </a:r>
                      <a:b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 and identity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Boolean NOT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and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Boolean AND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Boolean OR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292895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72974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4400" dirty="0">
                <a:solidFill>
                  <a:srgbClr val="0070C0"/>
                </a:solidFill>
                <a:latin typeface="Elephant" panose="02020904090505020303" pitchFamily="18" charset="0"/>
              </a:rPr>
              <a:t>Operator Precedence (</a:t>
            </a:r>
            <a:r>
              <a:rPr lang="zh-TW" altLang="en-US" sz="4800" dirty="0">
                <a:solidFill>
                  <a:srgbClr val="0070C0"/>
                </a:solidFill>
                <a:latin typeface="Elephant" panose="02020904090505020303" pitchFamily="18" charset="0"/>
                <a:ea typeface="新細明體" panose="02020500000000000000" pitchFamily="18" charset="-120"/>
              </a:rPr>
              <a:t>优先权</a:t>
            </a:r>
            <a:r>
              <a:rPr lang="en-US" altLang="en-US" sz="4400" dirty="0">
                <a:solidFill>
                  <a:srgbClr val="0070C0"/>
                </a:solidFill>
                <a:latin typeface="Elephant" panose="020209040905050203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30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40494" y="914400"/>
          <a:ext cx="9448800" cy="5766816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**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Exponentiation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~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-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NOT, Positive (unary +), Negative (unary -) 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/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%  //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Multiply and divide-based operations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Addition and subtraction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&gt;&gt;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&lt;&lt;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Shifts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&amp;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AND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^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XOR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|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OR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937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&lt;=  &lt;  &gt;  &gt;=  ==  !=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/>
                      </a:r>
                      <a:b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in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 not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Comparison tests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 including tests for </a:t>
                      </a:r>
                      <a:b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 and identity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Boolean NOT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and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Boolean AND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Boolean OR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292895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72974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4400" dirty="0">
                <a:solidFill>
                  <a:srgbClr val="0070C0"/>
                </a:solidFill>
                <a:latin typeface="Elephant" panose="02020904090505020303" pitchFamily="18" charset="0"/>
              </a:rPr>
              <a:t>Operator Precedence (</a:t>
            </a:r>
            <a:r>
              <a:rPr lang="zh-TW" altLang="en-US" sz="4800" dirty="0">
                <a:solidFill>
                  <a:srgbClr val="0070C0"/>
                </a:solidFill>
                <a:latin typeface="Elephant" panose="02020904090505020303" pitchFamily="18" charset="0"/>
                <a:ea typeface="新細明體" panose="02020500000000000000" pitchFamily="18" charset="-120"/>
              </a:rPr>
              <a:t>优先权</a:t>
            </a:r>
            <a:r>
              <a:rPr lang="en-US" altLang="en-US" sz="4400" dirty="0">
                <a:solidFill>
                  <a:srgbClr val="0070C0"/>
                </a:solidFill>
                <a:latin typeface="Elephant" panose="020209040905050203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095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-164306" y="609600"/>
            <a:ext cx="10333038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ts val="1200"/>
              </a:spcBef>
              <a:buClr>
                <a:srgbClr val="FFFFFF"/>
              </a:buClr>
            </a:pPr>
            <a:r>
              <a:rPr lang="en-US" altLang="en-US" sz="2800" kern="0" spc="-30" dirty="0"/>
              <a:t>Can compare </a:t>
            </a:r>
            <a:r>
              <a:rPr lang="en-US" altLang="en-US" sz="2800" b="1" kern="0" spc="-30" dirty="0">
                <a:solidFill>
                  <a:srgbClr val="00B0F0"/>
                </a:solidFill>
              </a:rPr>
              <a:t>strings</a:t>
            </a:r>
            <a:r>
              <a:rPr lang="en-US" altLang="en-US" sz="2800" kern="0" spc="-30" dirty="0">
                <a:solidFill>
                  <a:srgbClr val="FFFFFF">
                    <a:lumMod val="95000"/>
                  </a:srgbClr>
                </a:solidFill>
              </a:rPr>
              <a:t>, lists, tuples, sets, but </a:t>
            </a:r>
            <a:r>
              <a:rPr lang="en-US" altLang="en-US" sz="2800" b="1" kern="0" spc="-30" dirty="0">
                <a:solidFill>
                  <a:srgbClr val="FFFFFF">
                    <a:lumMod val="95000"/>
                  </a:srgbClr>
                </a:solidFill>
              </a:rPr>
              <a:t>not</a:t>
            </a:r>
            <a:r>
              <a:rPr lang="en-US" altLang="en-US" sz="2800" kern="0" spc="-30" dirty="0">
                <a:solidFill>
                  <a:srgbClr val="FFFFFF">
                    <a:lumMod val="95000"/>
                  </a:srgbClr>
                </a:solidFill>
              </a:rPr>
              <a:t> dictionaries</a:t>
            </a:r>
            <a:endParaRPr lang="en-US" altLang="en-US" sz="2800" kern="0" spc="-30" dirty="0">
              <a:solidFill>
                <a:srgbClr val="FFFFFF">
                  <a:lumMod val="85000"/>
                </a:srgb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en-US" sz="2600" dirty="0"/>
              <a:t>Compares left-to-right until </a:t>
            </a:r>
            <a:r>
              <a:rPr lang="en-US" altLang="en-US" sz="2600" dirty="0">
                <a:solidFill>
                  <a:srgbClr val="FF1493"/>
                </a:solidFill>
              </a:rPr>
              <a:t>first differenc</a:t>
            </a:r>
            <a:r>
              <a:rPr lang="en-US" altLang="en-US" sz="2600" dirty="0">
                <a:solidFill>
                  <a:srgbClr val="FF1493"/>
                </a:solidFill>
                <a:sym typeface="Wingdings" pitchFamily="2" charset="2"/>
              </a:rPr>
              <a:t>e</a:t>
            </a:r>
          </a:p>
          <a:p>
            <a:pPr lvl="1">
              <a:spcBef>
                <a:spcPts val="0"/>
              </a:spcBef>
            </a:pPr>
            <a:r>
              <a:rPr lang="en-US" altLang="en-US" sz="2600" dirty="0">
                <a:solidFill>
                  <a:srgbClr val="D9D9D9"/>
                </a:solidFill>
                <a:sym typeface="Wingdings" pitchFamily="2" charset="2"/>
              </a:rPr>
              <a:t>Subsequences are smaller</a:t>
            </a:r>
          </a:p>
          <a:p>
            <a:pPr lvl="1">
              <a:spcBef>
                <a:spcPts val="0"/>
              </a:spcBef>
            </a:pPr>
            <a:r>
              <a:rPr lang="en-US" altLang="en-US" sz="2600" dirty="0">
                <a:solidFill>
                  <a:srgbClr val="D9D9D9"/>
                </a:solidFill>
                <a:sym typeface="Wingdings" pitchFamily="2" charset="2"/>
              </a:rPr>
              <a:t>Strings use ASCII comparison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FFFFFF"/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 print('appl</a:t>
            </a:r>
            <a:r>
              <a:rPr lang="en-US" altLang="en-US" dirty="0">
                <a:solidFill>
                  <a:srgbClr val="FF1493"/>
                </a:solidFill>
                <a:latin typeface="Lucida Console" panose="020B0609040504020204" pitchFamily="49" charset="0"/>
                <a:sym typeface="Wingdings" pitchFamily="2" charset="2"/>
              </a:rPr>
              <a:t>e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'&lt;'appl</a:t>
            </a:r>
            <a:r>
              <a:rPr lang="en-US" altLang="en-US" dirty="0">
                <a:solidFill>
                  <a:srgbClr val="FF1493"/>
                </a:solidFill>
                <a:latin typeface="Lucida Console" panose="020B0609040504020204" pitchFamily="49" charset="0"/>
                <a:sym typeface="Wingdings" pitchFamily="2" charset="2"/>
              </a:rPr>
              <a:t>y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')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b="1" dirty="0">
                <a:solidFill>
                  <a:srgbClr val="00B0F0"/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006600"/>
                </a:solidFill>
                <a:latin typeface="Lucida Console" panose="020B0609040504020204" pitchFamily="49" charset="0"/>
                <a:sym typeface="Wingdings" pitchFamily="2" charset="2"/>
              </a:rPr>
              <a:t>True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solidFill>
                <a:srgbClr val="FFFFFF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altLang="en-US" sz="2200" kern="0" dirty="0"/>
          </a:p>
        </p:txBody>
      </p:sp>
      <p:sp>
        <p:nvSpPr>
          <p:cNvPr id="2" name="圓角矩形圖說文字 1"/>
          <p:cNvSpPr/>
          <p:nvPr/>
        </p:nvSpPr>
        <p:spPr bwMode="auto">
          <a:xfrm>
            <a:off x="369094" y="1943100"/>
            <a:ext cx="7543800" cy="1371600"/>
          </a:xfrm>
          <a:prstGeom prst="wedgeRoundRectCallout">
            <a:avLst>
              <a:gd name="adj1" fmla="val -11257"/>
              <a:gd name="adj2" fmla="val -85520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FFFFFF"/>
                </a:solidFill>
                <a:latin typeface="Times New Roman" charset="0"/>
              </a:rPr>
              <a:t>That is: the comparison is based on the order </a:t>
            </a:r>
            <a:br>
              <a:rPr lang="en-US" altLang="zh-TW" sz="2800" dirty="0">
                <a:solidFill>
                  <a:srgbClr val="FFFFFF"/>
                </a:solidFill>
                <a:latin typeface="Times New Roman" charset="0"/>
              </a:rPr>
            </a:br>
            <a:r>
              <a:rPr lang="en-US" altLang="zh-TW" sz="2800" dirty="0">
                <a:solidFill>
                  <a:srgbClr val="FFFFFF"/>
                </a:solidFill>
                <a:latin typeface="Times New Roman" charset="0"/>
              </a:rPr>
              <a:t>the strings would appear in an English Dictionary (not to be confused with a Python dictionary type).</a:t>
            </a:r>
            <a:endParaRPr lang="zh-TW" altLang="en-US" sz="2800" dirty="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6" name="圓角矩形圖說文字 5"/>
          <p:cNvSpPr/>
          <p:nvPr/>
        </p:nvSpPr>
        <p:spPr bwMode="auto">
          <a:xfrm>
            <a:off x="2464594" y="4305299"/>
            <a:ext cx="5372100" cy="990600"/>
          </a:xfrm>
          <a:prstGeom prst="wedgeRoundRectCallout">
            <a:avLst>
              <a:gd name="adj1" fmla="val -24492"/>
              <a:gd name="adj2" fmla="val -104422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FFFFFF"/>
                </a:solidFill>
                <a:latin typeface="Times New Roman" charset="0"/>
              </a:rPr>
              <a:t>Indeed, ‘apple’ does appear earlier</a:t>
            </a:r>
            <a:br>
              <a:rPr lang="en-US" altLang="zh-TW" sz="2800" dirty="0">
                <a:solidFill>
                  <a:srgbClr val="FFFFFF"/>
                </a:solidFill>
                <a:latin typeface="Times New Roman" charset="0"/>
              </a:rPr>
            </a:br>
            <a:r>
              <a:rPr lang="en-US" altLang="zh-TW" sz="2800" dirty="0">
                <a:solidFill>
                  <a:srgbClr val="FFFFFF"/>
                </a:solidFill>
                <a:latin typeface="Times New Roman" charset="0"/>
              </a:rPr>
              <a:t>than ‘apply’ in an English dictionary.</a:t>
            </a:r>
            <a:endParaRPr lang="zh-TW" altLang="en-US" sz="2800" dirty="0">
              <a:solidFill>
                <a:srgbClr val="FFFFFF"/>
              </a:solidFill>
              <a:latin typeface="Times New Roman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714" y="1866820"/>
            <a:ext cx="1562180" cy="156218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292895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074" kern="0" dirty="0">
                <a:solidFill>
                  <a:srgbClr val="0070C0"/>
                </a:solidFill>
                <a:latin typeface="Elephant" panose="02020904090505020303" pitchFamily="18" charset="0"/>
              </a:rPr>
              <a:t>Comparison Rules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-166547" y="3388661"/>
            <a:ext cx="1755724" cy="129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	&gt;&gt;&gt;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5525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-164306" y="609600"/>
            <a:ext cx="10218738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ts val="1200"/>
              </a:spcBef>
              <a:buClr>
                <a:srgbClr val="FFFFFF"/>
              </a:buClr>
            </a:pPr>
            <a:r>
              <a:rPr lang="en-US" altLang="en-US" sz="2800" kern="0" spc="-30" dirty="0"/>
              <a:t>Can compare </a:t>
            </a:r>
            <a:r>
              <a:rPr lang="en-US" altLang="en-US" sz="2800" b="1" kern="0" spc="-30" dirty="0">
                <a:solidFill>
                  <a:srgbClr val="00B0F0"/>
                </a:solidFill>
              </a:rPr>
              <a:t>strings</a:t>
            </a:r>
            <a:r>
              <a:rPr lang="en-US" altLang="en-US" sz="2800" kern="0" spc="-30" dirty="0">
                <a:solidFill>
                  <a:srgbClr val="FFFFFF">
                    <a:lumMod val="95000"/>
                  </a:srgbClr>
                </a:solidFill>
              </a:rPr>
              <a:t>, lists, tuples, sets, but </a:t>
            </a:r>
            <a:r>
              <a:rPr lang="en-US" altLang="en-US" sz="2800" b="1" kern="0" spc="-30" dirty="0">
                <a:solidFill>
                  <a:srgbClr val="FFFFFF">
                    <a:lumMod val="95000"/>
                  </a:srgbClr>
                </a:solidFill>
              </a:rPr>
              <a:t>not</a:t>
            </a:r>
            <a:r>
              <a:rPr lang="en-US" altLang="en-US" sz="2800" kern="0" spc="-30" dirty="0">
                <a:solidFill>
                  <a:srgbClr val="FFFFFF">
                    <a:lumMod val="95000"/>
                  </a:srgbClr>
                </a:solidFill>
              </a:rPr>
              <a:t> dictionaries</a:t>
            </a:r>
            <a:endParaRPr lang="en-US" altLang="en-US" sz="2800" kern="0" spc="-30" dirty="0">
              <a:solidFill>
                <a:srgbClr val="FFFFFF">
                  <a:lumMod val="85000"/>
                </a:srgb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</a:rPr>
              <a:t>Compares left-to-right until first differenc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sym typeface="Wingdings" pitchFamily="2" charset="2"/>
              </a:rPr>
              <a:t>e</a:t>
            </a:r>
          </a:p>
          <a:p>
            <a:pPr lvl="1">
              <a:spcBef>
                <a:spcPts val="0"/>
              </a:spcBef>
            </a:pPr>
            <a:r>
              <a:rPr lang="en-US" altLang="en-US" sz="2600" dirty="0">
                <a:solidFill>
                  <a:srgbClr val="FF1493"/>
                </a:solidFill>
                <a:sym typeface="Wingdings" pitchFamily="2" charset="2"/>
              </a:rPr>
              <a:t>Subsequences</a:t>
            </a:r>
            <a:r>
              <a:rPr lang="en-US" altLang="en-US" sz="26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en-US" sz="2600" dirty="0">
                <a:solidFill>
                  <a:srgbClr val="000000"/>
                </a:solidFill>
                <a:sym typeface="Wingdings" pitchFamily="2" charset="2"/>
              </a:rPr>
              <a:t>are smaller</a:t>
            </a:r>
          </a:p>
          <a:p>
            <a:pPr lvl="1">
              <a:spcBef>
                <a:spcPts val="0"/>
              </a:spcBef>
            </a:pPr>
            <a:r>
              <a:rPr lang="en-US" altLang="en-US" sz="2600" dirty="0">
                <a:solidFill>
                  <a:srgbClr val="D9D9D9"/>
                </a:solidFill>
                <a:sym typeface="Wingdings" pitchFamily="2" charset="2"/>
              </a:rPr>
              <a:t>Strings use ASCII comparison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Lucida Console" panose="020B0609040504020204" pitchFamily="49" charset="0"/>
                <a:sym typeface="Wingdings" pitchFamily="2" charset="2"/>
              </a:rPr>
              <a:t>	&gt;&gt;&gt; 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print('appl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e'&lt;'apply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')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	True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Lucida Console" panose="020B0609040504020204" pitchFamily="49" charset="0"/>
                <a:sym typeface="Wingdings" pitchFamily="2" charset="2"/>
              </a:rPr>
              <a:t>	&gt;&gt;&gt; 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print('</a:t>
            </a:r>
            <a:r>
              <a:rPr lang="en-US" altLang="en-US" dirty="0">
                <a:solidFill>
                  <a:srgbClr val="FF1493"/>
                </a:solidFill>
                <a:latin typeface="Lucida Console" panose="020B0609040504020204" pitchFamily="49" charset="0"/>
                <a:sym typeface="Wingdings" pitchFamily="2" charset="2"/>
              </a:rPr>
              <a:t>app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le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'&lt;'</a:t>
            </a:r>
            <a:r>
              <a:rPr lang="en-US" altLang="en-US" dirty="0">
                <a:solidFill>
                  <a:srgbClr val="FF1493"/>
                </a:solidFill>
                <a:latin typeface="Lucida Console" panose="020B0609040504020204" pitchFamily="49" charset="0"/>
                <a:sym typeface="Wingdings" pitchFamily="2" charset="2"/>
              </a:rPr>
              <a:t>app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')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  <a:sym typeface="Wingdings" pitchFamily="2" charset="2"/>
              </a:rPr>
              <a:t>False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solidFill>
                <a:srgbClr val="FFFFFF"/>
              </a:solidFill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6" name="圓角矩形圖說文字 5"/>
          <p:cNvSpPr/>
          <p:nvPr/>
        </p:nvSpPr>
        <p:spPr bwMode="auto">
          <a:xfrm>
            <a:off x="1550194" y="4953000"/>
            <a:ext cx="5600700" cy="990600"/>
          </a:xfrm>
          <a:prstGeom prst="wedgeRoundRectCallout">
            <a:avLst>
              <a:gd name="adj1" fmla="val -22464"/>
              <a:gd name="adj2" fmla="val -92928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FFFFFF"/>
                </a:solidFill>
                <a:latin typeface="Times New Roman" charset="0"/>
              </a:rPr>
              <a:t>Indeed, ‘apple’ would </a:t>
            </a:r>
            <a:r>
              <a:rPr lang="en-US" altLang="zh-TW" sz="2800" b="1" dirty="0">
                <a:solidFill>
                  <a:srgbClr val="FF0000"/>
                </a:solidFill>
                <a:latin typeface="Times New Roman" charset="0"/>
              </a:rPr>
              <a:t>not</a:t>
            </a:r>
            <a:r>
              <a:rPr lang="en-US" altLang="zh-TW" sz="2800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altLang="zh-TW" sz="2800" dirty="0">
                <a:solidFill>
                  <a:srgbClr val="FFFFFF"/>
                </a:solidFill>
                <a:latin typeface="Times New Roman" charset="0"/>
              </a:rPr>
              <a:t>be earlier</a:t>
            </a:r>
          </a:p>
          <a:p>
            <a:pPr algn="ctr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FFFFFF"/>
                </a:solidFill>
                <a:latin typeface="Times New Roman" charset="0"/>
              </a:rPr>
              <a:t>than ‘app’ in an English dictionary.</a:t>
            </a:r>
            <a:endParaRPr lang="zh-TW" altLang="en-US" sz="2800" dirty="0">
              <a:solidFill>
                <a:srgbClr val="FFFFFF"/>
              </a:solidFill>
              <a:latin typeface="Times New Roman" charset="0"/>
            </a:endParaRPr>
          </a:p>
        </p:txBody>
      </p:sp>
      <p:pic>
        <p:nvPicPr>
          <p:cNvPr id="9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714" y="2209720"/>
            <a:ext cx="1562180" cy="156218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 bwMode="auto">
          <a:xfrm>
            <a:off x="292895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074" kern="0" dirty="0">
                <a:solidFill>
                  <a:srgbClr val="0070C0"/>
                </a:solidFill>
                <a:latin typeface="Elephant" panose="02020904090505020303" pitchFamily="18" charset="0"/>
              </a:rPr>
              <a:t>Comparison Rules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-166547" y="3388659"/>
            <a:ext cx="1755724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	&gt;&gt;&gt;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endParaRPr lang="en-US" altLang="en-US" dirty="0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11" name="圓角矩形圖說文字 1"/>
          <p:cNvSpPr/>
          <p:nvPr/>
        </p:nvSpPr>
        <p:spPr bwMode="auto">
          <a:xfrm>
            <a:off x="369094" y="2304288"/>
            <a:ext cx="7543800" cy="1371600"/>
          </a:xfrm>
          <a:prstGeom prst="wedgeRoundRectCallout">
            <a:avLst>
              <a:gd name="adj1" fmla="val -30374"/>
              <a:gd name="adj2" fmla="val -85520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FFFFFF"/>
                </a:solidFill>
                <a:latin typeface="Times New Roman" charset="0"/>
              </a:rPr>
              <a:t>That is: the comparison is based on the order </a:t>
            </a:r>
            <a:br>
              <a:rPr lang="en-US" altLang="zh-TW" sz="2800" dirty="0">
                <a:solidFill>
                  <a:srgbClr val="FFFFFF"/>
                </a:solidFill>
                <a:latin typeface="Times New Roman" charset="0"/>
              </a:rPr>
            </a:br>
            <a:r>
              <a:rPr lang="en-US" altLang="zh-TW" sz="2800" dirty="0">
                <a:solidFill>
                  <a:srgbClr val="FFFFFF"/>
                </a:solidFill>
                <a:latin typeface="Times New Roman" charset="0"/>
              </a:rPr>
              <a:t>the strings would appear in an English Dictionary (not to be confused with a Python dictionary type).</a:t>
            </a:r>
            <a:endParaRPr lang="zh-TW" altLang="en-US" sz="2800" dirty="0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09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-164306" y="609600"/>
            <a:ext cx="10287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ts val="1200"/>
              </a:spcBef>
              <a:buClr>
                <a:srgbClr val="FFFFFF"/>
              </a:buClr>
            </a:pPr>
            <a:r>
              <a:rPr lang="en-US" altLang="en-US" sz="2800" kern="0" spc="-30" dirty="0"/>
              <a:t>Can compare </a:t>
            </a:r>
            <a:r>
              <a:rPr lang="en-US" altLang="en-US" sz="2800" b="1" kern="0" spc="-30" dirty="0">
                <a:solidFill>
                  <a:srgbClr val="00B0F0"/>
                </a:solidFill>
              </a:rPr>
              <a:t>strings</a:t>
            </a:r>
            <a:r>
              <a:rPr lang="en-US" altLang="en-US" sz="2800" kern="0" spc="-30" dirty="0">
                <a:solidFill>
                  <a:srgbClr val="FFFFFF">
                    <a:lumMod val="95000"/>
                  </a:srgbClr>
                </a:solidFill>
              </a:rPr>
              <a:t>, lists, tuples, sets, but </a:t>
            </a:r>
            <a:r>
              <a:rPr lang="en-US" altLang="en-US" sz="2800" b="1" kern="0" spc="-30" dirty="0">
                <a:solidFill>
                  <a:srgbClr val="FFFFFF">
                    <a:lumMod val="95000"/>
                  </a:srgbClr>
                </a:solidFill>
              </a:rPr>
              <a:t>not</a:t>
            </a:r>
            <a:r>
              <a:rPr lang="en-US" altLang="en-US" sz="2800" kern="0" spc="-30" dirty="0">
                <a:solidFill>
                  <a:srgbClr val="FFFFFF">
                    <a:lumMod val="95000"/>
                  </a:srgbClr>
                </a:solidFill>
              </a:rPr>
              <a:t> dictionaries</a:t>
            </a:r>
            <a:endParaRPr lang="en-US" altLang="en-US" sz="2800" kern="0" spc="-30" dirty="0">
              <a:solidFill>
                <a:srgbClr val="FFFFFF">
                  <a:lumMod val="85000"/>
                </a:srgb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</a:rPr>
              <a:t>Compares left-to-right until first differenc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sym typeface="Wingdings" pitchFamily="2" charset="2"/>
              </a:rPr>
              <a:t>e</a:t>
            </a:r>
          </a:p>
          <a:p>
            <a:pPr lvl="1">
              <a:spcBef>
                <a:spcPts val="0"/>
              </a:spcBef>
            </a:pP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sym typeface="Wingdings" pitchFamily="2" charset="2"/>
              </a:rPr>
              <a:t>Subsequences are smaller</a:t>
            </a:r>
          </a:p>
          <a:p>
            <a:pPr lvl="1">
              <a:spcBef>
                <a:spcPts val="0"/>
              </a:spcBef>
            </a:pPr>
            <a:r>
              <a:rPr lang="en-US" altLang="en-US" sz="2600" dirty="0">
                <a:solidFill>
                  <a:srgbClr val="000000"/>
                </a:solidFill>
                <a:sym typeface="Wingdings" pitchFamily="2" charset="2"/>
              </a:rPr>
              <a:t>Strings use </a:t>
            </a:r>
            <a:r>
              <a:rPr lang="en-US" altLang="en-US" sz="2600" dirty="0">
                <a:solidFill>
                  <a:srgbClr val="FF1493"/>
                </a:solidFill>
                <a:sym typeface="Wingdings" pitchFamily="2" charset="2"/>
              </a:rPr>
              <a:t>ASCII </a:t>
            </a:r>
            <a:r>
              <a:rPr lang="en-US" altLang="en-US" sz="2600" dirty="0">
                <a:solidFill>
                  <a:srgbClr val="000000"/>
                </a:solidFill>
                <a:sym typeface="Wingdings" pitchFamily="2" charset="2"/>
              </a:rPr>
              <a:t>comparison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&gt;&gt;</a:t>
            </a:r>
            <a:r>
              <a:rPr lang="en-US" altLang="en-US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&gt;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 print('appl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e'&lt;'apply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')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	True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FFFFFF"/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 p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rint('apple'&lt;'app')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	False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FFFFFF"/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 print('</a:t>
            </a:r>
            <a:r>
              <a:rPr lang="en-US" altLang="en-US" dirty="0">
                <a:solidFill>
                  <a:srgbClr val="FF1493"/>
                </a:solidFill>
                <a:latin typeface="Lucida Console" panose="020B0609040504020204" pitchFamily="49" charset="0"/>
                <a:sym typeface="Wingdings" pitchFamily="2" charset="2"/>
              </a:rPr>
              <a:t>a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pple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'&lt;'</a:t>
            </a:r>
            <a:r>
              <a:rPr lang="en-US" altLang="en-US" dirty="0">
                <a:solidFill>
                  <a:srgbClr val="FF1493"/>
                </a:solidFill>
                <a:latin typeface="Lucida Console" panose="020B0609040504020204" pitchFamily="49" charset="0"/>
                <a:sym typeface="Wingdings" pitchFamily="2" charset="2"/>
              </a:rPr>
              <a:t>C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SE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')#</a:t>
            </a:r>
            <a:r>
              <a:rPr lang="en-US" altLang="en-US" dirty="0" err="1">
                <a:solidFill>
                  <a:srgbClr val="FF1493"/>
                </a:solidFill>
                <a:latin typeface="Lucida Console" panose="020B0609040504020204" pitchFamily="49" charset="0"/>
                <a:sym typeface="Wingdings" pitchFamily="2" charset="2"/>
              </a:rPr>
              <a:t>ord</a:t>
            </a:r>
            <a:r>
              <a:rPr lang="en-US" altLang="en-US" dirty="0">
                <a:solidFill>
                  <a:srgbClr val="FF1493"/>
                </a:solidFill>
                <a:latin typeface="Lucida Console" panose="020B0609040504020204" pitchFamily="49" charset="0"/>
                <a:sym typeface="Wingdings" pitchFamily="2" charset="2"/>
              </a:rPr>
              <a:t>('a')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&lt;</a:t>
            </a:r>
            <a:r>
              <a:rPr lang="en-US" altLang="en-US" dirty="0" err="1">
                <a:solidFill>
                  <a:srgbClr val="FF1493"/>
                </a:solidFill>
                <a:latin typeface="Lucida Console" panose="020B0609040504020204" pitchFamily="49" charset="0"/>
                <a:sym typeface="Wingdings" pitchFamily="2" charset="2"/>
              </a:rPr>
              <a:t>ord</a:t>
            </a:r>
            <a:r>
              <a:rPr lang="en-US" altLang="en-US" dirty="0">
                <a:solidFill>
                  <a:srgbClr val="FF1493"/>
                </a:solidFill>
                <a:latin typeface="Lucida Console" panose="020B0609040504020204" pitchFamily="49" charset="0"/>
                <a:sym typeface="Wingdings" pitchFamily="2" charset="2"/>
              </a:rPr>
              <a:t>('C')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?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  <a:sym typeface="Wingdings" pitchFamily="2" charset="2"/>
              </a:rPr>
              <a:t>	False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solidFill>
                <a:srgbClr val="7F7F7F"/>
              </a:solidFill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6" name="圓角矩形圖說文字 5"/>
          <p:cNvSpPr/>
          <p:nvPr/>
        </p:nvSpPr>
        <p:spPr bwMode="auto">
          <a:xfrm>
            <a:off x="1893094" y="5943600"/>
            <a:ext cx="4914900" cy="914400"/>
          </a:xfrm>
          <a:prstGeom prst="wedgeRoundRectCallout">
            <a:avLst>
              <a:gd name="adj1" fmla="val -50813"/>
              <a:gd name="adj2" fmla="val -90649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FFFFFF"/>
                </a:solidFill>
                <a:latin typeface="Times New Roman" charset="0"/>
              </a:rPr>
              <a:t>But this is </a:t>
            </a:r>
            <a:r>
              <a:rPr lang="en-US" altLang="zh-TW" sz="2800" b="1" dirty="0">
                <a:solidFill>
                  <a:srgbClr val="FF0000"/>
                </a:solidFill>
                <a:latin typeface="Times New Roman" charset="0"/>
              </a:rPr>
              <a:t>not</a:t>
            </a:r>
            <a:r>
              <a:rPr lang="en-US" altLang="zh-TW" sz="2800" b="1" dirty="0">
                <a:solidFill>
                  <a:srgbClr val="FFFFFF"/>
                </a:solidFill>
                <a:latin typeface="Times New Roman" charset="0"/>
              </a:rPr>
              <a:t> </a:t>
            </a:r>
            <a:r>
              <a:rPr lang="en-US" altLang="zh-TW" sz="2800" dirty="0">
                <a:solidFill>
                  <a:srgbClr val="FFFFFF"/>
                </a:solidFill>
                <a:latin typeface="Times New Roman" charset="0"/>
              </a:rPr>
              <a:t>the ordering that an English dictionary would use.</a:t>
            </a:r>
            <a:endParaRPr lang="zh-TW" altLang="en-US" sz="2800" dirty="0">
              <a:solidFill>
                <a:srgbClr val="FFFFFF"/>
              </a:solidFill>
              <a:latin typeface="Times New Roman" charset="0"/>
            </a:endParaRPr>
          </a:p>
        </p:txBody>
      </p:sp>
      <p:pic>
        <p:nvPicPr>
          <p:cNvPr id="14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172" y="2647910"/>
            <a:ext cx="1562180" cy="156218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163552" y="2647910"/>
            <a:ext cx="1371600" cy="1562180"/>
            <a:chOff x="7696200" y="5295820"/>
            <a:chExt cx="1371600" cy="1562180"/>
          </a:xfrm>
        </p:grpSpPr>
        <p:cxnSp>
          <p:nvCxnSpPr>
            <p:cNvPr id="3" name="Straight Connector 2"/>
            <p:cNvCxnSpPr/>
            <p:nvPr/>
          </p:nvCxnSpPr>
          <p:spPr bwMode="auto">
            <a:xfrm>
              <a:off x="7696200" y="5295820"/>
              <a:ext cx="1371600" cy="156218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7696200" y="5295820"/>
              <a:ext cx="1371600" cy="156218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Title 1"/>
          <p:cNvSpPr txBox="1">
            <a:spLocks/>
          </p:cNvSpPr>
          <p:nvPr/>
        </p:nvSpPr>
        <p:spPr bwMode="auto">
          <a:xfrm>
            <a:off x="292895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074" kern="0" dirty="0">
                <a:solidFill>
                  <a:srgbClr val="0070C0"/>
                </a:solidFill>
                <a:latin typeface="Elephant" panose="02020904090505020303" pitchFamily="18" charset="0"/>
              </a:rPr>
              <a:t>Comparison Rules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-166547" y="3388659"/>
            <a:ext cx="1755724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	&gt;&gt;&gt;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endParaRPr lang="en-US" altLang="en-US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	&gt;&gt;&gt;</a:t>
            </a:r>
            <a:endParaRPr lang="en-US" altLang="en-US" dirty="0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10" name="圓角矩形圖說文字 1"/>
          <p:cNvSpPr/>
          <p:nvPr/>
        </p:nvSpPr>
        <p:spPr bwMode="auto">
          <a:xfrm>
            <a:off x="369094" y="2743200"/>
            <a:ext cx="7543800" cy="1371600"/>
          </a:xfrm>
          <a:prstGeom prst="wedgeRoundRectCallout">
            <a:avLst>
              <a:gd name="adj1" fmla="val -17718"/>
              <a:gd name="adj2" fmla="val -86500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FFFFFF"/>
                </a:solidFill>
                <a:latin typeface="Times New Roman" charset="0"/>
              </a:rPr>
              <a:t>That is: the comparison </a:t>
            </a:r>
            <a:r>
              <a:rPr lang="en-US" altLang="zh-TW" sz="2800" dirty="0">
                <a:solidFill>
                  <a:srgbClr val="FFFF00"/>
                </a:solidFill>
                <a:latin typeface="Times New Roman" charset="0"/>
              </a:rPr>
              <a:t>is</a:t>
            </a:r>
            <a:r>
              <a:rPr lang="en-US" altLang="zh-TW" sz="2800" spc="-300" dirty="0">
                <a:solidFill>
                  <a:srgbClr val="FFFF00"/>
                </a:solidFill>
                <a:latin typeface="Times New Roman" charset="0"/>
              </a:rPr>
              <a:t>n</a:t>
            </a:r>
            <a:r>
              <a:rPr lang="en-US" altLang="zh-TW" sz="2800" spc="-200" dirty="0">
                <a:solidFill>
                  <a:srgbClr val="FFFF00"/>
                </a:solidFill>
                <a:latin typeface="Times New Roman" charset="0"/>
              </a:rPr>
              <a:t>’</a:t>
            </a:r>
            <a:r>
              <a:rPr lang="en-US" altLang="zh-TW" sz="2800" dirty="0">
                <a:solidFill>
                  <a:srgbClr val="FFFF00"/>
                </a:solidFill>
                <a:latin typeface="Times New Roman" charset="0"/>
              </a:rPr>
              <a:t>t </a:t>
            </a:r>
            <a:r>
              <a:rPr lang="en-US" altLang="zh-TW" sz="2800" spc="-50" dirty="0">
                <a:solidFill>
                  <a:srgbClr val="FFFF00"/>
                </a:solidFill>
                <a:latin typeface="Times New Roman" charset="0"/>
              </a:rPr>
              <a:t>al</a:t>
            </a:r>
            <a:r>
              <a:rPr lang="en-US" altLang="zh-TW" sz="2800" spc="-110" dirty="0">
                <a:solidFill>
                  <a:srgbClr val="FFFF00"/>
                </a:solidFill>
                <a:latin typeface="Times New Roman" charset="0"/>
              </a:rPr>
              <a:t>way</a:t>
            </a:r>
            <a:r>
              <a:rPr lang="en-US" altLang="zh-TW" sz="2800" dirty="0">
                <a:solidFill>
                  <a:srgbClr val="FFFF00"/>
                </a:solidFill>
                <a:latin typeface="Times New Roman" charset="0"/>
              </a:rPr>
              <a:t>s t</a:t>
            </a:r>
            <a:r>
              <a:rPr lang="en-US" altLang="zh-TW" sz="2800" spc="-80" dirty="0">
                <a:solidFill>
                  <a:srgbClr val="FFFF00"/>
                </a:solidFill>
                <a:latin typeface="Times New Roman" charset="0"/>
              </a:rPr>
              <a:t>h</a:t>
            </a:r>
            <a:r>
              <a:rPr lang="en-US" altLang="zh-TW" sz="2800" dirty="0">
                <a:solidFill>
                  <a:srgbClr val="FFFF00"/>
                </a:solidFill>
                <a:latin typeface="Times New Roman" charset="0"/>
              </a:rPr>
              <a:t>e sa</a:t>
            </a:r>
            <a:r>
              <a:rPr lang="en-US" altLang="zh-TW" sz="2800" spc="-40" dirty="0">
                <a:solidFill>
                  <a:srgbClr val="FFFF00"/>
                </a:solidFill>
                <a:latin typeface="Times New Roman" charset="0"/>
              </a:rPr>
              <a:t>m</a:t>
            </a:r>
            <a:r>
              <a:rPr lang="en-US" altLang="zh-TW" sz="2800" dirty="0">
                <a:solidFill>
                  <a:srgbClr val="FFFF00"/>
                </a:solidFill>
                <a:latin typeface="Times New Roman" charset="0"/>
              </a:rPr>
              <a:t>e </a:t>
            </a:r>
            <a:r>
              <a:rPr lang="en-US" altLang="zh-TW" sz="2800" dirty="0">
                <a:solidFill>
                  <a:srgbClr val="FFFFFF"/>
                </a:solidFill>
                <a:latin typeface="Times New Roman" charset="0"/>
              </a:rPr>
              <a:t>as </a:t>
            </a:r>
            <a:r>
              <a:rPr lang="en-US" altLang="zh-TW" sz="2800" spc="-70" dirty="0">
                <a:solidFill>
                  <a:srgbClr val="FFFFFF"/>
                </a:solidFill>
                <a:latin typeface="Times New Roman" charset="0"/>
              </a:rPr>
              <a:t>h</a:t>
            </a:r>
            <a:r>
              <a:rPr lang="en-US" altLang="zh-TW" sz="2800" spc="-120" dirty="0">
                <a:solidFill>
                  <a:srgbClr val="FFFFFF"/>
                </a:solidFill>
                <a:latin typeface="Times New Roman" charset="0"/>
              </a:rPr>
              <a:t>o</a:t>
            </a:r>
            <a:r>
              <a:rPr lang="en-US" altLang="zh-TW" sz="2800" dirty="0">
                <a:solidFill>
                  <a:srgbClr val="FFFFFF"/>
                </a:solidFill>
                <a:latin typeface="Times New Roman" charset="0"/>
              </a:rPr>
              <a:t>w</a:t>
            </a:r>
            <a:br>
              <a:rPr lang="en-US" altLang="zh-TW" sz="2800" dirty="0">
                <a:solidFill>
                  <a:srgbClr val="FFFFFF"/>
                </a:solidFill>
                <a:latin typeface="Times New Roman" charset="0"/>
              </a:rPr>
            </a:br>
            <a:r>
              <a:rPr lang="en-US" altLang="zh-TW" sz="2800" dirty="0">
                <a:solidFill>
                  <a:srgbClr val="FFFFFF"/>
                </a:solidFill>
                <a:latin typeface="Times New Roman" charset="0"/>
              </a:rPr>
              <a:t>the strings would appear in an English Dictionary</a:t>
            </a:r>
            <a:br>
              <a:rPr lang="en-US" altLang="zh-TW" sz="2800" dirty="0">
                <a:solidFill>
                  <a:srgbClr val="FFFFFF"/>
                </a:solidFill>
                <a:latin typeface="Times New Roman" charset="0"/>
              </a:rPr>
            </a:br>
            <a:r>
              <a:rPr lang="en-US" altLang="zh-TW" sz="2800" dirty="0">
                <a:solidFill>
                  <a:srgbClr val="FFFFFF"/>
                </a:solidFill>
                <a:latin typeface="Times New Roman" charset="0"/>
              </a:rPr>
              <a:t>(not to be confused with a Python dictionary type).</a:t>
            </a:r>
            <a:endParaRPr lang="zh-TW" altLang="en-US" sz="2800" dirty="0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10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-164306" y="609600"/>
            <a:ext cx="100584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ts val="1200"/>
              </a:spcBef>
              <a:buClr>
                <a:srgbClr val="FFFFFF"/>
              </a:buClr>
            </a:pPr>
            <a:r>
              <a:rPr lang="en-US" altLang="en-US" sz="2800" kern="0" spc="-30" dirty="0"/>
              <a:t>Can compare </a:t>
            </a:r>
            <a:r>
              <a:rPr lang="en-US" altLang="en-US" sz="2800" b="1" kern="0" spc="-30" dirty="0">
                <a:solidFill>
                  <a:srgbClr val="00B0F0"/>
                </a:solidFill>
              </a:rPr>
              <a:t>strings</a:t>
            </a:r>
            <a:r>
              <a:rPr lang="en-US" altLang="en-US" sz="2800" kern="0" spc="-30" dirty="0">
                <a:solidFill>
                  <a:srgbClr val="FFFFFF">
                    <a:lumMod val="95000"/>
                  </a:srgbClr>
                </a:solidFill>
              </a:rPr>
              <a:t>, lists, tuples, sets, but </a:t>
            </a:r>
            <a:r>
              <a:rPr lang="en-US" altLang="en-US" sz="2800" b="1" kern="0" spc="-30" dirty="0">
                <a:solidFill>
                  <a:srgbClr val="FFFFFF">
                    <a:lumMod val="95000"/>
                  </a:srgbClr>
                </a:solidFill>
              </a:rPr>
              <a:t>not</a:t>
            </a:r>
            <a:r>
              <a:rPr lang="en-US" altLang="en-US" sz="2800" kern="0" spc="-30" dirty="0">
                <a:solidFill>
                  <a:srgbClr val="FFFFFF">
                    <a:lumMod val="95000"/>
                  </a:srgbClr>
                </a:solidFill>
              </a:rPr>
              <a:t> dictionaries</a:t>
            </a:r>
          </a:p>
          <a:p>
            <a:pPr lvl="1">
              <a:spcBef>
                <a:spcPts val="0"/>
              </a:spcBef>
            </a:pP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</a:rPr>
              <a:t>Compares left-to-right until first differenc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sym typeface="Wingdings" pitchFamily="2" charset="2"/>
              </a:rPr>
              <a:t>e</a:t>
            </a:r>
          </a:p>
          <a:p>
            <a:pPr lvl="1">
              <a:spcBef>
                <a:spcPts val="0"/>
              </a:spcBef>
            </a:pP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sym typeface="Wingdings" pitchFamily="2" charset="2"/>
              </a:rPr>
              <a:t>Subsequences are smaller</a:t>
            </a:r>
          </a:p>
          <a:p>
            <a:pPr lvl="1">
              <a:spcBef>
                <a:spcPts val="0"/>
              </a:spcBef>
            </a:pPr>
            <a:r>
              <a:rPr lang="en-US" altLang="en-US" sz="2600" dirty="0">
                <a:solidFill>
                  <a:srgbClr val="000000"/>
                </a:solidFill>
                <a:sym typeface="Wingdings" pitchFamily="2" charset="2"/>
              </a:rPr>
              <a:t>Strings use </a:t>
            </a:r>
            <a:r>
              <a:rPr lang="en-US" altLang="en-US" sz="2600" dirty="0">
                <a:solidFill>
                  <a:srgbClr val="FF0000"/>
                </a:solidFill>
                <a:sym typeface="Wingdings" pitchFamily="2" charset="2"/>
              </a:rPr>
              <a:t>ASCII </a:t>
            </a:r>
            <a:r>
              <a:rPr lang="en-US" altLang="en-US" sz="2600" dirty="0">
                <a:solidFill>
                  <a:srgbClr val="000000"/>
                </a:solidFill>
                <a:sym typeface="Wingdings" pitchFamily="2" charset="2"/>
              </a:rPr>
              <a:t>comparison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Lucida Console" panose="020B0609040504020204" pitchFamily="49" charset="0"/>
                <a:sym typeface="Wingdings" pitchFamily="2" charset="2"/>
              </a:rPr>
              <a:t>	&gt;&gt;&gt; 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print('appl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e'&lt;'apply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')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	True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Lucida Console" panose="020B0609040504020204" pitchFamily="49" charset="0"/>
                <a:sym typeface="Wingdings" pitchFamily="2" charset="2"/>
              </a:rPr>
              <a:t>	&gt;&gt;&gt; 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p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rint('apple'&lt;'app')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	False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Lucida Console" panose="020B0609040504020204" pitchFamily="49" charset="0"/>
                <a:sym typeface="Wingdings" pitchFamily="2" charset="2"/>
              </a:rPr>
              <a:t>	&gt;&gt;&gt; 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print('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  <a:sym typeface="Wingdings" pitchFamily="2" charset="2"/>
              </a:rPr>
              <a:t>a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pple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'&lt;'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  <a:sym typeface="Wingdings" pitchFamily="2" charset="2"/>
              </a:rPr>
              <a:t>C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SE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')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#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ord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('a')&lt;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ord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('C')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?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  <a:sym typeface="Wingdings" pitchFamily="2" charset="2"/>
              </a:rPr>
              <a:t>False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FFFFFF"/>
                </a:solidFill>
                <a:latin typeface="Lucida Console" panose="020B0609040504020204" pitchFamily="49" charset="0"/>
                <a:sym typeface="Wingdings" pitchFamily="2" charset="2"/>
              </a:rPr>
              <a:t>&gt;&gt;&gt; 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print(</a:t>
            </a:r>
            <a:r>
              <a:rPr lang="en-US" altLang="en-US" dirty="0" err="1">
                <a:latin typeface="Lucida Console" panose="020B0609040504020204" pitchFamily="49" charset="0"/>
                <a:sym typeface="Wingdings" pitchFamily="2" charset="2"/>
              </a:rPr>
              <a:t>ord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('a'</a:t>
            </a:r>
            <a:r>
              <a:rPr lang="en-US" altLang="en-US" spc="-200" dirty="0">
                <a:latin typeface="Lucida Console" panose="020B0609040504020204" pitchFamily="49" charset="0"/>
                <a:sym typeface="Wingdings" pitchFamily="2" charset="2"/>
              </a:rPr>
              <a:t>)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,"&lt;</a:t>
            </a:r>
            <a:r>
              <a:rPr lang="en-US" altLang="en-US" spc="-200" dirty="0">
                <a:latin typeface="Lucida Console" panose="020B0609040504020204" pitchFamily="49" charset="0"/>
                <a:sym typeface="Wingdings" pitchFamily="2" charset="2"/>
              </a:rPr>
              <a:t>"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,</a:t>
            </a:r>
            <a:r>
              <a:rPr lang="en-US" altLang="en-US" dirty="0" err="1">
                <a:latin typeface="Lucida Console" panose="020B0609040504020204" pitchFamily="49" charset="0"/>
                <a:sym typeface="Wingdings" pitchFamily="2" charset="2"/>
              </a:rPr>
              <a:t>ord</a:t>
            </a:r>
            <a:r>
              <a:rPr lang="en-US" altLang="en-US" spc="-20" dirty="0">
                <a:latin typeface="Lucida Console" panose="020B0609040504020204" pitchFamily="49" charset="0"/>
                <a:sym typeface="Wingdings" pitchFamily="2" charset="2"/>
              </a:rPr>
              <a:t>('C'</a:t>
            </a:r>
            <a:r>
              <a:rPr lang="en-US" altLang="en-US" spc="-200" dirty="0">
                <a:latin typeface="Lucida Console" panose="020B0609040504020204" pitchFamily="49" charset="0"/>
                <a:sym typeface="Wingdings" pitchFamily="2" charset="2"/>
              </a:rPr>
              <a:t>)</a:t>
            </a:r>
            <a:r>
              <a:rPr lang="en-US" altLang="en-US" spc="-20" dirty="0">
                <a:latin typeface="Lucida Console" panose="020B0609040504020204" pitchFamily="49" charset="0"/>
                <a:sym typeface="Wingdings" pitchFamily="2" charset="2"/>
              </a:rPr>
              <a:t>,"?</a:t>
            </a:r>
            <a:r>
              <a:rPr lang="en-US" altLang="en-US" sz="2000" spc="-20" dirty="0">
                <a:latin typeface="Lucida Console" panose="020B0609040504020204" pitchFamily="49" charset="0"/>
                <a:sym typeface="Wingdings" pitchFamily="2" charset="2"/>
              </a:rPr>
              <a:t> </a:t>
            </a:r>
            <a:r>
              <a:rPr lang="en-US" altLang="en-US" spc="-200" dirty="0">
                <a:latin typeface="Lucida Console" panose="020B0609040504020204" pitchFamily="49" charset="0"/>
                <a:sym typeface="Wingdings" pitchFamily="2" charset="2"/>
              </a:rPr>
              <a:t>"</a:t>
            </a:r>
            <a:r>
              <a:rPr lang="en-US" altLang="en-US" spc="-20" dirty="0">
                <a:latin typeface="Lucida Console" panose="020B0609040504020204" pitchFamily="49" charset="0"/>
                <a:sym typeface="Wingdings" pitchFamily="2" charset="2"/>
              </a:rPr>
              <a:t>,'a'&lt;'C')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	97 &lt; 67 ?  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  <a:sym typeface="Wingdings" pitchFamily="2" charset="2"/>
              </a:rPr>
              <a:t>False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solidFill>
                <a:srgbClr val="FFFFFF">
                  <a:lumMod val="50000"/>
                </a:srgbClr>
              </a:solidFill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292895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074" kern="0" dirty="0">
                <a:solidFill>
                  <a:srgbClr val="0070C0"/>
                </a:solidFill>
                <a:latin typeface="Elephant" panose="02020904090505020303" pitchFamily="18" charset="0"/>
              </a:rPr>
              <a:t>Comparison Rules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-166547" y="3388659"/>
            <a:ext cx="1755724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	&gt;&gt;&gt;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endParaRPr lang="en-US" altLang="en-US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	&gt;&gt;&gt;</a:t>
            </a:r>
            <a:endParaRPr lang="en-US" altLang="en-US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solidFill>
                <a:srgbClr val="FF0000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</a:p>
        </p:txBody>
      </p:sp>
      <p:pic>
        <p:nvPicPr>
          <p:cNvPr id="5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172" y="2647910"/>
            <a:ext cx="1562180" cy="156218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163552" y="2647910"/>
            <a:ext cx="1371600" cy="1562180"/>
            <a:chOff x="7696200" y="5295820"/>
            <a:chExt cx="1371600" cy="1562180"/>
          </a:xfrm>
        </p:grpSpPr>
        <p:cxnSp>
          <p:nvCxnSpPr>
            <p:cNvPr id="10" name="Straight Connector 9"/>
            <p:cNvCxnSpPr/>
            <p:nvPr/>
          </p:nvCxnSpPr>
          <p:spPr bwMode="auto">
            <a:xfrm>
              <a:off x="7696200" y="5295820"/>
              <a:ext cx="1371600" cy="156218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flipH="1">
              <a:off x="7696200" y="5295820"/>
              <a:ext cx="1371600" cy="156218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圓角矩形圖說文字 1"/>
          <p:cNvSpPr/>
          <p:nvPr/>
        </p:nvSpPr>
        <p:spPr bwMode="auto">
          <a:xfrm>
            <a:off x="369094" y="2743200"/>
            <a:ext cx="7543800" cy="1371600"/>
          </a:xfrm>
          <a:prstGeom prst="wedgeRoundRectCallout">
            <a:avLst>
              <a:gd name="adj1" fmla="val -17718"/>
              <a:gd name="adj2" fmla="val -86500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FFFFFF"/>
                </a:solidFill>
                <a:latin typeface="Times New Roman" charset="0"/>
              </a:rPr>
              <a:t>That is: the comparison </a:t>
            </a:r>
            <a:r>
              <a:rPr lang="en-US" altLang="zh-TW" sz="2800" dirty="0">
                <a:solidFill>
                  <a:srgbClr val="FFFF00"/>
                </a:solidFill>
                <a:latin typeface="Times New Roman" charset="0"/>
              </a:rPr>
              <a:t>is</a:t>
            </a:r>
            <a:r>
              <a:rPr lang="en-US" altLang="zh-TW" sz="2800" spc="-300" dirty="0">
                <a:solidFill>
                  <a:srgbClr val="FFFF00"/>
                </a:solidFill>
                <a:latin typeface="Times New Roman" charset="0"/>
              </a:rPr>
              <a:t>n</a:t>
            </a:r>
            <a:r>
              <a:rPr lang="en-US" altLang="zh-TW" sz="2800" spc="-200" dirty="0">
                <a:solidFill>
                  <a:srgbClr val="FFFF00"/>
                </a:solidFill>
                <a:latin typeface="Times New Roman" charset="0"/>
              </a:rPr>
              <a:t>’</a:t>
            </a:r>
            <a:r>
              <a:rPr lang="en-US" altLang="zh-TW" sz="2800" dirty="0">
                <a:solidFill>
                  <a:srgbClr val="FFFF00"/>
                </a:solidFill>
                <a:latin typeface="Times New Roman" charset="0"/>
              </a:rPr>
              <a:t>t </a:t>
            </a:r>
            <a:r>
              <a:rPr lang="en-US" altLang="zh-TW" sz="2800" spc="-50" dirty="0">
                <a:solidFill>
                  <a:srgbClr val="FFFF00"/>
                </a:solidFill>
                <a:latin typeface="Times New Roman" charset="0"/>
              </a:rPr>
              <a:t>al</a:t>
            </a:r>
            <a:r>
              <a:rPr lang="en-US" altLang="zh-TW" sz="2800" spc="-110" dirty="0">
                <a:solidFill>
                  <a:srgbClr val="FFFF00"/>
                </a:solidFill>
                <a:latin typeface="Times New Roman" charset="0"/>
              </a:rPr>
              <a:t>way</a:t>
            </a:r>
            <a:r>
              <a:rPr lang="en-US" altLang="zh-TW" sz="2800" dirty="0">
                <a:solidFill>
                  <a:srgbClr val="FFFF00"/>
                </a:solidFill>
                <a:latin typeface="Times New Roman" charset="0"/>
              </a:rPr>
              <a:t>s t</a:t>
            </a:r>
            <a:r>
              <a:rPr lang="en-US" altLang="zh-TW" sz="2800" spc="-80" dirty="0">
                <a:solidFill>
                  <a:srgbClr val="FFFF00"/>
                </a:solidFill>
                <a:latin typeface="Times New Roman" charset="0"/>
              </a:rPr>
              <a:t>h</a:t>
            </a:r>
            <a:r>
              <a:rPr lang="en-US" altLang="zh-TW" sz="2800" dirty="0">
                <a:solidFill>
                  <a:srgbClr val="FFFF00"/>
                </a:solidFill>
                <a:latin typeface="Times New Roman" charset="0"/>
              </a:rPr>
              <a:t>e sa</a:t>
            </a:r>
            <a:r>
              <a:rPr lang="en-US" altLang="zh-TW" sz="2800" spc="-40" dirty="0">
                <a:solidFill>
                  <a:srgbClr val="FFFF00"/>
                </a:solidFill>
                <a:latin typeface="Times New Roman" charset="0"/>
              </a:rPr>
              <a:t>m</a:t>
            </a:r>
            <a:r>
              <a:rPr lang="en-US" altLang="zh-TW" sz="2800" dirty="0">
                <a:solidFill>
                  <a:srgbClr val="FFFF00"/>
                </a:solidFill>
                <a:latin typeface="Times New Roman" charset="0"/>
              </a:rPr>
              <a:t>e </a:t>
            </a:r>
            <a:r>
              <a:rPr lang="en-US" altLang="zh-TW" sz="2800" dirty="0">
                <a:solidFill>
                  <a:srgbClr val="FFFFFF"/>
                </a:solidFill>
                <a:latin typeface="Times New Roman" charset="0"/>
              </a:rPr>
              <a:t>as </a:t>
            </a:r>
            <a:r>
              <a:rPr lang="en-US" altLang="zh-TW" sz="2800" spc="-70" dirty="0">
                <a:solidFill>
                  <a:srgbClr val="FFFFFF"/>
                </a:solidFill>
                <a:latin typeface="Times New Roman" charset="0"/>
              </a:rPr>
              <a:t>h</a:t>
            </a:r>
            <a:r>
              <a:rPr lang="en-US" altLang="zh-TW" sz="2800" spc="-120" dirty="0">
                <a:solidFill>
                  <a:srgbClr val="FFFFFF"/>
                </a:solidFill>
                <a:latin typeface="Times New Roman" charset="0"/>
              </a:rPr>
              <a:t>o</a:t>
            </a:r>
            <a:r>
              <a:rPr lang="en-US" altLang="zh-TW" sz="2800" dirty="0">
                <a:solidFill>
                  <a:srgbClr val="FFFFFF"/>
                </a:solidFill>
                <a:latin typeface="Times New Roman" charset="0"/>
              </a:rPr>
              <a:t>w</a:t>
            </a:r>
            <a:br>
              <a:rPr lang="en-US" altLang="zh-TW" sz="2800" dirty="0">
                <a:solidFill>
                  <a:srgbClr val="FFFFFF"/>
                </a:solidFill>
                <a:latin typeface="Times New Roman" charset="0"/>
              </a:rPr>
            </a:br>
            <a:r>
              <a:rPr lang="en-US" altLang="zh-TW" sz="2800" dirty="0">
                <a:solidFill>
                  <a:srgbClr val="FFFFFF"/>
                </a:solidFill>
                <a:latin typeface="Times New Roman" charset="0"/>
              </a:rPr>
              <a:t>the strings would appear in an English Dictionary</a:t>
            </a:r>
            <a:br>
              <a:rPr lang="en-US" altLang="zh-TW" sz="2800" dirty="0">
                <a:solidFill>
                  <a:srgbClr val="FFFFFF"/>
                </a:solidFill>
                <a:latin typeface="Times New Roman" charset="0"/>
              </a:rPr>
            </a:br>
            <a:r>
              <a:rPr lang="en-US" altLang="zh-TW" sz="2800" dirty="0">
                <a:solidFill>
                  <a:srgbClr val="FFFFFF"/>
                </a:solidFill>
                <a:latin typeface="Times New Roman" charset="0"/>
              </a:rPr>
              <a:t>(not to be confused with a Python dictionary type).</a:t>
            </a:r>
            <a:endParaRPr lang="zh-TW" altLang="en-US" sz="2800" dirty="0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10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-164306" y="609600"/>
            <a:ext cx="100584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ts val="1200"/>
              </a:spcBef>
              <a:buClr>
                <a:srgbClr val="FFFFFF"/>
              </a:buClr>
            </a:pPr>
            <a:r>
              <a:rPr lang="en-US" altLang="en-US" sz="2800" kern="0" spc="-30" dirty="0"/>
              <a:t>Can compare </a:t>
            </a:r>
            <a:r>
              <a:rPr lang="en-US" altLang="en-US" sz="2800" b="1" kern="0" spc="-30" dirty="0">
                <a:solidFill>
                  <a:srgbClr val="00B0F0"/>
                </a:solidFill>
              </a:rPr>
              <a:t>strings</a:t>
            </a:r>
            <a:r>
              <a:rPr lang="en-US" altLang="en-US" sz="2800" kern="0" spc="-30" dirty="0">
                <a:solidFill>
                  <a:srgbClr val="FFFFFF">
                    <a:lumMod val="95000"/>
                  </a:srgbClr>
                </a:solidFill>
              </a:rPr>
              <a:t>, lists, tuples, sets, but </a:t>
            </a:r>
            <a:r>
              <a:rPr lang="en-US" altLang="en-US" sz="2800" b="1" kern="0" spc="-30" dirty="0">
                <a:solidFill>
                  <a:srgbClr val="FFFFFF">
                    <a:lumMod val="95000"/>
                  </a:srgbClr>
                </a:solidFill>
              </a:rPr>
              <a:t>not</a:t>
            </a:r>
            <a:r>
              <a:rPr lang="en-US" altLang="en-US" sz="2800" kern="0" spc="-30" dirty="0">
                <a:solidFill>
                  <a:srgbClr val="FFFFFF">
                    <a:lumMod val="95000"/>
                  </a:srgbClr>
                </a:solidFill>
              </a:rPr>
              <a:t> dictionaries</a:t>
            </a:r>
          </a:p>
          <a:p>
            <a:pPr lvl="1">
              <a:spcBef>
                <a:spcPts val="0"/>
              </a:spcBef>
            </a:pPr>
            <a:r>
              <a:rPr lang="en-US" altLang="en-US" sz="2600" dirty="0"/>
              <a:t>Compares left-to-right until </a:t>
            </a:r>
            <a:r>
              <a:rPr lang="en-US" altLang="en-US" sz="2600" dirty="0">
                <a:solidFill>
                  <a:srgbClr val="FF1493"/>
                </a:solidFill>
              </a:rPr>
              <a:t>first differenc</a:t>
            </a:r>
            <a:r>
              <a:rPr lang="en-US" altLang="en-US" sz="2600" dirty="0">
                <a:solidFill>
                  <a:srgbClr val="FF1493"/>
                </a:solidFill>
                <a:sym typeface="Wingdings" pitchFamily="2" charset="2"/>
              </a:rPr>
              <a:t>e</a:t>
            </a:r>
          </a:p>
          <a:p>
            <a:pPr lvl="1">
              <a:spcBef>
                <a:spcPts val="0"/>
              </a:spcBef>
            </a:pP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sym typeface="Wingdings" pitchFamily="2" charset="2"/>
              </a:rPr>
              <a:t>Subsequences are smaller</a:t>
            </a:r>
          </a:p>
          <a:p>
            <a:pPr lvl="1">
              <a:spcBef>
                <a:spcPts val="0"/>
              </a:spcBef>
            </a:pPr>
            <a:r>
              <a:rPr lang="en-US" altLang="en-US" sz="2600" dirty="0">
                <a:solidFill>
                  <a:srgbClr val="ABABAB"/>
                </a:solidFill>
                <a:sym typeface="Wingdings" pitchFamily="2" charset="2"/>
              </a:rPr>
              <a:t>Strings use ASCII comparison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Lucida Console" panose="020B0609040504020204" pitchFamily="49" charset="0"/>
                <a:sym typeface="Wingdings" pitchFamily="2" charset="2"/>
              </a:rPr>
              <a:t>	&gt;&gt;&gt; 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print('appl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e'&lt;'apply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')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	True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Lucida Console" panose="020B0609040504020204" pitchFamily="49" charset="0"/>
                <a:sym typeface="Wingdings" pitchFamily="2" charset="2"/>
              </a:rPr>
              <a:t>	&gt;&gt;&gt; 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p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rint('apple'&lt;'app')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	False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Lucida Console" panose="020B0609040504020204" pitchFamily="49" charset="0"/>
                <a:sym typeface="Wingdings" pitchFamily="2" charset="2"/>
              </a:rPr>
              <a:t>	&gt;&gt;&gt; 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print('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  <a:sym typeface="Wingdings" pitchFamily="2" charset="2"/>
              </a:rPr>
              <a:t>a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pple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'&lt;'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  <a:sym typeface="Wingdings" pitchFamily="2" charset="2"/>
              </a:rPr>
              <a:t>C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SE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')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#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ord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('a')&lt;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ord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('C')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?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  <a:sym typeface="Wingdings" pitchFamily="2" charset="2"/>
              </a:rPr>
              <a:t>False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FFFFFF"/>
                </a:solidFill>
                <a:latin typeface="Lucida Console" panose="020B0609040504020204" pitchFamily="49" charset="0"/>
                <a:sym typeface="Wingdings" pitchFamily="2" charset="2"/>
              </a:rPr>
              <a:t>&gt;&gt;&gt; 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print(</a:t>
            </a:r>
            <a:r>
              <a:rPr lang="en-US" altLang="en-US" dirty="0" err="1">
                <a:latin typeface="Lucida Console" panose="020B0609040504020204" pitchFamily="49" charset="0"/>
                <a:sym typeface="Wingdings" pitchFamily="2" charset="2"/>
              </a:rPr>
              <a:t>ord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('a'</a:t>
            </a:r>
            <a:r>
              <a:rPr lang="en-US" altLang="en-US" spc="-200" dirty="0">
                <a:latin typeface="Lucida Console" panose="020B0609040504020204" pitchFamily="49" charset="0"/>
                <a:sym typeface="Wingdings" pitchFamily="2" charset="2"/>
              </a:rPr>
              <a:t>)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,"&lt;</a:t>
            </a:r>
            <a:r>
              <a:rPr lang="en-US" altLang="en-US" spc="-200" dirty="0">
                <a:latin typeface="Lucida Console" panose="020B0609040504020204" pitchFamily="49" charset="0"/>
                <a:sym typeface="Wingdings" pitchFamily="2" charset="2"/>
              </a:rPr>
              <a:t>"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,</a:t>
            </a:r>
            <a:r>
              <a:rPr lang="en-US" altLang="en-US" dirty="0" err="1">
                <a:latin typeface="Lucida Console" panose="020B0609040504020204" pitchFamily="49" charset="0"/>
                <a:sym typeface="Wingdings" pitchFamily="2" charset="2"/>
              </a:rPr>
              <a:t>ord</a:t>
            </a:r>
            <a:r>
              <a:rPr lang="en-US" altLang="en-US" spc="-20" dirty="0">
                <a:latin typeface="Lucida Console" panose="020B0609040504020204" pitchFamily="49" charset="0"/>
                <a:sym typeface="Wingdings" pitchFamily="2" charset="2"/>
              </a:rPr>
              <a:t>('C'</a:t>
            </a:r>
            <a:r>
              <a:rPr lang="en-US" altLang="en-US" spc="-200" dirty="0">
                <a:latin typeface="Lucida Console" panose="020B0609040504020204" pitchFamily="49" charset="0"/>
                <a:sym typeface="Wingdings" pitchFamily="2" charset="2"/>
              </a:rPr>
              <a:t>)</a:t>
            </a:r>
            <a:r>
              <a:rPr lang="en-US" altLang="en-US" spc="-20" dirty="0">
                <a:latin typeface="Lucida Console" panose="020B0609040504020204" pitchFamily="49" charset="0"/>
                <a:sym typeface="Wingdings" pitchFamily="2" charset="2"/>
              </a:rPr>
              <a:t>,"?</a:t>
            </a:r>
            <a:r>
              <a:rPr lang="en-US" altLang="en-US" sz="2000" spc="-20" dirty="0">
                <a:latin typeface="Lucida Console" panose="020B0609040504020204" pitchFamily="49" charset="0"/>
                <a:sym typeface="Wingdings" pitchFamily="2" charset="2"/>
              </a:rPr>
              <a:t> </a:t>
            </a:r>
            <a:r>
              <a:rPr lang="en-US" altLang="en-US" spc="-200" dirty="0">
                <a:latin typeface="Lucida Console" panose="020B0609040504020204" pitchFamily="49" charset="0"/>
                <a:sym typeface="Wingdings" pitchFamily="2" charset="2"/>
              </a:rPr>
              <a:t>"</a:t>
            </a:r>
            <a:r>
              <a:rPr lang="en-US" altLang="en-US" spc="-20" dirty="0">
                <a:latin typeface="Lucida Console" panose="020B0609040504020204" pitchFamily="49" charset="0"/>
                <a:sym typeface="Wingdings" pitchFamily="2" charset="2"/>
              </a:rPr>
              <a:t>,'a'&lt;'C')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	97 &lt; 67 ?  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  <a:sym typeface="Wingdings" pitchFamily="2" charset="2"/>
              </a:rPr>
              <a:t>False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solidFill>
                <a:srgbClr val="FFFFFF">
                  <a:lumMod val="50000"/>
                </a:srgbClr>
              </a:solidFill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292895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074" kern="0" dirty="0">
                <a:solidFill>
                  <a:srgbClr val="0070C0"/>
                </a:solidFill>
                <a:latin typeface="Elephant" panose="02020904090505020303" pitchFamily="18" charset="0"/>
              </a:rPr>
              <a:t>Comparison Rules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-166547" y="3388659"/>
            <a:ext cx="1755724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	&gt;&gt;&gt;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endParaRPr lang="en-US" altLang="en-US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	&gt;&gt;&gt;</a:t>
            </a:r>
            <a:endParaRPr lang="en-US" altLang="en-US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solidFill>
                <a:srgbClr val="FF0000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</a:p>
        </p:txBody>
      </p:sp>
      <p:pic>
        <p:nvPicPr>
          <p:cNvPr id="5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172" y="2647910"/>
            <a:ext cx="1562180" cy="156218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163552" y="2647910"/>
            <a:ext cx="1371600" cy="1562180"/>
            <a:chOff x="7696200" y="5295820"/>
            <a:chExt cx="1371600" cy="1562180"/>
          </a:xfrm>
        </p:grpSpPr>
        <p:cxnSp>
          <p:nvCxnSpPr>
            <p:cNvPr id="10" name="Straight Connector 9"/>
            <p:cNvCxnSpPr/>
            <p:nvPr/>
          </p:nvCxnSpPr>
          <p:spPr bwMode="auto">
            <a:xfrm>
              <a:off x="7696200" y="5295820"/>
              <a:ext cx="1371600" cy="156218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flipH="1">
              <a:off x="7696200" y="5295820"/>
              <a:ext cx="1371600" cy="156218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圓角矩形圖說文字 1"/>
          <p:cNvSpPr/>
          <p:nvPr/>
        </p:nvSpPr>
        <p:spPr bwMode="auto">
          <a:xfrm>
            <a:off x="369094" y="2743200"/>
            <a:ext cx="7543800" cy="1371600"/>
          </a:xfrm>
          <a:prstGeom prst="wedgeRoundRectCallout">
            <a:avLst>
              <a:gd name="adj1" fmla="val -17718"/>
              <a:gd name="adj2" fmla="val -86500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FFFFFF"/>
                </a:solidFill>
                <a:latin typeface="Times New Roman" charset="0"/>
              </a:rPr>
              <a:t>That is: the comparison </a:t>
            </a:r>
            <a:r>
              <a:rPr lang="en-US" altLang="zh-TW" sz="2800" dirty="0">
                <a:solidFill>
                  <a:srgbClr val="FFFF00"/>
                </a:solidFill>
                <a:latin typeface="Times New Roman" charset="0"/>
              </a:rPr>
              <a:t>is</a:t>
            </a:r>
            <a:r>
              <a:rPr lang="en-US" altLang="zh-TW" sz="2800" spc="-300" dirty="0">
                <a:solidFill>
                  <a:srgbClr val="FFFF00"/>
                </a:solidFill>
                <a:latin typeface="Times New Roman" charset="0"/>
              </a:rPr>
              <a:t>n</a:t>
            </a:r>
            <a:r>
              <a:rPr lang="en-US" altLang="zh-TW" sz="2800" spc="-200" dirty="0">
                <a:solidFill>
                  <a:srgbClr val="FFFF00"/>
                </a:solidFill>
                <a:latin typeface="Times New Roman" charset="0"/>
              </a:rPr>
              <a:t>’</a:t>
            </a:r>
            <a:r>
              <a:rPr lang="en-US" altLang="zh-TW" sz="2800" dirty="0">
                <a:solidFill>
                  <a:srgbClr val="FFFF00"/>
                </a:solidFill>
                <a:latin typeface="Times New Roman" charset="0"/>
              </a:rPr>
              <a:t>t </a:t>
            </a:r>
            <a:r>
              <a:rPr lang="en-US" altLang="zh-TW" sz="2800" spc="-50" dirty="0">
                <a:solidFill>
                  <a:srgbClr val="FFFF00"/>
                </a:solidFill>
                <a:latin typeface="Times New Roman" charset="0"/>
              </a:rPr>
              <a:t>al</a:t>
            </a:r>
            <a:r>
              <a:rPr lang="en-US" altLang="zh-TW" sz="2800" spc="-110" dirty="0">
                <a:solidFill>
                  <a:srgbClr val="FFFF00"/>
                </a:solidFill>
                <a:latin typeface="Times New Roman" charset="0"/>
              </a:rPr>
              <a:t>way</a:t>
            </a:r>
            <a:r>
              <a:rPr lang="en-US" altLang="zh-TW" sz="2800" dirty="0">
                <a:solidFill>
                  <a:srgbClr val="FFFF00"/>
                </a:solidFill>
                <a:latin typeface="Times New Roman" charset="0"/>
              </a:rPr>
              <a:t>s t</a:t>
            </a:r>
            <a:r>
              <a:rPr lang="en-US" altLang="zh-TW" sz="2800" spc="-80" dirty="0">
                <a:solidFill>
                  <a:srgbClr val="FFFF00"/>
                </a:solidFill>
                <a:latin typeface="Times New Roman" charset="0"/>
              </a:rPr>
              <a:t>h</a:t>
            </a:r>
            <a:r>
              <a:rPr lang="en-US" altLang="zh-TW" sz="2800" dirty="0">
                <a:solidFill>
                  <a:srgbClr val="FFFF00"/>
                </a:solidFill>
                <a:latin typeface="Times New Roman" charset="0"/>
              </a:rPr>
              <a:t>e sa</a:t>
            </a:r>
            <a:r>
              <a:rPr lang="en-US" altLang="zh-TW" sz="2800" spc="-40" dirty="0">
                <a:solidFill>
                  <a:srgbClr val="FFFF00"/>
                </a:solidFill>
                <a:latin typeface="Times New Roman" charset="0"/>
              </a:rPr>
              <a:t>m</a:t>
            </a:r>
            <a:r>
              <a:rPr lang="en-US" altLang="zh-TW" sz="2800" dirty="0">
                <a:solidFill>
                  <a:srgbClr val="FFFF00"/>
                </a:solidFill>
                <a:latin typeface="Times New Roman" charset="0"/>
              </a:rPr>
              <a:t>e </a:t>
            </a:r>
            <a:r>
              <a:rPr lang="en-US" altLang="zh-TW" sz="2800" dirty="0">
                <a:solidFill>
                  <a:srgbClr val="FFFFFF"/>
                </a:solidFill>
                <a:latin typeface="Times New Roman" charset="0"/>
              </a:rPr>
              <a:t>as </a:t>
            </a:r>
            <a:r>
              <a:rPr lang="en-US" altLang="zh-TW" sz="2800" spc="-70" dirty="0">
                <a:solidFill>
                  <a:srgbClr val="FFFFFF"/>
                </a:solidFill>
                <a:latin typeface="Times New Roman" charset="0"/>
              </a:rPr>
              <a:t>h</a:t>
            </a:r>
            <a:r>
              <a:rPr lang="en-US" altLang="zh-TW" sz="2800" spc="-120" dirty="0">
                <a:solidFill>
                  <a:srgbClr val="FFFFFF"/>
                </a:solidFill>
                <a:latin typeface="Times New Roman" charset="0"/>
              </a:rPr>
              <a:t>o</a:t>
            </a:r>
            <a:r>
              <a:rPr lang="en-US" altLang="zh-TW" sz="2800" dirty="0">
                <a:solidFill>
                  <a:srgbClr val="FFFFFF"/>
                </a:solidFill>
                <a:latin typeface="Times New Roman" charset="0"/>
              </a:rPr>
              <a:t>w</a:t>
            </a:r>
            <a:br>
              <a:rPr lang="en-US" altLang="zh-TW" sz="2800" dirty="0">
                <a:solidFill>
                  <a:srgbClr val="FFFFFF"/>
                </a:solidFill>
                <a:latin typeface="Times New Roman" charset="0"/>
              </a:rPr>
            </a:br>
            <a:r>
              <a:rPr lang="en-US" altLang="zh-TW" sz="2800" dirty="0">
                <a:solidFill>
                  <a:srgbClr val="FFFFFF"/>
                </a:solidFill>
                <a:latin typeface="Times New Roman" charset="0"/>
              </a:rPr>
              <a:t>the strings would appear in an English Dictionary</a:t>
            </a:r>
            <a:br>
              <a:rPr lang="en-US" altLang="zh-TW" sz="2800" dirty="0">
                <a:solidFill>
                  <a:srgbClr val="FFFFFF"/>
                </a:solidFill>
                <a:latin typeface="Times New Roman" charset="0"/>
              </a:rPr>
            </a:br>
            <a:r>
              <a:rPr lang="en-US" altLang="zh-TW" sz="2800" dirty="0">
                <a:solidFill>
                  <a:srgbClr val="FFFFFF"/>
                </a:solidFill>
                <a:latin typeface="Times New Roman" charset="0"/>
              </a:rPr>
              <a:t>(not to be confused with a Python dictionary type).</a:t>
            </a:r>
            <a:endParaRPr lang="zh-TW" altLang="en-US" sz="2800" dirty="0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64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-164306" y="609600"/>
            <a:ext cx="101727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ts val="1200"/>
              </a:spcBef>
              <a:buClr>
                <a:srgbClr val="FFFFFF"/>
              </a:buClr>
            </a:pPr>
            <a:r>
              <a:rPr lang="en-US" altLang="en-US" sz="2800" kern="0" spc="-30" dirty="0"/>
              <a:t>Can com</a:t>
            </a:r>
            <a:r>
              <a:rPr lang="en-US" altLang="en-US" sz="2800" kern="0" spc="-30" dirty="0">
                <a:solidFill>
                  <a:srgbClr val="000000"/>
                </a:solidFill>
              </a:rPr>
              <a:t>pare </a:t>
            </a:r>
            <a:r>
              <a:rPr lang="en-US" altLang="en-US" sz="2800" b="1" kern="0" spc="-30" dirty="0">
                <a:solidFill>
                  <a:srgbClr val="00B0F0"/>
                </a:solidFill>
              </a:rPr>
              <a:t>strings</a:t>
            </a:r>
            <a:r>
              <a:rPr lang="en-US" altLang="en-US" sz="2800" kern="0" spc="-30" dirty="0">
                <a:solidFill>
                  <a:srgbClr val="FFFFFF">
                    <a:lumMod val="95000"/>
                  </a:srgbClr>
                </a:solidFill>
              </a:rPr>
              <a:t>, lists, tuples, sets, but </a:t>
            </a:r>
            <a:r>
              <a:rPr lang="en-US" altLang="en-US" sz="2800" b="1" kern="0" spc="-30" dirty="0">
                <a:solidFill>
                  <a:srgbClr val="FFFFFF">
                    <a:lumMod val="95000"/>
                  </a:srgbClr>
                </a:solidFill>
              </a:rPr>
              <a:t>not</a:t>
            </a:r>
            <a:r>
              <a:rPr lang="en-US" altLang="en-US" sz="2800" kern="0" spc="-30" dirty="0">
                <a:solidFill>
                  <a:srgbClr val="FFFFFF">
                    <a:lumMod val="95000"/>
                  </a:srgbClr>
                </a:solidFill>
              </a:rPr>
              <a:t> dictionaries</a:t>
            </a:r>
            <a:endParaRPr lang="en-US" altLang="en-US" sz="2800" kern="0" spc="-3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en-US" sz="2600" dirty="0"/>
              <a:t>Compares left-to-right until </a:t>
            </a:r>
            <a:r>
              <a:rPr lang="en-US" altLang="en-US" sz="2600" dirty="0">
                <a:solidFill>
                  <a:srgbClr val="FF1493"/>
                </a:solidFill>
              </a:rPr>
              <a:t>first differenc</a:t>
            </a:r>
            <a:r>
              <a:rPr lang="en-US" altLang="en-US" sz="2600" dirty="0">
                <a:solidFill>
                  <a:srgbClr val="FF1493"/>
                </a:solidFill>
                <a:sym typeface="Wingdings" pitchFamily="2" charset="2"/>
              </a:rPr>
              <a:t>e</a:t>
            </a:r>
          </a:p>
          <a:p>
            <a:pPr lvl="1">
              <a:spcBef>
                <a:spcPts val="0"/>
              </a:spcBef>
            </a:pPr>
            <a:r>
              <a:rPr lang="en-US" altLang="en-US" sz="2600" dirty="0">
                <a:solidFill>
                  <a:srgbClr val="FFFFFF">
                    <a:lumMod val="85000"/>
                  </a:srgbClr>
                </a:solidFill>
                <a:sym typeface="Wingdings" pitchFamily="2" charset="2"/>
              </a:rPr>
              <a:t>Subsequences are smaller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altLang="en-US" sz="1400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&gt;&gt;&gt;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print(</a:t>
            </a:r>
            <a:r>
              <a:rPr lang="en-US" altLang="en-US" b="1" dirty="0">
                <a:solidFill>
                  <a:srgbClr val="00B0F0"/>
                </a:solidFill>
                <a:latin typeface="Lucida Console" panose="020B0609040504020204" pitchFamily="49" charset="0"/>
                <a:sym typeface="Wingdings" pitchFamily="2" charset="2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1,2,</a:t>
            </a:r>
            <a:r>
              <a:rPr lang="en-US" altLang="en-US" dirty="0">
                <a:solidFill>
                  <a:srgbClr val="FF1493"/>
                </a:solidFill>
                <a:latin typeface="Lucida Console" panose="020B0609040504020204" pitchFamily="49" charset="0"/>
                <a:sym typeface="Wingdings" pitchFamily="2" charset="2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,4</a:t>
            </a:r>
            <a:r>
              <a:rPr lang="en-US" altLang="en-US" b="1" dirty="0">
                <a:solidFill>
                  <a:srgbClr val="00B0F0"/>
                </a:solidFill>
                <a:latin typeface="Lucida Console" panose="020B0609040504020204" pitchFamily="49" charset="0"/>
                <a:sym typeface="Wingdings" pitchFamily="2" charset="2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&lt;</a:t>
            </a:r>
            <a:r>
              <a:rPr lang="en-US" altLang="en-US" b="1" dirty="0">
                <a:solidFill>
                  <a:srgbClr val="00B0F0"/>
                </a:solidFill>
                <a:latin typeface="Lucida Console" panose="020B0609040504020204" pitchFamily="49" charset="0"/>
                <a:sym typeface="Wingdings" pitchFamily="2" charset="2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1,2,</a:t>
            </a:r>
            <a:r>
              <a:rPr lang="en-US" altLang="en-US" dirty="0">
                <a:solidFill>
                  <a:srgbClr val="FF1493"/>
                </a:solidFill>
                <a:latin typeface="Lucida Console" panose="020B0609040504020204" pitchFamily="49" charset="0"/>
                <a:sym typeface="Wingdings" pitchFamily="2" charset="2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,3</a:t>
            </a:r>
            <a:r>
              <a:rPr lang="en-US" altLang="en-US" b="1" dirty="0">
                <a:solidFill>
                  <a:srgbClr val="00B0F0"/>
                </a:solidFill>
                <a:latin typeface="Lucida Console" panose="020B0609040504020204" pitchFamily="49" charset="0"/>
                <a:sym typeface="Wingdings" pitchFamily="2" charset="2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006600"/>
                </a:solidFill>
                <a:latin typeface="Lucida Console" panose="020B0609040504020204" pitchFamily="49" charset="0"/>
                <a:sym typeface="Wingdings" pitchFamily="2" charset="2"/>
              </a:rPr>
              <a:t>True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FFFFFF"/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endParaRPr lang="en-US" altLang="en-US" dirty="0">
              <a:solidFill>
                <a:srgbClr val="7F7F7F"/>
              </a:solidFill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92895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074" kern="0" dirty="0">
                <a:solidFill>
                  <a:srgbClr val="0070C0"/>
                </a:solidFill>
                <a:latin typeface="Elephant" panose="02020904090505020303" pitchFamily="18" charset="0"/>
              </a:rPr>
              <a:t>Comparison Rules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2921794" y="1028700"/>
            <a:ext cx="228600" cy="10287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4001130" y="1433017"/>
            <a:ext cx="750626" cy="70058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1493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5111149" y="1460312"/>
            <a:ext cx="732429" cy="7051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1493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-164306" y="2770632"/>
            <a:ext cx="1755724" cy="3455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	&gt;&gt;&gt;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solidFill>
                <a:srgbClr val="7F7F7F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solidFill>
                <a:srgbClr val="7F7F7F"/>
              </a:solidFill>
              <a:latin typeface="Lucida Console" panose="020B060904050402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410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-164306" y="609600"/>
            <a:ext cx="101727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ts val="1200"/>
              </a:spcBef>
              <a:buClr>
                <a:srgbClr val="FFFFFF"/>
              </a:buClr>
            </a:pPr>
            <a:r>
              <a:rPr lang="en-US" altLang="en-US" sz="2800" kern="0" spc="-30" dirty="0"/>
              <a:t>Can com</a:t>
            </a:r>
            <a:r>
              <a:rPr lang="en-US" altLang="en-US" sz="2800" kern="0" spc="-30" dirty="0">
                <a:solidFill>
                  <a:srgbClr val="000000"/>
                </a:solidFill>
              </a:rPr>
              <a:t>pare </a:t>
            </a:r>
            <a:r>
              <a:rPr lang="en-US" altLang="en-US" sz="2800" kern="0" spc="-30" dirty="0"/>
              <a:t>strings, </a:t>
            </a:r>
            <a:r>
              <a:rPr lang="en-US" altLang="en-US" sz="2800" b="1" kern="0" spc="-30" dirty="0">
                <a:solidFill>
                  <a:srgbClr val="00B0F0"/>
                </a:solidFill>
              </a:rPr>
              <a:t>lists</a:t>
            </a:r>
            <a:r>
              <a:rPr lang="en-US" altLang="en-US" sz="2800" kern="0" spc="-30" dirty="0">
                <a:solidFill>
                  <a:srgbClr val="FFFFFF">
                    <a:lumMod val="95000"/>
                  </a:srgbClr>
                </a:solidFill>
              </a:rPr>
              <a:t>, tuples, sets, but </a:t>
            </a:r>
            <a:r>
              <a:rPr lang="en-US" altLang="en-US" sz="2800" b="1" kern="0" spc="-30" dirty="0">
                <a:solidFill>
                  <a:srgbClr val="FFFFFF">
                    <a:lumMod val="95000"/>
                  </a:srgbClr>
                </a:solidFill>
              </a:rPr>
              <a:t>not</a:t>
            </a:r>
            <a:r>
              <a:rPr lang="en-US" altLang="en-US" sz="2800" kern="0" spc="-30" dirty="0">
                <a:solidFill>
                  <a:srgbClr val="FFFFFF">
                    <a:lumMod val="95000"/>
                  </a:srgbClr>
                </a:solidFill>
              </a:rPr>
              <a:t> dictionaries</a:t>
            </a:r>
            <a:endParaRPr lang="en-US" altLang="en-US" sz="2800" kern="0" spc="-3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en-US" sz="2600" dirty="0"/>
              <a:t>Compares left-to-right until </a:t>
            </a:r>
            <a:r>
              <a:rPr lang="en-US" altLang="en-US" sz="2600" dirty="0">
                <a:solidFill>
                  <a:srgbClr val="FF1493"/>
                </a:solidFill>
              </a:rPr>
              <a:t>first differenc</a:t>
            </a:r>
            <a:r>
              <a:rPr lang="en-US" altLang="en-US" sz="2600" dirty="0">
                <a:solidFill>
                  <a:srgbClr val="FF1493"/>
                </a:solidFill>
                <a:sym typeface="Wingdings" pitchFamily="2" charset="2"/>
              </a:rPr>
              <a:t>e</a:t>
            </a:r>
          </a:p>
          <a:p>
            <a:pPr lvl="1">
              <a:spcBef>
                <a:spcPts val="0"/>
              </a:spcBef>
            </a:pPr>
            <a:r>
              <a:rPr lang="en-US" altLang="en-US" sz="2600" dirty="0">
                <a:solidFill>
                  <a:srgbClr val="FFFFFF">
                    <a:lumMod val="85000"/>
                  </a:srgbClr>
                </a:solidFill>
                <a:sym typeface="Wingdings" pitchFamily="2" charset="2"/>
              </a:rPr>
              <a:t>Subsequences are smaller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altLang="en-US" sz="1400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&gt;&gt;&gt; print(</a:t>
            </a:r>
            <a:r>
              <a:rPr lang="en-US" altLang="en-US" b="1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"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1,2,3,4</a:t>
            </a:r>
            <a:r>
              <a:rPr lang="en-US" altLang="en-US" b="1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"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&lt;</a:t>
            </a:r>
            <a:r>
              <a:rPr lang="en-US" altLang="en-US" b="1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"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1,2,4,3</a:t>
            </a:r>
            <a:r>
              <a:rPr lang="en-US" altLang="en-US" b="1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"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	True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FFFFFF"/>
                </a:solidFill>
                <a:latin typeface="Lucida Console" panose="020B0609040504020204" pitchFamily="49" charset="0"/>
                <a:sym typeface="Wingdings" pitchFamily="2" charset="2"/>
              </a:rPr>
              <a:t>&gt;&gt;&gt;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print(</a:t>
            </a:r>
            <a:r>
              <a:rPr lang="en-US" altLang="en-US" b="1" dirty="0">
                <a:solidFill>
                  <a:srgbClr val="00B0F0"/>
                </a:solidFill>
                <a:latin typeface="Lucida Console" panose="020B0609040504020204" pitchFamily="49" charset="0"/>
                <a:sym typeface="Wingdings" pitchFamily="2" charset="2"/>
              </a:rPr>
              <a:t>[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1,2,</a:t>
            </a:r>
            <a:r>
              <a:rPr lang="en-US" altLang="en-US" dirty="0">
                <a:solidFill>
                  <a:srgbClr val="FF1493"/>
                </a:solidFill>
                <a:latin typeface="Lucida Console" panose="020B0609040504020204" pitchFamily="49" charset="0"/>
                <a:sym typeface="Wingdings" pitchFamily="2" charset="2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,4</a:t>
            </a:r>
            <a:r>
              <a:rPr lang="en-US" altLang="en-US" b="1" dirty="0">
                <a:solidFill>
                  <a:srgbClr val="00B0F0"/>
                </a:solidFill>
                <a:latin typeface="Lucida Console" panose="020B0609040504020204" pitchFamily="49" charset="0"/>
                <a:sym typeface="Wingdings" pitchFamily="2" charset="2"/>
              </a:rPr>
              <a:t>]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&lt;</a:t>
            </a:r>
            <a:r>
              <a:rPr lang="en-US" altLang="en-US" b="1" dirty="0">
                <a:solidFill>
                  <a:srgbClr val="00B0F0"/>
                </a:solidFill>
                <a:latin typeface="Lucida Console" panose="020B0609040504020204" pitchFamily="49" charset="0"/>
                <a:sym typeface="Wingdings" pitchFamily="2" charset="2"/>
              </a:rPr>
              <a:t>[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1,2,</a:t>
            </a:r>
            <a:r>
              <a:rPr lang="en-US" altLang="en-US" dirty="0">
                <a:solidFill>
                  <a:srgbClr val="FF1493"/>
                </a:solidFill>
                <a:latin typeface="Lucida Console" panose="020B0609040504020204" pitchFamily="49" charset="0"/>
                <a:sym typeface="Wingdings" pitchFamily="2" charset="2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,3</a:t>
            </a:r>
            <a:r>
              <a:rPr lang="en-US" altLang="en-US" b="1" dirty="0">
                <a:solidFill>
                  <a:srgbClr val="00B0F0"/>
                </a:solidFill>
                <a:latin typeface="Lucida Console" panose="020B0609040504020204" pitchFamily="49" charset="0"/>
                <a:sym typeface="Wingdings" pitchFamily="2" charset="2"/>
              </a:rPr>
              <a:t>]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006600"/>
                </a:solidFill>
                <a:latin typeface="Lucida Console" panose="020B0609040504020204" pitchFamily="49" charset="0"/>
                <a:sym typeface="Wingdings" pitchFamily="2" charset="2"/>
              </a:rPr>
              <a:t>True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FFFFFF"/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endParaRPr lang="en-US" altLang="en-US" dirty="0">
              <a:solidFill>
                <a:srgbClr val="7F7F7F"/>
              </a:solidFill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92895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074" kern="0" dirty="0">
                <a:solidFill>
                  <a:srgbClr val="0070C0"/>
                </a:solidFill>
                <a:latin typeface="Elephant" panose="02020904090505020303" pitchFamily="18" charset="0"/>
              </a:rPr>
              <a:t>Comparison Rules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3021810" y="1028700"/>
            <a:ext cx="1042985" cy="17907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-164306" y="2770632"/>
            <a:ext cx="1755724" cy="3455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	&gt;&gt;&gt;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solidFill>
                <a:srgbClr val="7F7F7F"/>
              </a:solidFill>
              <a:latin typeface="Lucida Console" panose="020B0609040504020204" pitchFamily="49" charset="0"/>
              <a:sym typeface="Wingdings" pitchFamily="2" charset="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950494" y="1482390"/>
            <a:ext cx="1943100" cy="1375110"/>
            <a:chOff x="4389437" y="1482389"/>
            <a:chExt cx="1943100" cy="1032211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flipH="1">
              <a:off x="4389437" y="1482389"/>
              <a:ext cx="831694" cy="103221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1493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5570537" y="1485900"/>
              <a:ext cx="762000" cy="10287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1493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6463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78594" y="819392"/>
          <a:ext cx="9372600" cy="5860169"/>
        </p:xfrm>
        <a:graphic>
          <a:graphicData uri="http://schemas.openxmlformats.org/drawingml/2006/table">
            <a:tbl>
              <a:tblPr/>
              <a:tblGrid>
                <a:gridCol w="6074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651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2"/>
                        </a:rPr>
                        <a:t>list.append</a:t>
                      </a: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2"/>
                        </a:rPr>
                        <a:t>(</a:t>
                      </a:r>
                      <a:r>
                        <a:rPr kumimoji="0" 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2"/>
                        </a:rPr>
                        <a:t>obj</a:t>
                      </a: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2"/>
                        </a:rPr>
                        <a:t>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Appends object 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obj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to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list</a:t>
                      </a: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2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3"/>
                        </a:rPr>
                        <a:t>list.count</a:t>
                      </a: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3"/>
                        </a:rPr>
                        <a:t>(</a:t>
                      </a:r>
                      <a:r>
                        <a:rPr kumimoji="0" 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3"/>
                        </a:rPr>
                        <a:t>obj</a:t>
                      </a: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3"/>
                        </a:rPr>
                        <a:t>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Returns count of how many times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obj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occurs in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list</a:t>
                      </a: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3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4"/>
                        </a:rPr>
                        <a:t>list.extend</a:t>
                      </a: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4"/>
                        </a:rPr>
                        <a:t>(</a:t>
                      </a:r>
                      <a:r>
                        <a:rPr kumimoji="0" 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4"/>
                        </a:rPr>
                        <a:t>seq</a:t>
                      </a: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4"/>
                        </a:rPr>
                        <a:t>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Appends the contents of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to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list</a:t>
                      </a: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4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5"/>
                        </a:rPr>
                        <a:t>list.index</a:t>
                      </a: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5"/>
                        </a:rPr>
                        <a:t>(</a:t>
                      </a:r>
                      <a:r>
                        <a:rPr kumimoji="0" 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5"/>
                        </a:rPr>
                        <a:t>obj</a:t>
                      </a: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5"/>
                        </a:rPr>
                        <a:t>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Returns the lowest index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in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list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where the given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obj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appears</a:t>
                      </a: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5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6"/>
                        </a:rPr>
                        <a:t>list.insert</a:t>
                      </a: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6"/>
                        </a:rPr>
                        <a:t>(index, </a:t>
                      </a:r>
                      <a:r>
                        <a:rPr kumimoji="0" 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6"/>
                        </a:rPr>
                        <a:t>obj</a:t>
                      </a: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6"/>
                        </a:rPr>
                        <a:t>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8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Inserts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obj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into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list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at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the position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index</a:t>
                      </a: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282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6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7"/>
                        </a:rPr>
                        <a:t>list.pop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7"/>
                        </a:rPr>
                        <a:t>([position])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99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Removes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from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list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and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returns last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element (or the one at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position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)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723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7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8"/>
                        </a:rPr>
                        <a:t>list.remove</a:t>
                      </a: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8"/>
                        </a:rPr>
                        <a:t>(</a:t>
                      </a:r>
                      <a:r>
                        <a:rPr kumimoji="0" 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8"/>
                        </a:rPr>
                        <a:t>obj</a:t>
                      </a: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8"/>
                        </a:rPr>
                        <a:t>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37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Removes object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obj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from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list</a:t>
                      </a: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0369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8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9"/>
                        </a:rPr>
                        <a:t>list.reverse</a:t>
                      </a: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9"/>
                        </a:rPr>
                        <a:t>()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84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Reverses objects of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list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in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place (meaning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list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becomes flipped)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4505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9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10"/>
                        </a:rPr>
                        <a:t>list.sort</a:t>
                      </a: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10"/>
                        </a:rPr>
                        <a:t>([</a:t>
                      </a:r>
                      <a:r>
                        <a:rPr kumimoji="0" 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10"/>
                        </a:rPr>
                        <a:t>func</a:t>
                      </a: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10"/>
                        </a:rPr>
                        <a:t>])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394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Sorts objects of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list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in place. Use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compare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func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if given</a:t>
                      </a: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4295" y="2"/>
            <a:ext cx="9601200" cy="800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dirty="0">
                <a:solidFill>
                  <a:srgbClr val="0070C0"/>
                </a:solidFill>
              </a:rPr>
              <a:t>Built-in List Methods:</a:t>
            </a:r>
          </a:p>
        </p:txBody>
      </p:sp>
    </p:spTree>
    <p:extLst>
      <p:ext uri="{BB962C8B-B14F-4D97-AF65-F5344CB8AC3E}">
        <p14:creationId xmlns:p14="http://schemas.microsoft.com/office/powerpoint/2010/main" val="354831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-164306" y="609600"/>
            <a:ext cx="101727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ts val="1200"/>
              </a:spcBef>
              <a:buClr>
                <a:srgbClr val="FFFFFF"/>
              </a:buClr>
            </a:pPr>
            <a:r>
              <a:rPr lang="en-US" altLang="en-US" sz="2800" kern="0" spc="-30" dirty="0"/>
              <a:t>Can com</a:t>
            </a:r>
            <a:r>
              <a:rPr lang="en-US" altLang="en-US" sz="2800" kern="0" spc="-30" dirty="0">
                <a:solidFill>
                  <a:srgbClr val="000000"/>
                </a:solidFill>
              </a:rPr>
              <a:t>pare </a:t>
            </a:r>
            <a:r>
              <a:rPr lang="en-US" altLang="en-US" sz="2800" kern="0" spc="-30" dirty="0"/>
              <a:t>strings, </a:t>
            </a:r>
            <a:r>
              <a:rPr lang="en-US" altLang="en-US" sz="2800" kern="0" spc="-30" dirty="0">
                <a:solidFill>
                  <a:srgbClr val="000000"/>
                </a:solidFill>
              </a:rPr>
              <a:t>lists, </a:t>
            </a:r>
            <a:r>
              <a:rPr lang="en-US" altLang="en-US" sz="2800" b="1" kern="0" spc="-30" dirty="0">
                <a:solidFill>
                  <a:srgbClr val="00B0F0"/>
                </a:solidFill>
              </a:rPr>
              <a:t>tuples</a:t>
            </a:r>
            <a:r>
              <a:rPr lang="en-US" altLang="en-US" sz="2800" kern="0" spc="-30" dirty="0">
                <a:solidFill>
                  <a:srgbClr val="FFFFFF">
                    <a:lumMod val="95000"/>
                  </a:srgbClr>
                </a:solidFill>
              </a:rPr>
              <a:t>, sets, but </a:t>
            </a:r>
            <a:r>
              <a:rPr lang="en-US" altLang="en-US" sz="2800" b="1" kern="0" spc="-30" dirty="0">
                <a:solidFill>
                  <a:srgbClr val="FFFFFF">
                    <a:lumMod val="95000"/>
                  </a:srgbClr>
                </a:solidFill>
              </a:rPr>
              <a:t>not</a:t>
            </a:r>
            <a:r>
              <a:rPr lang="en-US" altLang="en-US" sz="2800" kern="0" spc="-30" dirty="0">
                <a:solidFill>
                  <a:srgbClr val="FFFFFF">
                    <a:lumMod val="95000"/>
                  </a:srgbClr>
                </a:solidFill>
              </a:rPr>
              <a:t> dictionaries</a:t>
            </a:r>
            <a:endParaRPr lang="en-US" altLang="en-US" sz="2800" kern="0" spc="-3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en-US" sz="2600" dirty="0"/>
              <a:t>Compares left-to-right until </a:t>
            </a:r>
            <a:r>
              <a:rPr lang="en-US" altLang="en-US" sz="2600" dirty="0">
                <a:solidFill>
                  <a:srgbClr val="FF1493"/>
                </a:solidFill>
              </a:rPr>
              <a:t>first differenc</a:t>
            </a:r>
            <a:r>
              <a:rPr lang="en-US" altLang="en-US" sz="2600" dirty="0">
                <a:solidFill>
                  <a:srgbClr val="FF1493"/>
                </a:solidFill>
                <a:sym typeface="Wingdings" pitchFamily="2" charset="2"/>
              </a:rPr>
              <a:t>e</a:t>
            </a:r>
          </a:p>
          <a:p>
            <a:pPr lvl="1">
              <a:spcBef>
                <a:spcPts val="0"/>
              </a:spcBef>
            </a:pPr>
            <a:r>
              <a:rPr lang="en-US" altLang="en-US" sz="2600" dirty="0">
                <a:solidFill>
                  <a:srgbClr val="FFFFFF">
                    <a:lumMod val="85000"/>
                  </a:srgbClr>
                </a:solidFill>
                <a:sym typeface="Wingdings" pitchFamily="2" charset="2"/>
              </a:rPr>
              <a:t>Subsequences are smaller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altLang="en-US" sz="1400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&gt;&gt;&gt; print(</a:t>
            </a:r>
            <a:r>
              <a:rPr lang="en-US" altLang="en-US" b="1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"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1,2,3,4</a:t>
            </a:r>
            <a:r>
              <a:rPr lang="en-US" altLang="en-US" b="1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"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&lt;</a:t>
            </a:r>
            <a:r>
              <a:rPr lang="en-US" altLang="en-US" b="1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"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1,2,4,3</a:t>
            </a:r>
            <a:r>
              <a:rPr lang="en-US" altLang="en-US" b="1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"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	True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FFFFFF"/>
                </a:solidFill>
                <a:latin typeface="Lucida Console" panose="020B0609040504020204" pitchFamily="49" charset="0"/>
                <a:sym typeface="Wingdings" pitchFamily="2" charset="2"/>
              </a:rPr>
              <a:t>&gt;&gt;&gt; 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print(</a:t>
            </a:r>
            <a:r>
              <a:rPr lang="en-US" altLang="en-US" b="1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[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1,2,3,4</a:t>
            </a:r>
            <a:r>
              <a:rPr lang="en-US" altLang="en-US" b="1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]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&lt;</a:t>
            </a:r>
            <a:r>
              <a:rPr lang="en-US" altLang="en-US" b="1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[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1,2,4,3</a:t>
            </a:r>
            <a:r>
              <a:rPr lang="en-US" altLang="en-US" b="1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]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	True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FFFFFF"/>
                </a:solidFill>
                <a:latin typeface="Lucida Console" panose="020B0609040504020204" pitchFamily="49" charset="0"/>
                <a:sym typeface="Wingdings" pitchFamily="2" charset="2"/>
              </a:rPr>
              <a:t>&gt;&gt;&gt;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print(</a:t>
            </a:r>
            <a:r>
              <a:rPr lang="en-US" altLang="en-US" b="1" dirty="0">
                <a:solidFill>
                  <a:srgbClr val="00B0F0"/>
                </a:solidFill>
                <a:latin typeface="Lucida Console" panose="020B0609040504020204" pitchFamily="49" charset="0"/>
                <a:sym typeface="Wingdings" pitchFamily="2" charset="2"/>
              </a:rPr>
              <a:t>(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1,2,</a:t>
            </a:r>
            <a:r>
              <a:rPr lang="en-US" altLang="en-US" dirty="0">
                <a:solidFill>
                  <a:srgbClr val="FF1493"/>
                </a:solidFill>
                <a:latin typeface="Lucida Console" panose="020B0609040504020204" pitchFamily="49" charset="0"/>
                <a:sym typeface="Wingdings" pitchFamily="2" charset="2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,4</a:t>
            </a:r>
            <a:r>
              <a:rPr lang="en-US" altLang="en-US" b="1" dirty="0">
                <a:solidFill>
                  <a:srgbClr val="00B0F0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&lt;</a:t>
            </a:r>
            <a:r>
              <a:rPr lang="en-US" altLang="en-US" b="1" dirty="0">
                <a:solidFill>
                  <a:srgbClr val="00B0F0"/>
                </a:solidFill>
                <a:latin typeface="Lucida Console" panose="020B0609040504020204" pitchFamily="49" charset="0"/>
                <a:sym typeface="Wingdings" pitchFamily="2" charset="2"/>
              </a:rPr>
              <a:t>(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1,2,</a:t>
            </a:r>
            <a:r>
              <a:rPr lang="en-US" altLang="en-US" dirty="0">
                <a:solidFill>
                  <a:srgbClr val="FF1493"/>
                </a:solidFill>
                <a:latin typeface="Lucida Console" panose="020B0609040504020204" pitchFamily="49" charset="0"/>
                <a:sym typeface="Wingdings" pitchFamily="2" charset="2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,3</a:t>
            </a:r>
            <a:r>
              <a:rPr lang="en-US" altLang="en-US" b="1" dirty="0">
                <a:solidFill>
                  <a:srgbClr val="00B0F0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006600"/>
                </a:solidFill>
                <a:latin typeface="Lucida Console" panose="020B0609040504020204" pitchFamily="49" charset="0"/>
                <a:sym typeface="Wingdings" pitchFamily="2" charset="2"/>
              </a:rPr>
              <a:t>True	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92895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074" kern="0" dirty="0">
                <a:solidFill>
                  <a:srgbClr val="0070C0"/>
                </a:solidFill>
                <a:latin typeface="Elephant" panose="02020904090505020303" pitchFamily="18" charset="0"/>
              </a:rPr>
              <a:t>Comparison Rules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3028159" y="1028700"/>
            <a:ext cx="1836739" cy="25590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-164306" y="2770632"/>
            <a:ext cx="1755724" cy="3455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	&gt;&gt;&gt;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solidFill>
                <a:srgbClr val="7F7F7F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	&gt;&gt;&gt;</a:t>
            </a: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  <a:sym typeface="Wingdings" pitchFamily="2" charset="2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973835" y="1437565"/>
            <a:ext cx="1919761" cy="2220037"/>
            <a:chOff x="4412776" y="1461117"/>
            <a:chExt cx="1919761" cy="1053483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 flipH="1">
              <a:off x="4412776" y="1465435"/>
              <a:ext cx="859809" cy="103621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1493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5522794" y="1461117"/>
              <a:ext cx="809743" cy="105348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1493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915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-164306" y="609600"/>
            <a:ext cx="10333038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ts val="1200"/>
              </a:spcBef>
              <a:buClr>
                <a:srgbClr val="FFFFFF"/>
              </a:buClr>
            </a:pPr>
            <a:r>
              <a:rPr lang="en-US" altLang="en-US" sz="2800" kern="0" spc="-30" dirty="0"/>
              <a:t>Can com</a:t>
            </a:r>
            <a:r>
              <a:rPr lang="en-US" altLang="en-US" sz="2800" kern="0" spc="-30" dirty="0">
                <a:solidFill>
                  <a:srgbClr val="000000"/>
                </a:solidFill>
              </a:rPr>
              <a:t>pare </a:t>
            </a:r>
            <a:r>
              <a:rPr lang="en-US" altLang="en-US" sz="2800" kern="0" spc="-30" dirty="0"/>
              <a:t>strings, </a:t>
            </a:r>
            <a:r>
              <a:rPr lang="en-US" altLang="en-US" sz="2800" kern="0" spc="-30" dirty="0">
                <a:solidFill>
                  <a:srgbClr val="000000"/>
                </a:solidFill>
              </a:rPr>
              <a:t>lists, tuples, </a:t>
            </a:r>
            <a:r>
              <a:rPr lang="en-US" altLang="en-US" sz="2800" b="1" kern="0" spc="-30" dirty="0">
                <a:solidFill>
                  <a:srgbClr val="00B0F0"/>
                </a:solidFill>
              </a:rPr>
              <a:t>sets</a:t>
            </a:r>
            <a:r>
              <a:rPr lang="en-US" altLang="en-US" sz="2800" kern="0" spc="-30" dirty="0">
                <a:solidFill>
                  <a:srgbClr val="FFFFFF">
                    <a:lumMod val="95000"/>
                  </a:srgbClr>
                </a:solidFill>
              </a:rPr>
              <a:t>, but </a:t>
            </a:r>
            <a:r>
              <a:rPr lang="en-US" altLang="en-US" sz="2800" b="1" kern="0" spc="-30" dirty="0">
                <a:solidFill>
                  <a:srgbClr val="FFFFFF">
                    <a:lumMod val="95000"/>
                  </a:srgbClr>
                </a:solidFill>
              </a:rPr>
              <a:t>not</a:t>
            </a:r>
            <a:r>
              <a:rPr lang="en-US" altLang="en-US" sz="2800" kern="0" spc="-30" dirty="0">
                <a:solidFill>
                  <a:srgbClr val="FFFFFF">
                    <a:lumMod val="95000"/>
                  </a:srgbClr>
                </a:solidFill>
              </a:rPr>
              <a:t> dictionaries</a:t>
            </a:r>
            <a:endParaRPr lang="en-US" altLang="en-US" sz="2800" kern="0" spc="-3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en-US" sz="2600" strike="sngStrike" dirty="0"/>
              <a:t>Compares</a:t>
            </a:r>
            <a:r>
              <a:rPr lang="en-US" altLang="en-US" sz="2600" strike="sngStrike" dirty="0">
                <a:solidFill>
                  <a:srgbClr val="FF0000"/>
                </a:solidFill>
              </a:rPr>
              <a:t> left-to-right </a:t>
            </a:r>
            <a:r>
              <a:rPr lang="en-US" altLang="en-US" sz="2600" strike="sngStrike" dirty="0"/>
              <a:t>until </a:t>
            </a:r>
            <a:r>
              <a:rPr lang="en-US" altLang="en-US" sz="2600" strike="sngStrike" dirty="0">
                <a:solidFill>
                  <a:srgbClr val="FF1493"/>
                </a:solidFill>
              </a:rPr>
              <a:t>first differenc</a:t>
            </a:r>
            <a:r>
              <a:rPr lang="en-US" altLang="en-US" sz="2600" strike="sngStrike" dirty="0">
                <a:solidFill>
                  <a:srgbClr val="FF1493"/>
                </a:solidFill>
                <a:sym typeface="Wingdings" pitchFamily="2" charset="2"/>
              </a:rPr>
              <a:t>e</a:t>
            </a:r>
          </a:p>
          <a:p>
            <a:pPr lvl="1">
              <a:spcBef>
                <a:spcPts val="0"/>
              </a:spcBef>
            </a:pPr>
            <a:r>
              <a:rPr lang="en-US" altLang="en-US" sz="2600" dirty="0">
                <a:solidFill>
                  <a:srgbClr val="FFFFFF">
                    <a:lumMod val="85000"/>
                  </a:srgbClr>
                </a:solidFill>
                <a:sym typeface="Wingdings" pitchFamily="2" charset="2"/>
              </a:rPr>
              <a:t>Subsequences are smaller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altLang="en-US" sz="1400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&gt;&gt;&gt; print(</a:t>
            </a:r>
            <a:r>
              <a:rPr lang="en-US" altLang="en-US" b="1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"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1,2,3,4</a:t>
            </a:r>
            <a:r>
              <a:rPr lang="en-US" altLang="en-US" b="1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"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&lt;</a:t>
            </a:r>
            <a:r>
              <a:rPr lang="en-US" altLang="en-US" b="1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"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1,2,4,3</a:t>
            </a:r>
            <a:r>
              <a:rPr lang="en-US" altLang="en-US" b="1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"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	True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Lucida Console" panose="020B0609040504020204" pitchFamily="49" charset="0"/>
                <a:sym typeface="Wingdings" pitchFamily="2" charset="2"/>
              </a:rPr>
              <a:t>	&gt;&gt;&gt; 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print(</a:t>
            </a:r>
            <a:r>
              <a:rPr lang="en-US" altLang="en-US" b="1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[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1,2,3,4</a:t>
            </a:r>
            <a:r>
              <a:rPr lang="en-US" altLang="en-US" b="1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]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&lt;</a:t>
            </a:r>
            <a:r>
              <a:rPr lang="en-US" altLang="en-US" b="1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[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1,2,4,3</a:t>
            </a:r>
            <a:r>
              <a:rPr lang="en-US" altLang="en-US" b="1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]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	True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FFFFFF"/>
                </a:solidFill>
                <a:latin typeface="Lucida Console" panose="020B0609040504020204" pitchFamily="49" charset="0"/>
                <a:sym typeface="Wingdings" pitchFamily="2" charset="2"/>
              </a:rPr>
              <a:t>&gt;&gt;&gt; 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print(</a:t>
            </a:r>
            <a:r>
              <a:rPr lang="en-US" altLang="en-US" b="1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(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1,2,3,4</a:t>
            </a:r>
            <a:r>
              <a:rPr lang="en-US" altLang="en-US" b="1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&lt;</a:t>
            </a:r>
            <a:r>
              <a:rPr lang="en-US" altLang="en-US" b="1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(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1,2,4,3</a:t>
            </a:r>
            <a:r>
              <a:rPr lang="en-US" altLang="en-US" b="1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	True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FFFFFF"/>
                </a:solidFill>
                <a:latin typeface="Lucida Console" panose="020B0609040504020204" pitchFamily="49" charset="0"/>
                <a:sym typeface="Wingdings" pitchFamily="2" charset="2"/>
              </a:rPr>
              <a:t>&gt;&gt;&gt;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print(</a:t>
            </a:r>
            <a:r>
              <a:rPr lang="en-US" altLang="en-US" b="1" dirty="0">
                <a:solidFill>
                  <a:srgbClr val="00B0F0"/>
                </a:solidFill>
                <a:latin typeface="Lucida Console" panose="020B0609040504020204" pitchFamily="49" charset="0"/>
                <a:sym typeface="Wingdings" pitchFamily="2" charset="2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1,2,3,4</a:t>
            </a:r>
            <a:r>
              <a:rPr lang="en-US" altLang="en-US" b="1" dirty="0">
                <a:solidFill>
                  <a:srgbClr val="00B0F0"/>
                </a:solidFill>
                <a:latin typeface="Lucida Console" panose="020B0609040504020204" pitchFamily="49" charset="0"/>
                <a:sym typeface="Wingdings" pitchFamily="2" charset="2"/>
              </a:rPr>
              <a:t>}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&lt;</a:t>
            </a:r>
            <a:r>
              <a:rPr lang="en-US" altLang="en-US" b="1" dirty="0">
                <a:solidFill>
                  <a:srgbClr val="00B0F0"/>
                </a:solidFill>
                <a:latin typeface="Lucida Console" panose="020B0609040504020204" pitchFamily="49" charset="0"/>
                <a:sym typeface="Wingdings" pitchFamily="2" charset="2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1,2,4,3</a:t>
            </a:r>
            <a:r>
              <a:rPr lang="en-US" altLang="en-US" b="1" dirty="0">
                <a:solidFill>
                  <a:srgbClr val="00B0F0"/>
                </a:solidFill>
                <a:latin typeface="Lucida Console" panose="020B0609040504020204" pitchFamily="49" charset="0"/>
                <a:sym typeface="Wingdings" pitchFamily="2" charset="2"/>
              </a:rPr>
              <a:t>}</a:t>
            </a:r>
            <a:r>
              <a:rPr lang="en-US" altLang="en-US" spc="-150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  <a:r>
              <a:rPr lang="en-US" altLang="en-US" sz="2400" spc="5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itchFamily="2" charset="2"/>
              </a:rPr>
              <a:t>#</a:t>
            </a:r>
            <a:r>
              <a:rPr lang="en-US" altLang="en-US" sz="240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itchFamily="2" charset="2"/>
              </a:rPr>
              <a:t>s</a:t>
            </a:r>
            <a:r>
              <a:rPr lang="en-US" altLang="en-US" sz="2400" spc="-3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itchFamily="2" charset="2"/>
              </a:rPr>
              <a:t>e</a:t>
            </a:r>
            <a:r>
              <a:rPr lang="en-US" altLang="en-US" sz="240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itchFamily="2" charset="2"/>
              </a:rPr>
              <a:t>ts</a:t>
            </a:r>
            <a:r>
              <a:rPr lang="en-US" altLang="en-US" sz="180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itchFamily="2" charset="2"/>
              </a:rPr>
              <a:t>h</a:t>
            </a:r>
            <a:r>
              <a:rPr lang="en-US" altLang="en-US" sz="2400" spc="-10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itchFamily="2" charset="2"/>
              </a:rPr>
              <a:t>av</a:t>
            </a:r>
            <a:r>
              <a:rPr lang="en-US" altLang="en-US" sz="240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itchFamily="2" charset="2"/>
              </a:rPr>
              <a:t>e</a:t>
            </a:r>
            <a:r>
              <a:rPr lang="en-US" altLang="en-US" sz="180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en-US" sz="2400" u="sng" spc="-4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itchFamily="2" charset="2"/>
              </a:rPr>
              <a:t>n</a:t>
            </a:r>
            <a:r>
              <a:rPr lang="en-US" altLang="en-US" sz="2400" u="sng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itchFamily="2" charset="2"/>
              </a:rPr>
              <a:t>o</a:t>
            </a:r>
            <a:r>
              <a:rPr lang="en-US" altLang="en-US" sz="1800" u="sng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en-US" sz="2400" u="sng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itchFamily="2" charset="2"/>
              </a:rPr>
              <a:t>left</a:t>
            </a:r>
            <a:r>
              <a:rPr lang="en-US" altLang="en-US" sz="1800" u="sng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en-US" sz="2400" u="sng" spc="-5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itchFamily="2" charset="2"/>
              </a:rPr>
              <a:t>o</a:t>
            </a:r>
            <a:r>
              <a:rPr lang="en-US" altLang="en-US" sz="2400" u="sng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itchFamily="2" charset="2"/>
              </a:rPr>
              <a:t>r</a:t>
            </a:r>
            <a:r>
              <a:rPr lang="en-US" altLang="en-US" sz="1800" u="sng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en-US" sz="2400" u="sng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itchFamily="2" charset="2"/>
              </a:rPr>
              <a:t>ri</a:t>
            </a:r>
            <a:r>
              <a:rPr lang="en-US" altLang="en-US" sz="2400" u="sng" spc="-5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itchFamily="2" charset="2"/>
              </a:rPr>
              <a:t>g</a:t>
            </a:r>
            <a:r>
              <a:rPr lang="en-US" altLang="en-US" sz="2400" u="sng" spc="-3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itchFamily="2" charset="2"/>
              </a:rPr>
              <a:t>h</a:t>
            </a:r>
            <a:r>
              <a:rPr lang="en-US" altLang="en-US" sz="2400" u="sng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itchFamily="2" charset="2"/>
              </a:rPr>
              <a:t>t</a:t>
            </a:r>
            <a:endParaRPr lang="en-US" altLang="en-US" u="sng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  <a:sym typeface="Wingdings" pitchFamily="2" charset="2"/>
              </a:rPr>
              <a:t>False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92895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074" kern="0" dirty="0">
                <a:solidFill>
                  <a:srgbClr val="0070C0"/>
                </a:solidFill>
                <a:latin typeface="Elephant" panose="02020904090505020303" pitchFamily="18" charset="0"/>
              </a:rPr>
              <a:t>Comparison Rules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3036094" y="1028700"/>
            <a:ext cx="2743200" cy="33147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-164306" y="2770632"/>
            <a:ext cx="1755724" cy="3455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	&gt;&gt;&gt;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solidFill>
                <a:srgbClr val="7F7F7F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	&gt;&gt;&gt;</a:t>
            </a: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solidFill>
                <a:srgbClr val="7F7F7F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	&gt;&gt;&gt;</a:t>
            </a: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  <a:sym typeface="Wingdings" pitchFamily="2" charset="2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 flipV="1">
            <a:off x="3066220" y="1393751"/>
            <a:ext cx="5680831" cy="30648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9063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-164306" y="609600"/>
            <a:ext cx="10333038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ts val="1200"/>
              </a:spcBef>
              <a:buClr>
                <a:srgbClr val="FFFFFF"/>
              </a:buClr>
            </a:pPr>
            <a:r>
              <a:rPr lang="en-US" altLang="en-US" sz="2800" kern="0" spc="-30" dirty="0"/>
              <a:t>Can com</a:t>
            </a:r>
            <a:r>
              <a:rPr lang="en-US" altLang="en-US" sz="2800" kern="0" spc="-30" dirty="0">
                <a:solidFill>
                  <a:srgbClr val="000000"/>
                </a:solidFill>
              </a:rPr>
              <a:t>pare </a:t>
            </a:r>
            <a:r>
              <a:rPr lang="en-US" altLang="en-US" sz="2800" kern="0" spc="-30" dirty="0"/>
              <a:t>strings, </a:t>
            </a:r>
            <a:r>
              <a:rPr lang="en-US" altLang="en-US" sz="2800" kern="0" spc="-30" dirty="0">
                <a:solidFill>
                  <a:srgbClr val="000000"/>
                </a:solidFill>
              </a:rPr>
              <a:t>lists, tuples, sets, </a:t>
            </a:r>
            <a:r>
              <a:rPr lang="en-US" altLang="en-US" sz="2800" kern="0" spc="-30" dirty="0">
                <a:solidFill>
                  <a:srgbClr val="FF0000"/>
                </a:solidFill>
              </a:rPr>
              <a:t>but </a:t>
            </a:r>
            <a:r>
              <a:rPr lang="en-US" altLang="en-US" sz="2800" b="1" kern="0" spc="-30" dirty="0">
                <a:solidFill>
                  <a:srgbClr val="FF0000"/>
                </a:solidFill>
              </a:rPr>
              <a:t>not</a:t>
            </a:r>
            <a:r>
              <a:rPr lang="en-US" altLang="en-US" sz="2800" kern="0" spc="-30" dirty="0">
                <a:solidFill>
                  <a:srgbClr val="FF0000"/>
                </a:solidFill>
              </a:rPr>
              <a:t> dictionaries</a:t>
            </a:r>
          </a:p>
          <a:p>
            <a:pPr lvl="1">
              <a:spcBef>
                <a:spcPts val="0"/>
              </a:spcBef>
            </a:pPr>
            <a:r>
              <a:rPr lang="en-US" altLang="en-US" sz="2600" dirty="0">
                <a:solidFill>
                  <a:srgbClr val="D9D9D9"/>
                </a:solidFill>
              </a:rPr>
              <a:t>Compares left-to-right until first difference</a:t>
            </a:r>
            <a:endParaRPr lang="en-US" altLang="en-US" sz="2600" strike="sngStrike" dirty="0">
              <a:solidFill>
                <a:srgbClr val="FF1493"/>
              </a:solidFill>
              <a:sym typeface="Wingdings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altLang="en-US" sz="2600" dirty="0">
                <a:solidFill>
                  <a:srgbClr val="FFFFFF">
                    <a:lumMod val="85000"/>
                  </a:srgbClr>
                </a:solidFill>
                <a:sym typeface="Wingdings" pitchFamily="2" charset="2"/>
              </a:rPr>
              <a:t>Subsequences are smaller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altLang="en-US" sz="1400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&gt;&gt;&gt; print(</a:t>
            </a:r>
            <a:r>
              <a:rPr lang="en-US" altLang="en-US" b="1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"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1,2,3,4</a:t>
            </a:r>
            <a:r>
              <a:rPr lang="en-US" altLang="en-US" b="1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"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&lt;</a:t>
            </a:r>
            <a:r>
              <a:rPr lang="en-US" altLang="en-US" b="1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"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1,2,4,3</a:t>
            </a:r>
            <a:r>
              <a:rPr lang="en-US" altLang="en-US" b="1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"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	True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Lucida Console" panose="020B0609040504020204" pitchFamily="49" charset="0"/>
                <a:sym typeface="Wingdings" pitchFamily="2" charset="2"/>
              </a:rPr>
              <a:t>	&gt;&gt;&gt; 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print(</a:t>
            </a:r>
            <a:r>
              <a:rPr lang="en-US" altLang="en-US" b="1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[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1,2,3,4</a:t>
            </a:r>
            <a:r>
              <a:rPr lang="en-US" altLang="en-US" b="1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]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&lt;</a:t>
            </a:r>
            <a:r>
              <a:rPr lang="en-US" altLang="en-US" b="1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[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1,2,4,3</a:t>
            </a:r>
            <a:r>
              <a:rPr lang="en-US" altLang="en-US" b="1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]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	True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FFFFFF"/>
                </a:solidFill>
                <a:latin typeface="Lucida Console" panose="020B0609040504020204" pitchFamily="49" charset="0"/>
                <a:sym typeface="Wingdings" pitchFamily="2" charset="2"/>
              </a:rPr>
              <a:t>&gt;&gt;&gt; 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print(</a:t>
            </a:r>
            <a:r>
              <a:rPr lang="en-US" altLang="en-US" b="1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(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1,2,3,4</a:t>
            </a:r>
            <a:r>
              <a:rPr lang="en-US" altLang="en-US" b="1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&lt;</a:t>
            </a:r>
            <a:r>
              <a:rPr lang="en-US" altLang="en-US" b="1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(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1,2,4,3</a:t>
            </a:r>
            <a:r>
              <a:rPr lang="en-US" altLang="en-US" b="1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	True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dirty="0" smtClean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 smtClean="0">
                <a:solidFill>
                  <a:srgbClr val="FFFFFF"/>
                </a:solidFill>
                <a:latin typeface="Lucida Console" panose="020B0609040504020204" pitchFamily="49" charset="0"/>
                <a:sym typeface="Wingdings" pitchFamily="2" charset="2"/>
              </a:rPr>
              <a:t>&gt;&gt;&gt; </a:t>
            </a:r>
            <a:r>
              <a:rPr lang="en-US" altLang="en-US" dirty="0" smtClean="0">
                <a:solidFill>
                  <a:srgbClr val="858585"/>
                </a:solidFill>
                <a:latin typeface="Lucida Console" panose="020B0609040504020204" pitchFamily="49" charset="0"/>
                <a:sym typeface="Wingdings" pitchFamily="2" charset="2"/>
              </a:rPr>
              <a:t>print(</a:t>
            </a:r>
            <a:r>
              <a:rPr lang="en-US" altLang="en-US" b="1" dirty="0" smtClean="0">
                <a:solidFill>
                  <a:srgbClr val="858585"/>
                </a:solidFill>
                <a:latin typeface="Lucida Console" panose="020B0609040504020204" pitchFamily="49" charset="0"/>
                <a:sym typeface="Wingdings" pitchFamily="2" charset="2"/>
              </a:rPr>
              <a:t>{</a:t>
            </a:r>
            <a:r>
              <a:rPr lang="en-US" altLang="en-US" dirty="0" smtClean="0">
                <a:solidFill>
                  <a:srgbClr val="858585"/>
                </a:solidFill>
                <a:latin typeface="Lucida Console" panose="020B0609040504020204" pitchFamily="49" charset="0"/>
                <a:sym typeface="Wingdings" pitchFamily="2" charset="2"/>
              </a:rPr>
              <a:t>1,2,3,4</a:t>
            </a:r>
            <a:r>
              <a:rPr lang="en-US" altLang="en-US" b="1" dirty="0" smtClean="0">
                <a:solidFill>
                  <a:srgbClr val="858585"/>
                </a:solidFill>
                <a:latin typeface="Lucida Console" panose="020B0609040504020204" pitchFamily="49" charset="0"/>
                <a:sym typeface="Wingdings" pitchFamily="2" charset="2"/>
              </a:rPr>
              <a:t>}</a:t>
            </a:r>
            <a:r>
              <a:rPr lang="en-US" altLang="en-US" dirty="0" smtClean="0">
                <a:solidFill>
                  <a:srgbClr val="858585"/>
                </a:solidFill>
                <a:latin typeface="Lucida Console" panose="020B0609040504020204" pitchFamily="49" charset="0"/>
                <a:sym typeface="Wingdings" pitchFamily="2" charset="2"/>
              </a:rPr>
              <a:t>&lt;</a:t>
            </a:r>
            <a:r>
              <a:rPr lang="en-US" altLang="en-US" b="1" dirty="0" smtClean="0">
                <a:solidFill>
                  <a:srgbClr val="858585"/>
                </a:solidFill>
                <a:latin typeface="Lucida Console" panose="020B0609040504020204" pitchFamily="49" charset="0"/>
                <a:sym typeface="Wingdings" pitchFamily="2" charset="2"/>
              </a:rPr>
              <a:t>{</a:t>
            </a:r>
            <a:r>
              <a:rPr lang="en-US" altLang="en-US" dirty="0" smtClean="0">
                <a:solidFill>
                  <a:srgbClr val="858585"/>
                </a:solidFill>
                <a:latin typeface="Lucida Console" panose="020B0609040504020204" pitchFamily="49" charset="0"/>
                <a:sym typeface="Wingdings" pitchFamily="2" charset="2"/>
              </a:rPr>
              <a:t>1,2,4,3</a:t>
            </a:r>
            <a:r>
              <a:rPr lang="en-US" altLang="en-US" b="1" dirty="0" smtClean="0">
                <a:solidFill>
                  <a:srgbClr val="7F7F7F"/>
                </a:solidFill>
                <a:latin typeface="Lucida Console" panose="020B0609040504020204" pitchFamily="49" charset="0"/>
                <a:cs typeface="+mn-cs"/>
                <a:sym typeface="Wingdings" pitchFamily="2" charset="2"/>
              </a:rPr>
              <a:t>}</a:t>
            </a:r>
            <a:r>
              <a:rPr lang="en-US" altLang="en-US" spc="-150" dirty="0" smtClean="0">
                <a:solidFill>
                  <a:srgbClr val="7F7F7F"/>
                </a:solidFill>
                <a:latin typeface="Lucida Console" panose="020B0609040504020204" pitchFamily="49" charset="0"/>
                <a:cs typeface="+mn-cs"/>
                <a:sym typeface="Wingdings" pitchFamily="2" charset="2"/>
              </a:rPr>
              <a:t>)</a:t>
            </a:r>
            <a:r>
              <a:rPr lang="en-US" altLang="en-US" sz="2400" spc="50" dirty="0" smtClean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#</a:t>
            </a:r>
            <a:r>
              <a:rPr lang="en-US" altLang="en-US" sz="2400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s</a:t>
            </a:r>
            <a:r>
              <a:rPr lang="en-US" altLang="en-US" sz="2400" spc="-30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e</a:t>
            </a:r>
            <a:r>
              <a:rPr lang="en-US" altLang="en-US" sz="2400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ts</a:t>
            </a:r>
            <a:r>
              <a:rPr lang="en-US" altLang="en-US" sz="1800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h</a:t>
            </a:r>
            <a:r>
              <a:rPr lang="en-US" altLang="en-US" sz="2400" spc="-100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av</a:t>
            </a:r>
            <a:r>
              <a:rPr lang="en-US" altLang="en-US" sz="2400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e</a:t>
            </a:r>
            <a:r>
              <a:rPr lang="en-US" altLang="en-US" sz="1800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en-US" sz="2400" u="sng" spc="-40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n</a:t>
            </a:r>
            <a:r>
              <a:rPr lang="en-US" altLang="en-US" sz="2400" u="sng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o</a:t>
            </a:r>
            <a:r>
              <a:rPr lang="en-US" altLang="en-US" sz="1800" u="sng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en-US" sz="2400" u="sng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left</a:t>
            </a:r>
            <a:r>
              <a:rPr lang="en-US" altLang="en-US" sz="1800" u="sng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en-US" sz="2400" u="sng" spc="-50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o</a:t>
            </a:r>
            <a:r>
              <a:rPr lang="en-US" altLang="en-US" sz="2400" u="sng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r</a:t>
            </a:r>
            <a:r>
              <a:rPr lang="en-US" altLang="en-US" sz="1800" u="sng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en-US" sz="2400" u="sng" dirty="0" smtClean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ri</a:t>
            </a:r>
            <a:r>
              <a:rPr lang="en-US" altLang="en-US" sz="2400" u="sng" spc="-50" dirty="0" smtClean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g</a:t>
            </a:r>
            <a:r>
              <a:rPr lang="en-US" altLang="en-US" sz="2400" u="sng" spc="-30" dirty="0" smtClean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h</a:t>
            </a:r>
            <a:r>
              <a:rPr lang="en-US" altLang="en-US" sz="2400" u="sng" dirty="0" smtClean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t</a:t>
            </a:r>
            <a:endParaRPr lang="en-US" altLang="en-US" u="sng" spc="50" dirty="0" smtClean="0">
              <a:solidFill>
                <a:srgbClr val="858585"/>
              </a:solidFill>
              <a:latin typeface="Arial Narrow" panose="020B060602020203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858585"/>
                </a:solidFill>
                <a:latin typeface="Lucida Console" panose="020B0609040504020204" pitchFamily="49" charset="0"/>
                <a:sym typeface="Wingdings" pitchFamily="2" charset="2"/>
              </a:rPr>
              <a:t>	False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858585"/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FFFFFF"/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r>
              <a:rPr lang="en-US" altLang="en-US" dirty="0">
                <a:solidFill>
                  <a:srgbClr val="858585"/>
                </a:solidFill>
                <a:latin typeface="Lucida Console" panose="020B0609040504020204" pitchFamily="49" charset="0"/>
                <a:sym typeface="Wingdings" pitchFamily="2" charset="2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print(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  <a:sym typeface="Wingdings" pitchFamily="2" charset="2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1</a:t>
            </a:r>
            <a:r>
              <a:rPr lang="en-US" altLang="en-US" b="1" dirty="0">
                <a:solidFill>
                  <a:srgbClr val="FF0000"/>
                </a:solidFill>
                <a:latin typeface="Lucida Console" panose="020B0609040504020204" pitchFamily="49" charset="0"/>
                <a:sym typeface="Wingdings" pitchFamily="2" charset="2"/>
              </a:rPr>
              <a:t>: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2,3</a:t>
            </a:r>
            <a:r>
              <a:rPr lang="en-US" altLang="en-US" b="1" dirty="0">
                <a:solidFill>
                  <a:srgbClr val="FF0000"/>
                </a:solidFill>
                <a:latin typeface="Lucida Console" panose="020B0609040504020204" pitchFamily="49" charset="0"/>
                <a:sym typeface="Wingdings" pitchFamily="2" charset="2"/>
              </a:rPr>
              <a:t>: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4</a:t>
            </a:r>
            <a:r>
              <a:rPr lang="en-US" altLang="en-US" b="1" dirty="0">
                <a:solidFill>
                  <a:srgbClr val="FF0000"/>
                </a:solidFill>
                <a:latin typeface="Lucida Console" panose="020B0609040504020204" pitchFamily="49" charset="0"/>
                <a:sym typeface="Wingdings" pitchFamily="2" charset="2"/>
              </a:rPr>
              <a:t>}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&lt;</a:t>
            </a:r>
            <a:r>
              <a:rPr lang="en-US" altLang="en-US" b="1" dirty="0">
                <a:solidFill>
                  <a:srgbClr val="FF0000"/>
                </a:solidFill>
                <a:latin typeface="Lucida Console" panose="020B0609040504020204" pitchFamily="49" charset="0"/>
                <a:sym typeface="Wingdings" pitchFamily="2" charset="2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1</a:t>
            </a:r>
            <a:r>
              <a:rPr lang="en-US" altLang="en-US" b="1" dirty="0">
                <a:solidFill>
                  <a:srgbClr val="FF0000"/>
                </a:solidFill>
                <a:latin typeface="Lucida Console" panose="020B0609040504020204" pitchFamily="49" charset="0"/>
                <a:sym typeface="Wingdings" pitchFamily="2" charset="2"/>
              </a:rPr>
              <a:t>: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2,4</a:t>
            </a:r>
            <a:r>
              <a:rPr lang="en-US" altLang="en-US" b="1" dirty="0">
                <a:solidFill>
                  <a:srgbClr val="FF0000"/>
                </a:solidFill>
                <a:latin typeface="Lucida Console" panose="020B0609040504020204" pitchFamily="49" charset="0"/>
                <a:sym typeface="Wingdings" pitchFamily="2" charset="2"/>
              </a:rPr>
              <a:t>: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3</a:t>
            </a:r>
            <a:r>
              <a:rPr lang="en-US" altLang="en-US" b="1" dirty="0">
                <a:solidFill>
                  <a:srgbClr val="FF0000"/>
                </a:solidFill>
                <a:latin typeface="Lucida Console" panose="020B0609040504020204" pitchFamily="49" charset="0"/>
                <a:sym typeface="Wingdings" pitchFamily="2" charset="2"/>
              </a:rPr>
              <a:t>}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pc="160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spc="160" dirty="0" err="1">
                <a:solidFill>
                  <a:srgbClr val="FFAFAF"/>
                </a:solidFill>
                <a:latin typeface="Arial Narrow" panose="020B0606020202030204" pitchFamily="34" charset="0"/>
                <a:sym typeface="Wingdings" pitchFamily="2" charset="2"/>
              </a:rPr>
              <a:t>Traceback</a:t>
            </a:r>
            <a:r>
              <a:rPr lang="en-US" altLang="en-US" spc="160" dirty="0">
                <a:solidFill>
                  <a:srgbClr val="FFAFAF"/>
                </a:solidFill>
                <a:latin typeface="Arial Narrow" panose="020B0606020202030204" pitchFamily="34" charset="0"/>
                <a:sym typeface="Wingdings" pitchFamily="2" charset="2"/>
              </a:rPr>
              <a:t> (most recent call last):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pc="160" dirty="0">
                <a:solidFill>
                  <a:srgbClr val="FFAFAF"/>
                </a:solidFill>
                <a:latin typeface="Arial Narrow" panose="020B0606020202030204" pitchFamily="34" charset="0"/>
                <a:sym typeface="Wingdings" pitchFamily="2" charset="2"/>
              </a:rPr>
              <a:t>	  File "&lt;</a:t>
            </a:r>
            <a:r>
              <a:rPr lang="en-US" altLang="en-US" spc="160" dirty="0" err="1">
                <a:solidFill>
                  <a:srgbClr val="FFAFAF"/>
                </a:solidFill>
                <a:latin typeface="Arial Narrow" panose="020B0606020202030204" pitchFamily="34" charset="0"/>
                <a:sym typeface="Wingdings" pitchFamily="2" charset="2"/>
              </a:rPr>
              <a:t>stdin</a:t>
            </a:r>
            <a:r>
              <a:rPr lang="en-US" altLang="en-US" spc="160" dirty="0">
                <a:solidFill>
                  <a:srgbClr val="FFAFAF"/>
                </a:solidFill>
                <a:latin typeface="Arial Narrow" panose="020B0606020202030204" pitchFamily="34" charset="0"/>
                <a:sym typeface="Wingdings" pitchFamily="2" charset="2"/>
              </a:rPr>
              <a:t>&gt;", line 1, in &lt;module&gt;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pc="160" dirty="0">
                <a:solidFill>
                  <a:srgbClr val="FFAFAF"/>
                </a:solidFill>
                <a:latin typeface="Arial Narrow" panose="020B0606020202030204" pitchFamily="34" charset="0"/>
                <a:sym typeface="Wingdings" pitchFamily="2" charset="2"/>
              </a:rPr>
              <a:t>	</a:t>
            </a:r>
            <a:r>
              <a:rPr lang="en-US" altLang="en-US" spc="130" dirty="0" err="1">
                <a:solidFill>
                  <a:srgbClr val="FFAFAF"/>
                </a:solidFill>
                <a:latin typeface="Arial Narrow" panose="020B0606020202030204" pitchFamily="34" charset="0"/>
                <a:sym typeface="Wingdings" pitchFamily="2" charset="2"/>
              </a:rPr>
              <a:t>TypeError</a:t>
            </a:r>
            <a:r>
              <a:rPr lang="en-US" altLang="en-US" spc="130" dirty="0">
                <a:solidFill>
                  <a:srgbClr val="FFAFAF"/>
                </a:solidFill>
                <a:latin typeface="Arial Narrow" panose="020B0606020202030204" pitchFamily="34" charset="0"/>
                <a:sym typeface="Wingdings" pitchFamily="2" charset="2"/>
              </a:rPr>
              <a:t>: '</a:t>
            </a:r>
            <a:r>
              <a:rPr lang="en-US" altLang="en-US" spc="130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&lt;</a:t>
            </a:r>
            <a:r>
              <a:rPr lang="en-US" altLang="en-US" spc="130" dirty="0">
                <a:solidFill>
                  <a:srgbClr val="FFAFAF"/>
                </a:solidFill>
                <a:latin typeface="Arial Narrow" panose="020B0606020202030204" pitchFamily="34" charset="0"/>
                <a:sym typeface="Wingdings" pitchFamily="2" charset="2"/>
              </a:rPr>
              <a:t>' not supported between instances of '</a:t>
            </a:r>
            <a:r>
              <a:rPr lang="en-US" altLang="en-US" spc="130" dirty="0" err="1">
                <a:solidFill>
                  <a:srgbClr val="FF0000"/>
                </a:solidFill>
                <a:latin typeface="Arial Narrow" panose="020B0606020202030204" pitchFamily="34" charset="0"/>
                <a:sym typeface="Wingdings" pitchFamily="2" charset="2"/>
              </a:rPr>
              <a:t>dict</a:t>
            </a:r>
            <a:r>
              <a:rPr lang="en-US" altLang="en-US" spc="130" dirty="0">
                <a:solidFill>
                  <a:srgbClr val="FFAFAF"/>
                </a:solidFill>
                <a:latin typeface="Arial Narrow" panose="020B0606020202030204" pitchFamily="34" charset="0"/>
                <a:sym typeface="Wingdings" pitchFamily="2" charset="2"/>
              </a:rPr>
              <a:t>' and '</a:t>
            </a:r>
            <a:r>
              <a:rPr lang="en-US" altLang="en-US" spc="130" dirty="0" err="1">
                <a:solidFill>
                  <a:srgbClr val="FF0000"/>
                </a:solidFill>
                <a:latin typeface="Arial Narrow" panose="020B0606020202030204" pitchFamily="34" charset="0"/>
                <a:sym typeface="Wingdings" pitchFamily="2" charset="2"/>
              </a:rPr>
              <a:t>dict</a:t>
            </a:r>
            <a:r>
              <a:rPr lang="en-US" altLang="en-US" spc="130" dirty="0">
                <a:solidFill>
                  <a:srgbClr val="FFAFAF"/>
                </a:solidFill>
                <a:latin typeface="Arial Narrow" panose="020B0606020202030204" pitchFamily="34" charset="0"/>
                <a:sym typeface="Wingdings" pitchFamily="2" charset="2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solidFill>
                <a:srgbClr val="858585"/>
              </a:solidFill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92895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074" kern="0" dirty="0">
                <a:solidFill>
                  <a:srgbClr val="0070C0"/>
                </a:solidFill>
                <a:latin typeface="Elephant" panose="02020904090505020303" pitchFamily="18" charset="0"/>
              </a:rPr>
              <a:t>Comparison Rules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-164306" y="2770632"/>
            <a:ext cx="1755724" cy="3455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	&gt;&gt;&gt;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solidFill>
                <a:srgbClr val="7F7F7F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	&gt;&gt;&gt;</a:t>
            </a: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solidFill>
                <a:srgbClr val="7F7F7F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	&gt;&gt;&gt;</a:t>
            </a: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  <a:sym typeface="Wingdings" pitchFamily="2" charset="2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3034508" y="1028700"/>
            <a:ext cx="5259386" cy="40703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7993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-164306" y="609600"/>
            <a:ext cx="10333038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ts val="1200"/>
              </a:spcBef>
              <a:buClr>
                <a:srgbClr val="FFFFFF"/>
              </a:buClr>
            </a:pPr>
            <a:r>
              <a:rPr lang="en-US" altLang="en-US" sz="2800" kern="0" spc="-30" dirty="0"/>
              <a:t>Can com</a:t>
            </a:r>
            <a:r>
              <a:rPr lang="en-US" altLang="en-US" sz="2800" kern="0" spc="-30" dirty="0">
                <a:solidFill>
                  <a:srgbClr val="000000"/>
                </a:solidFill>
              </a:rPr>
              <a:t>pare </a:t>
            </a:r>
            <a:r>
              <a:rPr lang="en-US" altLang="en-US" sz="2800" kern="0" spc="-30" dirty="0"/>
              <a:t>strings, </a:t>
            </a:r>
            <a:r>
              <a:rPr lang="en-US" altLang="en-US" sz="2800" kern="0" spc="-30" dirty="0">
                <a:solidFill>
                  <a:srgbClr val="000000"/>
                </a:solidFill>
              </a:rPr>
              <a:t>lists, tuples</a:t>
            </a:r>
            <a:r>
              <a:rPr lang="en-US" altLang="en-US" sz="2800" kern="0" spc="-30" dirty="0">
                <a:solidFill>
                  <a:srgbClr val="F2F2F2"/>
                </a:solidFill>
              </a:rPr>
              <a:t>,</a:t>
            </a:r>
            <a:r>
              <a:rPr lang="en-US" altLang="en-US" sz="2800" kern="0" spc="-30" dirty="0">
                <a:solidFill>
                  <a:srgbClr val="000000"/>
                </a:solidFill>
              </a:rPr>
              <a:t> </a:t>
            </a:r>
            <a:r>
              <a:rPr lang="en-US" altLang="en-US" sz="2800" kern="0" spc="-30" dirty="0">
                <a:solidFill>
                  <a:srgbClr val="F2F2F2"/>
                </a:solidFill>
              </a:rPr>
              <a:t>sets</a:t>
            </a:r>
            <a:r>
              <a:rPr lang="en-US" altLang="en-US" sz="2800" kern="0" spc="-30" dirty="0">
                <a:solidFill>
                  <a:srgbClr val="FFFFFF">
                    <a:lumMod val="95000"/>
                  </a:srgbClr>
                </a:solidFill>
              </a:rPr>
              <a:t>, but </a:t>
            </a:r>
            <a:r>
              <a:rPr lang="en-US" altLang="en-US" sz="2800" b="1" kern="0" spc="-30" dirty="0">
                <a:solidFill>
                  <a:srgbClr val="FFFFFF">
                    <a:lumMod val="95000"/>
                  </a:srgbClr>
                </a:solidFill>
              </a:rPr>
              <a:t>not</a:t>
            </a:r>
            <a:r>
              <a:rPr lang="en-US" altLang="en-US" sz="2800" kern="0" spc="-30" dirty="0">
                <a:solidFill>
                  <a:srgbClr val="FFFFFF">
                    <a:lumMod val="95000"/>
                  </a:srgbClr>
                </a:solidFill>
              </a:rPr>
              <a:t> dictionaries</a:t>
            </a:r>
            <a:endParaRPr lang="en-US" altLang="en-US" sz="2800" kern="0" spc="-3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en-US" sz="2600" dirty="0"/>
              <a:t>Compares</a:t>
            </a:r>
            <a:r>
              <a:rPr lang="en-US" altLang="en-US" sz="2600" dirty="0">
                <a:solidFill>
                  <a:srgbClr val="FF0000"/>
                </a:solidFill>
              </a:rPr>
              <a:t> left-to-right </a:t>
            </a:r>
            <a:r>
              <a:rPr lang="en-US" altLang="en-US" sz="2600" dirty="0"/>
              <a:t>until </a:t>
            </a:r>
            <a:r>
              <a:rPr lang="en-US" altLang="en-US" sz="2600" dirty="0">
                <a:solidFill>
                  <a:srgbClr val="FF1493"/>
                </a:solidFill>
              </a:rPr>
              <a:t>first differenc</a:t>
            </a:r>
            <a:r>
              <a:rPr lang="en-US" altLang="en-US" sz="2600" dirty="0">
                <a:solidFill>
                  <a:srgbClr val="FF1493"/>
                </a:solidFill>
                <a:sym typeface="Wingdings" pitchFamily="2" charset="2"/>
              </a:rPr>
              <a:t>e</a:t>
            </a:r>
          </a:p>
          <a:p>
            <a:pPr lvl="1">
              <a:spcBef>
                <a:spcPts val="0"/>
              </a:spcBef>
            </a:pPr>
            <a:r>
              <a:rPr lang="en-US" altLang="en-US" sz="2600" dirty="0">
                <a:solidFill>
                  <a:srgbClr val="FFFFFF">
                    <a:lumMod val="85000"/>
                  </a:srgbClr>
                </a:solidFill>
                <a:sym typeface="Wingdings" pitchFamily="2" charset="2"/>
              </a:rPr>
              <a:t>Subsequences are smaller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altLang="en-US" sz="1400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&gt;&gt;&gt;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print(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1,2,3,4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&lt;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1,2,4,3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006600"/>
                </a:solidFill>
                <a:latin typeface="Lucida Console" panose="020B0609040504020204" pitchFamily="49" charset="0"/>
                <a:sym typeface="Wingdings" pitchFamily="2" charset="2"/>
              </a:rPr>
              <a:t>	True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Lucida Console" panose="020B0609040504020204" pitchFamily="49" charset="0"/>
                <a:sym typeface="Wingdings" pitchFamily="2" charset="2"/>
              </a:rPr>
              <a:t>	&gt;&gt;&gt;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print(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[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1,2,3,4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]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&lt;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[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1,2,4,3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]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006600"/>
                </a:solidFill>
                <a:latin typeface="Lucida Console" panose="020B0609040504020204" pitchFamily="49" charset="0"/>
                <a:sym typeface="Wingdings" pitchFamily="2" charset="2"/>
              </a:rPr>
              <a:t>	True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FFFFFF"/>
                </a:solidFill>
                <a:latin typeface="Lucida Console" panose="020B0609040504020204" pitchFamily="49" charset="0"/>
                <a:sym typeface="Wingdings" pitchFamily="2" charset="2"/>
              </a:rPr>
              <a:t>&gt;&gt;&gt;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print(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(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1,2,3,4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&lt;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(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1,2,4,3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006600"/>
                </a:solidFill>
                <a:latin typeface="Lucida Console" panose="020B0609040504020204" pitchFamily="49" charset="0"/>
                <a:sym typeface="Wingdings" pitchFamily="2" charset="2"/>
              </a:rPr>
              <a:t>	True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FFFFFF"/>
                </a:solidFill>
                <a:latin typeface="Lucida Console" panose="020B0609040504020204" pitchFamily="49" charset="0"/>
                <a:sym typeface="Wingdings" pitchFamily="2" charset="2"/>
              </a:rPr>
              <a:t>&gt;&gt;&gt;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print(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1,2,3,4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}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&lt;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1,2,4,3</a:t>
            </a:r>
            <a:r>
              <a:rPr lang="en-US" altLang="en-US" b="1" dirty="0" smtClean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}</a:t>
            </a:r>
            <a:r>
              <a:rPr lang="en-US" altLang="en-US" spc="-150" dirty="0" smtClean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  <a:r>
              <a:rPr lang="en-US" altLang="en-US" sz="2400" spc="50" dirty="0" smtClean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#</a:t>
            </a:r>
            <a:r>
              <a:rPr lang="en-US" altLang="en-US" sz="2400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s</a:t>
            </a:r>
            <a:r>
              <a:rPr lang="en-US" altLang="en-US" sz="2400" spc="-30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e</a:t>
            </a:r>
            <a:r>
              <a:rPr lang="en-US" altLang="en-US" sz="2400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ts</a:t>
            </a:r>
            <a:r>
              <a:rPr lang="en-US" altLang="en-US" sz="1800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h</a:t>
            </a:r>
            <a:r>
              <a:rPr lang="en-US" altLang="en-US" sz="2400" spc="-100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av</a:t>
            </a:r>
            <a:r>
              <a:rPr lang="en-US" altLang="en-US" sz="2400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e</a:t>
            </a:r>
            <a:r>
              <a:rPr lang="en-US" altLang="en-US" sz="1800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en-US" sz="2400" u="sng" spc="-40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n</a:t>
            </a:r>
            <a:r>
              <a:rPr lang="en-US" altLang="en-US" sz="2400" u="sng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o</a:t>
            </a:r>
            <a:r>
              <a:rPr lang="en-US" altLang="en-US" sz="1800" u="sng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en-US" sz="2400" u="sng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left</a:t>
            </a:r>
            <a:r>
              <a:rPr lang="en-US" altLang="en-US" sz="1800" u="sng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en-US" sz="2400" u="sng" spc="-50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o</a:t>
            </a:r>
            <a:r>
              <a:rPr lang="en-US" altLang="en-US" sz="2400" u="sng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r</a:t>
            </a:r>
            <a:r>
              <a:rPr lang="en-US" altLang="en-US" sz="1800" u="sng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en-US" sz="2400" u="sng" dirty="0" smtClean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ri</a:t>
            </a:r>
            <a:r>
              <a:rPr lang="en-US" altLang="en-US" sz="2400" u="sng" spc="-50" dirty="0" smtClean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g</a:t>
            </a:r>
            <a:r>
              <a:rPr lang="en-US" altLang="en-US" sz="2400" u="sng" spc="-30" dirty="0" smtClean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h</a:t>
            </a:r>
            <a:r>
              <a:rPr lang="en-US" altLang="en-US" sz="2400" u="sng" dirty="0" smtClean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t</a:t>
            </a:r>
            <a:endParaRPr lang="en-US" altLang="en-US" u="sng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  <a:sym typeface="Wingdings" pitchFamily="2" charset="2"/>
              </a:rPr>
              <a:t>False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92895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074" kern="0" dirty="0">
                <a:solidFill>
                  <a:srgbClr val="0070C0"/>
                </a:solidFill>
                <a:latin typeface="Elephant" panose="02020904090505020303" pitchFamily="18" charset="0"/>
              </a:rPr>
              <a:t>Comparison Rules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-164306" y="2770632"/>
            <a:ext cx="1755724" cy="3455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	&gt;&gt;&gt;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solidFill>
                <a:srgbClr val="7F7F7F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	&gt;&gt;&gt;</a:t>
            </a: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solidFill>
                <a:srgbClr val="7F7F7F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	&gt;&gt;&gt;</a:t>
            </a: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5119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-164306" y="609600"/>
            <a:ext cx="101727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ts val="1200"/>
              </a:spcBef>
              <a:buClr>
                <a:srgbClr val="FFFFFF"/>
              </a:buClr>
            </a:pPr>
            <a:r>
              <a:rPr lang="en-US" altLang="en-US" sz="2800" kern="0" spc="-30" dirty="0"/>
              <a:t>Can com</a:t>
            </a:r>
            <a:r>
              <a:rPr lang="en-US" altLang="en-US" sz="2800" kern="0" spc="-30" dirty="0">
                <a:solidFill>
                  <a:srgbClr val="000000"/>
                </a:solidFill>
              </a:rPr>
              <a:t>pare </a:t>
            </a:r>
            <a:r>
              <a:rPr lang="en-US" altLang="en-US" sz="2800" kern="0" spc="-30" dirty="0"/>
              <a:t>strings</a:t>
            </a:r>
            <a:r>
              <a:rPr lang="en-US" altLang="en-US" sz="2800" kern="0" spc="-30" dirty="0">
                <a:solidFill>
                  <a:srgbClr val="000000"/>
                </a:solidFill>
              </a:rPr>
              <a:t>, lists, tuples, sets</a:t>
            </a:r>
            <a:r>
              <a:rPr lang="en-US" altLang="en-US" sz="2800" kern="0" spc="-30" dirty="0">
                <a:solidFill>
                  <a:srgbClr val="F2F2F2"/>
                </a:solidFill>
              </a:rPr>
              <a:t>, but </a:t>
            </a:r>
            <a:r>
              <a:rPr lang="en-US" altLang="en-US" sz="2800" b="1" kern="0" spc="-30" dirty="0">
                <a:solidFill>
                  <a:srgbClr val="F2F2F2"/>
                </a:solidFill>
              </a:rPr>
              <a:t>not</a:t>
            </a:r>
            <a:r>
              <a:rPr lang="en-US" altLang="en-US" sz="2800" kern="0" spc="-30" dirty="0">
                <a:solidFill>
                  <a:srgbClr val="F2F2F2"/>
                </a:solidFill>
              </a:rPr>
              <a:t> dictionaries</a:t>
            </a:r>
          </a:p>
          <a:p>
            <a:pPr lvl="1">
              <a:spcBef>
                <a:spcPts val="0"/>
              </a:spcBef>
            </a:pPr>
            <a:r>
              <a:rPr lang="en-US" altLang="en-US" sz="2600" dirty="0">
                <a:solidFill>
                  <a:srgbClr val="D9D9D9"/>
                </a:solidFill>
              </a:rPr>
              <a:t>Compares left-to-right until first differenc</a:t>
            </a:r>
            <a:r>
              <a:rPr lang="en-US" altLang="en-US" sz="2600" dirty="0">
                <a:solidFill>
                  <a:srgbClr val="D9D9D9"/>
                </a:solidFill>
                <a:sym typeface="Wingdings" pitchFamily="2" charset="2"/>
              </a:rPr>
              <a:t>e</a:t>
            </a:r>
          </a:p>
          <a:p>
            <a:pPr lvl="1">
              <a:spcBef>
                <a:spcPts val="0"/>
              </a:spcBef>
            </a:pPr>
            <a:r>
              <a:rPr lang="en-US" altLang="en-US" sz="2600" dirty="0">
                <a:solidFill>
                  <a:srgbClr val="FF1493"/>
                </a:solidFill>
                <a:sym typeface="Wingdings" pitchFamily="2" charset="2"/>
              </a:rPr>
              <a:t>Subsequences</a:t>
            </a:r>
            <a:r>
              <a:rPr lang="en-US" altLang="en-US" sz="2600" dirty="0">
                <a:solidFill>
                  <a:srgbClr val="000000"/>
                </a:solidFill>
                <a:sym typeface="Wingdings" pitchFamily="2" charset="2"/>
              </a:rPr>
              <a:t> are smaller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altLang="en-US" sz="1400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	&gt;&gt;&gt;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print(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1,2,3,4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"&lt;"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1,2,3,4</a:t>
            </a:r>
            <a:r>
              <a:rPr lang="en-US" altLang="en-US" b="1" dirty="0">
                <a:solidFill>
                  <a:srgbClr val="FF1493"/>
                </a:solidFill>
                <a:latin typeface="Lucida Console" panose="020B0609040504020204" pitchFamily="49" charset="0"/>
                <a:sym typeface="Wingdings" pitchFamily="2" charset="2"/>
              </a:rPr>
              <a:t>,0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006600"/>
                </a:solidFill>
                <a:latin typeface="Lucida Console" panose="020B0609040504020204" pitchFamily="49" charset="0"/>
                <a:sym typeface="Wingdings" pitchFamily="2" charset="2"/>
              </a:rPr>
              <a:t>True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FFFFFF"/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print(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[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1,2,3,4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]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&lt;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[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1,2,3,4</a:t>
            </a:r>
            <a:r>
              <a:rPr lang="en-US" altLang="en-US" b="1" dirty="0">
                <a:solidFill>
                  <a:srgbClr val="FF1493"/>
                </a:solidFill>
                <a:latin typeface="Lucida Console" panose="020B0609040504020204" pitchFamily="49" charset="0"/>
                <a:sym typeface="Wingdings" pitchFamily="2" charset="2"/>
              </a:rPr>
              <a:t>,0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]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006600"/>
                </a:solidFill>
                <a:latin typeface="Lucida Console" panose="020B0609040504020204" pitchFamily="49" charset="0"/>
                <a:sym typeface="Wingdings" pitchFamily="2" charset="2"/>
              </a:rPr>
              <a:t>True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FFFFFF"/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print(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(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1,2,3,4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&lt;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(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1,2,3,4</a:t>
            </a:r>
            <a:r>
              <a:rPr lang="en-US" altLang="en-US" b="1" dirty="0">
                <a:solidFill>
                  <a:srgbClr val="FF1493"/>
                </a:solidFill>
                <a:latin typeface="Lucida Console" panose="020B0609040504020204" pitchFamily="49" charset="0"/>
                <a:sym typeface="Wingdings" pitchFamily="2" charset="2"/>
              </a:rPr>
              <a:t>,0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006600"/>
                </a:solidFill>
                <a:latin typeface="Lucida Console" panose="020B0609040504020204" pitchFamily="49" charset="0"/>
                <a:sym typeface="Wingdings" pitchFamily="2" charset="2"/>
              </a:rPr>
              <a:t>True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FFFFFF"/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print(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1,2,3,4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}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&lt;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1,2,3,4</a:t>
            </a:r>
            <a:r>
              <a:rPr lang="en-US" altLang="en-US" b="1" dirty="0">
                <a:solidFill>
                  <a:srgbClr val="FF1493"/>
                </a:solidFill>
                <a:latin typeface="Lucida Console" panose="020B0609040504020204" pitchFamily="49" charset="0"/>
                <a:sym typeface="Wingdings" pitchFamily="2" charset="2"/>
              </a:rPr>
              <a:t>,0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}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006600"/>
                </a:solidFill>
                <a:latin typeface="Lucida Console" panose="020B0609040504020204" pitchFamily="49" charset="0"/>
                <a:sym typeface="Wingdings" pitchFamily="2" charset="2"/>
              </a:rPr>
              <a:t>True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	&gt;&gt;&gt;</a:t>
            </a: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92895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074" kern="0" dirty="0">
                <a:solidFill>
                  <a:srgbClr val="0070C0"/>
                </a:solidFill>
                <a:latin typeface="Elephant" panose="02020904090505020303" pitchFamily="18" charset="0"/>
              </a:rPr>
              <a:t>Comparison Rules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-164306" y="2775046"/>
            <a:ext cx="1755724" cy="3423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	&gt;&gt;&gt;</a:t>
            </a: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endParaRPr lang="en-US" altLang="en-US" dirty="0">
              <a:latin typeface="Lucida Console" panose="020B060904050402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3381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-164306" y="5053840"/>
            <a:ext cx="10744200" cy="1654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FFFFFF"/>
                </a:solidFill>
                <a:latin typeface="Lucida Console" panose="020B0609040504020204" pitchFamily="49" charset="0"/>
                <a:sym typeface="Wingdings" pitchFamily="2" charset="2"/>
              </a:rPr>
              <a:t>&gt;&gt;&gt;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print(</a:t>
            </a:r>
            <a:r>
              <a:rPr lang="en-US" altLang="en-US" b="1" dirty="0">
                <a:solidFill>
                  <a:srgbClr val="00B0F0"/>
                </a:solidFill>
                <a:latin typeface="Lucida Console" panose="020B0609040504020204" pitchFamily="49" charset="0"/>
                <a:sym typeface="Wingdings" pitchFamily="2" charset="2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1,2,3</a:t>
            </a:r>
            <a:r>
              <a:rPr lang="en-US" altLang="en-US" b="1" dirty="0">
                <a:solidFill>
                  <a:srgbClr val="FF1493"/>
                </a:solidFill>
                <a:latin typeface="Lucida Console" panose="020B0609040504020204" pitchFamily="49" charset="0"/>
                <a:sym typeface="Wingdings" pitchFamily="2" charset="2"/>
              </a:rPr>
              <a:t>,4</a:t>
            </a:r>
            <a:r>
              <a:rPr lang="en-US" altLang="en-US" b="1" dirty="0">
                <a:solidFill>
                  <a:srgbClr val="00B0F0"/>
                </a:solidFill>
                <a:latin typeface="Lucida Console" panose="020B0609040504020204" pitchFamily="49" charset="0"/>
                <a:sym typeface="Wingdings" pitchFamily="2" charset="2"/>
              </a:rPr>
              <a:t>}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&lt;=</a:t>
            </a:r>
            <a:r>
              <a:rPr lang="en-US" altLang="en-US" b="1" dirty="0">
                <a:solidFill>
                  <a:srgbClr val="00B0F0"/>
                </a:solidFill>
                <a:latin typeface="Lucida Console" panose="020B0609040504020204" pitchFamily="49" charset="0"/>
                <a:sym typeface="Wingdings" pitchFamily="2" charset="2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1,2,3</a:t>
            </a:r>
            <a:r>
              <a:rPr lang="en-US" altLang="en-US" b="1" dirty="0">
                <a:solidFill>
                  <a:srgbClr val="FF1493"/>
                </a:solidFill>
                <a:latin typeface="Lucida Console" panose="020B0609040504020204" pitchFamily="49" charset="0"/>
                <a:sym typeface="Wingdings" pitchFamily="2" charset="2"/>
              </a:rPr>
              <a:t>,0</a:t>
            </a:r>
            <a:r>
              <a:rPr lang="en-US" altLang="en-US" b="1" dirty="0">
                <a:solidFill>
                  <a:srgbClr val="00B0F0"/>
                </a:solidFill>
                <a:latin typeface="Lucida Console" panose="020B0609040504020204" pitchFamily="49" charset="0"/>
                <a:sym typeface="Wingdings" pitchFamily="2" charset="2"/>
              </a:rPr>
              <a:t>}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  <a:r>
              <a:rPr lang="en-US" altLang="en-US" sz="2400" dirty="0">
                <a:solidFill>
                  <a:srgbClr val="FF0000"/>
                </a:solidFill>
                <a:latin typeface="Arial Narrow" panose="020B0606020202030204" pitchFamily="34" charset="0"/>
                <a:sym typeface="Wingdings" pitchFamily="2" charset="2"/>
              </a:rPr>
              <a:t>#</a:t>
            </a:r>
            <a:r>
              <a:rPr lang="en-US" altLang="en-US" sz="2400" spc="-20" dirty="0">
                <a:solidFill>
                  <a:srgbClr val="FF0000"/>
                </a:solidFill>
                <a:latin typeface="Arial Narrow" panose="020B0606020202030204" pitchFamily="34" charset="0"/>
                <a:sym typeface="Wingdings" pitchFamily="2" charset="2"/>
              </a:rPr>
              <a:t>What if </a:t>
            </a:r>
            <a:r>
              <a:rPr lang="en-US" altLang="en-US" sz="2400" spc="-20" dirty="0">
                <a:solidFill>
                  <a:srgbClr val="FF1493"/>
                </a:solidFill>
                <a:latin typeface="Arial Narrow" panose="020B0606020202030204" pitchFamily="34" charset="0"/>
                <a:sym typeface="Wingdings" pitchFamily="2" charset="2"/>
              </a:rPr>
              <a:t>element </a:t>
            </a:r>
            <a:r>
              <a:rPr lang="en-US" altLang="en-US" sz="2400" spc="-20" dirty="0">
                <a:solidFill>
                  <a:srgbClr val="FF0000"/>
                </a:solidFill>
                <a:latin typeface="Arial Narrow" panose="020B0606020202030204" pitchFamily="34" charset="0"/>
                <a:sym typeface="Wingdings" pitchFamily="2" charset="2"/>
              </a:rPr>
              <a:t>large</a:t>
            </a:r>
            <a:r>
              <a:rPr lang="en-US" altLang="en-US" sz="2400" spc="-150" dirty="0">
                <a:solidFill>
                  <a:srgbClr val="FF0000"/>
                </a:solidFill>
                <a:latin typeface="Arial Narrow" panose="020B0606020202030204" pitchFamily="34" charset="0"/>
                <a:sym typeface="Wingdings" pitchFamily="2" charset="2"/>
              </a:rPr>
              <a:t>r</a:t>
            </a:r>
            <a:r>
              <a:rPr lang="en-US" altLang="en-US" dirty="0">
                <a:solidFill>
                  <a:srgbClr val="FF0000"/>
                </a:solidFill>
                <a:latin typeface="Arial Narrow" panose="020B0606020202030204" pitchFamily="34" charset="0"/>
                <a:sym typeface="Wingdings" pitchFamily="2" charset="2"/>
              </a:rPr>
              <a:t>?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  <a:sym typeface="Wingdings" pitchFamily="2" charset="2"/>
              </a:rPr>
              <a:t>False</a:t>
            </a:r>
            <a:r>
              <a:rPr lang="en-US" altLang="en-US" dirty="0">
                <a:solidFill>
                  <a:srgbClr val="006600"/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FFFFFF"/>
                </a:solidFill>
                <a:latin typeface="Lucida Console" panose="020B0609040504020204" pitchFamily="49" charset="0"/>
                <a:sym typeface="Wingdings" pitchFamily="2" charset="2"/>
              </a:rPr>
              <a:t>&gt;&gt;&gt;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print(</a:t>
            </a:r>
            <a:r>
              <a:rPr lang="en-US" altLang="en-US" b="1" dirty="0">
                <a:solidFill>
                  <a:srgbClr val="00B0F0"/>
                </a:solidFill>
                <a:latin typeface="Lucida Console" panose="020B0609040504020204" pitchFamily="49" charset="0"/>
                <a:sym typeface="Wingdings" pitchFamily="2" charset="2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1,2,3</a:t>
            </a:r>
            <a:r>
              <a:rPr lang="en-US" altLang="en-US" b="1" dirty="0">
                <a:solidFill>
                  <a:srgbClr val="FF1493"/>
                </a:solidFill>
                <a:latin typeface="Lucida Console" panose="020B0609040504020204" pitchFamily="49" charset="0"/>
                <a:sym typeface="Wingdings" pitchFamily="2" charset="2"/>
              </a:rPr>
              <a:t>,4</a:t>
            </a:r>
            <a:r>
              <a:rPr lang="en-US" altLang="en-US" b="1" dirty="0">
                <a:solidFill>
                  <a:srgbClr val="00B0F0"/>
                </a:solidFill>
                <a:latin typeface="Lucida Console" panose="020B0609040504020204" pitchFamily="49" charset="0"/>
                <a:sym typeface="Wingdings" pitchFamily="2" charset="2"/>
              </a:rPr>
              <a:t>}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&gt;</a:t>
            </a:r>
            <a:r>
              <a:rPr lang="en-US" altLang="en-US" b="1" dirty="0">
                <a:solidFill>
                  <a:srgbClr val="00B0F0"/>
                </a:solidFill>
                <a:latin typeface="Lucida Console" panose="020B0609040504020204" pitchFamily="49" charset="0"/>
                <a:sym typeface="Wingdings" pitchFamily="2" charset="2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1,2,3</a:t>
            </a:r>
            <a:r>
              <a:rPr lang="en-US" altLang="en-US" b="1" dirty="0">
                <a:solidFill>
                  <a:srgbClr val="FF1493"/>
                </a:solidFill>
                <a:latin typeface="Lucida Console" panose="020B0609040504020204" pitchFamily="49" charset="0"/>
                <a:sym typeface="Wingdings" pitchFamily="2" charset="2"/>
              </a:rPr>
              <a:t>,0</a:t>
            </a:r>
            <a:r>
              <a:rPr lang="en-US" altLang="en-US" b="1" dirty="0">
                <a:solidFill>
                  <a:srgbClr val="00B0F0"/>
                </a:solidFill>
                <a:latin typeface="Lucida Console" panose="020B0609040504020204" pitchFamily="49" charset="0"/>
                <a:sym typeface="Wingdings" pitchFamily="2" charset="2"/>
              </a:rPr>
              <a:t>}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  <a:r>
              <a:rPr lang="en-US" altLang="en-US" sz="2400" dirty="0">
                <a:solidFill>
                  <a:srgbClr val="FF0000"/>
                </a:solidFill>
                <a:latin typeface="Arial Narrow" panose="020B0606020202030204" pitchFamily="34" charset="0"/>
                <a:sym typeface="Wingdings" pitchFamily="2" charset="2"/>
              </a:rPr>
              <a:t>#If </a:t>
            </a:r>
            <a:r>
              <a:rPr lang="en-US" altLang="en-US" sz="2400" spc="30" dirty="0">
                <a:solidFill>
                  <a:srgbClr val="FF0000"/>
                </a:solidFill>
                <a:latin typeface="Arial Narrow" panose="020B0606020202030204" pitchFamily="34" charset="0"/>
                <a:sym typeface="Wingdings" pitchFamily="2" charset="2"/>
              </a:rPr>
              <a:t>t</a:t>
            </a:r>
            <a:r>
              <a:rPr lang="en-US" altLang="en-US" sz="2400" spc="-60" dirty="0">
                <a:solidFill>
                  <a:srgbClr val="FF0000"/>
                </a:solidFill>
                <a:latin typeface="Arial Narrow" panose="020B0606020202030204" pitchFamily="34" charset="0"/>
                <a:sym typeface="Wingdings" pitchFamily="2" charset="2"/>
              </a:rPr>
              <a:t>h</a:t>
            </a:r>
            <a:r>
              <a:rPr lang="en-US" altLang="en-US" sz="2400" spc="-30" dirty="0">
                <a:solidFill>
                  <a:srgbClr val="FF0000"/>
                </a:solidFill>
                <a:latin typeface="Arial Narrow" panose="020B0606020202030204" pitchFamily="34" charset="0"/>
                <a:sym typeface="Wingdings" pitchFamily="2" charset="2"/>
              </a:rPr>
              <a:t>a</a:t>
            </a:r>
            <a:r>
              <a:rPr lang="en-US" altLang="en-US" sz="2400" dirty="0">
                <a:solidFill>
                  <a:srgbClr val="FF0000"/>
                </a:solidFill>
                <a:latin typeface="Arial Narrow" panose="020B0606020202030204" pitchFamily="34" charset="0"/>
                <a:sym typeface="Wingdings" pitchFamily="2" charset="2"/>
              </a:rPr>
              <a:t>t</a:t>
            </a:r>
            <a:r>
              <a:rPr lang="en-US" altLang="en-US" spc="-100" dirty="0">
                <a:solidFill>
                  <a:srgbClr val="FF0000"/>
                </a:solidFill>
                <a:latin typeface="Arial Narrow" panose="020B0606020202030204" pitchFamily="34" charset="0"/>
                <a:sym typeface="Wingdings" pitchFamily="2" charset="2"/>
              </a:rPr>
              <a:t>’</a:t>
            </a:r>
            <a:r>
              <a:rPr lang="en-US" altLang="en-US" sz="2400" spc="-100" dirty="0">
                <a:solidFill>
                  <a:srgbClr val="FF0000"/>
                </a:solidFill>
                <a:latin typeface="Arial Narrow" panose="020B0606020202030204" pitchFamily="34" charset="0"/>
                <a:sym typeface="Wingdings" pitchFamily="2" charset="2"/>
              </a:rPr>
              <a:t>s </a:t>
            </a:r>
            <a:r>
              <a:rPr lang="en-US" altLang="en-US" sz="2400" dirty="0">
                <a:solidFill>
                  <a:srgbClr val="FF0000"/>
                </a:solidFill>
                <a:latin typeface="Arial Narrow" panose="020B0606020202030204" pitchFamily="34" charset="0"/>
                <a:sym typeface="Wingdings" pitchFamily="2" charset="2"/>
              </a:rPr>
              <a:t>f</a:t>
            </a:r>
            <a:r>
              <a:rPr lang="en-US" altLang="en-US" sz="2400" spc="-60" dirty="0">
                <a:solidFill>
                  <a:srgbClr val="FF0000"/>
                </a:solidFill>
                <a:latin typeface="Arial Narrow" panose="020B0606020202030204" pitchFamily="34" charset="0"/>
                <a:sym typeface="Wingdings" pitchFamily="2" charset="2"/>
              </a:rPr>
              <a:t>als</a:t>
            </a:r>
            <a:r>
              <a:rPr lang="en-US" altLang="en-US" sz="2400" spc="-230" dirty="0">
                <a:solidFill>
                  <a:srgbClr val="FF0000"/>
                </a:solidFill>
                <a:latin typeface="Arial Narrow" panose="020B0606020202030204" pitchFamily="34" charset="0"/>
                <a:sym typeface="Wingdings" pitchFamily="2" charset="2"/>
              </a:rPr>
              <a:t>e</a:t>
            </a:r>
            <a:r>
              <a:rPr lang="en-US" altLang="en-US" sz="2400" spc="-60" dirty="0">
                <a:solidFill>
                  <a:srgbClr val="FF0000"/>
                </a:solidFill>
                <a:latin typeface="Arial Narrow" panose="020B0606020202030204" pitchFamily="34" charset="0"/>
                <a:sym typeface="Wingdings" pitchFamily="2" charset="2"/>
              </a:rPr>
              <a:t>, is </a:t>
            </a:r>
            <a:r>
              <a:rPr lang="en-US" altLang="en-US" sz="2400" spc="30" dirty="0">
                <a:solidFill>
                  <a:srgbClr val="FF0000"/>
                </a:solidFill>
                <a:latin typeface="Arial Narrow" panose="020B0606020202030204" pitchFamily="34" charset="0"/>
                <a:sym typeface="Wingdings" pitchFamily="2" charset="2"/>
              </a:rPr>
              <a:t>t</a:t>
            </a:r>
            <a:r>
              <a:rPr lang="en-US" altLang="en-US" sz="2400" spc="-50" dirty="0">
                <a:solidFill>
                  <a:srgbClr val="FF0000"/>
                </a:solidFill>
                <a:latin typeface="Arial Narrow" panose="020B0606020202030204" pitchFamily="34" charset="0"/>
                <a:sym typeface="Wingdings" pitchFamily="2" charset="2"/>
              </a:rPr>
              <a:t>hi</a:t>
            </a:r>
            <a:r>
              <a:rPr lang="en-US" altLang="en-US" sz="2400" spc="-100" dirty="0">
                <a:solidFill>
                  <a:srgbClr val="FF0000"/>
                </a:solidFill>
                <a:latin typeface="Arial Narrow" panose="020B0606020202030204" pitchFamily="34" charset="0"/>
                <a:sym typeface="Wingdings" pitchFamily="2" charset="2"/>
              </a:rPr>
              <a:t>s </a:t>
            </a:r>
            <a:r>
              <a:rPr lang="en-US" altLang="en-US" sz="2400" spc="30" dirty="0">
                <a:solidFill>
                  <a:srgbClr val="FF0000"/>
                </a:solidFill>
                <a:latin typeface="Arial Narrow" panose="020B0606020202030204" pitchFamily="34" charset="0"/>
                <a:sym typeface="Wingdings" pitchFamily="2" charset="2"/>
              </a:rPr>
              <a:t>t</a:t>
            </a:r>
            <a:r>
              <a:rPr lang="en-US" altLang="en-US" sz="2400" spc="20" dirty="0">
                <a:solidFill>
                  <a:srgbClr val="FF0000"/>
                </a:solidFill>
                <a:latin typeface="Arial Narrow" panose="020B0606020202030204" pitchFamily="34" charset="0"/>
                <a:sym typeface="Wingdings" pitchFamily="2" charset="2"/>
              </a:rPr>
              <a:t>r</a:t>
            </a:r>
            <a:r>
              <a:rPr lang="en-US" altLang="en-US" sz="2400" spc="-50" dirty="0">
                <a:solidFill>
                  <a:srgbClr val="FF0000"/>
                </a:solidFill>
                <a:latin typeface="Arial Narrow" panose="020B0606020202030204" pitchFamily="34" charset="0"/>
                <a:sym typeface="Wingdings" pitchFamily="2" charset="2"/>
              </a:rPr>
              <a:t>u</a:t>
            </a:r>
            <a:r>
              <a:rPr lang="en-US" altLang="en-US" sz="2400" spc="-260" dirty="0">
                <a:solidFill>
                  <a:srgbClr val="FF0000"/>
                </a:solidFill>
                <a:latin typeface="Arial Narrow" panose="020B0606020202030204" pitchFamily="34" charset="0"/>
                <a:sym typeface="Wingdings" pitchFamily="2" charset="2"/>
              </a:rPr>
              <a:t>e</a:t>
            </a:r>
            <a:r>
              <a:rPr lang="en-US" altLang="en-US" dirty="0">
                <a:solidFill>
                  <a:srgbClr val="FF0000"/>
                </a:solidFill>
                <a:latin typeface="Arial Narrow" panose="020B0606020202030204" pitchFamily="34" charset="0"/>
                <a:sym typeface="Wingdings" pitchFamily="2" charset="2"/>
              </a:rPr>
              <a:t>?</a:t>
            </a: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  <a:sym typeface="Wingdings" pitchFamily="2" charset="2"/>
              </a:rPr>
              <a:t>False</a:t>
            </a:r>
            <a:r>
              <a:rPr lang="en-US" altLang="en-US" dirty="0">
                <a:solidFill>
                  <a:srgbClr val="006600"/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FFFFFF"/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r>
              <a:rPr lang="en-US" altLang="en-US" dirty="0">
                <a:solidFill>
                  <a:srgbClr val="FF0000"/>
                </a:solidFill>
                <a:latin typeface="Arial Narrow" panose="020B0606020202030204" pitchFamily="34" charset="0"/>
                <a:sym typeface="Wingdings" pitchFamily="2" charset="2"/>
              </a:rPr>
              <a:t># </a:t>
            </a:r>
            <a:r>
              <a:rPr lang="en-US" altLang="en-US" spc="-100" dirty="0">
                <a:solidFill>
                  <a:srgbClr val="00B0F0"/>
                </a:solidFill>
                <a:latin typeface="Arial Narrow" panose="020B0606020202030204" pitchFamily="34" charset="0"/>
                <a:sym typeface="Wingdings" pitchFamily="2" charset="2"/>
              </a:rPr>
              <a:t>Q</a:t>
            </a:r>
            <a:r>
              <a:rPr lang="en-US" altLang="en-US" dirty="0">
                <a:solidFill>
                  <a:srgbClr val="00B0F0"/>
                </a:solidFill>
                <a:latin typeface="Arial Narrow" panose="020B0606020202030204" pitchFamily="34" charset="0"/>
                <a:sym typeface="Wingdings" pitchFamily="2" charset="2"/>
              </a:rPr>
              <a:t>:</a:t>
            </a:r>
            <a:r>
              <a:rPr lang="en-US" altLang="en-US" sz="1800" dirty="0">
                <a:solidFill>
                  <a:srgbClr val="00B0F0"/>
                </a:solidFill>
                <a:latin typeface="Arial Narrow" panose="020B0606020202030204" pitchFamily="34" charset="0"/>
                <a:sym typeface="Wingdings" pitchFamily="2" charset="2"/>
              </a:rPr>
              <a:t> </a:t>
            </a:r>
            <a:r>
              <a:rPr lang="en-US" altLang="en-US" dirty="0">
                <a:solidFill>
                  <a:srgbClr val="00B0F0"/>
                </a:solidFill>
                <a:latin typeface="Arial Narrow" panose="020B0606020202030204" pitchFamily="34" charset="0"/>
                <a:sym typeface="Wingdings" pitchFamily="2" charset="2"/>
              </a:rPr>
              <a:t>If we know that X</a:t>
            </a:r>
            <a:r>
              <a:rPr lang="en-US" altLang="en-US" sz="700" dirty="0">
                <a:solidFill>
                  <a:srgbClr val="00B0F0"/>
                </a:solidFill>
                <a:latin typeface="Arial Narrow" panose="020B0606020202030204" pitchFamily="34" charset="0"/>
                <a:sym typeface="Wingdings" pitchFamily="2" charset="2"/>
              </a:rPr>
              <a:t> </a:t>
            </a:r>
            <a:r>
              <a:rPr lang="en-US" altLang="en-US" dirty="0">
                <a:solidFill>
                  <a:srgbClr val="00B0F0"/>
                </a:solidFill>
                <a:latin typeface="Arial Narrow" panose="020B0606020202030204" pitchFamily="34" charset="0"/>
                <a:sym typeface="Wingdings" pitchFamily="2" charset="2"/>
              </a:rPr>
              <a:t>≰</a:t>
            </a:r>
            <a:r>
              <a:rPr lang="en-US" altLang="en-US" sz="1000" dirty="0">
                <a:solidFill>
                  <a:srgbClr val="00B0F0"/>
                </a:solidFill>
                <a:latin typeface="Arial Narrow" panose="020B0606020202030204" pitchFamily="34" charset="0"/>
                <a:sym typeface="Wingdings" pitchFamily="2" charset="2"/>
              </a:rPr>
              <a:t> </a:t>
            </a:r>
            <a:r>
              <a:rPr lang="en-US" altLang="en-US" spc="-250" dirty="0">
                <a:solidFill>
                  <a:srgbClr val="00B0F0"/>
                </a:solidFill>
                <a:latin typeface="Arial Narrow" panose="020B0606020202030204" pitchFamily="34" charset="0"/>
                <a:sym typeface="Wingdings" pitchFamily="2" charset="2"/>
              </a:rPr>
              <a:t>Y</a:t>
            </a:r>
            <a:r>
              <a:rPr lang="en-US" altLang="en-US" dirty="0">
                <a:solidFill>
                  <a:srgbClr val="00B0F0"/>
                </a:solidFill>
                <a:latin typeface="Arial Narrow" panose="020B0606020202030204" pitchFamily="34" charset="0"/>
                <a:sym typeface="Wingdings" pitchFamily="2" charset="2"/>
              </a:rPr>
              <a:t>, wouldn’t that imply</a:t>
            </a:r>
            <a:r>
              <a:rPr lang="en-US" altLang="en-US" sz="1600" dirty="0">
                <a:solidFill>
                  <a:srgbClr val="00B0F0"/>
                </a:solidFill>
                <a:latin typeface="Arial Narrow" panose="020B0606020202030204" pitchFamily="34" charset="0"/>
                <a:sym typeface="Wingdings" pitchFamily="2" charset="2"/>
              </a:rPr>
              <a:t> </a:t>
            </a:r>
            <a:r>
              <a:rPr lang="en-US" altLang="en-US" dirty="0">
                <a:solidFill>
                  <a:srgbClr val="00B0F0"/>
                </a:solidFill>
                <a:latin typeface="Arial Narrow" panose="020B0606020202030204" pitchFamily="34" charset="0"/>
                <a:sym typeface="Wingdings" pitchFamily="2" charset="2"/>
              </a:rPr>
              <a:t>X</a:t>
            </a:r>
            <a:r>
              <a:rPr lang="en-US" altLang="en-US" sz="1400" dirty="0">
                <a:solidFill>
                  <a:srgbClr val="00B0F0"/>
                </a:solidFill>
                <a:latin typeface="Arial Narrow" panose="020B0606020202030204" pitchFamily="34" charset="0"/>
                <a:sym typeface="Wingdings" pitchFamily="2" charset="2"/>
              </a:rPr>
              <a:t> </a:t>
            </a:r>
            <a:r>
              <a:rPr lang="en-US" altLang="en-US" dirty="0">
                <a:solidFill>
                  <a:srgbClr val="00B0F0"/>
                </a:solidFill>
                <a:latin typeface="Arial Narrow" panose="020B0606020202030204" pitchFamily="34" charset="0"/>
                <a:sym typeface="Wingdings" pitchFamily="2" charset="2"/>
              </a:rPr>
              <a:t>&gt;</a:t>
            </a:r>
            <a:r>
              <a:rPr lang="en-US" altLang="en-US" sz="200" dirty="0">
                <a:solidFill>
                  <a:srgbClr val="00B0F0"/>
                </a:solidFill>
                <a:latin typeface="Arial Narrow" panose="020B0606020202030204" pitchFamily="34" charset="0"/>
                <a:sym typeface="Wingdings" pitchFamily="2" charset="2"/>
              </a:rPr>
              <a:t> </a:t>
            </a:r>
            <a:r>
              <a:rPr lang="en-US" altLang="en-US" dirty="0">
                <a:solidFill>
                  <a:srgbClr val="00B0F0"/>
                </a:solidFill>
                <a:latin typeface="Arial Narrow" panose="020B0606020202030204" pitchFamily="34" charset="0"/>
                <a:sym typeface="Wingdings" pitchFamily="2" charset="2"/>
              </a:rPr>
              <a:t>Y? </a:t>
            </a:r>
            <a:r>
              <a:rPr lang="en-US" altLang="en-US" sz="2000" dirty="0">
                <a:solidFill>
                  <a:srgbClr val="00B0F0"/>
                </a:solidFill>
                <a:latin typeface="Arial Narrow" panose="020B0606020202030204" pitchFamily="34" charset="0"/>
                <a:sym typeface="Wingdings" pitchFamily="2" charset="2"/>
              </a:rPr>
              <a:t> </a:t>
            </a:r>
            <a:r>
              <a:rPr lang="en-US" altLang="en-US" dirty="0">
                <a:solidFill>
                  <a:srgbClr val="00B0F0"/>
                </a:solidFill>
                <a:latin typeface="Arial Narrow" panose="020B0606020202030204" pitchFamily="34" charset="0"/>
                <a:sym typeface="Wingdings" pitchFamily="2" charset="2"/>
              </a:rPr>
              <a:t> </a:t>
            </a:r>
            <a:r>
              <a:rPr lang="en-US" altLang="en-US" spc="-100" dirty="0">
                <a:solidFill>
                  <a:srgbClr val="00B050"/>
                </a:solidFill>
                <a:latin typeface="Arial Narrow" panose="020B0606020202030204" pitchFamily="34" charset="0"/>
                <a:sym typeface="Wingdings" pitchFamily="2" charset="2"/>
              </a:rPr>
              <a:t>A</a:t>
            </a:r>
            <a:r>
              <a:rPr lang="en-US" altLang="en-US" dirty="0">
                <a:solidFill>
                  <a:srgbClr val="00B050"/>
                </a:solidFill>
                <a:latin typeface="Arial Narrow" panose="020B0606020202030204" pitchFamily="34" charset="0"/>
                <a:sym typeface="Wingdings" pitchFamily="2" charset="2"/>
              </a:rPr>
              <a:t>: Not for</a:t>
            </a:r>
            <a:r>
              <a:rPr lang="en-US" altLang="en-US" sz="1200" dirty="0">
                <a:solidFill>
                  <a:srgbClr val="00B050"/>
                </a:solidFill>
                <a:latin typeface="Arial Narrow" panose="020B0606020202030204" pitchFamily="34" charset="0"/>
                <a:sym typeface="Wingdings" pitchFamily="2" charset="2"/>
              </a:rPr>
              <a:t> </a:t>
            </a:r>
            <a:r>
              <a:rPr lang="en-US" altLang="en-US" i="1" dirty="0">
                <a:solidFill>
                  <a:srgbClr val="00B050"/>
                </a:solidFill>
                <a:latin typeface="Arial Narrow" panose="020B0606020202030204" pitchFamily="34" charset="0"/>
                <a:sym typeface="Wingdings" pitchFamily="2" charset="2"/>
              </a:rPr>
              <a:t>sets</a:t>
            </a:r>
            <a:r>
              <a:rPr lang="en-US" altLang="en-US" dirty="0">
                <a:solidFill>
                  <a:srgbClr val="00B050"/>
                </a:solidFill>
                <a:latin typeface="Arial Narrow" panose="020B0606020202030204" pitchFamily="34" charset="0"/>
                <a:sym typeface="Wingdings" pitchFamily="2" charset="2"/>
              </a:rPr>
              <a:t>...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92895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074" kern="0" dirty="0">
                <a:solidFill>
                  <a:srgbClr val="0070C0"/>
                </a:solidFill>
                <a:latin typeface="Elephant" panose="02020904090505020303" pitchFamily="18" charset="0"/>
              </a:rPr>
              <a:t>Comparison Rules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-164306" y="2775046"/>
            <a:ext cx="1755724" cy="3423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BFBFBF"/>
                </a:solidFill>
                <a:latin typeface="Lucida Console" panose="020B0609040504020204" pitchFamily="49" charset="0"/>
                <a:sym typeface="Wingdings" pitchFamily="2" charset="2"/>
              </a:rPr>
              <a:t>&gt;&gt;&gt;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solidFill>
                <a:srgbClr val="BFBFBF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BFBFBF"/>
                </a:solidFill>
                <a:latin typeface="Lucida Console" panose="020B0609040504020204" pitchFamily="49" charset="0"/>
                <a:sym typeface="Wingdings" pitchFamily="2" charset="2"/>
              </a:rPr>
              <a:t>	&gt;&gt;&gt;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endParaRPr lang="en-US" altLang="en-US" dirty="0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-164306" y="5767754"/>
            <a:ext cx="1755724" cy="109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000" dirty="0">
              <a:solidFill>
                <a:srgbClr val="7F7F7F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	&gt;&gt;&gt;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-164306" y="609600"/>
            <a:ext cx="101727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ts val="1200"/>
              </a:spcBef>
              <a:buClr>
                <a:srgbClr val="FFFFFF"/>
              </a:buClr>
            </a:pPr>
            <a:r>
              <a:rPr lang="en-US" altLang="en-US" sz="2800" kern="0" spc="-30" dirty="0">
                <a:solidFill>
                  <a:srgbClr val="D9D9D9"/>
                </a:solidFill>
              </a:rPr>
              <a:t>Can compare strings, lists, tuple</a:t>
            </a:r>
            <a:r>
              <a:rPr lang="en-US" altLang="en-US" sz="2800" kern="0" spc="-120" dirty="0">
                <a:solidFill>
                  <a:srgbClr val="D9D9D9"/>
                </a:solidFill>
              </a:rPr>
              <a:t>s</a:t>
            </a:r>
            <a:r>
              <a:rPr lang="en-US" altLang="en-US" sz="2800" kern="0" spc="-30" dirty="0">
                <a:solidFill>
                  <a:srgbClr val="D9D9D9"/>
                </a:solidFill>
              </a:rPr>
              <a:t>,</a:t>
            </a:r>
            <a:r>
              <a:rPr lang="en-US" altLang="en-US" sz="1900" kern="0" dirty="0">
                <a:solidFill>
                  <a:srgbClr val="D9D9D9"/>
                </a:solidFill>
              </a:rPr>
              <a:t> </a:t>
            </a:r>
            <a:r>
              <a:rPr lang="en-US" altLang="en-US" sz="2800" b="1" kern="0" spc="-30" dirty="0">
                <a:solidFill>
                  <a:srgbClr val="00B0F0"/>
                </a:solidFill>
              </a:rPr>
              <a:t>set</a:t>
            </a:r>
            <a:r>
              <a:rPr lang="en-US" altLang="en-US" sz="2800" b="1" kern="0" spc="-200" dirty="0">
                <a:solidFill>
                  <a:srgbClr val="00B0F0"/>
                </a:solidFill>
              </a:rPr>
              <a:t>s</a:t>
            </a:r>
            <a:r>
              <a:rPr lang="en-US" altLang="en-US" sz="2800" kern="0" spc="-30" dirty="0">
                <a:solidFill>
                  <a:srgbClr val="D9D9D9"/>
                </a:solidFill>
              </a:rPr>
              <a:t>, but </a:t>
            </a:r>
            <a:r>
              <a:rPr lang="en-US" altLang="en-US" sz="2800" b="1" kern="0" spc="-30" dirty="0">
                <a:solidFill>
                  <a:srgbClr val="D9D9D9"/>
                </a:solidFill>
              </a:rPr>
              <a:t>not</a:t>
            </a:r>
            <a:r>
              <a:rPr lang="en-US" altLang="en-US" sz="2800" kern="0" spc="-30" dirty="0">
                <a:solidFill>
                  <a:srgbClr val="D9D9D9"/>
                </a:solidFill>
              </a:rPr>
              <a:t> dictionaries</a:t>
            </a:r>
          </a:p>
          <a:p>
            <a:pPr lvl="1">
              <a:spcBef>
                <a:spcPts val="0"/>
              </a:spcBef>
            </a:pPr>
            <a:r>
              <a:rPr lang="en-US" altLang="en-US" sz="2600" dirty="0">
                <a:solidFill>
                  <a:srgbClr val="D9D9D9"/>
                </a:solidFill>
              </a:rPr>
              <a:t>Compares left-to-right until first differenc</a:t>
            </a:r>
            <a:r>
              <a:rPr lang="en-US" altLang="en-US" sz="2600" dirty="0">
                <a:solidFill>
                  <a:srgbClr val="D9D9D9"/>
                </a:solidFill>
                <a:sym typeface="Wingdings" pitchFamily="2" charset="2"/>
              </a:rPr>
              <a:t>e</a:t>
            </a:r>
          </a:p>
          <a:p>
            <a:pPr lvl="1">
              <a:spcBef>
                <a:spcPts val="0"/>
              </a:spcBef>
            </a:pPr>
            <a:r>
              <a:rPr lang="en-US" altLang="en-US" sz="2600" dirty="0">
                <a:solidFill>
                  <a:srgbClr val="D9D9D9"/>
                </a:solidFill>
                <a:sym typeface="Wingdings" pitchFamily="2" charset="2"/>
              </a:rPr>
              <a:t>Subsequences are smaller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altLang="en-US" sz="1400" dirty="0"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BFBFBF"/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 </a:t>
            </a:r>
            <a:r>
              <a:rPr lang="en-US" altLang="en-US" dirty="0">
                <a:solidFill>
                  <a:srgbClr val="BFBFBF"/>
                </a:solidFill>
                <a:latin typeface="Lucida Console" panose="020B0609040504020204" pitchFamily="49" charset="0"/>
                <a:sym typeface="Wingdings" pitchFamily="2" charset="2"/>
              </a:rPr>
              <a:t>print(</a:t>
            </a:r>
            <a:r>
              <a:rPr lang="en-US" altLang="en-US" b="1" dirty="0">
                <a:solidFill>
                  <a:srgbClr val="BFBFBF"/>
                </a:solidFill>
                <a:latin typeface="Lucida Console" panose="020B0609040504020204" pitchFamily="49" charset="0"/>
                <a:sym typeface="Wingdings" pitchFamily="2" charset="2"/>
              </a:rPr>
              <a:t>"</a:t>
            </a:r>
            <a:r>
              <a:rPr lang="en-US" altLang="en-US" dirty="0">
                <a:solidFill>
                  <a:srgbClr val="BFBFBF"/>
                </a:solidFill>
                <a:latin typeface="Lucida Console" panose="020B0609040504020204" pitchFamily="49" charset="0"/>
                <a:sym typeface="Wingdings" pitchFamily="2" charset="2"/>
              </a:rPr>
              <a:t>1,2,3,4</a:t>
            </a:r>
            <a:r>
              <a:rPr lang="en-US" altLang="en-US" b="1" dirty="0">
                <a:solidFill>
                  <a:srgbClr val="BFBFBF"/>
                </a:solidFill>
                <a:latin typeface="Lucida Console" panose="020B0609040504020204" pitchFamily="49" charset="0"/>
                <a:sym typeface="Wingdings" pitchFamily="2" charset="2"/>
              </a:rPr>
              <a:t>"&lt;"</a:t>
            </a:r>
            <a:r>
              <a:rPr lang="en-US" altLang="en-US" dirty="0">
                <a:solidFill>
                  <a:srgbClr val="BFBFBF"/>
                </a:solidFill>
                <a:latin typeface="Lucida Console" panose="020B0609040504020204" pitchFamily="49" charset="0"/>
                <a:sym typeface="Wingdings" pitchFamily="2" charset="2"/>
              </a:rPr>
              <a:t>1,2,3,4</a:t>
            </a:r>
            <a:r>
              <a:rPr lang="en-US" altLang="en-US" b="1" dirty="0">
                <a:solidFill>
                  <a:srgbClr val="FFC5E4"/>
                </a:solidFill>
                <a:latin typeface="Lucida Console" panose="020B0609040504020204" pitchFamily="49" charset="0"/>
                <a:sym typeface="Wingdings" pitchFamily="2" charset="2"/>
              </a:rPr>
              <a:t>,0</a:t>
            </a:r>
            <a:r>
              <a:rPr lang="en-US" altLang="en-US" b="1" dirty="0">
                <a:solidFill>
                  <a:srgbClr val="BFBFBF"/>
                </a:solidFill>
                <a:latin typeface="Lucida Console" panose="020B0609040504020204" pitchFamily="49" charset="0"/>
                <a:sym typeface="Wingdings" pitchFamily="2" charset="2"/>
              </a:rPr>
              <a:t>"</a:t>
            </a:r>
            <a:r>
              <a:rPr lang="en-US" altLang="en-US" dirty="0">
                <a:solidFill>
                  <a:srgbClr val="BFBFBF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A6CAA6"/>
                </a:solidFill>
                <a:latin typeface="Lucida Console" panose="020B0609040504020204" pitchFamily="49" charset="0"/>
                <a:sym typeface="Wingdings" pitchFamily="2" charset="2"/>
              </a:rPr>
              <a:t>True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BFBFBF"/>
                </a:solidFill>
                <a:latin typeface="Lucida Console" panose="020B0609040504020204" pitchFamily="49" charset="0"/>
                <a:sym typeface="Wingdings" pitchFamily="2" charset="2"/>
              </a:rPr>
              <a:t>&gt;&gt;&gt; print(</a:t>
            </a:r>
            <a:r>
              <a:rPr lang="en-US" altLang="en-US" b="1" dirty="0">
                <a:solidFill>
                  <a:srgbClr val="BFBFBF"/>
                </a:solidFill>
                <a:latin typeface="Lucida Console" panose="020B0609040504020204" pitchFamily="49" charset="0"/>
                <a:sym typeface="Wingdings" pitchFamily="2" charset="2"/>
              </a:rPr>
              <a:t>[</a:t>
            </a:r>
            <a:r>
              <a:rPr lang="en-US" altLang="en-US" dirty="0">
                <a:solidFill>
                  <a:srgbClr val="BFBFBF"/>
                </a:solidFill>
                <a:latin typeface="Lucida Console" panose="020B0609040504020204" pitchFamily="49" charset="0"/>
                <a:sym typeface="Wingdings" pitchFamily="2" charset="2"/>
              </a:rPr>
              <a:t>1,2,3,4</a:t>
            </a:r>
            <a:r>
              <a:rPr lang="en-US" altLang="en-US" b="1" dirty="0">
                <a:solidFill>
                  <a:srgbClr val="BFBFBF"/>
                </a:solidFill>
                <a:latin typeface="Lucida Console" panose="020B0609040504020204" pitchFamily="49" charset="0"/>
                <a:sym typeface="Wingdings" pitchFamily="2" charset="2"/>
              </a:rPr>
              <a:t>]</a:t>
            </a:r>
            <a:r>
              <a:rPr lang="en-US" altLang="en-US" dirty="0">
                <a:solidFill>
                  <a:srgbClr val="BFBFBF"/>
                </a:solidFill>
                <a:latin typeface="Lucida Console" panose="020B0609040504020204" pitchFamily="49" charset="0"/>
                <a:sym typeface="Wingdings" pitchFamily="2" charset="2"/>
              </a:rPr>
              <a:t>&lt;</a:t>
            </a:r>
            <a:r>
              <a:rPr lang="en-US" altLang="en-US" b="1" dirty="0">
                <a:solidFill>
                  <a:srgbClr val="BFBFBF"/>
                </a:solidFill>
                <a:latin typeface="Lucida Console" panose="020B0609040504020204" pitchFamily="49" charset="0"/>
                <a:sym typeface="Wingdings" pitchFamily="2" charset="2"/>
              </a:rPr>
              <a:t>[</a:t>
            </a:r>
            <a:r>
              <a:rPr lang="en-US" altLang="en-US" dirty="0">
                <a:solidFill>
                  <a:srgbClr val="BFBFBF"/>
                </a:solidFill>
                <a:latin typeface="Lucida Console" panose="020B0609040504020204" pitchFamily="49" charset="0"/>
                <a:sym typeface="Wingdings" pitchFamily="2" charset="2"/>
              </a:rPr>
              <a:t>1,2,3,4</a:t>
            </a:r>
            <a:r>
              <a:rPr lang="en-US" altLang="en-US" b="1" dirty="0">
                <a:solidFill>
                  <a:srgbClr val="FFC5E4"/>
                </a:solidFill>
                <a:latin typeface="Lucida Console" panose="020B0609040504020204" pitchFamily="49" charset="0"/>
                <a:sym typeface="Wingdings" pitchFamily="2" charset="2"/>
              </a:rPr>
              <a:t>,0</a:t>
            </a:r>
            <a:r>
              <a:rPr lang="en-US" altLang="en-US" b="1" dirty="0">
                <a:solidFill>
                  <a:srgbClr val="BFBFBF"/>
                </a:solidFill>
                <a:latin typeface="Lucida Console" panose="020B0609040504020204" pitchFamily="49" charset="0"/>
                <a:sym typeface="Wingdings" pitchFamily="2" charset="2"/>
              </a:rPr>
              <a:t>]</a:t>
            </a:r>
            <a:r>
              <a:rPr lang="en-US" altLang="en-US" dirty="0">
                <a:solidFill>
                  <a:srgbClr val="BFBFBF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A6CAA6"/>
                </a:solidFill>
                <a:latin typeface="Lucida Console" panose="020B0609040504020204" pitchFamily="49" charset="0"/>
                <a:sym typeface="Wingdings" pitchFamily="2" charset="2"/>
              </a:rPr>
              <a:t>True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BFBFBF"/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 </a:t>
            </a:r>
            <a:r>
              <a:rPr lang="en-US" altLang="en-US" dirty="0">
                <a:solidFill>
                  <a:srgbClr val="BFBFBF"/>
                </a:solidFill>
                <a:latin typeface="Lucida Console" panose="020B0609040504020204" pitchFamily="49" charset="0"/>
                <a:sym typeface="Wingdings" pitchFamily="2" charset="2"/>
              </a:rPr>
              <a:t>print(</a:t>
            </a:r>
            <a:r>
              <a:rPr lang="en-US" altLang="en-US" b="1" dirty="0">
                <a:solidFill>
                  <a:srgbClr val="BFBFBF"/>
                </a:solidFill>
                <a:latin typeface="Lucida Console" panose="020B0609040504020204" pitchFamily="49" charset="0"/>
                <a:sym typeface="Wingdings" pitchFamily="2" charset="2"/>
              </a:rPr>
              <a:t>(</a:t>
            </a:r>
            <a:r>
              <a:rPr lang="en-US" altLang="en-US" dirty="0">
                <a:solidFill>
                  <a:srgbClr val="BFBFBF"/>
                </a:solidFill>
                <a:latin typeface="Lucida Console" panose="020B0609040504020204" pitchFamily="49" charset="0"/>
                <a:sym typeface="Wingdings" pitchFamily="2" charset="2"/>
              </a:rPr>
              <a:t>1,2,3,4</a:t>
            </a:r>
            <a:r>
              <a:rPr lang="en-US" altLang="en-US" b="1" dirty="0">
                <a:solidFill>
                  <a:srgbClr val="BFBFBF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  <a:r>
              <a:rPr lang="en-US" altLang="en-US" dirty="0">
                <a:solidFill>
                  <a:srgbClr val="BFBFBF"/>
                </a:solidFill>
                <a:latin typeface="Lucida Console" panose="020B0609040504020204" pitchFamily="49" charset="0"/>
                <a:sym typeface="Wingdings" pitchFamily="2" charset="2"/>
              </a:rPr>
              <a:t>&lt;</a:t>
            </a:r>
            <a:r>
              <a:rPr lang="en-US" altLang="en-US" b="1" dirty="0">
                <a:solidFill>
                  <a:srgbClr val="BFBFBF"/>
                </a:solidFill>
                <a:latin typeface="Lucida Console" panose="020B0609040504020204" pitchFamily="49" charset="0"/>
                <a:sym typeface="Wingdings" pitchFamily="2" charset="2"/>
              </a:rPr>
              <a:t>(</a:t>
            </a:r>
            <a:r>
              <a:rPr lang="en-US" altLang="en-US" dirty="0">
                <a:solidFill>
                  <a:srgbClr val="BFBFBF"/>
                </a:solidFill>
                <a:latin typeface="Lucida Console" panose="020B0609040504020204" pitchFamily="49" charset="0"/>
                <a:sym typeface="Wingdings" pitchFamily="2" charset="2"/>
              </a:rPr>
              <a:t>1,2,3,4</a:t>
            </a:r>
            <a:r>
              <a:rPr lang="en-US" altLang="en-US" b="1" dirty="0">
                <a:solidFill>
                  <a:srgbClr val="FFC5E4"/>
                </a:solidFill>
                <a:latin typeface="Lucida Console" panose="020B0609040504020204" pitchFamily="49" charset="0"/>
                <a:sym typeface="Wingdings" pitchFamily="2" charset="2"/>
              </a:rPr>
              <a:t>,0</a:t>
            </a:r>
            <a:r>
              <a:rPr lang="en-US" altLang="en-US" b="1" dirty="0">
                <a:solidFill>
                  <a:srgbClr val="BFBFBF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  <a:r>
              <a:rPr lang="en-US" altLang="en-US" dirty="0">
                <a:solidFill>
                  <a:srgbClr val="BFBFBF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A6CAA6"/>
                </a:solidFill>
                <a:latin typeface="Lucida Console" panose="020B0609040504020204" pitchFamily="49" charset="0"/>
                <a:sym typeface="Wingdings" pitchFamily="2" charset="2"/>
              </a:rPr>
              <a:t>True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BFBFBF"/>
                </a:solidFill>
                <a:latin typeface="Lucida Console" panose="020B0609040504020204" pitchFamily="49" charset="0"/>
                <a:sym typeface="Wingdings" pitchFamily="2" charset="2"/>
              </a:rPr>
              <a:t>	&gt;&gt;&gt;</a:t>
            </a: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print(</a:t>
            </a:r>
            <a:r>
              <a:rPr lang="en-US" altLang="en-US" b="1" dirty="0">
                <a:solidFill>
                  <a:srgbClr val="00B0F0"/>
                </a:solidFill>
                <a:latin typeface="Lucida Console" panose="020B0609040504020204" pitchFamily="49" charset="0"/>
                <a:sym typeface="Wingdings" pitchFamily="2" charset="2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1,2,3,4</a:t>
            </a:r>
            <a:r>
              <a:rPr lang="en-US" altLang="en-US" b="1" dirty="0">
                <a:solidFill>
                  <a:srgbClr val="00B0F0"/>
                </a:solidFill>
                <a:latin typeface="Lucida Console" panose="020B0609040504020204" pitchFamily="49" charset="0"/>
                <a:sym typeface="Wingdings" pitchFamily="2" charset="2"/>
              </a:rPr>
              <a:t>}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&lt;</a:t>
            </a:r>
            <a:r>
              <a:rPr lang="en-US" altLang="en-US" b="1" dirty="0">
                <a:solidFill>
                  <a:srgbClr val="00B0F0"/>
                </a:solidFill>
                <a:latin typeface="Lucida Console" panose="020B0609040504020204" pitchFamily="49" charset="0"/>
                <a:sym typeface="Wingdings" pitchFamily="2" charset="2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1,2,3,4</a:t>
            </a:r>
            <a:r>
              <a:rPr lang="en-US" altLang="en-US" b="1" dirty="0">
                <a:solidFill>
                  <a:srgbClr val="FF1493"/>
                </a:solidFill>
                <a:latin typeface="Lucida Console" panose="020B0609040504020204" pitchFamily="49" charset="0"/>
                <a:sym typeface="Wingdings" pitchFamily="2" charset="2"/>
              </a:rPr>
              <a:t>,0</a:t>
            </a:r>
            <a:r>
              <a:rPr lang="en-US" altLang="en-US" b="1" dirty="0">
                <a:solidFill>
                  <a:srgbClr val="00B0F0"/>
                </a:solidFill>
                <a:latin typeface="Lucida Console" panose="020B0609040504020204" pitchFamily="49" charset="0"/>
                <a:sym typeface="Wingdings" pitchFamily="2" charset="2"/>
              </a:rPr>
              <a:t>}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	</a:t>
            </a:r>
            <a:r>
              <a:rPr lang="en-US" altLang="en-US" dirty="0">
                <a:solidFill>
                  <a:srgbClr val="006600"/>
                </a:solidFill>
                <a:latin typeface="Lucida Console" panose="020B0609040504020204" pitchFamily="49" charset="0"/>
                <a:sym typeface="Wingdings" pitchFamily="2" charset="2"/>
              </a:rPr>
              <a:t>True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7F7F7F"/>
                </a:solidFill>
                <a:latin typeface="Lucida Console" panose="020B0609040504020204" pitchFamily="49" charset="0"/>
                <a:sym typeface="Wingdings" pitchFamily="2" charset="2"/>
              </a:rPr>
              <a:t>	&gt;&gt;&gt;</a:t>
            </a: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6949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1"/>
          <p:cNvSpPr>
            <a:spLocks noGrp="1" noChangeArrowheads="1"/>
          </p:cNvSpPr>
          <p:nvPr>
            <p:ph type="title"/>
          </p:nvPr>
        </p:nvSpPr>
        <p:spPr>
          <a:xfrm>
            <a:off x="-129259" y="2133"/>
            <a:ext cx="9929553" cy="1047099"/>
          </a:xfrm>
        </p:spPr>
        <p:txBody>
          <a:bodyPr/>
          <a:lstStyle/>
          <a:p>
            <a:pPr algn="ctr">
              <a:lnSpc>
                <a:spcPct val="47000"/>
              </a:lnSpc>
              <a:tabLst>
                <a:tab pos="0" algn="l"/>
                <a:tab pos="414096" algn="l"/>
                <a:tab pos="828192" algn="l"/>
                <a:tab pos="1242287" algn="l"/>
                <a:tab pos="1656383" algn="l"/>
                <a:tab pos="2072065" algn="l"/>
                <a:tab pos="2486162" algn="l"/>
                <a:tab pos="2900257" algn="l"/>
                <a:tab pos="3314353" algn="l"/>
                <a:tab pos="3730035" algn="l"/>
                <a:tab pos="4144131" algn="l"/>
                <a:tab pos="4558227" algn="l"/>
                <a:tab pos="4972323" algn="l"/>
                <a:tab pos="5388004" algn="l"/>
                <a:tab pos="5802101" algn="l"/>
                <a:tab pos="6216196" algn="l"/>
                <a:tab pos="6630292" algn="l"/>
                <a:tab pos="7045974" algn="l"/>
                <a:tab pos="7460069" algn="l"/>
                <a:tab pos="7874166" algn="l"/>
                <a:tab pos="8288261" algn="l"/>
              </a:tabLst>
            </a:pPr>
            <a:r>
              <a:rPr lang="en-GB" altLang="en-US" sz="4071" dirty="0">
                <a:solidFill>
                  <a:srgbClr val="0070C0"/>
                </a:solidFill>
                <a:latin typeface="Elephant" panose="02020904090505020303" pitchFamily="18" charset="0"/>
              </a:rPr>
              <a:t>C</a:t>
            </a:r>
            <a:r>
              <a:rPr lang="en-GB" altLang="en-US" sz="4071" spc="-157" dirty="0">
                <a:solidFill>
                  <a:srgbClr val="0070C0"/>
                </a:solidFill>
                <a:latin typeface="Elephant" panose="02020904090505020303" pitchFamily="18" charset="0"/>
              </a:rPr>
              <a:t>o</a:t>
            </a:r>
            <a:r>
              <a:rPr lang="en-GB" altLang="en-US" sz="4071" spc="-93" dirty="0">
                <a:solidFill>
                  <a:srgbClr val="0070C0"/>
                </a:solidFill>
                <a:latin typeface="Elephant" panose="02020904090505020303" pitchFamily="18" charset="0"/>
              </a:rPr>
              <a:t>m</a:t>
            </a:r>
            <a:r>
              <a:rPr lang="en-GB" altLang="en-US" sz="4071" dirty="0">
                <a:solidFill>
                  <a:srgbClr val="0070C0"/>
                </a:solidFill>
                <a:latin typeface="Elephant" panose="02020904090505020303" pitchFamily="18" charset="0"/>
              </a:rPr>
              <a:t>pared</a:t>
            </a:r>
            <a:r>
              <a:rPr lang="en-GB" altLang="en-US" sz="3200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GB" altLang="en-US" sz="4071" dirty="0">
                <a:solidFill>
                  <a:srgbClr val="0070C0"/>
                </a:solidFill>
                <a:latin typeface="Elephant" panose="02020904090505020303" pitchFamily="18" charset="0"/>
              </a:rPr>
              <a:t>sets</a:t>
            </a:r>
            <a:r>
              <a:rPr lang="en-GB" altLang="en-US" sz="3200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GB" altLang="en-US" sz="4071" spc="-83" dirty="0">
                <a:solidFill>
                  <a:srgbClr val="0070C0"/>
                </a:solidFill>
                <a:latin typeface="Elephant" panose="02020904090505020303" pitchFamily="18" charset="0"/>
              </a:rPr>
              <a:t>on</a:t>
            </a:r>
            <a:r>
              <a:rPr lang="en-GB" altLang="en-US" sz="4071" dirty="0">
                <a:solidFill>
                  <a:srgbClr val="0070C0"/>
                </a:solidFill>
                <a:latin typeface="Elephant" panose="02020904090505020303" pitchFamily="18" charset="0"/>
              </a:rPr>
              <a:t>ly</a:t>
            </a:r>
            <a:r>
              <a:rPr lang="en-GB" altLang="en-US" sz="3200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GB" altLang="en-US" sz="4071" dirty="0">
                <a:solidFill>
                  <a:srgbClr val="0070C0"/>
                </a:solidFill>
                <a:latin typeface="Elephant" panose="02020904090505020303" pitchFamily="18" charset="0"/>
              </a:rPr>
              <a:t>h</a:t>
            </a:r>
            <a:r>
              <a:rPr lang="en-GB" altLang="en-US" sz="4071" spc="-231" dirty="0">
                <a:solidFill>
                  <a:srgbClr val="0070C0"/>
                </a:solidFill>
                <a:latin typeface="Elephant" panose="02020904090505020303" pitchFamily="18" charset="0"/>
              </a:rPr>
              <a:t>a</a:t>
            </a:r>
            <a:r>
              <a:rPr lang="en-GB" altLang="en-US" sz="4071" spc="-120" dirty="0">
                <a:solidFill>
                  <a:srgbClr val="0070C0"/>
                </a:solidFill>
                <a:latin typeface="Elephant" panose="02020904090505020303" pitchFamily="18" charset="0"/>
              </a:rPr>
              <a:t>v</a:t>
            </a:r>
            <a:r>
              <a:rPr lang="en-GB" altLang="en-US" sz="4071" dirty="0">
                <a:solidFill>
                  <a:srgbClr val="0070C0"/>
                </a:solidFill>
                <a:latin typeface="Elephant" panose="02020904090505020303" pitchFamily="18" charset="0"/>
              </a:rPr>
              <a:t>e</a:t>
            </a:r>
            <a:r>
              <a:rPr lang="en-GB" altLang="en-US" sz="3200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GB" altLang="en-US" sz="4071" b="1" i="1" dirty="0">
                <a:solidFill>
                  <a:srgbClr val="FF0000"/>
                </a:solidFill>
                <a:latin typeface="Elephant" panose="02020904090505020303" pitchFamily="18" charset="0"/>
              </a:rPr>
              <a:t>partial</a:t>
            </a:r>
            <a:r>
              <a:rPr lang="en-GB" altLang="en-US" sz="3701" b="1" i="1" dirty="0">
                <a:solidFill>
                  <a:srgbClr val="FF0000"/>
                </a:solidFill>
                <a:latin typeface="Elephant" panose="02020904090505020303" pitchFamily="18" charset="0"/>
              </a:rPr>
              <a:t> </a:t>
            </a:r>
            <a:r>
              <a:rPr lang="en-GB" altLang="en-US" sz="4071" dirty="0">
                <a:solidFill>
                  <a:srgbClr val="0070C0"/>
                </a:solidFill>
                <a:latin typeface="Elephant" panose="02020904090505020303" pitchFamily="18" charset="0"/>
              </a:rPr>
              <a:t>order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5736" y="763659"/>
            <a:ext cx="9434055" cy="60922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198" dirty="0">
                <a:solidFill>
                  <a:srgbClr val="DA9500"/>
                </a:solidFill>
              </a:rPr>
              <a:t>Ordinary numbers have a </a:t>
            </a:r>
            <a:r>
              <a:rPr lang="en-US" sz="3198" b="1" dirty="0">
                <a:solidFill>
                  <a:srgbClr val="DA9500"/>
                </a:solidFill>
              </a:rPr>
              <a:t>full</a:t>
            </a:r>
            <a:r>
              <a:rPr lang="en-US" sz="3198" dirty="0">
                <a:solidFill>
                  <a:srgbClr val="DA9500"/>
                </a:solidFill>
              </a:rPr>
              <a:t> order:</a:t>
            </a:r>
            <a:br>
              <a:rPr lang="en-US" sz="3198" dirty="0">
                <a:solidFill>
                  <a:srgbClr val="DA9500"/>
                </a:solidFill>
              </a:rPr>
            </a:br>
            <a:r>
              <a:rPr lang="en-US" sz="222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221" dirty="0">
                <a:latin typeface="Lucida Console" panose="020B0609040504020204" pitchFamily="49" charset="0"/>
              </a:rPr>
              <a:t>if(not A&lt;B)and(not </a:t>
            </a:r>
            <a:r>
              <a:rPr lang="en-US" sz="2221" dirty="0" smtClean="0">
                <a:latin typeface="Lucida Console" panose="020B0609040504020204" pitchFamily="49" charset="0"/>
              </a:rPr>
              <a:t>A&gt;B):</a:t>
            </a:r>
            <a:r>
              <a:rPr lang="en-US" sz="2221" dirty="0">
                <a:latin typeface="Lucida Console" panose="020B0609040504020204" pitchFamily="49" charset="0"/>
              </a:rPr>
              <a:t>print("I </a:t>
            </a:r>
            <a:r>
              <a:rPr lang="en-US" sz="2221" dirty="0" err="1">
                <a:latin typeface="Lucida Console" panose="020B0609040504020204" pitchFamily="49" charset="0"/>
              </a:rPr>
              <a:t>know",A</a:t>
            </a:r>
            <a:r>
              <a:rPr lang="en-US" sz="2221" dirty="0">
                <a:latin typeface="Lucida Console" panose="020B0609040504020204" pitchFamily="49" charset="0"/>
              </a:rPr>
              <a:t>,"==",B)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TW" sz="3198" dirty="0">
                <a:solidFill>
                  <a:srgbClr val="DA9500"/>
                </a:solidFill>
              </a:rPr>
              <a:t>Complex numbers have </a:t>
            </a:r>
            <a:r>
              <a:rPr lang="en-US" altLang="zh-TW" sz="3198" b="1" dirty="0">
                <a:solidFill>
                  <a:srgbClr val="DA9500"/>
                </a:solidFill>
              </a:rPr>
              <a:t>no</a:t>
            </a:r>
            <a:r>
              <a:rPr lang="en-US" altLang="zh-TW" sz="3198" dirty="0">
                <a:solidFill>
                  <a:srgbClr val="DA9500"/>
                </a:solidFill>
              </a:rPr>
              <a:t> order: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21" dirty="0">
                <a:solidFill>
                  <a:srgbClr val="FFC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22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1" dirty="0">
                <a:solidFill>
                  <a:srgbClr val="FFAFA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1" dirty="0">
                <a:latin typeface="Lucida Console" panose="020B0609040504020204" pitchFamily="49" charset="0"/>
              </a:rPr>
              <a:t>2+2j </a:t>
            </a:r>
            <a:r>
              <a:rPr lang="en-US" altLang="zh-TW" sz="2221" b="1" dirty="0">
                <a:latin typeface="Lucida Console" panose="020B0609040504020204" pitchFamily="49" charset="0"/>
              </a:rPr>
              <a:t>&lt;</a:t>
            </a:r>
            <a:r>
              <a:rPr lang="en-US" altLang="zh-TW" sz="2221" b="1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1" dirty="0">
                <a:latin typeface="Lucida Console" panose="020B0609040504020204" pitchFamily="49" charset="0"/>
              </a:rPr>
              <a:t>3+2j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21" dirty="0">
                <a:solidFill>
                  <a:srgbClr val="FFAFAF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221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221" dirty="0">
                <a:solidFill>
                  <a:srgbClr val="FFAFAF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1" dirty="0">
                <a:solidFill>
                  <a:srgbClr val="FFAFAF"/>
                </a:solidFill>
                <a:latin typeface="Lucida Console" panose="020B0609040504020204" pitchFamily="49" charset="0"/>
              </a:rPr>
              <a:t>    File "&lt;</a:t>
            </a:r>
            <a:r>
              <a:rPr lang="en-US" altLang="zh-TW" sz="2221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221" dirty="0">
                <a:solidFill>
                  <a:srgbClr val="FFAFAF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591" dirty="0">
                <a:solidFill>
                  <a:srgbClr val="FFAFAF"/>
                </a:solidFill>
                <a:latin typeface="Arial Narrow" panose="020B0606020202030204" pitchFamily="34" charset="0"/>
              </a:rPr>
              <a:t>    </a:t>
            </a:r>
            <a:r>
              <a:rPr lang="en-US" altLang="zh-TW" sz="2591" dirty="0" err="1">
                <a:solidFill>
                  <a:srgbClr val="FFAFAF"/>
                </a:solidFill>
                <a:latin typeface="Arial Narrow" panose="020B0606020202030204" pitchFamily="34" charset="0"/>
              </a:rPr>
              <a:t>TypeError</a:t>
            </a:r>
            <a:r>
              <a:rPr lang="en-US" altLang="zh-TW" sz="2591" dirty="0">
                <a:solidFill>
                  <a:srgbClr val="FFAFAF"/>
                </a:solidFill>
                <a:latin typeface="Arial Narrow" panose="020B0606020202030204" pitchFamily="34" charset="0"/>
              </a:rPr>
              <a:t>:</a:t>
            </a:r>
            <a:r>
              <a:rPr lang="en-US" altLang="zh-TW" sz="2591" dirty="0">
                <a:solidFill>
                  <a:srgbClr val="FF0000"/>
                </a:solidFill>
                <a:latin typeface="Arial Narrow" panose="020B0606020202030204" pitchFamily="34" charset="0"/>
              </a:rPr>
              <a:t> '</a:t>
            </a:r>
            <a:r>
              <a:rPr lang="en-US" altLang="zh-TW" sz="2591" b="1" dirty="0">
                <a:latin typeface="Arial Narrow" panose="020B0606020202030204" pitchFamily="34" charset="0"/>
              </a:rPr>
              <a:t>&lt;</a:t>
            </a:r>
            <a:r>
              <a:rPr lang="en-US" altLang="zh-TW" sz="2591" dirty="0">
                <a:solidFill>
                  <a:srgbClr val="FF0000"/>
                </a:solidFill>
                <a:latin typeface="Arial Narrow" panose="020B0606020202030204" pitchFamily="34" charset="0"/>
              </a:rPr>
              <a:t>' not supported </a:t>
            </a:r>
            <a:r>
              <a:rPr lang="en-US" altLang="zh-TW" sz="2591" dirty="0">
                <a:solidFill>
                  <a:srgbClr val="FFAFAF"/>
                </a:solidFill>
                <a:latin typeface="Arial Narrow" panose="020B0606020202030204" pitchFamily="34" charset="0"/>
              </a:rPr>
              <a:t>between instances of 'complex' and 'complex'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TW" sz="2221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22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1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1" dirty="0">
                <a:latin typeface="Lucida Console" panose="020B0609040504020204" pitchFamily="49" charset="0"/>
              </a:rPr>
              <a:t>2+2j</a:t>
            </a:r>
            <a:r>
              <a:rPr lang="en-US" altLang="zh-TW" sz="2221" dirty="0">
                <a:solidFill>
                  <a:srgbClr val="FF0000"/>
                </a:solidFill>
                <a:latin typeface="Lucida Console" panose="020B0609040504020204" pitchFamily="49" charset="0"/>
              </a:rPr>
              <a:t>==</a:t>
            </a:r>
            <a:r>
              <a:rPr lang="en-US" altLang="zh-TW" sz="2221" dirty="0">
                <a:latin typeface="Lucida Console" panose="020B0609040504020204" pitchFamily="49" charset="0"/>
              </a:rPr>
              <a:t>3+2j</a:t>
            </a:r>
            <a:r>
              <a:rPr lang="en-US" altLang="zh-TW" sz="2221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1" dirty="0">
                <a:latin typeface="Lucida Console" panose="020B0609040504020204" pitchFamily="49" charset="0"/>
              </a:rPr>
              <a:t># But they </a:t>
            </a:r>
            <a:r>
              <a:rPr lang="en-US" altLang="zh-TW" sz="2221" b="1" u="sng" dirty="0">
                <a:latin typeface="Lucida Console" panose="020B0609040504020204" pitchFamily="49" charset="0"/>
              </a:rPr>
              <a:t>do</a:t>
            </a:r>
            <a:r>
              <a:rPr lang="en-US" altLang="zh-TW" sz="2221" dirty="0">
                <a:latin typeface="Lucida Console" panose="020B0609040504020204" pitchFamily="49" charset="0"/>
              </a:rPr>
              <a:t> have</a:t>
            </a:r>
            <a:r>
              <a:rPr lang="en-US" altLang="zh-TW" sz="2221" dirty="0">
                <a:solidFill>
                  <a:srgbClr val="FF0000"/>
                </a:solidFill>
                <a:latin typeface="Lucida Console" panose="020B0609040504020204" pitchFamily="49" charset="0"/>
              </a:rPr>
              <a:t> equality </a:t>
            </a:r>
            <a:r>
              <a:rPr lang="en-US" altLang="zh-TW" sz="2221" dirty="0">
                <a:latin typeface="Lucida Console" panose="020B0609040504020204" pitchFamily="49" charset="0"/>
              </a:rPr>
              <a:t>and</a:t>
            </a:r>
            <a:r>
              <a:rPr lang="en-US" altLang="zh-TW" sz="2221" dirty="0">
                <a:solidFill>
                  <a:srgbClr val="FF0000"/>
                </a:solidFill>
                <a:latin typeface="Lucida Console" panose="020B0609040504020204" pitchFamily="49" charset="0"/>
              </a:rPr>
              <a:t> != </a:t>
            </a:r>
            <a:r>
              <a:rPr lang="en-US" altLang="zh-TW" sz="2221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21" dirty="0">
                <a:solidFill>
                  <a:srgbClr val="FF0000"/>
                </a:solidFill>
                <a:latin typeface="Lucida Console" panose="020B0609040504020204" pitchFamily="49" charset="0"/>
              </a:rPr>
              <a:t>  False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TW" sz="3198" dirty="0">
                <a:solidFill>
                  <a:srgbClr val="DA9500"/>
                </a:solidFill>
              </a:rPr>
              <a:t>Lists, tuples and strings compare </a:t>
            </a:r>
            <a:r>
              <a:rPr lang="en-US" altLang="zh-TW" sz="3198" b="1" dirty="0">
                <a:solidFill>
                  <a:srgbClr val="DA9500"/>
                </a:solidFill>
              </a:rPr>
              <a:t>left to right</a:t>
            </a:r>
            <a:r>
              <a:rPr lang="en-US" altLang="zh-TW" sz="3198" dirty="0">
                <a:solidFill>
                  <a:srgbClr val="DA9500"/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21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22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1" dirty="0">
                <a:solidFill>
                  <a:srgbClr val="FFAFA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1" dirty="0">
                <a:latin typeface="Lucida Console" panose="020B0609040504020204" pitchFamily="49" charset="0"/>
              </a:rPr>
              <a:t>if(A&lt;=B):print("I </a:t>
            </a:r>
            <a:r>
              <a:rPr lang="en-US" altLang="zh-TW" sz="2221" dirty="0" err="1">
                <a:latin typeface="Lucida Console" panose="020B0609040504020204" pitchFamily="49" charset="0"/>
              </a:rPr>
              <a:t>know:",A</a:t>
            </a:r>
            <a:r>
              <a:rPr lang="en-US" altLang="zh-TW" sz="2221" dirty="0">
                <a:latin typeface="Lucida Console" panose="020B0609040504020204" pitchFamily="49" charset="0"/>
              </a:rPr>
              <a:t>[0],"&lt;=",B[0])</a:t>
            </a:r>
            <a:endParaRPr lang="en-US" altLang="zh-TW" sz="3198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DA9500"/>
              </a:buClr>
            </a:pPr>
            <a:r>
              <a:rPr lang="en-US" sz="3198" b="1" dirty="0">
                <a:solidFill>
                  <a:srgbClr val="00B050"/>
                </a:solidFill>
              </a:rPr>
              <a:t>Set</a:t>
            </a:r>
            <a:r>
              <a:rPr lang="en-US" sz="3198" dirty="0">
                <a:solidFill>
                  <a:srgbClr val="FFC000"/>
                </a:solidFill>
              </a:rPr>
              <a:t> </a:t>
            </a:r>
            <a:r>
              <a:rPr lang="en-US" sz="3198" dirty="0">
                <a:solidFill>
                  <a:srgbClr val="DA9500"/>
                </a:solidFill>
              </a:rPr>
              <a:t>comparisons have only a </a:t>
            </a:r>
            <a:r>
              <a:rPr lang="en-US" sz="3198" b="1" i="1" dirty="0">
                <a:solidFill>
                  <a:srgbClr val="FF0000"/>
                </a:solidFill>
              </a:rPr>
              <a:t>partial </a:t>
            </a:r>
            <a:r>
              <a:rPr lang="en-US" sz="3198" b="1" dirty="0">
                <a:solidFill>
                  <a:srgbClr val="DA9500"/>
                </a:solidFill>
              </a:rPr>
              <a:t>order</a:t>
            </a:r>
            <a:r>
              <a:rPr lang="en-US" sz="3198" dirty="0">
                <a:solidFill>
                  <a:srgbClr val="DA9500"/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21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 &gt;&gt;&gt; </a:t>
            </a:r>
            <a:r>
              <a:rPr lang="en-US" altLang="zh-TW" sz="2221" dirty="0">
                <a:solidFill>
                  <a:srgbClr val="000000"/>
                </a:solidFill>
                <a:latin typeface="Lucida Console" panose="020B0609040504020204" pitchFamily="49" charset="0"/>
              </a:rPr>
              <a:t>if(A&lt;B) and (B&lt;C): print("I </a:t>
            </a:r>
            <a:r>
              <a:rPr lang="en-US" altLang="zh-TW" sz="222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know:",A</a:t>
            </a:r>
            <a:r>
              <a:rPr lang="en-US" altLang="zh-TW" sz="2221" dirty="0">
                <a:solidFill>
                  <a:srgbClr val="000000"/>
                </a:solidFill>
                <a:latin typeface="Lucida Console" panose="020B0609040504020204" pitchFamily="49" charset="0"/>
              </a:rPr>
              <a:t>,"&lt;",C)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21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 &gt;&gt;&gt; </a:t>
            </a:r>
            <a:r>
              <a:rPr lang="en-US" altLang="zh-TW" sz="2221" dirty="0">
                <a:solidFill>
                  <a:srgbClr val="000000"/>
                </a:solidFill>
                <a:latin typeface="Lucida Console" panose="020B0609040504020204" pitchFamily="49" charset="0"/>
              </a:rPr>
              <a:t>if(not A&lt;=B): print("I don’t know </a:t>
            </a:r>
            <a:r>
              <a:rPr lang="en-US" altLang="zh-TW" sz="222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that",A</a:t>
            </a:r>
            <a:r>
              <a:rPr lang="en-US" altLang="zh-TW" sz="2221" dirty="0">
                <a:solidFill>
                  <a:srgbClr val="000000"/>
                </a:solidFill>
                <a:latin typeface="Lucida Console" panose="020B0609040504020204" pitchFamily="49" charset="0"/>
              </a:rPr>
              <a:t>,"&gt;",B)</a:t>
            </a:r>
          </a:p>
        </p:txBody>
      </p:sp>
    </p:spTree>
    <p:extLst>
      <p:ext uri="{BB962C8B-B14F-4D97-AF65-F5344CB8AC3E}">
        <p14:creationId xmlns:p14="http://schemas.microsoft.com/office/powerpoint/2010/main" val="2187317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1"/>
          <p:cNvSpPr>
            <a:spLocks noGrp="1" noChangeArrowheads="1"/>
          </p:cNvSpPr>
          <p:nvPr>
            <p:ph type="title"/>
          </p:nvPr>
        </p:nvSpPr>
        <p:spPr>
          <a:xfrm>
            <a:off x="-129259" y="2130"/>
            <a:ext cx="9929553" cy="912270"/>
          </a:xfrm>
        </p:spPr>
        <p:txBody>
          <a:bodyPr/>
          <a:lstStyle/>
          <a:p>
            <a:pPr algn="ctr">
              <a:lnSpc>
                <a:spcPct val="80000"/>
              </a:lnSpc>
              <a:tabLst>
                <a:tab pos="0" algn="l"/>
                <a:tab pos="414096" algn="l"/>
                <a:tab pos="828192" algn="l"/>
                <a:tab pos="1242287" algn="l"/>
                <a:tab pos="1656383" algn="l"/>
                <a:tab pos="2072065" algn="l"/>
                <a:tab pos="2486162" algn="l"/>
                <a:tab pos="2900257" algn="l"/>
                <a:tab pos="3314353" algn="l"/>
                <a:tab pos="3730035" algn="l"/>
                <a:tab pos="4144131" algn="l"/>
                <a:tab pos="4558227" algn="l"/>
                <a:tab pos="4972323" algn="l"/>
                <a:tab pos="5388004" algn="l"/>
                <a:tab pos="5802101" algn="l"/>
                <a:tab pos="6216196" algn="l"/>
                <a:tab pos="6630292" algn="l"/>
                <a:tab pos="7045974" algn="l"/>
                <a:tab pos="7460069" algn="l"/>
                <a:tab pos="7874166" algn="l"/>
                <a:tab pos="8288261" algn="l"/>
              </a:tabLst>
            </a:pPr>
            <a:r>
              <a:rPr lang="en-US" altLang="en-US" sz="4071" spc="-157" dirty="0">
                <a:solidFill>
                  <a:srgbClr val="0070C0"/>
                </a:solidFill>
                <a:latin typeface="Elephant" panose="02020904090505020303" pitchFamily="18" charset="0"/>
              </a:rPr>
              <a:t>Imposing a </a:t>
            </a:r>
            <a:r>
              <a:rPr lang="en-US" altLang="en-US" sz="4071" spc="-157" dirty="0">
                <a:solidFill>
                  <a:srgbClr val="FF0000"/>
                </a:solidFill>
                <a:latin typeface="Elephant" panose="02020904090505020303" pitchFamily="18" charset="0"/>
              </a:rPr>
              <a:t>full order</a:t>
            </a:r>
            <a:r>
              <a:rPr lang="en-US" altLang="en-US" sz="4071" spc="-157" dirty="0">
                <a:solidFill>
                  <a:srgbClr val="0070C0"/>
                </a:solidFill>
                <a:latin typeface="Elephant" panose="02020904090505020303" pitchFamily="18" charset="0"/>
              </a:rPr>
              <a:t> on a</a:t>
            </a:r>
            <a:r>
              <a:rPr lang="en-GB" altLang="en-US" sz="3701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GB" altLang="en-US" sz="4071" b="1" dirty="0">
                <a:solidFill>
                  <a:srgbClr val="FF0000"/>
                </a:solidFill>
                <a:latin typeface="Elephant" panose="02020904090505020303" pitchFamily="18" charset="0"/>
              </a:rPr>
              <a:t>partial</a:t>
            </a:r>
            <a:r>
              <a:rPr lang="en-GB" altLang="en-US" sz="3701" b="1" dirty="0">
                <a:solidFill>
                  <a:srgbClr val="FF0000"/>
                </a:solidFill>
                <a:latin typeface="Elephant" panose="02020904090505020303" pitchFamily="18" charset="0"/>
              </a:rPr>
              <a:t> </a:t>
            </a:r>
            <a:r>
              <a:rPr lang="en-GB" altLang="en-US" sz="4071" b="1" dirty="0">
                <a:solidFill>
                  <a:srgbClr val="FF0000"/>
                </a:solidFill>
                <a:latin typeface="Elephant" panose="02020904090505020303" pitchFamily="18" charset="0"/>
              </a:rPr>
              <a:t>order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0934" y="906953"/>
            <a:ext cx="9504560" cy="5948918"/>
          </a:xfrm>
        </p:spPr>
        <p:txBody>
          <a:bodyPr>
            <a:noAutofit/>
          </a:bodyPr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spc="-1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b="1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4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400" b="1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spc="-100" dirty="0">
                <a:solidFill>
                  <a:schemeClr val="accent2"/>
                </a:solidFill>
                <a:latin typeface="Lucida Console" panose="020B0609040504020204" pitchFamily="49" charset="0"/>
              </a:rPr>
              <a:t>{3,1}</a:t>
            </a:r>
            <a:r>
              <a:rPr lang="en-US" altLang="zh-TW" sz="24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spc="-100" dirty="0">
                <a:solidFill>
                  <a:schemeClr val="accent2"/>
                </a:solidFill>
                <a:latin typeface="Lucida Console" panose="020B0609040504020204" pitchFamily="49" charset="0"/>
              </a:rPr>
              <a:t>{1}</a:t>
            </a:r>
            <a:r>
              <a:rPr lang="en-US" altLang="zh-TW" sz="24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spc="-100" dirty="0">
                <a:solidFill>
                  <a:schemeClr val="accent2"/>
                </a:solidFill>
                <a:latin typeface="Lucida Console" panose="020B0609040504020204" pitchFamily="49" charset="0"/>
              </a:rPr>
              <a:t>{1,2,3,4,5,6}</a:t>
            </a:r>
            <a:r>
              <a:rPr lang="en-US" altLang="zh-TW" sz="24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spc="-100" dirty="0">
                <a:solidFill>
                  <a:schemeClr val="accent2"/>
                </a:solidFill>
                <a:latin typeface="Lucida Console" panose="020B0609040504020204" pitchFamily="49" charset="0"/>
              </a:rPr>
              <a:t>{2,3,4,1}</a:t>
            </a:r>
            <a:r>
              <a:rPr lang="en-US" altLang="zh-TW" sz="2400" b="1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400" spc="-1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b="1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400" spc="-100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40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spc="-100" dirty="0">
                <a:solidFill>
                  <a:schemeClr val="accent2"/>
                </a:solidFill>
                <a:latin typeface="Lucida Console" panose="020B0609040504020204" pitchFamily="49" charset="0"/>
              </a:rPr>
              <a:t>{1, 3}</a:t>
            </a:r>
            <a:r>
              <a:rPr lang="en-US" altLang="zh-TW" sz="24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spc="-100" dirty="0"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>
                <a:solidFill>
                  <a:schemeClr val="accent2"/>
                </a:solidFill>
                <a:latin typeface="Lucida Console" panose="020B0609040504020204" pitchFamily="49" charset="0"/>
              </a:rPr>
              <a:t>{1}</a:t>
            </a:r>
            <a:r>
              <a:rPr lang="en-US" altLang="zh-TW" sz="24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spc="-100" dirty="0"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>
                <a:solidFill>
                  <a:schemeClr val="accent2"/>
                </a:solidFill>
                <a:latin typeface="Lucida Console" panose="020B0609040504020204" pitchFamily="49" charset="0"/>
              </a:rPr>
              <a:t>{1, 2, 3, 4, 5, 6}</a:t>
            </a:r>
            <a:r>
              <a:rPr lang="en-US" altLang="zh-TW" sz="24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spc="-100" dirty="0"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>
                <a:solidFill>
                  <a:schemeClr val="accent2"/>
                </a:solidFill>
                <a:latin typeface="Lucida Console" panose="020B0609040504020204" pitchFamily="49" charset="0"/>
              </a:rPr>
              <a:t>{1, 2, 3, 4}</a:t>
            </a:r>
            <a:r>
              <a:rPr lang="en-US" altLang="zh-TW" sz="240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spc="-1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400" b="1" spc="-1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400" spc="-1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.sort</a:t>
            </a:r>
            <a:r>
              <a:rPr lang="en-US" altLang="zh-TW" sz="240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spc="-1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400" spc="-100" dirty="0">
                <a:latin typeface="Lucida Console" panose="020B0609040504020204" pitchFamily="49" charset="0"/>
              </a:rPr>
              <a:t> </a:t>
            </a:r>
            <a:r>
              <a:rPr lang="en-US" altLang="zh-TW" sz="2400" b="1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#Now each subsequent element is a superset of the one before it.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spc="-100" dirty="0">
                <a:solidFill>
                  <a:schemeClr val="accent2"/>
                </a:solidFill>
                <a:latin typeface="Lucida Console" panose="020B0609040504020204" pitchFamily="49" charset="0"/>
              </a:rPr>
              <a:t>{1}</a:t>
            </a:r>
            <a:r>
              <a:rPr lang="en-US" altLang="zh-TW" sz="24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spc="-100" dirty="0">
                <a:solidFill>
                  <a:schemeClr val="accent2"/>
                </a:solidFill>
                <a:latin typeface="Lucida Console" panose="020B0609040504020204" pitchFamily="49" charset="0"/>
              </a:rPr>
              <a:t> {1, 3}</a:t>
            </a:r>
            <a:r>
              <a:rPr lang="en-US" altLang="zh-TW" sz="24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spc="-100" dirty="0">
                <a:solidFill>
                  <a:schemeClr val="accent2"/>
                </a:solidFill>
                <a:latin typeface="Lucida Console" panose="020B0609040504020204" pitchFamily="49" charset="0"/>
              </a:rPr>
              <a:t> {1, 2, 3, 4}</a:t>
            </a:r>
            <a:r>
              <a:rPr lang="en-US" altLang="zh-TW" sz="24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spc="-100" dirty="0">
                <a:solidFill>
                  <a:schemeClr val="accent2"/>
                </a:solidFill>
                <a:latin typeface="Lucida Console" panose="020B0609040504020204" pitchFamily="49" charset="0"/>
              </a:rPr>
              <a:t> {1, 2, 3, 4, 5, 6}</a:t>
            </a:r>
            <a:r>
              <a:rPr lang="en-US" altLang="zh-TW" sz="240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spc="-1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400" spc="-100" dirty="0">
                <a:latin typeface="Lucida Console" panose="020B0609040504020204" pitchFamily="49" charset="0"/>
              </a:rPr>
              <a:t> </a:t>
            </a:r>
            <a:r>
              <a:rPr lang="en-US" altLang="zh-TW" sz="2400" b="1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4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+=</a:t>
            </a:r>
            <a:r>
              <a:rPr lang="en-US" altLang="zh-TW" sz="2400" b="1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spc="-100" dirty="0">
                <a:solidFill>
                  <a:schemeClr val="accent2"/>
                </a:solidFill>
                <a:latin typeface="Lucida Console" panose="020B0609040504020204" pitchFamily="49" charset="0"/>
              </a:rPr>
              <a:t>{1,2}</a:t>
            </a:r>
            <a:r>
              <a:rPr lang="en-US" altLang="zh-TW" sz="2400" b="1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spc="-1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TW" sz="2400" dirty="0">
                <a:solidFill>
                  <a:srgbClr val="FF0000"/>
                </a:solidFill>
              </a:rPr>
              <a:t> {1}</a:t>
            </a:r>
            <a:r>
              <a:rPr lang="en-US" altLang="zh-TW" sz="1110" dirty="0">
                <a:solidFill>
                  <a:srgbClr val="FF0000"/>
                </a:solidFill>
              </a:rPr>
              <a:t> </a:t>
            </a:r>
            <a:r>
              <a:rPr lang="en-US" altLang="zh-TW" sz="2406" dirty="0">
                <a:solidFill>
                  <a:srgbClr val="FF0000"/>
                </a:solidFill>
              </a:rPr>
              <a:t>&lt;</a:t>
            </a:r>
            <a:r>
              <a:rPr lang="en-US" altLang="zh-TW" sz="111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{1,2}</a:t>
            </a:r>
            <a:r>
              <a:rPr lang="en-US" altLang="zh-TW" sz="1110" dirty="0">
                <a:solidFill>
                  <a:srgbClr val="FF0000"/>
                </a:solidFill>
              </a:rPr>
              <a:t> </a:t>
            </a:r>
            <a:r>
              <a:rPr lang="en-US" altLang="zh-TW" sz="2406" dirty="0">
                <a:solidFill>
                  <a:srgbClr val="FF0000"/>
                </a:solidFill>
              </a:rPr>
              <a:t>&lt;</a:t>
            </a:r>
            <a:r>
              <a:rPr lang="en-US" altLang="zh-TW" sz="1110" dirty="0">
                <a:solidFill>
                  <a:srgbClr val="FF0000"/>
                </a:solidFill>
              </a:rPr>
              <a:t> </a:t>
            </a:r>
            <a:r>
              <a:rPr lang="en-US" altLang="zh-TW" sz="2406" dirty="0">
                <a:solidFill>
                  <a:srgbClr val="FF0000"/>
                </a:solidFill>
              </a:rPr>
              <a:t>{</a:t>
            </a:r>
            <a:r>
              <a:rPr lang="en-US" altLang="zh-TW" sz="2400" dirty="0">
                <a:solidFill>
                  <a:srgbClr val="FF0000"/>
                </a:solidFill>
              </a:rPr>
              <a:t>1,2,3,4</a:t>
            </a:r>
            <a:r>
              <a:rPr lang="en-US" altLang="zh-TW" sz="2406" dirty="0">
                <a:solidFill>
                  <a:srgbClr val="FF0000"/>
                </a:solidFill>
              </a:rPr>
              <a:t>}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but</a:t>
            </a:r>
            <a:r>
              <a:rPr lang="en-US" altLang="zh-TW" sz="2400" dirty="0">
                <a:solidFill>
                  <a:srgbClr val="FF0000"/>
                </a:solidFill>
              </a:rPr>
              <a:t> {1,2}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can’t compare to</a:t>
            </a:r>
            <a:r>
              <a:rPr lang="en-US" altLang="zh-TW" sz="2400" dirty="0">
                <a:solidFill>
                  <a:srgbClr val="FF0000"/>
                </a:solidFill>
              </a:rPr>
              <a:t> {1,3}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400" spc="-1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400" b="1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L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400" spc="-110" dirty="0">
                <a:solidFill>
                  <a:srgbClr val="00B05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spc="-110" dirty="0">
                <a:solidFill>
                  <a:schemeClr val="accent2"/>
                </a:solidFill>
                <a:latin typeface="Lucida Console" panose="020B0609040504020204" pitchFamily="49" charset="0"/>
              </a:rPr>
              <a:t>{1}</a:t>
            </a:r>
            <a:r>
              <a:rPr lang="en-US" altLang="zh-TW" sz="2400" spc="-11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spc="-110" dirty="0">
                <a:solidFill>
                  <a:schemeClr val="accent2"/>
                </a:solidFill>
                <a:latin typeface="Lucida Console" panose="020B0609040504020204" pitchFamily="49" charset="0"/>
              </a:rPr>
              <a:t> {1, 3}</a:t>
            </a:r>
            <a:r>
              <a:rPr lang="en-US" altLang="zh-TW" sz="2400" spc="-11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spc="-110" dirty="0">
                <a:solidFill>
                  <a:schemeClr val="accent2"/>
                </a:solidFill>
                <a:latin typeface="Lucida Console" panose="020B0609040504020204" pitchFamily="49" charset="0"/>
              </a:rPr>
              <a:t> {1, 2, 3, 4}</a:t>
            </a:r>
            <a:r>
              <a:rPr lang="en-US" altLang="zh-TW" sz="2400" spc="-11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spc="-110" dirty="0">
                <a:solidFill>
                  <a:schemeClr val="accent2"/>
                </a:solidFill>
                <a:latin typeface="Lucida Console" panose="020B0609040504020204" pitchFamily="49" charset="0"/>
              </a:rPr>
              <a:t> {1, 2, 3, 4, 5, 6}</a:t>
            </a:r>
            <a:r>
              <a:rPr lang="en-US" altLang="zh-TW" sz="2400" spc="-11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spc="-110" dirty="0">
                <a:solidFill>
                  <a:schemeClr val="accent2"/>
                </a:solidFill>
                <a:latin typeface="Lucida Console" panose="020B0609040504020204" pitchFamily="49" charset="0"/>
              </a:rPr>
              <a:t> {1, 2}</a:t>
            </a:r>
            <a:r>
              <a:rPr lang="en-US" altLang="zh-TW" sz="2400" spc="-110" dirty="0">
                <a:solidFill>
                  <a:srgbClr val="00B05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spc="-1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400" b="1" spc="-1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400" spc="-1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.sort</a:t>
            </a:r>
            <a:r>
              <a:rPr lang="en-US" altLang="zh-TW" sz="240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spc="-1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400" b="1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TW" sz="2400" spc="-93" dirty="0">
                <a:solidFill>
                  <a:srgbClr val="FF0000"/>
                </a:solidFill>
                <a:cs typeface="Times New Roman" panose="02020603050405020304" pitchFamily="18" charset="0"/>
              </a:rPr>
              <a:t>{</a:t>
            </a:r>
            <a:r>
              <a:rPr lang="en-US" altLang="zh-TW" sz="2400" spc="-185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,3}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spc="-9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spc="-46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 </a:t>
            </a:r>
            <a:r>
              <a:rPr lang="en-US" altLang="zh-TW" sz="2400" spc="-28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 </a:t>
            </a:r>
            <a:r>
              <a:rPr lang="en-US" altLang="zh-TW" sz="2400" spc="-93" dirty="0">
                <a:solidFill>
                  <a:srgbClr val="FF0000"/>
                </a:solidFill>
                <a:cs typeface="Times New Roman" panose="02020603050405020304" pitchFamily="18" charset="0"/>
              </a:rPr>
              <a:t>{</a:t>
            </a:r>
            <a:r>
              <a:rPr lang="en-US" altLang="zh-TW" sz="2400" spc="-185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,</a:t>
            </a:r>
            <a:r>
              <a:rPr lang="en-US" altLang="zh-TW" sz="2400" spc="-185" dirty="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TW" sz="2400" spc="-93" dirty="0">
                <a:solidFill>
                  <a:srgbClr val="FF0000"/>
                </a:solidFill>
                <a:cs typeface="Times New Roman" panose="02020603050405020304" pitchFamily="18" charset="0"/>
              </a:rPr>
              <a:t>}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but it </a:t>
            </a:r>
            <a:r>
              <a:rPr lang="en-US" altLang="zh-TW" sz="2400" spc="-46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ght </a:t>
            </a:r>
            <a:r>
              <a:rPr lang="en-US" altLang="zh-TW" sz="2400" spc="-46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the other way for </a:t>
            </a:r>
            <a:r>
              <a:rPr lang="en-US" altLang="zh-TW" sz="2400" spc="-9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spc="-110" dirty="0">
                <a:solidFill>
                  <a:srgbClr val="00B05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spc="-110" dirty="0">
                <a:solidFill>
                  <a:schemeClr val="accent2"/>
                </a:solidFill>
                <a:latin typeface="Lucida Console" panose="020B0609040504020204" pitchFamily="49" charset="0"/>
              </a:rPr>
              <a:t>{1}</a:t>
            </a:r>
            <a:r>
              <a:rPr lang="en-US" altLang="zh-TW" sz="2400" spc="-11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spc="-110" dirty="0">
                <a:solidFill>
                  <a:schemeClr val="accent2"/>
                </a:solidFill>
                <a:latin typeface="Lucida Console" panose="020B0609040504020204" pitchFamily="49" charset="0"/>
              </a:rPr>
              <a:t> {1, 3}</a:t>
            </a:r>
            <a:r>
              <a:rPr lang="en-US" altLang="zh-TW" sz="2400" spc="-11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spc="-110" dirty="0">
                <a:solidFill>
                  <a:schemeClr val="accent2"/>
                </a:solidFill>
                <a:latin typeface="Lucida Console" panose="020B0609040504020204" pitchFamily="49" charset="0"/>
              </a:rPr>
              <a:t> {1, 2}</a:t>
            </a:r>
            <a:r>
              <a:rPr lang="en-US" altLang="zh-TW" sz="2400" spc="-11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spc="-110" dirty="0">
                <a:solidFill>
                  <a:schemeClr val="accent2"/>
                </a:solidFill>
                <a:latin typeface="Lucida Console" panose="020B0609040504020204" pitchFamily="49" charset="0"/>
              </a:rPr>
              <a:t> {1, 2, 3, 4}</a:t>
            </a:r>
            <a:r>
              <a:rPr lang="en-US" altLang="zh-TW" sz="2400" spc="-11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spc="-110" dirty="0">
                <a:solidFill>
                  <a:schemeClr val="accent2"/>
                </a:solidFill>
                <a:latin typeface="Lucida Console" panose="020B0609040504020204" pitchFamily="49" charset="0"/>
              </a:rPr>
              <a:t> {1, 2, 3, 4, 5, 6}</a:t>
            </a:r>
            <a:r>
              <a:rPr lang="en-US" altLang="zh-TW" sz="240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spc="-1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40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4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+=</a:t>
            </a:r>
            <a:r>
              <a:rPr lang="en-US" altLang="zh-TW" sz="240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b="1" spc="-100" dirty="0">
                <a:solidFill>
                  <a:srgbClr val="FFC000"/>
                </a:solidFill>
                <a:latin typeface="Lucida Console" panose="020B0609040504020204" pitchFamily="49" charset="0"/>
              </a:rPr>
              <a:t>(1,2,3)</a:t>
            </a:r>
            <a:r>
              <a:rPr lang="en-US" altLang="zh-TW" sz="240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appends a tuple type</a:t>
            </a:r>
            <a:endParaRPr lang="en-US" altLang="zh-TW" sz="2400" dirty="0">
              <a:solidFill>
                <a:srgbClr val="00B05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400" spc="-1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400" b="1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L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400" spc="-110" dirty="0">
                <a:solidFill>
                  <a:srgbClr val="00B05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spc="-110" dirty="0">
                <a:solidFill>
                  <a:schemeClr val="accent2"/>
                </a:solidFill>
                <a:latin typeface="Lucida Console" panose="020B0609040504020204" pitchFamily="49" charset="0"/>
              </a:rPr>
              <a:t>{1}</a:t>
            </a:r>
            <a:r>
              <a:rPr lang="en-US" altLang="zh-TW" sz="2400" spc="-11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400" spc="-110" dirty="0">
                <a:solidFill>
                  <a:schemeClr val="accent2"/>
                </a:solidFill>
                <a:latin typeface="Lucida Console" panose="020B0609040504020204" pitchFamily="49" charset="0"/>
              </a:rPr>
              <a:t>{1, 3}</a:t>
            </a:r>
            <a:r>
              <a:rPr lang="en-US" altLang="zh-TW" sz="2400" spc="-11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400" spc="-110" dirty="0">
                <a:solidFill>
                  <a:schemeClr val="accent2"/>
                </a:solidFill>
                <a:latin typeface="Lucida Console" panose="020B0609040504020204" pitchFamily="49" charset="0"/>
              </a:rPr>
              <a:t>{1, 2}</a:t>
            </a:r>
            <a:r>
              <a:rPr lang="en-US" altLang="zh-TW" sz="2400" spc="-11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400" spc="-110" dirty="0">
                <a:solidFill>
                  <a:schemeClr val="accent2"/>
                </a:solidFill>
                <a:latin typeface="Lucida Console" panose="020B0609040504020204" pitchFamily="49" charset="0"/>
              </a:rPr>
              <a:t>{1, 2, 3, 4}</a:t>
            </a:r>
            <a:r>
              <a:rPr lang="en-US" altLang="zh-TW" sz="2400" spc="-11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400" spc="-110" dirty="0">
                <a:solidFill>
                  <a:schemeClr val="accent2"/>
                </a:solidFill>
                <a:latin typeface="Lucida Console" panose="020B0609040504020204" pitchFamily="49" charset="0"/>
              </a:rPr>
              <a:t>{1, 2, 3, 4, 5, 6}</a:t>
            </a:r>
            <a:r>
              <a:rPr lang="en-US" altLang="zh-TW" sz="2400" spc="-11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400" b="1" spc="-100" dirty="0">
                <a:solidFill>
                  <a:srgbClr val="FFC000"/>
                </a:solidFill>
                <a:latin typeface="Lucida Console" panose="020B0609040504020204" pitchFamily="49" charset="0"/>
              </a:rPr>
              <a:t>(1, 2, 3)</a:t>
            </a:r>
            <a:r>
              <a:rPr lang="en-US" altLang="zh-TW" sz="240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4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.sort</a:t>
            </a:r>
            <a:r>
              <a:rPr lang="en-US" altLang="zh-TW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()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#different types cannot be compared: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AFAF"/>
                </a:solidFill>
              </a:rPr>
              <a:t>Traceback</a:t>
            </a:r>
            <a:r>
              <a:rPr lang="en-US" altLang="zh-TW" sz="2400" dirty="0">
                <a:solidFill>
                  <a:srgbClr val="FFAFAF"/>
                </a:solidFill>
              </a:rPr>
              <a:t> (most recent call last):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AFAF"/>
                </a:solidFill>
              </a:rPr>
              <a:t>  File "&lt;</a:t>
            </a:r>
            <a:r>
              <a:rPr lang="en-US" altLang="zh-TW" sz="2400" dirty="0" err="1">
                <a:solidFill>
                  <a:srgbClr val="FFAFAF"/>
                </a:solidFill>
              </a:rPr>
              <a:t>stdin</a:t>
            </a:r>
            <a:r>
              <a:rPr lang="en-US" altLang="zh-TW" sz="2400" dirty="0">
                <a:solidFill>
                  <a:srgbClr val="FFAFAF"/>
                </a:solidFill>
              </a:rPr>
              <a:t>&gt;", line 1, in &lt;module&gt;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AFAF"/>
                </a:solidFill>
              </a:rPr>
              <a:t>TypeError</a:t>
            </a:r>
            <a:r>
              <a:rPr lang="en-US" altLang="zh-TW" sz="2400" dirty="0">
                <a:solidFill>
                  <a:srgbClr val="FFAFAF"/>
                </a:solidFill>
              </a:rPr>
              <a:t>: </a:t>
            </a:r>
            <a:r>
              <a:rPr lang="en-US" altLang="zh-TW" sz="2400" dirty="0">
                <a:solidFill>
                  <a:srgbClr val="FF0000"/>
                </a:solidFill>
              </a:rPr>
              <a:t>'&lt;' not supported between instances of 'tuple' and 'set'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0934" y="906953"/>
            <a:ext cx="1046360" cy="5948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467" indent="-228467" algn="l" defTabSz="913866" rtl="0" eaLnBrk="1" latinLnBrk="0" hangingPunct="1">
              <a:lnSpc>
                <a:spcPct val="90000"/>
              </a:lnSpc>
              <a:spcBef>
                <a:spcPts val="999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400" indent="-228467" algn="l" defTabSz="91386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333" indent="-228467" algn="l" defTabSz="91386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266" indent="-228467" algn="l" defTabSz="91386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200" indent="-228467" algn="l" defTabSz="91386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132" indent="-228467" algn="l" defTabSz="91386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066" indent="-228467" algn="l" defTabSz="91386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999" indent="-228467" algn="l" defTabSz="91386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933" indent="-228467" algn="l" defTabSz="91386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b="1" spc="-1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spc="-10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spc="-1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spc="-100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400" spc="-1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spc="-100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spc="-1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spc="-100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spc="-100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400" b="1" spc="-1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spc="-1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spc="-100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400" spc="-1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spc="-100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spc="-1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spc="-100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400" dirty="0">
              <a:solidFill>
                <a:srgbClr val="00B05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spc="-100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400" b="1" spc="-1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>
                <a:solidFill>
                  <a:srgbClr val="ED7D31"/>
                </a:solidFill>
                <a:latin typeface="Lucida Console" panose="020B0609040504020204" pitchFamily="49" charset="0"/>
              </a:rPr>
              <a:t>     </a:t>
            </a:r>
            <a:r>
              <a:rPr lang="en-US" altLang="zh-TW" sz="100" spc="-100" dirty="0">
                <a:solidFill>
                  <a:prstClr val="white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>
                <a:solidFill>
                  <a:srgbClr val="ED7D31"/>
                </a:solidFill>
                <a:latin typeface="Lucida Console" panose="020B0609040504020204" pitchFamily="49" charset="0"/>
              </a:rPr>
              <a:t> </a:t>
            </a:r>
            <a:endParaRPr lang="en-US" altLang="zh-TW" sz="2400" spc="-1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dirty="0">
              <a:solidFill>
                <a:srgbClr val="FFAFAF"/>
              </a:solidFill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dirty="0">
              <a:solidFill>
                <a:srgbClr val="FFAFAF"/>
              </a:solidFill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902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92895" y="723900"/>
            <a:ext cx="9439916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&gt;&gt;&gt;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print(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  <a:sym typeface="Wingdings" pitchFamily="2" charset="2"/>
              </a:rPr>
              <a:t>[1,2,3,4]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&lt;</a:t>
            </a:r>
            <a:r>
              <a:rPr lang="en-US" altLang="en-US" dirty="0">
                <a:solidFill>
                  <a:srgbClr val="00B0F0"/>
                </a:solidFill>
                <a:latin typeface="Lucida Console" panose="020B0609040504020204" pitchFamily="49" charset="0"/>
                <a:sym typeface="Wingdings" pitchFamily="2" charset="2"/>
              </a:rPr>
              <a:t>(1,2,3,4,0)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 err="1">
                <a:solidFill>
                  <a:srgbClr val="FFCDCD"/>
                </a:solidFill>
                <a:latin typeface="Lucida Console" panose="020B0609040504020204" pitchFamily="49" charset="0"/>
                <a:sym typeface="Wingdings" pitchFamily="2" charset="2"/>
              </a:rPr>
              <a:t>Traceback</a:t>
            </a:r>
            <a:r>
              <a:rPr lang="en-US" altLang="en-US" dirty="0">
                <a:solidFill>
                  <a:srgbClr val="FFCDCD"/>
                </a:solidFill>
                <a:latin typeface="Lucida Console" panose="020B0609040504020204" pitchFamily="49" charset="0"/>
                <a:sym typeface="Wingdings" pitchFamily="2" charset="2"/>
              </a:rPr>
              <a:t> (most recent call last):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CDCD"/>
                </a:solidFill>
                <a:latin typeface="Lucida Console" panose="020B0609040504020204" pitchFamily="49" charset="0"/>
                <a:sym typeface="Wingdings" pitchFamily="2" charset="2"/>
              </a:rPr>
              <a:t>  File "&lt;</a:t>
            </a:r>
            <a:r>
              <a:rPr lang="en-US" altLang="en-US" dirty="0" err="1">
                <a:solidFill>
                  <a:srgbClr val="FFCDCD"/>
                </a:solidFill>
                <a:latin typeface="Lucida Console" panose="020B0609040504020204" pitchFamily="49" charset="0"/>
                <a:sym typeface="Wingdings" pitchFamily="2" charset="2"/>
              </a:rPr>
              <a:t>stdin</a:t>
            </a:r>
            <a:r>
              <a:rPr lang="en-US" altLang="en-US" dirty="0">
                <a:solidFill>
                  <a:srgbClr val="FFCDCD"/>
                </a:solidFill>
                <a:latin typeface="Lucida Console" panose="020B0609040504020204" pitchFamily="49" charset="0"/>
                <a:sym typeface="Wingdings" pitchFamily="2" charset="2"/>
              </a:rPr>
              <a:t>&gt;", line 1, in &lt;module&gt;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 err="1">
                <a:solidFill>
                  <a:srgbClr val="FFCDCD"/>
                </a:solidFill>
                <a:latin typeface="Lucida Console" panose="020B0609040504020204" pitchFamily="49" charset="0"/>
                <a:sym typeface="Wingdings" pitchFamily="2" charset="2"/>
              </a:rPr>
              <a:t>TypeError</a:t>
            </a:r>
            <a:r>
              <a:rPr lang="en-US" altLang="en-US" dirty="0">
                <a:solidFill>
                  <a:srgbClr val="FFCDCD"/>
                </a:solidFill>
                <a:latin typeface="Lucida Console" panose="020B0609040504020204" pitchFamily="49" charset="0"/>
                <a:sym typeface="Wingdings" pitchFamily="2" charset="2"/>
              </a:rPr>
              <a:t>: '&lt;' not supported between instances of '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  <a:sym typeface="Wingdings" pitchFamily="2" charset="2"/>
              </a:rPr>
              <a:t>list</a:t>
            </a:r>
            <a:r>
              <a:rPr lang="en-US" altLang="en-US" dirty="0">
                <a:solidFill>
                  <a:srgbClr val="FFCDCD"/>
                </a:solidFill>
                <a:latin typeface="Lucida Console" panose="020B0609040504020204" pitchFamily="49" charset="0"/>
                <a:sym typeface="Wingdings" pitchFamily="2" charset="2"/>
              </a:rPr>
              <a:t>'</a:t>
            </a:r>
            <a:r>
              <a:rPr lang="en-US" altLang="en-US" dirty="0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 and </a:t>
            </a:r>
            <a:r>
              <a:rPr lang="en-US" altLang="en-US" dirty="0">
                <a:solidFill>
                  <a:srgbClr val="FFCDCD"/>
                </a:solidFill>
                <a:latin typeface="Lucida Console" panose="020B0609040504020204" pitchFamily="49" charset="0"/>
                <a:sym typeface="Wingdings" pitchFamily="2" charset="2"/>
              </a:rPr>
              <a:t>'</a:t>
            </a:r>
            <a:r>
              <a:rPr lang="en-US" altLang="en-US" dirty="0">
                <a:solidFill>
                  <a:srgbClr val="00B0F0"/>
                </a:solidFill>
                <a:latin typeface="Lucida Console" panose="020B0609040504020204" pitchFamily="49" charset="0"/>
                <a:sym typeface="Wingdings" pitchFamily="2" charset="2"/>
              </a:rPr>
              <a:t>tuple</a:t>
            </a:r>
            <a:r>
              <a:rPr lang="en-US" altLang="en-US" dirty="0">
                <a:solidFill>
                  <a:srgbClr val="FFCDCD"/>
                </a:solidFill>
                <a:latin typeface="Lucida Console" panose="020B0609040504020204" pitchFamily="49" charset="0"/>
                <a:sym typeface="Wingdings" pitchFamily="2" charset="2"/>
              </a:rPr>
              <a:t>'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 print(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  <a:sym typeface="Wingdings" pitchFamily="2" charset="2"/>
              </a:rPr>
              <a:t>[1,2,3,4]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&lt;</a:t>
            </a:r>
            <a:r>
              <a:rPr lang="en-US" altLang="en-US" dirty="0">
                <a:solidFill>
                  <a:srgbClr val="CC3399"/>
                </a:solidFill>
                <a:latin typeface="Lucida Console" panose="020B0609040504020204" pitchFamily="49" charset="0"/>
                <a:sym typeface="Wingdings" pitchFamily="2" charset="2"/>
              </a:rPr>
              <a:t>'12340'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 err="1">
                <a:solidFill>
                  <a:srgbClr val="FFCDCD"/>
                </a:solidFill>
                <a:latin typeface="Lucida Console" panose="020B0609040504020204" pitchFamily="49" charset="0"/>
                <a:sym typeface="Wingdings" pitchFamily="2" charset="2"/>
              </a:rPr>
              <a:t>Traceback</a:t>
            </a:r>
            <a:r>
              <a:rPr lang="en-US" altLang="en-US" dirty="0">
                <a:solidFill>
                  <a:srgbClr val="FFCDCD"/>
                </a:solidFill>
                <a:latin typeface="Lucida Console" panose="020B0609040504020204" pitchFamily="49" charset="0"/>
                <a:sym typeface="Wingdings" pitchFamily="2" charset="2"/>
              </a:rPr>
              <a:t> (most recent call last):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CDCD"/>
                </a:solidFill>
                <a:latin typeface="Lucida Console" panose="020B0609040504020204" pitchFamily="49" charset="0"/>
                <a:sym typeface="Wingdings" pitchFamily="2" charset="2"/>
              </a:rPr>
              <a:t>  File "&lt;</a:t>
            </a:r>
            <a:r>
              <a:rPr lang="en-US" altLang="en-US" dirty="0" err="1">
                <a:solidFill>
                  <a:srgbClr val="FFCDCD"/>
                </a:solidFill>
                <a:latin typeface="Lucida Console" panose="020B0609040504020204" pitchFamily="49" charset="0"/>
                <a:sym typeface="Wingdings" pitchFamily="2" charset="2"/>
              </a:rPr>
              <a:t>stdin</a:t>
            </a:r>
            <a:r>
              <a:rPr lang="en-US" altLang="en-US" dirty="0">
                <a:solidFill>
                  <a:srgbClr val="FFCDCD"/>
                </a:solidFill>
                <a:latin typeface="Lucida Console" panose="020B0609040504020204" pitchFamily="49" charset="0"/>
                <a:sym typeface="Wingdings" pitchFamily="2" charset="2"/>
              </a:rPr>
              <a:t>&gt;", line 1, in &lt;module&gt;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 err="1">
                <a:solidFill>
                  <a:srgbClr val="FFCDCD"/>
                </a:solidFill>
                <a:latin typeface="Lucida Console" panose="020B0609040504020204" pitchFamily="49" charset="0"/>
                <a:sym typeface="Wingdings" pitchFamily="2" charset="2"/>
              </a:rPr>
              <a:t>TypeError</a:t>
            </a:r>
            <a:r>
              <a:rPr lang="en-US" altLang="en-US" dirty="0">
                <a:solidFill>
                  <a:srgbClr val="FFCDCD"/>
                </a:solidFill>
                <a:latin typeface="Lucida Console" panose="020B0609040504020204" pitchFamily="49" charset="0"/>
                <a:sym typeface="Wingdings" pitchFamily="2" charset="2"/>
              </a:rPr>
              <a:t>: '&lt;' not supported between instances of</a:t>
            </a:r>
            <a:r>
              <a:rPr lang="en-US" altLang="en-US" dirty="0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 </a:t>
            </a:r>
            <a:r>
              <a:rPr lang="en-US" altLang="en-US" dirty="0">
                <a:solidFill>
                  <a:srgbClr val="FFCDCD"/>
                </a:solidFill>
                <a:latin typeface="Lucida Console" panose="020B0609040504020204" pitchFamily="49" charset="0"/>
                <a:sym typeface="Wingdings" pitchFamily="2" charset="2"/>
              </a:rPr>
              <a:t>'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  <a:sym typeface="Wingdings" pitchFamily="2" charset="2"/>
              </a:rPr>
              <a:t>list</a:t>
            </a:r>
            <a:r>
              <a:rPr lang="en-US" altLang="en-US" dirty="0">
                <a:solidFill>
                  <a:srgbClr val="FFCDCD"/>
                </a:solidFill>
                <a:latin typeface="Lucida Console" panose="020B0609040504020204" pitchFamily="49" charset="0"/>
                <a:sym typeface="Wingdings" pitchFamily="2" charset="2"/>
              </a:rPr>
              <a:t>' and</a:t>
            </a:r>
            <a:r>
              <a:rPr lang="en-US" altLang="en-US" dirty="0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 </a:t>
            </a:r>
            <a:r>
              <a:rPr lang="en-US" altLang="en-US" dirty="0">
                <a:solidFill>
                  <a:srgbClr val="FFCDCD"/>
                </a:solidFill>
                <a:latin typeface="Lucida Console" panose="020B0609040504020204" pitchFamily="49" charset="0"/>
                <a:sym typeface="Wingdings" pitchFamily="2" charset="2"/>
              </a:rPr>
              <a:t>'</a:t>
            </a:r>
            <a:r>
              <a:rPr lang="en-US" altLang="en-US" dirty="0" err="1">
                <a:solidFill>
                  <a:srgbClr val="CC3399"/>
                </a:solidFill>
                <a:latin typeface="Lucida Console" panose="020B0609040504020204" pitchFamily="49" charset="0"/>
                <a:sym typeface="Wingdings" pitchFamily="2" charset="2"/>
              </a:rPr>
              <a:t>str</a:t>
            </a:r>
            <a:r>
              <a:rPr lang="en-US" altLang="en-US" dirty="0">
                <a:solidFill>
                  <a:srgbClr val="FFCDCD"/>
                </a:solidFill>
                <a:latin typeface="Lucida Console" panose="020B0609040504020204" pitchFamily="49" charset="0"/>
                <a:sym typeface="Wingdings" pitchFamily="2" charset="2"/>
              </a:rPr>
              <a:t>'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 print(</a:t>
            </a:r>
            <a:r>
              <a:rPr lang="en-US" altLang="en-US" dirty="0">
                <a:solidFill>
                  <a:srgbClr val="339933"/>
                </a:solidFill>
                <a:latin typeface="Lucida Console" panose="020B0609040504020204" pitchFamily="49" charset="0"/>
                <a:sym typeface="Wingdings" pitchFamily="2" charset="2"/>
              </a:rPr>
              <a:t>1234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&lt;</a:t>
            </a:r>
            <a:r>
              <a:rPr lang="en-US" altLang="en-US" dirty="0">
                <a:solidFill>
                  <a:srgbClr val="FFC000"/>
                </a:solidFill>
                <a:latin typeface="Lucida Console" panose="020B0609040504020204" pitchFamily="49" charset="0"/>
                <a:sym typeface="Wingdings" pitchFamily="2" charset="2"/>
              </a:rPr>
              <a:t>12340+0j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 err="1">
                <a:solidFill>
                  <a:srgbClr val="FFCDCD"/>
                </a:solidFill>
                <a:latin typeface="Lucida Console" panose="020B0609040504020204" pitchFamily="49" charset="0"/>
                <a:sym typeface="Wingdings" pitchFamily="2" charset="2"/>
              </a:rPr>
              <a:t>Traceback</a:t>
            </a:r>
            <a:r>
              <a:rPr lang="en-US" altLang="en-US" dirty="0">
                <a:solidFill>
                  <a:srgbClr val="FFCDCD"/>
                </a:solidFill>
                <a:latin typeface="Lucida Console" panose="020B0609040504020204" pitchFamily="49" charset="0"/>
                <a:sym typeface="Wingdings" pitchFamily="2" charset="2"/>
              </a:rPr>
              <a:t> (most recent call last):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CDCD"/>
                </a:solidFill>
                <a:latin typeface="Lucida Console" panose="020B0609040504020204" pitchFamily="49" charset="0"/>
                <a:sym typeface="Wingdings" pitchFamily="2" charset="2"/>
              </a:rPr>
              <a:t>  File "&lt;</a:t>
            </a:r>
            <a:r>
              <a:rPr lang="en-US" altLang="en-US" dirty="0" err="1">
                <a:solidFill>
                  <a:srgbClr val="FFCDCD"/>
                </a:solidFill>
                <a:latin typeface="Lucida Console" panose="020B0609040504020204" pitchFamily="49" charset="0"/>
                <a:sym typeface="Wingdings" pitchFamily="2" charset="2"/>
              </a:rPr>
              <a:t>stdin</a:t>
            </a:r>
            <a:r>
              <a:rPr lang="en-US" altLang="en-US" dirty="0">
                <a:solidFill>
                  <a:srgbClr val="FFCDCD"/>
                </a:solidFill>
                <a:latin typeface="Lucida Console" panose="020B0609040504020204" pitchFamily="49" charset="0"/>
                <a:sym typeface="Wingdings" pitchFamily="2" charset="2"/>
              </a:rPr>
              <a:t>&gt;", line 1, in &lt;module&gt;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 err="1">
                <a:solidFill>
                  <a:srgbClr val="FFCDCD"/>
                </a:solidFill>
                <a:latin typeface="Lucida Console" panose="020B0609040504020204" pitchFamily="49" charset="0"/>
                <a:sym typeface="Wingdings" pitchFamily="2" charset="2"/>
              </a:rPr>
              <a:t>TypeError</a:t>
            </a:r>
            <a:r>
              <a:rPr lang="en-US" altLang="en-US" dirty="0">
                <a:solidFill>
                  <a:srgbClr val="FFCDCD"/>
                </a:solidFill>
                <a:latin typeface="Lucida Console" panose="020B0609040504020204" pitchFamily="49" charset="0"/>
                <a:sym typeface="Wingdings" pitchFamily="2" charset="2"/>
              </a:rPr>
              <a:t>: '&lt;' not supported between instances of '</a:t>
            </a:r>
            <a:r>
              <a:rPr lang="en-US" altLang="en-US" dirty="0" err="1">
                <a:solidFill>
                  <a:srgbClr val="339933"/>
                </a:solidFill>
                <a:latin typeface="Lucida Console" panose="020B0609040504020204" pitchFamily="49" charset="0"/>
                <a:sym typeface="Wingdings" pitchFamily="2" charset="2"/>
              </a:rPr>
              <a:t>int</a:t>
            </a:r>
            <a:r>
              <a:rPr lang="en-US" altLang="en-US" dirty="0">
                <a:solidFill>
                  <a:srgbClr val="FFCDCD"/>
                </a:solidFill>
                <a:latin typeface="Lucida Console" panose="020B0609040504020204" pitchFamily="49" charset="0"/>
                <a:sym typeface="Wingdings" pitchFamily="2" charset="2"/>
              </a:rPr>
              <a:t>'</a:t>
            </a:r>
            <a:r>
              <a:rPr lang="en-US" altLang="en-US" dirty="0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 </a:t>
            </a:r>
            <a:r>
              <a:rPr lang="en-US" altLang="en-US" dirty="0">
                <a:solidFill>
                  <a:srgbClr val="FFCDCD"/>
                </a:solidFill>
                <a:latin typeface="Lucida Console" panose="020B0609040504020204" pitchFamily="49" charset="0"/>
                <a:sym typeface="Wingdings" pitchFamily="2" charset="2"/>
              </a:rPr>
              <a:t>and</a:t>
            </a:r>
            <a:r>
              <a:rPr lang="en-US" altLang="en-US" dirty="0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 </a:t>
            </a:r>
            <a:r>
              <a:rPr lang="en-US" altLang="en-US" dirty="0">
                <a:solidFill>
                  <a:srgbClr val="FFCDCD"/>
                </a:solidFill>
                <a:latin typeface="Lucida Console" panose="020B0609040504020204" pitchFamily="49" charset="0"/>
                <a:sym typeface="Wingdings" pitchFamily="2" charset="2"/>
              </a:rPr>
              <a:t>'</a:t>
            </a:r>
            <a:r>
              <a:rPr lang="en-US" altLang="en-US" dirty="0">
                <a:solidFill>
                  <a:srgbClr val="FFC000"/>
                </a:solidFill>
                <a:latin typeface="Lucida Console" panose="020B0609040504020204" pitchFamily="49" charset="0"/>
                <a:sym typeface="Wingdings" pitchFamily="2" charset="2"/>
              </a:rPr>
              <a:t>complex</a:t>
            </a:r>
            <a:r>
              <a:rPr lang="en-US" altLang="en-US" dirty="0">
                <a:solidFill>
                  <a:srgbClr val="FFCDCD"/>
                </a:solidFill>
                <a:latin typeface="Lucida Console" panose="020B0609040504020204" pitchFamily="49" charset="0"/>
                <a:sym typeface="Wingdings" pitchFamily="2" charset="2"/>
              </a:rPr>
              <a:t>'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da-DK" altLang="en-US" dirty="0">
                <a:solidFill>
                  <a:srgbClr val="FFFFFF"/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endParaRPr lang="en-US" altLang="en-US" dirty="0">
              <a:solidFill>
                <a:srgbClr val="FFFFFF"/>
              </a:solidFill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92895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074" kern="0" dirty="0">
                <a:solidFill>
                  <a:srgbClr val="0070C0"/>
                </a:solidFill>
                <a:latin typeface="Elephant" panose="02020904090505020303" pitchFamily="18" charset="0"/>
              </a:rPr>
              <a:t>You can’t compare </a:t>
            </a:r>
            <a:r>
              <a:rPr lang="en-US" altLang="zh-TW" sz="4074" i="1" kern="0" dirty="0">
                <a:solidFill>
                  <a:srgbClr val="0070C0"/>
                </a:solidFill>
                <a:latin typeface="Elephant" panose="02020904090505020303" pitchFamily="18" charset="0"/>
              </a:rPr>
              <a:t>different</a:t>
            </a:r>
            <a:r>
              <a:rPr lang="en-US" altLang="zh-TW" sz="4074" kern="0" dirty="0">
                <a:solidFill>
                  <a:srgbClr val="0070C0"/>
                </a:solidFill>
                <a:latin typeface="Elephant" panose="02020904090505020303" pitchFamily="18" charset="0"/>
              </a:rPr>
              <a:t> types</a:t>
            </a:r>
          </a:p>
        </p:txBody>
      </p:sp>
      <p:sp>
        <p:nvSpPr>
          <p:cNvPr id="6" name="矩形 1"/>
          <p:cNvSpPr/>
          <p:nvPr/>
        </p:nvSpPr>
        <p:spPr>
          <a:xfrm>
            <a:off x="384958" y="5918507"/>
            <a:ext cx="694077" cy="39889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da-DK" altLang="en-US" sz="2592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endParaRPr lang="zh-TW" altLang="en-US" sz="2592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4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292895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074" kern="0" dirty="0">
                <a:solidFill>
                  <a:srgbClr val="0070C0"/>
                </a:solidFill>
                <a:latin typeface="Elephant" panose="02020904090505020303" pitchFamily="18" charset="0"/>
              </a:rPr>
              <a:t>You can’t compare </a:t>
            </a:r>
            <a:r>
              <a:rPr lang="en-US" altLang="zh-TW" sz="4074" i="1" kern="0" dirty="0">
                <a:solidFill>
                  <a:srgbClr val="0070C0"/>
                </a:solidFill>
                <a:latin typeface="Elephant" panose="02020904090505020303" pitchFamily="18" charset="0"/>
              </a:rPr>
              <a:t>different</a:t>
            </a:r>
            <a:r>
              <a:rPr lang="en-US" altLang="zh-TW" sz="4074" kern="0" dirty="0">
                <a:solidFill>
                  <a:srgbClr val="0070C0"/>
                </a:solidFill>
                <a:latin typeface="Elephant" panose="02020904090505020303" pitchFamily="18" charset="0"/>
              </a:rPr>
              <a:t> types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92895" y="723900"/>
            <a:ext cx="9439916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&gt;&gt;&gt;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print(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  <a:sym typeface="Wingdings" pitchFamily="2" charset="2"/>
              </a:rPr>
              <a:t>[1,2,3,4]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&lt;</a:t>
            </a:r>
            <a:r>
              <a:rPr lang="en-US" altLang="en-US" dirty="0">
                <a:solidFill>
                  <a:srgbClr val="00B0F0"/>
                </a:solidFill>
                <a:latin typeface="Lucida Console" panose="020B0609040504020204" pitchFamily="49" charset="0"/>
                <a:sym typeface="Wingdings" pitchFamily="2" charset="2"/>
              </a:rPr>
              <a:t>(1,2,3,4,0)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 err="1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Traceback</a:t>
            </a:r>
            <a:r>
              <a:rPr lang="en-US" altLang="en-US" dirty="0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 (most recent call last):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  File "&lt;</a:t>
            </a:r>
            <a:r>
              <a:rPr lang="en-US" altLang="en-US" dirty="0" err="1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stdin</a:t>
            </a:r>
            <a:r>
              <a:rPr lang="en-US" altLang="en-US" dirty="0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&gt;", line 1, in &lt;module&gt;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 err="1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TypeError</a:t>
            </a:r>
            <a:r>
              <a:rPr lang="en-US" altLang="en-US" dirty="0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: '&lt;' not supported between instances of '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  <a:sym typeface="Wingdings" pitchFamily="2" charset="2"/>
              </a:rPr>
              <a:t>list</a:t>
            </a:r>
            <a:r>
              <a:rPr lang="en-US" altLang="en-US" dirty="0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' and '</a:t>
            </a:r>
            <a:r>
              <a:rPr lang="en-US" altLang="en-US" dirty="0">
                <a:solidFill>
                  <a:srgbClr val="00B0F0"/>
                </a:solidFill>
                <a:latin typeface="Lucida Console" panose="020B0609040504020204" pitchFamily="49" charset="0"/>
                <a:sym typeface="Wingdings" pitchFamily="2" charset="2"/>
              </a:rPr>
              <a:t>tuple</a:t>
            </a:r>
            <a:r>
              <a:rPr lang="en-US" altLang="en-US" dirty="0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'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 print(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  <a:sym typeface="Wingdings" pitchFamily="2" charset="2"/>
              </a:rPr>
              <a:t>[1,2,3,4]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&lt;</a:t>
            </a:r>
            <a:r>
              <a:rPr lang="en-US" altLang="en-US" dirty="0">
                <a:solidFill>
                  <a:srgbClr val="CC3399"/>
                </a:solidFill>
                <a:latin typeface="Lucida Console" panose="020B0609040504020204" pitchFamily="49" charset="0"/>
                <a:sym typeface="Wingdings" pitchFamily="2" charset="2"/>
              </a:rPr>
              <a:t>'12340'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 err="1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Traceback</a:t>
            </a:r>
            <a:r>
              <a:rPr lang="en-US" altLang="en-US" dirty="0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 (most recent call last):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  File "&lt;</a:t>
            </a:r>
            <a:r>
              <a:rPr lang="en-US" altLang="en-US" dirty="0" err="1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stdin</a:t>
            </a:r>
            <a:r>
              <a:rPr lang="en-US" altLang="en-US" dirty="0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&gt;", line 1, in &lt;module&gt;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 err="1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TypeError</a:t>
            </a:r>
            <a:r>
              <a:rPr lang="en-US" altLang="en-US" dirty="0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: '&lt;' not supported between instances of '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  <a:sym typeface="Wingdings" pitchFamily="2" charset="2"/>
              </a:rPr>
              <a:t>list</a:t>
            </a:r>
            <a:r>
              <a:rPr lang="en-US" altLang="en-US" dirty="0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' and '</a:t>
            </a:r>
            <a:r>
              <a:rPr lang="en-US" altLang="en-US" dirty="0" err="1">
                <a:solidFill>
                  <a:srgbClr val="CC3399"/>
                </a:solidFill>
                <a:latin typeface="Lucida Console" panose="020B0609040504020204" pitchFamily="49" charset="0"/>
                <a:sym typeface="Wingdings" pitchFamily="2" charset="2"/>
              </a:rPr>
              <a:t>str</a:t>
            </a:r>
            <a:r>
              <a:rPr lang="en-US" altLang="en-US" dirty="0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'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 print(</a:t>
            </a:r>
            <a:r>
              <a:rPr lang="en-US" altLang="en-US" dirty="0">
                <a:solidFill>
                  <a:srgbClr val="339933"/>
                </a:solidFill>
                <a:latin typeface="Lucida Console" panose="020B0609040504020204" pitchFamily="49" charset="0"/>
                <a:sym typeface="Wingdings" pitchFamily="2" charset="2"/>
              </a:rPr>
              <a:t>1234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&lt;</a:t>
            </a:r>
            <a:r>
              <a:rPr lang="en-US" altLang="en-US" dirty="0">
                <a:solidFill>
                  <a:srgbClr val="FFC000"/>
                </a:solidFill>
                <a:latin typeface="Lucida Console" panose="020B0609040504020204" pitchFamily="49" charset="0"/>
                <a:sym typeface="Wingdings" pitchFamily="2" charset="2"/>
              </a:rPr>
              <a:t>12340+0j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 err="1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Traceback</a:t>
            </a:r>
            <a:r>
              <a:rPr lang="en-US" altLang="en-US" dirty="0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 (most recent call last):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  File "&lt;</a:t>
            </a:r>
            <a:r>
              <a:rPr lang="en-US" altLang="en-US" dirty="0" err="1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stdin</a:t>
            </a:r>
            <a:r>
              <a:rPr lang="en-US" altLang="en-US" dirty="0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&gt;", line 1, in &lt;module&gt;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 err="1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TypeError</a:t>
            </a:r>
            <a:r>
              <a:rPr lang="en-US" altLang="en-US" dirty="0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: '&lt;' not supported between instances of '</a:t>
            </a:r>
            <a:r>
              <a:rPr lang="en-US" altLang="en-US" dirty="0" err="1">
                <a:solidFill>
                  <a:srgbClr val="339933"/>
                </a:solidFill>
                <a:latin typeface="Lucida Console" panose="020B0609040504020204" pitchFamily="49" charset="0"/>
                <a:sym typeface="Wingdings" pitchFamily="2" charset="2"/>
              </a:rPr>
              <a:t>int</a:t>
            </a:r>
            <a:r>
              <a:rPr lang="en-US" altLang="en-US" dirty="0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' and '</a:t>
            </a:r>
            <a:r>
              <a:rPr lang="en-US" altLang="en-US" dirty="0">
                <a:solidFill>
                  <a:srgbClr val="FFC000"/>
                </a:solidFill>
                <a:latin typeface="Lucida Console" panose="020B0609040504020204" pitchFamily="49" charset="0"/>
                <a:sym typeface="Wingdings" pitchFamily="2" charset="2"/>
              </a:rPr>
              <a:t>complex</a:t>
            </a:r>
            <a:r>
              <a:rPr lang="en-US" altLang="en-US" dirty="0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'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da-DK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&gt;&gt;&gt; </a:t>
            </a:r>
            <a:r>
              <a:rPr lang="da-DK" altLang="en-US" b="1" dirty="0">
                <a:solidFill>
                  <a:srgbClr val="008000"/>
                </a:solidFill>
                <a:latin typeface="Lucida Console" panose="020B0609040504020204" pitchFamily="49" charset="0"/>
                <a:sym typeface="Wingdings" pitchFamily="2" charset="2"/>
              </a:rPr>
              <a:t>0</a:t>
            </a:r>
            <a:r>
              <a:rPr lang="da-DK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&lt;=</a:t>
            </a:r>
            <a:r>
              <a:rPr lang="da-DK" altLang="en-US" b="1" dirty="0">
                <a:solidFill>
                  <a:srgbClr val="CC6600"/>
                </a:solidFill>
                <a:latin typeface="Lucida Console" panose="020B0609040504020204" pitchFamily="49" charset="0"/>
                <a:sym typeface="Wingdings" pitchFamily="2" charset="2"/>
              </a:rPr>
              <a:t>False</a:t>
            </a:r>
            <a:r>
              <a:rPr lang="da-DK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&lt;</a:t>
            </a:r>
            <a:r>
              <a:rPr lang="da-DK" altLang="en-US" b="1" dirty="0">
                <a:solidFill>
                  <a:srgbClr val="CC6600"/>
                </a:solidFill>
                <a:latin typeface="Lucida Console" panose="020B0609040504020204" pitchFamily="49" charset="0"/>
                <a:sym typeface="Wingdings" pitchFamily="2" charset="2"/>
              </a:rPr>
              <a:t>True</a:t>
            </a:r>
            <a:r>
              <a:rPr lang="da-DK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&lt;=</a:t>
            </a:r>
            <a:r>
              <a:rPr lang="da-DK" altLang="en-US" b="1" dirty="0">
                <a:solidFill>
                  <a:srgbClr val="008000"/>
                </a:solidFill>
                <a:latin typeface="Lucida Console" panose="020B0609040504020204" pitchFamily="49" charset="0"/>
                <a:sym typeface="Wingdings" pitchFamily="2" charset="2"/>
              </a:rPr>
              <a:t>1</a:t>
            </a:r>
            <a:r>
              <a:rPr lang="da-DK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&gt;=</a:t>
            </a:r>
            <a:r>
              <a:rPr lang="da-DK" altLang="en-US" b="1" dirty="0">
                <a:solidFill>
                  <a:srgbClr val="CC6600"/>
                </a:solidFill>
                <a:latin typeface="Lucida Console" panose="020B0609040504020204" pitchFamily="49" charset="0"/>
                <a:sym typeface="Wingdings" pitchFamily="2" charset="2"/>
              </a:rPr>
              <a:t>True</a:t>
            </a:r>
            <a:r>
              <a:rPr lang="da-DK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&lt;</a:t>
            </a:r>
            <a:r>
              <a:rPr lang="da-DK" altLang="en-US" b="1" dirty="0">
                <a:solidFill>
                  <a:srgbClr val="FF3300"/>
                </a:solidFill>
                <a:latin typeface="Lucida Console" panose="020B0609040504020204" pitchFamily="49" charset="0"/>
                <a:sym typeface="Wingdings" pitchFamily="2" charset="2"/>
              </a:rPr>
              <a:t>1.5</a:t>
            </a:r>
            <a:r>
              <a:rPr lang="da-DK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&lt;</a:t>
            </a:r>
            <a:r>
              <a:rPr lang="da-DK" altLang="en-US" b="1" dirty="0">
                <a:solidFill>
                  <a:srgbClr val="008000"/>
                </a:solidFill>
                <a:latin typeface="Lucida Console" panose="020B0609040504020204" pitchFamily="49" charset="0"/>
                <a:sym typeface="Wingdings" pitchFamily="2" charset="2"/>
              </a:rPr>
              <a:t>2 </a:t>
            </a:r>
            <a:r>
              <a:rPr lang="da-DK" altLang="en-US" sz="2592" spc="-93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#All real nums</a:t>
            </a:r>
            <a:endParaRPr lang="da-DK" altLang="en-US" spc="-93" dirty="0">
              <a:solidFill>
                <a:srgbClr val="000000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da-DK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True</a:t>
            </a:r>
          </a:p>
          <a:p>
            <a:pPr marL="0" indent="0">
              <a:lnSpc>
                <a:spcPct val="66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96870" y="759174"/>
            <a:ext cx="9392424" cy="5162558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659" tIns="42330" rIns="84659" bIns="4233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1852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438944" y="458"/>
            <a:ext cx="10607675" cy="76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074" kern="0" dirty="0">
                <a:solidFill>
                  <a:srgbClr val="0070C0"/>
                </a:solidFill>
                <a:latin typeface="Elephant" panose="02020904090505020303" pitchFamily="18" charset="0"/>
              </a:rPr>
              <a:t>But most number types can compare</a:t>
            </a:r>
          </a:p>
        </p:txBody>
      </p:sp>
      <p:sp>
        <p:nvSpPr>
          <p:cNvPr id="9" name="矩形 1"/>
          <p:cNvSpPr/>
          <p:nvPr/>
        </p:nvSpPr>
        <p:spPr>
          <a:xfrm>
            <a:off x="384958" y="5918507"/>
            <a:ext cx="694077" cy="39889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da-DK" altLang="en-US" sz="2592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endParaRPr lang="zh-TW" altLang="en-US" sz="2592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43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78594" y="819392"/>
          <a:ext cx="9372600" cy="5860169"/>
        </p:xfrm>
        <a:graphic>
          <a:graphicData uri="http://schemas.openxmlformats.org/drawingml/2006/table">
            <a:tbl>
              <a:tblPr/>
              <a:tblGrid>
                <a:gridCol w="6074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651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sngStrike" cap="none" normalizeH="0" baseline="0" dirty="0" err="1">
                          <a:ln>
                            <a:noFill/>
                          </a:ln>
                          <a:solidFill>
                            <a:srgbClr val="C3DBE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list.append</a:t>
                      </a:r>
                      <a:r>
                        <a:rPr kumimoji="0" lang="en-US" sz="2000" b="0" i="0" u="sng" strike="sngStrike" cap="none" normalizeH="0" baseline="0" dirty="0">
                          <a:ln>
                            <a:noFill/>
                          </a:ln>
                          <a:solidFill>
                            <a:srgbClr val="C3DBE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(</a:t>
                      </a:r>
                      <a:r>
                        <a:rPr kumimoji="0" lang="en-US" sz="2000" b="0" i="0" u="sng" strike="sngStrike" cap="none" normalizeH="0" baseline="0" dirty="0" err="1">
                          <a:ln>
                            <a:noFill/>
                          </a:ln>
                          <a:solidFill>
                            <a:srgbClr val="C3DBE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obj</a:t>
                      </a:r>
                      <a:r>
                        <a:rPr kumimoji="0" lang="en-US" sz="2000" b="0" i="0" u="sng" strike="sngStrike" cap="none" normalizeH="0" baseline="0" dirty="0">
                          <a:ln>
                            <a:noFill/>
                          </a:ln>
                          <a:solidFill>
                            <a:srgbClr val="C3DBE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)</a:t>
                      </a: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Appends object </a:t>
                      </a:r>
                      <a:r>
                        <a:rPr kumimoji="0" lang="en-US" sz="2000" b="0" i="1" u="none" strike="sngStrike" cap="none" normalizeH="0" baseline="0" dirty="0" err="1" smtClean="0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obj</a:t>
                      </a:r>
                      <a:r>
                        <a:rPr kumimoji="0" lang="en-US" sz="20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</a:t>
                      </a:r>
                      <a:r>
                        <a:rPr kumimoji="0" lang="en-US" sz="20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to </a:t>
                      </a:r>
                      <a:r>
                        <a:rPr kumimoji="0" lang="en-US" sz="2000" b="0" i="1" u="none" strike="sngStrike" cap="none" normalizeH="0" baseline="0" dirty="0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list</a:t>
                      </a: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2"/>
                        </a:rPr>
                        <a:t>tuple.count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2"/>
                        </a:rPr>
                        <a:t>(</a:t>
                      </a:r>
                      <a:r>
                        <a:rPr kumimoji="0" 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2"/>
                        </a:rPr>
                        <a:t>obj</a:t>
                      </a: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2"/>
                        </a:rPr>
                        <a:t>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Returns count of how many times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obj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occurs in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tuple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sngStrike" cap="none" normalizeH="0" baseline="0" dirty="0" err="1" smtClean="0">
                          <a:ln>
                            <a:noFill/>
                          </a:ln>
                          <a:solidFill>
                            <a:srgbClr val="C3DBE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list.extend</a:t>
                      </a:r>
                      <a:r>
                        <a:rPr kumimoji="0" lang="en-US" sz="2000" b="0" i="0" u="sng" strike="sngStrike" cap="none" normalizeH="0" baseline="0" dirty="0" smtClean="0">
                          <a:ln>
                            <a:noFill/>
                          </a:ln>
                          <a:solidFill>
                            <a:srgbClr val="C3DBE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(</a:t>
                      </a:r>
                      <a:r>
                        <a:rPr kumimoji="0" lang="en-US" sz="2000" b="0" i="0" u="sng" strike="sngStrike" cap="none" normalizeH="0" baseline="0" dirty="0" err="1" smtClean="0">
                          <a:ln>
                            <a:noFill/>
                          </a:ln>
                          <a:solidFill>
                            <a:srgbClr val="C3DBE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seq</a:t>
                      </a:r>
                      <a:r>
                        <a:rPr kumimoji="0" lang="en-US" sz="2000" b="0" i="0" u="sng" strike="sngStrike" cap="none" normalizeH="0" baseline="0" dirty="0" smtClean="0">
                          <a:ln>
                            <a:noFill/>
                          </a:ln>
                          <a:solidFill>
                            <a:srgbClr val="C3DBE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)</a:t>
                      </a:r>
                      <a:endParaRPr kumimoji="0" lang="en-US" sz="2000" b="0" i="0" u="sng" strike="sngStrike" cap="none" normalizeH="0" baseline="0" dirty="0">
                        <a:ln>
                          <a:noFill/>
                        </a:ln>
                        <a:solidFill>
                          <a:srgbClr val="C3DBE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Appends the contents of </a:t>
                      </a:r>
                      <a:r>
                        <a:rPr kumimoji="0" lang="en-US" sz="2000" b="0" i="1" u="none" strike="sngStrike" cap="none" normalizeH="0" baseline="0" dirty="0" err="1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seq</a:t>
                      </a:r>
                      <a:r>
                        <a:rPr kumimoji="0" lang="en-US" sz="20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to </a:t>
                      </a:r>
                      <a:r>
                        <a:rPr kumimoji="0" lang="en-US" sz="2000" b="0" i="1" u="none" strike="sngStrike" cap="none" normalizeH="0" baseline="0" dirty="0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list</a:t>
                      </a: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3"/>
                        </a:rPr>
                        <a:t>tuple.index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3"/>
                        </a:rPr>
                        <a:t>(</a:t>
                      </a:r>
                      <a:r>
                        <a:rPr kumimoji="0" 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3"/>
                        </a:rPr>
                        <a:t>obj</a:t>
                      </a: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3"/>
                        </a:rPr>
                        <a:t>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Returns the lowest index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in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tuple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where the given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obj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appears</a:t>
                      </a: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sngStrike" cap="none" normalizeH="0" baseline="0" dirty="0">
                        <a:ln>
                          <a:noFill/>
                        </a:ln>
                        <a:solidFill>
                          <a:srgbClr val="E7F3F5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sngStrike" cap="none" normalizeH="0" baseline="0" dirty="0" err="1">
                          <a:ln>
                            <a:noFill/>
                          </a:ln>
                          <a:solidFill>
                            <a:srgbClr val="C3DBE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list.insert</a:t>
                      </a:r>
                      <a:r>
                        <a:rPr kumimoji="0" lang="en-US" sz="2000" b="0" i="0" u="sng" strike="sngStrike" cap="none" normalizeH="0" baseline="0" dirty="0">
                          <a:ln>
                            <a:noFill/>
                          </a:ln>
                          <a:solidFill>
                            <a:srgbClr val="C3DBE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(index, </a:t>
                      </a:r>
                      <a:r>
                        <a:rPr kumimoji="0" lang="en-US" sz="2000" b="0" i="0" u="sng" strike="sngStrike" cap="none" normalizeH="0" baseline="0" dirty="0" err="1">
                          <a:ln>
                            <a:noFill/>
                          </a:ln>
                          <a:solidFill>
                            <a:srgbClr val="C3DBE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obj</a:t>
                      </a:r>
                      <a:r>
                        <a:rPr kumimoji="0" lang="en-US" sz="2000" b="0" i="0" u="sng" strike="sngStrike" cap="none" normalizeH="0" baseline="0" dirty="0">
                          <a:ln>
                            <a:noFill/>
                          </a:ln>
                          <a:solidFill>
                            <a:srgbClr val="C3DBE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)</a:t>
                      </a: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8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Inserts </a:t>
                      </a:r>
                      <a:r>
                        <a:rPr kumimoji="0" lang="en-US" sz="2000" b="0" i="1" u="none" strike="sngStrike" cap="none" normalizeH="0" baseline="0" dirty="0" err="1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obj</a:t>
                      </a:r>
                      <a:r>
                        <a:rPr kumimoji="0" lang="en-US" sz="20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into </a:t>
                      </a:r>
                      <a:r>
                        <a:rPr kumimoji="0" lang="en-US" sz="2000" b="0" i="1" u="none" strike="sngStrike" cap="none" normalizeH="0" baseline="0" dirty="0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list</a:t>
                      </a:r>
                      <a:r>
                        <a:rPr kumimoji="0" lang="en-US" sz="20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at </a:t>
                      </a:r>
                      <a:r>
                        <a:rPr kumimoji="0" lang="en-US" sz="20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the position </a:t>
                      </a:r>
                      <a:r>
                        <a:rPr kumimoji="0" lang="en-US" sz="2000" b="0" i="1" u="none" strike="sngStrike" cap="none" normalizeH="0" baseline="0" dirty="0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index</a:t>
                      </a: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282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sngStrike" cap="none" normalizeH="0" baseline="0" dirty="0">
                        <a:ln>
                          <a:noFill/>
                        </a:ln>
                        <a:solidFill>
                          <a:srgbClr val="E7F3F5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sngStrike" cap="none" normalizeH="0" baseline="0" dirty="0" err="1">
                          <a:ln>
                            <a:noFill/>
                          </a:ln>
                          <a:solidFill>
                            <a:srgbClr val="C3DBE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list.pop</a:t>
                      </a:r>
                      <a:r>
                        <a:rPr kumimoji="0" lang="en-US" sz="2000" b="0" i="0" u="sng" strike="sngStrike" cap="none" normalizeH="0" baseline="0" dirty="0" smtClean="0">
                          <a:ln>
                            <a:noFill/>
                          </a:ln>
                          <a:solidFill>
                            <a:srgbClr val="C3DBE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([position])</a:t>
                      </a:r>
                      <a:endParaRPr kumimoji="0" lang="en-US" sz="2000" b="0" i="0" u="sng" strike="sngStrike" cap="none" normalizeH="0" baseline="0" dirty="0">
                        <a:ln>
                          <a:noFill/>
                        </a:ln>
                        <a:solidFill>
                          <a:srgbClr val="C3DBE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99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Removes </a:t>
                      </a:r>
                      <a:r>
                        <a:rPr kumimoji="0" lang="en-US" sz="20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from </a:t>
                      </a:r>
                      <a:r>
                        <a:rPr kumimoji="0" lang="en-US" sz="2000" b="0" i="1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list </a:t>
                      </a:r>
                      <a:r>
                        <a:rPr kumimoji="0" lang="en-US" sz="20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and </a:t>
                      </a:r>
                      <a:r>
                        <a:rPr kumimoji="0" lang="en-US" sz="20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returns last </a:t>
                      </a:r>
                      <a:r>
                        <a:rPr kumimoji="0" lang="en-US" sz="20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item (or the one at </a:t>
                      </a:r>
                      <a:r>
                        <a:rPr kumimoji="0" lang="en-US" sz="2000" b="0" i="1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position</a:t>
                      </a:r>
                      <a:r>
                        <a:rPr kumimoji="0" lang="en-US" sz="20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)</a:t>
                      </a:r>
                      <a:endParaRPr kumimoji="0" lang="en-US" sz="2000" b="0" i="1" u="none" strike="sngStrike" cap="none" normalizeH="0" baseline="0" dirty="0">
                        <a:ln>
                          <a:noFill/>
                        </a:ln>
                        <a:solidFill>
                          <a:srgbClr val="D2DCDD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723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sngStrike" cap="none" normalizeH="0" baseline="0" dirty="0">
                        <a:ln>
                          <a:noFill/>
                        </a:ln>
                        <a:solidFill>
                          <a:srgbClr val="E7F3F5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sngStrike" cap="none" normalizeH="0" baseline="0" dirty="0" err="1">
                          <a:ln>
                            <a:noFill/>
                          </a:ln>
                          <a:solidFill>
                            <a:srgbClr val="C3DBE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list.remove</a:t>
                      </a:r>
                      <a:r>
                        <a:rPr kumimoji="0" lang="en-US" sz="2000" b="0" i="0" u="sng" strike="sngStrike" cap="none" normalizeH="0" baseline="0" dirty="0">
                          <a:ln>
                            <a:noFill/>
                          </a:ln>
                          <a:solidFill>
                            <a:srgbClr val="C3DBE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(</a:t>
                      </a:r>
                      <a:r>
                        <a:rPr kumimoji="0" lang="en-US" sz="2000" b="0" i="0" u="sng" strike="sngStrike" cap="none" normalizeH="0" baseline="0" dirty="0" err="1">
                          <a:ln>
                            <a:noFill/>
                          </a:ln>
                          <a:solidFill>
                            <a:srgbClr val="C3DBE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obj</a:t>
                      </a:r>
                      <a:r>
                        <a:rPr kumimoji="0" lang="en-US" sz="2000" b="0" i="0" u="sng" strike="sngStrike" cap="none" normalizeH="0" baseline="0" dirty="0">
                          <a:ln>
                            <a:noFill/>
                          </a:ln>
                          <a:solidFill>
                            <a:srgbClr val="C3DBE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)</a:t>
                      </a: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37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Removes object </a:t>
                      </a:r>
                      <a:r>
                        <a:rPr kumimoji="0" lang="en-US" sz="2000" b="0" i="1" u="none" strike="sngStrike" cap="none" normalizeH="0" baseline="0" dirty="0" err="1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obj</a:t>
                      </a:r>
                      <a:r>
                        <a:rPr kumimoji="0" lang="en-US" sz="20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from </a:t>
                      </a:r>
                      <a:r>
                        <a:rPr kumimoji="0" lang="en-US" sz="2000" b="0" i="1" u="none" strike="sngStrike" cap="none" normalizeH="0" baseline="0" dirty="0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list</a:t>
                      </a: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0369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E7F3F5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8</a:t>
                      </a:r>
                      <a:endParaRPr kumimoji="0" lang="en-US" sz="2000" b="0" i="0" u="none" strike="sngStrike" cap="none" normalizeH="0" baseline="0" dirty="0">
                        <a:ln>
                          <a:noFill/>
                        </a:ln>
                        <a:solidFill>
                          <a:srgbClr val="E7F3F5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sngStrike" cap="none" normalizeH="0" baseline="0" dirty="0" err="1">
                          <a:ln>
                            <a:noFill/>
                          </a:ln>
                          <a:solidFill>
                            <a:srgbClr val="C3DBE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list.reverse</a:t>
                      </a:r>
                      <a:r>
                        <a:rPr kumimoji="0" lang="en-US" sz="2000" b="0" i="0" u="sng" strike="sngStrike" cap="none" normalizeH="0" baseline="0" dirty="0">
                          <a:ln>
                            <a:noFill/>
                          </a:ln>
                          <a:solidFill>
                            <a:srgbClr val="C3DBE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()</a:t>
                      </a: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84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Reverses objects of </a:t>
                      </a:r>
                      <a:r>
                        <a:rPr kumimoji="0" lang="en-US" sz="2000" b="0" i="1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list</a:t>
                      </a:r>
                      <a:r>
                        <a:rPr kumimoji="0" lang="en-US" sz="20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, </a:t>
                      </a:r>
                      <a:r>
                        <a:rPr kumimoji="0" lang="en-US" sz="20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in </a:t>
                      </a:r>
                      <a:r>
                        <a:rPr kumimoji="0" lang="en-US" sz="20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place (meaning </a:t>
                      </a:r>
                      <a:r>
                        <a:rPr kumimoji="0" lang="en-US" sz="2000" b="0" i="1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list</a:t>
                      </a:r>
                      <a:r>
                        <a:rPr kumimoji="0" lang="en-US" sz="20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becomes flipped)</a:t>
                      </a:r>
                      <a:endParaRPr kumimoji="0" lang="en-US" sz="2000" b="0" i="0" u="none" strike="sngStrike" cap="none" normalizeH="0" baseline="0" dirty="0">
                        <a:ln>
                          <a:noFill/>
                        </a:ln>
                        <a:solidFill>
                          <a:srgbClr val="D2DCDD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4505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sngStrike" cap="none" normalizeH="0" baseline="0" dirty="0">
                        <a:ln>
                          <a:noFill/>
                        </a:ln>
                        <a:solidFill>
                          <a:srgbClr val="E7F3F5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sngStrike" cap="none" normalizeH="0" baseline="0" dirty="0" err="1">
                          <a:ln>
                            <a:noFill/>
                          </a:ln>
                          <a:solidFill>
                            <a:srgbClr val="C3DBE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list.sort</a:t>
                      </a:r>
                      <a:r>
                        <a:rPr kumimoji="0" lang="en-US" sz="2000" b="0" i="0" u="sng" strike="sngStrike" cap="none" normalizeH="0" baseline="0" dirty="0">
                          <a:ln>
                            <a:noFill/>
                          </a:ln>
                          <a:solidFill>
                            <a:srgbClr val="C3DBE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([</a:t>
                      </a:r>
                      <a:r>
                        <a:rPr kumimoji="0" lang="en-US" sz="2000" b="0" i="0" u="sng" strike="sngStrike" cap="none" normalizeH="0" baseline="0" dirty="0" err="1">
                          <a:ln>
                            <a:noFill/>
                          </a:ln>
                          <a:solidFill>
                            <a:srgbClr val="C3DBE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func</a:t>
                      </a:r>
                      <a:r>
                        <a:rPr kumimoji="0" lang="en-US" sz="2000" b="0" i="0" u="sng" strike="sngStrike" cap="none" normalizeH="0" baseline="0" dirty="0">
                          <a:ln>
                            <a:noFill/>
                          </a:ln>
                          <a:solidFill>
                            <a:srgbClr val="C3DBE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])</a:t>
                      </a: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394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Sorts objects of </a:t>
                      </a:r>
                      <a:r>
                        <a:rPr kumimoji="0" lang="en-US" sz="2000" b="0" i="1" u="none" strike="sngStrike" cap="none" normalizeH="0" baseline="0" dirty="0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list</a:t>
                      </a:r>
                      <a:r>
                        <a:rPr kumimoji="0" lang="en-US" sz="20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, </a:t>
                      </a:r>
                      <a:r>
                        <a:rPr kumimoji="0" lang="en-US" sz="20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in place. Use </a:t>
                      </a:r>
                      <a:r>
                        <a:rPr kumimoji="0" lang="en-US" sz="20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compare </a:t>
                      </a:r>
                      <a:r>
                        <a:rPr kumimoji="0" lang="en-US" sz="2000" b="0" i="1" u="none" strike="sngStrike" cap="none" normalizeH="0" baseline="0" dirty="0" err="1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func</a:t>
                      </a:r>
                      <a:r>
                        <a:rPr kumimoji="0" lang="en-US" sz="20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D2DCDD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if given</a:t>
                      </a: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4295" y="2"/>
            <a:ext cx="9601200" cy="800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dirty="0">
                <a:solidFill>
                  <a:srgbClr val="0070C0"/>
                </a:solidFill>
              </a:rPr>
              <a:t>Built-in Tuple Methods:</a:t>
            </a:r>
          </a:p>
        </p:txBody>
      </p:sp>
    </p:spTree>
    <p:extLst>
      <p:ext uri="{BB962C8B-B14F-4D97-AF65-F5344CB8AC3E}">
        <p14:creationId xmlns:p14="http://schemas.microsoft.com/office/powerpoint/2010/main" val="177459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92895" y="1810774"/>
            <a:ext cx="9439916" cy="504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&gt;&gt;&gt;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print(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  <a:sym typeface="Wingdings" pitchFamily="2" charset="2"/>
              </a:rPr>
              <a:t>[1,2,3,4]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==</a:t>
            </a:r>
            <a:r>
              <a:rPr lang="en-US" altLang="en-US" dirty="0">
                <a:solidFill>
                  <a:srgbClr val="00B0F0"/>
                </a:solidFill>
                <a:latin typeface="Lucida Console" panose="020B0609040504020204" pitchFamily="49" charset="0"/>
                <a:sym typeface="Wingdings" pitchFamily="2" charset="2"/>
              </a:rPr>
              <a:t>(1,2,3,4)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  <a:r>
              <a:rPr lang="en-US" altLang="en-US" sz="2222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     </a:t>
            </a:r>
            <a:r>
              <a:rPr lang="en-US" altLang="en-US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#See? False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2D2DB9"/>
                </a:solidFill>
                <a:latin typeface="Lucida Console" panose="020B0609040504020204" pitchFamily="49" charset="0"/>
                <a:sym typeface="Wingdings" pitchFamily="2" charset="2"/>
              </a:rPr>
              <a:t>False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 print(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  <a:sym typeface="Wingdings" pitchFamily="2" charset="2"/>
              </a:rPr>
              <a:t>[1,2,3,4]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==</a:t>
            </a:r>
            <a:r>
              <a:rPr lang="en-US" altLang="en-US" dirty="0">
                <a:solidFill>
                  <a:srgbClr val="CC3399"/>
                </a:solidFill>
                <a:latin typeface="Lucida Console" panose="020B0609040504020204" pitchFamily="49" charset="0"/>
                <a:sym typeface="Wingdings" pitchFamily="2" charset="2"/>
              </a:rPr>
              <a:t>'1234'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)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  <a:sym typeface="Wingdings" pitchFamily="2" charset="2"/>
              </a:rPr>
              <a:t>  </a:t>
            </a:r>
            <a:r>
              <a:rPr lang="en-US" altLang="en-US" sz="2222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  <a:sym typeface="Wingdings" pitchFamily="2" charset="2"/>
              </a:rPr>
              <a:t>     </a:t>
            </a:r>
            <a:r>
              <a:rPr lang="en-US" altLang="en-US" dirty="0">
                <a:solidFill>
                  <a:srgbClr val="FF6969"/>
                </a:solidFill>
                <a:latin typeface="Lucida Console" panose="020B0609040504020204" pitchFamily="49" charset="0"/>
                <a:cs typeface="+mn-cs"/>
                <a:sym typeface="Wingdings" pitchFamily="2" charset="2"/>
              </a:rPr>
              <a:t>#</a:t>
            </a:r>
            <a:r>
              <a:rPr lang="en-US" altLang="en-US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See? False</a:t>
            </a: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2D2DB9"/>
                </a:solidFill>
                <a:latin typeface="Lucida Console" panose="020B0609040504020204" pitchFamily="49" charset="0"/>
                <a:sym typeface="Wingdings" pitchFamily="2" charset="2"/>
              </a:rPr>
              <a:t>False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 print(</a:t>
            </a:r>
            <a:r>
              <a:rPr lang="en-US" altLang="en-US" dirty="0">
                <a:solidFill>
                  <a:srgbClr val="339933"/>
                </a:solidFill>
                <a:latin typeface="Lucida Console" panose="020B0609040504020204" pitchFamily="49" charset="0"/>
                <a:sym typeface="Wingdings" pitchFamily="2" charset="2"/>
              </a:rPr>
              <a:t>1234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==</a:t>
            </a:r>
            <a:r>
              <a:rPr lang="en-US" altLang="en-US" dirty="0">
                <a:solidFill>
                  <a:srgbClr val="FFC000"/>
                </a:solidFill>
                <a:latin typeface="Lucida Console" panose="020B0609040504020204" pitchFamily="49" charset="0"/>
                <a:sym typeface="Wingdings" pitchFamily="2" charset="2"/>
              </a:rPr>
              <a:t>1234+1j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  <a:r>
              <a:rPr lang="en-US" altLang="en-US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       </a:t>
            </a:r>
            <a:r>
              <a:rPr lang="en-US" altLang="en-US" sz="2222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  <a:sym typeface="Wingdings" pitchFamily="2" charset="2"/>
              </a:rPr>
              <a:t>     </a:t>
            </a:r>
            <a:r>
              <a:rPr lang="en-US" altLang="en-US" dirty="0">
                <a:solidFill>
                  <a:srgbClr val="FF6969"/>
                </a:solidFill>
                <a:latin typeface="Lucida Console" panose="020B0609040504020204" pitchFamily="49" charset="0"/>
                <a:cs typeface="+mn-cs"/>
                <a:sym typeface="Wingdings" pitchFamily="2" charset="2"/>
              </a:rPr>
              <a:t>#</a:t>
            </a:r>
            <a:r>
              <a:rPr lang="en-US" altLang="en-US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See? False</a:t>
            </a: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2D2DB9"/>
                </a:solidFill>
                <a:latin typeface="Lucida Console" panose="020B0609040504020204" pitchFamily="49" charset="0"/>
                <a:sym typeface="Wingdings" pitchFamily="2" charset="2"/>
              </a:rPr>
              <a:t>False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 print(</a:t>
            </a:r>
            <a:r>
              <a:rPr lang="en-US" altLang="en-US" dirty="0">
                <a:solidFill>
                  <a:srgbClr val="339933"/>
                </a:solidFill>
                <a:latin typeface="Lucida Console" panose="020B0609040504020204" pitchFamily="49" charset="0"/>
                <a:sym typeface="Wingdings" pitchFamily="2" charset="2"/>
              </a:rPr>
              <a:t>1234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!=</a:t>
            </a:r>
            <a:r>
              <a:rPr lang="en-US" altLang="en-US" dirty="0">
                <a:solidFill>
                  <a:srgbClr val="FFC000"/>
                </a:solidFill>
                <a:latin typeface="Lucida Console" panose="020B0609040504020204" pitchFamily="49" charset="0"/>
                <a:sym typeface="Wingdings" pitchFamily="2" charset="2"/>
              </a:rPr>
              <a:t>1234+1j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  <a:r>
              <a:rPr lang="en-US" altLang="en-US" sz="1481" spc="-46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 </a:t>
            </a:r>
            <a:r>
              <a:rPr lang="en-US" altLang="en-US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#As</a:t>
            </a:r>
            <a:r>
              <a:rPr lang="en-US" altLang="en-US" sz="2222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 </a:t>
            </a:r>
            <a:r>
              <a:rPr lang="en-US" altLang="en-US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expecte</a:t>
            </a:r>
            <a:r>
              <a:rPr lang="en-US" altLang="en-US" spc="-324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d</a:t>
            </a:r>
            <a:r>
              <a:rPr lang="en-US" altLang="en-US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,</a:t>
            </a:r>
            <a:r>
              <a:rPr lang="en-US" altLang="en-US" sz="1111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 </a:t>
            </a:r>
            <a:r>
              <a:rPr lang="en-US" altLang="en-US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!=</a:t>
            </a:r>
            <a:r>
              <a:rPr lang="en-US" altLang="en-US" sz="1852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 </a:t>
            </a:r>
            <a:r>
              <a:rPr lang="en-US" altLang="en-US" spc="-185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i</a:t>
            </a:r>
            <a:r>
              <a:rPr lang="en-US" altLang="en-US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s</a:t>
            </a:r>
            <a:r>
              <a:rPr lang="en-US" altLang="en-US" sz="1852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 </a:t>
            </a:r>
            <a:r>
              <a:rPr lang="en-US" altLang="en-US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True</a:t>
            </a: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2D2DB9"/>
                </a:solidFill>
                <a:latin typeface="Lucida Console" panose="020B0609040504020204" pitchFamily="49" charset="0"/>
                <a:sym typeface="Wingdings" pitchFamily="2" charset="2"/>
              </a:rPr>
              <a:t>True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 print(</a:t>
            </a:r>
            <a:r>
              <a:rPr lang="en-US" altLang="en-US" dirty="0">
                <a:solidFill>
                  <a:srgbClr val="339933"/>
                </a:solidFill>
                <a:latin typeface="Lucida Console" panose="020B0609040504020204" pitchFamily="49" charset="0"/>
                <a:sym typeface="Wingdings" pitchFamily="2" charset="2"/>
              </a:rPr>
              <a:t>1234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==</a:t>
            </a:r>
            <a:r>
              <a:rPr lang="en-US" altLang="en-US" dirty="0">
                <a:solidFill>
                  <a:srgbClr val="FFC000"/>
                </a:solidFill>
                <a:latin typeface="Lucida Console" panose="020B0609040504020204" pitchFamily="49" charset="0"/>
                <a:sym typeface="Wingdings" pitchFamily="2" charset="2"/>
              </a:rPr>
              <a:t>1234+0j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  <a:r>
              <a:rPr lang="en-US" altLang="en-US" sz="1481" spc="-46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 </a:t>
            </a:r>
            <a:r>
              <a:rPr lang="en-US" altLang="en-US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#This</a:t>
            </a:r>
            <a:r>
              <a:rPr lang="en-US" altLang="en-US" sz="2222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 </a:t>
            </a:r>
            <a:r>
              <a:rPr lang="en-US" altLang="en-US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is</a:t>
            </a:r>
            <a:r>
              <a:rPr lang="en-US" altLang="en-US" sz="2222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 </a:t>
            </a:r>
            <a:r>
              <a:rPr lang="en-US" altLang="en-US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a</a:t>
            </a:r>
            <a:r>
              <a:rPr lang="en-US" altLang="en-US" sz="2222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 </a:t>
            </a:r>
            <a:r>
              <a:rPr lang="en-US" altLang="en-US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special</a:t>
            </a:r>
            <a:r>
              <a:rPr lang="en-US" altLang="en-US" sz="2222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 </a:t>
            </a:r>
            <a:r>
              <a:rPr lang="en-US" altLang="en-US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case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2D2DB9"/>
                </a:solidFill>
                <a:latin typeface="Lucida Console" panose="020B0609040504020204" pitchFamily="49" charset="0"/>
                <a:sym typeface="Wingdings" pitchFamily="2" charset="2"/>
              </a:rPr>
              <a:t>True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 print(</a:t>
            </a:r>
            <a:r>
              <a:rPr lang="en-US" altLang="en-US" dirty="0">
                <a:solidFill>
                  <a:srgbClr val="339933"/>
                </a:solidFill>
                <a:latin typeface="Lucida Console" panose="020B0609040504020204" pitchFamily="49" charset="0"/>
                <a:sym typeface="Wingdings" pitchFamily="2" charset="2"/>
              </a:rPr>
              <a:t>1234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&lt;</a:t>
            </a:r>
            <a:r>
              <a:rPr lang="en-US" altLang="en-US" dirty="0">
                <a:solidFill>
                  <a:srgbClr val="FFC000"/>
                </a:solidFill>
                <a:latin typeface="Lucida Console" panose="020B0609040504020204" pitchFamily="49" charset="0"/>
                <a:sym typeface="Wingdings" pitchFamily="2" charset="2"/>
              </a:rPr>
              <a:t>1234+0j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  <a:r>
              <a:rPr lang="en-US" altLang="en-US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#</a:t>
            </a:r>
            <a:r>
              <a:rPr lang="en-US" altLang="en-US" spc="-509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‘</a:t>
            </a:r>
            <a:r>
              <a:rPr lang="en-US" altLang="en-US" spc="-185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&lt;</a:t>
            </a:r>
            <a:r>
              <a:rPr lang="en-US" altLang="en-US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’</a:t>
            </a:r>
            <a:r>
              <a:rPr lang="en-US" altLang="en-US" sz="1666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 </a:t>
            </a:r>
            <a:r>
              <a:rPr lang="en-US" altLang="en-US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crashe</a:t>
            </a:r>
            <a:r>
              <a:rPr lang="en-US" altLang="en-US" spc="-231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s, </a:t>
            </a:r>
            <a:r>
              <a:rPr lang="en-US" altLang="en-US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as expected</a:t>
            </a: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 err="1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Traceback</a:t>
            </a:r>
            <a:r>
              <a:rPr lang="en-US" altLang="en-US" dirty="0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 (most recent call last):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  File "&lt;</a:t>
            </a:r>
            <a:r>
              <a:rPr lang="en-US" altLang="en-US" dirty="0" err="1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stdin</a:t>
            </a:r>
            <a:r>
              <a:rPr lang="en-US" altLang="en-US" dirty="0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&gt;", line 1, in &lt;module&gt;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 err="1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TypeError</a:t>
            </a:r>
            <a:r>
              <a:rPr lang="en-US" altLang="en-US" dirty="0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: '&lt;' not supported between instances of '</a:t>
            </a:r>
            <a:r>
              <a:rPr lang="en-US" altLang="en-US" dirty="0" err="1">
                <a:solidFill>
                  <a:srgbClr val="3D9E3D"/>
                </a:solidFill>
                <a:latin typeface="Lucida Console" panose="020B0609040504020204" pitchFamily="49" charset="0"/>
                <a:sym typeface="Wingdings" pitchFamily="2" charset="2"/>
              </a:rPr>
              <a:t>int</a:t>
            </a:r>
            <a:r>
              <a:rPr lang="en-US" altLang="en-US" dirty="0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' and '</a:t>
            </a:r>
            <a:r>
              <a:rPr lang="en-US" altLang="en-US" dirty="0">
                <a:solidFill>
                  <a:srgbClr val="FFC000"/>
                </a:solidFill>
                <a:latin typeface="Lucida Console" panose="020B0609040504020204" pitchFamily="49" charset="0"/>
                <a:sym typeface="Wingdings" pitchFamily="2" charset="2"/>
              </a:rPr>
              <a:t>complex</a:t>
            </a:r>
            <a:r>
              <a:rPr lang="en-US" altLang="en-US" dirty="0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'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3021" y="457"/>
            <a:ext cx="9735831" cy="1810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 sz="4074" kern="0" dirty="0">
                <a:solidFill>
                  <a:srgbClr val="0070C0"/>
                </a:solidFill>
                <a:latin typeface="Elephant" panose="02020904090505020303" pitchFamily="18" charset="0"/>
              </a:rPr>
              <a:t>You can </a:t>
            </a:r>
            <a:r>
              <a:rPr lang="en-US" altLang="zh-TW" sz="4074" i="1" kern="0" dirty="0">
                <a:solidFill>
                  <a:srgbClr val="0070C0"/>
                </a:solidFill>
                <a:latin typeface="Elephant" panose="02020904090505020303" pitchFamily="18" charset="0"/>
              </a:rPr>
              <a:t>equality-</a:t>
            </a:r>
            <a:r>
              <a:rPr lang="en-US" altLang="zh-TW" sz="1111" i="1" kern="0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074" i="1" kern="0" dirty="0">
                <a:solidFill>
                  <a:srgbClr val="0070C0"/>
                </a:solidFill>
                <a:latin typeface="Elephant" panose="02020904090505020303" pitchFamily="18" charset="0"/>
              </a:rPr>
              <a:t>compare</a:t>
            </a:r>
            <a:r>
              <a:rPr lang="en-US" altLang="zh-TW" sz="4074" kern="0" dirty="0">
                <a:solidFill>
                  <a:srgbClr val="0070C0"/>
                </a:solidFill>
                <a:latin typeface="Elephant" panose="02020904090505020303" pitchFamily="18" charset="0"/>
              </a:rPr>
              <a:t> types.</a:t>
            </a:r>
          </a:p>
          <a:p>
            <a:pPr>
              <a:lnSpc>
                <a:spcPct val="80000"/>
              </a:lnSpc>
              <a:spcBef>
                <a:spcPts val="833"/>
              </a:spcBef>
            </a:pPr>
            <a:r>
              <a:rPr lang="en-US" altLang="zh-TW" sz="3703" kern="0" dirty="0">
                <a:solidFill>
                  <a:srgbClr val="000000"/>
                </a:solidFill>
                <a:latin typeface="Elephant" panose="02020904090505020303" pitchFamily="18" charset="0"/>
              </a:rPr>
              <a:t>When I say “</a:t>
            </a:r>
            <a:r>
              <a:rPr lang="en-US" altLang="zh-TW" sz="3703" kern="0" dirty="0">
                <a:solidFill>
                  <a:srgbClr val="FF6969"/>
                </a:solidFill>
                <a:latin typeface="Elephant" panose="02020904090505020303" pitchFamily="18" charset="0"/>
              </a:rPr>
              <a:t>can</a:t>
            </a:r>
            <a:r>
              <a:rPr lang="en-US" altLang="zh-TW" sz="3703" kern="0" dirty="0">
                <a:solidFill>
                  <a:srgbClr val="000000"/>
                </a:solidFill>
                <a:latin typeface="Elephant" panose="02020904090505020303" pitchFamily="18" charset="0"/>
              </a:rPr>
              <a:t>”, I mean: </a:t>
            </a:r>
            <a:r>
              <a:rPr lang="en-US" altLang="zh-TW" sz="3703" kern="0" dirty="0">
                <a:solidFill>
                  <a:srgbClr val="FF6969"/>
                </a:solidFill>
                <a:latin typeface="Elephant" panose="02020904090505020303" pitchFamily="18" charset="0"/>
              </a:rPr>
              <a:t>it</a:t>
            </a:r>
            <a:r>
              <a:rPr lang="en-US" altLang="zh-TW" sz="3703" kern="0" dirty="0">
                <a:solidFill>
                  <a:srgbClr val="00000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3703" kern="0" dirty="0">
                <a:solidFill>
                  <a:srgbClr val="FF6969"/>
                </a:solidFill>
                <a:latin typeface="Elephant" panose="02020904090505020303" pitchFamily="18" charset="0"/>
              </a:rPr>
              <a:t>won’t crash</a:t>
            </a:r>
            <a:r>
              <a:rPr lang="en-US" altLang="zh-TW" sz="3703" kern="0" dirty="0">
                <a:solidFill>
                  <a:srgbClr val="000000"/>
                </a:solidFill>
                <a:latin typeface="Elephant" panose="02020904090505020303" pitchFamily="18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TW" sz="3703" kern="0" dirty="0">
                <a:solidFill>
                  <a:srgbClr val="3333CC"/>
                </a:solidFill>
                <a:latin typeface="Elephant" panose="02020904090505020303" pitchFamily="18" charset="0"/>
              </a:rPr>
              <a:t>But the equality answer is always False.</a:t>
            </a:r>
          </a:p>
        </p:txBody>
      </p:sp>
    </p:spTree>
    <p:extLst>
      <p:ext uri="{BB962C8B-B14F-4D97-AF65-F5344CB8AC3E}">
        <p14:creationId xmlns:p14="http://schemas.microsoft.com/office/powerpoint/2010/main" val="309876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92895" y="1810774"/>
            <a:ext cx="9439916" cy="504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&gt;&gt;&gt;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print(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  <a:sym typeface="Wingdings" pitchFamily="2" charset="2"/>
              </a:rPr>
              <a:t>[1,2,3,4]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==</a:t>
            </a:r>
            <a:r>
              <a:rPr lang="en-US" altLang="en-US" dirty="0">
                <a:solidFill>
                  <a:srgbClr val="00B0F0"/>
                </a:solidFill>
                <a:latin typeface="Lucida Console" panose="020B0609040504020204" pitchFamily="49" charset="0"/>
                <a:sym typeface="Wingdings" pitchFamily="2" charset="2"/>
              </a:rPr>
              <a:t>(1,2,3,4)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  <a:r>
              <a:rPr lang="en-US" altLang="en-US" sz="2222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     </a:t>
            </a:r>
            <a:r>
              <a:rPr lang="en-US" altLang="en-US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#See? False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2D2DB9"/>
                </a:solidFill>
                <a:latin typeface="Lucida Console" panose="020B0609040504020204" pitchFamily="49" charset="0"/>
                <a:sym typeface="Wingdings" pitchFamily="2" charset="2"/>
              </a:rPr>
              <a:t>False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 print(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  <a:sym typeface="Wingdings" pitchFamily="2" charset="2"/>
              </a:rPr>
              <a:t>[1,2,3,4]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==</a:t>
            </a:r>
            <a:r>
              <a:rPr lang="en-US" altLang="en-US" dirty="0">
                <a:solidFill>
                  <a:srgbClr val="CC3399"/>
                </a:solidFill>
                <a:latin typeface="Lucida Console" panose="020B0609040504020204" pitchFamily="49" charset="0"/>
                <a:sym typeface="Wingdings" pitchFamily="2" charset="2"/>
              </a:rPr>
              <a:t>'1234'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)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  <a:sym typeface="Wingdings" pitchFamily="2" charset="2"/>
              </a:rPr>
              <a:t>  </a:t>
            </a:r>
            <a:r>
              <a:rPr lang="en-US" altLang="en-US" sz="2222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  <a:sym typeface="Wingdings" pitchFamily="2" charset="2"/>
              </a:rPr>
              <a:t>     </a:t>
            </a:r>
            <a:r>
              <a:rPr lang="en-US" altLang="en-US" dirty="0">
                <a:solidFill>
                  <a:srgbClr val="FF6969"/>
                </a:solidFill>
                <a:latin typeface="Lucida Console" panose="020B0609040504020204" pitchFamily="49" charset="0"/>
                <a:cs typeface="+mn-cs"/>
                <a:sym typeface="Wingdings" pitchFamily="2" charset="2"/>
              </a:rPr>
              <a:t>#</a:t>
            </a:r>
            <a:r>
              <a:rPr lang="en-US" altLang="en-US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See? False</a:t>
            </a: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2D2DB9"/>
                </a:solidFill>
                <a:latin typeface="Lucida Console" panose="020B0609040504020204" pitchFamily="49" charset="0"/>
                <a:sym typeface="Wingdings" pitchFamily="2" charset="2"/>
              </a:rPr>
              <a:t>False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 print(</a:t>
            </a:r>
            <a:r>
              <a:rPr lang="en-US" altLang="en-US" dirty="0">
                <a:solidFill>
                  <a:srgbClr val="339933"/>
                </a:solidFill>
                <a:latin typeface="Lucida Console" panose="020B0609040504020204" pitchFamily="49" charset="0"/>
                <a:sym typeface="Wingdings" pitchFamily="2" charset="2"/>
              </a:rPr>
              <a:t>1234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==</a:t>
            </a:r>
            <a:r>
              <a:rPr lang="en-US" altLang="en-US" dirty="0">
                <a:solidFill>
                  <a:srgbClr val="FFC000"/>
                </a:solidFill>
                <a:latin typeface="Lucida Console" panose="020B0609040504020204" pitchFamily="49" charset="0"/>
                <a:sym typeface="Wingdings" pitchFamily="2" charset="2"/>
              </a:rPr>
              <a:t>1234+1j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  <a:r>
              <a:rPr lang="en-US" altLang="en-US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       </a:t>
            </a:r>
            <a:r>
              <a:rPr lang="en-US" altLang="en-US" sz="2222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  <a:sym typeface="Wingdings" pitchFamily="2" charset="2"/>
              </a:rPr>
              <a:t>     </a:t>
            </a:r>
            <a:r>
              <a:rPr lang="en-US" altLang="en-US" dirty="0">
                <a:solidFill>
                  <a:srgbClr val="FF6969"/>
                </a:solidFill>
                <a:latin typeface="Lucida Console" panose="020B0609040504020204" pitchFamily="49" charset="0"/>
                <a:cs typeface="+mn-cs"/>
                <a:sym typeface="Wingdings" pitchFamily="2" charset="2"/>
              </a:rPr>
              <a:t>#</a:t>
            </a:r>
            <a:r>
              <a:rPr lang="en-US" altLang="en-US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See? False</a:t>
            </a: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2D2DB9"/>
                </a:solidFill>
                <a:latin typeface="Lucida Console" panose="020B0609040504020204" pitchFamily="49" charset="0"/>
                <a:sym typeface="Wingdings" pitchFamily="2" charset="2"/>
              </a:rPr>
              <a:t>False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 print(</a:t>
            </a:r>
            <a:r>
              <a:rPr lang="en-US" altLang="en-US" dirty="0">
                <a:solidFill>
                  <a:srgbClr val="339933"/>
                </a:solidFill>
                <a:latin typeface="Lucida Console" panose="020B0609040504020204" pitchFamily="49" charset="0"/>
                <a:sym typeface="Wingdings" pitchFamily="2" charset="2"/>
              </a:rPr>
              <a:t>1234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!=</a:t>
            </a:r>
            <a:r>
              <a:rPr lang="en-US" altLang="en-US" dirty="0">
                <a:solidFill>
                  <a:srgbClr val="FFC000"/>
                </a:solidFill>
                <a:latin typeface="Lucida Console" panose="020B0609040504020204" pitchFamily="49" charset="0"/>
                <a:sym typeface="Wingdings" pitchFamily="2" charset="2"/>
              </a:rPr>
              <a:t>1234+1j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  <a:r>
              <a:rPr lang="en-US" altLang="en-US" sz="1481" spc="-46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 </a:t>
            </a:r>
            <a:r>
              <a:rPr lang="en-US" altLang="en-US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#As</a:t>
            </a:r>
            <a:r>
              <a:rPr lang="en-US" altLang="en-US" sz="2222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 </a:t>
            </a:r>
            <a:r>
              <a:rPr lang="en-US" altLang="en-US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expecte</a:t>
            </a:r>
            <a:r>
              <a:rPr lang="en-US" altLang="en-US" spc="-324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d</a:t>
            </a:r>
            <a:r>
              <a:rPr lang="en-US" altLang="en-US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,</a:t>
            </a:r>
            <a:r>
              <a:rPr lang="en-US" altLang="en-US" sz="1111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 </a:t>
            </a:r>
            <a:r>
              <a:rPr lang="en-US" altLang="en-US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!=</a:t>
            </a:r>
            <a:r>
              <a:rPr lang="en-US" altLang="en-US" sz="1852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 </a:t>
            </a:r>
            <a:r>
              <a:rPr lang="en-US" altLang="en-US" spc="-185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i</a:t>
            </a:r>
            <a:r>
              <a:rPr lang="en-US" altLang="en-US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s</a:t>
            </a:r>
            <a:r>
              <a:rPr lang="en-US" altLang="en-US" sz="1852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 </a:t>
            </a:r>
            <a:r>
              <a:rPr lang="en-US" altLang="en-US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True</a:t>
            </a: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2D2DB9"/>
                </a:solidFill>
                <a:latin typeface="Lucida Console" panose="020B0609040504020204" pitchFamily="49" charset="0"/>
                <a:sym typeface="Wingdings" pitchFamily="2" charset="2"/>
              </a:rPr>
              <a:t>True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 print(</a:t>
            </a:r>
            <a:r>
              <a:rPr lang="en-US" altLang="en-US" dirty="0">
                <a:solidFill>
                  <a:srgbClr val="339933"/>
                </a:solidFill>
                <a:latin typeface="Lucida Console" panose="020B0609040504020204" pitchFamily="49" charset="0"/>
                <a:sym typeface="Wingdings" pitchFamily="2" charset="2"/>
              </a:rPr>
              <a:t>1234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==</a:t>
            </a:r>
            <a:r>
              <a:rPr lang="en-US" altLang="en-US" dirty="0">
                <a:solidFill>
                  <a:srgbClr val="FFC000"/>
                </a:solidFill>
                <a:latin typeface="Lucida Console" panose="020B0609040504020204" pitchFamily="49" charset="0"/>
                <a:sym typeface="Wingdings" pitchFamily="2" charset="2"/>
              </a:rPr>
              <a:t>1234+0j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  <a:r>
              <a:rPr lang="en-US" altLang="en-US" sz="1481" spc="-46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 </a:t>
            </a:r>
            <a:r>
              <a:rPr lang="en-US" altLang="en-US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#This</a:t>
            </a:r>
            <a:r>
              <a:rPr lang="en-US" altLang="en-US" sz="2222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 </a:t>
            </a:r>
            <a:r>
              <a:rPr lang="en-US" altLang="en-US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is</a:t>
            </a:r>
            <a:r>
              <a:rPr lang="en-US" altLang="en-US" sz="2222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 </a:t>
            </a:r>
            <a:r>
              <a:rPr lang="en-US" altLang="en-US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a</a:t>
            </a:r>
            <a:r>
              <a:rPr lang="en-US" altLang="en-US" sz="2222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 </a:t>
            </a:r>
            <a:r>
              <a:rPr lang="en-US" altLang="en-US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special</a:t>
            </a:r>
            <a:r>
              <a:rPr lang="en-US" altLang="en-US" sz="2222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 </a:t>
            </a:r>
            <a:r>
              <a:rPr lang="en-US" altLang="en-US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case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2D2DB9"/>
                </a:solidFill>
                <a:latin typeface="Lucida Console" panose="020B0609040504020204" pitchFamily="49" charset="0"/>
                <a:sym typeface="Wingdings" pitchFamily="2" charset="2"/>
              </a:rPr>
              <a:t>True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8F8F8"/>
                </a:solidFill>
                <a:latin typeface="Lucida Console" panose="020B0609040504020204" pitchFamily="49" charset="0"/>
                <a:sym typeface="Wingdings" pitchFamily="2" charset="2"/>
              </a:rPr>
              <a:t>&gt;&gt;&gt;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sym typeface="Wingdings" pitchFamily="2" charset="2"/>
              </a:rPr>
              <a:t> </a:t>
            </a:r>
            <a:r>
              <a:rPr lang="en-US" altLang="en-US" dirty="0">
                <a:solidFill>
                  <a:srgbClr val="E5E5E5"/>
                </a:solidFill>
                <a:latin typeface="Lucida Console" panose="020B0609040504020204" pitchFamily="49" charset="0"/>
                <a:sym typeface="Wingdings" pitchFamily="2" charset="2"/>
              </a:rPr>
              <a:t>print(</a:t>
            </a:r>
            <a:r>
              <a:rPr lang="en-US" altLang="en-US" dirty="0">
                <a:solidFill>
                  <a:srgbClr val="EAF5EA"/>
                </a:solidFill>
                <a:latin typeface="Lucida Console" panose="020B0609040504020204" pitchFamily="49" charset="0"/>
                <a:sym typeface="Wingdings" pitchFamily="2" charset="2"/>
              </a:rPr>
              <a:t>1234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  <a:sym typeface="Wingdings" pitchFamily="2" charset="2"/>
              </a:rPr>
              <a:t>&lt;</a:t>
            </a:r>
            <a:r>
              <a:rPr lang="en-US" altLang="en-US" dirty="0">
                <a:solidFill>
                  <a:srgbClr val="FFF9E5"/>
                </a:solidFill>
                <a:latin typeface="Lucida Console" panose="020B0609040504020204" pitchFamily="49" charset="0"/>
                <a:sym typeface="Wingdings" pitchFamily="2" charset="2"/>
              </a:rPr>
              <a:t>1234+0j</a:t>
            </a:r>
            <a:r>
              <a:rPr lang="en-US" altLang="en-US" dirty="0">
                <a:solidFill>
                  <a:srgbClr val="E5E5E5"/>
                </a:solidFill>
                <a:latin typeface="Lucida Console" panose="020B0609040504020204" pitchFamily="49" charset="0"/>
                <a:sym typeface="Wingdings" pitchFamily="2" charset="2"/>
              </a:rPr>
              <a:t>)</a:t>
            </a:r>
            <a:r>
              <a:rPr lang="en-US" altLang="en-US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#</a:t>
            </a:r>
            <a:r>
              <a:rPr lang="en-US" altLang="en-US" spc="-509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‘</a:t>
            </a:r>
            <a:r>
              <a:rPr lang="en-US" altLang="en-US" spc="-185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&lt;</a:t>
            </a:r>
            <a:r>
              <a:rPr lang="en-US" altLang="en-US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’</a:t>
            </a:r>
            <a:r>
              <a:rPr lang="en-US" altLang="en-US" sz="1666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 </a:t>
            </a:r>
            <a:r>
              <a:rPr lang="en-US" altLang="en-US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crashe</a:t>
            </a:r>
            <a:r>
              <a:rPr lang="en-US" altLang="en-US" spc="-231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s, </a:t>
            </a:r>
            <a:r>
              <a:rPr lang="en-US" altLang="en-US" spc="-46" dirty="0">
                <a:solidFill>
                  <a:srgbClr val="FF6969"/>
                </a:solidFill>
                <a:latin typeface="Lucida Console" panose="020B0609040504020204" pitchFamily="49" charset="0"/>
                <a:sym typeface="Wingdings" pitchFamily="2" charset="2"/>
              </a:rPr>
              <a:t>as expected</a:t>
            </a: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 err="1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Traceback</a:t>
            </a:r>
            <a:r>
              <a:rPr lang="en-US" altLang="en-US" dirty="0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 (most recent call last):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  File "&lt;</a:t>
            </a:r>
            <a:r>
              <a:rPr lang="en-US" altLang="en-US" dirty="0" err="1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stdin</a:t>
            </a:r>
            <a:r>
              <a:rPr lang="en-US" altLang="en-US" dirty="0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&gt;", line 1, in &lt;module&gt;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dirty="0" err="1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TypeError</a:t>
            </a:r>
            <a:r>
              <a:rPr lang="en-US" altLang="en-US" dirty="0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: '&lt;' not supported between instances of '</a:t>
            </a:r>
            <a:r>
              <a:rPr lang="en-US" altLang="en-US" dirty="0" err="1">
                <a:solidFill>
                  <a:srgbClr val="3D9E3D"/>
                </a:solidFill>
                <a:latin typeface="Lucida Console" panose="020B0609040504020204" pitchFamily="49" charset="0"/>
                <a:sym typeface="Wingdings" pitchFamily="2" charset="2"/>
              </a:rPr>
              <a:t>int</a:t>
            </a:r>
            <a:r>
              <a:rPr lang="en-US" altLang="en-US" dirty="0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' and '</a:t>
            </a:r>
            <a:r>
              <a:rPr lang="en-US" altLang="en-US" dirty="0">
                <a:solidFill>
                  <a:srgbClr val="FFC000"/>
                </a:solidFill>
                <a:latin typeface="Lucida Console" panose="020B0609040504020204" pitchFamily="49" charset="0"/>
                <a:sym typeface="Wingdings" pitchFamily="2" charset="2"/>
              </a:rPr>
              <a:t>complex</a:t>
            </a:r>
            <a:r>
              <a:rPr lang="en-US" altLang="en-US" dirty="0">
                <a:solidFill>
                  <a:srgbClr val="FFAFAF"/>
                </a:solidFill>
                <a:latin typeface="Lucida Console" panose="020B0609040504020204" pitchFamily="49" charset="0"/>
                <a:sym typeface="Wingdings" pitchFamily="2" charset="2"/>
              </a:rPr>
              <a:t>'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3021" y="457"/>
            <a:ext cx="9735831" cy="1810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 sz="4074" kern="0" dirty="0">
                <a:solidFill>
                  <a:srgbClr val="E5F0F9"/>
                </a:solidFill>
                <a:latin typeface="Elephant" panose="02020904090505020303" pitchFamily="18" charset="0"/>
              </a:rPr>
              <a:t>You </a:t>
            </a:r>
            <a:r>
              <a:rPr lang="en-US" altLang="zh-TW" sz="4074" kern="0" dirty="0">
                <a:solidFill>
                  <a:srgbClr val="0070C0"/>
                </a:solidFill>
                <a:latin typeface="Elephant" panose="02020904090505020303" pitchFamily="18" charset="0"/>
              </a:rPr>
              <a:t>can</a:t>
            </a:r>
            <a:r>
              <a:rPr lang="en-US" altLang="zh-TW" sz="4074" kern="0" dirty="0">
                <a:solidFill>
                  <a:srgbClr val="E5F0F9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074" i="1" kern="0" dirty="0">
                <a:solidFill>
                  <a:srgbClr val="0070C0"/>
                </a:solidFill>
                <a:latin typeface="Elephant" panose="02020904090505020303" pitchFamily="18" charset="0"/>
              </a:rPr>
              <a:t>equality-</a:t>
            </a:r>
            <a:r>
              <a:rPr lang="en-US" altLang="zh-TW" sz="1111" i="1" kern="0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074" i="1" kern="0" dirty="0">
                <a:solidFill>
                  <a:srgbClr val="0070C0"/>
                </a:solidFill>
                <a:latin typeface="Elephant" panose="02020904090505020303" pitchFamily="18" charset="0"/>
              </a:rPr>
              <a:t>compare</a:t>
            </a:r>
            <a:r>
              <a:rPr lang="en-US" altLang="zh-TW" sz="4074" kern="0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074" kern="0" dirty="0">
                <a:solidFill>
                  <a:srgbClr val="E5F0F9"/>
                </a:solidFill>
                <a:latin typeface="Elephant" panose="02020904090505020303" pitchFamily="18" charset="0"/>
              </a:rPr>
              <a:t>types.</a:t>
            </a:r>
          </a:p>
          <a:p>
            <a:pPr>
              <a:lnSpc>
                <a:spcPct val="80000"/>
              </a:lnSpc>
              <a:spcBef>
                <a:spcPts val="833"/>
              </a:spcBef>
            </a:pPr>
            <a:r>
              <a:rPr lang="en-US" altLang="zh-TW" sz="3703" kern="0" dirty="0">
                <a:solidFill>
                  <a:srgbClr val="000000"/>
                </a:solidFill>
                <a:latin typeface="Elephant" panose="02020904090505020303" pitchFamily="18" charset="0"/>
              </a:rPr>
              <a:t>When I say “</a:t>
            </a:r>
            <a:r>
              <a:rPr lang="en-US" altLang="zh-TW" sz="3703" kern="0" dirty="0">
                <a:solidFill>
                  <a:srgbClr val="FF6969"/>
                </a:solidFill>
                <a:latin typeface="Elephant" panose="02020904090505020303" pitchFamily="18" charset="0"/>
              </a:rPr>
              <a:t>can</a:t>
            </a:r>
            <a:r>
              <a:rPr lang="en-US" altLang="zh-TW" sz="3703" kern="0" dirty="0">
                <a:solidFill>
                  <a:srgbClr val="000000"/>
                </a:solidFill>
                <a:latin typeface="Elephant" panose="02020904090505020303" pitchFamily="18" charset="0"/>
              </a:rPr>
              <a:t>”, I mean: </a:t>
            </a:r>
            <a:r>
              <a:rPr lang="en-US" altLang="zh-TW" sz="3703" kern="0" dirty="0">
                <a:solidFill>
                  <a:srgbClr val="FF6969"/>
                </a:solidFill>
                <a:latin typeface="Elephant" panose="02020904090505020303" pitchFamily="18" charset="0"/>
              </a:rPr>
              <a:t>it</a:t>
            </a:r>
            <a:r>
              <a:rPr lang="en-US" altLang="zh-TW" sz="3703" kern="0" dirty="0">
                <a:solidFill>
                  <a:srgbClr val="00000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3703" kern="0" dirty="0">
                <a:solidFill>
                  <a:srgbClr val="FF6969"/>
                </a:solidFill>
                <a:latin typeface="Elephant" panose="02020904090505020303" pitchFamily="18" charset="0"/>
              </a:rPr>
              <a:t>won’t crash</a:t>
            </a:r>
            <a:r>
              <a:rPr lang="en-US" altLang="zh-TW" sz="3703" kern="0" dirty="0">
                <a:solidFill>
                  <a:srgbClr val="000000"/>
                </a:solidFill>
                <a:latin typeface="Elephant" panose="02020904090505020303" pitchFamily="18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TW" sz="3703" kern="0" dirty="0">
                <a:solidFill>
                  <a:srgbClr val="3333CC"/>
                </a:solidFill>
                <a:latin typeface="Elephant" panose="02020904090505020303" pitchFamily="18" charset="0"/>
              </a:rPr>
              <a:t>But the equality answer is always False.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-283300" y="5546787"/>
            <a:ext cx="10063094" cy="1311215"/>
          </a:xfrm>
          <a:prstGeom prst="rect">
            <a:avLst/>
          </a:prstGeom>
          <a:solidFill>
            <a:srgbClr val="FFFFFF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-278606" y="685802"/>
            <a:ext cx="10063094" cy="4479587"/>
          </a:xfrm>
          <a:prstGeom prst="rect">
            <a:avLst/>
          </a:prstGeom>
          <a:solidFill>
            <a:srgbClr val="FFFFFF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64595" y="2057400"/>
            <a:ext cx="5257801" cy="1828800"/>
            <a:chOff x="2674937" y="2057400"/>
            <a:chExt cx="5257801" cy="1828800"/>
          </a:xfrm>
          <a:solidFill>
            <a:srgbClr val="FFFF99"/>
          </a:solidFill>
        </p:grpSpPr>
        <p:sp>
          <p:nvSpPr>
            <p:cNvPr id="10" name="Rounded Rectangular Callout 9"/>
            <p:cNvSpPr/>
            <p:nvPr/>
          </p:nvSpPr>
          <p:spPr bwMode="auto">
            <a:xfrm>
              <a:off x="2674938" y="2628900"/>
              <a:ext cx="5257800" cy="685800"/>
            </a:xfrm>
            <a:prstGeom prst="wedgeRoundRectCallout">
              <a:avLst>
                <a:gd name="adj1" fmla="val -26074"/>
                <a:gd name="adj2" fmla="val -52568"/>
                <a:gd name="adj3" fmla="val 16667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solidFill>
                    <a:srgbClr val="3333CC"/>
                  </a:solidFill>
                  <a:latin typeface="Times New Roman" charset="0"/>
                </a:rPr>
                <a:t>does not imply</a:t>
              </a:r>
            </a:p>
          </p:txBody>
        </p:sp>
        <p:sp>
          <p:nvSpPr>
            <p:cNvPr id="3" name="Rounded Rectangular Callout 2"/>
            <p:cNvSpPr/>
            <p:nvPr/>
          </p:nvSpPr>
          <p:spPr bwMode="auto">
            <a:xfrm>
              <a:off x="2674937" y="2057400"/>
              <a:ext cx="5257800" cy="685800"/>
            </a:xfrm>
            <a:prstGeom prst="wedgeRoundRectCallout">
              <a:avLst>
                <a:gd name="adj1" fmla="val -22025"/>
                <a:gd name="adj2" fmla="val -264440"/>
                <a:gd name="adj3" fmla="val 16667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solidFill>
                    <a:srgbClr val="3333CC"/>
                  </a:solidFill>
                  <a:latin typeface="Times New Roman" charset="0"/>
                </a:rPr>
                <a:t>“can equality-compare”</a:t>
              </a:r>
            </a:p>
          </p:txBody>
        </p:sp>
        <p:sp>
          <p:nvSpPr>
            <p:cNvPr id="11" name="Rounded Rectangular Callout 10"/>
            <p:cNvSpPr/>
            <p:nvPr/>
          </p:nvSpPr>
          <p:spPr bwMode="auto">
            <a:xfrm>
              <a:off x="2674938" y="3314700"/>
              <a:ext cx="5257800" cy="571500"/>
            </a:xfrm>
            <a:prstGeom prst="wedgeRoundRectCallout">
              <a:avLst>
                <a:gd name="adj1" fmla="val 22667"/>
                <a:gd name="adj2" fmla="val 290678"/>
                <a:gd name="adj3" fmla="val 16667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91440" numCol="1" rtlCol="0" anchor="b" anchorCtr="1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solidFill>
                    <a:srgbClr val="3333CC"/>
                  </a:solidFill>
                  <a:latin typeface="Times New Roman" charset="0"/>
                </a:rPr>
                <a:t>“can </a:t>
              </a:r>
              <a:r>
                <a:rPr lang="en-US" sz="3600" b="1" dirty="0">
                  <a:solidFill>
                    <a:srgbClr val="3333CC"/>
                  </a:solidFill>
                  <a:latin typeface="Times New Roman" charset="0"/>
                </a:rPr>
                <a:t>value</a:t>
              </a:r>
              <a:r>
                <a:rPr lang="en-US" sz="3600" dirty="0">
                  <a:solidFill>
                    <a:srgbClr val="3333CC"/>
                  </a:solidFill>
                  <a:latin typeface="Times New Roman" charset="0"/>
                </a:rPr>
                <a:t>-compare”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952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4294" y="762457"/>
            <a:ext cx="10401300" cy="609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85000"/>
              </a:lnSpc>
              <a:spcBef>
                <a:spcPts val="1200"/>
              </a:spcBef>
              <a:spcAft>
                <a:spcPts val="555"/>
              </a:spcAft>
            </a:pPr>
            <a:r>
              <a:rPr lang="en-US" altLang="en-US" sz="2963" kern="0" dirty="0">
                <a:solidFill>
                  <a:srgbClr val="000000"/>
                </a:solidFill>
              </a:rPr>
              <a:t>Comparing different dictionaries doesn’t make sense. 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555"/>
              </a:spcAft>
              <a:buFont typeface="Wingdings" pitchFamily="2" charset="2"/>
              <a:buNone/>
            </a:pPr>
            <a:r>
              <a:rPr lang="en-US" altLang="en-US" sz="2963" kern="0" dirty="0">
                <a:solidFill>
                  <a:srgbClr val="FF0000"/>
                </a:solidFill>
              </a:rPr>
              <a:t>   </a:t>
            </a:r>
            <a:r>
              <a:rPr lang="en-US" altLang="en-US" sz="1000" kern="0" dirty="0">
                <a:solidFill>
                  <a:srgbClr val="FF0000"/>
                </a:solidFill>
              </a:rPr>
              <a:t> </a:t>
            </a:r>
            <a:r>
              <a:rPr lang="en-US" altLang="en-US" sz="2963" kern="0" dirty="0">
                <a:solidFill>
                  <a:srgbClr val="FF0000"/>
                </a:solidFill>
              </a:rPr>
              <a:t>I mean, how </a:t>
            </a:r>
            <a:r>
              <a:rPr lang="en-US" altLang="en-US" sz="2963" i="1" kern="0" dirty="0">
                <a:solidFill>
                  <a:srgbClr val="FF0000"/>
                </a:solidFill>
              </a:rPr>
              <a:t>should y</a:t>
            </a:r>
            <a:r>
              <a:rPr lang="en-US" altLang="en-US" sz="2963" kern="0" dirty="0">
                <a:solidFill>
                  <a:srgbClr val="FF0000"/>
                </a:solidFill>
              </a:rPr>
              <a:t>ou compare these?</a:t>
            </a:r>
          </a:p>
          <a:p>
            <a:pPr marL="0" indent="395288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None/>
            </a:pPr>
            <a:r>
              <a:rPr lang="en-US" altLang="en-US" sz="2200" kern="0" spc="-93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200" kern="0" spc="-93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 </a:t>
            </a:r>
            <a:r>
              <a:rPr lang="en-US" altLang="en-US" sz="2200" kern="0" spc="-93" dirty="0">
                <a:solidFill>
                  <a:srgbClr val="00B050"/>
                </a:solidFill>
                <a:latin typeface="Lucida Console" panose="020B0609040504020204" pitchFamily="49" charset="0"/>
                <a:cs typeface="+mn-cs"/>
              </a:rPr>
              <a:t>D1=</a:t>
            </a:r>
            <a:r>
              <a:rPr lang="en-US" altLang="en-US" sz="2200" kern="0" spc="-370" dirty="0">
                <a:solidFill>
                  <a:srgbClr val="00B050"/>
                </a:solidFill>
                <a:latin typeface="Lucida Console" panose="020B0609040504020204" pitchFamily="49" charset="0"/>
                <a:cs typeface="+mn-cs"/>
              </a:rPr>
              <a:t>{</a:t>
            </a:r>
            <a:r>
              <a:rPr lang="en-US" altLang="en-US" sz="2200" kern="0" spc="-93" dirty="0">
                <a:solidFill>
                  <a:srgbClr val="00B050"/>
                </a:solidFill>
                <a:latin typeface="Lucida Console" panose="020B0609040504020204" pitchFamily="49" charset="0"/>
                <a:cs typeface="+mn-cs"/>
              </a:rPr>
              <a:t>"banana</a:t>
            </a:r>
            <a:r>
              <a:rPr lang="en-US" altLang="en-US" sz="2200" kern="0" spc="-278" dirty="0">
                <a:solidFill>
                  <a:srgbClr val="00B050"/>
                </a:solidFill>
                <a:latin typeface="Lucida Console" panose="020B0609040504020204" pitchFamily="49" charset="0"/>
                <a:cs typeface="+mn-cs"/>
              </a:rPr>
              <a:t>":</a:t>
            </a:r>
            <a:r>
              <a:rPr lang="en-US" altLang="en-US" sz="2200" kern="0" spc="-93" dirty="0">
                <a:solidFill>
                  <a:srgbClr val="00B050"/>
                </a:solidFill>
                <a:latin typeface="Lucida Console" panose="020B0609040504020204" pitchFamily="49" charset="0"/>
                <a:cs typeface="+mn-cs"/>
              </a:rPr>
              <a:t>"</a:t>
            </a:r>
            <a:r>
              <a:rPr lang="ja-JP" altLang="en-US" sz="2200" kern="0" spc="-93" dirty="0">
                <a:solidFill>
                  <a:srgbClr val="00B050"/>
                </a:solidFill>
                <a:latin typeface="Lucida Console" panose="020B0609040504020204" pitchFamily="49" charset="0"/>
                <a:cs typeface="+mn-cs"/>
              </a:rPr>
              <a:t>バナナ</a:t>
            </a:r>
            <a:r>
              <a:rPr lang="en-US" altLang="en-US" sz="2200" kern="0" spc="-278" dirty="0">
                <a:solidFill>
                  <a:srgbClr val="00B050"/>
                </a:solidFill>
                <a:latin typeface="Lucida Console" panose="020B0609040504020204" pitchFamily="49" charset="0"/>
              </a:rPr>
              <a:t>",</a:t>
            </a:r>
            <a:r>
              <a:rPr lang="en-US" altLang="zh-TW" sz="2200" kern="0" spc="-93" dirty="0">
                <a:solidFill>
                  <a:srgbClr val="00B050"/>
                </a:solidFill>
                <a:latin typeface="Lucida Console" panose="020B0609040504020204" pitchFamily="49" charset="0"/>
                <a:cs typeface="+mn-cs"/>
              </a:rPr>
              <a:t>"</a:t>
            </a:r>
            <a:r>
              <a:rPr lang="en-US" altLang="en-US" sz="2200" kern="0" spc="-93" dirty="0">
                <a:solidFill>
                  <a:srgbClr val="00B050"/>
                </a:solidFill>
                <a:latin typeface="Lucida Console" panose="020B0609040504020204" pitchFamily="49" charset="0"/>
                <a:cs typeface="+mn-cs"/>
              </a:rPr>
              <a:t>durian</a:t>
            </a:r>
            <a:r>
              <a:rPr lang="en-US" altLang="en-US" sz="2200" kern="0" spc="-278" dirty="0">
                <a:solidFill>
                  <a:srgbClr val="00B050"/>
                </a:solidFill>
                <a:latin typeface="Lucida Console" panose="020B0609040504020204" pitchFamily="49" charset="0"/>
              </a:rPr>
              <a:t>":</a:t>
            </a:r>
            <a:r>
              <a:rPr lang="en-US" altLang="en-US" sz="2200" kern="0" spc="-93" dirty="0">
                <a:solidFill>
                  <a:srgbClr val="00B050"/>
                </a:solidFill>
                <a:latin typeface="Lucida Console" panose="020B0609040504020204" pitchFamily="49" charset="0"/>
                <a:cs typeface="+mn-cs"/>
              </a:rPr>
              <a:t>"</a:t>
            </a:r>
            <a:r>
              <a:rPr lang="ja-JP" altLang="en-US" sz="2200" kern="0" spc="-93" dirty="0">
                <a:solidFill>
                  <a:srgbClr val="00B050"/>
                </a:solidFill>
                <a:latin typeface="Lucida Console" panose="020B0609040504020204" pitchFamily="49" charset="0"/>
              </a:rPr>
              <a:t>ドリアン</a:t>
            </a:r>
            <a:r>
              <a:rPr lang="en-US" altLang="en-US" sz="2200" kern="0" spc="-278" dirty="0">
                <a:solidFill>
                  <a:srgbClr val="00B050"/>
                </a:solidFill>
                <a:latin typeface="Lucida Console" panose="020B0609040504020204" pitchFamily="49" charset="0"/>
              </a:rPr>
              <a:t>",</a:t>
            </a:r>
            <a:r>
              <a:rPr lang="en-US" altLang="zh-TW" sz="2200" kern="0" spc="-93" dirty="0">
                <a:solidFill>
                  <a:srgbClr val="00B050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2200" kern="0" spc="-93" dirty="0">
                <a:solidFill>
                  <a:srgbClr val="00B050"/>
                </a:solidFill>
                <a:latin typeface="Lucida Console" panose="020B0609040504020204" pitchFamily="49" charset="0"/>
              </a:rPr>
              <a:t>grapes</a:t>
            </a:r>
            <a:r>
              <a:rPr lang="en-US" altLang="en-US" sz="2200" kern="0" spc="-278" dirty="0">
                <a:solidFill>
                  <a:srgbClr val="00B050"/>
                </a:solidFill>
                <a:latin typeface="Lucida Console" panose="020B0609040504020204" pitchFamily="49" charset="0"/>
              </a:rPr>
              <a:t>":</a:t>
            </a:r>
            <a:r>
              <a:rPr lang="en-US" altLang="en-US" sz="2200" kern="0" spc="-93" dirty="0">
                <a:solidFill>
                  <a:srgbClr val="00B050"/>
                </a:solidFill>
                <a:latin typeface="Lucida Console" panose="020B0609040504020204" pitchFamily="49" charset="0"/>
              </a:rPr>
              <a:t>"</a:t>
            </a:r>
            <a:r>
              <a:rPr lang="ja-JP" altLang="en-US" sz="2200" kern="0" spc="-93" dirty="0">
                <a:solidFill>
                  <a:srgbClr val="00B050"/>
                </a:solidFill>
                <a:latin typeface="Lucida Console" panose="020B0609040504020204" pitchFamily="49" charset="0"/>
              </a:rPr>
              <a:t>ぶどう</a:t>
            </a:r>
            <a:r>
              <a:rPr lang="en-US" altLang="zh-TW" sz="2200" kern="0" spc="-93" dirty="0">
                <a:solidFill>
                  <a:srgbClr val="00B050"/>
                </a:solidFill>
                <a:latin typeface="Lucida Console" panose="020B0609040504020204" pitchFamily="49" charset="0"/>
                <a:cs typeface="+mn-cs"/>
              </a:rPr>
              <a:t>"}</a:t>
            </a:r>
          </a:p>
          <a:p>
            <a:pPr marL="0" indent="395288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None/>
            </a:pPr>
            <a:r>
              <a:rPr lang="en-US" altLang="en-US" sz="2200" kern="0" spc="-93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00" kern="0" spc="-93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 </a:t>
            </a:r>
            <a:r>
              <a:rPr lang="en-US" altLang="en-US" sz="2200" kern="0" spc="-93" dirty="0">
                <a:solidFill>
                  <a:srgbClr val="FFC000"/>
                </a:solidFill>
                <a:latin typeface="Lucida Console" panose="020B0609040504020204" pitchFamily="49" charset="0"/>
                <a:cs typeface="+mn-cs"/>
              </a:rPr>
              <a:t>D2=</a:t>
            </a:r>
            <a:r>
              <a:rPr lang="en-US" altLang="en-US" sz="2200" kern="0" spc="-370" dirty="0">
                <a:solidFill>
                  <a:srgbClr val="FFC000"/>
                </a:solidFill>
                <a:latin typeface="Lucida Console" panose="020B0609040504020204" pitchFamily="49" charset="0"/>
              </a:rPr>
              <a:t>{</a:t>
            </a:r>
            <a:r>
              <a:rPr lang="en-US" altLang="en-US" sz="2200" kern="0" spc="-93" dirty="0">
                <a:solidFill>
                  <a:srgbClr val="FFC000"/>
                </a:solidFill>
                <a:latin typeface="Lucida Console" panose="020B0609040504020204" pitchFamily="49" charset="0"/>
                <a:cs typeface="+mn-cs"/>
              </a:rPr>
              <a:t>"apple</a:t>
            </a:r>
            <a:r>
              <a:rPr lang="en-US" altLang="en-US" sz="2200" kern="0" spc="-278" dirty="0">
                <a:solidFill>
                  <a:srgbClr val="FFC000"/>
                </a:solidFill>
                <a:latin typeface="Lucida Console" panose="020B0609040504020204" pitchFamily="49" charset="0"/>
              </a:rPr>
              <a:t>":</a:t>
            </a:r>
            <a:r>
              <a:rPr lang="en-US" altLang="en-US" sz="2200" kern="0" spc="-93" dirty="0">
                <a:solidFill>
                  <a:srgbClr val="FFC000"/>
                </a:solidFill>
                <a:latin typeface="Lucida Console" panose="020B0609040504020204" pitchFamily="49" charset="0"/>
                <a:cs typeface="+mn-cs"/>
              </a:rPr>
              <a:t>"</a:t>
            </a:r>
            <a:r>
              <a:rPr lang="zh-TW" altLang="en-US" sz="2200" kern="0" spc="-93" dirty="0">
                <a:solidFill>
                  <a:srgbClr val="FFC000"/>
                </a:solidFill>
                <a:latin typeface="Lucida Console" panose="020B0609040504020204" pitchFamily="49" charset="0"/>
                <a:cs typeface="+mn-cs"/>
              </a:rPr>
              <a:t>蘋果</a:t>
            </a:r>
            <a:r>
              <a:rPr lang="en-US" altLang="en-US" sz="2200" kern="0" spc="-278" dirty="0">
                <a:solidFill>
                  <a:srgbClr val="FFC000"/>
                </a:solidFill>
                <a:latin typeface="Lucida Console" panose="020B0609040504020204" pitchFamily="49" charset="0"/>
              </a:rPr>
              <a:t>",</a:t>
            </a:r>
            <a:r>
              <a:rPr lang="en-US" altLang="zh-TW" sz="2200" kern="0" spc="-93" dirty="0">
                <a:solidFill>
                  <a:srgbClr val="FFC000"/>
                </a:solidFill>
                <a:latin typeface="Lucida Console" panose="020B0609040504020204" pitchFamily="49" charset="0"/>
                <a:cs typeface="+mn-cs"/>
              </a:rPr>
              <a:t>"</a:t>
            </a:r>
            <a:r>
              <a:rPr lang="en-US" altLang="en-US" sz="2200" kern="0" spc="-93" dirty="0">
                <a:solidFill>
                  <a:srgbClr val="FFC000"/>
                </a:solidFill>
                <a:latin typeface="Lucida Console" panose="020B0609040504020204" pitchFamily="49" charset="0"/>
                <a:cs typeface="+mn-cs"/>
              </a:rPr>
              <a:t>cherry</a:t>
            </a:r>
            <a:r>
              <a:rPr lang="en-US" altLang="en-US" sz="2200" kern="0" spc="-278" dirty="0">
                <a:solidFill>
                  <a:srgbClr val="FFC000"/>
                </a:solidFill>
                <a:latin typeface="Lucida Console" panose="020B0609040504020204" pitchFamily="49" charset="0"/>
              </a:rPr>
              <a:t>":</a:t>
            </a:r>
            <a:r>
              <a:rPr lang="en-US" altLang="en-US" sz="2200" kern="0" spc="-93" dirty="0">
                <a:solidFill>
                  <a:srgbClr val="FFC000"/>
                </a:solidFill>
                <a:latin typeface="Lucida Console" panose="020B0609040504020204" pitchFamily="49" charset="0"/>
                <a:cs typeface="+mn-cs"/>
              </a:rPr>
              <a:t>"</a:t>
            </a:r>
            <a:r>
              <a:rPr lang="zh-TW" altLang="en-US" sz="2200" kern="0" spc="-93" dirty="0">
                <a:solidFill>
                  <a:srgbClr val="FFC000"/>
                </a:solidFill>
                <a:latin typeface="Lucida Console" panose="020B0609040504020204" pitchFamily="49" charset="0"/>
                <a:cs typeface="+mn-cs"/>
              </a:rPr>
              <a:t>櫻桃</a:t>
            </a:r>
            <a:r>
              <a:rPr lang="en-US" altLang="en-US" sz="2200" kern="0" spc="-278" dirty="0">
                <a:solidFill>
                  <a:srgbClr val="FFC000"/>
                </a:solidFill>
                <a:latin typeface="Lucida Console" panose="020B0609040504020204" pitchFamily="49" charset="0"/>
              </a:rPr>
              <a:t>",</a:t>
            </a:r>
            <a:r>
              <a:rPr lang="en-US" altLang="zh-TW" sz="2200" kern="0" spc="-93" dirty="0">
                <a:solidFill>
                  <a:srgbClr val="FFC000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2200" kern="0" spc="-93" dirty="0">
                <a:solidFill>
                  <a:srgbClr val="FFC000"/>
                </a:solidFill>
                <a:latin typeface="Lucida Console" panose="020B0609040504020204" pitchFamily="49" charset="0"/>
              </a:rPr>
              <a:t>egg fruit</a:t>
            </a:r>
            <a:r>
              <a:rPr lang="en-US" altLang="en-US" sz="2200" kern="0" spc="-278" dirty="0">
                <a:solidFill>
                  <a:srgbClr val="FFC000"/>
                </a:solidFill>
                <a:latin typeface="Lucida Console" panose="020B0609040504020204" pitchFamily="49" charset="0"/>
              </a:rPr>
              <a:t>":</a:t>
            </a:r>
            <a:r>
              <a:rPr lang="en-US" altLang="en-US" sz="2200" kern="0" spc="-93" dirty="0">
                <a:solidFill>
                  <a:srgbClr val="FFC0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sz="2200" kern="0" spc="-93" dirty="0">
                <a:solidFill>
                  <a:srgbClr val="FFC000"/>
                </a:solidFill>
                <a:latin typeface="Lucida Console" panose="020B0609040504020204" pitchFamily="49" charset="0"/>
              </a:rPr>
              <a:t>雞蛋水果</a:t>
            </a:r>
            <a:r>
              <a:rPr lang="en-US" altLang="zh-TW" sz="2200" kern="0" spc="-93" dirty="0">
                <a:solidFill>
                  <a:srgbClr val="FFC000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200" kern="0" spc="-93" dirty="0">
                <a:solidFill>
                  <a:srgbClr val="FFC000"/>
                </a:solidFill>
                <a:latin typeface="Lucida Console" panose="020B0609040504020204" pitchFamily="49" charset="0"/>
                <a:cs typeface="+mn-cs"/>
              </a:rPr>
              <a:t>}</a:t>
            </a:r>
          </a:p>
          <a:p>
            <a:pPr marL="0" indent="395288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None/>
            </a:pPr>
            <a:r>
              <a:rPr lang="en-US" altLang="en-US" sz="22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00" kern="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 </a:t>
            </a:r>
            <a:r>
              <a:rPr lang="en-US" altLang="en-US" sz="2200" b="1" kern="0" dirty="0">
                <a:solidFill>
                  <a:srgbClr val="00B050"/>
                </a:solidFill>
                <a:latin typeface="Lucida Console" panose="020B0609040504020204" pitchFamily="49" charset="0"/>
                <a:cs typeface="+mn-cs"/>
              </a:rPr>
              <a:t>D1</a:t>
            </a:r>
            <a:r>
              <a:rPr lang="en-US" altLang="en-US" sz="2200" kern="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&lt;</a:t>
            </a:r>
            <a:r>
              <a:rPr lang="en-US" altLang="en-US" sz="2200" b="1" kern="0" dirty="0">
                <a:solidFill>
                  <a:srgbClr val="FFC000"/>
                </a:solidFill>
                <a:latin typeface="Lucida Console" panose="020B0609040504020204" pitchFamily="49" charset="0"/>
                <a:cs typeface="+mn-cs"/>
              </a:rPr>
              <a:t>D2</a:t>
            </a:r>
          </a:p>
          <a:p>
            <a:pPr marL="0" indent="395288"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None/>
            </a:pPr>
            <a:r>
              <a:rPr lang="en-US" altLang="en-US" sz="2200" kern="0" dirty="0" err="1">
                <a:solidFill>
                  <a:srgbClr val="FFAFAF"/>
                </a:solidFill>
                <a:cs typeface="+mn-cs"/>
              </a:rPr>
              <a:t>Traceback</a:t>
            </a:r>
            <a:r>
              <a:rPr lang="en-US" altLang="en-US" sz="2200" kern="0" dirty="0">
                <a:solidFill>
                  <a:srgbClr val="FFAFAF"/>
                </a:solidFill>
                <a:cs typeface="+mn-cs"/>
              </a:rPr>
              <a:t> (most recent call last):</a:t>
            </a:r>
          </a:p>
          <a:p>
            <a:pPr marL="0" indent="395288"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None/>
            </a:pPr>
            <a:r>
              <a:rPr lang="en-US" altLang="en-US" sz="2200" kern="0" dirty="0">
                <a:solidFill>
                  <a:srgbClr val="FFAFAF"/>
                </a:solidFill>
                <a:cs typeface="+mn-cs"/>
              </a:rPr>
              <a:t>  File "&lt;</a:t>
            </a:r>
            <a:r>
              <a:rPr lang="en-US" altLang="en-US" sz="2200" kern="0" dirty="0" err="1">
                <a:solidFill>
                  <a:srgbClr val="FFAFAF"/>
                </a:solidFill>
                <a:cs typeface="+mn-cs"/>
              </a:rPr>
              <a:t>stdin</a:t>
            </a:r>
            <a:r>
              <a:rPr lang="en-US" altLang="en-US" sz="2200" kern="0" dirty="0">
                <a:solidFill>
                  <a:srgbClr val="FFAFAF"/>
                </a:solidFill>
                <a:cs typeface="+mn-cs"/>
              </a:rPr>
              <a:t>&gt;", line 1, in &lt;module&gt;</a:t>
            </a:r>
          </a:p>
          <a:p>
            <a:pPr marL="0" indent="395288"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None/>
            </a:pPr>
            <a:r>
              <a:rPr lang="en-US" altLang="en-US" sz="2200" kern="0" dirty="0" err="1">
                <a:solidFill>
                  <a:srgbClr val="FFAFAF"/>
                </a:solidFill>
                <a:cs typeface="+mn-cs"/>
              </a:rPr>
              <a:t>TypeError</a:t>
            </a:r>
            <a:r>
              <a:rPr lang="en-US" altLang="en-US" sz="2200" kern="0" dirty="0">
                <a:solidFill>
                  <a:srgbClr val="FFAFAF"/>
                </a:solidFill>
                <a:cs typeface="+mn-cs"/>
              </a:rPr>
              <a:t>: </a:t>
            </a:r>
            <a:r>
              <a:rPr lang="en-US" altLang="en-US" sz="2200" kern="0" dirty="0">
                <a:solidFill>
                  <a:srgbClr val="FF0000"/>
                </a:solidFill>
                <a:cs typeface="+mn-cs"/>
              </a:rPr>
              <a:t>'&lt;' not supported </a:t>
            </a:r>
            <a:r>
              <a:rPr lang="en-US" altLang="en-US" sz="2200" kern="0" dirty="0">
                <a:solidFill>
                  <a:srgbClr val="FFAFAF"/>
                </a:solidFill>
                <a:cs typeface="+mn-cs"/>
              </a:rPr>
              <a:t>between instances of</a:t>
            </a:r>
            <a:r>
              <a:rPr lang="en-US" altLang="en-US" sz="2200" kern="0" dirty="0">
                <a:solidFill>
                  <a:srgbClr val="FF0000"/>
                </a:solidFill>
                <a:cs typeface="+mn-cs"/>
              </a:rPr>
              <a:t> '</a:t>
            </a:r>
            <a:r>
              <a:rPr lang="en-US" altLang="en-US" sz="2200" kern="0" dirty="0" err="1">
                <a:solidFill>
                  <a:srgbClr val="FF0000"/>
                </a:solidFill>
                <a:cs typeface="+mn-cs"/>
              </a:rPr>
              <a:t>dict</a:t>
            </a:r>
            <a:r>
              <a:rPr lang="en-US" altLang="en-US" sz="2200" kern="0" dirty="0">
                <a:solidFill>
                  <a:srgbClr val="FF0000"/>
                </a:solidFill>
                <a:cs typeface="+mn-cs"/>
              </a:rPr>
              <a:t>' and '</a:t>
            </a:r>
            <a:r>
              <a:rPr lang="en-US" altLang="en-US" sz="2200" kern="0" dirty="0" err="1">
                <a:solidFill>
                  <a:srgbClr val="FF0000"/>
                </a:solidFill>
                <a:cs typeface="+mn-cs"/>
              </a:rPr>
              <a:t>dict</a:t>
            </a:r>
            <a:r>
              <a:rPr lang="en-US" altLang="en-US" sz="2200" kern="0" dirty="0">
                <a:solidFill>
                  <a:srgbClr val="FF0000"/>
                </a:solidFill>
                <a:cs typeface="+mn-cs"/>
              </a:rPr>
              <a:t>'</a:t>
            </a:r>
          </a:p>
          <a:p>
            <a:pPr eaLnBrk="1" fontAlgn="auto" hangingPunct="1">
              <a:lnSpc>
                <a:spcPct val="85000"/>
              </a:lnSpc>
              <a:spcBef>
                <a:spcPts val="1200"/>
              </a:spcBef>
              <a:spcAft>
                <a:spcPts val="278"/>
              </a:spcAft>
            </a:pPr>
            <a:r>
              <a:rPr lang="en-US" altLang="en-US" sz="2963" kern="0" dirty="0">
                <a:solidFill>
                  <a:srgbClr val="000000"/>
                </a:solidFill>
                <a:cs typeface="+mn-cs"/>
              </a:rPr>
              <a:t>If you wanted to compare </a:t>
            </a:r>
            <a:r>
              <a:rPr lang="en-US" altLang="en-US" sz="2963" i="1" kern="0" dirty="0">
                <a:solidFill>
                  <a:srgbClr val="000000"/>
                </a:solidFill>
                <a:cs typeface="+mn-cs"/>
              </a:rPr>
              <a:t>sizes</a:t>
            </a:r>
            <a:r>
              <a:rPr lang="en-US" altLang="en-US" sz="2963" kern="0" dirty="0">
                <a:solidFill>
                  <a:srgbClr val="000000"/>
                </a:solidFill>
                <a:cs typeface="+mn-cs"/>
              </a:rPr>
              <a:t>, use </a:t>
            </a:r>
            <a:r>
              <a:rPr lang="en-US" altLang="en-US" sz="2963" kern="0" dirty="0" err="1">
                <a:solidFill>
                  <a:srgbClr val="000000"/>
                </a:solidFill>
                <a:cs typeface="+mn-cs"/>
              </a:rPr>
              <a:t>len</a:t>
            </a:r>
            <a:r>
              <a:rPr lang="en-US" altLang="en-US" sz="2963" kern="0" dirty="0">
                <a:solidFill>
                  <a:srgbClr val="000000"/>
                </a:solidFill>
                <a:cs typeface="+mn-cs"/>
              </a:rPr>
              <a:t>():</a:t>
            </a:r>
          </a:p>
          <a:p>
            <a:pPr marL="0" indent="395288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None/>
            </a:pPr>
            <a:r>
              <a:rPr lang="en-US" altLang="en-US" sz="22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+mn-cs"/>
              </a:rPr>
              <a:t>&gt;&gt;&gt;</a:t>
            </a:r>
            <a:r>
              <a:rPr lang="en-US" altLang="en-US" sz="2200" kern="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 </a:t>
            </a:r>
            <a:r>
              <a:rPr lang="en-US" altLang="en-US" sz="22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len</a:t>
            </a:r>
            <a:r>
              <a:rPr lang="en-US" altLang="en-US" sz="2200" kern="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(</a:t>
            </a:r>
            <a:r>
              <a:rPr lang="en-US" altLang="en-US" sz="2200" b="1" kern="0" dirty="0">
                <a:solidFill>
                  <a:srgbClr val="00B050"/>
                </a:solidFill>
                <a:latin typeface="Lucida Console" panose="020B0609040504020204" pitchFamily="49" charset="0"/>
                <a:cs typeface="+mn-cs"/>
              </a:rPr>
              <a:t>D1</a:t>
            </a:r>
            <a:r>
              <a:rPr lang="en-US" altLang="en-US" sz="2200" kern="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)&lt;</a:t>
            </a:r>
            <a:r>
              <a:rPr lang="en-US" altLang="en-US" sz="22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len</a:t>
            </a:r>
            <a:r>
              <a:rPr lang="en-US" altLang="en-US" sz="2200" kern="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(</a:t>
            </a:r>
            <a:r>
              <a:rPr lang="en-US" altLang="en-US" sz="2200" b="1" kern="0" dirty="0">
                <a:solidFill>
                  <a:srgbClr val="FFC000"/>
                </a:solidFill>
                <a:latin typeface="Lucida Console" panose="020B0609040504020204" pitchFamily="49" charset="0"/>
                <a:cs typeface="+mn-cs"/>
              </a:rPr>
              <a:t>D2</a:t>
            </a:r>
            <a:r>
              <a:rPr lang="en-US" altLang="en-US" sz="2200" kern="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)</a:t>
            </a:r>
          </a:p>
          <a:p>
            <a:pPr marL="0" indent="395288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None/>
            </a:pPr>
            <a:r>
              <a:rPr lang="en-US" altLang="en-US" sz="2200" kern="0" dirty="0">
                <a:solidFill>
                  <a:srgbClr val="FF0000"/>
                </a:solidFill>
                <a:latin typeface="Lucida Console" panose="020B0609040504020204" pitchFamily="49" charset="0"/>
                <a:cs typeface="+mn-cs"/>
              </a:rPr>
              <a:t>False</a:t>
            </a:r>
          </a:p>
          <a:p>
            <a:pPr eaLnBrk="1" fontAlgn="auto" hangingPunct="1">
              <a:lnSpc>
                <a:spcPct val="85000"/>
              </a:lnSpc>
              <a:spcBef>
                <a:spcPts val="1200"/>
              </a:spcBef>
              <a:spcAft>
                <a:spcPts val="555"/>
              </a:spcAft>
            </a:pPr>
            <a:r>
              <a:rPr lang="en-US" altLang="en-US" sz="2963" kern="0" dirty="0">
                <a:solidFill>
                  <a:srgbClr val="000000"/>
                </a:solidFill>
              </a:rPr>
              <a:t>If you wanted to compare the </a:t>
            </a:r>
            <a:r>
              <a:rPr lang="en-US" altLang="en-US" sz="2963" i="1" kern="0" dirty="0">
                <a:solidFill>
                  <a:srgbClr val="000000"/>
                </a:solidFill>
              </a:rPr>
              <a:t>smallest keys</a:t>
            </a:r>
            <a:r>
              <a:rPr lang="en-US" altLang="en-US" sz="2963" kern="0" dirty="0">
                <a:solidFill>
                  <a:srgbClr val="000000"/>
                </a:solidFill>
              </a:rPr>
              <a:t>, do this:</a:t>
            </a:r>
          </a:p>
          <a:p>
            <a:pPr marL="0" indent="395288"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None/>
            </a:pPr>
            <a:r>
              <a:rPr lang="en-US" altLang="en-US" sz="22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200" kern="0" dirty="0">
                <a:solidFill>
                  <a:srgbClr val="3333CC"/>
                </a:solidFill>
                <a:latin typeface="Lucida Console" panose="020B0609040504020204" pitchFamily="49" charset="0"/>
                <a:cs typeface="+mn-cs"/>
              </a:rPr>
              <a:t> </a:t>
            </a:r>
            <a:r>
              <a:rPr lang="en-US" altLang="en-US" sz="2200" kern="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sorted(list(</a:t>
            </a:r>
            <a:r>
              <a:rPr lang="en-US" altLang="en-US" sz="2200" b="1" kern="0" dirty="0">
                <a:solidFill>
                  <a:srgbClr val="00B050"/>
                </a:solidFill>
                <a:latin typeface="Lucida Console" panose="020B0609040504020204" pitchFamily="49" charset="0"/>
                <a:cs typeface="+mn-cs"/>
              </a:rPr>
              <a:t>D1</a:t>
            </a:r>
            <a:r>
              <a:rPr lang="en-US" altLang="en-US" sz="2200" kern="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.keys()))&lt;sorted(list(</a:t>
            </a:r>
            <a:r>
              <a:rPr lang="en-US" altLang="en-US" sz="2200" b="1" kern="0" dirty="0">
                <a:solidFill>
                  <a:srgbClr val="FFC000"/>
                </a:solidFill>
                <a:latin typeface="Lucida Console" panose="020B0609040504020204" pitchFamily="49" charset="0"/>
                <a:cs typeface="+mn-cs"/>
              </a:rPr>
              <a:t>D2</a:t>
            </a:r>
            <a:r>
              <a:rPr lang="en-US" altLang="en-US" sz="2200" kern="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.keys()))</a:t>
            </a:r>
          </a:p>
          <a:p>
            <a:pPr marL="0" indent="395288" eaLnBrk="1" fontAlgn="auto" hangingPunct="1">
              <a:lnSpc>
                <a:spcPct val="85000"/>
              </a:lnSpc>
              <a:spcBef>
                <a:spcPts val="100"/>
              </a:spcBef>
              <a:spcAft>
                <a:spcPts val="0"/>
              </a:spcAft>
              <a:buClrTx/>
              <a:buFont typeface="Wingdings" pitchFamily="2" charset="2"/>
              <a:buNone/>
            </a:pPr>
            <a:r>
              <a:rPr lang="en-US" altLang="en-US" sz="2200" kern="0" dirty="0">
                <a:solidFill>
                  <a:srgbClr val="FF0000"/>
                </a:solidFill>
                <a:latin typeface="Lucida Console" panose="020B0609040504020204" pitchFamily="49" charset="0"/>
                <a:cs typeface="+mn-cs"/>
              </a:rPr>
              <a:t>False</a:t>
            </a:r>
          </a:p>
          <a:p>
            <a:pPr>
              <a:spcBef>
                <a:spcPts val="1200"/>
              </a:spcBef>
              <a:spcAft>
                <a:spcPts val="278"/>
              </a:spcAft>
            </a:pPr>
            <a:r>
              <a:rPr lang="en-US" altLang="en-US" sz="2963" kern="0" dirty="0">
                <a:solidFill>
                  <a:srgbClr val="000000"/>
                </a:solidFill>
                <a:cs typeface="+mn-cs"/>
              </a:rPr>
              <a:t>Remember that dictionaries are </a:t>
            </a:r>
            <a:r>
              <a:rPr lang="en-US" altLang="en-US" sz="2963" b="1" kern="0" dirty="0">
                <a:solidFill>
                  <a:srgbClr val="3333CC"/>
                </a:solidFill>
                <a:cs typeface="+mn-cs"/>
              </a:rPr>
              <a:t>unordered</a:t>
            </a:r>
            <a:r>
              <a:rPr lang="en-US" altLang="en-US" sz="2963" kern="0" dirty="0">
                <a:solidFill>
                  <a:srgbClr val="000000"/>
                </a:solidFill>
                <a:cs typeface="+mn-cs"/>
              </a:rPr>
              <a:t>, so:</a:t>
            </a:r>
          </a:p>
          <a:p>
            <a:pPr marL="0" indent="39528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None/>
            </a:pPr>
            <a:r>
              <a:rPr lang="en-US" altLang="en-US" sz="22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+mn-cs"/>
              </a:rPr>
              <a:t>&gt;&gt;&gt;</a:t>
            </a:r>
            <a:r>
              <a:rPr lang="en-US" altLang="en-US" sz="2200" kern="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 {</a:t>
            </a:r>
            <a:r>
              <a:rPr lang="en-US" altLang="en-US" sz="2200" b="1" kern="0" dirty="0">
                <a:solidFill>
                  <a:srgbClr val="00B050"/>
                </a:solidFill>
                <a:latin typeface="Lucida Console" panose="020B0609040504020204" pitchFamily="49" charset="0"/>
                <a:cs typeface="+mn-cs"/>
              </a:rPr>
              <a:t>1:2</a:t>
            </a:r>
            <a:r>
              <a:rPr lang="en-US" altLang="en-US" sz="2200" kern="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,</a:t>
            </a:r>
            <a:r>
              <a:rPr lang="en-US" altLang="en-US" sz="2200" b="1" kern="0" dirty="0">
                <a:solidFill>
                  <a:srgbClr val="FFC000"/>
                </a:solidFill>
                <a:latin typeface="Lucida Console" panose="020B0609040504020204" pitchFamily="49" charset="0"/>
                <a:cs typeface="+mn-cs"/>
              </a:rPr>
              <a:t>3:4</a:t>
            </a:r>
            <a:r>
              <a:rPr lang="en-US" altLang="en-US" sz="2200" kern="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}=={</a:t>
            </a:r>
            <a:r>
              <a:rPr lang="en-US" altLang="en-US" sz="2200" b="1" kern="0" dirty="0">
                <a:solidFill>
                  <a:srgbClr val="FFC000"/>
                </a:solidFill>
                <a:latin typeface="Lucida Console" panose="020B0609040504020204" pitchFamily="49" charset="0"/>
                <a:cs typeface="+mn-cs"/>
              </a:rPr>
              <a:t>3:4</a:t>
            </a:r>
            <a:r>
              <a:rPr lang="en-US" altLang="en-US" sz="2200" kern="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,</a:t>
            </a:r>
            <a:r>
              <a:rPr lang="en-US" altLang="en-US" sz="2200" b="1" kern="0" dirty="0">
                <a:solidFill>
                  <a:srgbClr val="00B050"/>
                </a:solidFill>
                <a:latin typeface="Lucida Console" panose="020B0609040504020204" pitchFamily="49" charset="0"/>
                <a:cs typeface="+mn-cs"/>
              </a:rPr>
              <a:t>1:2</a:t>
            </a:r>
            <a:r>
              <a:rPr lang="en-US" altLang="en-US" sz="2200" kern="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}</a:t>
            </a:r>
          </a:p>
          <a:p>
            <a:pPr marL="0" indent="395288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None/>
            </a:pPr>
            <a:r>
              <a:rPr lang="en-US" altLang="en-US" sz="2200" kern="0" dirty="0">
                <a:solidFill>
                  <a:srgbClr val="3333CC"/>
                </a:solidFill>
                <a:latin typeface="Lucida Console" panose="020B0609040504020204" pitchFamily="49" charset="0"/>
                <a:cs typeface="+mn-cs"/>
              </a:rPr>
              <a:t>True</a:t>
            </a:r>
            <a:endParaRPr lang="en-US" altLang="en-US" sz="2200" kern="0" dirty="0">
              <a:solidFill>
                <a:srgbClr val="000000"/>
              </a:solidFill>
              <a:latin typeface="Lucida Console" panose="020B0609040504020204" pitchFamily="49" charset="0"/>
              <a:cs typeface="+mn-cs"/>
            </a:endParaRPr>
          </a:p>
          <a:p>
            <a:pPr marL="0" indent="0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None/>
            </a:pPr>
            <a:endParaRPr lang="en-US" altLang="en-US" sz="2200" kern="0" dirty="0">
              <a:solidFill>
                <a:srgbClr val="3333CC"/>
              </a:solidFill>
              <a:latin typeface="Lucida Console" panose="020B0609040504020204" pitchFamily="49" charset="0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92895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074" kern="0" dirty="0">
                <a:solidFill>
                  <a:srgbClr val="0070C0"/>
                </a:solidFill>
                <a:latin typeface="Elephant" panose="02020904090505020303" pitchFamily="18" charset="0"/>
              </a:rPr>
              <a:t>Why Not Compare Dictionaries</a:t>
            </a:r>
            <a:r>
              <a:rPr lang="en-US" altLang="zh-TW" sz="4444" kern="0" dirty="0">
                <a:solidFill>
                  <a:srgbClr val="0070C0"/>
                </a:solidFill>
                <a:latin typeface="Cooper Black" panose="0208090404030B020404" pitchFamily="18" charset="0"/>
              </a:rPr>
              <a:t>?</a:t>
            </a:r>
            <a:endParaRPr lang="en-US" altLang="zh-TW" sz="4074" kern="0" dirty="0">
              <a:solidFill>
                <a:srgbClr val="0070C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37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4294" y="609600"/>
            <a:ext cx="100584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288925" indent="-288925">
              <a:spcBef>
                <a:spcPts val="1200"/>
              </a:spcBef>
            </a:pPr>
            <a:r>
              <a:rPr lang="en-US" altLang="en-US" sz="2800" kern="0" spc="-20" dirty="0"/>
              <a:t>Comparisons apply </a:t>
            </a:r>
            <a:r>
              <a:rPr lang="en-US" altLang="en-US" sz="2800" b="1" kern="0" spc="-20" dirty="0"/>
              <a:t>short-circuit evaluation </a:t>
            </a:r>
            <a:r>
              <a:rPr lang="en-US" altLang="en-US" sz="2800" kern="0" spc="-20" dirty="0"/>
              <a:t>(like C does):</a:t>
            </a:r>
          </a:p>
          <a:p>
            <a:pPr marL="625475" lvl="1" indent="-277813">
              <a:spcBef>
                <a:spcPts val="0"/>
              </a:spcBef>
            </a:pPr>
            <a:r>
              <a:rPr lang="en-US" altLang="en-US" sz="2600" kern="0" dirty="0"/>
              <a:t>Evaluate left to right, stopping when outcome is determined:</a:t>
            </a:r>
          </a:p>
          <a:p>
            <a:pPr marL="1082675" lvl="2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400" b="1" kern="0" dirty="0">
                <a:solidFill>
                  <a:srgbClr val="00B050"/>
                </a:solidFill>
              </a:rPr>
              <a:t>True</a:t>
            </a:r>
            <a:r>
              <a:rPr lang="en-US" altLang="en-US" sz="2400" kern="0" dirty="0">
                <a:solidFill>
                  <a:srgbClr val="00B050"/>
                </a:solidFill>
              </a:rPr>
              <a:t> </a:t>
            </a:r>
            <a:r>
              <a:rPr lang="en-US" altLang="en-US" sz="2400" b="1" kern="0" dirty="0"/>
              <a:t>or</a:t>
            </a:r>
            <a:r>
              <a:rPr lang="en-US" altLang="en-US" sz="2400" kern="0" dirty="0"/>
              <a:t> </a:t>
            </a:r>
            <a:r>
              <a:rPr lang="en-US" altLang="en-US" sz="2400" i="1" kern="0" dirty="0">
                <a:solidFill>
                  <a:srgbClr val="000000">
                    <a:lumMod val="50000"/>
                    <a:lumOff val="50000"/>
                  </a:srgbClr>
                </a:solidFill>
              </a:rPr>
              <a:t>Anything</a:t>
            </a:r>
            <a:r>
              <a:rPr lang="en-US" altLang="en-US" sz="2400" kern="0" dirty="0"/>
              <a:t> </a:t>
            </a:r>
            <a:r>
              <a:rPr lang="en-US" altLang="en-US" sz="2400" kern="0" dirty="0">
                <a:sym typeface="Symbol" panose="05050102010706020507" pitchFamily="18" charset="2"/>
              </a:rPr>
              <a:t> </a:t>
            </a:r>
            <a:r>
              <a:rPr lang="en-US" altLang="en-US" sz="2400" b="1" kern="0" dirty="0">
                <a:solidFill>
                  <a:srgbClr val="00B050"/>
                </a:solidFill>
                <a:sym typeface="Symbol" panose="05050102010706020507" pitchFamily="18" charset="2"/>
              </a:rPr>
              <a:t>True</a:t>
            </a:r>
          </a:p>
          <a:p>
            <a:pPr marL="1082675" lvl="2" indent="-227013">
              <a:spcBef>
                <a:spcPts val="0"/>
              </a:spcBef>
              <a:buClr>
                <a:srgbClr val="000000"/>
              </a:buClr>
            </a:pPr>
            <a:r>
              <a:rPr lang="en-US" altLang="en-US" sz="2400" b="1" kern="0" dirty="0">
                <a:solidFill>
                  <a:srgbClr val="FFC000"/>
                </a:solidFill>
              </a:rPr>
              <a:t>False</a:t>
            </a:r>
            <a:r>
              <a:rPr lang="en-US" altLang="en-US" sz="2400" kern="0" dirty="0"/>
              <a:t> </a:t>
            </a:r>
            <a:r>
              <a:rPr lang="en-US" altLang="en-US" sz="2400" b="1" kern="0" dirty="0"/>
              <a:t>and</a:t>
            </a:r>
            <a:r>
              <a:rPr lang="en-US" altLang="en-US" sz="2400" kern="0" dirty="0"/>
              <a:t> </a:t>
            </a:r>
            <a:r>
              <a:rPr lang="en-US" altLang="en-US" sz="2400" i="1" kern="0" dirty="0">
                <a:solidFill>
                  <a:srgbClr val="000000">
                    <a:lumMod val="50000"/>
                    <a:lumOff val="50000"/>
                  </a:srgbClr>
                </a:solidFill>
              </a:rPr>
              <a:t>Anything</a:t>
            </a:r>
            <a:r>
              <a:rPr lang="en-US" altLang="en-US" sz="2400" kern="0" dirty="0">
                <a:solidFill>
                  <a:srgbClr val="000000">
                    <a:lumMod val="50000"/>
                    <a:lumOff val="50000"/>
                  </a:srgbClr>
                </a:solidFill>
              </a:rPr>
              <a:t> </a:t>
            </a:r>
            <a:r>
              <a:rPr lang="en-US" altLang="en-US" sz="2400" kern="0" dirty="0">
                <a:sym typeface="Symbol" panose="05050102010706020507" pitchFamily="18" charset="2"/>
              </a:rPr>
              <a:t> </a:t>
            </a:r>
            <a:r>
              <a:rPr lang="en-US" altLang="en-US" sz="2400" b="1" kern="0" dirty="0">
                <a:solidFill>
                  <a:srgbClr val="FFC000"/>
                </a:solidFill>
                <a:sym typeface="Symbol" panose="05050102010706020507" pitchFamily="18" charset="2"/>
              </a:rPr>
              <a:t>False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en-US" sz="140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lvl="1" indent="111125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FF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</a:t>
            </a:r>
            <a:r>
              <a:rPr lang="en-US" altLang="en-US" sz="22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junk</a:t>
            </a:r>
          </a:p>
          <a:p>
            <a:pPr lvl="1" indent="111125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 err="1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Traceback</a:t>
            </a:r>
            <a:r>
              <a:rPr lang="en-US" altLang="en-US" sz="220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(most recent call last):</a:t>
            </a:r>
          </a:p>
          <a:p>
            <a:pPr lvl="1" indent="111125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File "&lt;</a:t>
            </a:r>
            <a:r>
              <a:rPr lang="en-US" altLang="en-US" sz="2200" dirty="0" err="1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stdin</a:t>
            </a:r>
            <a:r>
              <a:rPr lang="en-US" altLang="en-US" sz="220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&gt;", line 1, in &lt;module&gt;</a:t>
            </a:r>
          </a:p>
          <a:p>
            <a:pPr lvl="1" indent="111125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 err="1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NameError</a:t>
            </a:r>
            <a:r>
              <a:rPr lang="en-US" altLang="en-US" sz="220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: name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'junk' is not defined</a:t>
            </a:r>
            <a:endParaRPr lang="en-US" altLang="en-US" sz="2200" b="1" dirty="0">
              <a:solidFill>
                <a:srgbClr val="FF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1" indent="111125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FF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</a:t>
            </a:r>
            <a:r>
              <a:rPr lang="en-US" altLang="en-US" sz="22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True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or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junk</a:t>
            </a:r>
          </a:p>
          <a:p>
            <a:pPr lvl="1" indent="111125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True</a:t>
            </a:r>
          </a:p>
          <a:p>
            <a:pPr lvl="1" indent="111125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FF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</a:t>
            </a:r>
            <a:r>
              <a:rPr lang="en-US" altLang="en-US" sz="22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True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and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junk</a:t>
            </a:r>
          </a:p>
          <a:p>
            <a:pPr lvl="1" indent="111125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 err="1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Traceback</a:t>
            </a:r>
            <a:r>
              <a:rPr lang="en-US" altLang="en-US" sz="220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(most recent call last):</a:t>
            </a:r>
          </a:p>
          <a:p>
            <a:pPr lvl="1" indent="111125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File "&lt;</a:t>
            </a:r>
            <a:r>
              <a:rPr lang="en-US" altLang="en-US" sz="2200" dirty="0" err="1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stdin</a:t>
            </a:r>
            <a:r>
              <a:rPr lang="en-US" altLang="en-US" sz="220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&gt;", line 1, in &lt;module&gt;</a:t>
            </a:r>
          </a:p>
          <a:p>
            <a:pPr lvl="1" indent="111125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 err="1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NameError</a:t>
            </a:r>
            <a:r>
              <a:rPr lang="en-US" altLang="en-US" sz="220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: name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'junk' is not defined</a:t>
            </a:r>
            <a:endParaRPr lang="en-US" altLang="en-US" sz="2200" b="1" dirty="0">
              <a:solidFill>
                <a:srgbClr val="FF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1" indent="111125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FF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</a:t>
            </a:r>
            <a:r>
              <a:rPr lang="en-US" altLang="en-US" sz="22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</a:t>
            </a:r>
            <a:r>
              <a:rPr lang="en-US" altLang="en-US" sz="2200" b="1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True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or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junk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 and </a:t>
            </a:r>
            <a:r>
              <a:rPr lang="en-US" altLang="en-US" sz="2200" b="1" dirty="0" err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morejunk</a:t>
            </a:r>
            <a:endParaRPr lang="en-US" altLang="en-US" sz="2200" b="1" dirty="0">
              <a:solidFill>
                <a:srgbClr val="FF000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lvl="1" indent="111125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 err="1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Traceback</a:t>
            </a:r>
            <a:r>
              <a:rPr lang="en-US" altLang="en-US" sz="220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(most recent call last):</a:t>
            </a:r>
          </a:p>
          <a:p>
            <a:pPr lvl="1" indent="111125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File "&lt;</a:t>
            </a:r>
            <a:r>
              <a:rPr lang="en-US" altLang="en-US" sz="2200" dirty="0" err="1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stdin</a:t>
            </a:r>
            <a:r>
              <a:rPr lang="en-US" altLang="en-US" sz="220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&gt;", line 1, in &lt;module&gt;</a:t>
            </a:r>
          </a:p>
          <a:p>
            <a:pPr lvl="1" indent="111125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 err="1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NameError</a:t>
            </a:r>
            <a:r>
              <a:rPr lang="en-US" altLang="en-US" sz="220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: name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'</a:t>
            </a:r>
            <a:r>
              <a:rPr lang="en-US" altLang="en-US" sz="2200" b="1" dirty="0" err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morejunk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' is not defined</a:t>
            </a:r>
          </a:p>
          <a:p>
            <a:pPr lvl="1" indent="111125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FF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</a:t>
            </a:r>
            <a:r>
              <a:rPr lang="en-US" altLang="en-US" sz="22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((</a:t>
            </a:r>
            <a:r>
              <a:rPr lang="en-US" altLang="en-US" sz="2200" b="1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True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or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junk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 and </a:t>
            </a:r>
            <a:r>
              <a:rPr lang="en-US" altLang="en-US" sz="2200" b="1" dirty="0">
                <a:solidFill>
                  <a:srgbClr val="FFC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False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 and </a:t>
            </a:r>
            <a:r>
              <a:rPr lang="en-US" altLang="en-US" sz="2200" b="1" dirty="0" err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morejunk</a:t>
            </a:r>
            <a:endParaRPr lang="en-US" altLang="en-US" sz="2200" b="1" dirty="0">
              <a:solidFill>
                <a:srgbClr val="FF000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lvl="1" indent="111125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b="1" dirty="0">
                <a:solidFill>
                  <a:srgbClr val="FFC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False</a:t>
            </a:r>
          </a:p>
          <a:p>
            <a:pPr lvl="1" indent="111125">
              <a:lnSpc>
                <a:spcPct val="65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</a:t>
            </a:r>
            <a:endParaRPr lang="en-US" altLang="en-US" sz="2200" kern="0" dirty="0">
              <a:solidFill>
                <a:srgbClr val="000000"/>
              </a:solidFill>
              <a:latin typeface="Lucida Console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2895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074" kern="0" dirty="0">
                <a:solidFill>
                  <a:srgbClr val="0070C0"/>
                </a:solidFill>
                <a:latin typeface="Elephant" panose="02020904090505020303" pitchFamily="18" charset="0"/>
              </a:rPr>
              <a:t>Short-Circuit Evaluation 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2394" y="2357770"/>
            <a:ext cx="17907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1" indent="111125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</a:t>
            </a:r>
            <a:endParaRPr lang="en-US" altLang="en-US" sz="2200" b="1" dirty="0">
              <a:solidFill>
                <a:srgbClr val="FF000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lvl="1" indent="111125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</a:p>
          <a:p>
            <a:pPr lvl="1" indent="111125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</a:t>
            </a:r>
          </a:p>
          <a:p>
            <a:pPr lvl="1" indent="111125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US" altLang="en-US" sz="2200" b="1" dirty="0">
              <a:solidFill>
                <a:srgbClr val="FF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1" indent="111125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</a:t>
            </a:r>
            <a:endParaRPr lang="en-US" altLang="en-US" sz="2200" b="1" dirty="0">
              <a:solidFill>
                <a:srgbClr val="FF000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lvl="1" indent="111125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US" altLang="en-US" sz="2200" b="1" dirty="0">
              <a:solidFill>
                <a:srgbClr val="00B05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lvl="1" indent="111125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</a:t>
            </a:r>
            <a:endParaRPr lang="en-US" altLang="en-US" sz="2200" b="1" dirty="0">
              <a:solidFill>
                <a:srgbClr val="FF000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lvl="1" indent="111125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</a:t>
            </a:r>
          </a:p>
          <a:p>
            <a:pPr lvl="1" indent="111125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</a:t>
            </a:r>
          </a:p>
          <a:p>
            <a:pPr lvl="1" indent="111125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endParaRPr lang="en-US" altLang="en-US" sz="2200" b="1" dirty="0">
              <a:solidFill>
                <a:srgbClr val="FF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1" indent="111125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</a:t>
            </a:r>
            <a:r>
              <a:rPr lang="en-US" altLang="en-US" sz="22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endParaRPr lang="en-US" altLang="en-US" sz="2200" b="1" dirty="0">
              <a:solidFill>
                <a:srgbClr val="FF000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lvl="1" indent="111125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</a:p>
          <a:p>
            <a:pPr lvl="1" indent="111125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</a:p>
          <a:p>
            <a:pPr lvl="1" indent="111125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endParaRPr lang="en-US" altLang="en-US" sz="2200" b="1" dirty="0">
              <a:solidFill>
                <a:srgbClr val="FF000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lvl="1" indent="111125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</a:t>
            </a:r>
            <a:endParaRPr lang="en-US" altLang="en-US" sz="2200" b="1" dirty="0">
              <a:solidFill>
                <a:srgbClr val="FF000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6" name="矩形圖說文字 5"/>
          <p:cNvSpPr/>
          <p:nvPr/>
        </p:nvSpPr>
        <p:spPr bwMode="auto">
          <a:xfrm>
            <a:off x="292895" y="3957970"/>
            <a:ext cx="3581399" cy="1223630"/>
          </a:xfrm>
          <a:prstGeom prst="wedgeRectCallout">
            <a:avLst>
              <a:gd name="adj1" fmla="val 55515"/>
              <a:gd name="adj2" fmla="val 126510"/>
            </a:avLst>
          </a:prstGeom>
          <a:solidFill>
            <a:srgbClr val="5B9B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</a:rPr>
              <a:t>When parentheses (</a:t>
            </a:r>
            <a:r>
              <a:rPr lang="zh-TW" altLang="en-US" sz="2000" dirty="0" smtClean="0">
                <a:latin typeface="Times New Roman" charset="0"/>
              </a:rPr>
              <a:t>括號</a:t>
            </a:r>
            <a:r>
              <a:rPr lang="en-US" altLang="zh-TW" sz="2400" dirty="0" smtClean="0">
                <a:latin typeface="Times New Roman" charset="0"/>
              </a:rPr>
              <a:t>) 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</a:rPr>
              <a:t>are not used, the evaluation is uses the precedence rules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35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40494" y="914400"/>
          <a:ext cx="9448800" cy="5766816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**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Exponentiation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~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-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NOT, Positive (unary +), Negative (unary -) 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/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%  //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Multiply and divide-based operations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Addition and subtraction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&gt;&gt;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&lt;&lt;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Shifts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&amp;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AND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^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XOR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|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OR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937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&lt;=  &lt;  &gt;  &gt;=  ==  !=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/>
                      </a:r>
                      <a:b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in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 not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Comparison tests, including tests for </a:t>
                      </a:r>
                      <a:b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 and identity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Boolean NOT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and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Boolean AND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or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Boolean OR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292895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72974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4400" dirty="0">
                <a:solidFill>
                  <a:srgbClr val="0070C0"/>
                </a:solidFill>
                <a:latin typeface="Elephant" panose="02020904090505020303" pitchFamily="18" charset="0"/>
              </a:rPr>
              <a:t>Operator Precedence (</a:t>
            </a:r>
            <a:r>
              <a:rPr lang="zh-TW" altLang="en-US" sz="4800" dirty="0">
                <a:solidFill>
                  <a:srgbClr val="0070C0"/>
                </a:solidFill>
                <a:latin typeface="Elephant" panose="02020904090505020303" pitchFamily="18" charset="0"/>
                <a:ea typeface="新細明體" panose="02020500000000000000" pitchFamily="18" charset="-120"/>
              </a:rPr>
              <a:t>优先权</a:t>
            </a:r>
            <a:r>
              <a:rPr lang="en-US" altLang="en-US" sz="4400" dirty="0">
                <a:solidFill>
                  <a:srgbClr val="0070C0"/>
                </a:solidFill>
                <a:latin typeface="Elephant" panose="02020904090505020303" pitchFamily="18" charset="0"/>
              </a:rPr>
              <a:t>)</a:t>
            </a:r>
          </a:p>
        </p:txBody>
      </p:sp>
      <p:sp>
        <p:nvSpPr>
          <p:cNvPr id="8" name="矩形圖說文字 7"/>
          <p:cNvSpPr/>
          <p:nvPr/>
        </p:nvSpPr>
        <p:spPr bwMode="auto">
          <a:xfrm>
            <a:off x="292895" y="3957970"/>
            <a:ext cx="3581399" cy="1223630"/>
          </a:xfrm>
          <a:prstGeom prst="wedgeRectCallout">
            <a:avLst>
              <a:gd name="adj1" fmla="val 53997"/>
              <a:gd name="adj2" fmla="val -324059"/>
            </a:avLst>
          </a:prstGeom>
          <a:solidFill>
            <a:srgbClr val="5B9B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</a:rPr>
              <a:t>When parentheses (</a:t>
            </a:r>
            <a:r>
              <a:rPr lang="zh-TW" altLang="en-US" sz="2000" dirty="0" smtClean="0">
                <a:latin typeface="Times New Roman" charset="0"/>
              </a:rPr>
              <a:t>括號</a:t>
            </a:r>
            <a:r>
              <a:rPr lang="en-US" altLang="zh-TW" sz="2400" dirty="0" smtClean="0">
                <a:latin typeface="Times New Roman" charset="0"/>
              </a:rPr>
              <a:t>) 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</a:rPr>
              <a:t>are not used, the evaluation is uses the precedence rules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0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47044"/>
              </p:ext>
            </p:extLst>
          </p:nvPr>
        </p:nvGraphicFramePr>
        <p:xfrm>
          <a:off x="140494" y="914400"/>
          <a:ext cx="9448800" cy="5766816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BBAB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**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Exponentiation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BBAB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~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BBAB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BBAB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-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BBAB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NOT, Positive (unary +), Negative (unary -) 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BBAB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BBAB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/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BBAB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%  //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BBAB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Multiply and divide-based operations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BBAB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BBAB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Addition and subtraction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BBAB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&gt;&gt;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BBAB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&lt;&lt;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Shifts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BBAB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&amp;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AND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BBAB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^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BBAB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XOR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BBAB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|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BBAB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OR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937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FFBBAB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&lt;=  &lt;  &gt;  &gt;=  ==  !=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BBAB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/>
                      </a:r>
                      <a:b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BBAB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BBAB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BBAB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BBAB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BBAB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in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BBAB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BBAB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BBAB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BBAB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BBAB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BBAB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 not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Comparison tests, including tests for </a:t>
                      </a:r>
                      <a:b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 and identity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Boolean NOT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and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Boolean AND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or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Boolean OR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292895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72974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4400" dirty="0">
                <a:solidFill>
                  <a:srgbClr val="0070C0"/>
                </a:solidFill>
                <a:latin typeface="Elephant" panose="02020904090505020303" pitchFamily="18" charset="0"/>
              </a:rPr>
              <a:t>Operator Precedence (</a:t>
            </a:r>
            <a:r>
              <a:rPr lang="zh-TW" altLang="en-US" sz="4800" dirty="0">
                <a:solidFill>
                  <a:srgbClr val="0070C0"/>
                </a:solidFill>
                <a:latin typeface="Elephant" panose="02020904090505020303" pitchFamily="18" charset="0"/>
                <a:ea typeface="新細明體" panose="02020500000000000000" pitchFamily="18" charset="-120"/>
              </a:rPr>
              <a:t>优先权</a:t>
            </a:r>
            <a:r>
              <a:rPr lang="en-US" altLang="en-US" sz="4400" dirty="0">
                <a:solidFill>
                  <a:srgbClr val="0070C0"/>
                </a:solidFill>
                <a:latin typeface="Elephant" panose="02020904090505020303" pitchFamily="18" charset="0"/>
              </a:rPr>
              <a:t>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58"/>
          <a:stretch/>
        </p:blipFill>
        <p:spPr>
          <a:xfrm>
            <a:off x="5779294" y="1103117"/>
            <a:ext cx="3657601" cy="24782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圖說文字 4"/>
          <p:cNvSpPr/>
          <p:nvPr/>
        </p:nvSpPr>
        <p:spPr bwMode="auto">
          <a:xfrm>
            <a:off x="292895" y="3957970"/>
            <a:ext cx="3581399" cy="1223630"/>
          </a:xfrm>
          <a:prstGeom prst="wedgeRectCallout">
            <a:avLst>
              <a:gd name="adj1" fmla="val 53997"/>
              <a:gd name="adj2" fmla="val -324059"/>
            </a:avLst>
          </a:prstGeom>
          <a:solidFill>
            <a:srgbClr val="5B9B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</a:rPr>
              <a:t>When parentheses (</a:t>
            </a:r>
            <a:r>
              <a:rPr lang="zh-TW" altLang="en-US" sz="2000" dirty="0" smtClean="0">
                <a:latin typeface="Times New Roman" charset="0"/>
              </a:rPr>
              <a:t>括號</a:t>
            </a:r>
            <a:r>
              <a:rPr lang="en-US" altLang="zh-TW" sz="2400" dirty="0" smtClean="0">
                <a:latin typeface="Times New Roman" charset="0"/>
              </a:rPr>
              <a:t>) 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</a:rPr>
              <a:t>are not used, the evaluation is uses the precedence rules 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effectLst/>
              <a:latin typeface="Times New Roman" charset="0"/>
            </a:endParaRPr>
          </a:p>
        </p:txBody>
      </p:sp>
      <p:sp>
        <p:nvSpPr>
          <p:cNvPr id="7" name="矩形圖說文字 6"/>
          <p:cNvSpPr/>
          <p:nvPr/>
        </p:nvSpPr>
        <p:spPr bwMode="auto">
          <a:xfrm>
            <a:off x="3950494" y="3957970"/>
            <a:ext cx="1447800" cy="1223630"/>
          </a:xfrm>
          <a:prstGeom prst="wedgeRectCallout">
            <a:avLst>
              <a:gd name="adj1" fmla="val -177567"/>
              <a:gd name="adj2" fmla="val 115353"/>
            </a:avLst>
          </a:prstGeom>
          <a:solidFill>
            <a:srgbClr val="5B9B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and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</a:rPr>
              <a:t> takes</a:t>
            </a:r>
            <a:br>
              <a:rPr kumimoji="0" lang="en-US" altLang="zh-TW" sz="2400" b="0" i="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</a:rPr>
            </a:b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</a:rPr>
              <a:t>precedence</a:t>
            </a:r>
            <a:br>
              <a:rPr kumimoji="0" lang="en-US" altLang="zh-TW" sz="2400" b="0" i="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</a:rPr>
            </a:b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</a:rPr>
              <a:t>over 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or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effectLst/>
              <a:latin typeface="Verdana" panose="020B0604030504040204" pitchFamily="34" charset="0"/>
            </a:endParaRPr>
          </a:p>
        </p:txBody>
      </p:sp>
      <p:sp>
        <p:nvSpPr>
          <p:cNvPr id="8" name="矩形圖說文字 7"/>
          <p:cNvSpPr/>
          <p:nvPr/>
        </p:nvSpPr>
        <p:spPr bwMode="auto">
          <a:xfrm>
            <a:off x="5474494" y="3957970"/>
            <a:ext cx="3886201" cy="1223630"/>
          </a:xfrm>
          <a:prstGeom prst="wedgeRectCallout">
            <a:avLst>
              <a:gd name="adj1" fmla="val -2134"/>
              <a:gd name="adj2" fmla="val -132842"/>
            </a:avLst>
          </a:prstGeom>
          <a:solidFill>
            <a:srgbClr val="5B9B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</a:rPr>
              <a:t>which is what</a:t>
            </a:r>
            <a:r>
              <a:rPr kumimoji="0" lang="en-US" altLang="zh-TW" sz="2400" b="0" i="0" u="none" strike="noStrike" cap="none" normalizeH="0" dirty="0" smtClean="0">
                <a:ln>
                  <a:noFill/>
                </a:ln>
                <a:effectLst/>
                <a:latin typeface="Times New Roman" charset="0"/>
              </a:rPr>
              <a:t> you</a:t>
            </a:r>
            <a:r>
              <a:rPr lang="en-US" altLang="zh-TW" sz="2400" dirty="0" smtClean="0">
                <a:latin typeface="Times New Roman" charset="0"/>
              </a:rPr>
              <a:t>’d expect, based on your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</a:rPr>
              <a:t> past experience with Boolean algebra…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13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8256" y="609600"/>
            <a:ext cx="10333038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285750" indent="-285750">
              <a:lnSpc>
                <a:spcPct val="90000"/>
              </a:lnSpc>
              <a:spcBef>
                <a:spcPts val="1200"/>
              </a:spcBef>
            </a:pPr>
            <a:r>
              <a:rPr lang="en-US" altLang="en-US" sz="2800" dirty="0"/>
              <a:t>When</a:t>
            </a:r>
            <a:r>
              <a:rPr lang="en-US" altLang="en-US" sz="2400" dirty="0"/>
              <a:t> </a:t>
            </a:r>
            <a:r>
              <a:rPr lang="en-US" altLang="en-US" sz="2800" b="1" spc="-100" dirty="0">
                <a:solidFill>
                  <a:srgbClr val="0070C0"/>
                </a:solidFill>
              </a:rPr>
              <a:t>non-</a:t>
            </a:r>
            <a:r>
              <a:rPr lang="en-US" altLang="en-US" sz="2800" b="1" spc="-100" dirty="0" err="1">
                <a:solidFill>
                  <a:srgbClr val="0070C0"/>
                </a:solidFill>
              </a:rPr>
              <a:t>booleans</a:t>
            </a:r>
            <a:r>
              <a:rPr lang="en-US" altLang="en-US" sz="2400" dirty="0"/>
              <a:t> </a:t>
            </a:r>
            <a:r>
              <a:rPr lang="en-US" altLang="en-US" sz="2800" dirty="0"/>
              <a:t>are</a:t>
            </a:r>
            <a:r>
              <a:rPr lang="en-US" altLang="en-US" sz="2400" dirty="0"/>
              <a:t> </a:t>
            </a:r>
            <a:r>
              <a:rPr lang="en-US" altLang="en-US" sz="2800" b="1" spc="-100" dirty="0">
                <a:solidFill>
                  <a:srgbClr val="7030A0"/>
                </a:solidFill>
              </a:rPr>
              <a:t>used</a:t>
            </a:r>
            <a:r>
              <a:rPr lang="en-US" altLang="en-US" sz="2400" b="1" spc="-100" dirty="0">
                <a:solidFill>
                  <a:srgbClr val="7030A0"/>
                </a:solidFill>
              </a:rPr>
              <a:t> </a:t>
            </a:r>
            <a:r>
              <a:rPr lang="en-US" altLang="en-US" sz="2800" b="1" spc="-100" dirty="0">
                <a:solidFill>
                  <a:srgbClr val="7030A0"/>
                </a:solidFill>
              </a:rPr>
              <a:t>as </a:t>
            </a:r>
            <a:r>
              <a:rPr lang="en-US" altLang="en-US" sz="2800" b="1" spc="-100" dirty="0" err="1">
                <a:solidFill>
                  <a:srgbClr val="7030A0"/>
                </a:solidFill>
              </a:rPr>
              <a:t>booleans</a:t>
            </a:r>
            <a:r>
              <a:rPr lang="en-US" altLang="en-US" sz="2800" dirty="0"/>
              <a:t>,</a:t>
            </a:r>
            <a:r>
              <a:rPr lang="en-US" altLang="en-US" sz="2400" dirty="0"/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0</a:t>
            </a:r>
            <a:r>
              <a:rPr lang="en-US" altLang="en-US" sz="2400" dirty="0"/>
              <a:t> </a:t>
            </a:r>
            <a:r>
              <a:rPr lang="en-US" altLang="en-US" sz="2800" dirty="0"/>
              <a:t>is</a:t>
            </a:r>
            <a:r>
              <a:rPr lang="en-US" altLang="en-US" sz="2400" dirty="0"/>
              <a:t> </a:t>
            </a:r>
            <a:r>
              <a:rPr lang="en-US" altLang="en-US" sz="2800" dirty="0"/>
              <a:t>treated</a:t>
            </a:r>
            <a:r>
              <a:rPr lang="en-US" altLang="en-US" sz="2400" dirty="0"/>
              <a:t> </a:t>
            </a:r>
            <a:r>
              <a:rPr lang="en-US" altLang="en-US" sz="2800" dirty="0"/>
              <a:t>as </a:t>
            </a:r>
            <a:r>
              <a:rPr lang="en-US" altLang="en-US" sz="2800" dirty="0">
                <a:solidFill>
                  <a:schemeClr val="tx1"/>
                </a:solidFill>
              </a:rPr>
              <a:t>False</a:t>
            </a:r>
            <a:r>
              <a:rPr lang="en-US" altLang="en-US" sz="2800" dirty="0">
                <a:solidFill>
                  <a:srgbClr val="FFC000"/>
                </a:solidFill>
              </a:rPr>
              <a:t> </a:t>
            </a:r>
            <a:r>
              <a:rPr lang="en-US" altLang="en-US" sz="2800" dirty="0"/>
              <a:t>(</a:t>
            </a:r>
            <a:r>
              <a:rPr lang="en-US" altLang="en-US" dirty="0"/>
              <a:t>just like in C++, </a:t>
            </a:r>
            <a:r>
              <a:rPr lang="en-US" altLang="en-US" dirty="0" err="1"/>
              <a:t>eg</a:t>
            </a:r>
            <a:r>
              <a:rPr lang="en-US" altLang="en-US" dirty="0"/>
              <a:t>:  </a:t>
            </a:r>
            <a:r>
              <a:rPr lang="en-US" altLang="en-US" i="1" dirty="0" err="1"/>
              <a:t>cin</a:t>
            </a:r>
            <a:r>
              <a:rPr lang="en-US" altLang="en-US" i="1" dirty="0"/>
              <a:t>&gt;&gt;x; if (</a:t>
            </a:r>
            <a:r>
              <a:rPr lang="en-US" altLang="en-US" b="1" i="1" dirty="0">
                <a:solidFill>
                  <a:srgbClr val="7030A0"/>
                </a:solidFill>
              </a:rPr>
              <a:t>!</a:t>
            </a:r>
            <a:r>
              <a:rPr lang="en-US" altLang="en-US" i="1" dirty="0">
                <a:solidFill>
                  <a:srgbClr val="FF0000"/>
                </a:solidFill>
              </a:rPr>
              <a:t>x</a:t>
            </a:r>
            <a:r>
              <a:rPr lang="en-US" altLang="en-US" i="1" dirty="0"/>
              <a:t>)</a:t>
            </a:r>
            <a:r>
              <a:rPr lang="en-US" altLang="en-US" i="1" dirty="0" err="1"/>
              <a:t>cout</a:t>
            </a:r>
            <a:r>
              <a:rPr lang="en-US" altLang="en-US" i="1" dirty="0"/>
              <a:t>&lt;&lt; "</a:t>
            </a:r>
            <a:r>
              <a:rPr lang="en-US" altLang="en-US" i="1" dirty="0">
                <a:solidFill>
                  <a:srgbClr val="FFC000"/>
                </a:solidFill>
              </a:rPr>
              <a:t>It was 0.</a:t>
            </a:r>
            <a:r>
              <a:rPr lang="en-US" altLang="en-US" i="1" dirty="0"/>
              <a:t>";</a:t>
            </a:r>
            <a:r>
              <a:rPr lang="en-US" altLang="en-US" sz="2800" dirty="0"/>
              <a:t>)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 </a:t>
            </a:r>
            <a:r>
              <a:rPr lang="en-US" altLang="en-US" sz="2200" b="1" dirty="0" err="1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5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True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 </a:t>
            </a:r>
            <a:r>
              <a:rPr lang="en-US" altLang="en-US" sz="2200" b="1" dirty="0" err="1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0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b="1" dirty="0">
                <a:solidFill>
                  <a:srgbClr val="FFC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False</a:t>
            </a:r>
          </a:p>
          <a:p>
            <a:pPr marL="285750" indent="-285750">
              <a:spcBef>
                <a:spcPts val="900"/>
              </a:spcBef>
            </a:pPr>
            <a:r>
              <a:rPr lang="en-US" altLang="en-US" sz="2800" spc="-50" dirty="0"/>
              <a:t>G</a:t>
            </a:r>
            <a:r>
              <a:rPr lang="en-US" altLang="en-US" sz="2800" spc="-70" dirty="0"/>
              <a:t>oin</a:t>
            </a:r>
            <a:r>
              <a:rPr lang="en-US" altLang="en-US" sz="2800" spc="-50" dirty="0"/>
              <a:t>g</a:t>
            </a:r>
            <a:r>
              <a:rPr lang="en-US" altLang="en-US" spc="-50" dirty="0"/>
              <a:t> </a:t>
            </a:r>
            <a:r>
              <a:rPr lang="en-US" altLang="en-US" sz="2800" spc="-50" dirty="0"/>
              <a:t>b</a:t>
            </a:r>
            <a:r>
              <a:rPr lang="en-US" altLang="en-US" sz="2800" spc="-110" dirty="0"/>
              <a:t>ey</a:t>
            </a:r>
            <a:r>
              <a:rPr lang="en-US" altLang="en-US" sz="2800" spc="-70" dirty="0"/>
              <a:t>on</a:t>
            </a:r>
            <a:r>
              <a:rPr lang="en-US" altLang="en-US" sz="2800" spc="-50" dirty="0"/>
              <a:t>d</a:t>
            </a:r>
            <a:r>
              <a:rPr lang="en-US" altLang="en-US" sz="2400" spc="-50" dirty="0"/>
              <a:t> </a:t>
            </a:r>
            <a:r>
              <a:rPr lang="en-US" altLang="en-US" sz="2800" spc="-160" dirty="0">
                <a:solidFill>
                  <a:srgbClr val="000000"/>
                </a:solidFill>
              </a:rPr>
              <a:t>C</a:t>
            </a:r>
            <a:r>
              <a:rPr lang="en-US" altLang="en-US" spc="-50" dirty="0">
                <a:solidFill>
                  <a:srgbClr val="000000"/>
                </a:solidFill>
              </a:rPr>
              <a:t>+</a:t>
            </a:r>
            <a:r>
              <a:rPr lang="en-US" altLang="en-US" spc="-460" dirty="0">
                <a:solidFill>
                  <a:srgbClr val="000000"/>
                </a:solidFill>
              </a:rPr>
              <a:t>+</a:t>
            </a:r>
            <a:r>
              <a:rPr lang="en-US" altLang="en-US" sz="2800" spc="-50" dirty="0">
                <a:solidFill>
                  <a:srgbClr val="000000"/>
                </a:solidFill>
              </a:rPr>
              <a:t>,</a:t>
            </a:r>
            <a:r>
              <a:rPr lang="en-US" altLang="en-US" sz="2400" spc="-50" dirty="0">
                <a:solidFill>
                  <a:srgbClr val="000000"/>
                </a:solidFill>
              </a:rPr>
              <a:t> </a:t>
            </a:r>
            <a:r>
              <a:rPr lang="en-US" altLang="en-US" sz="2800" spc="-50" dirty="0">
                <a:solidFill>
                  <a:srgbClr val="000000"/>
                </a:solidFill>
              </a:rPr>
              <a:t>Pyt</a:t>
            </a:r>
            <a:r>
              <a:rPr lang="en-US" altLang="en-US" sz="2800" spc="-70" dirty="0">
                <a:solidFill>
                  <a:srgbClr val="000000"/>
                </a:solidFill>
              </a:rPr>
              <a:t>hon</a:t>
            </a:r>
            <a:r>
              <a:rPr lang="en-US" altLang="en-US" sz="2400" spc="-70" dirty="0">
                <a:solidFill>
                  <a:srgbClr val="000000"/>
                </a:solidFill>
              </a:rPr>
              <a:t> </a:t>
            </a:r>
            <a:r>
              <a:rPr lang="en-US" altLang="en-US" sz="2800" spc="-70" dirty="0">
                <a:solidFill>
                  <a:srgbClr val="000000"/>
                </a:solidFill>
              </a:rPr>
              <a:t>als</a:t>
            </a:r>
            <a:r>
              <a:rPr lang="en-US" altLang="en-US" sz="2800" spc="-50" dirty="0">
                <a:solidFill>
                  <a:srgbClr val="000000"/>
                </a:solidFill>
              </a:rPr>
              <a:t>o</a:t>
            </a:r>
            <a:r>
              <a:rPr lang="en-US" altLang="en-US" sz="2400" spc="-50" dirty="0">
                <a:solidFill>
                  <a:srgbClr val="000000"/>
                </a:solidFill>
              </a:rPr>
              <a:t> </a:t>
            </a:r>
            <a:r>
              <a:rPr lang="en-US" altLang="en-US" sz="2800" spc="-50" dirty="0">
                <a:solidFill>
                  <a:srgbClr val="000000"/>
                </a:solidFill>
              </a:rPr>
              <a:t>treats</a:t>
            </a:r>
            <a:r>
              <a:rPr lang="en-US" altLang="en-US" sz="2400" spc="-50" dirty="0">
                <a:solidFill>
                  <a:srgbClr val="000000"/>
                </a:solidFill>
              </a:rPr>
              <a:t> </a:t>
            </a:r>
            <a:r>
              <a:rPr lang="en-US" altLang="en-US" sz="2800" spc="-50" dirty="0">
                <a:solidFill>
                  <a:srgbClr val="FF0000"/>
                </a:solidFill>
              </a:rPr>
              <a:t>empty</a:t>
            </a:r>
            <a:r>
              <a:rPr lang="en-US" altLang="en-US" sz="2000" spc="-50" dirty="0">
                <a:solidFill>
                  <a:srgbClr val="FF0000"/>
                </a:solidFill>
              </a:rPr>
              <a:t> </a:t>
            </a:r>
            <a:r>
              <a:rPr lang="en-US" altLang="en-US" sz="2800" spc="-50" dirty="0">
                <a:solidFill>
                  <a:srgbClr val="FF0000"/>
                </a:solidFill>
              </a:rPr>
              <a:t>things</a:t>
            </a:r>
            <a:r>
              <a:rPr lang="en-US" altLang="en-US" sz="2400" spc="-50" dirty="0">
                <a:solidFill>
                  <a:srgbClr val="FF0000"/>
                </a:solidFill>
              </a:rPr>
              <a:t> </a:t>
            </a:r>
            <a:r>
              <a:rPr lang="en-US" altLang="en-US" sz="2800" spc="-50" dirty="0">
                <a:solidFill>
                  <a:srgbClr val="000000"/>
                </a:solidFill>
              </a:rPr>
              <a:t>as </a:t>
            </a:r>
            <a:r>
              <a:rPr lang="en-US" altLang="en-US" sz="2800" spc="-210" dirty="0">
                <a:solidFill>
                  <a:srgbClr val="FFC000"/>
                </a:solidFill>
              </a:rPr>
              <a:t>F</a:t>
            </a:r>
            <a:r>
              <a:rPr lang="en-US" altLang="en-US" sz="2800" spc="-50" dirty="0">
                <a:solidFill>
                  <a:srgbClr val="FFC000"/>
                </a:solidFill>
              </a:rPr>
              <a:t>als</a:t>
            </a:r>
            <a:r>
              <a:rPr lang="en-US" altLang="en-US" sz="2800" spc="-100" dirty="0">
                <a:solidFill>
                  <a:srgbClr val="FFC000"/>
                </a:solidFill>
              </a:rPr>
              <a:t>e</a:t>
            </a:r>
            <a:r>
              <a:rPr lang="en-US" altLang="en-US" sz="2800" spc="-50" dirty="0"/>
              <a:t>: </a:t>
            </a:r>
          </a:p>
          <a:p>
            <a:pPr lvl="1">
              <a:lnSpc>
                <a:spcPct val="70000"/>
              </a:lnSpc>
              <a:spcBef>
                <a:spcPts val="300"/>
              </a:spcBef>
              <a:buFontTx/>
              <a:buNone/>
            </a:pPr>
            <a:r>
              <a:rPr lang="en-US" altLang="en-US" sz="22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 </a:t>
            </a:r>
            <a:r>
              <a:rPr lang="en-US" altLang="en-US" sz="2200" b="1" dirty="0" err="1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""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[]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()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or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{}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set()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b="1" dirty="0">
                <a:solidFill>
                  <a:srgbClr val="FFC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False</a:t>
            </a:r>
          </a:p>
          <a:p>
            <a:pPr marL="285750" indent="-285750">
              <a:spcBef>
                <a:spcPts val="900"/>
              </a:spcBef>
            </a:pPr>
            <a:r>
              <a:rPr lang="en-US" altLang="en-US" sz="2800" spc="-100" dirty="0" smtClean="0"/>
              <a:t>No</a:t>
            </a:r>
            <a:r>
              <a:rPr lang="en-US" altLang="en-US" sz="2800" spc="-80" dirty="0" smtClean="0"/>
              <a:t>n-</a:t>
            </a:r>
            <a:r>
              <a:rPr lang="en-US" altLang="en-US" sz="2800" spc="-80" dirty="0" err="1" smtClean="0"/>
              <a:t>boolean</a:t>
            </a:r>
            <a:r>
              <a:rPr lang="en-US" altLang="en-US" sz="2800" spc="-50" dirty="0" err="1" smtClean="0"/>
              <a:t>s</a:t>
            </a:r>
            <a:r>
              <a:rPr lang="en-US" altLang="en-US" sz="1800" dirty="0" smtClean="0"/>
              <a:t> </a:t>
            </a:r>
            <a:r>
              <a:rPr lang="en-US" altLang="en-US" sz="2800" b="1" i="1" spc="-100" dirty="0"/>
              <a:t>keep their original value</a:t>
            </a:r>
            <a:r>
              <a:rPr lang="en-US" altLang="en-US" sz="2800" b="1" i="1" spc="-300" dirty="0"/>
              <a:t>s</a:t>
            </a:r>
            <a:r>
              <a:rPr lang="en-US" altLang="en-US" sz="2800" dirty="0"/>
              <a:t>,</a:t>
            </a:r>
            <a:r>
              <a:rPr lang="en-US" altLang="en-US" sz="1800" dirty="0"/>
              <a:t> </a:t>
            </a:r>
            <a:r>
              <a:rPr lang="en-US" altLang="en-US" sz="2800" spc="-50" dirty="0"/>
              <a:t>w</a:t>
            </a:r>
            <a:r>
              <a:rPr lang="en-US" altLang="en-US" sz="2800" spc="-80" dirty="0"/>
              <a:t>he</a:t>
            </a:r>
            <a:r>
              <a:rPr lang="en-US" altLang="en-US" sz="2800" spc="-50" dirty="0"/>
              <a:t>n</a:t>
            </a:r>
            <a:r>
              <a:rPr lang="en-US" altLang="en-US" sz="2400" spc="-50" dirty="0"/>
              <a:t> </a:t>
            </a:r>
            <a:r>
              <a:rPr lang="en-US" altLang="en-US" sz="2800" spc="-50" dirty="0"/>
              <a:t>used</a:t>
            </a:r>
            <a:r>
              <a:rPr lang="en-US" altLang="en-US" sz="2400" spc="-50" dirty="0"/>
              <a:t> </a:t>
            </a:r>
            <a:r>
              <a:rPr lang="en-US" altLang="en-US" sz="2800" spc="-50" dirty="0"/>
              <a:t>in</a:t>
            </a:r>
            <a:r>
              <a:rPr lang="en-US" altLang="en-US" sz="2400" spc="-50" dirty="0"/>
              <a:t> </a:t>
            </a:r>
            <a:r>
              <a:rPr lang="en-US" altLang="en-US" sz="2800" spc="-80" dirty="0"/>
              <a:t>logi</a:t>
            </a:r>
            <a:r>
              <a:rPr lang="en-US" altLang="en-US" sz="2800" spc="-100" dirty="0"/>
              <a:t>c</a:t>
            </a:r>
            <a:r>
              <a:rPr lang="en-US" altLang="en-US" sz="2800" dirty="0"/>
              <a:t>:</a:t>
            </a:r>
          </a:p>
          <a:p>
            <a:pPr marL="461963" lvl="1" indent="-4763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spc="-1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5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6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7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\</a:t>
            </a:r>
            <a:r>
              <a:rPr lang="en-US" altLang="en-US" sz="2200" spc="-100" dirty="0">
                <a:solidFill>
                  <a:srgbClr val="FF9393"/>
                </a:solidFill>
                <a:cs typeface="Arial" panose="020B0604020202020204" pitchFamily="34" charset="0"/>
              </a:rPr>
              <a:t># </a:t>
            </a:r>
            <a:r>
              <a:rPr lang="en-US" altLang="en-US" sz="2200" dirty="0">
                <a:solidFill>
                  <a:srgbClr val="FF9393"/>
                </a:solidFill>
                <a:cs typeface="Arial" panose="020B0604020202020204" pitchFamily="34" charset="0"/>
              </a:rPr>
              <a:t>It stops evaluating as soon as it sees that 5 is true,</a:t>
            </a:r>
            <a:r>
              <a:rPr lang="en-US" altLang="en-US" sz="2200" dirty="0">
                <a:solidFill>
                  <a:srgbClr val="7030A0"/>
                </a:solidFill>
                <a:cs typeface="Arial" panose="020B0604020202020204" pitchFamily="34" charset="0"/>
              </a:rPr>
              <a:t/>
            </a:r>
            <a:br>
              <a:rPr lang="en-US" altLang="en-US" sz="2200" dirty="0">
                <a:solidFill>
                  <a:srgbClr val="7030A0"/>
                </a:solidFill>
                <a:cs typeface="Arial" panose="020B0604020202020204" pitchFamily="34" charset="0"/>
              </a:rPr>
            </a:br>
            <a:r>
              <a:rPr lang="en-US" altLang="en-US" sz="2200" spc="-1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... </a:t>
            </a:r>
            <a:r>
              <a:rPr lang="en-US" altLang="en-US" sz="2200" spc="-100" dirty="0">
                <a:solidFill>
                  <a:srgbClr val="FFFFFF">
                    <a:lumMod val="75000"/>
                  </a:srgbClr>
                </a:solidFill>
                <a:cs typeface="Arial" panose="020B0604020202020204" pitchFamily="34" charset="0"/>
              </a:rPr>
              <a:t>                       </a:t>
            </a:r>
            <a:r>
              <a:rPr lang="en-US" altLang="en-US" sz="1600" spc="-100" dirty="0">
                <a:solidFill>
                  <a:srgbClr val="FFFFFF">
                    <a:lumMod val="75000"/>
                  </a:srgbClr>
                </a:solidFill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FFFFFF">
                    <a:lumMod val="75000"/>
                  </a:srgbClr>
                </a:solidFill>
                <a:cs typeface="Arial" panose="020B0604020202020204" pitchFamily="34" charset="0"/>
              </a:rPr>
              <a:t>  </a:t>
            </a:r>
            <a:r>
              <a:rPr lang="en-US" altLang="en-US" sz="2200" spc="-100" dirty="0" smtClean="0">
                <a:solidFill>
                  <a:srgbClr val="FFFFFF">
                    <a:lumMod val="75000"/>
                  </a:srgbClr>
                </a:solidFill>
                <a:cs typeface="Arial" panose="020B0604020202020204" pitchFamily="34" charset="0"/>
              </a:rPr>
              <a:t> </a:t>
            </a:r>
            <a:r>
              <a:rPr lang="en-US" altLang="en-US" sz="2200" dirty="0" smtClean="0">
                <a:solidFill>
                  <a:srgbClr val="FF9393"/>
                </a:solidFill>
                <a:cs typeface="Arial" panose="020B0604020202020204" pitchFamily="34" charset="0"/>
              </a:rPr>
              <a:t># </a:t>
            </a:r>
            <a:r>
              <a:rPr lang="en-US" altLang="en-US" sz="2200" dirty="0">
                <a:solidFill>
                  <a:srgbClr val="FF9393"/>
                </a:solidFill>
                <a:cs typeface="Arial" panose="020B0604020202020204" pitchFamily="34" charset="0"/>
              </a:rPr>
              <a:t>since </a:t>
            </a:r>
            <a:r>
              <a:rPr lang="en-US" altLang="en-US" sz="2200" spc="-5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True</a:t>
            </a:r>
            <a:r>
              <a:rPr lang="en-US" altLang="en-US" sz="1800" spc="-5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spc="-5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</a:t>
            </a:r>
            <a:r>
              <a:rPr lang="en-US" altLang="en-US" sz="1800" spc="-5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spc="-5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Anything</a:t>
            </a:r>
            <a:r>
              <a:rPr lang="en-US" altLang="en-US" sz="1800" spc="-5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spc="-5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</a:t>
            </a:r>
            <a:r>
              <a:rPr lang="en-US" altLang="en-US" sz="1800" spc="-5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spc="-50" dirty="0">
                <a:solidFill>
                  <a:srgbClr val="0C77C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Anything</a:t>
            </a:r>
            <a:r>
              <a:rPr lang="en-US" altLang="en-US" sz="1400" spc="-50" dirty="0">
                <a:solidFill>
                  <a:srgbClr val="0C77C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spc="-5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==</a:t>
            </a:r>
            <a:r>
              <a:rPr lang="en-US" altLang="en-US" sz="1400" spc="-5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spc="-50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True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5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spc="-100" dirty="0">
                <a:solidFill>
                  <a:srgbClr val="FFFF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5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and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6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and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7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\</a:t>
            </a:r>
            <a:r>
              <a:rPr lang="en-US" altLang="en-US" sz="2200" spc="-10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</a:t>
            </a:r>
            <a:r>
              <a:rPr lang="en-US" altLang="en-US" sz="2200" spc="-100" dirty="0">
                <a:solidFill>
                  <a:srgbClr val="FF9393"/>
                </a:solidFill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FF9393"/>
                </a:solidFill>
                <a:cs typeface="Arial" panose="020B0604020202020204" pitchFamily="34" charset="0"/>
              </a:rPr>
              <a:t>If you have</a:t>
            </a:r>
            <a:r>
              <a:rPr lang="en-US" altLang="en-US" sz="120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True</a:t>
            </a:r>
            <a:r>
              <a:rPr lang="en-US" altLang="en-US" sz="200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and</a:t>
            </a:r>
            <a:r>
              <a:rPr lang="en-US" altLang="en-US" sz="20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True</a:t>
            </a:r>
            <a:r>
              <a:rPr lang="en-US" altLang="en-US" sz="200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and</a:t>
            </a:r>
            <a:r>
              <a:rPr lang="en-US" altLang="en-US" sz="20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0C77C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Somethin</a:t>
            </a:r>
            <a:r>
              <a:rPr lang="en-US" altLang="en-US" sz="2200" spc="-100" dirty="0">
                <a:solidFill>
                  <a:srgbClr val="0C77C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g</a:t>
            </a:r>
            <a:r>
              <a:rPr lang="en-US" altLang="en-US" sz="2200" dirty="0">
                <a:solidFill>
                  <a:srgbClr val="FF9393"/>
                </a:solidFill>
                <a:cs typeface="Arial" panose="020B0604020202020204" pitchFamily="34" charset="0"/>
              </a:rPr>
              <a:t>, </a:t>
            </a:r>
          </a:p>
          <a:p>
            <a:pPr lvl="1">
              <a:lnSpc>
                <a:spcPct val="75000"/>
              </a:lnSpc>
              <a:spcBef>
                <a:spcPts val="300"/>
              </a:spcBef>
              <a:buFontTx/>
              <a:buNone/>
            </a:pPr>
            <a:r>
              <a:rPr lang="en-US" altLang="en-US" sz="2200" spc="-1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... </a:t>
            </a:r>
            <a:r>
              <a:rPr lang="en-US" altLang="en-US" sz="2200" dirty="0">
                <a:solidFill>
                  <a:srgbClr val="FF9393"/>
                </a:solidFill>
                <a:cs typeface="Arial" panose="020B0604020202020204" pitchFamily="34" charset="0"/>
              </a:rPr>
              <a:t>#</a:t>
            </a:r>
            <a:r>
              <a:rPr lang="en-US" altLang="en-US" sz="2200" spc="-40" dirty="0">
                <a:solidFill>
                  <a:srgbClr val="FF9393"/>
                </a:solidFill>
                <a:cs typeface="Arial" panose="020B0604020202020204" pitchFamily="34" charset="0"/>
              </a:rPr>
              <a:t>yo</a:t>
            </a:r>
            <a:r>
              <a:rPr lang="en-US" altLang="en-US" sz="2200" dirty="0">
                <a:solidFill>
                  <a:srgbClr val="FF9393"/>
                </a:solidFill>
                <a:cs typeface="Arial" panose="020B0604020202020204" pitchFamily="34" charset="0"/>
              </a:rPr>
              <a:t>u still </a:t>
            </a:r>
            <a:r>
              <a:rPr lang="en-US" altLang="en-US" sz="2200" spc="-40" dirty="0">
                <a:solidFill>
                  <a:srgbClr val="FF9393"/>
                </a:solidFill>
                <a:cs typeface="Arial" panose="020B0604020202020204" pitchFamily="34" charset="0"/>
              </a:rPr>
              <a:t>need</a:t>
            </a:r>
            <a:r>
              <a:rPr lang="en-US" altLang="en-US" sz="2200" dirty="0">
                <a:solidFill>
                  <a:srgbClr val="FF9393"/>
                </a:solidFill>
                <a:cs typeface="Arial" panose="020B0604020202020204" pitchFamily="34" charset="0"/>
              </a:rPr>
              <a:t> to </a:t>
            </a:r>
            <a:r>
              <a:rPr lang="en-US" altLang="en-US" sz="2200" spc="-50" dirty="0">
                <a:solidFill>
                  <a:srgbClr val="FF9393"/>
                </a:solidFill>
                <a:cs typeface="Arial" panose="020B0604020202020204" pitchFamily="34" charset="0"/>
              </a:rPr>
              <a:t>evaluate </a:t>
            </a:r>
            <a:r>
              <a:rPr lang="en-US" altLang="en-US" sz="2200" dirty="0">
                <a:solidFill>
                  <a:srgbClr val="FF9393"/>
                </a:solidFill>
                <a:cs typeface="Arial" panose="020B0604020202020204" pitchFamily="34" charset="0"/>
              </a:rPr>
              <a:t>t</a:t>
            </a:r>
            <a:r>
              <a:rPr lang="en-US" altLang="en-US" sz="2200" spc="-50" dirty="0">
                <a:solidFill>
                  <a:srgbClr val="FF9393"/>
                </a:solidFill>
                <a:cs typeface="Arial" panose="020B0604020202020204" pitchFamily="34" charset="0"/>
              </a:rPr>
              <a:t>h</a:t>
            </a:r>
            <a:r>
              <a:rPr lang="en-US" altLang="en-US" sz="2200" dirty="0">
                <a:solidFill>
                  <a:srgbClr val="FF9393"/>
                </a:solidFill>
                <a:cs typeface="Arial" panose="020B0604020202020204" pitchFamily="34" charset="0"/>
              </a:rPr>
              <a:t>e </a:t>
            </a:r>
            <a:r>
              <a:rPr lang="en-US" altLang="en-US" sz="220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something</a:t>
            </a:r>
            <a:r>
              <a:rPr lang="en-US" altLang="en-US" sz="2200" dirty="0">
                <a:solidFill>
                  <a:srgbClr val="FF939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200" spc="-40" dirty="0" smtClean="0">
                <a:solidFill>
                  <a:srgbClr val="FF9393"/>
                </a:solidFill>
                <a:cs typeface="Arial" panose="020B0604020202020204" pitchFamily="34" charset="0"/>
              </a:rPr>
              <a:t>so </a:t>
            </a:r>
            <a:r>
              <a:rPr lang="en-US" altLang="en-US" sz="2200" spc="-40" dirty="0">
                <a:solidFill>
                  <a:srgbClr val="FF9393"/>
                </a:solidFill>
                <a:cs typeface="Arial" panose="020B0604020202020204" pitchFamily="34" charset="0"/>
              </a:rPr>
              <a:t>we get an answer o</a:t>
            </a:r>
            <a:r>
              <a:rPr lang="en-US" altLang="en-US" sz="2200" dirty="0">
                <a:solidFill>
                  <a:srgbClr val="FF9393"/>
                </a:solidFill>
                <a:cs typeface="Arial" panose="020B0604020202020204" pitchFamily="34" charset="0"/>
              </a:rPr>
              <a:t>f: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7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spc="-100" dirty="0">
                <a:solidFill>
                  <a:srgbClr val="FFFF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 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5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and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6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  <a:r>
              <a:rPr lang="en-US" altLang="en-US" sz="18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7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6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spc="-100" dirty="0">
                <a:solidFill>
                  <a:srgbClr val="FFFF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 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5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6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  <a:r>
              <a:rPr lang="en-US" altLang="en-US" sz="16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and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7</a:t>
            </a:r>
            <a:r>
              <a:rPr lang="en-US" altLang="en-US" sz="220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</a:t>
            </a:r>
            <a:r>
              <a:rPr lang="en-US" altLang="en-US" sz="2200" spc="-30" dirty="0">
                <a:solidFill>
                  <a:srgbClr val="FF9393"/>
                </a:solidFill>
                <a:cs typeface="Arial" panose="020B0604020202020204" pitchFamily="34" charset="0"/>
              </a:rPr>
              <a:t>The</a:t>
            </a:r>
            <a:r>
              <a:rPr lang="en-US" altLang="en-US" sz="2000" spc="-30" dirty="0">
                <a:solidFill>
                  <a:srgbClr val="FF9393"/>
                </a:solidFill>
                <a:cs typeface="Arial" panose="020B0604020202020204" pitchFamily="34" charset="0"/>
              </a:rPr>
              <a:t> </a:t>
            </a:r>
            <a:r>
              <a:rPr lang="en-US" altLang="en-US" sz="2200" spc="-30" dirty="0" smtClean="0">
                <a:solidFill>
                  <a:srgbClr val="FF9393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100" spc="-30" dirty="0" smtClean="0">
                <a:solidFill>
                  <a:srgbClr val="FF9393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 spc="-30" dirty="0" smtClean="0">
                <a:solidFill>
                  <a:srgbClr val="FF9393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000" spc="-30" dirty="0" smtClean="0">
                <a:solidFill>
                  <a:srgbClr val="FF9393"/>
                </a:solidFill>
                <a:cs typeface="Arial" panose="020B0604020202020204" pitchFamily="34" charset="0"/>
              </a:rPr>
              <a:t> </a:t>
            </a:r>
            <a:r>
              <a:rPr lang="en-US" altLang="en-US" sz="2200" spc="-30" dirty="0">
                <a:solidFill>
                  <a:srgbClr val="FF9393"/>
                </a:solidFill>
                <a:cs typeface="Arial" panose="020B0604020202020204" pitchFamily="34" charset="0"/>
              </a:rPr>
              <a:t>aren’t needed:</a:t>
            </a:r>
            <a:r>
              <a:rPr lang="en-US" altLang="en-US" sz="2000" spc="-30" dirty="0">
                <a:solidFill>
                  <a:srgbClr val="FF9393"/>
                </a:solidFill>
                <a:cs typeface="Arial" panose="020B0604020202020204" pitchFamily="34" charset="0"/>
              </a:rPr>
              <a:t> </a:t>
            </a:r>
            <a:r>
              <a:rPr lang="en-US" altLang="en-US" sz="2200" spc="-2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</a:t>
            </a:r>
            <a:r>
              <a:rPr lang="en-US" altLang="en-US" sz="2200" spc="-3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r</a:t>
            </a:r>
            <a:r>
              <a:rPr lang="en-US" altLang="en-US" sz="2200" spc="-30" dirty="0">
                <a:solidFill>
                  <a:srgbClr val="3333CC"/>
                </a:solidFill>
                <a:cs typeface="Arial" panose="020B0604020202020204" pitchFamily="34" charset="0"/>
              </a:rPr>
              <a:t> </a:t>
            </a:r>
            <a:r>
              <a:rPr lang="en-US" altLang="en-US" sz="2200" spc="-30" dirty="0">
                <a:solidFill>
                  <a:srgbClr val="FF9393"/>
                </a:solidFill>
                <a:cs typeface="Arial" panose="020B0604020202020204" pitchFamily="34" charset="0"/>
              </a:rPr>
              <a:t>has precedence </a:t>
            </a:r>
            <a:r>
              <a:rPr lang="en-US" altLang="en-US" sz="2200" spc="-100" dirty="0">
                <a:solidFill>
                  <a:srgbClr val="FF9393"/>
                </a:solidFill>
                <a:cs typeface="Arial" panose="020B0604020202020204" pitchFamily="34" charset="0"/>
              </a:rPr>
              <a:t>ov</a:t>
            </a:r>
            <a:r>
              <a:rPr lang="en-US" altLang="en-US" sz="2200" spc="-30" dirty="0">
                <a:solidFill>
                  <a:srgbClr val="FF9393"/>
                </a:solidFill>
                <a:cs typeface="Arial" panose="020B0604020202020204" pitchFamily="34" charset="0"/>
              </a:rPr>
              <a:t>er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an</a:t>
            </a:r>
            <a:r>
              <a:rPr lang="en-US" altLang="en-US" sz="2200" spc="-3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7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spc="-100" dirty="0">
                <a:solidFill>
                  <a:srgbClr val="FFFFFF"/>
                </a:solidFill>
                <a:latin typeface="Lucida Console" pitchFamily="49" charset="0"/>
              </a:rPr>
              <a:t>&gt;&gt;&gt;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a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spc="-100" dirty="0">
                <a:solidFill>
                  <a:srgbClr val="FF0000"/>
                </a:solidFill>
                <a:latin typeface="Lucida Console" pitchFamily="49" charset="0"/>
              </a:rPr>
              <a:t>0+0j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;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spc="-100" dirty="0">
                <a:solidFill>
                  <a:srgbClr val="FF0000"/>
                </a:solidFill>
                <a:latin typeface="Lucida Console" pitchFamily="49" charset="0"/>
              </a:rPr>
              <a:t>{}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;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spc="-100" dirty="0">
                <a:solidFill>
                  <a:srgbClr val="FF0000"/>
                </a:solidFill>
                <a:latin typeface="Lucida Console" pitchFamily="49" charset="0"/>
              </a:rPr>
              <a:t>''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;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itchFamily="49" charset="0"/>
              </a:rPr>
              <a:t>d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itchFamily="49" charset="0"/>
              </a:rPr>
              <a:t>'string!'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; </a:t>
            </a:r>
            <a:r>
              <a:rPr lang="en-US" altLang="en-US" sz="2200" b="1" spc="-100" dirty="0" smtClean="0">
                <a:solidFill>
                  <a:srgbClr val="0070C0"/>
                </a:solidFill>
                <a:latin typeface="Lucida Console" pitchFamily="49" charset="0"/>
              </a:rPr>
              <a:t>e</a:t>
            </a:r>
            <a:r>
              <a:rPr lang="en-US" altLang="en-US" sz="2200" spc="-100" dirty="0" smtClean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b="1" spc="-100" dirty="0" smtClean="0">
                <a:solidFill>
                  <a:srgbClr val="0070C0"/>
                </a:solidFill>
                <a:latin typeface="Lucida Console" pitchFamily="49" charset="0"/>
              </a:rPr>
              <a:t>2.718</a:t>
            </a:r>
            <a:endParaRPr lang="en-US" altLang="en-US" sz="2200" b="1" spc="-100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2895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074" kern="0" dirty="0">
                <a:solidFill>
                  <a:srgbClr val="0070C0"/>
                </a:solidFill>
                <a:latin typeface="Elephant" panose="02020904090505020303" pitchFamily="18" charset="0"/>
              </a:rPr>
              <a:t>Non-Booleans in Comparisons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-7895" y="4000500"/>
            <a:ext cx="1329489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461963" lvl="1" indent="-4763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7030A0"/>
                </a:solidFill>
                <a:cs typeface="Arial" panose="020B0604020202020204" pitchFamily="34" charset="0"/>
              </a:rPr>
              <a:t/>
            </a:r>
            <a:br>
              <a:rPr lang="en-US" altLang="en-US" sz="2200" dirty="0">
                <a:solidFill>
                  <a:srgbClr val="7030A0"/>
                </a:solidFill>
                <a:cs typeface="Arial" panose="020B0604020202020204" pitchFamily="34" charset="0"/>
              </a:rPr>
            </a:br>
            <a:endParaRPr lang="en-US" altLang="en-US" sz="2200" dirty="0">
              <a:solidFill>
                <a:srgbClr val="00B05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endParaRPr lang="en-US" altLang="en-US" sz="2200" b="1" dirty="0">
              <a:solidFill>
                <a:srgbClr val="0070C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</a:t>
            </a:r>
            <a:endParaRPr lang="en-US" altLang="en-US" sz="2200" dirty="0">
              <a:solidFill>
                <a:srgbClr val="FF9393"/>
              </a:solidFill>
              <a:cs typeface="Arial" panose="020B0604020202020204" pitchFamily="34" charset="0"/>
            </a:endParaRPr>
          </a:p>
          <a:p>
            <a:pPr lvl="1">
              <a:lnSpc>
                <a:spcPct val="75000"/>
              </a:lnSpc>
              <a:spcBef>
                <a:spcPts val="300"/>
              </a:spcBef>
              <a:buFontTx/>
              <a:buNone/>
            </a:pPr>
            <a:endParaRPr lang="en-US" altLang="en-US" sz="2200" dirty="0">
              <a:solidFill>
                <a:srgbClr val="FF9393"/>
              </a:solidFill>
              <a:cs typeface="Arial" panose="020B0604020202020204" pitchFamily="34" charset="0"/>
            </a:endParaRP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endParaRPr lang="en-US" altLang="en-US" sz="2000" b="1" dirty="0">
              <a:solidFill>
                <a:srgbClr val="0070C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</a:t>
            </a:r>
            <a:endParaRPr lang="en-US" altLang="en-US" sz="2200" b="1" dirty="0">
              <a:solidFill>
                <a:srgbClr val="0070C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endParaRPr lang="en-US" altLang="en-US" sz="2200" b="1" dirty="0">
              <a:solidFill>
                <a:srgbClr val="0070C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endParaRPr lang="en-US" altLang="en-US" sz="2000" b="1" dirty="0">
              <a:solidFill>
                <a:srgbClr val="0070C0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FFFF">
                    <a:lumMod val="75000"/>
                  </a:srgbClr>
                </a:solidFill>
                <a:latin typeface="Lucida Console" pitchFamily="49" charset="0"/>
              </a:rPr>
              <a:t>&gt;&gt;&gt;</a:t>
            </a:r>
            <a:endParaRPr lang="en-US" altLang="en-US" sz="2200" b="1" dirty="0">
              <a:solidFill>
                <a:srgbClr val="FFFFFF">
                  <a:lumMod val="75000"/>
                </a:srgb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24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8256" y="609600"/>
            <a:ext cx="10333038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285750" indent="-285750">
              <a:lnSpc>
                <a:spcPct val="90000"/>
              </a:lnSpc>
              <a:spcBef>
                <a:spcPts val="1200"/>
              </a:spcBef>
            </a:pPr>
            <a:r>
              <a:rPr lang="en-US" altLang="en-US" sz="2800" dirty="0"/>
              <a:t>When</a:t>
            </a:r>
            <a:r>
              <a:rPr lang="en-US" altLang="en-US" sz="2400" dirty="0"/>
              <a:t> </a:t>
            </a:r>
            <a:r>
              <a:rPr lang="en-US" altLang="en-US" sz="2800" b="1" spc="-100" dirty="0">
                <a:solidFill>
                  <a:srgbClr val="0070C0"/>
                </a:solidFill>
              </a:rPr>
              <a:t>non-</a:t>
            </a:r>
            <a:r>
              <a:rPr lang="en-US" altLang="en-US" sz="2800" b="1" spc="-100" dirty="0" err="1">
                <a:solidFill>
                  <a:srgbClr val="0070C0"/>
                </a:solidFill>
              </a:rPr>
              <a:t>booleans</a:t>
            </a:r>
            <a:r>
              <a:rPr lang="en-US" altLang="en-US" sz="2400" dirty="0"/>
              <a:t> </a:t>
            </a:r>
            <a:r>
              <a:rPr lang="en-US" altLang="en-US" sz="2800" dirty="0"/>
              <a:t>are</a:t>
            </a:r>
            <a:r>
              <a:rPr lang="en-US" altLang="en-US" sz="2400" dirty="0"/>
              <a:t> </a:t>
            </a:r>
            <a:r>
              <a:rPr lang="en-US" altLang="en-US" sz="2800" b="1" spc="-100" dirty="0">
                <a:solidFill>
                  <a:srgbClr val="7030A0"/>
                </a:solidFill>
              </a:rPr>
              <a:t>used</a:t>
            </a:r>
            <a:r>
              <a:rPr lang="en-US" altLang="en-US" sz="2400" b="1" spc="-100" dirty="0">
                <a:solidFill>
                  <a:srgbClr val="7030A0"/>
                </a:solidFill>
              </a:rPr>
              <a:t> </a:t>
            </a:r>
            <a:r>
              <a:rPr lang="en-US" altLang="en-US" sz="2800" b="1" spc="-100" dirty="0">
                <a:solidFill>
                  <a:srgbClr val="7030A0"/>
                </a:solidFill>
              </a:rPr>
              <a:t>as </a:t>
            </a:r>
            <a:r>
              <a:rPr lang="en-US" altLang="en-US" sz="2800" b="1" spc="-100" dirty="0" err="1">
                <a:solidFill>
                  <a:srgbClr val="7030A0"/>
                </a:solidFill>
              </a:rPr>
              <a:t>booleans</a:t>
            </a:r>
            <a:r>
              <a:rPr lang="en-US" altLang="en-US" sz="2800" dirty="0"/>
              <a:t>,</a:t>
            </a:r>
            <a:r>
              <a:rPr lang="en-US" altLang="en-US" sz="2400" dirty="0"/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0</a:t>
            </a:r>
            <a:r>
              <a:rPr lang="en-US" altLang="en-US" sz="2400" dirty="0"/>
              <a:t> </a:t>
            </a:r>
            <a:r>
              <a:rPr lang="en-US" altLang="en-US" sz="2800" dirty="0"/>
              <a:t>is</a:t>
            </a:r>
            <a:r>
              <a:rPr lang="en-US" altLang="en-US" sz="2400" dirty="0"/>
              <a:t> </a:t>
            </a:r>
            <a:r>
              <a:rPr lang="en-US" altLang="en-US" sz="2800" dirty="0"/>
              <a:t>treated</a:t>
            </a:r>
            <a:r>
              <a:rPr lang="en-US" altLang="en-US" sz="2400" dirty="0"/>
              <a:t> </a:t>
            </a:r>
            <a:r>
              <a:rPr lang="en-US" altLang="en-US" sz="2800" dirty="0" smtClean="0"/>
              <a:t>as </a:t>
            </a:r>
            <a:r>
              <a:rPr lang="en-US" altLang="en-US" sz="2800" dirty="0">
                <a:solidFill>
                  <a:schemeClr val="tx1"/>
                </a:solidFill>
              </a:rPr>
              <a:t>False</a:t>
            </a:r>
            <a:r>
              <a:rPr lang="en-US" altLang="en-US" sz="2800" dirty="0">
                <a:solidFill>
                  <a:srgbClr val="FFC000"/>
                </a:solidFill>
              </a:rPr>
              <a:t> </a:t>
            </a:r>
            <a:r>
              <a:rPr lang="en-US" altLang="en-US" sz="2800" dirty="0"/>
              <a:t>(</a:t>
            </a:r>
            <a:r>
              <a:rPr lang="en-US" altLang="en-US" dirty="0"/>
              <a:t>just like in C++, </a:t>
            </a:r>
            <a:r>
              <a:rPr lang="en-US" altLang="en-US" dirty="0" err="1"/>
              <a:t>eg</a:t>
            </a:r>
            <a:r>
              <a:rPr lang="en-US" altLang="en-US" dirty="0"/>
              <a:t>:  </a:t>
            </a:r>
            <a:r>
              <a:rPr lang="en-US" altLang="en-US" i="1" dirty="0" err="1"/>
              <a:t>cin</a:t>
            </a:r>
            <a:r>
              <a:rPr lang="en-US" altLang="en-US" i="1" dirty="0"/>
              <a:t>&gt;&gt;x; if (</a:t>
            </a:r>
            <a:r>
              <a:rPr lang="en-US" altLang="en-US" b="1" i="1" dirty="0">
                <a:solidFill>
                  <a:srgbClr val="7030A0"/>
                </a:solidFill>
              </a:rPr>
              <a:t>!</a:t>
            </a:r>
            <a:r>
              <a:rPr lang="en-US" altLang="en-US" i="1" dirty="0">
                <a:solidFill>
                  <a:srgbClr val="FF0000"/>
                </a:solidFill>
              </a:rPr>
              <a:t>x</a:t>
            </a:r>
            <a:r>
              <a:rPr lang="en-US" altLang="en-US" i="1" dirty="0"/>
              <a:t>)</a:t>
            </a:r>
            <a:r>
              <a:rPr lang="en-US" altLang="en-US" i="1" dirty="0" err="1"/>
              <a:t>cout</a:t>
            </a:r>
            <a:r>
              <a:rPr lang="en-US" altLang="en-US" i="1" dirty="0"/>
              <a:t>&lt;&lt; "</a:t>
            </a:r>
            <a:r>
              <a:rPr lang="en-US" altLang="en-US" i="1" dirty="0">
                <a:solidFill>
                  <a:srgbClr val="FFC000"/>
                </a:solidFill>
              </a:rPr>
              <a:t>It was 0.</a:t>
            </a:r>
            <a:r>
              <a:rPr lang="en-US" altLang="en-US" i="1" dirty="0"/>
              <a:t>";</a:t>
            </a:r>
            <a:r>
              <a:rPr lang="en-US" altLang="en-US" sz="2800" dirty="0"/>
              <a:t>)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 </a:t>
            </a:r>
            <a:r>
              <a:rPr lang="en-US" altLang="en-US" sz="2200" b="1" dirty="0" err="1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5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True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 </a:t>
            </a:r>
            <a:r>
              <a:rPr lang="en-US" altLang="en-US" sz="2200" b="1" dirty="0" err="1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0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b="1" dirty="0">
                <a:solidFill>
                  <a:srgbClr val="FFC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False</a:t>
            </a:r>
          </a:p>
          <a:p>
            <a:pPr marL="285750" indent="-285750">
              <a:spcBef>
                <a:spcPts val="900"/>
              </a:spcBef>
            </a:pPr>
            <a:r>
              <a:rPr lang="en-US" altLang="en-US" sz="2800" spc="-50" dirty="0"/>
              <a:t>G</a:t>
            </a:r>
            <a:r>
              <a:rPr lang="en-US" altLang="en-US" sz="2800" spc="-70" dirty="0"/>
              <a:t>oin</a:t>
            </a:r>
            <a:r>
              <a:rPr lang="en-US" altLang="en-US" sz="2800" spc="-50" dirty="0"/>
              <a:t>g</a:t>
            </a:r>
            <a:r>
              <a:rPr lang="en-US" altLang="en-US" spc="-50" dirty="0"/>
              <a:t> </a:t>
            </a:r>
            <a:r>
              <a:rPr lang="en-US" altLang="en-US" sz="2800" spc="-50" dirty="0"/>
              <a:t>b</a:t>
            </a:r>
            <a:r>
              <a:rPr lang="en-US" altLang="en-US" sz="2800" spc="-110" dirty="0"/>
              <a:t>ey</a:t>
            </a:r>
            <a:r>
              <a:rPr lang="en-US" altLang="en-US" sz="2800" spc="-70" dirty="0"/>
              <a:t>on</a:t>
            </a:r>
            <a:r>
              <a:rPr lang="en-US" altLang="en-US" sz="2800" spc="-50" dirty="0"/>
              <a:t>d</a:t>
            </a:r>
            <a:r>
              <a:rPr lang="en-US" altLang="en-US" sz="2400" spc="-50" dirty="0"/>
              <a:t> </a:t>
            </a:r>
            <a:r>
              <a:rPr lang="en-US" altLang="en-US" sz="2800" spc="-160" dirty="0">
                <a:solidFill>
                  <a:srgbClr val="000000"/>
                </a:solidFill>
              </a:rPr>
              <a:t>C</a:t>
            </a:r>
            <a:r>
              <a:rPr lang="en-US" altLang="en-US" spc="-50" dirty="0">
                <a:solidFill>
                  <a:srgbClr val="000000"/>
                </a:solidFill>
              </a:rPr>
              <a:t>+</a:t>
            </a:r>
            <a:r>
              <a:rPr lang="en-US" altLang="en-US" spc="-460" dirty="0">
                <a:solidFill>
                  <a:srgbClr val="000000"/>
                </a:solidFill>
              </a:rPr>
              <a:t>+</a:t>
            </a:r>
            <a:r>
              <a:rPr lang="en-US" altLang="en-US" sz="2800" spc="-50" dirty="0">
                <a:solidFill>
                  <a:srgbClr val="000000"/>
                </a:solidFill>
              </a:rPr>
              <a:t>,</a:t>
            </a:r>
            <a:r>
              <a:rPr lang="en-US" altLang="en-US" sz="2400" spc="-50" dirty="0">
                <a:solidFill>
                  <a:srgbClr val="000000"/>
                </a:solidFill>
              </a:rPr>
              <a:t> </a:t>
            </a:r>
            <a:r>
              <a:rPr lang="en-US" altLang="en-US" sz="2800" spc="-50" dirty="0">
                <a:solidFill>
                  <a:srgbClr val="000000"/>
                </a:solidFill>
              </a:rPr>
              <a:t>Pyt</a:t>
            </a:r>
            <a:r>
              <a:rPr lang="en-US" altLang="en-US" sz="2800" spc="-70" dirty="0">
                <a:solidFill>
                  <a:srgbClr val="000000"/>
                </a:solidFill>
              </a:rPr>
              <a:t>hon</a:t>
            </a:r>
            <a:r>
              <a:rPr lang="en-US" altLang="en-US" sz="2400" spc="-70" dirty="0">
                <a:solidFill>
                  <a:srgbClr val="000000"/>
                </a:solidFill>
              </a:rPr>
              <a:t> </a:t>
            </a:r>
            <a:r>
              <a:rPr lang="en-US" altLang="en-US" sz="2800" spc="-70" dirty="0">
                <a:solidFill>
                  <a:srgbClr val="000000"/>
                </a:solidFill>
              </a:rPr>
              <a:t>als</a:t>
            </a:r>
            <a:r>
              <a:rPr lang="en-US" altLang="en-US" sz="2800" spc="-50" dirty="0">
                <a:solidFill>
                  <a:srgbClr val="000000"/>
                </a:solidFill>
              </a:rPr>
              <a:t>o</a:t>
            </a:r>
            <a:r>
              <a:rPr lang="en-US" altLang="en-US" sz="2400" spc="-50" dirty="0">
                <a:solidFill>
                  <a:srgbClr val="000000"/>
                </a:solidFill>
              </a:rPr>
              <a:t> </a:t>
            </a:r>
            <a:r>
              <a:rPr lang="en-US" altLang="en-US" sz="2800" spc="-50" dirty="0">
                <a:solidFill>
                  <a:srgbClr val="000000"/>
                </a:solidFill>
              </a:rPr>
              <a:t>treats</a:t>
            </a:r>
            <a:r>
              <a:rPr lang="en-US" altLang="en-US" sz="2400" spc="-50" dirty="0">
                <a:solidFill>
                  <a:srgbClr val="000000"/>
                </a:solidFill>
              </a:rPr>
              <a:t> </a:t>
            </a:r>
            <a:r>
              <a:rPr lang="en-US" altLang="en-US" sz="2800" spc="-50" dirty="0">
                <a:solidFill>
                  <a:srgbClr val="FF0000"/>
                </a:solidFill>
              </a:rPr>
              <a:t>empty</a:t>
            </a:r>
            <a:r>
              <a:rPr lang="en-US" altLang="en-US" sz="2000" spc="-50" dirty="0">
                <a:solidFill>
                  <a:srgbClr val="FF0000"/>
                </a:solidFill>
              </a:rPr>
              <a:t> </a:t>
            </a:r>
            <a:r>
              <a:rPr lang="en-US" altLang="en-US" sz="2800" spc="-50" dirty="0">
                <a:solidFill>
                  <a:srgbClr val="FF0000"/>
                </a:solidFill>
              </a:rPr>
              <a:t>things</a:t>
            </a:r>
            <a:r>
              <a:rPr lang="en-US" altLang="en-US" sz="2400" spc="-50" dirty="0">
                <a:solidFill>
                  <a:srgbClr val="FF0000"/>
                </a:solidFill>
              </a:rPr>
              <a:t> </a:t>
            </a:r>
            <a:r>
              <a:rPr lang="en-US" altLang="en-US" sz="2800" spc="-50" dirty="0">
                <a:solidFill>
                  <a:srgbClr val="000000"/>
                </a:solidFill>
              </a:rPr>
              <a:t>as </a:t>
            </a:r>
            <a:r>
              <a:rPr lang="en-US" altLang="en-US" sz="2800" spc="-210" dirty="0">
                <a:solidFill>
                  <a:srgbClr val="FFC000"/>
                </a:solidFill>
              </a:rPr>
              <a:t>F</a:t>
            </a:r>
            <a:r>
              <a:rPr lang="en-US" altLang="en-US" sz="2800" spc="-50" dirty="0">
                <a:solidFill>
                  <a:srgbClr val="FFC000"/>
                </a:solidFill>
              </a:rPr>
              <a:t>als</a:t>
            </a:r>
            <a:r>
              <a:rPr lang="en-US" altLang="en-US" sz="2800" spc="-100" dirty="0">
                <a:solidFill>
                  <a:srgbClr val="FFC000"/>
                </a:solidFill>
              </a:rPr>
              <a:t>e</a:t>
            </a:r>
            <a:r>
              <a:rPr lang="en-US" altLang="en-US" sz="2800" spc="-50" dirty="0"/>
              <a:t>: </a:t>
            </a:r>
          </a:p>
          <a:p>
            <a:pPr lvl="1">
              <a:lnSpc>
                <a:spcPct val="70000"/>
              </a:lnSpc>
              <a:spcBef>
                <a:spcPts val="300"/>
              </a:spcBef>
              <a:buFontTx/>
              <a:buNone/>
            </a:pPr>
            <a:r>
              <a:rPr lang="en-US" altLang="en-US" sz="22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 </a:t>
            </a:r>
            <a:r>
              <a:rPr lang="en-US" altLang="en-US" sz="2200" b="1" dirty="0" err="1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""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[]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()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or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{}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set()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b="1" dirty="0">
                <a:solidFill>
                  <a:srgbClr val="FFC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False</a:t>
            </a:r>
          </a:p>
          <a:p>
            <a:pPr marL="285750" indent="-285750">
              <a:spcBef>
                <a:spcPts val="900"/>
              </a:spcBef>
            </a:pPr>
            <a:r>
              <a:rPr lang="en-US" altLang="en-US" sz="2800" spc="-100" dirty="0"/>
              <a:t>No</a:t>
            </a:r>
            <a:r>
              <a:rPr lang="en-US" altLang="en-US" sz="2800" spc="-80" dirty="0"/>
              <a:t>n-</a:t>
            </a:r>
            <a:r>
              <a:rPr lang="en-US" altLang="en-US" sz="2800" spc="-80" dirty="0" err="1"/>
              <a:t>boolean</a:t>
            </a:r>
            <a:r>
              <a:rPr lang="en-US" altLang="en-US" sz="2800" spc="-50" dirty="0" err="1"/>
              <a:t>s</a:t>
            </a:r>
            <a:r>
              <a:rPr lang="en-US" altLang="en-US" sz="1800" dirty="0"/>
              <a:t> </a:t>
            </a:r>
            <a:r>
              <a:rPr lang="en-US" altLang="en-US" sz="2800" b="1" i="1" spc="-100" dirty="0"/>
              <a:t>keep their original value</a:t>
            </a:r>
            <a:r>
              <a:rPr lang="en-US" altLang="en-US" sz="2800" b="1" i="1" spc="-300" dirty="0"/>
              <a:t>s</a:t>
            </a:r>
            <a:r>
              <a:rPr lang="en-US" altLang="en-US" sz="2800" dirty="0"/>
              <a:t>,</a:t>
            </a:r>
            <a:r>
              <a:rPr lang="en-US" altLang="en-US" sz="1800" dirty="0"/>
              <a:t> </a:t>
            </a:r>
            <a:r>
              <a:rPr lang="en-US" altLang="en-US" sz="2800" spc="-50" dirty="0"/>
              <a:t>w</a:t>
            </a:r>
            <a:r>
              <a:rPr lang="en-US" altLang="en-US" sz="2800" spc="-80" dirty="0"/>
              <a:t>he</a:t>
            </a:r>
            <a:r>
              <a:rPr lang="en-US" altLang="en-US" sz="2800" spc="-50" dirty="0"/>
              <a:t>n</a:t>
            </a:r>
            <a:r>
              <a:rPr lang="en-US" altLang="en-US" sz="2400" spc="-50" dirty="0"/>
              <a:t> </a:t>
            </a:r>
            <a:r>
              <a:rPr lang="en-US" altLang="en-US" sz="2800" spc="-50" dirty="0"/>
              <a:t>used</a:t>
            </a:r>
            <a:r>
              <a:rPr lang="en-US" altLang="en-US" sz="2400" spc="-50" dirty="0"/>
              <a:t> </a:t>
            </a:r>
            <a:r>
              <a:rPr lang="en-US" altLang="en-US" sz="2800" spc="-50" dirty="0"/>
              <a:t>in</a:t>
            </a:r>
            <a:r>
              <a:rPr lang="en-US" altLang="en-US" sz="2400" spc="-50" dirty="0"/>
              <a:t> </a:t>
            </a:r>
            <a:r>
              <a:rPr lang="en-US" altLang="en-US" sz="2800" spc="-80" dirty="0" smtClean="0"/>
              <a:t>logi</a:t>
            </a:r>
            <a:r>
              <a:rPr lang="en-US" altLang="en-US" sz="2800" spc="-100" dirty="0" smtClean="0"/>
              <a:t>c</a:t>
            </a:r>
            <a:r>
              <a:rPr lang="en-US" altLang="en-US" sz="2800" dirty="0" smtClean="0"/>
              <a:t>:</a:t>
            </a:r>
            <a:endParaRPr lang="en-US" altLang="en-US" sz="2800" dirty="0"/>
          </a:p>
          <a:p>
            <a:pPr marL="461963" lvl="1" indent="-4763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spc="-1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... </a:t>
            </a:r>
            <a:r>
              <a:rPr lang="en-US" altLang="en-US" sz="2200" spc="-100" dirty="0">
                <a:solidFill>
                  <a:srgbClr val="FFFFFF">
                    <a:lumMod val="75000"/>
                  </a:srgbClr>
                </a:solidFill>
                <a:cs typeface="Arial" panose="020B0604020202020204" pitchFamily="34" charset="0"/>
              </a:rPr>
              <a:t>                       </a:t>
            </a:r>
            <a:r>
              <a:rPr lang="en-US" altLang="en-US" sz="1600" spc="-100" dirty="0">
                <a:solidFill>
                  <a:srgbClr val="FFFFFF">
                    <a:lumMod val="75000"/>
                  </a:srgbClr>
                </a:solidFill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FFFFFF">
                    <a:lumMod val="75000"/>
                  </a:srgbClr>
                </a:solidFill>
                <a:cs typeface="Arial" panose="020B0604020202020204" pitchFamily="34" charset="0"/>
              </a:rPr>
              <a:t>   </a:t>
            </a:r>
            <a:r>
              <a:rPr lang="en-US" altLang="en-US" sz="2200" dirty="0">
                <a:solidFill>
                  <a:srgbClr val="FF9393"/>
                </a:solidFill>
                <a:cs typeface="Arial" panose="020B0604020202020204" pitchFamily="34" charset="0"/>
              </a:rPr>
              <a:t># since </a:t>
            </a:r>
            <a:r>
              <a:rPr lang="en-US" altLang="en-US" sz="2200" spc="-5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True</a:t>
            </a:r>
            <a:r>
              <a:rPr lang="en-US" altLang="en-US" sz="1800" spc="-5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spc="-5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</a:t>
            </a:r>
            <a:r>
              <a:rPr lang="en-US" altLang="en-US" sz="1800" spc="-5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spc="-5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Anything</a:t>
            </a:r>
            <a:r>
              <a:rPr lang="en-US" altLang="en-US" sz="1800" spc="-5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spc="-5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</a:t>
            </a:r>
            <a:r>
              <a:rPr lang="en-US" altLang="en-US" sz="1800" spc="-5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spc="-50" dirty="0">
                <a:solidFill>
                  <a:srgbClr val="0C77C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Anything</a:t>
            </a:r>
            <a:r>
              <a:rPr lang="en-US" altLang="en-US" sz="1400" spc="-50" dirty="0">
                <a:solidFill>
                  <a:srgbClr val="0C77C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spc="-5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==</a:t>
            </a:r>
            <a:r>
              <a:rPr lang="en-US" altLang="en-US" sz="1400" spc="-5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spc="-50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True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5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spc="-1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</a:t>
            </a:r>
            <a:r>
              <a:rPr lang="en-US" altLang="en-US" sz="2200" spc="-100" dirty="0" smtClean="0">
                <a:solidFill>
                  <a:srgbClr val="FFFF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5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and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6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and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7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\</a:t>
            </a:r>
            <a:r>
              <a:rPr lang="en-US" altLang="en-US" sz="2200" spc="-10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</a:t>
            </a:r>
            <a:r>
              <a:rPr lang="en-US" altLang="en-US" sz="2200" spc="-100" dirty="0">
                <a:solidFill>
                  <a:srgbClr val="FF9393"/>
                </a:solidFill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FF9393"/>
                </a:solidFill>
                <a:cs typeface="Arial" panose="020B0604020202020204" pitchFamily="34" charset="0"/>
              </a:rPr>
              <a:t>If you have</a:t>
            </a:r>
            <a:r>
              <a:rPr lang="en-US" altLang="en-US" sz="120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True</a:t>
            </a:r>
            <a:r>
              <a:rPr lang="en-US" altLang="en-US" sz="200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and</a:t>
            </a:r>
            <a:r>
              <a:rPr lang="en-US" altLang="en-US" sz="20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True</a:t>
            </a:r>
            <a:r>
              <a:rPr lang="en-US" altLang="en-US" sz="200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and</a:t>
            </a:r>
            <a:r>
              <a:rPr lang="en-US" altLang="en-US" sz="20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0C77C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Somethin</a:t>
            </a:r>
            <a:r>
              <a:rPr lang="en-US" altLang="en-US" sz="2200" spc="-100" dirty="0">
                <a:solidFill>
                  <a:srgbClr val="0C77C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g</a:t>
            </a:r>
            <a:r>
              <a:rPr lang="en-US" altLang="en-US" sz="2200" dirty="0">
                <a:solidFill>
                  <a:srgbClr val="FF9393"/>
                </a:solidFill>
                <a:cs typeface="Arial" panose="020B0604020202020204" pitchFamily="34" charset="0"/>
              </a:rPr>
              <a:t>, </a:t>
            </a:r>
          </a:p>
          <a:p>
            <a:pPr lvl="1">
              <a:lnSpc>
                <a:spcPct val="75000"/>
              </a:lnSpc>
              <a:spcBef>
                <a:spcPts val="300"/>
              </a:spcBef>
              <a:buFontTx/>
              <a:buNone/>
            </a:pPr>
            <a:r>
              <a:rPr lang="en-US" altLang="en-US" sz="2200" spc="-1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... </a:t>
            </a:r>
            <a:r>
              <a:rPr lang="en-US" altLang="en-US" sz="2200" dirty="0">
                <a:solidFill>
                  <a:srgbClr val="FF9393"/>
                </a:solidFill>
                <a:cs typeface="Arial" panose="020B0604020202020204" pitchFamily="34" charset="0"/>
              </a:rPr>
              <a:t>#</a:t>
            </a:r>
            <a:r>
              <a:rPr lang="en-US" altLang="en-US" sz="2200" spc="-40" dirty="0">
                <a:solidFill>
                  <a:srgbClr val="FF9393"/>
                </a:solidFill>
                <a:cs typeface="Arial" panose="020B0604020202020204" pitchFamily="34" charset="0"/>
              </a:rPr>
              <a:t>yo</a:t>
            </a:r>
            <a:r>
              <a:rPr lang="en-US" altLang="en-US" sz="2200" dirty="0">
                <a:solidFill>
                  <a:srgbClr val="FF9393"/>
                </a:solidFill>
                <a:cs typeface="Arial" panose="020B0604020202020204" pitchFamily="34" charset="0"/>
              </a:rPr>
              <a:t>u still </a:t>
            </a:r>
            <a:r>
              <a:rPr lang="en-US" altLang="en-US" sz="2200" spc="-40" dirty="0">
                <a:solidFill>
                  <a:srgbClr val="FF9393"/>
                </a:solidFill>
                <a:cs typeface="Arial" panose="020B0604020202020204" pitchFamily="34" charset="0"/>
              </a:rPr>
              <a:t>need</a:t>
            </a:r>
            <a:r>
              <a:rPr lang="en-US" altLang="en-US" sz="2200" dirty="0">
                <a:solidFill>
                  <a:srgbClr val="FF9393"/>
                </a:solidFill>
                <a:cs typeface="Arial" panose="020B0604020202020204" pitchFamily="34" charset="0"/>
              </a:rPr>
              <a:t> to </a:t>
            </a:r>
            <a:r>
              <a:rPr lang="en-US" altLang="en-US" sz="2200" spc="-50" dirty="0">
                <a:solidFill>
                  <a:srgbClr val="FF9393"/>
                </a:solidFill>
                <a:cs typeface="Arial" panose="020B0604020202020204" pitchFamily="34" charset="0"/>
              </a:rPr>
              <a:t>evaluate </a:t>
            </a:r>
            <a:r>
              <a:rPr lang="en-US" altLang="en-US" sz="2200" dirty="0">
                <a:solidFill>
                  <a:srgbClr val="FF9393"/>
                </a:solidFill>
                <a:cs typeface="Arial" panose="020B0604020202020204" pitchFamily="34" charset="0"/>
              </a:rPr>
              <a:t>t</a:t>
            </a:r>
            <a:r>
              <a:rPr lang="en-US" altLang="en-US" sz="2200" spc="-50" dirty="0">
                <a:solidFill>
                  <a:srgbClr val="FF9393"/>
                </a:solidFill>
                <a:cs typeface="Arial" panose="020B0604020202020204" pitchFamily="34" charset="0"/>
              </a:rPr>
              <a:t>h</a:t>
            </a:r>
            <a:r>
              <a:rPr lang="en-US" altLang="en-US" sz="2200" dirty="0">
                <a:solidFill>
                  <a:srgbClr val="FF9393"/>
                </a:solidFill>
                <a:cs typeface="Arial" panose="020B0604020202020204" pitchFamily="34" charset="0"/>
              </a:rPr>
              <a:t>e </a:t>
            </a:r>
            <a:r>
              <a:rPr lang="en-US" altLang="en-US" sz="220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something</a:t>
            </a:r>
            <a:r>
              <a:rPr lang="en-US" altLang="en-US" sz="2200" dirty="0">
                <a:solidFill>
                  <a:srgbClr val="FF939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200" spc="-40" dirty="0" smtClean="0">
                <a:solidFill>
                  <a:srgbClr val="FF9393"/>
                </a:solidFill>
                <a:cs typeface="Arial" panose="020B0604020202020204" pitchFamily="34" charset="0"/>
              </a:rPr>
              <a:t>so </a:t>
            </a:r>
            <a:r>
              <a:rPr lang="en-US" altLang="en-US" sz="2200" spc="-40" dirty="0">
                <a:solidFill>
                  <a:srgbClr val="FF9393"/>
                </a:solidFill>
                <a:cs typeface="Arial" panose="020B0604020202020204" pitchFamily="34" charset="0"/>
              </a:rPr>
              <a:t>we get an answer o</a:t>
            </a:r>
            <a:r>
              <a:rPr lang="en-US" altLang="en-US" sz="2200" dirty="0">
                <a:solidFill>
                  <a:srgbClr val="FF9393"/>
                </a:solidFill>
                <a:cs typeface="Arial" panose="020B0604020202020204" pitchFamily="34" charset="0"/>
              </a:rPr>
              <a:t>f: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7</a:t>
            </a:r>
          </a:p>
          <a:p>
            <a:pPr lvl="1">
              <a:lnSpc>
                <a:spcPct val="72000"/>
              </a:lnSpc>
              <a:spcBef>
                <a:spcPts val="0"/>
              </a:spcBef>
              <a:buFontTx/>
              <a:buNone/>
            </a:pPr>
            <a:r>
              <a:rPr lang="en-US" altLang="en-US" sz="2200" spc="-100" dirty="0">
                <a:solidFill>
                  <a:srgbClr val="BFBFB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</a:t>
            </a:r>
            <a:r>
              <a:rPr lang="en-US" altLang="en-US" sz="2200" spc="-100" dirty="0">
                <a:solidFill>
                  <a:srgbClr val="FFFF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5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and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6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  <a:r>
              <a:rPr lang="en-US" altLang="en-US" sz="18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7</a:t>
            </a:r>
          </a:p>
          <a:p>
            <a:pPr lvl="1">
              <a:lnSpc>
                <a:spcPct val="72000"/>
              </a:lnSpc>
              <a:spcBef>
                <a:spcPts val="0"/>
              </a:spcBef>
              <a:buFontTx/>
              <a:buNone/>
            </a:pP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6</a:t>
            </a:r>
          </a:p>
          <a:p>
            <a:pPr lvl="1">
              <a:lnSpc>
                <a:spcPct val="72000"/>
              </a:lnSpc>
              <a:spcBef>
                <a:spcPts val="0"/>
              </a:spcBef>
              <a:buFontTx/>
              <a:buNone/>
            </a:pPr>
            <a:r>
              <a:rPr lang="en-US" altLang="en-US" sz="2200" spc="-100" dirty="0">
                <a:solidFill>
                  <a:srgbClr val="BFBFB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 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5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6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  <a:r>
              <a:rPr lang="en-US" altLang="en-US" sz="16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and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7</a:t>
            </a:r>
            <a:r>
              <a:rPr lang="en-US" altLang="en-US" sz="220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</a:t>
            </a:r>
            <a:r>
              <a:rPr lang="en-US" altLang="en-US" sz="2200" spc="-30" dirty="0">
                <a:solidFill>
                  <a:srgbClr val="FF9393"/>
                </a:solidFill>
                <a:cs typeface="Arial" panose="020B0604020202020204" pitchFamily="34" charset="0"/>
              </a:rPr>
              <a:t>The</a:t>
            </a:r>
            <a:r>
              <a:rPr lang="en-US" altLang="en-US" sz="2000" spc="-30" dirty="0">
                <a:solidFill>
                  <a:srgbClr val="FF9393"/>
                </a:solidFill>
                <a:cs typeface="Arial" panose="020B0604020202020204" pitchFamily="34" charset="0"/>
              </a:rPr>
              <a:t> </a:t>
            </a:r>
            <a:r>
              <a:rPr lang="en-US" altLang="en-US" sz="2200" spc="-30" dirty="0">
                <a:solidFill>
                  <a:srgbClr val="FF9393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100" spc="-30" dirty="0">
                <a:solidFill>
                  <a:srgbClr val="FF9393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 spc="-30" dirty="0">
                <a:solidFill>
                  <a:srgbClr val="FF9393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000" spc="-30" dirty="0">
                <a:solidFill>
                  <a:srgbClr val="FF9393"/>
                </a:solidFill>
                <a:cs typeface="Arial" panose="020B0604020202020204" pitchFamily="34" charset="0"/>
              </a:rPr>
              <a:t> </a:t>
            </a:r>
            <a:r>
              <a:rPr lang="en-US" altLang="en-US" sz="2200" spc="-30" dirty="0">
                <a:solidFill>
                  <a:srgbClr val="FF9393"/>
                </a:solidFill>
                <a:cs typeface="Arial" panose="020B0604020202020204" pitchFamily="34" charset="0"/>
              </a:rPr>
              <a:t>aren’t needed:</a:t>
            </a:r>
            <a:r>
              <a:rPr lang="en-US" altLang="en-US" sz="2000" spc="-30" dirty="0">
                <a:solidFill>
                  <a:srgbClr val="FF9393"/>
                </a:solidFill>
                <a:cs typeface="Arial" panose="020B0604020202020204" pitchFamily="34" charset="0"/>
              </a:rPr>
              <a:t> </a:t>
            </a:r>
            <a:r>
              <a:rPr lang="en-US" altLang="en-US" sz="2200" spc="-2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</a:t>
            </a:r>
            <a:r>
              <a:rPr lang="en-US" altLang="en-US" sz="2200" spc="-3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r</a:t>
            </a:r>
            <a:r>
              <a:rPr lang="en-US" altLang="en-US" sz="2200" spc="-30" dirty="0">
                <a:solidFill>
                  <a:srgbClr val="3333CC"/>
                </a:solidFill>
                <a:cs typeface="Arial" panose="020B0604020202020204" pitchFamily="34" charset="0"/>
              </a:rPr>
              <a:t> </a:t>
            </a:r>
            <a:r>
              <a:rPr lang="en-US" altLang="en-US" sz="2200" spc="-30" dirty="0">
                <a:solidFill>
                  <a:srgbClr val="FF9393"/>
                </a:solidFill>
                <a:cs typeface="Arial" panose="020B0604020202020204" pitchFamily="34" charset="0"/>
              </a:rPr>
              <a:t>has precedence </a:t>
            </a:r>
            <a:r>
              <a:rPr lang="en-US" altLang="en-US" sz="2200" spc="-100" dirty="0">
                <a:solidFill>
                  <a:srgbClr val="FF9393"/>
                </a:solidFill>
                <a:cs typeface="Arial" panose="020B0604020202020204" pitchFamily="34" charset="0"/>
              </a:rPr>
              <a:t>ov</a:t>
            </a:r>
            <a:r>
              <a:rPr lang="en-US" altLang="en-US" sz="2200" spc="-30" dirty="0">
                <a:solidFill>
                  <a:srgbClr val="FF9393"/>
                </a:solidFill>
                <a:cs typeface="Arial" panose="020B0604020202020204" pitchFamily="34" charset="0"/>
              </a:rPr>
              <a:t>er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an</a:t>
            </a:r>
            <a:r>
              <a:rPr lang="en-US" altLang="en-US" sz="2200" spc="-3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</a:t>
            </a:r>
          </a:p>
          <a:p>
            <a:pPr lvl="1">
              <a:lnSpc>
                <a:spcPct val="72000"/>
              </a:lnSpc>
              <a:spcBef>
                <a:spcPts val="0"/>
              </a:spcBef>
              <a:buFontTx/>
              <a:buNone/>
            </a:pP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7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spc="-100" dirty="0" smtClean="0">
                <a:solidFill>
                  <a:srgbClr val="FFFFFF">
                    <a:lumMod val="75000"/>
                  </a:srgbClr>
                </a:solidFill>
                <a:latin typeface="Lucida Console" pitchFamily="49" charset="0"/>
              </a:rPr>
              <a:t>&gt;&gt;&gt;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a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spc="-100" dirty="0">
                <a:solidFill>
                  <a:srgbClr val="FF0000"/>
                </a:solidFill>
                <a:latin typeface="Lucida Console" pitchFamily="49" charset="0"/>
              </a:rPr>
              <a:t>0+0j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;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spc="-100" dirty="0">
                <a:solidFill>
                  <a:srgbClr val="FF0000"/>
                </a:solidFill>
                <a:latin typeface="Lucida Console" pitchFamily="49" charset="0"/>
              </a:rPr>
              <a:t>{}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;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spc="-100" dirty="0">
                <a:solidFill>
                  <a:srgbClr val="FF0000"/>
                </a:solidFill>
                <a:latin typeface="Lucida Console" pitchFamily="49" charset="0"/>
              </a:rPr>
              <a:t>''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;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itchFamily="49" charset="0"/>
              </a:rPr>
              <a:t>d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itchFamily="49" charset="0"/>
              </a:rPr>
              <a:t>'string!'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; </a:t>
            </a:r>
            <a:r>
              <a:rPr lang="en-US" altLang="en-US" sz="2200" b="1" spc="-100" dirty="0" smtClean="0">
                <a:solidFill>
                  <a:srgbClr val="0070C0"/>
                </a:solidFill>
                <a:latin typeface="Lucida Console" pitchFamily="49" charset="0"/>
              </a:rPr>
              <a:t>e</a:t>
            </a:r>
            <a:r>
              <a:rPr lang="en-US" altLang="en-US" sz="2200" spc="-100" dirty="0" smtClean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b="1" spc="-100" dirty="0" smtClean="0">
                <a:solidFill>
                  <a:srgbClr val="0070C0"/>
                </a:solidFill>
                <a:latin typeface="Lucida Console" pitchFamily="49" charset="0"/>
              </a:rPr>
              <a:t>2.718</a:t>
            </a:r>
            <a:endParaRPr lang="en-US" altLang="en-US" sz="2200" b="1" spc="-100" dirty="0">
              <a:solidFill>
                <a:srgbClr val="0070C0"/>
              </a:solidFill>
              <a:latin typeface="Lucida Console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sz="2200" spc="-100" dirty="0">
                <a:solidFill>
                  <a:srgbClr val="FFFFFF"/>
                </a:solidFill>
                <a:latin typeface="Lucida Console" pitchFamily="49" charset="0"/>
              </a:rPr>
              <a:t>&gt;&gt;&gt; 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print("First non-null:",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a </a:t>
            </a:r>
            <a:r>
              <a:rPr lang="en-US" altLang="en-US" sz="2200" b="1" spc="-100" dirty="0">
                <a:solidFill>
                  <a:srgbClr val="7030A0"/>
                </a:solidFill>
                <a:latin typeface="Lucida Console" pitchFamily="49" charset="0"/>
              </a:rPr>
              <a:t>or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en-US" altLang="en-US" sz="2200" b="1" spc="-100" dirty="0">
                <a:solidFill>
                  <a:srgbClr val="7030A0"/>
                </a:solidFill>
                <a:latin typeface="Lucida Console" pitchFamily="49" charset="0"/>
              </a:rPr>
              <a:t> or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c </a:t>
            </a:r>
            <a:r>
              <a:rPr lang="en-US" altLang="en-US" sz="2200" b="1" spc="-100" dirty="0">
                <a:solidFill>
                  <a:srgbClr val="7030A0"/>
                </a:solidFill>
                <a:latin typeface="Lucida Console" pitchFamily="49" charset="0"/>
              </a:rPr>
              <a:t>or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itchFamily="49" charset="0"/>
              </a:rPr>
              <a:t>d</a:t>
            </a:r>
            <a:r>
              <a:rPr lang="en-US" altLang="en-US" sz="2200" b="1" spc="-100" dirty="0">
                <a:solidFill>
                  <a:srgbClr val="7030A0"/>
                </a:solidFill>
                <a:latin typeface="Lucida Console" pitchFamily="49" charset="0"/>
              </a:rPr>
              <a:t> or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itchFamily="49" charset="0"/>
              </a:rPr>
              <a:t>e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)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2895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074" kern="0" dirty="0">
                <a:solidFill>
                  <a:srgbClr val="0070C0"/>
                </a:solidFill>
                <a:latin typeface="Elephant" panose="02020904090505020303" pitchFamily="18" charset="0"/>
              </a:rPr>
              <a:t>Non-Booleans in Comparisons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565944" y="6521016"/>
            <a:ext cx="56832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en-US" sz="2200" spc="-1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</a:t>
            </a:r>
            <a:endParaRPr lang="en-US" sz="2200" spc="-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08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8256" y="609600"/>
            <a:ext cx="10333038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285750" indent="-285750">
              <a:lnSpc>
                <a:spcPct val="90000"/>
              </a:lnSpc>
              <a:spcBef>
                <a:spcPts val="1200"/>
              </a:spcBef>
            </a:pPr>
            <a:r>
              <a:rPr lang="en-US" altLang="en-US" sz="2800" dirty="0"/>
              <a:t>When</a:t>
            </a:r>
            <a:r>
              <a:rPr lang="en-US" altLang="en-US" sz="2400" dirty="0"/>
              <a:t> </a:t>
            </a:r>
            <a:r>
              <a:rPr lang="en-US" altLang="en-US" sz="2800" b="1" spc="-100" dirty="0">
                <a:solidFill>
                  <a:srgbClr val="0070C0"/>
                </a:solidFill>
              </a:rPr>
              <a:t>non-</a:t>
            </a:r>
            <a:r>
              <a:rPr lang="en-US" altLang="en-US" sz="2800" b="1" spc="-100" dirty="0" err="1">
                <a:solidFill>
                  <a:srgbClr val="0070C0"/>
                </a:solidFill>
              </a:rPr>
              <a:t>booleans</a:t>
            </a:r>
            <a:r>
              <a:rPr lang="en-US" altLang="en-US" sz="2400" dirty="0"/>
              <a:t> </a:t>
            </a:r>
            <a:r>
              <a:rPr lang="en-US" altLang="en-US" sz="2800" dirty="0"/>
              <a:t>are</a:t>
            </a:r>
            <a:r>
              <a:rPr lang="en-US" altLang="en-US" sz="2400" dirty="0"/>
              <a:t> </a:t>
            </a:r>
            <a:r>
              <a:rPr lang="en-US" altLang="en-US" sz="2800" b="1" spc="-100" dirty="0">
                <a:solidFill>
                  <a:srgbClr val="7030A0"/>
                </a:solidFill>
              </a:rPr>
              <a:t>used</a:t>
            </a:r>
            <a:r>
              <a:rPr lang="en-US" altLang="en-US" sz="2400" b="1" spc="-100" dirty="0">
                <a:solidFill>
                  <a:srgbClr val="7030A0"/>
                </a:solidFill>
              </a:rPr>
              <a:t> </a:t>
            </a:r>
            <a:r>
              <a:rPr lang="en-US" altLang="en-US" sz="2800" b="1" spc="-100" dirty="0">
                <a:solidFill>
                  <a:srgbClr val="7030A0"/>
                </a:solidFill>
              </a:rPr>
              <a:t>as </a:t>
            </a:r>
            <a:r>
              <a:rPr lang="en-US" altLang="en-US" sz="2800" b="1" spc="-100" dirty="0" err="1">
                <a:solidFill>
                  <a:srgbClr val="7030A0"/>
                </a:solidFill>
              </a:rPr>
              <a:t>booleans</a:t>
            </a:r>
            <a:r>
              <a:rPr lang="en-US" altLang="en-US" sz="2800" dirty="0"/>
              <a:t>,</a:t>
            </a:r>
            <a:r>
              <a:rPr lang="en-US" altLang="en-US" sz="2400" dirty="0"/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0</a:t>
            </a:r>
            <a:r>
              <a:rPr lang="en-US" altLang="en-US" sz="2400" dirty="0"/>
              <a:t> </a:t>
            </a:r>
            <a:r>
              <a:rPr lang="en-US" altLang="en-US" sz="2800" dirty="0"/>
              <a:t>is</a:t>
            </a:r>
            <a:r>
              <a:rPr lang="en-US" altLang="en-US" sz="2400" dirty="0"/>
              <a:t> </a:t>
            </a:r>
            <a:r>
              <a:rPr lang="en-US" altLang="en-US" sz="2800" dirty="0"/>
              <a:t>treated</a:t>
            </a:r>
            <a:r>
              <a:rPr lang="en-US" altLang="en-US" sz="2400" dirty="0"/>
              <a:t> </a:t>
            </a:r>
            <a:r>
              <a:rPr lang="en-US" altLang="en-US" sz="2800" dirty="0" smtClean="0"/>
              <a:t>as </a:t>
            </a:r>
            <a:r>
              <a:rPr lang="en-US" altLang="en-US" sz="2800" dirty="0">
                <a:solidFill>
                  <a:schemeClr val="tx1"/>
                </a:solidFill>
              </a:rPr>
              <a:t>False</a:t>
            </a:r>
            <a:r>
              <a:rPr lang="en-US" altLang="en-US" sz="2800" dirty="0">
                <a:solidFill>
                  <a:srgbClr val="FFC000"/>
                </a:solidFill>
              </a:rPr>
              <a:t> </a:t>
            </a:r>
            <a:r>
              <a:rPr lang="en-US" altLang="en-US" sz="2800" dirty="0"/>
              <a:t>(</a:t>
            </a:r>
            <a:r>
              <a:rPr lang="en-US" altLang="en-US" dirty="0"/>
              <a:t>just like in C++, </a:t>
            </a:r>
            <a:r>
              <a:rPr lang="en-US" altLang="en-US" dirty="0" err="1"/>
              <a:t>eg</a:t>
            </a:r>
            <a:r>
              <a:rPr lang="en-US" altLang="en-US" dirty="0"/>
              <a:t>:  </a:t>
            </a:r>
            <a:r>
              <a:rPr lang="en-US" altLang="en-US" i="1" dirty="0" err="1"/>
              <a:t>cin</a:t>
            </a:r>
            <a:r>
              <a:rPr lang="en-US" altLang="en-US" i="1" dirty="0"/>
              <a:t>&gt;&gt;x; if (</a:t>
            </a:r>
            <a:r>
              <a:rPr lang="en-US" altLang="en-US" b="1" i="1" dirty="0">
                <a:solidFill>
                  <a:srgbClr val="7030A0"/>
                </a:solidFill>
              </a:rPr>
              <a:t>!</a:t>
            </a:r>
            <a:r>
              <a:rPr lang="en-US" altLang="en-US" i="1" dirty="0">
                <a:solidFill>
                  <a:srgbClr val="FF0000"/>
                </a:solidFill>
              </a:rPr>
              <a:t>x</a:t>
            </a:r>
            <a:r>
              <a:rPr lang="en-US" altLang="en-US" i="1" dirty="0"/>
              <a:t>)</a:t>
            </a:r>
            <a:r>
              <a:rPr lang="en-US" altLang="en-US" i="1" dirty="0" err="1"/>
              <a:t>cout</a:t>
            </a:r>
            <a:r>
              <a:rPr lang="en-US" altLang="en-US" i="1" dirty="0"/>
              <a:t>&lt;&lt; "</a:t>
            </a:r>
            <a:r>
              <a:rPr lang="en-US" altLang="en-US" i="1" dirty="0">
                <a:solidFill>
                  <a:srgbClr val="FFC000"/>
                </a:solidFill>
              </a:rPr>
              <a:t>It was 0.</a:t>
            </a:r>
            <a:r>
              <a:rPr lang="en-US" altLang="en-US" i="1" dirty="0"/>
              <a:t>";</a:t>
            </a:r>
            <a:r>
              <a:rPr lang="en-US" altLang="en-US" sz="2800" dirty="0"/>
              <a:t>)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 </a:t>
            </a:r>
            <a:r>
              <a:rPr lang="en-US" altLang="en-US" sz="2200" b="1" dirty="0" err="1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5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True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 </a:t>
            </a:r>
            <a:r>
              <a:rPr lang="en-US" altLang="en-US" sz="2200" b="1" dirty="0" err="1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0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b="1" dirty="0">
                <a:solidFill>
                  <a:srgbClr val="FFC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False</a:t>
            </a:r>
          </a:p>
          <a:p>
            <a:pPr marL="285750" indent="-285750">
              <a:spcBef>
                <a:spcPts val="900"/>
              </a:spcBef>
            </a:pPr>
            <a:r>
              <a:rPr lang="en-US" altLang="en-US" sz="2800" spc="-50" dirty="0"/>
              <a:t>G</a:t>
            </a:r>
            <a:r>
              <a:rPr lang="en-US" altLang="en-US" sz="2800" spc="-70" dirty="0"/>
              <a:t>oin</a:t>
            </a:r>
            <a:r>
              <a:rPr lang="en-US" altLang="en-US" sz="2800" spc="-50" dirty="0"/>
              <a:t>g</a:t>
            </a:r>
            <a:r>
              <a:rPr lang="en-US" altLang="en-US" spc="-50" dirty="0"/>
              <a:t> </a:t>
            </a:r>
            <a:r>
              <a:rPr lang="en-US" altLang="en-US" sz="2800" spc="-50" dirty="0"/>
              <a:t>b</a:t>
            </a:r>
            <a:r>
              <a:rPr lang="en-US" altLang="en-US" sz="2800" spc="-110" dirty="0"/>
              <a:t>ey</a:t>
            </a:r>
            <a:r>
              <a:rPr lang="en-US" altLang="en-US" sz="2800" spc="-70" dirty="0"/>
              <a:t>on</a:t>
            </a:r>
            <a:r>
              <a:rPr lang="en-US" altLang="en-US" sz="2800" spc="-50" dirty="0"/>
              <a:t>d</a:t>
            </a:r>
            <a:r>
              <a:rPr lang="en-US" altLang="en-US" sz="2400" spc="-50" dirty="0"/>
              <a:t> </a:t>
            </a:r>
            <a:r>
              <a:rPr lang="en-US" altLang="en-US" sz="2800" spc="-160" dirty="0">
                <a:solidFill>
                  <a:srgbClr val="000000"/>
                </a:solidFill>
              </a:rPr>
              <a:t>C</a:t>
            </a:r>
            <a:r>
              <a:rPr lang="en-US" altLang="en-US" spc="-50" dirty="0">
                <a:solidFill>
                  <a:srgbClr val="000000"/>
                </a:solidFill>
              </a:rPr>
              <a:t>+</a:t>
            </a:r>
            <a:r>
              <a:rPr lang="en-US" altLang="en-US" spc="-460" dirty="0">
                <a:solidFill>
                  <a:srgbClr val="000000"/>
                </a:solidFill>
              </a:rPr>
              <a:t>+</a:t>
            </a:r>
            <a:r>
              <a:rPr lang="en-US" altLang="en-US" sz="2800" spc="-50" dirty="0">
                <a:solidFill>
                  <a:srgbClr val="000000"/>
                </a:solidFill>
              </a:rPr>
              <a:t>,</a:t>
            </a:r>
            <a:r>
              <a:rPr lang="en-US" altLang="en-US" sz="2400" spc="-50" dirty="0">
                <a:solidFill>
                  <a:srgbClr val="000000"/>
                </a:solidFill>
              </a:rPr>
              <a:t> </a:t>
            </a:r>
            <a:r>
              <a:rPr lang="en-US" altLang="en-US" sz="2800" spc="-50" dirty="0">
                <a:solidFill>
                  <a:srgbClr val="000000"/>
                </a:solidFill>
              </a:rPr>
              <a:t>Pyt</a:t>
            </a:r>
            <a:r>
              <a:rPr lang="en-US" altLang="en-US" sz="2800" spc="-70" dirty="0">
                <a:solidFill>
                  <a:srgbClr val="000000"/>
                </a:solidFill>
              </a:rPr>
              <a:t>hon</a:t>
            </a:r>
            <a:r>
              <a:rPr lang="en-US" altLang="en-US" sz="2400" spc="-70" dirty="0">
                <a:solidFill>
                  <a:srgbClr val="000000"/>
                </a:solidFill>
              </a:rPr>
              <a:t> </a:t>
            </a:r>
            <a:r>
              <a:rPr lang="en-US" altLang="en-US" sz="2800" spc="-70" dirty="0">
                <a:solidFill>
                  <a:srgbClr val="000000"/>
                </a:solidFill>
              </a:rPr>
              <a:t>als</a:t>
            </a:r>
            <a:r>
              <a:rPr lang="en-US" altLang="en-US" sz="2800" spc="-50" dirty="0">
                <a:solidFill>
                  <a:srgbClr val="000000"/>
                </a:solidFill>
              </a:rPr>
              <a:t>o</a:t>
            </a:r>
            <a:r>
              <a:rPr lang="en-US" altLang="en-US" sz="2400" spc="-50" dirty="0">
                <a:solidFill>
                  <a:srgbClr val="000000"/>
                </a:solidFill>
              </a:rPr>
              <a:t> </a:t>
            </a:r>
            <a:r>
              <a:rPr lang="en-US" altLang="en-US" sz="2800" spc="-50" dirty="0">
                <a:solidFill>
                  <a:srgbClr val="000000"/>
                </a:solidFill>
              </a:rPr>
              <a:t>treats</a:t>
            </a:r>
            <a:r>
              <a:rPr lang="en-US" altLang="en-US" sz="2400" spc="-50" dirty="0">
                <a:solidFill>
                  <a:srgbClr val="000000"/>
                </a:solidFill>
              </a:rPr>
              <a:t> </a:t>
            </a:r>
            <a:r>
              <a:rPr lang="en-US" altLang="en-US" sz="2800" spc="-50" dirty="0">
                <a:solidFill>
                  <a:srgbClr val="FF0000"/>
                </a:solidFill>
              </a:rPr>
              <a:t>empty</a:t>
            </a:r>
            <a:r>
              <a:rPr lang="en-US" altLang="en-US" sz="2000" spc="-50" dirty="0">
                <a:solidFill>
                  <a:srgbClr val="FF0000"/>
                </a:solidFill>
              </a:rPr>
              <a:t> </a:t>
            </a:r>
            <a:r>
              <a:rPr lang="en-US" altLang="en-US" sz="2800" spc="-50" dirty="0">
                <a:solidFill>
                  <a:srgbClr val="FF0000"/>
                </a:solidFill>
              </a:rPr>
              <a:t>things</a:t>
            </a:r>
            <a:r>
              <a:rPr lang="en-US" altLang="en-US" sz="2400" spc="-50" dirty="0">
                <a:solidFill>
                  <a:srgbClr val="FF0000"/>
                </a:solidFill>
              </a:rPr>
              <a:t> </a:t>
            </a:r>
            <a:r>
              <a:rPr lang="en-US" altLang="en-US" sz="2800" spc="-50" dirty="0">
                <a:solidFill>
                  <a:srgbClr val="000000"/>
                </a:solidFill>
              </a:rPr>
              <a:t>as </a:t>
            </a:r>
            <a:r>
              <a:rPr lang="en-US" altLang="en-US" sz="2800" spc="-210" dirty="0">
                <a:solidFill>
                  <a:srgbClr val="FFC000"/>
                </a:solidFill>
              </a:rPr>
              <a:t>F</a:t>
            </a:r>
            <a:r>
              <a:rPr lang="en-US" altLang="en-US" sz="2800" spc="-50" dirty="0">
                <a:solidFill>
                  <a:srgbClr val="FFC000"/>
                </a:solidFill>
              </a:rPr>
              <a:t>als</a:t>
            </a:r>
            <a:r>
              <a:rPr lang="en-US" altLang="en-US" sz="2800" spc="-100" dirty="0">
                <a:solidFill>
                  <a:srgbClr val="FFC000"/>
                </a:solidFill>
              </a:rPr>
              <a:t>e</a:t>
            </a:r>
            <a:r>
              <a:rPr lang="en-US" altLang="en-US" sz="2800" spc="-50" dirty="0"/>
              <a:t>: </a:t>
            </a:r>
          </a:p>
          <a:p>
            <a:pPr lvl="1">
              <a:lnSpc>
                <a:spcPct val="70000"/>
              </a:lnSpc>
              <a:spcBef>
                <a:spcPts val="300"/>
              </a:spcBef>
              <a:buFontTx/>
              <a:buNone/>
            </a:pPr>
            <a:r>
              <a:rPr lang="en-US" altLang="en-US" sz="22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 </a:t>
            </a:r>
            <a:r>
              <a:rPr lang="en-US" altLang="en-US" sz="2200" b="1" dirty="0" err="1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""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[]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()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or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{}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set()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b="1" dirty="0">
                <a:solidFill>
                  <a:srgbClr val="FFC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False</a:t>
            </a:r>
          </a:p>
          <a:p>
            <a:pPr marL="285750" indent="-285750">
              <a:spcBef>
                <a:spcPts val="900"/>
              </a:spcBef>
            </a:pPr>
            <a:r>
              <a:rPr lang="en-US" altLang="en-US" sz="2800" spc="-100" dirty="0"/>
              <a:t>No</a:t>
            </a:r>
            <a:r>
              <a:rPr lang="en-US" altLang="en-US" sz="2800" spc="-80" dirty="0"/>
              <a:t>n-</a:t>
            </a:r>
            <a:r>
              <a:rPr lang="en-US" altLang="en-US" sz="2800" spc="-80" dirty="0" err="1"/>
              <a:t>boolean</a:t>
            </a:r>
            <a:r>
              <a:rPr lang="en-US" altLang="en-US" sz="2800" spc="-50" dirty="0" err="1"/>
              <a:t>s</a:t>
            </a:r>
            <a:r>
              <a:rPr lang="en-US" altLang="en-US" sz="1800" dirty="0"/>
              <a:t> </a:t>
            </a:r>
            <a:r>
              <a:rPr lang="en-US" altLang="en-US" sz="2800" b="1" i="1" spc="-100" dirty="0"/>
              <a:t>keep their original value</a:t>
            </a:r>
            <a:r>
              <a:rPr lang="en-US" altLang="en-US" sz="2800" b="1" i="1" spc="-300" dirty="0"/>
              <a:t>s</a:t>
            </a:r>
            <a:r>
              <a:rPr lang="en-US" altLang="en-US" sz="2800" dirty="0"/>
              <a:t>,</a:t>
            </a:r>
            <a:r>
              <a:rPr lang="en-US" altLang="en-US" sz="1800" dirty="0"/>
              <a:t> </a:t>
            </a:r>
            <a:r>
              <a:rPr lang="en-US" altLang="en-US" sz="2800" spc="-50" dirty="0"/>
              <a:t>w</a:t>
            </a:r>
            <a:r>
              <a:rPr lang="en-US" altLang="en-US" sz="2800" spc="-80" dirty="0"/>
              <a:t>he</a:t>
            </a:r>
            <a:r>
              <a:rPr lang="en-US" altLang="en-US" sz="2800" spc="-50" dirty="0"/>
              <a:t>n</a:t>
            </a:r>
            <a:r>
              <a:rPr lang="en-US" altLang="en-US" sz="2400" spc="-50" dirty="0"/>
              <a:t> </a:t>
            </a:r>
            <a:r>
              <a:rPr lang="en-US" altLang="en-US" sz="2800" spc="-50" dirty="0"/>
              <a:t>used</a:t>
            </a:r>
            <a:r>
              <a:rPr lang="en-US" altLang="en-US" sz="2400" spc="-50" dirty="0"/>
              <a:t> </a:t>
            </a:r>
            <a:r>
              <a:rPr lang="en-US" altLang="en-US" sz="2800" spc="-50" dirty="0"/>
              <a:t>in</a:t>
            </a:r>
            <a:r>
              <a:rPr lang="en-US" altLang="en-US" sz="2400" spc="-50" dirty="0"/>
              <a:t> </a:t>
            </a:r>
            <a:r>
              <a:rPr lang="en-US" altLang="en-US" sz="2800" spc="-80" dirty="0" smtClean="0"/>
              <a:t>logi</a:t>
            </a:r>
            <a:r>
              <a:rPr lang="en-US" altLang="en-US" sz="2800" spc="-100" dirty="0" smtClean="0"/>
              <a:t>c</a:t>
            </a:r>
            <a:r>
              <a:rPr lang="en-US" altLang="en-US" sz="2800" dirty="0" smtClean="0"/>
              <a:t>:</a:t>
            </a:r>
            <a:endParaRPr lang="en-US" altLang="en-US" sz="2800" dirty="0"/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5</a:t>
            </a:r>
          </a:p>
          <a:p>
            <a:pPr marL="457200" lvl="1" indent="0"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spc="-1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&gt;&gt;&gt;</a:t>
            </a:r>
            <a:r>
              <a:rPr lang="en-US" altLang="en-US" sz="2200" spc="-100" dirty="0">
                <a:solidFill>
                  <a:srgbClr val="FFFFFF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5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and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6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and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7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\</a:t>
            </a:r>
            <a:r>
              <a:rPr lang="en-US" altLang="en-US" sz="2200" spc="-100" dirty="0">
                <a:solidFill>
                  <a:srgbClr val="FF9393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#</a:t>
            </a:r>
            <a:r>
              <a:rPr lang="en-US" altLang="en-US" sz="2200" spc="-10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If you have</a:t>
            </a:r>
            <a:r>
              <a:rPr lang="en-US" altLang="en-US" sz="1200" dirty="0">
                <a:solidFill>
                  <a:srgbClr val="FF9393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00B05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True</a:t>
            </a:r>
            <a:r>
              <a:rPr lang="en-US" altLang="en-US" sz="2000" dirty="0">
                <a:solidFill>
                  <a:srgbClr val="FF9393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and</a:t>
            </a:r>
            <a:r>
              <a:rPr lang="en-US" altLang="en-US" sz="20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00B05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True</a:t>
            </a:r>
            <a:r>
              <a:rPr lang="en-US" altLang="en-US" sz="2000" dirty="0">
                <a:solidFill>
                  <a:srgbClr val="FF9393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and</a:t>
            </a:r>
            <a:r>
              <a:rPr lang="en-US" altLang="en-US" sz="20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0C77C3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Somethin</a:t>
            </a:r>
            <a:r>
              <a:rPr lang="en-US" altLang="en-US" sz="2200" spc="-100" dirty="0">
                <a:solidFill>
                  <a:srgbClr val="0C77C3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g</a:t>
            </a:r>
            <a:r>
              <a:rPr lang="en-US" altLang="en-US" sz="220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, </a:t>
            </a:r>
          </a:p>
          <a:p>
            <a:pPr marL="457200" lvl="1" indent="0" eaLnBrk="1" fontAlgn="auto" hangingPunct="1">
              <a:lnSpc>
                <a:spcPct val="7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en-US" sz="2200" spc="-1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... </a:t>
            </a:r>
            <a:r>
              <a:rPr lang="en-US" altLang="en-US" sz="220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#</a:t>
            </a:r>
            <a:r>
              <a:rPr lang="en-US" altLang="en-US" sz="2200" spc="-4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yo</a:t>
            </a:r>
            <a:r>
              <a:rPr lang="en-US" altLang="en-US" sz="220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u still </a:t>
            </a:r>
            <a:r>
              <a:rPr lang="en-US" altLang="en-US" sz="2200" spc="-4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need</a:t>
            </a:r>
            <a:r>
              <a:rPr lang="en-US" altLang="en-US" sz="220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 to </a:t>
            </a:r>
            <a:r>
              <a:rPr lang="en-US" altLang="en-US" sz="2200" spc="-5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evaluate </a:t>
            </a:r>
            <a:r>
              <a:rPr lang="en-US" altLang="en-US" sz="220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t</a:t>
            </a:r>
            <a:r>
              <a:rPr lang="en-US" altLang="en-US" sz="2200" spc="-5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h</a:t>
            </a:r>
            <a:r>
              <a:rPr lang="en-US" altLang="en-US" sz="220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e </a:t>
            </a:r>
            <a:r>
              <a:rPr lang="en-US" altLang="en-US" sz="2200" dirty="0">
                <a:solidFill>
                  <a:srgbClr val="FF9393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something</a:t>
            </a:r>
            <a:r>
              <a:rPr lang="en-US" altLang="en-US" sz="2200" dirty="0">
                <a:solidFill>
                  <a:srgbClr val="FF9393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US" altLang="en-US" sz="2200" spc="-40" dirty="0" smtClean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so </a:t>
            </a:r>
            <a:r>
              <a:rPr lang="en-US" altLang="en-US" sz="2200" spc="-4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we get an answer o</a:t>
            </a:r>
            <a:r>
              <a:rPr lang="en-US" altLang="en-US" sz="220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f:</a:t>
            </a:r>
          </a:p>
          <a:p>
            <a:pPr marL="457200" lvl="1" indent="0"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7</a:t>
            </a:r>
          </a:p>
          <a:p>
            <a:pPr marL="457200" lvl="1" indent="0" eaLnBrk="1" fontAlgn="auto" hangingPunct="1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spc="-1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&gt;&gt;&gt;</a:t>
            </a:r>
            <a:r>
              <a:rPr lang="en-US" altLang="en-US" sz="2200" spc="-100" dirty="0">
                <a:solidFill>
                  <a:srgbClr val="FFFFFF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(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5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and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6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)</a:t>
            </a:r>
            <a:r>
              <a:rPr lang="en-US" altLang="en-US" sz="18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or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7</a:t>
            </a:r>
          </a:p>
          <a:p>
            <a:pPr marL="457200" lvl="1" indent="0" eaLnBrk="1" fontAlgn="auto" hangingPunct="1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6</a:t>
            </a:r>
          </a:p>
          <a:p>
            <a:pPr marL="457200" lvl="1" indent="0" eaLnBrk="1" fontAlgn="auto" hangingPunct="1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spc="-100" dirty="0">
                <a:solidFill>
                  <a:srgbClr val="BFBFBF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&gt;&gt;&gt; 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(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5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or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6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)</a:t>
            </a:r>
            <a:r>
              <a:rPr lang="en-US" altLang="en-US" sz="16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and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7</a:t>
            </a:r>
            <a:r>
              <a:rPr lang="en-US" altLang="en-US" sz="2200" dirty="0">
                <a:solidFill>
                  <a:srgbClr val="FF9393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#</a:t>
            </a:r>
            <a:r>
              <a:rPr lang="en-US" altLang="en-US" sz="2200" spc="-3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The</a:t>
            </a:r>
            <a:r>
              <a:rPr lang="en-US" altLang="en-US" sz="2000" spc="-3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30" dirty="0">
                <a:solidFill>
                  <a:srgbClr val="FF9393"/>
                </a:solidFill>
                <a:latin typeface="Agency FB" panose="020B0503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lang="en-US" altLang="en-US" sz="1100" spc="-30" dirty="0">
                <a:solidFill>
                  <a:srgbClr val="FF9393"/>
                </a:solidFill>
                <a:latin typeface="Agency FB" panose="020B0503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30" dirty="0">
                <a:solidFill>
                  <a:srgbClr val="FF9393"/>
                </a:solidFill>
                <a:latin typeface="Agency FB" panose="020B0503020202020204" pitchFamily="34" charset="0"/>
                <a:ea typeface="+mn-ea"/>
                <a:cs typeface="Arial" panose="020B0604020202020204" pitchFamily="34" charset="0"/>
              </a:rPr>
              <a:t>)</a:t>
            </a:r>
            <a:r>
              <a:rPr lang="en-US" altLang="en-US" sz="2000" spc="-3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3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aren’t needed:</a:t>
            </a:r>
            <a:r>
              <a:rPr lang="en-US" altLang="en-US" sz="2000" spc="-3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2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o</a:t>
            </a:r>
            <a:r>
              <a:rPr lang="en-US" altLang="en-US" sz="2200" spc="-3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r</a:t>
            </a:r>
            <a:r>
              <a:rPr lang="en-US" altLang="en-US" sz="2200" spc="-30" dirty="0">
                <a:solidFill>
                  <a:srgbClr val="3333CC"/>
                </a:solidFill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3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has precedence </a:t>
            </a:r>
            <a:r>
              <a:rPr lang="en-US" altLang="en-US" sz="2200" spc="-10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ov</a:t>
            </a:r>
            <a:r>
              <a:rPr lang="en-US" altLang="en-US" sz="2200" spc="-3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er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an</a:t>
            </a:r>
            <a:r>
              <a:rPr lang="en-US" altLang="en-US" sz="2200" spc="-3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d</a:t>
            </a:r>
          </a:p>
          <a:p>
            <a:pPr marL="457200" lvl="1" indent="0" eaLnBrk="1" fontAlgn="auto" hangingPunct="1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7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spc="-100" dirty="0" smtClean="0">
                <a:solidFill>
                  <a:srgbClr val="FFFFFF">
                    <a:lumMod val="75000"/>
                  </a:srgbClr>
                </a:solidFill>
                <a:latin typeface="Lucida Console" pitchFamily="49" charset="0"/>
              </a:rPr>
              <a:t>&gt;&gt;&gt;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a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spc="-100" dirty="0">
                <a:solidFill>
                  <a:srgbClr val="FF0000"/>
                </a:solidFill>
                <a:latin typeface="Lucida Console" pitchFamily="49" charset="0"/>
              </a:rPr>
              <a:t>0+0j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;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spc="-100" dirty="0">
                <a:solidFill>
                  <a:srgbClr val="FF0000"/>
                </a:solidFill>
                <a:latin typeface="Lucida Console" pitchFamily="49" charset="0"/>
              </a:rPr>
              <a:t>{}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;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spc="-100" dirty="0">
                <a:solidFill>
                  <a:srgbClr val="FF0000"/>
                </a:solidFill>
                <a:latin typeface="Lucida Console" pitchFamily="49" charset="0"/>
              </a:rPr>
              <a:t>''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;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itchFamily="49" charset="0"/>
              </a:rPr>
              <a:t>d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itchFamily="49" charset="0"/>
              </a:rPr>
              <a:t>'string!'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; </a:t>
            </a:r>
            <a:r>
              <a:rPr lang="en-US" altLang="en-US" sz="2200" b="1" spc="-100" dirty="0" smtClean="0">
                <a:solidFill>
                  <a:srgbClr val="0070C0"/>
                </a:solidFill>
                <a:latin typeface="Lucida Console" pitchFamily="49" charset="0"/>
              </a:rPr>
              <a:t>e</a:t>
            </a:r>
            <a:r>
              <a:rPr lang="en-US" altLang="en-US" sz="2200" spc="-100" dirty="0" smtClean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b="1" spc="-100" dirty="0" smtClean="0">
                <a:solidFill>
                  <a:srgbClr val="0070C0"/>
                </a:solidFill>
                <a:latin typeface="Lucida Console" pitchFamily="49" charset="0"/>
              </a:rPr>
              <a:t>2.718</a:t>
            </a:r>
            <a:endParaRPr lang="en-US" altLang="en-US" sz="2200" b="1" spc="-100" dirty="0">
              <a:solidFill>
                <a:srgbClr val="0070C0"/>
              </a:solidFill>
              <a:latin typeface="Lucida Console" pitchFamily="49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spc="-100" dirty="0">
                <a:solidFill>
                  <a:srgbClr val="FFFFFF">
                    <a:lumMod val="75000"/>
                  </a:srgbClr>
                </a:solidFill>
                <a:latin typeface="Lucida Console" pitchFamily="49" charset="0"/>
              </a:rPr>
              <a:t>&gt;&gt;&gt; 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print("First non-null:",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a </a:t>
            </a:r>
            <a:r>
              <a:rPr lang="en-US" altLang="en-US" sz="2200" b="1" spc="-100" dirty="0">
                <a:solidFill>
                  <a:srgbClr val="7030A0"/>
                </a:solidFill>
                <a:latin typeface="Lucida Console" pitchFamily="49" charset="0"/>
              </a:rPr>
              <a:t>or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en-US" altLang="en-US" sz="2200" b="1" spc="-100" dirty="0">
                <a:solidFill>
                  <a:srgbClr val="7030A0"/>
                </a:solidFill>
                <a:latin typeface="Lucida Console" pitchFamily="49" charset="0"/>
              </a:rPr>
              <a:t> or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c </a:t>
            </a:r>
            <a:r>
              <a:rPr lang="en-US" altLang="en-US" sz="2200" b="1" spc="-100" dirty="0">
                <a:solidFill>
                  <a:srgbClr val="7030A0"/>
                </a:solidFill>
                <a:latin typeface="Lucida Console" pitchFamily="49" charset="0"/>
              </a:rPr>
              <a:t>or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itchFamily="49" charset="0"/>
              </a:rPr>
              <a:t>d</a:t>
            </a:r>
            <a:r>
              <a:rPr lang="en-US" altLang="en-US" sz="2200" b="1" spc="-100" dirty="0">
                <a:solidFill>
                  <a:srgbClr val="7030A0"/>
                </a:solidFill>
                <a:latin typeface="Lucida Console" pitchFamily="49" charset="0"/>
              </a:rPr>
              <a:t> or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itchFamily="49" charset="0"/>
              </a:rPr>
              <a:t>e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) 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First non-null: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itchFamily="49" charset="0"/>
              </a:rPr>
              <a:t>string!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2895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074" kern="0" dirty="0">
                <a:solidFill>
                  <a:srgbClr val="0070C0"/>
                </a:solidFill>
                <a:latin typeface="Elephant" panose="02020904090505020303" pitchFamily="18" charset="0"/>
              </a:rPr>
              <a:t>Non-Booleans in Comparisons</a:t>
            </a:r>
          </a:p>
        </p:txBody>
      </p:sp>
    </p:spTree>
    <p:extLst>
      <p:ext uri="{BB962C8B-B14F-4D97-AF65-F5344CB8AC3E}">
        <p14:creationId xmlns:p14="http://schemas.microsoft.com/office/powerpoint/2010/main" val="110750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8256" y="609600"/>
            <a:ext cx="10333038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285750" indent="-285750">
              <a:lnSpc>
                <a:spcPct val="90000"/>
              </a:lnSpc>
              <a:spcBef>
                <a:spcPts val="1200"/>
              </a:spcBef>
            </a:pPr>
            <a:r>
              <a:rPr lang="en-US" altLang="en-US" sz="2800" dirty="0"/>
              <a:t>When</a:t>
            </a:r>
            <a:r>
              <a:rPr lang="en-US" altLang="en-US" sz="2400" dirty="0"/>
              <a:t> </a:t>
            </a:r>
            <a:r>
              <a:rPr lang="en-US" altLang="en-US" sz="2800" b="1" spc="-100" dirty="0">
                <a:solidFill>
                  <a:srgbClr val="0070C0"/>
                </a:solidFill>
              </a:rPr>
              <a:t>non-</a:t>
            </a:r>
            <a:r>
              <a:rPr lang="en-US" altLang="en-US" sz="2800" b="1" spc="-100" dirty="0" err="1">
                <a:solidFill>
                  <a:srgbClr val="0070C0"/>
                </a:solidFill>
              </a:rPr>
              <a:t>booleans</a:t>
            </a:r>
            <a:r>
              <a:rPr lang="en-US" altLang="en-US" sz="2400" dirty="0"/>
              <a:t> </a:t>
            </a:r>
            <a:r>
              <a:rPr lang="en-US" altLang="en-US" sz="2800" dirty="0"/>
              <a:t>are</a:t>
            </a:r>
            <a:r>
              <a:rPr lang="en-US" altLang="en-US" sz="2400" dirty="0"/>
              <a:t> </a:t>
            </a:r>
            <a:r>
              <a:rPr lang="en-US" altLang="en-US" sz="2800" b="1" spc="-100" dirty="0">
                <a:solidFill>
                  <a:srgbClr val="7030A0"/>
                </a:solidFill>
              </a:rPr>
              <a:t>used</a:t>
            </a:r>
            <a:r>
              <a:rPr lang="en-US" altLang="en-US" sz="2400" b="1" spc="-100" dirty="0">
                <a:solidFill>
                  <a:srgbClr val="7030A0"/>
                </a:solidFill>
              </a:rPr>
              <a:t> </a:t>
            </a:r>
            <a:r>
              <a:rPr lang="en-US" altLang="en-US" sz="2800" b="1" spc="-100" dirty="0">
                <a:solidFill>
                  <a:srgbClr val="7030A0"/>
                </a:solidFill>
              </a:rPr>
              <a:t>as </a:t>
            </a:r>
            <a:r>
              <a:rPr lang="en-US" altLang="en-US" sz="2800" b="1" spc="-100" dirty="0" err="1">
                <a:solidFill>
                  <a:srgbClr val="7030A0"/>
                </a:solidFill>
              </a:rPr>
              <a:t>booleans</a:t>
            </a:r>
            <a:r>
              <a:rPr lang="en-US" altLang="en-US" sz="2800" dirty="0"/>
              <a:t>,</a:t>
            </a:r>
            <a:r>
              <a:rPr lang="en-US" altLang="en-US" sz="2400" dirty="0"/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0</a:t>
            </a:r>
            <a:r>
              <a:rPr lang="en-US" altLang="en-US" sz="2400" dirty="0"/>
              <a:t> </a:t>
            </a:r>
            <a:r>
              <a:rPr lang="en-US" altLang="en-US" sz="2800" dirty="0"/>
              <a:t>is</a:t>
            </a:r>
            <a:r>
              <a:rPr lang="en-US" altLang="en-US" sz="2400" dirty="0"/>
              <a:t> </a:t>
            </a:r>
            <a:r>
              <a:rPr lang="en-US" altLang="en-US" sz="2800" dirty="0"/>
              <a:t>treated</a:t>
            </a:r>
            <a:r>
              <a:rPr lang="en-US" altLang="en-US" sz="2400" dirty="0"/>
              <a:t> </a:t>
            </a:r>
            <a:r>
              <a:rPr lang="en-US" altLang="en-US" sz="2800" dirty="0" smtClean="0"/>
              <a:t>as </a:t>
            </a:r>
            <a:r>
              <a:rPr lang="en-US" altLang="en-US" sz="2800" dirty="0">
                <a:solidFill>
                  <a:schemeClr val="tx1"/>
                </a:solidFill>
              </a:rPr>
              <a:t>False</a:t>
            </a:r>
            <a:r>
              <a:rPr lang="en-US" altLang="en-US" sz="2800" dirty="0">
                <a:solidFill>
                  <a:srgbClr val="FFC000"/>
                </a:solidFill>
              </a:rPr>
              <a:t> </a:t>
            </a:r>
            <a:r>
              <a:rPr lang="en-US" altLang="en-US" sz="2800" dirty="0"/>
              <a:t>(</a:t>
            </a:r>
            <a:r>
              <a:rPr lang="en-US" altLang="en-US" dirty="0"/>
              <a:t>just like in C++, </a:t>
            </a:r>
            <a:r>
              <a:rPr lang="en-US" altLang="en-US" dirty="0" err="1"/>
              <a:t>eg</a:t>
            </a:r>
            <a:r>
              <a:rPr lang="en-US" altLang="en-US" dirty="0"/>
              <a:t>:  </a:t>
            </a:r>
            <a:r>
              <a:rPr lang="en-US" altLang="en-US" i="1" dirty="0" err="1"/>
              <a:t>cin</a:t>
            </a:r>
            <a:r>
              <a:rPr lang="en-US" altLang="en-US" i="1" dirty="0"/>
              <a:t>&gt;&gt;x; if (</a:t>
            </a:r>
            <a:r>
              <a:rPr lang="en-US" altLang="en-US" b="1" i="1" dirty="0">
                <a:solidFill>
                  <a:srgbClr val="7030A0"/>
                </a:solidFill>
              </a:rPr>
              <a:t>!</a:t>
            </a:r>
            <a:r>
              <a:rPr lang="en-US" altLang="en-US" i="1" dirty="0">
                <a:solidFill>
                  <a:srgbClr val="FF0000"/>
                </a:solidFill>
              </a:rPr>
              <a:t>x</a:t>
            </a:r>
            <a:r>
              <a:rPr lang="en-US" altLang="en-US" i="1" dirty="0"/>
              <a:t>)</a:t>
            </a:r>
            <a:r>
              <a:rPr lang="en-US" altLang="en-US" i="1" dirty="0" err="1"/>
              <a:t>cout</a:t>
            </a:r>
            <a:r>
              <a:rPr lang="en-US" altLang="en-US" i="1" dirty="0"/>
              <a:t>&lt;&lt; "</a:t>
            </a:r>
            <a:r>
              <a:rPr lang="en-US" altLang="en-US" i="1" dirty="0">
                <a:solidFill>
                  <a:srgbClr val="FFC000"/>
                </a:solidFill>
              </a:rPr>
              <a:t>It was 0.</a:t>
            </a:r>
            <a:r>
              <a:rPr lang="en-US" altLang="en-US" i="1" dirty="0"/>
              <a:t>";</a:t>
            </a:r>
            <a:r>
              <a:rPr lang="en-US" altLang="en-US" sz="2800" dirty="0"/>
              <a:t>)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 </a:t>
            </a:r>
            <a:r>
              <a:rPr lang="en-US" altLang="en-US" sz="2200" b="1" dirty="0" err="1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5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True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 </a:t>
            </a:r>
            <a:r>
              <a:rPr lang="en-US" altLang="en-US" sz="2200" b="1" dirty="0" err="1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0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b="1" dirty="0">
                <a:solidFill>
                  <a:srgbClr val="FFC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False</a:t>
            </a:r>
          </a:p>
          <a:p>
            <a:pPr marL="285750" indent="-285750">
              <a:spcBef>
                <a:spcPts val="900"/>
              </a:spcBef>
            </a:pPr>
            <a:r>
              <a:rPr lang="en-US" altLang="en-US" sz="2800" spc="-50" dirty="0" smtClean="0"/>
              <a:t>G</a:t>
            </a:r>
            <a:r>
              <a:rPr lang="en-US" altLang="en-US" sz="2800" spc="-70" dirty="0" smtClean="0"/>
              <a:t>oin</a:t>
            </a:r>
            <a:r>
              <a:rPr lang="en-US" altLang="en-US" sz="2800" spc="-50" dirty="0" smtClean="0"/>
              <a:t>g</a:t>
            </a:r>
            <a:r>
              <a:rPr lang="en-US" altLang="en-US" spc="-50" dirty="0" smtClean="0"/>
              <a:t> </a:t>
            </a:r>
            <a:r>
              <a:rPr lang="en-US" altLang="en-US" sz="2800" spc="-50" dirty="0"/>
              <a:t>b</a:t>
            </a:r>
            <a:r>
              <a:rPr lang="en-US" altLang="en-US" sz="2800" spc="-110" dirty="0"/>
              <a:t>ey</a:t>
            </a:r>
            <a:r>
              <a:rPr lang="en-US" altLang="en-US" sz="2800" spc="-70" dirty="0"/>
              <a:t>on</a:t>
            </a:r>
            <a:r>
              <a:rPr lang="en-US" altLang="en-US" sz="2800" spc="-50" dirty="0"/>
              <a:t>d</a:t>
            </a:r>
            <a:r>
              <a:rPr lang="en-US" altLang="en-US" sz="2400" spc="-50" dirty="0"/>
              <a:t> </a:t>
            </a:r>
            <a:r>
              <a:rPr lang="en-US" altLang="en-US" sz="2800" spc="-160" dirty="0">
                <a:solidFill>
                  <a:srgbClr val="000000"/>
                </a:solidFill>
              </a:rPr>
              <a:t>C</a:t>
            </a:r>
            <a:r>
              <a:rPr lang="en-US" altLang="en-US" spc="-50" dirty="0">
                <a:solidFill>
                  <a:srgbClr val="000000"/>
                </a:solidFill>
              </a:rPr>
              <a:t>+</a:t>
            </a:r>
            <a:r>
              <a:rPr lang="en-US" altLang="en-US" spc="-460" dirty="0">
                <a:solidFill>
                  <a:srgbClr val="000000"/>
                </a:solidFill>
              </a:rPr>
              <a:t>+</a:t>
            </a:r>
            <a:r>
              <a:rPr lang="en-US" altLang="en-US" sz="2800" spc="-50" dirty="0">
                <a:solidFill>
                  <a:srgbClr val="000000"/>
                </a:solidFill>
              </a:rPr>
              <a:t>,</a:t>
            </a:r>
            <a:r>
              <a:rPr lang="en-US" altLang="en-US" sz="2400" spc="-50" dirty="0">
                <a:solidFill>
                  <a:srgbClr val="000000"/>
                </a:solidFill>
              </a:rPr>
              <a:t> </a:t>
            </a:r>
            <a:r>
              <a:rPr lang="en-US" altLang="en-US" sz="2800" spc="-50" dirty="0">
                <a:solidFill>
                  <a:srgbClr val="000000"/>
                </a:solidFill>
              </a:rPr>
              <a:t>Pyt</a:t>
            </a:r>
            <a:r>
              <a:rPr lang="en-US" altLang="en-US" sz="2800" spc="-70" dirty="0">
                <a:solidFill>
                  <a:srgbClr val="000000"/>
                </a:solidFill>
              </a:rPr>
              <a:t>hon</a:t>
            </a:r>
            <a:r>
              <a:rPr lang="en-US" altLang="en-US" sz="2400" spc="-70" dirty="0">
                <a:solidFill>
                  <a:srgbClr val="000000"/>
                </a:solidFill>
              </a:rPr>
              <a:t> </a:t>
            </a:r>
            <a:r>
              <a:rPr lang="en-US" altLang="en-US" sz="2800" spc="-70" dirty="0">
                <a:solidFill>
                  <a:srgbClr val="000000"/>
                </a:solidFill>
              </a:rPr>
              <a:t>als</a:t>
            </a:r>
            <a:r>
              <a:rPr lang="en-US" altLang="en-US" sz="2800" spc="-50" dirty="0">
                <a:solidFill>
                  <a:srgbClr val="000000"/>
                </a:solidFill>
              </a:rPr>
              <a:t>o</a:t>
            </a:r>
            <a:r>
              <a:rPr lang="en-US" altLang="en-US" sz="2400" spc="-50" dirty="0">
                <a:solidFill>
                  <a:srgbClr val="000000"/>
                </a:solidFill>
              </a:rPr>
              <a:t> </a:t>
            </a:r>
            <a:r>
              <a:rPr lang="en-US" altLang="en-US" sz="2800" spc="-50" dirty="0">
                <a:solidFill>
                  <a:srgbClr val="000000"/>
                </a:solidFill>
              </a:rPr>
              <a:t>treats</a:t>
            </a:r>
            <a:r>
              <a:rPr lang="en-US" altLang="en-US" sz="2400" spc="-50" dirty="0">
                <a:solidFill>
                  <a:srgbClr val="000000"/>
                </a:solidFill>
              </a:rPr>
              <a:t> </a:t>
            </a:r>
            <a:r>
              <a:rPr lang="en-US" altLang="en-US" sz="2800" spc="-50" dirty="0">
                <a:solidFill>
                  <a:srgbClr val="FF0000"/>
                </a:solidFill>
              </a:rPr>
              <a:t>empty</a:t>
            </a:r>
            <a:r>
              <a:rPr lang="en-US" altLang="en-US" sz="2000" spc="-50" dirty="0">
                <a:solidFill>
                  <a:srgbClr val="FF0000"/>
                </a:solidFill>
              </a:rPr>
              <a:t> </a:t>
            </a:r>
            <a:r>
              <a:rPr lang="en-US" altLang="en-US" sz="2800" spc="-50" dirty="0">
                <a:solidFill>
                  <a:srgbClr val="FF0000"/>
                </a:solidFill>
              </a:rPr>
              <a:t>things</a:t>
            </a:r>
            <a:r>
              <a:rPr lang="en-US" altLang="en-US" sz="2400" spc="-50" dirty="0">
                <a:solidFill>
                  <a:srgbClr val="FF0000"/>
                </a:solidFill>
              </a:rPr>
              <a:t> </a:t>
            </a:r>
            <a:r>
              <a:rPr lang="en-US" altLang="en-US" sz="2800" spc="-50" dirty="0">
                <a:solidFill>
                  <a:srgbClr val="000000"/>
                </a:solidFill>
              </a:rPr>
              <a:t>as </a:t>
            </a:r>
            <a:r>
              <a:rPr lang="en-US" altLang="en-US" sz="2800" spc="-210" dirty="0">
                <a:solidFill>
                  <a:srgbClr val="FFC000"/>
                </a:solidFill>
              </a:rPr>
              <a:t>F</a:t>
            </a:r>
            <a:r>
              <a:rPr lang="en-US" altLang="en-US" sz="2800" spc="-50" dirty="0">
                <a:solidFill>
                  <a:srgbClr val="FFC000"/>
                </a:solidFill>
              </a:rPr>
              <a:t>als</a:t>
            </a:r>
            <a:r>
              <a:rPr lang="en-US" altLang="en-US" sz="2800" spc="-100" dirty="0">
                <a:solidFill>
                  <a:srgbClr val="FFC000"/>
                </a:solidFill>
              </a:rPr>
              <a:t>e</a:t>
            </a:r>
            <a:r>
              <a:rPr lang="en-US" altLang="en-US" sz="2800" spc="-50" dirty="0"/>
              <a:t>: </a:t>
            </a:r>
          </a:p>
          <a:p>
            <a:pPr lvl="1">
              <a:lnSpc>
                <a:spcPct val="70000"/>
              </a:lnSpc>
              <a:spcBef>
                <a:spcPts val="300"/>
              </a:spcBef>
              <a:buFontTx/>
              <a:buNone/>
            </a:pPr>
            <a:r>
              <a:rPr lang="en-US" altLang="en-US" sz="22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 </a:t>
            </a:r>
            <a:r>
              <a:rPr lang="en-US" altLang="en-US" sz="2200" b="1" dirty="0" err="1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""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[]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()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or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{}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set()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b="1" dirty="0">
                <a:solidFill>
                  <a:srgbClr val="FFC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False</a:t>
            </a:r>
          </a:p>
          <a:p>
            <a:pPr marL="285750" indent="-285750">
              <a:spcBef>
                <a:spcPts val="900"/>
              </a:spcBef>
            </a:pPr>
            <a:r>
              <a:rPr lang="en-US" altLang="en-US" sz="2800" spc="-100" dirty="0"/>
              <a:t>No</a:t>
            </a:r>
            <a:r>
              <a:rPr lang="en-US" altLang="en-US" sz="2800" spc="-80" dirty="0"/>
              <a:t>n-</a:t>
            </a:r>
            <a:r>
              <a:rPr lang="en-US" altLang="en-US" sz="2800" spc="-80" dirty="0" err="1"/>
              <a:t>boolean</a:t>
            </a:r>
            <a:r>
              <a:rPr lang="en-US" altLang="en-US" sz="2800" spc="-50" dirty="0" err="1"/>
              <a:t>s</a:t>
            </a:r>
            <a:r>
              <a:rPr lang="en-US" altLang="en-US" sz="1800" dirty="0"/>
              <a:t> </a:t>
            </a:r>
            <a:r>
              <a:rPr lang="en-US" altLang="en-US" sz="2800" b="1" i="1" spc="-100" dirty="0"/>
              <a:t>keep their original value</a:t>
            </a:r>
            <a:r>
              <a:rPr lang="en-US" altLang="en-US" sz="2800" b="1" i="1" spc="-300" dirty="0"/>
              <a:t>s</a:t>
            </a:r>
            <a:r>
              <a:rPr lang="en-US" altLang="en-US" sz="2800" dirty="0"/>
              <a:t>,</a:t>
            </a:r>
            <a:r>
              <a:rPr lang="en-US" altLang="en-US" sz="1800" dirty="0"/>
              <a:t> </a:t>
            </a:r>
            <a:r>
              <a:rPr lang="en-US" altLang="en-US" sz="2800" spc="-50" dirty="0"/>
              <a:t>w</a:t>
            </a:r>
            <a:r>
              <a:rPr lang="en-US" altLang="en-US" sz="2800" spc="-80" dirty="0"/>
              <a:t>he</a:t>
            </a:r>
            <a:r>
              <a:rPr lang="en-US" altLang="en-US" sz="2800" spc="-50" dirty="0"/>
              <a:t>n</a:t>
            </a:r>
            <a:r>
              <a:rPr lang="en-US" altLang="en-US" sz="2400" spc="-50" dirty="0"/>
              <a:t> </a:t>
            </a:r>
            <a:r>
              <a:rPr lang="en-US" altLang="en-US" sz="2800" spc="-50" dirty="0"/>
              <a:t>used</a:t>
            </a:r>
            <a:r>
              <a:rPr lang="en-US" altLang="en-US" sz="2400" spc="-50" dirty="0"/>
              <a:t> </a:t>
            </a:r>
            <a:r>
              <a:rPr lang="en-US" altLang="en-US" sz="2800" spc="-50" dirty="0"/>
              <a:t>in</a:t>
            </a:r>
            <a:r>
              <a:rPr lang="en-US" altLang="en-US" sz="2400" spc="-50" dirty="0"/>
              <a:t> </a:t>
            </a:r>
            <a:r>
              <a:rPr lang="en-US" altLang="en-US" sz="2800" spc="-80" dirty="0" smtClean="0"/>
              <a:t>logi</a:t>
            </a:r>
            <a:r>
              <a:rPr lang="en-US" altLang="en-US" sz="2800" spc="-100" dirty="0" smtClean="0"/>
              <a:t>c</a:t>
            </a:r>
            <a:r>
              <a:rPr lang="en-US" altLang="en-US" sz="2800" dirty="0" smtClean="0"/>
              <a:t>:</a:t>
            </a:r>
            <a:endParaRPr lang="en-US" altLang="en-US" sz="2800" dirty="0"/>
          </a:p>
          <a:p>
            <a:pPr marL="457200" lvl="1" indent="0"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spc="-1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&gt;&gt;&gt;</a:t>
            </a:r>
            <a:r>
              <a:rPr lang="en-US" altLang="en-US" sz="2200" spc="-100" dirty="0">
                <a:solidFill>
                  <a:srgbClr val="FFFFFF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5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and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6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and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7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\</a:t>
            </a:r>
            <a:r>
              <a:rPr lang="en-US" altLang="en-US" sz="2200" spc="-100" dirty="0">
                <a:solidFill>
                  <a:srgbClr val="FF9393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#</a:t>
            </a:r>
            <a:r>
              <a:rPr lang="en-US" altLang="en-US" sz="2200" spc="-10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If you have</a:t>
            </a:r>
            <a:r>
              <a:rPr lang="en-US" altLang="en-US" sz="1200" dirty="0">
                <a:solidFill>
                  <a:srgbClr val="FF9393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00B05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True</a:t>
            </a:r>
            <a:r>
              <a:rPr lang="en-US" altLang="en-US" sz="2000" dirty="0">
                <a:solidFill>
                  <a:srgbClr val="FF9393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and</a:t>
            </a:r>
            <a:r>
              <a:rPr lang="en-US" altLang="en-US" sz="20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00B05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True</a:t>
            </a:r>
            <a:r>
              <a:rPr lang="en-US" altLang="en-US" sz="2000" dirty="0">
                <a:solidFill>
                  <a:srgbClr val="FF9393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and</a:t>
            </a:r>
            <a:r>
              <a:rPr lang="en-US" altLang="en-US" sz="20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0C77C3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Somethin</a:t>
            </a:r>
            <a:r>
              <a:rPr lang="en-US" altLang="en-US" sz="2200" spc="-100" dirty="0">
                <a:solidFill>
                  <a:srgbClr val="0C77C3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g</a:t>
            </a:r>
            <a:r>
              <a:rPr lang="en-US" altLang="en-US" sz="220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, </a:t>
            </a:r>
          </a:p>
          <a:p>
            <a:pPr marL="457200" lvl="1" indent="0" eaLnBrk="1" fontAlgn="auto" hangingPunct="1">
              <a:lnSpc>
                <a:spcPct val="7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en-US" sz="2200" spc="-1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... </a:t>
            </a:r>
            <a:r>
              <a:rPr lang="en-US" altLang="en-US" sz="220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#</a:t>
            </a:r>
            <a:r>
              <a:rPr lang="en-US" altLang="en-US" sz="2200" spc="-4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yo</a:t>
            </a:r>
            <a:r>
              <a:rPr lang="en-US" altLang="en-US" sz="220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u still </a:t>
            </a:r>
            <a:r>
              <a:rPr lang="en-US" altLang="en-US" sz="2200" spc="-4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need</a:t>
            </a:r>
            <a:r>
              <a:rPr lang="en-US" altLang="en-US" sz="220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 to </a:t>
            </a:r>
            <a:r>
              <a:rPr lang="en-US" altLang="en-US" sz="2200" spc="-5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evaluate </a:t>
            </a:r>
            <a:r>
              <a:rPr lang="en-US" altLang="en-US" sz="220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t</a:t>
            </a:r>
            <a:r>
              <a:rPr lang="en-US" altLang="en-US" sz="2200" spc="-5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h</a:t>
            </a:r>
            <a:r>
              <a:rPr lang="en-US" altLang="en-US" sz="220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e </a:t>
            </a:r>
            <a:r>
              <a:rPr lang="en-US" altLang="en-US" sz="2200" dirty="0">
                <a:solidFill>
                  <a:srgbClr val="FF9393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something</a:t>
            </a:r>
            <a:r>
              <a:rPr lang="en-US" altLang="en-US" sz="2200" dirty="0">
                <a:solidFill>
                  <a:srgbClr val="FF9393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US" altLang="en-US" sz="2200" spc="-40" dirty="0" smtClean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so </a:t>
            </a:r>
            <a:r>
              <a:rPr lang="en-US" altLang="en-US" sz="2200" spc="-4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we get an answer o</a:t>
            </a:r>
            <a:r>
              <a:rPr lang="en-US" altLang="en-US" sz="220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f:</a:t>
            </a:r>
          </a:p>
          <a:p>
            <a:pPr marL="457200" lvl="1" indent="0"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7</a:t>
            </a:r>
          </a:p>
          <a:p>
            <a:pPr marL="457200" lvl="1" indent="0"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spc="-1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&gt;&gt;&gt;</a:t>
            </a:r>
            <a:r>
              <a:rPr lang="en-US" altLang="en-US" sz="2200" spc="-100" dirty="0">
                <a:solidFill>
                  <a:srgbClr val="FFFFFF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(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5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and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6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)</a:t>
            </a:r>
            <a:r>
              <a:rPr lang="en-US" altLang="en-US" sz="18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or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7</a:t>
            </a:r>
          </a:p>
          <a:p>
            <a:pPr marL="457200" lvl="1" indent="0"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6</a:t>
            </a:r>
          </a:p>
          <a:p>
            <a:pPr marL="457200" lvl="1" indent="0"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spc="-100" dirty="0">
                <a:solidFill>
                  <a:srgbClr val="BFBFBF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&gt;&gt;&gt; 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(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5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or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6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)</a:t>
            </a:r>
            <a:r>
              <a:rPr lang="en-US" altLang="en-US" sz="16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and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7</a:t>
            </a:r>
            <a:r>
              <a:rPr lang="en-US" altLang="en-US" sz="2200" dirty="0">
                <a:solidFill>
                  <a:srgbClr val="FF9393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#</a:t>
            </a:r>
            <a:r>
              <a:rPr lang="en-US" altLang="en-US" sz="2200" spc="-3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The</a:t>
            </a:r>
            <a:r>
              <a:rPr lang="en-US" altLang="en-US" sz="2000" spc="-3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30" dirty="0">
                <a:solidFill>
                  <a:srgbClr val="FF9393"/>
                </a:solidFill>
                <a:latin typeface="Agency FB" panose="020B0503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lang="en-US" altLang="en-US" sz="1100" spc="-30" dirty="0">
                <a:solidFill>
                  <a:srgbClr val="FF9393"/>
                </a:solidFill>
                <a:latin typeface="Agency FB" panose="020B0503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30" dirty="0">
                <a:solidFill>
                  <a:srgbClr val="FF9393"/>
                </a:solidFill>
                <a:latin typeface="Agency FB" panose="020B0503020202020204" pitchFamily="34" charset="0"/>
                <a:ea typeface="+mn-ea"/>
                <a:cs typeface="Arial" panose="020B0604020202020204" pitchFamily="34" charset="0"/>
              </a:rPr>
              <a:t>)</a:t>
            </a:r>
            <a:r>
              <a:rPr lang="en-US" altLang="en-US" sz="2000" spc="-3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3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aren’t needed:</a:t>
            </a:r>
            <a:r>
              <a:rPr lang="en-US" altLang="en-US" sz="2000" spc="-3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2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o</a:t>
            </a:r>
            <a:r>
              <a:rPr lang="en-US" altLang="en-US" sz="2200" spc="-3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r</a:t>
            </a:r>
            <a:r>
              <a:rPr lang="en-US" altLang="en-US" sz="2200" spc="-30" dirty="0">
                <a:solidFill>
                  <a:srgbClr val="3333CC"/>
                </a:solidFill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3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has precedence </a:t>
            </a:r>
            <a:r>
              <a:rPr lang="en-US" altLang="en-US" sz="2200" spc="-10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ov</a:t>
            </a:r>
            <a:r>
              <a:rPr lang="en-US" altLang="en-US" sz="2200" spc="-3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er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an</a:t>
            </a:r>
            <a:r>
              <a:rPr lang="en-US" altLang="en-US" sz="2200" spc="-3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d</a:t>
            </a:r>
          </a:p>
          <a:p>
            <a:pPr marL="457200" lvl="1" indent="0"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7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spc="-100" dirty="0" smtClean="0">
                <a:solidFill>
                  <a:srgbClr val="FFFFFF">
                    <a:lumMod val="75000"/>
                  </a:srgbClr>
                </a:solidFill>
                <a:latin typeface="Lucida Console" pitchFamily="49" charset="0"/>
              </a:rPr>
              <a:t>&gt;&gt;&gt;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a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spc="-100" dirty="0">
                <a:solidFill>
                  <a:srgbClr val="FF0000"/>
                </a:solidFill>
                <a:latin typeface="Lucida Console" pitchFamily="49" charset="0"/>
              </a:rPr>
              <a:t>0+0j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;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spc="-100" dirty="0">
                <a:solidFill>
                  <a:srgbClr val="FF0000"/>
                </a:solidFill>
                <a:latin typeface="Lucida Console" pitchFamily="49" charset="0"/>
              </a:rPr>
              <a:t>{}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;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spc="-100" dirty="0">
                <a:solidFill>
                  <a:srgbClr val="FF0000"/>
                </a:solidFill>
                <a:latin typeface="Lucida Console" pitchFamily="49" charset="0"/>
              </a:rPr>
              <a:t>''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;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itchFamily="49" charset="0"/>
              </a:rPr>
              <a:t>d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itchFamily="49" charset="0"/>
              </a:rPr>
              <a:t>'string!'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; </a:t>
            </a:r>
            <a:r>
              <a:rPr lang="en-US" altLang="en-US" sz="2200" b="1" spc="-100" dirty="0" smtClean="0">
                <a:solidFill>
                  <a:srgbClr val="0070C0"/>
                </a:solidFill>
                <a:latin typeface="Lucida Console" pitchFamily="49" charset="0"/>
              </a:rPr>
              <a:t>e</a:t>
            </a:r>
            <a:r>
              <a:rPr lang="en-US" altLang="en-US" sz="2200" spc="-100" dirty="0" smtClean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itchFamily="49" charset="0"/>
              </a:rPr>
              <a:t>2</a:t>
            </a:r>
            <a:r>
              <a:rPr lang="en-US" altLang="en-US" sz="2200" b="1" spc="-100" dirty="0" smtClean="0">
                <a:solidFill>
                  <a:srgbClr val="0070C0"/>
                </a:solidFill>
                <a:latin typeface="Lucida Console" pitchFamily="49" charset="0"/>
              </a:rPr>
              <a:t>.718</a:t>
            </a:r>
            <a:endParaRPr lang="en-US" altLang="en-US" sz="2200" b="1" spc="-100" dirty="0">
              <a:solidFill>
                <a:srgbClr val="0070C0"/>
              </a:solidFill>
              <a:latin typeface="Lucida Console" pitchFamily="49" charset="0"/>
            </a:endParaRP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spc="-100" dirty="0">
                <a:solidFill>
                  <a:srgbClr val="FFFFFF">
                    <a:lumMod val="75000"/>
                  </a:srgbClr>
                </a:solidFill>
                <a:latin typeface="Lucida Console" pitchFamily="49" charset="0"/>
              </a:rPr>
              <a:t>&gt;&gt;&gt; 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print("First non-null:",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a </a:t>
            </a:r>
            <a:r>
              <a:rPr lang="en-US" altLang="en-US" sz="2200" b="1" spc="-100" dirty="0">
                <a:solidFill>
                  <a:srgbClr val="7030A0"/>
                </a:solidFill>
                <a:latin typeface="Lucida Console" pitchFamily="49" charset="0"/>
              </a:rPr>
              <a:t>or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en-US" altLang="en-US" sz="2200" b="1" spc="-100" dirty="0">
                <a:solidFill>
                  <a:srgbClr val="7030A0"/>
                </a:solidFill>
                <a:latin typeface="Lucida Console" pitchFamily="49" charset="0"/>
              </a:rPr>
              <a:t> or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c </a:t>
            </a:r>
            <a:r>
              <a:rPr lang="en-US" altLang="en-US" sz="2200" b="1" spc="-100" dirty="0">
                <a:solidFill>
                  <a:srgbClr val="7030A0"/>
                </a:solidFill>
                <a:latin typeface="Lucida Console" pitchFamily="49" charset="0"/>
              </a:rPr>
              <a:t>or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itchFamily="49" charset="0"/>
              </a:rPr>
              <a:t>d</a:t>
            </a:r>
            <a:r>
              <a:rPr lang="en-US" altLang="en-US" sz="2200" b="1" spc="-100" dirty="0">
                <a:solidFill>
                  <a:srgbClr val="7030A0"/>
                </a:solidFill>
                <a:latin typeface="Lucida Console" pitchFamily="49" charset="0"/>
              </a:rPr>
              <a:t> or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itchFamily="49" charset="0"/>
              </a:rPr>
              <a:t>e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) 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First non-null: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itchFamily="49" charset="0"/>
              </a:rPr>
              <a:t>string!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FF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 </a:t>
            </a:r>
            <a:r>
              <a:rPr lang="en-US" altLang="en-US" sz="22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0</a:t>
            </a:r>
            <a:r>
              <a:rPr lang="en-US" altLang="en-US" sz="22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()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{}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"a"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3</a:t>
            </a:r>
            <a:r>
              <a:rPr lang="en-US" altLang="en-US" sz="22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 * 5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2895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074" kern="0" dirty="0">
                <a:solidFill>
                  <a:srgbClr val="0070C0"/>
                </a:solidFill>
                <a:latin typeface="Elephant" panose="02020904090505020303" pitchFamily="18" charset="0"/>
              </a:rPr>
              <a:t>Non-Booleans in Comparisons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65944" y="6521016"/>
            <a:ext cx="56832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en-US" sz="2200" spc="-1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</a:t>
            </a:r>
            <a:endParaRPr lang="en-US" sz="2200" spc="-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16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276188"/>
              </p:ext>
            </p:extLst>
          </p:nvPr>
        </p:nvGraphicFramePr>
        <p:xfrm>
          <a:off x="178594" y="819392"/>
          <a:ext cx="9372600" cy="5860169"/>
        </p:xfrm>
        <a:graphic>
          <a:graphicData uri="http://schemas.openxmlformats.org/drawingml/2006/table">
            <a:tbl>
              <a:tblPr/>
              <a:tblGrid>
                <a:gridCol w="6074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651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2"/>
                        </a:rPr>
                        <a:t>str.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3"/>
                        </a:rPr>
                        <a:t>count</a:t>
                      </a:r>
                      <a:r>
                        <a:rPr kumimoji="0" lang="en-US" alt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3"/>
                        </a:rPr>
                        <a:t>(str2, </a:t>
                      </a:r>
                      <a:r>
                        <a:rPr kumimoji="0" lang="en-US" alt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3"/>
                        </a:rPr>
                        <a:t>beg= 0,end=</a:t>
                      </a:r>
                      <a:r>
                        <a:rPr kumimoji="0" lang="en-US" alt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3"/>
                        </a:rPr>
                        <a:t>len</a:t>
                      </a:r>
                      <a:r>
                        <a:rPr kumimoji="0" lang="en-US" alt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3"/>
                        </a:rPr>
                        <a:t>(string))</a:t>
                      </a:r>
                      <a:endParaRPr kumimoji="0" lang="en-US" alt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Counts how many times </a:t>
                      </a:r>
                      <a:r>
                        <a:rPr kumimoji="0" lang="en-US" altLang="en-US" sz="2000" b="0" i="1" u="none" strike="noStrike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str2</a:t>
                      </a:r>
                      <a:r>
                        <a:rPr kumimoji="0" lang="en-US" altLang="en-US" sz="2000" b="0" i="0" u="none" strike="noStrike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0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occurs in </a:t>
                      </a:r>
                      <a:r>
                        <a:rPr kumimoji="0" lang="en-US" altLang="en-US" sz="2000" b="0" i="1" u="none" strike="noStrike" cap="none" spc="-7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st</a:t>
                      </a:r>
                      <a:r>
                        <a:rPr kumimoji="0" lang="en-US" altLang="en-US" sz="2000" b="0" i="1" u="none" strike="noStrike" cap="none" spc="-17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</a:t>
                      </a:r>
                      <a:r>
                        <a:rPr kumimoji="0" lang="en-US" altLang="en-US" sz="2000" b="0" i="0" u="none" strike="noStrike" cap="none" spc="-1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(</a:t>
                      </a:r>
                      <a:r>
                        <a:rPr kumimoji="0" lang="en-US" altLang="en-US" sz="2000" b="0" i="0" u="none" strike="noStrike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or </a:t>
                      </a:r>
                      <a:r>
                        <a:rPr kumimoji="0" lang="en-US" altLang="en-US" sz="20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a </a:t>
                      </a:r>
                      <a:r>
                        <a:rPr kumimoji="0" lang="en-US" altLang="en-US" sz="2000" b="0" i="0" u="none" strike="noStrike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given substring rang</a:t>
                      </a:r>
                      <a:r>
                        <a:rPr kumimoji="0" lang="en-US" altLang="en-US" sz="2000" b="0" i="0" u="none" strike="noStrike" cap="none" spc="-1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</a:t>
                      </a:r>
                      <a:r>
                        <a:rPr kumimoji="0" lang="en-US" altLang="en-US" sz="2000" b="0" i="0" u="none" strike="noStrike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)</a:t>
                      </a:r>
                      <a:endParaRPr kumimoji="0" lang="en-US" altLang="en-US" sz="2000" b="0" i="0" u="none" strike="noStrike" cap="none" spc="-7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2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2"/>
                        </a:rPr>
                        <a:t>str.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4"/>
                        </a:rPr>
                        <a:t>encode</a:t>
                      </a:r>
                      <a:r>
                        <a:rPr kumimoji="0" lang="en-US" alt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4"/>
                        </a:rPr>
                        <a:t>(encoding</a:t>
                      </a:r>
                      <a:r>
                        <a:rPr kumimoji="0" lang="en-US" alt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4"/>
                        </a:rPr>
                        <a:t>='UTF-8',errors='strict')</a:t>
                      </a:r>
                      <a:endParaRPr kumimoji="0" lang="en-US" alt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encoded-string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version of </a:t>
                      </a:r>
                      <a:r>
                        <a:rPr kumimoji="0" lang="en-US" alt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str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; raises an error otherwise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3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2"/>
                        </a:rPr>
                        <a:t>str.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5"/>
                        </a:rPr>
                        <a:t>find</a:t>
                      </a:r>
                      <a:r>
                        <a:rPr kumimoji="0" lang="en-US" alt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5"/>
                        </a:rPr>
                        <a:t>(str2, </a:t>
                      </a:r>
                      <a:r>
                        <a:rPr kumimoji="0" lang="en-US" alt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5"/>
                        </a:rPr>
                        <a:t>beg=0 end=</a:t>
                      </a:r>
                      <a:r>
                        <a:rPr kumimoji="0" lang="en-US" alt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5"/>
                        </a:rPr>
                        <a:t>len</a:t>
                      </a:r>
                      <a:r>
                        <a:rPr kumimoji="0" lang="en-US" alt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5"/>
                        </a:rPr>
                        <a:t>(string))</a:t>
                      </a:r>
                      <a:endParaRPr kumimoji="0" lang="en-US" alt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spc="-1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</a:t>
                      </a:r>
                      <a:r>
                        <a:rPr kumimoji="0" lang="en-US" altLang="en-US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eturns</a:t>
                      </a:r>
                      <a:r>
                        <a:rPr kumimoji="0" lang="en-US" altLang="en-US" sz="1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start i</a:t>
                      </a:r>
                      <a:r>
                        <a:rPr kumimoji="0" lang="en-US" altLang="en-US" sz="2000" b="0" i="0" u="none" strike="noStrike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nde</a:t>
                      </a:r>
                      <a:r>
                        <a:rPr kumimoji="0" lang="en-US" altLang="en-US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x</a:t>
                      </a:r>
                      <a:r>
                        <a:rPr kumimoji="0" lang="en-US" altLang="en-US" sz="14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of</a:t>
                      </a:r>
                      <a:r>
                        <a:rPr kumimoji="0" lang="en-US" altLang="en-US" sz="14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000" b="0" i="1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st</a:t>
                      </a:r>
                      <a:r>
                        <a:rPr kumimoji="0" lang="en-US" altLang="en-US" sz="2000" b="0" i="1" u="none" strike="noStrike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</a:t>
                      </a:r>
                      <a:r>
                        <a:rPr kumimoji="0" lang="en-US" altLang="en-US" sz="2000" b="0" i="1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</a:t>
                      </a:r>
                      <a:r>
                        <a:rPr kumimoji="0" lang="en-US" altLang="en-US" sz="14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occurring</a:t>
                      </a:r>
                      <a:r>
                        <a:rPr kumimoji="0" lang="en-US" altLang="en-US" sz="1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0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  <a:r>
                        <a:rPr kumimoji="0" lang="en-US" altLang="en-US" sz="1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000" b="0" i="1" u="none" strike="noStrike" cap="none" spc="-5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str</a:t>
                      </a:r>
                      <a:r>
                        <a:rPr kumimoji="0" lang="en-US" altLang="en-US" sz="2000" b="0" i="0" u="none" strike="noStrike" cap="none" spc="-25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000" b="0" i="0" u="none" strike="noStrike" cap="none" spc="-30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</a:t>
                      </a:r>
                      <a:r>
                        <a:rPr kumimoji="0" lang="en-US" altLang="en-US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or</a:t>
                      </a:r>
                      <a:r>
                        <a:rPr kumimoji="0" lang="en-US" altLang="en-US" sz="1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  <a:r>
                        <a:rPr kumimoji="0" lang="en-US" altLang="en-US" sz="1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</a:t>
                      </a:r>
                      <a:r>
                        <a:rPr kumimoji="0" lang="en-US" altLang="en-US" sz="1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</a:t>
                      </a:r>
                      <a:r>
                        <a:rPr kumimoji="0" lang="en-US" altLang="en-US" sz="2000" b="0" i="0" u="none" strike="noStrike" cap="none" spc="-8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ub</a:t>
                      </a:r>
                      <a:r>
                        <a:rPr kumimoji="0" lang="en-US" altLang="en-US" sz="20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</a:t>
                      </a:r>
                      <a:r>
                        <a:rPr kumimoji="0" lang="en-US" altLang="en-US" sz="2000" b="0" i="0" u="none" strike="noStrike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ang</a:t>
                      </a:r>
                      <a:r>
                        <a:rPr kumimoji="0" lang="en-US" altLang="en-US" sz="2000" b="0" i="0" u="none" strike="noStrike" cap="none" spc="-28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</a:t>
                      </a:r>
                      <a:r>
                        <a:rPr kumimoji="0" lang="en-US" altLang="en-US" sz="2000" b="0" i="0" u="none" strike="noStrike" cap="none" spc="-2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)</a:t>
                      </a:r>
                      <a:r>
                        <a:rPr kumimoji="0" lang="en-US" altLang="en-US" sz="2000" b="0" i="0" u="none" strike="noStrike" cap="none" spc="-25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;</a:t>
                      </a:r>
                      <a:r>
                        <a:rPr kumimoji="0" lang="en-US" altLang="en-US" sz="14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000" b="0" i="0" u="none" strike="noStrike" cap="none" spc="-30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</a:t>
                      </a:r>
                      <a:r>
                        <a:rPr kumimoji="0" lang="en-US" altLang="en-US" sz="2000" b="0" i="0" u="none" strike="noStrike" cap="none" spc="-2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</a:t>
                      </a:r>
                      <a:r>
                        <a:rPr kumimoji="0" lang="en-US" altLang="en-US" sz="1800" b="0" i="0" u="none" strike="noStrike" cap="none" spc="-2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0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ot</a:t>
                      </a:r>
                      <a:r>
                        <a:rPr kumimoji="0" lang="en-US" altLang="en-US" sz="20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he</a:t>
                      </a:r>
                      <a:r>
                        <a:rPr kumimoji="0" lang="en-US" altLang="en-US" sz="20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rwise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4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2"/>
                        </a:rPr>
                        <a:t>str.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6"/>
                        </a:rPr>
                        <a:t>index</a:t>
                      </a:r>
                      <a:r>
                        <a:rPr kumimoji="0" lang="en-US" alt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6"/>
                        </a:rPr>
                        <a:t>(str2, </a:t>
                      </a:r>
                      <a:r>
                        <a:rPr kumimoji="0" lang="en-US" alt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6"/>
                        </a:rPr>
                        <a:t>beg=0, end=</a:t>
                      </a:r>
                      <a:r>
                        <a:rPr kumimoji="0" lang="en-US" alt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6"/>
                        </a:rPr>
                        <a:t>len</a:t>
                      </a:r>
                      <a:r>
                        <a:rPr kumimoji="0" lang="en-US" alt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6"/>
                        </a:rPr>
                        <a:t>(string))</a:t>
                      </a:r>
                      <a:endParaRPr kumimoji="0" lang="en-US" alt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Same as find(), but raises an exception if </a:t>
                      </a: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str2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is not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found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5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2"/>
                        </a:rPr>
                        <a:t>str.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7"/>
                        </a:rPr>
                        <a:t>isalnum</a:t>
                      </a:r>
                      <a:r>
                        <a:rPr kumimoji="0" lang="en-US" alt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7"/>
                        </a:rPr>
                        <a:t>()</a:t>
                      </a:r>
                      <a:endParaRPr kumimoji="0" lang="en-US" alt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8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spc="-1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</a:t>
                      </a:r>
                      <a:r>
                        <a:rPr kumimoji="0" lang="en-US" altLang="en-US" sz="20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True </a:t>
                      </a:r>
                      <a:r>
                        <a:rPr kumimoji="0" lang="en-US" altLang="en-US" sz="2000" b="0" i="0" u="none" strike="noStrike" cap="none" spc="-1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</a:t>
                      </a:r>
                      <a:r>
                        <a:rPr kumimoji="0" lang="en-US" altLang="en-US" sz="2000" b="0" i="1" u="none" strike="noStrike" cap="none" spc="-1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str</a:t>
                      </a:r>
                      <a:r>
                        <a:rPr kumimoji="0" lang="en-US" altLang="en-US" sz="20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in non-empty </a:t>
                      </a:r>
                      <a:r>
                        <a:rPr kumimoji="0" lang="en-US" altLang="en-US" sz="2000" b="0" i="0" u="none" strike="noStrike" cap="none" spc="-1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and all characters are alphanumeric 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282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6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2"/>
                        </a:rPr>
                        <a:t>str.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8"/>
                        </a:rPr>
                        <a:t>isalpha</a:t>
                      </a:r>
                      <a:r>
                        <a:rPr kumimoji="0" lang="en-US" alt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8"/>
                        </a:rPr>
                        <a:t>()</a:t>
                      </a:r>
                      <a:endParaRPr kumimoji="0" lang="en-US" alt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99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if </a:t>
                      </a:r>
                      <a:r>
                        <a:rPr kumimoji="0" lang="en-US" alt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str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in non-empty and all characters are alphabetic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723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7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2"/>
                        </a:rPr>
                        <a:t>str.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9"/>
                        </a:rPr>
                        <a:t>isdigit</a:t>
                      </a:r>
                      <a:r>
                        <a:rPr kumimoji="0" lang="en-US" alt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9"/>
                        </a:rPr>
                        <a:t>()</a:t>
                      </a:r>
                      <a:endParaRPr kumimoji="0" lang="en-US" alt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37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if </a:t>
                      </a:r>
                      <a:r>
                        <a:rPr kumimoji="0" lang="en-US" alt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str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in non-empty and all characters are numerals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0369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8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2"/>
                        </a:rPr>
                        <a:t>str.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10"/>
                        </a:rPr>
                        <a:t>islower</a:t>
                      </a:r>
                      <a:r>
                        <a:rPr kumimoji="0" lang="en-US" alt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10"/>
                        </a:rPr>
                        <a:t>()</a:t>
                      </a:r>
                      <a:endParaRPr kumimoji="0" lang="en-US" alt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84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if </a:t>
                      </a:r>
                      <a:r>
                        <a:rPr kumimoji="0" lang="en-US" alt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str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in non-empty and all characters are lower case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4505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9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2"/>
                        </a:rPr>
                        <a:t>str.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11"/>
                        </a:rPr>
                        <a:t>isnumeric</a:t>
                      </a:r>
                      <a:r>
                        <a:rPr kumimoji="0" lang="en-US" alt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11"/>
                        </a:rPr>
                        <a:t>()</a:t>
                      </a:r>
                      <a:endParaRPr kumimoji="0" lang="en-US" alt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394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Same as </a:t>
                      </a: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isdigit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(), but allows other language digits (</a:t>
                      </a: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eg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 </a:t>
                      </a: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一二三四五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4295" y="1"/>
            <a:ext cx="9601200" cy="804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dirty="0">
                <a:solidFill>
                  <a:srgbClr val="0070C0"/>
                </a:solidFill>
              </a:rPr>
              <a:t>Built-in String Methods </a:t>
            </a:r>
            <a:r>
              <a:rPr lang="en-US" altLang="en-US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(1/2)</a:t>
            </a:r>
            <a:r>
              <a:rPr lang="en-US" altLang="en-US" sz="12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:</a:t>
            </a:r>
            <a:endParaRPr lang="en-US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54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8256" y="609600"/>
            <a:ext cx="10333038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285750" indent="-285750">
              <a:lnSpc>
                <a:spcPct val="90000"/>
              </a:lnSpc>
              <a:spcBef>
                <a:spcPts val="1200"/>
              </a:spcBef>
            </a:pPr>
            <a:r>
              <a:rPr lang="en-US" altLang="en-US" sz="2800" dirty="0"/>
              <a:t>When</a:t>
            </a:r>
            <a:r>
              <a:rPr lang="en-US" altLang="en-US" sz="2400" dirty="0"/>
              <a:t> </a:t>
            </a:r>
            <a:r>
              <a:rPr lang="en-US" altLang="en-US" sz="2800" b="1" spc="-100" dirty="0">
                <a:solidFill>
                  <a:srgbClr val="0070C0"/>
                </a:solidFill>
              </a:rPr>
              <a:t>non-</a:t>
            </a:r>
            <a:r>
              <a:rPr lang="en-US" altLang="en-US" sz="2800" b="1" spc="-100" dirty="0" err="1">
                <a:solidFill>
                  <a:srgbClr val="0070C0"/>
                </a:solidFill>
              </a:rPr>
              <a:t>booleans</a:t>
            </a:r>
            <a:r>
              <a:rPr lang="en-US" altLang="en-US" sz="2400" dirty="0"/>
              <a:t> </a:t>
            </a:r>
            <a:r>
              <a:rPr lang="en-US" altLang="en-US" sz="2800" dirty="0"/>
              <a:t>are</a:t>
            </a:r>
            <a:r>
              <a:rPr lang="en-US" altLang="en-US" sz="2400" dirty="0"/>
              <a:t> </a:t>
            </a:r>
            <a:r>
              <a:rPr lang="en-US" altLang="en-US" sz="2800" b="1" spc="-100" dirty="0">
                <a:solidFill>
                  <a:srgbClr val="7030A0"/>
                </a:solidFill>
              </a:rPr>
              <a:t>used</a:t>
            </a:r>
            <a:r>
              <a:rPr lang="en-US" altLang="en-US" sz="2400" b="1" spc="-100" dirty="0">
                <a:solidFill>
                  <a:srgbClr val="7030A0"/>
                </a:solidFill>
              </a:rPr>
              <a:t> </a:t>
            </a:r>
            <a:r>
              <a:rPr lang="en-US" altLang="en-US" sz="2800" b="1" spc="-100" dirty="0">
                <a:solidFill>
                  <a:srgbClr val="7030A0"/>
                </a:solidFill>
              </a:rPr>
              <a:t>as </a:t>
            </a:r>
            <a:r>
              <a:rPr lang="en-US" altLang="en-US" sz="2800" b="1" spc="-100" dirty="0" err="1">
                <a:solidFill>
                  <a:srgbClr val="7030A0"/>
                </a:solidFill>
              </a:rPr>
              <a:t>booleans</a:t>
            </a:r>
            <a:r>
              <a:rPr lang="en-US" altLang="en-US" sz="2800" dirty="0"/>
              <a:t>,</a:t>
            </a:r>
            <a:r>
              <a:rPr lang="en-US" altLang="en-US" sz="2400" dirty="0"/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0</a:t>
            </a:r>
            <a:r>
              <a:rPr lang="en-US" altLang="en-US" sz="2400" dirty="0"/>
              <a:t> </a:t>
            </a:r>
            <a:r>
              <a:rPr lang="en-US" altLang="en-US" sz="2800" dirty="0"/>
              <a:t>is</a:t>
            </a:r>
            <a:r>
              <a:rPr lang="en-US" altLang="en-US" sz="2400" dirty="0"/>
              <a:t> </a:t>
            </a:r>
            <a:r>
              <a:rPr lang="en-US" altLang="en-US" sz="2800" dirty="0"/>
              <a:t>treated</a:t>
            </a:r>
            <a:r>
              <a:rPr lang="en-US" altLang="en-US" sz="2400" dirty="0"/>
              <a:t> </a:t>
            </a:r>
            <a:r>
              <a:rPr lang="en-US" altLang="en-US" sz="2800" dirty="0" smtClean="0"/>
              <a:t>as </a:t>
            </a:r>
            <a:r>
              <a:rPr lang="en-US" altLang="en-US" sz="2800" dirty="0">
                <a:solidFill>
                  <a:schemeClr val="tx1"/>
                </a:solidFill>
              </a:rPr>
              <a:t>False</a:t>
            </a:r>
            <a:r>
              <a:rPr lang="en-US" altLang="en-US" sz="2800" dirty="0">
                <a:solidFill>
                  <a:srgbClr val="FFC000"/>
                </a:solidFill>
              </a:rPr>
              <a:t> </a:t>
            </a:r>
            <a:r>
              <a:rPr lang="en-US" altLang="en-US" sz="2800" dirty="0"/>
              <a:t>(</a:t>
            </a:r>
            <a:r>
              <a:rPr lang="en-US" altLang="en-US" dirty="0"/>
              <a:t>just like in C++, </a:t>
            </a:r>
            <a:r>
              <a:rPr lang="en-US" altLang="en-US" dirty="0" err="1"/>
              <a:t>eg</a:t>
            </a:r>
            <a:r>
              <a:rPr lang="en-US" altLang="en-US" dirty="0"/>
              <a:t>:  </a:t>
            </a:r>
            <a:r>
              <a:rPr lang="en-US" altLang="en-US" i="1" dirty="0" err="1"/>
              <a:t>cin</a:t>
            </a:r>
            <a:r>
              <a:rPr lang="en-US" altLang="en-US" i="1" dirty="0"/>
              <a:t>&gt;&gt;x; if (</a:t>
            </a:r>
            <a:r>
              <a:rPr lang="en-US" altLang="en-US" b="1" i="1" dirty="0">
                <a:solidFill>
                  <a:srgbClr val="7030A0"/>
                </a:solidFill>
              </a:rPr>
              <a:t>!</a:t>
            </a:r>
            <a:r>
              <a:rPr lang="en-US" altLang="en-US" i="1" dirty="0">
                <a:solidFill>
                  <a:srgbClr val="FF0000"/>
                </a:solidFill>
              </a:rPr>
              <a:t>x</a:t>
            </a:r>
            <a:r>
              <a:rPr lang="en-US" altLang="en-US" i="1" dirty="0"/>
              <a:t>)</a:t>
            </a:r>
            <a:r>
              <a:rPr lang="en-US" altLang="en-US" i="1" dirty="0" err="1"/>
              <a:t>cout</a:t>
            </a:r>
            <a:r>
              <a:rPr lang="en-US" altLang="en-US" i="1" dirty="0"/>
              <a:t>&lt;&lt; "</a:t>
            </a:r>
            <a:r>
              <a:rPr lang="en-US" altLang="en-US" i="1" dirty="0">
                <a:solidFill>
                  <a:srgbClr val="FFC000"/>
                </a:solidFill>
              </a:rPr>
              <a:t>It was 0.</a:t>
            </a:r>
            <a:r>
              <a:rPr lang="en-US" altLang="en-US" i="1" dirty="0"/>
              <a:t>";</a:t>
            </a:r>
            <a:r>
              <a:rPr lang="en-US" altLang="en-US" sz="2800" dirty="0"/>
              <a:t>)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 </a:t>
            </a:r>
            <a:r>
              <a:rPr lang="en-US" altLang="en-US" sz="2200" b="1" dirty="0" err="1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5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True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 </a:t>
            </a:r>
            <a:r>
              <a:rPr lang="en-US" altLang="en-US" sz="2200" b="1" dirty="0" err="1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0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b="1" dirty="0">
                <a:solidFill>
                  <a:srgbClr val="FFC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False</a:t>
            </a:r>
          </a:p>
          <a:p>
            <a:pPr marL="285750" indent="-285750">
              <a:spcBef>
                <a:spcPts val="900"/>
              </a:spcBef>
            </a:pPr>
            <a:r>
              <a:rPr lang="en-US" altLang="en-US" sz="2800" spc="-50" dirty="0"/>
              <a:t>G</a:t>
            </a:r>
            <a:r>
              <a:rPr lang="en-US" altLang="en-US" sz="2800" spc="-70" dirty="0"/>
              <a:t>oin</a:t>
            </a:r>
            <a:r>
              <a:rPr lang="en-US" altLang="en-US" sz="2800" spc="-50" dirty="0"/>
              <a:t>g</a:t>
            </a:r>
            <a:r>
              <a:rPr lang="en-US" altLang="en-US" spc="-50" dirty="0"/>
              <a:t> </a:t>
            </a:r>
            <a:r>
              <a:rPr lang="en-US" altLang="en-US" sz="2800" spc="-50" dirty="0"/>
              <a:t>b</a:t>
            </a:r>
            <a:r>
              <a:rPr lang="en-US" altLang="en-US" sz="2800" spc="-110" dirty="0"/>
              <a:t>ey</a:t>
            </a:r>
            <a:r>
              <a:rPr lang="en-US" altLang="en-US" sz="2800" spc="-70" dirty="0"/>
              <a:t>on</a:t>
            </a:r>
            <a:r>
              <a:rPr lang="en-US" altLang="en-US" sz="2800" spc="-50" dirty="0"/>
              <a:t>d</a:t>
            </a:r>
            <a:r>
              <a:rPr lang="en-US" altLang="en-US" sz="2400" spc="-50" dirty="0"/>
              <a:t> </a:t>
            </a:r>
            <a:r>
              <a:rPr lang="en-US" altLang="en-US" sz="2800" spc="-160" dirty="0">
                <a:solidFill>
                  <a:srgbClr val="000000"/>
                </a:solidFill>
                <a:ea typeface="+mn-ea"/>
                <a:cs typeface="+mn-cs"/>
              </a:rPr>
              <a:t>C</a:t>
            </a:r>
            <a:r>
              <a:rPr lang="en-US" altLang="en-US" spc="-50" dirty="0">
                <a:solidFill>
                  <a:srgbClr val="000000"/>
                </a:solidFill>
                <a:ea typeface="+mn-ea"/>
                <a:cs typeface="+mn-cs"/>
              </a:rPr>
              <a:t>+</a:t>
            </a:r>
            <a:r>
              <a:rPr lang="en-US" altLang="en-US" spc="-460" dirty="0">
                <a:solidFill>
                  <a:srgbClr val="000000"/>
                </a:solidFill>
                <a:ea typeface="+mn-ea"/>
                <a:cs typeface="+mn-cs"/>
              </a:rPr>
              <a:t>+</a:t>
            </a:r>
            <a:r>
              <a:rPr lang="en-US" altLang="en-US" sz="2800" spc="-50" dirty="0">
                <a:solidFill>
                  <a:srgbClr val="000000"/>
                </a:solidFill>
                <a:ea typeface="+mn-ea"/>
                <a:cs typeface="+mn-cs"/>
              </a:rPr>
              <a:t>,</a:t>
            </a:r>
            <a:r>
              <a:rPr lang="en-US" altLang="en-US" sz="2400" spc="-50" dirty="0">
                <a:solidFill>
                  <a:srgbClr val="000000"/>
                </a:solidFill>
                <a:ea typeface="+mn-ea"/>
                <a:cs typeface="+mn-cs"/>
              </a:rPr>
              <a:t> </a:t>
            </a:r>
            <a:r>
              <a:rPr lang="en-US" altLang="en-US" sz="2800" spc="-50" dirty="0" smtClean="0">
                <a:solidFill>
                  <a:srgbClr val="000000"/>
                </a:solidFill>
                <a:ea typeface="+mn-ea"/>
                <a:cs typeface="+mn-cs"/>
              </a:rPr>
              <a:t>Pyt</a:t>
            </a:r>
            <a:r>
              <a:rPr lang="en-US" altLang="en-US" sz="2800" spc="-70" dirty="0" smtClean="0">
                <a:solidFill>
                  <a:srgbClr val="000000"/>
                </a:solidFill>
                <a:ea typeface="+mn-ea"/>
                <a:cs typeface="+mn-cs"/>
              </a:rPr>
              <a:t>hon</a:t>
            </a:r>
            <a:r>
              <a:rPr lang="en-US" altLang="en-US" sz="2400" spc="-70" dirty="0" smtClean="0">
                <a:solidFill>
                  <a:srgbClr val="000000"/>
                </a:solidFill>
                <a:ea typeface="+mn-ea"/>
                <a:cs typeface="+mn-cs"/>
              </a:rPr>
              <a:t> </a:t>
            </a:r>
            <a:r>
              <a:rPr lang="en-US" altLang="en-US" sz="2800" spc="-70" dirty="0">
                <a:solidFill>
                  <a:srgbClr val="000000"/>
                </a:solidFill>
                <a:ea typeface="+mn-ea"/>
                <a:cs typeface="+mn-cs"/>
              </a:rPr>
              <a:t>als</a:t>
            </a:r>
            <a:r>
              <a:rPr lang="en-US" altLang="en-US" sz="2800" spc="-50" dirty="0">
                <a:solidFill>
                  <a:srgbClr val="000000"/>
                </a:solidFill>
                <a:ea typeface="+mn-ea"/>
                <a:cs typeface="+mn-cs"/>
              </a:rPr>
              <a:t>o</a:t>
            </a:r>
            <a:r>
              <a:rPr lang="en-US" altLang="en-US" sz="2400" spc="-50" dirty="0">
                <a:solidFill>
                  <a:srgbClr val="000000"/>
                </a:solidFill>
                <a:ea typeface="+mn-ea"/>
                <a:cs typeface="+mn-cs"/>
              </a:rPr>
              <a:t> </a:t>
            </a:r>
            <a:r>
              <a:rPr lang="en-US" altLang="en-US" sz="2800" spc="-50" dirty="0">
                <a:solidFill>
                  <a:srgbClr val="000000"/>
                </a:solidFill>
                <a:ea typeface="+mn-ea"/>
                <a:cs typeface="+mn-cs"/>
              </a:rPr>
              <a:t>treats</a:t>
            </a:r>
            <a:r>
              <a:rPr lang="en-US" altLang="en-US" sz="2400" spc="-50" dirty="0">
                <a:solidFill>
                  <a:srgbClr val="000000"/>
                </a:solidFill>
                <a:ea typeface="+mn-ea"/>
                <a:cs typeface="+mn-cs"/>
              </a:rPr>
              <a:t> </a:t>
            </a:r>
            <a:r>
              <a:rPr lang="en-US" altLang="en-US" sz="2800" spc="-50" dirty="0">
                <a:solidFill>
                  <a:srgbClr val="FF0000"/>
                </a:solidFill>
                <a:ea typeface="+mn-ea"/>
                <a:cs typeface="+mn-cs"/>
              </a:rPr>
              <a:t>empty</a:t>
            </a:r>
            <a:r>
              <a:rPr lang="en-US" altLang="en-US" sz="2000" spc="-50" dirty="0">
                <a:solidFill>
                  <a:srgbClr val="FF0000"/>
                </a:solidFill>
                <a:ea typeface="+mn-ea"/>
                <a:cs typeface="+mn-cs"/>
              </a:rPr>
              <a:t> </a:t>
            </a:r>
            <a:r>
              <a:rPr lang="en-US" altLang="en-US" sz="2800" spc="-50" dirty="0">
                <a:solidFill>
                  <a:srgbClr val="FF0000"/>
                </a:solidFill>
                <a:ea typeface="+mn-ea"/>
                <a:cs typeface="+mn-cs"/>
              </a:rPr>
              <a:t>things</a:t>
            </a:r>
            <a:r>
              <a:rPr lang="en-US" altLang="en-US" sz="2400" spc="-50" dirty="0">
                <a:solidFill>
                  <a:srgbClr val="FF0000"/>
                </a:solidFill>
                <a:ea typeface="+mn-ea"/>
                <a:cs typeface="+mn-cs"/>
              </a:rPr>
              <a:t> </a:t>
            </a:r>
            <a:r>
              <a:rPr lang="en-US" altLang="en-US" sz="2800" spc="-50" dirty="0">
                <a:solidFill>
                  <a:srgbClr val="000000"/>
                </a:solidFill>
                <a:ea typeface="+mn-ea"/>
                <a:cs typeface="+mn-cs"/>
              </a:rPr>
              <a:t>as </a:t>
            </a:r>
            <a:r>
              <a:rPr lang="en-US" altLang="en-US" sz="2800" spc="-210" dirty="0" smtClean="0">
                <a:solidFill>
                  <a:srgbClr val="FFC000"/>
                </a:solidFill>
                <a:ea typeface="+mn-ea"/>
                <a:cs typeface="+mn-cs"/>
              </a:rPr>
              <a:t>F</a:t>
            </a:r>
            <a:r>
              <a:rPr lang="en-US" altLang="en-US" sz="2800" spc="-50" dirty="0" smtClean="0">
                <a:solidFill>
                  <a:srgbClr val="FFC000"/>
                </a:solidFill>
                <a:ea typeface="+mn-ea"/>
                <a:cs typeface="+mn-cs"/>
              </a:rPr>
              <a:t>als</a:t>
            </a:r>
            <a:r>
              <a:rPr lang="en-US" altLang="en-US" sz="2800" spc="-100" dirty="0" smtClean="0">
                <a:solidFill>
                  <a:srgbClr val="FFC000"/>
                </a:solidFill>
                <a:ea typeface="+mn-ea"/>
                <a:cs typeface="+mn-cs"/>
              </a:rPr>
              <a:t>e</a:t>
            </a:r>
            <a:r>
              <a:rPr lang="en-US" altLang="en-US" sz="2800" spc="-50" dirty="0" smtClean="0"/>
              <a:t>: </a:t>
            </a:r>
          </a:p>
          <a:p>
            <a:pPr lvl="1">
              <a:lnSpc>
                <a:spcPct val="70000"/>
              </a:lnSpc>
              <a:spcBef>
                <a:spcPts val="300"/>
              </a:spcBef>
              <a:buFontTx/>
              <a:buNone/>
            </a:pPr>
            <a:r>
              <a:rPr lang="en-US" altLang="en-US" sz="22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 </a:t>
            </a:r>
            <a:r>
              <a:rPr lang="en-US" altLang="en-US" sz="2200" b="1" dirty="0" err="1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""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[]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()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or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{}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set()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b="1" dirty="0">
                <a:solidFill>
                  <a:srgbClr val="FFC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False</a:t>
            </a:r>
          </a:p>
          <a:p>
            <a:pPr marL="285750" indent="-285750">
              <a:spcBef>
                <a:spcPts val="900"/>
              </a:spcBef>
            </a:pPr>
            <a:r>
              <a:rPr lang="en-US" altLang="en-US" sz="2800" spc="-100" dirty="0"/>
              <a:t>No</a:t>
            </a:r>
            <a:r>
              <a:rPr lang="en-US" altLang="en-US" sz="2800" spc="-80" dirty="0"/>
              <a:t>n-</a:t>
            </a:r>
            <a:r>
              <a:rPr lang="en-US" altLang="en-US" sz="2800" spc="-80" dirty="0" err="1"/>
              <a:t>boolean</a:t>
            </a:r>
            <a:r>
              <a:rPr lang="en-US" altLang="en-US" sz="2800" spc="-50" dirty="0" err="1"/>
              <a:t>s</a:t>
            </a:r>
            <a:r>
              <a:rPr lang="en-US" altLang="en-US" sz="1800" dirty="0"/>
              <a:t> </a:t>
            </a:r>
            <a:r>
              <a:rPr lang="en-US" altLang="en-US" sz="2800" b="1" i="1" spc="-100" dirty="0"/>
              <a:t>keep their original value</a:t>
            </a:r>
            <a:r>
              <a:rPr lang="en-US" altLang="en-US" sz="2800" b="1" i="1" spc="-300" dirty="0"/>
              <a:t>s</a:t>
            </a:r>
            <a:r>
              <a:rPr lang="en-US" altLang="en-US" sz="2800" dirty="0"/>
              <a:t>,</a:t>
            </a:r>
            <a:r>
              <a:rPr lang="en-US" altLang="en-US" sz="1800" dirty="0"/>
              <a:t> </a:t>
            </a:r>
            <a:r>
              <a:rPr lang="en-US" altLang="en-US" sz="2800" spc="-50" dirty="0"/>
              <a:t>w</a:t>
            </a:r>
            <a:r>
              <a:rPr lang="en-US" altLang="en-US" sz="2800" spc="-80" dirty="0"/>
              <a:t>he</a:t>
            </a:r>
            <a:r>
              <a:rPr lang="en-US" altLang="en-US" sz="2800" spc="-50" dirty="0"/>
              <a:t>n</a:t>
            </a:r>
            <a:r>
              <a:rPr lang="en-US" altLang="en-US" sz="2400" spc="-50" dirty="0"/>
              <a:t> </a:t>
            </a:r>
            <a:r>
              <a:rPr lang="en-US" altLang="en-US" sz="2800" spc="-50" dirty="0"/>
              <a:t>used</a:t>
            </a:r>
            <a:r>
              <a:rPr lang="en-US" altLang="en-US" sz="2400" spc="-50" dirty="0"/>
              <a:t> </a:t>
            </a:r>
            <a:r>
              <a:rPr lang="en-US" altLang="en-US" sz="2800" spc="-50" dirty="0"/>
              <a:t>in</a:t>
            </a:r>
            <a:r>
              <a:rPr lang="en-US" altLang="en-US" sz="2400" spc="-50" dirty="0"/>
              <a:t> </a:t>
            </a:r>
            <a:r>
              <a:rPr lang="en-US" altLang="en-US" sz="2800" spc="-80" dirty="0" smtClean="0"/>
              <a:t>logi</a:t>
            </a:r>
            <a:r>
              <a:rPr lang="en-US" altLang="en-US" sz="2800" spc="-100" dirty="0" smtClean="0"/>
              <a:t>c</a:t>
            </a:r>
            <a:r>
              <a:rPr lang="en-US" altLang="en-US" sz="2800" dirty="0" smtClean="0"/>
              <a:t>:</a:t>
            </a:r>
            <a:endParaRPr lang="en-US" altLang="en-US" sz="2800" dirty="0"/>
          </a:p>
          <a:p>
            <a:pPr lvl="1">
              <a:lnSpc>
                <a:spcPct val="75000"/>
              </a:lnSpc>
              <a:spcBef>
                <a:spcPts val="300"/>
              </a:spcBef>
              <a:buFontTx/>
              <a:buNone/>
            </a:pPr>
            <a:r>
              <a:rPr lang="en-US" altLang="en-US" sz="2200" spc="-1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... </a:t>
            </a:r>
            <a:r>
              <a:rPr lang="en-US" altLang="en-US" sz="2200" dirty="0">
                <a:solidFill>
                  <a:srgbClr val="FF9393"/>
                </a:solidFill>
                <a:cs typeface="Arial" panose="020B0604020202020204" pitchFamily="34" charset="0"/>
              </a:rPr>
              <a:t>#</a:t>
            </a:r>
            <a:r>
              <a:rPr lang="en-US" altLang="en-US" sz="2200" spc="-40" dirty="0">
                <a:solidFill>
                  <a:srgbClr val="FF9393"/>
                </a:solidFill>
                <a:cs typeface="Arial" panose="020B0604020202020204" pitchFamily="34" charset="0"/>
              </a:rPr>
              <a:t>yo</a:t>
            </a:r>
            <a:r>
              <a:rPr lang="en-US" altLang="en-US" sz="2200" dirty="0">
                <a:solidFill>
                  <a:srgbClr val="FF9393"/>
                </a:solidFill>
                <a:cs typeface="Arial" panose="020B0604020202020204" pitchFamily="34" charset="0"/>
              </a:rPr>
              <a:t>u still </a:t>
            </a:r>
            <a:r>
              <a:rPr lang="en-US" altLang="en-US" sz="2200" spc="-40" dirty="0">
                <a:solidFill>
                  <a:srgbClr val="FF9393"/>
                </a:solidFill>
                <a:cs typeface="Arial" panose="020B0604020202020204" pitchFamily="34" charset="0"/>
              </a:rPr>
              <a:t>need</a:t>
            </a:r>
            <a:r>
              <a:rPr lang="en-US" altLang="en-US" sz="2200" dirty="0">
                <a:solidFill>
                  <a:srgbClr val="FF9393"/>
                </a:solidFill>
                <a:cs typeface="Arial" panose="020B0604020202020204" pitchFamily="34" charset="0"/>
              </a:rPr>
              <a:t> to </a:t>
            </a:r>
            <a:r>
              <a:rPr lang="en-US" altLang="en-US" sz="2200" spc="-50" dirty="0">
                <a:solidFill>
                  <a:srgbClr val="FF9393"/>
                </a:solidFill>
                <a:cs typeface="Arial" panose="020B0604020202020204" pitchFamily="34" charset="0"/>
              </a:rPr>
              <a:t>evaluate </a:t>
            </a:r>
            <a:r>
              <a:rPr lang="en-US" altLang="en-US" sz="2200" dirty="0">
                <a:solidFill>
                  <a:srgbClr val="FF9393"/>
                </a:solidFill>
                <a:cs typeface="Arial" panose="020B0604020202020204" pitchFamily="34" charset="0"/>
              </a:rPr>
              <a:t>t</a:t>
            </a:r>
            <a:r>
              <a:rPr lang="en-US" altLang="en-US" sz="2200" spc="-50" dirty="0">
                <a:solidFill>
                  <a:srgbClr val="FF9393"/>
                </a:solidFill>
                <a:cs typeface="Arial" panose="020B0604020202020204" pitchFamily="34" charset="0"/>
              </a:rPr>
              <a:t>h</a:t>
            </a:r>
            <a:r>
              <a:rPr lang="en-US" altLang="en-US" sz="2200" dirty="0">
                <a:solidFill>
                  <a:srgbClr val="FF9393"/>
                </a:solidFill>
                <a:cs typeface="Arial" panose="020B0604020202020204" pitchFamily="34" charset="0"/>
              </a:rPr>
              <a:t>e </a:t>
            </a:r>
            <a:r>
              <a:rPr lang="en-US" altLang="en-US" sz="220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something</a:t>
            </a:r>
            <a:r>
              <a:rPr lang="en-US" altLang="en-US" sz="2200" dirty="0">
                <a:solidFill>
                  <a:srgbClr val="FF939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200" spc="-40" dirty="0" smtClean="0">
                <a:solidFill>
                  <a:srgbClr val="FF9393"/>
                </a:solidFill>
                <a:cs typeface="Arial" panose="020B0604020202020204" pitchFamily="34" charset="0"/>
              </a:rPr>
              <a:t>so </a:t>
            </a:r>
            <a:r>
              <a:rPr lang="en-US" altLang="en-US" sz="2200" spc="-40" dirty="0">
                <a:solidFill>
                  <a:srgbClr val="FF9393"/>
                </a:solidFill>
                <a:cs typeface="Arial" panose="020B0604020202020204" pitchFamily="34" charset="0"/>
              </a:rPr>
              <a:t>we get an answer o</a:t>
            </a:r>
            <a:r>
              <a:rPr lang="en-US" altLang="en-US" sz="2200" dirty="0">
                <a:solidFill>
                  <a:srgbClr val="FF9393"/>
                </a:solidFill>
                <a:cs typeface="Arial" panose="020B0604020202020204" pitchFamily="34" charset="0"/>
              </a:rPr>
              <a:t>f: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7</a:t>
            </a:r>
          </a:p>
          <a:p>
            <a:pPr marL="457200" lvl="1" indent="0"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spc="-1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&gt;&gt;&gt;</a:t>
            </a:r>
            <a:r>
              <a:rPr lang="en-US" altLang="en-US" sz="2200" spc="-100" dirty="0">
                <a:solidFill>
                  <a:srgbClr val="FFFFFF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(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5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and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6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)</a:t>
            </a:r>
            <a:r>
              <a:rPr lang="en-US" altLang="en-US" sz="18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or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7</a:t>
            </a:r>
          </a:p>
          <a:p>
            <a:pPr marL="457200" lvl="1" indent="0"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6</a:t>
            </a:r>
          </a:p>
          <a:p>
            <a:pPr marL="457200" lvl="1" indent="0"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spc="-100" dirty="0">
                <a:solidFill>
                  <a:srgbClr val="BFBFBF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&gt;&gt;&gt; 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(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5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or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6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)</a:t>
            </a:r>
            <a:r>
              <a:rPr lang="en-US" altLang="en-US" sz="16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and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7</a:t>
            </a:r>
            <a:r>
              <a:rPr lang="en-US" altLang="en-US" sz="2200" dirty="0">
                <a:solidFill>
                  <a:srgbClr val="FF9393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#</a:t>
            </a:r>
            <a:r>
              <a:rPr lang="en-US" altLang="en-US" sz="2200" spc="-3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The</a:t>
            </a:r>
            <a:r>
              <a:rPr lang="en-US" altLang="en-US" sz="2000" spc="-3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30" dirty="0">
                <a:solidFill>
                  <a:srgbClr val="FF9393"/>
                </a:solidFill>
                <a:latin typeface="Agency FB" panose="020B0503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lang="en-US" altLang="en-US" sz="1100" spc="-30" dirty="0">
                <a:solidFill>
                  <a:srgbClr val="FF9393"/>
                </a:solidFill>
                <a:latin typeface="Agency FB" panose="020B0503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30" dirty="0">
                <a:solidFill>
                  <a:srgbClr val="FF9393"/>
                </a:solidFill>
                <a:latin typeface="Agency FB" panose="020B0503020202020204" pitchFamily="34" charset="0"/>
                <a:ea typeface="+mn-ea"/>
                <a:cs typeface="Arial" panose="020B0604020202020204" pitchFamily="34" charset="0"/>
              </a:rPr>
              <a:t>)</a:t>
            </a:r>
            <a:r>
              <a:rPr lang="en-US" altLang="en-US" sz="2000" spc="-3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3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aren’t needed:</a:t>
            </a:r>
            <a:r>
              <a:rPr lang="en-US" altLang="en-US" sz="2000" spc="-3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2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o</a:t>
            </a:r>
            <a:r>
              <a:rPr lang="en-US" altLang="en-US" sz="2200" spc="-3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r</a:t>
            </a:r>
            <a:r>
              <a:rPr lang="en-US" altLang="en-US" sz="2200" spc="-30" dirty="0">
                <a:solidFill>
                  <a:srgbClr val="3333CC"/>
                </a:solidFill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3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has precedence </a:t>
            </a:r>
            <a:r>
              <a:rPr lang="en-US" altLang="en-US" sz="2200" spc="-10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ov</a:t>
            </a:r>
            <a:r>
              <a:rPr lang="en-US" altLang="en-US" sz="2200" spc="-3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er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an</a:t>
            </a:r>
            <a:r>
              <a:rPr lang="en-US" altLang="en-US" sz="2200" spc="-3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d</a:t>
            </a:r>
          </a:p>
          <a:p>
            <a:pPr marL="457200" lvl="1" indent="0"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7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spc="-100" dirty="0" smtClean="0">
                <a:solidFill>
                  <a:srgbClr val="FFFFFF">
                    <a:lumMod val="75000"/>
                  </a:srgbClr>
                </a:solidFill>
                <a:latin typeface="Lucida Console" pitchFamily="49" charset="0"/>
              </a:rPr>
              <a:t>&gt;&gt;&gt;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a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spc="-100" dirty="0">
                <a:solidFill>
                  <a:srgbClr val="FF0000"/>
                </a:solidFill>
                <a:latin typeface="Lucida Console" pitchFamily="49" charset="0"/>
              </a:rPr>
              <a:t>0+0j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;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spc="-100" dirty="0">
                <a:solidFill>
                  <a:srgbClr val="FF0000"/>
                </a:solidFill>
                <a:latin typeface="Lucida Console" pitchFamily="49" charset="0"/>
              </a:rPr>
              <a:t>{}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;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spc="-100" dirty="0">
                <a:solidFill>
                  <a:srgbClr val="FF0000"/>
                </a:solidFill>
                <a:latin typeface="Lucida Console" pitchFamily="49" charset="0"/>
              </a:rPr>
              <a:t>''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;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itchFamily="49" charset="0"/>
              </a:rPr>
              <a:t>d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itchFamily="49" charset="0"/>
              </a:rPr>
              <a:t>'string!'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; </a:t>
            </a:r>
            <a:r>
              <a:rPr lang="en-US" altLang="en-US" sz="2200" b="1" spc="-100" dirty="0" smtClean="0">
                <a:solidFill>
                  <a:srgbClr val="0070C0"/>
                </a:solidFill>
                <a:latin typeface="Lucida Console" pitchFamily="49" charset="0"/>
              </a:rPr>
              <a:t>e</a:t>
            </a:r>
            <a:r>
              <a:rPr lang="en-US" altLang="en-US" sz="2200" spc="-100" dirty="0" smtClean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b="1" spc="-100" dirty="0" smtClean="0">
                <a:solidFill>
                  <a:srgbClr val="0070C0"/>
                </a:solidFill>
                <a:latin typeface="Lucida Console" pitchFamily="49" charset="0"/>
              </a:rPr>
              <a:t>2.718</a:t>
            </a:r>
            <a:endParaRPr lang="en-US" altLang="en-US" sz="2200" b="1" spc="-100" dirty="0">
              <a:solidFill>
                <a:srgbClr val="0070C0"/>
              </a:solidFill>
              <a:latin typeface="Lucida Console" pitchFamily="49" charset="0"/>
            </a:endParaRP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spc="-100" dirty="0">
                <a:solidFill>
                  <a:srgbClr val="FFFFFF">
                    <a:lumMod val="75000"/>
                  </a:srgbClr>
                </a:solidFill>
                <a:latin typeface="Lucida Console" pitchFamily="49" charset="0"/>
              </a:rPr>
              <a:t>&gt;&gt;&gt; 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print("First non-null:",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a </a:t>
            </a:r>
            <a:r>
              <a:rPr lang="en-US" altLang="en-US" sz="2200" b="1" spc="-100" dirty="0">
                <a:solidFill>
                  <a:srgbClr val="7030A0"/>
                </a:solidFill>
                <a:latin typeface="Lucida Console" pitchFamily="49" charset="0"/>
              </a:rPr>
              <a:t>or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en-US" altLang="en-US" sz="2200" b="1" spc="-100" dirty="0">
                <a:solidFill>
                  <a:srgbClr val="7030A0"/>
                </a:solidFill>
                <a:latin typeface="Lucida Console" pitchFamily="49" charset="0"/>
              </a:rPr>
              <a:t> or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c </a:t>
            </a:r>
            <a:r>
              <a:rPr lang="en-US" altLang="en-US" sz="2200" b="1" spc="-100" dirty="0">
                <a:solidFill>
                  <a:srgbClr val="7030A0"/>
                </a:solidFill>
                <a:latin typeface="Lucida Console" pitchFamily="49" charset="0"/>
              </a:rPr>
              <a:t>or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itchFamily="49" charset="0"/>
              </a:rPr>
              <a:t>d</a:t>
            </a:r>
            <a:r>
              <a:rPr lang="en-US" altLang="en-US" sz="2200" b="1" spc="-100" dirty="0">
                <a:solidFill>
                  <a:srgbClr val="7030A0"/>
                </a:solidFill>
                <a:latin typeface="Lucida Console" pitchFamily="49" charset="0"/>
              </a:rPr>
              <a:t> or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itchFamily="49" charset="0"/>
              </a:rPr>
              <a:t>e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) 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First non-null: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itchFamily="49" charset="0"/>
              </a:rPr>
              <a:t>string!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</a:t>
            </a:r>
            <a:r>
              <a:rPr lang="en-US" altLang="en-US" sz="22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(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0</a:t>
            </a:r>
            <a:r>
              <a:rPr lang="en-US" altLang="en-US" sz="22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()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{}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"a"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3</a:t>
            </a:r>
            <a:r>
              <a:rPr lang="en-US" altLang="en-US" sz="22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 * 5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'</a:t>
            </a:r>
            <a:r>
              <a:rPr lang="en-US" altLang="en-US" sz="2200" dirty="0" err="1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aaaaa</a:t>
            </a:r>
            <a:r>
              <a:rPr lang="en-US" altLang="en-US" sz="22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'</a:t>
            </a:r>
            <a:endParaRPr lang="en-US" altLang="en-US" sz="2200" b="1" spc="-100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2895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074" kern="0" dirty="0">
                <a:solidFill>
                  <a:srgbClr val="0070C0"/>
                </a:solidFill>
                <a:latin typeface="Elephant" panose="02020904090505020303" pitchFamily="18" charset="0"/>
              </a:rPr>
              <a:t>Non-Booleans in Comparisons</a:t>
            </a:r>
          </a:p>
        </p:txBody>
      </p:sp>
    </p:spTree>
    <p:extLst>
      <p:ext uri="{BB962C8B-B14F-4D97-AF65-F5344CB8AC3E}">
        <p14:creationId xmlns:p14="http://schemas.microsoft.com/office/powerpoint/2010/main" val="66379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8256" y="609600"/>
            <a:ext cx="10333038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285750" indent="-285750">
              <a:lnSpc>
                <a:spcPct val="90000"/>
              </a:lnSpc>
              <a:spcBef>
                <a:spcPts val="1200"/>
              </a:spcBef>
            </a:pPr>
            <a:r>
              <a:rPr lang="en-US" altLang="en-US" sz="2800" dirty="0"/>
              <a:t>When</a:t>
            </a:r>
            <a:r>
              <a:rPr lang="en-US" altLang="en-US" sz="2400" dirty="0"/>
              <a:t> </a:t>
            </a:r>
            <a:r>
              <a:rPr lang="en-US" altLang="en-US" sz="2800" b="1" spc="-100" dirty="0">
                <a:solidFill>
                  <a:srgbClr val="0070C0"/>
                </a:solidFill>
              </a:rPr>
              <a:t>non-</a:t>
            </a:r>
            <a:r>
              <a:rPr lang="en-US" altLang="en-US" sz="2800" b="1" spc="-100" dirty="0" err="1">
                <a:solidFill>
                  <a:srgbClr val="0070C0"/>
                </a:solidFill>
              </a:rPr>
              <a:t>booleans</a:t>
            </a:r>
            <a:r>
              <a:rPr lang="en-US" altLang="en-US" sz="2400" dirty="0"/>
              <a:t> </a:t>
            </a:r>
            <a:r>
              <a:rPr lang="en-US" altLang="en-US" sz="2800" dirty="0"/>
              <a:t>are</a:t>
            </a:r>
            <a:r>
              <a:rPr lang="en-US" altLang="en-US" sz="2400" dirty="0"/>
              <a:t> </a:t>
            </a:r>
            <a:r>
              <a:rPr lang="en-US" altLang="en-US" sz="2800" b="1" spc="-100" dirty="0">
                <a:solidFill>
                  <a:srgbClr val="7030A0"/>
                </a:solidFill>
              </a:rPr>
              <a:t>used</a:t>
            </a:r>
            <a:r>
              <a:rPr lang="en-US" altLang="en-US" sz="2400" b="1" spc="-100" dirty="0">
                <a:solidFill>
                  <a:srgbClr val="7030A0"/>
                </a:solidFill>
              </a:rPr>
              <a:t> </a:t>
            </a:r>
            <a:r>
              <a:rPr lang="en-US" altLang="en-US" sz="2800" b="1" spc="-100" dirty="0">
                <a:solidFill>
                  <a:srgbClr val="7030A0"/>
                </a:solidFill>
              </a:rPr>
              <a:t>as </a:t>
            </a:r>
            <a:r>
              <a:rPr lang="en-US" altLang="en-US" sz="2800" b="1" spc="-100" dirty="0" err="1">
                <a:solidFill>
                  <a:srgbClr val="7030A0"/>
                </a:solidFill>
              </a:rPr>
              <a:t>booleans</a:t>
            </a:r>
            <a:r>
              <a:rPr lang="en-US" altLang="en-US" sz="2800" dirty="0"/>
              <a:t>,</a:t>
            </a:r>
            <a:r>
              <a:rPr lang="en-US" altLang="en-US" sz="2400" dirty="0"/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0</a:t>
            </a:r>
            <a:r>
              <a:rPr lang="en-US" altLang="en-US" sz="2400" dirty="0"/>
              <a:t> </a:t>
            </a:r>
            <a:r>
              <a:rPr lang="en-US" altLang="en-US" sz="2800" dirty="0"/>
              <a:t>is</a:t>
            </a:r>
            <a:r>
              <a:rPr lang="en-US" altLang="en-US" sz="2400" dirty="0"/>
              <a:t> </a:t>
            </a:r>
            <a:r>
              <a:rPr lang="en-US" altLang="en-US" sz="2800" dirty="0"/>
              <a:t>treated</a:t>
            </a:r>
            <a:r>
              <a:rPr lang="en-US" altLang="en-US" sz="2400" dirty="0"/>
              <a:t> </a:t>
            </a:r>
            <a:r>
              <a:rPr lang="en-US" altLang="en-US" sz="2800" dirty="0" smtClean="0"/>
              <a:t>as </a:t>
            </a:r>
            <a:r>
              <a:rPr lang="en-US" altLang="en-US" sz="2800" dirty="0">
                <a:solidFill>
                  <a:schemeClr val="tx1"/>
                </a:solidFill>
              </a:rPr>
              <a:t>False</a:t>
            </a:r>
            <a:r>
              <a:rPr lang="en-US" altLang="en-US" sz="2800" dirty="0">
                <a:solidFill>
                  <a:srgbClr val="FFC000"/>
                </a:solidFill>
              </a:rPr>
              <a:t> </a:t>
            </a:r>
            <a:r>
              <a:rPr lang="en-US" altLang="en-US" sz="2800" dirty="0"/>
              <a:t>(</a:t>
            </a:r>
            <a:r>
              <a:rPr lang="en-US" altLang="en-US" dirty="0"/>
              <a:t>just like in C++, </a:t>
            </a:r>
            <a:r>
              <a:rPr lang="en-US" altLang="en-US" dirty="0" err="1"/>
              <a:t>eg</a:t>
            </a:r>
            <a:r>
              <a:rPr lang="en-US" altLang="en-US" dirty="0"/>
              <a:t>:  </a:t>
            </a:r>
            <a:r>
              <a:rPr lang="en-US" altLang="en-US" i="1" dirty="0" err="1"/>
              <a:t>cin</a:t>
            </a:r>
            <a:r>
              <a:rPr lang="en-US" altLang="en-US" i="1" dirty="0"/>
              <a:t>&gt;&gt;x; if (</a:t>
            </a:r>
            <a:r>
              <a:rPr lang="en-US" altLang="en-US" b="1" i="1" dirty="0">
                <a:solidFill>
                  <a:srgbClr val="7030A0"/>
                </a:solidFill>
              </a:rPr>
              <a:t>!</a:t>
            </a:r>
            <a:r>
              <a:rPr lang="en-US" altLang="en-US" i="1" dirty="0">
                <a:solidFill>
                  <a:srgbClr val="FF0000"/>
                </a:solidFill>
              </a:rPr>
              <a:t>x</a:t>
            </a:r>
            <a:r>
              <a:rPr lang="en-US" altLang="en-US" i="1" dirty="0"/>
              <a:t>)</a:t>
            </a:r>
            <a:r>
              <a:rPr lang="en-US" altLang="en-US" i="1" dirty="0" err="1"/>
              <a:t>cout</a:t>
            </a:r>
            <a:r>
              <a:rPr lang="en-US" altLang="en-US" i="1" dirty="0"/>
              <a:t>&lt;&lt; "</a:t>
            </a:r>
            <a:r>
              <a:rPr lang="en-US" altLang="en-US" i="1" dirty="0">
                <a:solidFill>
                  <a:srgbClr val="FFC000"/>
                </a:solidFill>
              </a:rPr>
              <a:t>It was 0.</a:t>
            </a:r>
            <a:r>
              <a:rPr lang="en-US" altLang="en-US" i="1" dirty="0"/>
              <a:t>";</a:t>
            </a:r>
            <a:r>
              <a:rPr lang="en-US" altLang="en-US" sz="2800" dirty="0"/>
              <a:t>)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 </a:t>
            </a:r>
            <a:r>
              <a:rPr lang="en-US" altLang="en-US" sz="2200" b="1" dirty="0" err="1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5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True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 </a:t>
            </a:r>
            <a:r>
              <a:rPr lang="en-US" altLang="en-US" sz="2200" b="1" dirty="0" err="1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0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b="1" dirty="0">
                <a:solidFill>
                  <a:srgbClr val="FFC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False</a:t>
            </a:r>
          </a:p>
          <a:p>
            <a:pPr marL="285750" indent="-285750">
              <a:spcBef>
                <a:spcPts val="900"/>
              </a:spcBef>
            </a:pPr>
            <a:r>
              <a:rPr lang="en-US" altLang="en-US" sz="2800" spc="-50" dirty="0"/>
              <a:t>G</a:t>
            </a:r>
            <a:r>
              <a:rPr lang="en-US" altLang="en-US" sz="2800" spc="-70" dirty="0"/>
              <a:t>oin</a:t>
            </a:r>
            <a:r>
              <a:rPr lang="en-US" altLang="en-US" sz="2800" spc="-50" dirty="0"/>
              <a:t>g</a:t>
            </a:r>
            <a:r>
              <a:rPr lang="en-US" altLang="en-US" spc="-50" dirty="0"/>
              <a:t> </a:t>
            </a:r>
            <a:r>
              <a:rPr lang="en-US" altLang="en-US" sz="2800" spc="-50" dirty="0"/>
              <a:t>b</a:t>
            </a:r>
            <a:r>
              <a:rPr lang="en-US" altLang="en-US" sz="2800" spc="-110" dirty="0"/>
              <a:t>ey</a:t>
            </a:r>
            <a:r>
              <a:rPr lang="en-US" altLang="en-US" sz="2800" spc="-70" dirty="0"/>
              <a:t>on</a:t>
            </a:r>
            <a:r>
              <a:rPr lang="en-US" altLang="en-US" sz="2800" spc="-50" dirty="0"/>
              <a:t>d</a:t>
            </a:r>
            <a:r>
              <a:rPr lang="en-US" altLang="en-US" sz="2400" spc="-50" dirty="0"/>
              <a:t> </a:t>
            </a:r>
            <a:r>
              <a:rPr lang="en-US" altLang="en-US" sz="2800" spc="-160" dirty="0"/>
              <a:t>C</a:t>
            </a:r>
            <a:r>
              <a:rPr lang="en-US" altLang="en-US" spc="-50" dirty="0"/>
              <a:t>+</a:t>
            </a:r>
            <a:r>
              <a:rPr lang="en-US" altLang="en-US" spc="-460" dirty="0"/>
              <a:t>+</a:t>
            </a:r>
            <a:r>
              <a:rPr lang="en-US" altLang="en-US" sz="2800" spc="-50" dirty="0"/>
              <a:t>,</a:t>
            </a:r>
            <a:r>
              <a:rPr lang="en-US" altLang="en-US" sz="2400" spc="-50" dirty="0"/>
              <a:t> </a:t>
            </a:r>
            <a:r>
              <a:rPr lang="en-US" altLang="en-US" sz="2800" spc="-50" dirty="0"/>
              <a:t>Pyt</a:t>
            </a:r>
            <a:r>
              <a:rPr lang="en-US" altLang="en-US" sz="2800" spc="-70" dirty="0"/>
              <a:t>hon</a:t>
            </a:r>
            <a:r>
              <a:rPr lang="en-US" altLang="en-US" sz="2400" spc="-70" dirty="0"/>
              <a:t> </a:t>
            </a:r>
            <a:r>
              <a:rPr lang="en-US" altLang="en-US" sz="2800" spc="-70" dirty="0"/>
              <a:t>als</a:t>
            </a:r>
            <a:r>
              <a:rPr lang="en-US" altLang="en-US" sz="2800" spc="-50" dirty="0"/>
              <a:t>o</a:t>
            </a:r>
            <a:r>
              <a:rPr lang="en-US" altLang="en-US" sz="2400" spc="-50" dirty="0"/>
              <a:t> </a:t>
            </a:r>
            <a:r>
              <a:rPr lang="en-US" altLang="en-US" sz="2800" spc="-50" dirty="0"/>
              <a:t>treats</a:t>
            </a:r>
            <a:r>
              <a:rPr lang="en-US" altLang="en-US" sz="2400" spc="-50" dirty="0"/>
              <a:t> </a:t>
            </a:r>
            <a:r>
              <a:rPr lang="en-US" altLang="en-US" sz="2800" spc="-50" dirty="0">
                <a:solidFill>
                  <a:srgbClr val="FF0000"/>
                </a:solidFill>
              </a:rPr>
              <a:t>empty</a:t>
            </a:r>
            <a:r>
              <a:rPr lang="en-US" altLang="en-US" sz="2000" spc="-50" dirty="0">
                <a:solidFill>
                  <a:srgbClr val="FF0000"/>
                </a:solidFill>
              </a:rPr>
              <a:t> </a:t>
            </a:r>
            <a:r>
              <a:rPr lang="en-US" altLang="en-US" sz="2800" spc="-50" dirty="0">
                <a:solidFill>
                  <a:srgbClr val="FF0000"/>
                </a:solidFill>
              </a:rPr>
              <a:t>things</a:t>
            </a:r>
            <a:r>
              <a:rPr lang="en-US" altLang="en-US" sz="2400" spc="-50" dirty="0">
                <a:solidFill>
                  <a:srgbClr val="FF0000"/>
                </a:solidFill>
              </a:rPr>
              <a:t> </a:t>
            </a:r>
            <a:r>
              <a:rPr lang="en-US" altLang="en-US" sz="2800" spc="-50" dirty="0"/>
              <a:t>as </a:t>
            </a:r>
            <a:r>
              <a:rPr lang="en-US" altLang="en-US" sz="2800" spc="-210" dirty="0">
                <a:solidFill>
                  <a:srgbClr val="FFC000"/>
                </a:solidFill>
              </a:rPr>
              <a:t>F</a:t>
            </a:r>
            <a:r>
              <a:rPr lang="en-US" altLang="en-US" sz="2800" spc="-50" dirty="0">
                <a:solidFill>
                  <a:srgbClr val="FFC000"/>
                </a:solidFill>
              </a:rPr>
              <a:t>als</a:t>
            </a:r>
            <a:r>
              <a:rPr lang="en-US" altLang="en-US" sz="2800" spc="-100" dirty="0">
                <a:solidFill>
                  <a:srgbClr val="FFC000"/>
                </a:solidFill>
              </a:rPr>
              <a:t>e</a:t>
            </a:r>
            <a:r>
              <a:rPr lang="en-US" altLang="en-US" sz="2800" spc="-50" dirty="0"/>
              <a:t>: </a:t>
            </a:r>
          </a:p>
          <a:p>
            <a:pPr lvl="1">
              <a:lnSpc>
                <a:spcPct val="70000"/>
              </a:lnSpc>
              <a:spcBef>
                <a:spcPts val="300"/>
              </a:spcBef>
              <a:buFontTx/>
              <a:buNone/>
            </a:pPr>
            <a:r>
              <a:rPr lang="en-US" altLang="en-US" sz="22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 </a:t>
            </a:r>
            <a:r>
              <a:rPr lang="en-US" altLang="en-US" sz="2200" b="1" dirty="0" err="1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""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[]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()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or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{}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set()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b="1" dirty="0">
                <a:solidFill>
                  <a:srgbClr val="FFC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False</a:t>
            </a:r>
          </a:p>
          <a:p>
            <a:pPr marL="285750" indent="-285750">
              <a:spcBef>
                <a:spcPts val="900"/>
              </a:spcBef>
            </a:pPr>
            <a:r>
              <a:rPr lang="en-US" altLang="en-US" sz="2800" spc="-100" dirty="0"/>
              <a:t>No</a:t>
            </a:r>
            <a:r>
              <a:rPr lang="en-US" altLang="en-US" sz="2800" spc="-80" dirty="0"/>
              <a:t>n-</a:t>
            </a:r>
            <a:r>
              <a:rPr lang="en-US" altLang="en-US" sz="2800" spc="-80" dirty="0" err="1"/>
              <a:t>boolean</a:t>
            </a:r>
            <a:r>
              <a:rPr lang="en-US" altLang="en-US" sz="2800" spc="-50" dirty="0" err="1"/>
              <a:t>s</a:t>
            </a:r>
            <a:r>
              <a:rPr lang="en-US" altLang="en-US" sz="1800" dirty="0"/>
              <a:t> </a:t>
            </a:r>
            <a:r>
              <a:rPr lang="en-US" altLang="en-US" sz="2800" b="1" i="1" spc="-100" dirty="0"/>
              <a:t>keep their original value</a:t>
            </a:r>
            <a:r>
              <a:rPr lang="en-US" altLang="en-US" sz="2800" b="1" i="1" spc="-300" dirty="0"/>
              <a:t>s</a:t>
            </a:r>
            <a:r>
              <a:rPr lang="en-US" altLang="en-US" sz="2800" dirty="0"/>
              <a:t>,</a:t>
            </a:r>
            <a:r>
              <a:rPr lang="en-US" altLang="en-US" sz="1800" dirty="0"/>
              <a:t> </a:t>
            </a:r>
            <a:r>
              <a:rPr lang="en-US" altLang="en-US" sz="2800" spc="-50" dirty="0"/>
              <a:t>w</a:t>
            </a:r>
            <a:r>
              <a:rPr lang="en-US" altLang="en-US" sz="2800" spc="-80" dirty="0"/>
              <a:t>he</a:t>
            </a:r>
            <a:r>
              <a:rPr lang="en-US" altLang="en-US" sz="2800" spc="-50" dirty="0"/>
              <a:t>n</a:t>
            </a:r>
            <a:r>
              <a:rPr lang="en-US" altLang="en-US" sz="2400" spc="-50" dirty="0"/>
              <a:t> </a:t>
            </a:r>
            <a:r>
              <a:rPr lang="en-US" altLang="en-US" sz="2800" spc="-50" dirty="0"/>
              <a:t>used</a:t>
            </a:r>
            <a:r>
              <a:rPr lang="en-US" altLang="en-US" sz="2400" spc="-50" dirty="0"/>
              <a:t> </a:t>
            </a:r>
            <a:r>
              <a:rPr lang="en-US" altLang="en-US" sz="2800" spc="-50" dirty="0"/>
              <a:t>in</a:t>
            </a:r>
            <a:r>
              <a:rPr lang="en-US" altLang="en-US" sz="2400" spc="-50" dirty="0"/>
              <a:t> </a:t>
            </a:r>
            <a:r>
              <a:rPr lang="en-US" altLang="en-US" sz="2800" spc="-80" dirty="0" smtClean="0"/>
              <a:t>logi</a:t>
            </a:r>
            <a:r>
              <a:rPr lang="en-US" altLang="en-US" sz="2800" spc="-100" dirty="0" smtClean="0"/>
              <a:t>c</a:t>
            </a:r>
            <a:r>
              <a:rPr lang="en-US" altLang="en-US" sz="2800" dirty="0" smtClean="0"/>
              <a:t>:</a:t>
            </a:r>
            <a:endParaRPr lang="en-US" altLang="en-US" sz="2800" dirty="0"/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7</a:t>
            </a:r>
          </a:p>
          <a:p>
            <a:pPr marL="457200" lvl="1" indent="0"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spc="-1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&gt;&gt;&gt;</a:t>
            </a:r>
            <a:r>
              <a:rPr lang="en-US" altLang="en-US" sz="2200" spc="-100" dirty="0">
                <a:solidFill>
                  <a:srgbClr val="FFFFFF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(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5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and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6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)</a:t>
            </a:r>
            <a:r>
              <a:rPr lang="en-US" altLang="en-US" sz="18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or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7</a:t>
            </a:r>
          </a:p>
          <a:p>
            <a:pPr marL="457200" lvl="1" indent="0"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6</a:t>
            </a:r>
          </a:p>
          <a:p>
            <a:pPr marL="457200" lvl="1" indent="0"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spc="-100" dirty="0">
                <a:solidFill>
                  <a:srgbClr val="BFBFBF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&gt;&gt;&gt; 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(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5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or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6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)</a:t>
            </a:r>
            <a:r>
              <a:rPr lang="en-US" altLang="en-US" sz="16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and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7</a:t>
            </a:r>
            <a:r>
              <a:rPr lang="en-US" altLang="en-US" sz="2200" dirty="0">
                <a:solidFill>
                  <a:srgbClr val="FF9393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#</a:t>
            </a:r>
            <a:r>
              <a:rPr lang="en-US" altLang="en-US" sz="2200" spc="-3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The</a:t>
            </a:r>
            <a:r>
              <a:rPr lang="en-US" altLang="en-US" sz="2000" spc="-3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30" dirty="0">
                <a:solidFill>
                  <a:srgbClr val="FF9393"/>
                </a:solidFill>
                <a:latin typeface="Agency FB" panose="020B0503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lang="en-US" altLang="en-US" sz="1100" spc="-30" dirty="0">
                <a:solidFill>
                  <a:srgbClr val="FF9393"/>
                </a:solidFill>
                <a:latin typeface="Agency FB" panose="020B0503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30" dirty="0">
                <a:solidFill>
                  <a:srgbClr val="FF9393"/>
                </a:solidFill>
                <a:latin typeface="Agency FB" panose="020B0503020202020204" pitchFamily="34" charset="0"/>
                <a:ea typeface="+mn-ea"/>
                <a:cs typeface="Arial" panose="020B0604020202020204" pitchFamily="34" charset="0"/>
              </a:rPr>
              <a:t>)</a:t>
            </a:r>
            <a:r>
              <a:rPr lang="en-US" altLang="en-US" sz="2000" spc="-3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3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aren’t needed:</a:t>
            </a:r>
            <a:r>
              <a:rPr lang="en-US" altLang="en-US" sz="2000" spc="-3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2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o</a:t>
            </a:r>
            <a:r>
              <a:rPr lang="en-US" altLang="en-US" sz="2200" spc="-3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r</a:t>
            </a:r>
            <a:r>
              <a:rPr lang="en-US" altLang="en-US" sz="2200" spc="-30" dirty="0">
                <a:solidFill>
                  <a:srgbClr val="3333CC"/>
                </a:solidFill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200" spc="-3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has precedence </a:t>
            </a:r>
            <a:r>
              <a:rPr lang="en-US" altLang="en-US" sz="2200" spc="-10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ov</a:t>
            </a:r>
            <a:r>
              <a:rPr lang="en-US" altLang="en-US" sz="2200" spc="-30" dirty="0">
                <a:solidFill>
                  <a:srgbClr val="FF9393"/>
                </a:solidFill>
                <a:ea typeface="+mn-ea"/>
                <a:cs typeface="Arial" panose="020B0604020202020204" pitchFamily="34" charset="0"/>
              </a:rPr>
              <a:t>er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an</a:t>
            </a:r>
            <a:r>
              <a:rPr lang="en-US" altLang="en-US" sz="2200" spc="-3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d</a:t>
            </a:r>
          </a:p>
          <a:p>
            <a:pPr marL="457200" lvl="1" indent="0"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7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spc="-100" dirty="0" smtClean="0">
                <a:solidFill>
                  <a:srgbClr val="FFFFFF">
                    <a:lumMod val="75000"/>
                  </a:srgbClr>
                </a:solidFill>
                <a:latin typeface="Lucida Console" pitchFamily="49" charset="0"/>
              </a:rPr>
              <a:t>&gt;&gt;&gt;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a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spc="-100" dirty="0">
                <a:solidFill>
                  <a:srgbClr val="FF0000"/>
                </a:solidFill>
                <a:latin typeface="Lucida Console" pitchFamily="49" charset="0"/>
              </a:rPr>
              <a:t>0+0j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;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spc="-100" dirty="0">
                <a:solidFill>
                  <a:srgbClr val="FF0000"/>
                </a:solidFill>
                <a:latin typeface="Lucida Console" pitchFamily="49" charset="0"/>
              </a:rPr>
              <a:t>{}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;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spc="-100" dirty="0">
                <a:solidFill>
                  <a:srgbClr val="FF0000"/>
                </a:solidFill>
                <a:latin typeface="Lucida Console" pitchFamily="49" charset="0"/>
              </a:rPr>
              <a:t>''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;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itchFamily="49" charset="0"/>
              </a:rPr>
              <a:t>d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itchFamily="49" charset="0"/>
              </a:rPr>
              <a:t>'string!'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; </a:t>
            </a:r>
            <a:r>
              <a:rPr lang="en-US" altLang="en-US" sz="2200" b="1" spc="-100" dirty="0" smtClean="0">
                <a:solidFill>
                  <a:srgbClr val="0070C0"/>
                </a:solidFill>
                <a:latin typeface="Lucida Console" pitchFamily="49" charset="0"/>
              </a:rPr>
              <a:t>e</a:t>
            </a:r>
            <a:r>
              <a:rPr lang="en-US" altLang="en-US" sz="2200" spc="-100" dirty="0" smtClean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b="1" spc="-100" dirty="0" smtClean="0">
                <a:solidFill>
                  <a:srgbClr val="0070C0"/>
                </a:solidFill>
                <a:latin typeface="Lucida Console" pitchFamily="49" charset="0"/>
              </a:rPr>
              <a:t>2.718</a:t>
            </a:r>
            <a:endParaRPr lang="en-US" altLang="en-US" sz="2200" b="1" spc="-100" dirty="0">
              <a:solidFill>
                <a:srgbClr val="0070C0"/>
              </a:solidFill>
              <a:latin typeface="Lucida Console" pitchFamily="49" charset="0"/>
            </a:endParaRPr>
          </a:p>
          <a:p>
            <a:pPr lvl="1">
              <a:lnSpc>
                <a:spcPct val="82000"/>
              </a:lnSpc>
              <a:spcBef>
                <a:spcPts val="0"/>
              </a:spcBef>
              <a:buFontTx/>
              <a:buNone/>
            </a:pPr>
            <a:r>
              <a:rPr lang="en-US" altLang="en-US" sz="2200" spc="-100" dirty="0">
                <a:solidFill>
                  <a:srgbClr val="FFFFFF">
                    <a:lumMod val="75000"/>
                  </a:srgbClr>
                </a:solidFill>
                <a:latin typeface="Lucida Console" pitchFamily="49" charset="0"/>
              </a:rPr>
              <a:t>&gt;&gt;&gt; 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print("First non-null:",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a </a:t>
            </a:r>
            <a:r>
              <a:rPr lang="en-US" altLang="en-US" sz="2200" b="1" spc="-100" dirty="0">
                <a:solidFill>
                  <a:srgbClr val="7030A0"/>
                </a:solidFill>
                <a:latin typeface="Lucida Console" pitchFamily="49" charset="0"/>
              </a:rPr>
              <a:t>or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en-US" altLang="en-US" sz="2200" b="1" spc="-100" dirty="0">
                <a:solidFill>
                  <a:srgbClr val="7030A0"/>
                </a:solidFill>
                <a:latin typeface="Lucida Console" pitchFamily="49" charset="0"/>
              </a:rPr>
              <a:t> or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c </a:t>
            </a:r>
            <a:r>
              <a:rPr lang="en-US" altLang="en-US" sz="2200" b="1" spc="-100" dirty="0">
                <a:solidFill>
                  <a:srgbClr val="7030A0"/>
                </a:solidFill>
                <a:latin typeface="Lucida Console" pitchFamily="49" charset="0"/>
              </a:rPr>
              <a:t>or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itchFamily="49" charset="0"/>
              </a:rPr>
              <a:t>d</a:t>
            </a:r>
            <a:r>
              <a:rPr lang="en-US" altLang="en-US" sz="2200" b="1" spc="-100" dirty="0">
                <a:solidFill>
                  <a:srgbClr val="7030A0"/>
                </a:solidFill>
                <a:latin typeface="Lucida Console" pitchFamily="49" charset="0"/>
              </a:rPr>
              <a:t> or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itchFamily="49" charset="0"/>
              </a:rPr>
              <a:t>e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) </a:t>
            </a:r>
          </a:p>
          <a:p>
            <a:pPr lvl="1">
              <a:lnSpc>
                <a:spcPct val="82000"/>
              </a:lnSpc>
              <a:spcBef>
                <a:spcPts val="0"/>
              </a:spcBef>
              <a:buFontTx/>
              <a:buNone/>
            </a:pP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First non-null: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itchFamily="49" charset="0"/>
              </a:rPr>
              <a:t>string!</a:t>
            </a:r>
          </a:p>
          <a:p>
            <a:pPr lvl="1">
              <a:lnSpc>
                <a:spcPct val="82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</a:t>
            </a:r>
            <a:r>
              <a:rPr lang="en-US" altLang="en-US" sz="22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(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0</a:t>
            </a:r>
            <a:r>
              <a:rPr lang="en-US" altLang="en-US" sz="22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()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{}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"a"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3</a:t>
            </a:r>
            <a:r>
              <a:rPr lang="en-US" altLang="en-US" sz="22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 * 5</a:t>
            </a:r>
          </a:p>
          <a:p>
            <a:pPr lvl="1">
              <a:lnSpc>
                <a:spcPct val="82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'</a:t>
            </a:r>
            <a:r>
              <a:rPr lang="en-US" altLang="en-US" sz="2200" dirty="0" err="1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aaaaa</a:t>
            </a:r>
            <a:r>
              <a:rPr lang="en-US" altLang="en-US" sz="22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'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2895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074" kern="0" dirty="0">
                <a:solidFill>
                  <a:srgbClr val="0070C0"/>
                </a:solidFill>
                <a:latin typeface="Elephant" panose="02020904090505020303" pitchFamily="18" charset="0"/>
              </a:rPr>
              <a:t>Non-Booleans in Comparisons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65944" y="6521016"/>
            <a:ext cx="56832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en-US" sz="2200" spc="-1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</a:t>
            </a:r>
            <a:endParaRPr lang="en-US" sz="2200" spc="-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13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-164306" y="990600"/>
            <a:ext cx="9601201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altLang="en-US" sz="2800" kern="0" dirty="0"/>
          </a:p>
          <a:p>
            <a:pPr lvl="1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en-US" sz="25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5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1&lt;2==2&lt;3</a:t>
            </a:r>
            <a:endParaRPr lang="en-US" altLang="en-US" sz="2500" b="1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5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  <a:p>
            <a:pPr lvl="1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en-US" sz="25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5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1&lt;2==2&lt;3 </a:t>
            </a:r>
            <a:r>
              <a:rPr lang="en-US" altLang="en-US" sz="25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25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5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7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5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7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5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5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1&lt;2&lt;3&gt;0&lt;4&lt;8&gt;2   </a:t>
            </a:r>
            <a:r>
              <a:rPr lang="en-US" altLang="en-US" sz="2500" dirty="0"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endParaRPr lang="en-US" altLang="en-US" sz="250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5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5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5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1&lt;2&lt;3&lt;4&lt;0&lt;5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5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5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5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1&lt;2&lt;3 </a:t>
            </a:r>
            <a:r>
              <a:rPr lang="en-US" altLang="en-US" sz="25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25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5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5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5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5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5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1&lt;2&gt;1&lt;2&gt;1&lt;2&gt;</a:t>
            </a:r>
            <a:r>
              <a:rPr lang="en-US" altLang="en-US" sz="25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25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5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5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5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en-US" sz="25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en-US" sz="2500" kern="0" dirty="0">
              <a:solidFill>
                <a:srgbClr val="000000"/>
              </a:solidFill>
              <a:latin typeface="Lucida Console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2895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074" kern="0" dirty="0">
                <a:solidFill>
                  <a:srgbClr val="0070C0"/>
                </a:solidFill>
                <a:latin typeface="Elephant" panose="02020904090505020303" pitchFamily="18" charset="0"/>
              </a:rPr>
              <a:t>Multiple Comparisons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940" y="771006"/>
            <a:ext cx="10333355" cy="829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438" indent="-198438">
              <a:lnSpc>
                <a:spcPct val="98000"/>
              </a:lnSpc>
              <a:buClr>
                <a:srgbClr val="3333C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 </a:t>
            </a:r>
            <a:r>
              <a:rPr lang="en-US" altLang="en-US" sz="3200" kern="0" dirty="0">
                <a:solidFill>
                  <a:srgbClr val="000000"/>
                </a:solidFill>
              </a:rPr>
              <a:t>Comparisons can be </a:t>
            </a:r>
            <a:r>
              <a:rPr lang="en-US" altLang="en-US" sz="3200" b="1" i="1" kern="0" dirty="0">
                <a:solidFill>
                  <a:srgbClr val="FF0000"/>
                </a:solidFill>
              </a:rPr>
              <a:t>chained</a:t>
            </a:r>
            <a:r>
              <a:rPr lang="en-US" altLang="en-US" sz="3200" kern="0" dirty="0">
                <a:solidFill>
                  <a:srgbClr val="00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255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-117134" y="1076326"/>
            <a:ext cx="10582728" cy="5895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900" dirty="0">
                <a:solidFill>
                  <a:sysClr val="windowText" lastClr="000000"/>
                </a:solidFill>
                <a:latin typeface="Calibri"/>
              </a:rPr>
              <a:t>    </a:t>
            </a:r>
            <a:r>
              <a:rPr lang="en-US" altLang="en-US" sz="1400" dirty="0">
                <a:solidFill>
                  <a:sysClr val="windowText" lastClr="000000"/>
                </a:solidFill>
                <a:latin typeface="Calibri"/>
                <a:cs typeface="Calibri" panose="020F0502020204030204" pitchFamily="34" charset="0"/>
              </a:rPr>
              <a:t> </a:t>
            </a:r>
            <a:r>
              <a:rPr lang="en-US" altLang="en-US" sz="4000" dirty="0">
                <a:solidFill>
                  <a:sysClr val="window" lastClr="FFFFFF"/>
                </a:solidFill>
                <a:latin typeface="Calibri"/>
                <a:cs typeface="Calibri" panose="020F0502020204030204" pitchFamily="34" charset="0"/>
              </a:rPr>
              <a:t>Several variables can also be </a:t>
            </a:r>
            <a:r>
              <a:rPr lang="en-US" altLang="en-US" sz="4000" b="1" i="1" dirty="0">
                <a:solidFill>
                  <a:sysClr val="window" lastClr="FFFFFF"/>
                </a:solidFill>
                <a:latin typeface="Calibri"/>
                <a:cs typeface="Calibri" panose="020F0502020204030204" pitchFamily="34" charset="0"/>
              </a:rPr>
              <a:t>assigned  simultaneously</a:t>
            </a:r>
            <a:r>
              <a:rPr lang="en-US" altLang="en-US" sz="4000" dirty="0">
                <a:solidFill>
                  <a:sysClr val="window" lastClr="FFFFFF"/>
                </a:solidFill>
                <a:latin typeface="Calibri"/>
                <a:cs typeface="Calibri" panose="020F0502020204030204" pitchFamily="34" charset="0"/>
              </a:rPr>
              <a:t>:</a:t>
            </a:r>
            <a:endParaRPr lang="en-US" altLang="en-US" sz="3900" dirty="0">
              <a:solidFill>
                <a:sysClr val="window" lastClr="FFFFFF"/>
              </a:solidFill>
              <a:latin typeface="Calibri"/>
            </a:endParaRP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solidFill>
                  <a:sysClr val="window" lastClr="FFFFFF">
                    <a:lumMod val="6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32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32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32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3200" b="1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5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3200" dirty="0" err="1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      </a:t>
            </a:r>
            <a:r>
              <a:rPr lang="en-US" altLang="en-US" sz="15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3200" dirty="0">
                <a:solidFill>
                  <a:sysClr val="window" lastClr="FFFFFF">
                    <a:lumMod val="7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#all set to 1</a:t>
            </a: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32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32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solidFill>
                  <a:sysClr val="window" lastClr="FFFFFF">
                    <a:lumMod val="6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3200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3200" dirty="0" err="1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3200" dirty="0" err="1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32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5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3200" dirty="0" err="1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  </a:t>
            </a:r>
            <a:r>
              <a:rPr lang="en-US" altLang="en-US" sz="15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3200" dirty="0">
                <a:solidFill>
                  <a:sysClr val="window" lastClr="FFFFFF">
                    <a:lumMod val="7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#respectively</a:t>
            </a: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32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2</a:t>
            </a:r>
            <a:r>
              <a:rPr lang="en-US" altLang="en-US" sz="3200" b="1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solidFill>
                  <a:sysClr val="window" lastClr="FFFFFF">
                    <a:lumMod val="6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32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3200" spc="-1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3200" spc="-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200" b="1" spc="-2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3200" spc="-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spc="-200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3200" spc="-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spc="-1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3200" spc="-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3200" spc="-1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300" b="1" spc="-1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b="1" spc="-100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3200" spc="-100" dirty="0" err="1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spc="-100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3200" spc="-100" dirty="0" err="1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32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</a:t>
            </a:r>
            <a:r>
              <a:rPr lang="en-US" altLang="en-US" sz="3200" spc="-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t(</a:t>
            </a:r>
            <a:r>
              <a:rPr lang="en-US" altLang="en-US" sz="3200" spc="-200" dirty="0" err="1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3200" dirty="0">
                <a:solidFill>
                  <a:sysClr val="window" lastClr="FFFFFF">
                    <a:lumMod val="7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#from</a:t>
            </a:r>
            <a:r>
              <a:rPr lang="en-US" altLang="en-US" sz="2100" dirty="0">
                <a:solidFill>
                  <a:sysClr val="window" lastClr="FFFFFF">
                    <a:lumMod val="7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spc="-80" dirty="0">
                <a:solidFill>
                  <a:sysClr val="window" lastClr="FFFFFF">
                    <a:lumMod val="7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</a:t>
            </a:r>
            <a:r>
              <a:rPr lang="en-US" altLang="en-US" sz="3200" dirty="0">
                <a:solidFill>
                  <a:sysClr val="window" lastClr="FFFFFF">
                    <a:lumMod val="7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</a:t>
            </a:r>
            <a:r>
              <a:rPr lang="en-US" altLang="en-US" sz="3200" dirty="0">
                <a:solidFill>
                  <a:sysClr val="window" lastClr="FFFFFF">
                    <a:lumMod val="75000"/>
                  </a:sysClr>
                </a:solidFill>
                <a:latin typeface="Arial Black" panose="020B0A04020102020204" pitchFamily="34" charset="0"/>
                <a:cs typeface="Leelawadee UI" panose="020B0502040204020203" pitchFamily="34" charset="-34"/>
              </a:rPr>
              <a:t>/</a:t>
            </a:r>
            <a:r>
              <a:rPr lang="en-US" altLang="en-US" sz="3200" dirty="0">
                <a:solidFill>
                  <a:sysClr val="window" lastClr="FFFFFF">
                    <a:lumMod val="7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tu</a:t>
            </a:r>
            <a:r>
              <a:rPr lang="en-US" altLang="en-US" sz="3200" spc="-80" dirty="0">
                <a:solidFill>
                  <a:sysClr val="window" lastClr="FFFFFF">
                    <a:lumMod val="7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pl</a:t>
            </a:r>
            <a:r>
              <a:rPr lang="en-US" altLang="en-US" sz="3200" dirty="0">
                <a:solidFill>
                  <a:sysClr val="window" lastClr="FFFFFF">
                    <a:lumMod val="7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32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</a:t>
            </a:r>
            <a:r>
              <a:rPr lang="en-US" altLang="en-US" sz="3200" b="1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solidFill>
                  <a:sysClr val="window" lastClr="FFFFFF">
                    <a:lumMod val="7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3200" dirty="0" err="1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3200" dirty="0" err="1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32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5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en-US" altLang="en-US" sz="3200" dirty="0">
              <a:solidFill>
                <a:sysClr val="windowText" lastClr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 err="1">
                <a:solidFill>
                  <a:srgbClr val="E89898"/>
                </a:solidFill>
                <a:cs typeface="Arial" panose="020B0604020202020204" pitchFamily="34" charset="0"/>
              </a:rPr>
              <a:t>Traceback</a:t>
            </a:r>
            <a:r>
              <a:rPr lang="en-US" altLang="en-US" sz="3200" dirty="0">
                <a:solidFill>
                  <a:srgbClr val="E89898"/>
                </a:solidFill>
                <a:cs typeface="Arial" panose="020B0604020202020204" pitchFamily="34" charset="0"/>
              </a:rPr>
              <a:t> (most recent call last):</a:t>
            </a: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solidFill>
                  <a:srgbClr val="E89898"/>
                </a:solidFill>
                <a:cs typeface="Arial" panose="020B0604020202020204" pitchFamily="34" charset="0"/>
              </a:rPr>
              <a:t>  File "&lt;</a:t>
            </a:r>
            <a:r>
              <a:rPr lang="en-US" altLang="en-US" sz="3200" dirty="0" err="1">
                <a:solidFill>
                  <a:srgbClr val="E89898"/>
                </a:solidFill>
                <a:cs typeface="Arial" panose="020B0604020202020204" pitchFamily="34" charset="0"/>
              </a:rPr>
              <a:t>stdin</a:t>
            </a:r>
            <a:r>
              <a:rPr lang="en-US" altLang="en-US" sz="3200" dirty="0">
                <a:solidFill>
                  <a:srgbClr val="E89898"/>
                </a:solidFill>
                <a:cs typeface="Arial" panose="020B0604020202020204" pitchFamily="34" charset="0"/>
              </a:rPr>
              <a:t>&gt;", line 1, in &lt;module&gt;</a:t>
            </a: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 err="1">
                <a:solidFill>
                  <a:srgbClr val="FF0000"/>
                </a:solidFill>
                <a:cs typeface="Arial" panose="020B0604020202020204" pitchFamily="34" charset="0"/>
              </a:rPr>
              <a:t>ValueError</a:t>
            </a:r>
            <a:r>
              <a:rPr lang="en-US" altLang="en-US" sz="3200" dirty="0">
                <a:solidFill>
                  <a:srgbClr val="FF0000"/>
                </a:solidFill>
                <a:cs typeface="Arial" panose="020B0604020202020204" pitchFamily="34" charset="0"/>
              </a:rPr>
              <a:t>: not enough values to unpack (expected 3, got 2)</a:t>
            </a: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b="1" dirty="0">
                <a:solidFill>
                  <a:srgbClr val="FFFF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32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3200" dirty="0" err="1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3200" dirty="0" err="1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32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 err="1">
                <a:solidFill>
                  <a:srgbClr val="E89898"/>
                </a:solidFill>
                <a:cs typeface="Arial" panose="020B0604020202020204" pitchFamily="34" charset="0"/>
              </a:rPr>
              <a:t>Traceback</a:t>
            </a:r>
            <a:r>
              <a:rPr lang="en-US" altLang="en-US" sz="3200" dirty="0">
                <a:solidFill>
                  <a:srgbClr val="E89898"/>
                </a:solidFill>
                <a:cs typeface="Arial" panose="020B0604020202020204" pitchFamily="34" charset="0"/>
              </a:rPr>
              <a:t> (most recent call last):</a:t>
            </a: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solidFill>
                  <a:srgbClr val="E89898"/>
                </a:solidFill>
                <a:cs typeface="Arial" panose="020B0604020202020204" pitchFamily="34" charset="0"/>
              </a:rPr>
              <a:t>  File "&lt;</a:t>
            </a:r>
            <a:r>
              <a:rPr lang="en-US" altLang="en-US" sz="3200" dirty="0" err="1">
                <a:solidFill>
                  <a:srgbClr val="E89898"/>
                </a:solidFill>
                <a:cs typeface="Arial" panose="020B0604020202020204" pitchFamily="34" charset="0"/>
              </a:rPr>
              <a:t>stdin</a:t>
            </a:r>
            <a:r>
              <a:rPr lang="en-US" altLang="en-US" sz="3200" dirty="0">
                <a:solidFill>
                  <a:srgbClr val="E89898"/>
                </a:solidFill>
                <a:cs typeface="Arial" panose="020B0604020202020204" pitchFamily="34" charset="0"/>
              </a:rPr>
              <a:t>&gt;", line 1, in &lt;module&gt;</a:t>
            </a: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 err="1">
                <a:solidFill>
                  <a:srgbClr val="FF0000"/>
                </a:solidFill>
                <a:cs typeface="Arial" panose="020B0604020202020204" pitchFamily="34" charset="0"/>
              </a:rPr>
              <a:t>ValueError</a:t>
            </a:r>
            <a:r>
              <a:rPr lang="en-US" altLang="en-US" sz="3200" dirty="0">
                <a:solidFill>
                  <a:srgbClr val="FF0000"/>
                </a:solidFill>
                <a:cs typeface="Arial" panose="020B0604020202020204" pitchFamily="34" charset="0"/>
              </a:rPr>
              <a:t>: too many values to unpack (expected 3)</a:t>
            </a: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solidFill>
                  <a:sysClr val="window" lastClr="FFFFFF">
                    <a:lumMod val="6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5578" y="2235000"/>
            <a:ext cx="710730" cy="21961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>
              <a:defRPr/>
            </a:pPr>
            <a:r>
              <a:rPr lang="en-US" altLang="zh-TW" sz="2500" kern="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&gt;&gt;&gt;</a:t>
            </a:r>
            <a:endParaRPr lang="zh-TW" altLang="en-US" sz="2500" kern="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5578" y="2925242"/>
            <a:ext cx="710730" cy="21961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>
              <a:defRPr/>
            </a:pPr>
            <a:r>
              <a:rPr lang="en-US" altLang="zh-TW" sz="2500" kern="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&gt;&gt;&gt;</a:t>
            </a:r>
            <a:endParaRPr lang="zh-TW" altLang="en-US" sz="2500" kern="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5578" y="3624393"/>
            <a:ext cx="710730" cy="21961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>
              <a:defRPr/>
            </a:pPr>
            <a:r>
              <a:rPr lang="en-US" altLang="zh-TW" sz="2500" kern="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&gt;&gt;&gt;</a:t>
            </a:r>
            <a:endParaRPr lang="zh-TW" altLang="en-US" sz="2500" kern="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5578" y="5013476"/>
            <a:ext cx="710730" cy="219612"/>
          </a:xfrm>
          <a:prstGeom prst="rect">
            <a:avLst/>
          </a:prstGeom>
          <a:solidFill>
            <a:srgbClr val="FDFDF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>
              <a:defRPr/>
            </a:pPr>
            <a:r>
              <a:rPr lang="en-US" altLang="zh-TW" sz="2500" kern="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&gt;&gt;&gt;</a:t>
            </a:r>
            <a:endParaRPr lang="zh-TW" altLang="en-US" sz="2500" kern="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2895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074" kern="0" dirty="0">
                <a:solidFill>
                  <a:srgbClr val="0070C0"/>
                </a:solidFill>
                <a:latin typeface="Elephant" panose="02020904090505020303" pitchFamily="18" charset="0"/>
              </a:rPr>
              <a:t>Multiple Assignments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940" y="800101"/>
            <a:ext cx="9647555" cy="829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438" indent="-198438">
              <a:lnSpc>
                <a:spcPct val="98000"/>
              </a:lnSpc>
              <a:buClr>
                <a:srgbClr val="3333C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400" spc="-100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 </a:t>
            </a:r>
            <a:r>
              <a:rPr lang="en-US" altLang="en-US" sz="3200" kern="0" spc="-100" dirty="0">
                <a:solidFill>
                  <a:srgbClr val="000000"/>
                </a:solidFill>
              </a:rPr>
              <a:t>New topic: variable </a:t>
            </a:r>
            <a:r>
              <a:rPr lang="en-US" altLang="en-US" sz="3200" kern="0" spc="-100" dirty="0">
                <a:solidFill>
                  <a:srgbClr val="FF0000"/>
                </a:solidFill>
              </a:rPr>
              <a:t>assignments</a:t>
            </a:r>
            <a:r>
              <a:rPr lang="en-US" altLang="en-US" sz="3200" kern="0" spc="-100" dirty="0">
                <a:solidFill>
                  <a:srgbClr val="000000"/>
                </a:solidFill>
              </a:rPr>
              <a:t> can be </a:t>
            </a:r>
            <a:r>
              <a:rPr lang="en-US" altLang="en-US" sz="3200" b="1" i="1" kern="0" spc="-100" dirty="0">
                <a:solidFill>
                  <a:srgbClr val="FF0000"/>
                </a:solidFill>
              </a:rPr>
              <a:t>chained</a:t>
            </a:r>
            <a:r>
              <a:rPr lang="en-US" altLang="en-US" sz="3200" kern="0" spc="-100" dirty="0">
                <a:solidFill>
                  <a:srgbClr val="000000"/>
                </a:solidFill>
              </a:rPr>
              <a:t> too</a:t>
            </a:r>
            <a:r>
              <a:rPr lang="en-US" altLang="en-US" sz="1050" kern="0" spc="-100" dirty="0">
                <a:solidFill>
                  <a:srgbClr val="000000"/>
                </a:solidFill>
              </a:rPr>
              <a:t> </a:t>
            </a:r>
            <a:r>
              <a:rPr lang="en-US" altLang="en-US" sz="3200" kern="0" spc="-100" dirty="0">
                <a:solidFill>
                  <a:srgbClr val="0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2480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40494" y="914400"/>
          <a:ext cx="9448800" cy="5766816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**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Exponentiation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~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-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NOT, Positive (unary +), Negative (unary -) 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/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%  //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Multiply and divide-based operations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Addition and subtraction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&gt;&gt;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&lt;&lt;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Shifts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&amp;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AND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^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XOR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|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OR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937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&lt;=  &lt;  &gt;  &gt;=  ==  !=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/>
                      </a:r>
                      <a:b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in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 not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Comparison tests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 including tests for </a:t>
                      </a:r>
                      <a:b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 and identity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Boolean NOT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and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Boolean AND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Boolean OR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292895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72974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4400" dirty="0">
                <a:solidFill>
                  <a:srgbClr val="0070C0"/>
                </a:solidFill>
                <a:latin typeface="Elephant" panose="02020904090505020303" pitchFamily="18" charset="0"/>
              </a:rPr>
              <a:t>Operator Precedence (</a:t>
            </a:r>
            <a:r>
              <a:rPr lang="zh-TW" altLang="en-US" sz="4800" dirty="0">
                <a:solidFill>
                  <a:srgbClr val="0070C0"/>
                </a:solidFill>
                <a:latin typeface="Elephant" panose="02020904090505020303" pitchFamily="18" charset="0"/>
                <a:ea typeface="新細明體" panose="02020500000000000000" pitchFamily="18" charset="-120"/>
              </a:rPr>
              <a:t>优先权</a:t>
            </a:r>
            <a:r>
              <a:rPr lang="en-US" altLang="en-US" sz="4400" dirty="0">
                <a:solidFill>
                  <a:srgbClr val="0070C0"/>
                </a:solidFill>
                <a:latin typeface="Elephant" panose="020209040905050203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751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40494" y="914400"/>
          <a:ext cx="9448800" cy="5766816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**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Exponentiation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~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-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NOT, Positive (unary +), Negative (unary -) 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/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%  //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Multiply and divide-based operations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Addition and subtraction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&gt;&gt;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&lt;&lt;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Shifts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&amp;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AND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^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XOR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|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OR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937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&lt;=  &lt;  &gt;  &gt;=  ==  !=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/>
                      </a:r>
                      <a:b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in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 not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Comparison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tests, including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tests for </a:t>
                      </a:r>
                      <a:b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 and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identity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Boolean NOT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and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Boolean AND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Boolean OR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292895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72974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4400" dirty="0">
                <a:solidFill>
                  <a:srgbClr val="0070C0"/>
                </a:solidFill>
                <a:latin typeface="Elephant" panose="02020904090505020303" pitchFamily="18" charset="0"/>
              </a:rPr>
              <a:t>Operator Precedence (</a:t>
            </a:r>
            <a:r>
              <a:rPr lang="zh-TW" altLang="en-US" sz="4800" dirty="0">
                <a:solidFill>
                  <a:srgbClr val="0070C0"/>
                </a:solidFill>
                <a:latin typeface="Elephant" panose="02020904090505020303" pitchFamily="18" charset="0"/>
                <a:ea typeface="新細明體" panose="02020500000000000000" pitchFamily="18" charset="-120"/>
              </a:rPr>
              <a:t>优先权</a:t>
            </a:r>
            <a:r>
              <a:rPr lang="en-US" altLang="en-US" sz="4400" dirty="0">
                <a:solidFill>
                  <a:srgbClr val="0070C0"/>
                </a:solidFill>
                <a:latin typeface="Elephant" panose="02020904090505020303" pitchFamily="18" charset="0"/>
              </a:rPr>
              <a:t>)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3036095" y="2084136"/>
            <a:ext cx="3590303" cy="2259265"/>
          </a:xfrm>
          <a:prstGeom prst="wedgeRoundRectCallout">
            <a:avLst>
              <a:gd name="adj1" fmla="val -70268"/>
              <a:gd name="adj2" fmla="val 86570"/>
              <a:gd name="adj3" fmla="val 16667"/>
            </a:avLst>
          </a:prstGeom>
          <a:solidFill>
            <a:srgbClr val="FFE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TW" sz="4999" dirty="0">
                <a:solidFill>
                  <a:srgbClr val="000000"/>
                </a:solidFill>
              </a:rPr>
              <a:t>We never </a:t>
            </a:r>
            <a:br>
              <a:rPr lang="en-US" altLang="zh-TW" sz="4999" dirty="0">
                <a:solidFill>
                  <a:srgbClr val="000000"/>
                </a:solidFill>
              </a:rPr>
            </a:br>
            <a:r>
              <a:rPr lang="en-US" altLang="zh-TW" sz="4999" dirty="0">
                <a:solidFill>
                  <a:srgbClr val="000000"/>
                </a:solidFill>
              </a:rPr>
              <a:t>explained these…</a:t>
            </a:r>
            <a:endParaRPr lang="zh-TW" altLang="en-US" sz="4999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4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9095" y="932481"/>
            <a:ext cx="8991600" cy="5925520"/>
          </a:xfrm>
        </p:spPr>
        <p:txBody>
          <a:bodyPr/>
          <a:lstStyle/>
          <a:p>
            <a:pPr marL="288913" indent="-288913"/>
            <a:r>
              <a:rPr lang="en-US" altLang="zh-TW" sz="4000" dirty="0"/>
              <a:t>The</a:t>
            </a:r>
            <a:r>
              <a:rPr lang="en-US" altLang="zh-TW" sz="3200" dirty="0"/>
              <a:t> </a:t>
            </a:r>
            <a:r>
              <a:rPr lang="en-US" altLang="zh-TW" sz="4000" dirty="0"/>
              <a:t>“</a:t>
            </a:r>
            <a:r>
              <a:rPr lang="en-US" altLang="zh-TW" sz="4000" dirty="0">
                <a:latin typeface="Lucida Console" panose="020B0609040504020204" pitchFamily="49" charset="0"/>
              </a:rPr>
              <a:t>is</a:t>
            </a:r>
            <a:r>
              <a:rPr lang="en-US" altLang="zh-TW" sz="4000" dirty="0"/>
              <a:t>”</a:t>
            </a:r>
            <a:r>
              <a:rPr lang="en-US" altLang="zh-TW" sz="3200" dirty="0"/>
              <a:t> </a:t>
            </a:r>
            <a:r>
              <a:rPr lang="en-US" altLang="zh-TW" sz="4000" dirty="0"/>
              <a:t>operator</a:t>
            </a:r>
            <a:r>
              <a:rPr lang="en-US" altLang="zh-TW" sz="3600" dirty="0"/>
              <a:t> </a:t>
            </a:r>
            <a:r>
              <a:rPr lang="en-US" altLang="zh-TW" sz="4000" dirty="0"/>
              <a:t>is</a:t>
            </a:r>
            <a:r>
              <a:rPr lang="en-US" altLang="zh-TW" sz="3600" dirty="0"/>
              <a:t> </a:t>
            </a:r>
            <a:r>
              <a:rPr lang="en-US" altLang="zh-TW" sz="4000" dirty="0"/>
              <a:t>similar</a:t>
            </a:r>
            <a:r>
              <a:rPr lang="en-US" altLang="zh-TW" sz="3600" dirty="0"/>
              <a:t> </a:t>
            </a:r>
            <a:r>
              <a:rPr lang="en-US" altLang="zh-TW" sz="4000" dirty="0"/>
              <a:t>to</a:t>
            </a:r>
            <a:r>
              <a:rPr lang="en-US" altLang="zh-TW" sz="3600" dirty="0"/>
              <a:t> </a:t>
            </a:r>
            <a:r>
              <a:rPr lang="en-US" altLang="zh-TW" sz="4000" dirty="0"/>
              <a:t>the</a:t>
            </a:r>
            <a:r>
              <a:rPr lang="en-US" altLang="zh-TW" sz="3600" dirty="0"/>
              <a:t> </a:t>
            </a:r>
            <a:br>
              <a:rPr lang="en-US" altLang="zh-TW" sz="3600" dirty="0"/>
            </a:br>
            <a:r>
              <a:rPr lang="en-US" altLang="zh-TW" sz="4000" dirty="0"/>
              <a:t>“==”</a:t>
            </a:r>
            <a:r>
              <a:rPr lang="en-US" altLang="zh-TW" sz="3600" dirty="0"/>
              <a:t> </a:t>
            </a:r>
            <a:r>
              <a:rPr lang="en-US" altLang="zh-TW" sz="4000" dirty="0"/>
              <a:t>operator: </a:t>
            </a:r>
          </a:p>
          <a:p>
            <a:pPr marL="625448" lvl="1" indent="-276213">
              <a:spcBef>
                <a:spcPts val="600"/>
              </a:spcBef>
            </a:pPr>
            <a:r>
              <a:rPr lang="en-US" altLang="zh-TW" sz="3703" dirty="0"/>
              <a:t>But “</a:t>
            </a:r>
            <a:r>
              <a:rPr lang="en-US" altLang="zh-TW" sz="3703" dirty="0">
                <a:latin typeface="Lucida Console" panose="020B0609040504020204" pitchFamily="49" charset="0"/>
              </a:rPr>
              <a:t>is</a:t>
            </a:r>
            <a:r>
              <a:rPr lang="en-US" altLang="zh-TW" sz="3703" dirty="0"/>
              <a:t>” tests for whether the two objects </a:t>
            </a:r>
            <a:r>
              <a:rPr lang="en-US" altLang="zh-TW" sz="3703" i="1" dirty="0"/>
              <a:t>are</a:t>
            </a:r>
            <a:r>
              <a:rPr lang="en-US" altLang="zh-TW" sz="3703" dirty="0"/>
              <a:t> the same object. </a:t>
            </a:r>
          </a:p>
          <a:p>
            <a:pPr marL="625448" lvl="1" indent="-276213">
              <a:spcBef>
                <a:spcPts val="600"/>
              </a:spcBef>
            </a:pPr>
            <a:r>
              <a:rPr lang="en-US" altLang="zh-TW" sz="3703" dirty="0"/>
              <a:t>Rather than testing whether they have the same </a:t>
            </a:r>
            <a:r>
              <a:rPr lang="en-US" altLang="zh-TW" sz="3703" i="1" dirty="0"/>
              <a:t>value</a:t>
            </a:r>
            <a:r>
              <a:rPr lang="en-US" altLang="zh-TW" sz="3703" dirty="0"/>
              <a:t>.</a:t>
            </a:r>
          </a:p>
          <a:p>
            <a:pPr marL="288913" indent="-288913"/>
            <a:r>
              <a:rPr lang="en-US" altLang="zh-TW" sz="3703" dirty="0"/>
              <a:t>The</a:t>
            </a:r>
            <a:r>
              <a:rPr lang="en-US" altLang="zh-TW" sz="2963" dirty="0"/>
              <a:t> </a:t>
            </a:r>
            <a:r>
              <a:rPr lang="en-US" altLang="zh-TW" sz="3703" dirty="0"/>
              <a:t>“</a:t>
            </a:r>
            <a:r>
              <a:rPr lang="en-US" altLang="zh-TW" sz="3703" dirty="0">
                <a:latin typeface="Lucida Console" panose="020B0609040504020204" pitchFamily="49" charset="0"/>
              </a:rPr>
              <a:t>is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3703" dirty="0">
                <a:latin typeface="Lucida Console" panose="020B0609040504020204" pitchFamily="49" charset="0"/>
              </a:rPr>
              <a:t>not</a:t>
            </a:r>
            <a:r>
              <a:rPr lang="en-US" altLang="zh-TW" sz="3703" dirty="0"/>
              <a:t>”</a:t>
            </a:r>
            <a:r>
              <a:rPr lang="en-US" altLang="zh-TW" sz="2963" dirty="0"/>
              <a:t> </a:t>
            </a:r>
            <a:r>
              <a:rPr lang="en-US" altLang="zh-TW" sz="3703" dirty="0"/>
              <a:t>operator</a:t>
            </a:r>
            <a:r>
              <a:rPr lang="en-US" altLang="zh-TW" sz="3333" dirty="0"/>
              <a:t> </a:t>
            </a:r>
            <a:r>
              <a:rPr lang="en-US" altLang="zh-TW" sz="3703" dirty="0"/>
              <a:t>gives the opposite answer, of course.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26294" y="0"/>
            <a:ext cx="8077200" cy="762000"/>
          </a:xfrm>
        </p:spPr>
        <p:txBody>
          <a:bodyPr/>
          <a:lstStyle/>
          <a:p>
            <a:r>
              <a:rPr lang="en-US" altLang="zh-TW" sz="4444" dirty="0">
                <a:solidFill>
                  <a:srgbClr val="0070C0"/>
                </a:solidFill>
                <a:latin typeface="Elephant" panose="02020904090505020303" pitchFamily="18" charset="0"/>
              </a:rPr>
              <a:t>The </a:t>
            </a:r>
            <a:r>
              <a:rPr lang="en-US" altLang="zh-TW" sz="4444" b="1" spc="-463" dirty="0">
                <a:solidFill>
                  <a:srgbClr val="0070C0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3333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&amp; </a:t>
            </a:r>
            <a:r>
              <a:rPr lang="en-US" altLang="zh-TW" sz="4444" b="1" spc="-463" dirty="0">
                <a:solidFill>
                  <a:srgbClr val="0070C0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2963" b="1" spc="-463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4444" b="1" spc="-93" dirty="0">
                <a:solidFill>
                  <a:srgbClr val="0070C0"/>
                </a:solidFill>
                <a:latin typeface="Lucida Console" panose="020B0609040504020204" pitchFamily="49" charset="0"/>
              </a:rPr>
              <a:t>n</a:t>
            </a:r>
            <a:r>
              <a:rPr lang="en-US" altLang="zh-TW" sz="4444" b="1" spc="-463" dirty="0">
                <a:solidFill>
                  <a:srgbClr val="0070C0"/>
                </a:solidFill>
                <a:latin typeface="Lucida Console" panose="020B0609040504020204" pitchFamily="49" charset="0"/>
              </a:rPr>
              <a:t>ot</a:t>
            </a:r>
            <a:r>
              <a:rPr lang="en-US" altLang="zh-TW" sz="3703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 Operators</a:t>
            </a:r>
            <a:endParaRPr lang="zh-TW" altLang="en-US" sz="4074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47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6294" y="0"/>
            <a:ext cx="8077200" cy="762000"/>
          </a:xfrm>
        </p:spPr>
        <p:txBody>
          <a:bodyPr/>
          <a:lstStyle/>
          <a:p>
            <a:r>
              <a:rPr lang="en-US" altLang="zh-TW" sz="4444" dirty="0">
                <a:solidFill>
                  <a:srgbClr val="0070C0"/>
                </a:solidFill>
                <a:latin typeface="Elephant" panose="02020904090505020303" pitchFamily="18" charset="0"/>
              </a:rPr>
              <a:t>Using </a:t>
            </a:r>
            <a:r>
              <a:rPr lang="en-US" altLang="zh-TW" sz="4444" b="1" spc="-463" dirty="0">
                <a:solidFill>
                  <a:srgbClr val="0070C0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3333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with</a:t>
            </a:r>
            <a:r>
              <a:rPr lang="en-US" altLang="zh-TW" sz="3703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Tuples</a:t>
            </a:r>
            <a:endParaRPr lang="zh-TW" altLang="en-US" sz="4074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9094" y="914400"/>
            <a:ext cx="8839200" cy="5486400"/>
          </a:xfrm>
        </p:spPr>
        <p:txBody>
          <a:bodyPr/>
          <a:lstStyle/>
          <a:p>
            <a:r>
              <a:rPr lang="en-US" altLang="zh-TW" sz="3200" dirty="0"/>
              <a:t>Let’s use tuples to compare “is” vs “==”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a=(4,5,6)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b=(4,5,6)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322097" y="1447800"/>
            <a:ext cx="4094479" cy="863600"/>
            <a:chOff x="5029201" y="1447800"/>
            <a:chExt cx="4094479" cy="863600"/>
          </a:xfrm>
        </p:grpSpPr>
        <p:sp>
          <p:nvSpPr>
            <p:cNvPr id="13" name="Rounded Rectangular Callout 6"/>
            <p:cNvSpPr/>
            <p:nvPr/>
          </p:nvSpPr>
          <p:spPr bwMode="auto">
            <a:xfrm>
              <a:off x="5410200" y="1447800"/>
              <a:ext cx="3713480" cy="863600"/>
            </a:xfrm>
            <a:prstGeom prst="wedgeRoundRectCallout">
              <a:avLst>
                <a:gd name="adj1" fmla="val -104489"/>
                <a:gd name="adj2" fmla="val -19712"/>
                <a:gd name="adj3" fmla="val 16667"/>
              </a:avLst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</a:pPr>
              <a:r>
                <a:rPr lang="en-US" altLang="zh-TW" sz="3200" dirty="0">
                  <a:solidFill>
                    <a:srgbClr val="C00000"/>
                  </a:solidFill>
                  <a:latin typeface="Times New Roman" charset="0"/>
                </a:rPr>
                <a:t>See that these are two different objects.</a:t>
              </a:r>
              <a:endParaRPr lang="zh-TW" altLang="en-US" sz="3200" dirty="0">
                <a:solidFill>
                  <a:srgbClr val="C00000"/>
                </a:solidFill>
                <a:latin typeface="Times New Roman" charset="0"/>
              </a:endParaRPr>
            </a:p>
          </p:txBody>
        </p:sp>
        <p:sp>
          <p:nvSpPr>
            <p:cNvPr id="14" name="Rounded Rectangular Callout 6"/>
            <p:cNvSpPr/>
            <p:nvPr/>
          </p:nvSpPr>
          <p:spPr bwMode="auto">
            <a:xfrm>
              <a:off x="5410200" y="1447800"/>
              <a:ext cx="3713480" cy="863600"/>
            </a:xfrm>
            <a:prstGeom prst="wedgeRoundRectCallout">
              <a:avLst>
                <a:gd name="adj1" fmla="val -104215"/>
                <a:gd name="adj2" fmla="val 22641"/>
                <a:gd name="adj3" fmla="val 16667"/>
              </a:avLst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</a:pPr>
              <a:r>
                <a:rPr lang="en-US" altLang="zh-TW" sz="3200" dirty="0">
                  <a:solidFill>
                    <a:srgbClr val="860000"/>
                  </a:solidFill>
                  <a:latin typeface="Times New Roman" charset="0"/>
                </a:rPr>
                <a:t>See that these are two different objects.</a:t>
              </a:r>
              <a:endParaRPr lang="zh-TW" altLang="en-US" sz="3200" dirty="0">
                <a:solidFill>
                  <a:srgbClr val="860000"/>
                </a:solidFill>
                <a:latin typeface="Times New Roman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16200000">
              <a:off x="5165036" y="1385514"/>
              <a:ext cx="326003" cy="597673"/>
            </a:xfrm>
            <a:prstGeom prst="triangle">
              <a:avLst>
                <a:gd name="adj" fmla="val 37826"/>
              </a:avLst>
            </a:prstGeom>
            <a:solidFill>
              <a:srgbClr val="FFC0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60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798106" y="2254792"/>
            <a:ext cx="833883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6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9094" y="914400"/>
            <a:ext cx="8839200" cy="5486400"/>
          </a:xfrm>
        </p:spPr>
        <p:txBody>
          <a:bodyPr/>
          <a:lstStyle/>
          <a:p>
            <a:r>
              <a:rPr lang="en-US" altLang="zh-TW" sz="3200" dirty="0"/>
              <a:t>Let’s use tuples to compare “is” vs “==”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a=(4,5,6)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b=(4,5,6)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322097" y="1447800"/>
            <a:ext cx="4094479" cy="863600"/>
            <a:chOff x="5029201" y="1447800"/>
            <a:chExt cx="4094479" cy="863600"/>
          </a:xfrm>
        </p:grpSpPr>
        <p:sp>
          <p:nvSpPr>
            <p:cNvPr id="13" name="Rounded Rectangular Callout 6"/>
            <p:cNvSpPr/>
            <p:nvPr/>
          </p:nvSpPr>
          <p:spPr bwMode="auto">
            <a:xfrm>
              <a:off x="5410200" y="1447800"/>
              <a:ext cx="3713480" cy="863600"/>
            </a:xfrm>
            <a:prstGeom prst="wedgeRoundRectCallout">
              <a:avLst>
                <a:gd name="adj1" fmla="val -104489"/>
                <a:gd name="adj2" fmla="val -19712"/>
                <a:gd name="adj3" fmla="val 16667"/>
              </a:avLst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</a:pPr>
              <a:r>
                <a:rPr lang="en-US" altLang="zh-TW" sz="3200" dirty="0">
                  <a:solidFill>
                    <a:srgbClr val="C00000"/>
                  </a:solidFill>
                  <a:latin typeface="Times New Roman" charset="0"/>
                </a:rPr>
                <a:t>See that these are two different objects.</a:t>
              </a:r>
              <a:endParaRPr lang="zh-TW" altLang="en-US" sz="3200" dirty="0">
                <a:solidFill>
                  <a:srgbClr val="C00000"/>
                </a:solidFill>
                <a:latin typeface="Times New Roman" charset="0"/>
              </a:endParaRPr>
            </a:p>
          </p:txBody>
        </p:sp>
        <p:sp>
          <p:nvSpPr>
            <p:cNvPr id="14" name="Rounded Rectangular Callout 6"/>
            <p:cNvSpPr/>
            <p:nvPr/>
          </p:nvSpPr>
          <p:spPr bwMode="auto">
            <a:xfrm>
              <a:off x="5410200" y="1447800"/>
              <a:ext cx="3713480" cy="863600"/>
            </a:xfrm>
            <a:prstGeom prst="wedgeRoundRectCallout">
              <a:avLst>
                <a:gd name="adj1" fmla="val -104215"/>
                <a:gd name="adj2" fmla="val 22641"/>
                <a:gd name="adj3" fmla="val 16667"/>
              </a:avLst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</a:pPr>
              <a:r>
                <a:rPr lang="en-US" altLang="zh-TW" sz="3200" dirty="0">
                  <a:solidFill>
                    <a:srgbClr val="860000"/>
                  </a:solidFill>
                  <a:latin typeface="Times New Roman" charset="0"/>
                </a:rPr>
                <a:t>See that these are two</a:t>
              </a:r>
              <a:r>
                <a:rPr lang="en-US" altLang="zh-TW" sz="3200" dirty="0">
                  <a:solidFill>
                    <a:srgbClr val="C00000"/>
                  </a:solidFill>
                  <a:latin typeface="Times New Roman" charset="0"/>
                </a:rPr>
                <a:t> </a:t>
              </a:r>
              <a:r>
                <a:rPr lang="en-US" altLang="zh-TW" sz="3200" dirty="0">
                  <a:solidFill>
                    <a:srgbClr val="0033CC"/>
                  </a:solidFill>
                  <a:latin typeface="Times New Roman" charset="0"/>
                </a:rPr>
                <a:t>different objects</a:t>
              </a:r>
              <a:r>
                <a:rPr lang="en-US" altLang="zh-TW" sz="3200" dirty="0">
                  <a:solidFill>
                    <a:srgbClr val="860000"/>
                  </a:solidFill>
                  <a:latin typeface="Times New Roman" charset="0"/>
                </a:rPr>
                <a:t>.</a:t>
              </a:r>
              <a:endParaRPr lang="zh-TW" altLang="en-US" sz="3200" dirty="0">
                <a:solidFill>
                  <a:srgbClr val="860000"/>
                </a:solidFill>
                <a:latin typeface="Times New Roman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16200000">
              <a:off x="5165036" y="1385514"/>
              <a:ext cx="326003" cy="597673"/>
            </a:xfrm>
            <a:prstGeom prst="triangle">
              <a:avLst>
                <a:gd name="adj" fmla="val 37826"/>
              </a:avLst>
            </a:prstGeom>
            <a:solidFill>
              <a:srgbClr val="FFC0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60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  <p:sp>
        <p:nvSpPr>
          <p:cNvPr id="16" name="Rounded Rectangular Callout 6"/>
          <p:cNvSpPr/>
          <p:nvPr/>
        </p:nvSpPr>
        <p:spPr bwMode="auto">
          <a:xfrm>
            <a:off x="3950494" y="2895601"/>
            <a:ext cx="5466080" cy="939800"/>
          </a:xfrm>
          <a:prstGeom prst="wedgeRoundRectCallout">
            <a:avLst>
              <a:gd name="adj1" fmla="val 19205"/>
              <a:gd name="adj2" fmla="val -122224"/>
              <a:gd name="adj3" fmla="val 16667"/>
            </a:avLst>
          </a:prstGeom>
          <a:solidFill>
            <a:srgbClr val="FFC000"/>
          </a:solidFill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And</a:t>
            </a:r>
            <a:r>
              <a:rPr lang="en-US" altLang="zh-TW" sz="3200" dirty="0">
                <a:solidFill>
                  <a:srgbClr val="0033CC"/>
                </a:solidFill>
                <a:latin typeface="Times New Roman" charset="0"/>
              </a:rPr>
              <a:t> different objects </a:t>
            </a: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are obviously </a:t>
            </a:r>
            <a:r>
              <a:rPr lang="en-US" altLang="zh-TW" sz="3200" b="1" dirty="0">
                <a:solidFill>
                  <a:srgbClr val="860000"/>
                </a:solidFill>
                <a:latin typeface="Times New Roman" charset="0"/>
              </a:rPr>
              <a:t>not</a:t>
            </a: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 the same object.</a:t>
            </a:r>
            <a:endParaRPr lang="zh-TW" altLang="en-US" sz="3200" dirty="0">
              <a:solidFill>
                <a:srgbClr val="860000"/>
              </a:solidFill>
              <a:latin typeface="Times New Roman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8106" y="2254792"/>
            <a:ext cx="833883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826294" y="0"/>
            <a:ext cx="8077200" cy="762000"/>
          </a:xfrm>
        </p:spPr>
        <p:txBody>
          <a:bodyPr/>
          <a:lstStyle/>
          <a:p>
            <a:r>
              <a:rPr lang="en-US" altLang="zh-TW" sz="4444" dirty="0">
                <a:solidFill>
                  <a:srgbClr val="0070C0"/>
                </a:solidFill>
                <a:latin typeface="Elephant" panose="02020904090505020303" pitchFamily="18" charset="0"/>
              </a:rPr>
              <a:t>Using </a:t>
            </a:r>
            <a:r>
              <a:rPr lang="en-US" altLang="zh-TW" sz="4444" b="1" spc="-463" dirty="0">
                <a:solidFill>
                  <a:srgbClr val="0070C0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3333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with</a:t>
            </a:r>
            <a:r>
              <a:rPr lang="en-US" altLang="zh-TW" sz="3703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Tuples</a:t>
            </a:r>
            <a:endParaRPr lang="zh-TW" altLang="en-US" sz="4074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9094" y="914400"/>
            <a:ext cx="8839200" cy="5486400"/>
          </a:xfrm>
        </p:spPr>
        <p:txBody>
          <a:bodyPr/>
          <a:lstStyle/>
          <a:p>
            <a:r>
              <a:rPr lang="en-US" altLang="zh-TW" sz="3200" dirty="0"/>
              <a:t>Let’s use tuples to compare “is” vs “==”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a=(4,5,6)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b=(4,5,6)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322097" y="1447800"/>
            <a:ext cx="4094479" cy="863600"/>
            <a:chOff x="5029201" y="1447800"/>
            <a:chExt cx="4094479" cy="863600"/>
          </a:xfrm>
        </p:grpSpPr>
        <p:sp>
          <p:nvSpPr>
            <p:cNvPr id="17" name="Rounded Rectangular Callout 6"/>
            <p:cNvSpPr/>
            <p:nvPr/>
          </p:nvSpPr>
          <p:spPr bwMode="auto">
            <a:xfrm>
              <a:off x="5410200" y="1447800"/>
              <a:ext cx="3713480" cy="863600"/>
            </a:xfrm>
            <a:prstGeom prst="wedgeRoundRectCallout">
              <a:avLst>
                <a:gd name="adj1" fmla="val -104489"/>
                <a:gd name="adj2" fmla="val -19712"/>
                <a:gd name="adj3" fmla="val 16667"/>
              </a:avLst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</a:pPr>
              <a:r>
                <a:rPr lang="en-US" altLang="zh-TW" sz="3200" dirty="0">
                  <a:solidFill>
                    <a:srgbClr val="C00000"/>
                  </a:solidFill>
                  <a:latin typeface="Times New Roman" charset="0"/>
                </a:rPr>
                <a:t>See that these are two different objects.</a:t>
              </a:r>
              <a:endParaRPr lang="zh-TW" altLang="en-US" sz="3200" dirty="0">
                <a:solidFill>
                  <a:srgbClr val="C00000"/>
                </a:solidFill>
                <a:latin typeface="Times New Roman" charset="0"/>
              </a:endParaRPr>
            </a:p>
          </p:txBody>
        </p:sp>
        <p:sp>
          <p:nvSpPr>
            <p:cNvPr id="18" name="Rounded Rectangular Callout 6"/>
            <p:cNvSpPr/>
            <p:nvPr/>
          </p:nvSpPr>
          <p:spPr bwMode="auto">
            <a:xfrm>
              <a:off x="5410200" y="1447800"/>
              <a:ext cx="3713480" cy="863600"/>
            </a:xfrm>
            <a:prstGeom prst="wedgeRoundRectCallout">
              <a:avLst>
                <a:gd name="adj1" fmla="val -104215"/>
                <a:gd name="adj2" fmla="val 22641"/>
                <a:gd name="adj3" fmla="val 16667"/>
              </a:avLst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</a:pPr>
              <a:r>
                <a:rPr lang="en-US" altLang="zh-TW" sz="3200" dirty="0">
                  <a:solidFill>
                    <a:srgbClr val="860000"/>
                  </a:solidFill>
                  <a:latin typeface="Times New Roman" charset="0"/>
                </a:rPr>
                <a:t>See that these are two</a:t>
              </a:r>
              <a:r>
                <a:rPr lang="en-US" altLang="zh-TW" sz="3200" dirty="0">
                  <a:solidFill>
                    <a:srgbClr val="C00000"/>
                  </a:solidFill>
                  <a:latin typeface="Times New Roman" charset="0"/>
                </a:rPr>
                <a:t> </a:t>
              </a:r>
              <a:r>
                <a:rPr lang="en-US" altLang="zh-TW" sz="3200" dirty="0">
                  <a:solidFill>
                    <a:srgbClr val="0033CC"/>
                  </a:solidFill>
                  <a:latin typeface="Times New Roman" charset="0"/>
                </a:rPr>
                <a:t>different objects</a:t>
              </a:r>
              <a:r>
                <a:rPr lang="en-US" altLang="zh-TW" sz="3200" dirty="0">
                  <a:solidFill>
                    <a:srgbClr val="860000"/>
                  </a:solidFill>
                  <a:latin typeface="Times New Roman" charset="0"/>
                </a:rPr>
                <a:t>.</a:t>
              </a:r>
              <a:endParaRPr lang="zh-TW" altLang="en-US" sz="3200" dirty="0">
                <a:solidFill>
                  <a:srgbClr val="860000"/>
                </a:solidFill>
                <a:latin typeface="Times New Roman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 bwMode="auto">
            <a:xfrm rot="16200000">
              <a:off x="5165036" y="1385514"/>
              <a:ext cx="326003" cy="597673"/>
            </a:xfrm>
            <a:prstGeom prst="triangle">
              <a:avLst>
                <a:gd name="adj" fmla="val 37826"/>
              </a:avLst>
            </a:prstGeom>
            <a:solidFill>
              <a:srgbClr val="FFC0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60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  <p:sp>
        <p:nvSpPr>
          <p:cNvPr id="20" name="Rounded Rectangular Callout 6"/>
          <p:cNvSpPr/>
          <p:nvPr/>
        </p:nvSpPr>
        <p:spPr bwMode="auto">
          <a:xfrm>
            <a:off x="3950494" y="2895601"/>
            <a:ext cx="5466080" cy="939800"/>
          </a:xfrm>
          <a:prstGeom prst="wedgeRoundRectCallout">
            <a:avLst>
              <a:gd name="adj1" fmla="val 19205"/>
              <a:gd name="adj2" fmla="val -122224"/>
              <a:gd name="adj3" fmla="val 16667"/>
            </a:avLst>
          </a:prstGeom>
          <a:solidFill>
            <a:srgbClr val="FFC000"/>
          </a:solidFill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And</a:t>
            </a:r>
            <a:r>
              <a:rPr lang="en-US" altLang="zh-TW" sz="3200" dirty="0">
                <a:solidFill>
                  <a:srgbClr val="0033CC"/>
                </a:solidFill>
                <a:latin typeface="Times New Roman" charset="0"/>
              </a:rPr>
              <a:t> different objects </a:t>
            </a: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are obviously</a:t>
            </a:r>
            <a:r>
              <a:rPr lang="en-US" altLang="zh-TW" sz="3200" dirty="0">
                <a:solidFill>
                  <a:srgbClr val="C00000"/>
                </a:solidFill>
                <a:latin typeface="Times New Roman" charset="0"/>
              </a:rPr>
              <a:t> </a:t>
            </a:r>
            <a:r>
              <a:rPr lang="en-US" altLang="zh-TW" sz="3200" b="1" dirty="0">
                <a:solidFill>
                  <a:srgbClr val="FF0000"/>
                </a:solidFill>
                <a:latin typeface="Times New Roman" charset="0"/>
              </a:rPr>
              <a:t>not</a:t>
            </a:r>
            <a:r>
              <a:rPr lang="en-US" altLang="zh-TW" sz="3200" dirty="0">
                <a:solidFill>
                  <a:srgbClr val="00B050"/>
                </a:solidFill>
                <a:latin typeface="Times New Roman" charset="0"/>
              </a:rPr>
              <a:t> the same object</a:t>
            </a: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.</a:t>
            </a:r>
            <a:endParaRPr lang="zh-TW" altLang="en-US" sz="3200" dirty="0">
              <a:solidFill>
                <a:srgbClr val="860000"/>
              </a:solidFill>
              <a:latin typeface="Times New Roman" charset="0"/>
            </a:endParaRPr>
          </a:p>
        </p:txBody>
      </p:sp>
      <p:sp>
        <p:nvSpPr>
          <p:cNvPr id="12" name="Rounded Rectangular Callout 6"/>
          <p:cNvSpPr/>
          <p:nvPr/>
        </p:nvSpPr>
        <p:spPr bwMode="auto">
          <a:xfrm>
            <a:off x="3950494" y="4318000"/>
            <a:ext cx="5466080" cy="565648"/>
          </a:xfrm>
          <a:prstGeom prst="wedgeRoundRectCallout">
            <a:avLst>
              <a:gd name="adj1" fmla="val 17659"/>
              <a:gd name="adj2" fmla="val -153468"/>
              <a:gd name="adj3" fmla="val 16667"/>
            </a:avLst>
          </a:prstGeom>
          <a:solidFill>
            <a:srgbClr val="FFC000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And so</a:t>
            </a:r>
            <a:r>
              <a:rPr lang="en-US" altLang="zh-TW" sz="3200" dirty="0">
                <a:solidFill>
                  <a:srgbClr val="C00000"/>
                </a:solidFill>
                <a:latin typeface="Times New Roman" charset="0"/>
              </a:rPr>
              <a:t> </a:t>
            </a:r>
            <a:r>
              <a:rPr lang="en-US" altLang="zh-TW" sz="3200" dirty="0">
                <a:solidFill>
                  <a:srgbClr val="00B050"/>
                </a:solidFill>
                <a:latin typeface="Times New Roman" charset="0"/>
              </a:rPr>
              <a:t>a </a:t>
            </a:r>
            <a:r>
              <a:rPr lang="en-US" altLang="zh-TW" sz="3200" b="1" dirty="0">
                <a:solidFill>
                  <a:srgbClr val="00B050"/>
                </a:solidFill>
                <a:latin typeface="Times New Roman" charset="0"/>
              </a:rPr>
              <a:t>is </a:t>
            </a:r>
            <a:r>
              <a:rPr lang="en-US" altLang="zh-TW" sz="3200" b="1" dirty="0">
                <a:solidFill>
                  <a:srgbClr val="FF0000"/>
                </a:solidFill>
                <a:latin typeface="Times New Roman" charset="0"/>
              </a:rPr>
              <a:t>not</a:t>
            </a:r>
            <a:r>
              <a:rPr lang="en-US" altLang="zh-TW" sz="3200" dirty="0">
                <a:solidFill>
                  <a:srgbClr val="00B050"/>
                </a:solidFill>
                <a:latin typeface="Times New Roman" charset="0"/>
              </a:rPr>
              <a:t> b</a:t>
            </a: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, right?</a:t>
            </a:r>
            <a:endParaRPr lang="zh-TW" altLang="en-US" sz="3200" dirty="0">
              <a:solidFill>
                <a:srgbClr val="860000"/>
              </a:solidFill>
              <a:latin typeface="Times New Roman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8106" y="2254792"/>
            <a:ext cx="833883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826294" y="0"/>
            <a:ext cx="8077200" cy="762000"/>
          </a:xfrm>
        </p:spPr>
        <p:txBody>
          <a:bodyPr/>
          <a:lstStyle/>
          <a:p>
            <a:r>
              <a:rPr lang="en-US" altLang="zh-TW" sz="4444" dirty="0">
                <a:solidFill>
                  <a:srgbClr val="0070C0"/>
                </a:solidFill>
                <a:latin typeface="Elephant" panose="02020904090505020303" pitchFamily="18" charset="0"/>
              </a:rPr>
              <a:t>Using </a:t>
            </a:r>
            <a:r>
              <a:rPr lang="en-US" altLang="zh-TW" sz="4444" b="1" spc="-463" dirty="0">
                <a:solidFill>
                  <a:srgbClr val="0070C0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3333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with</a:t>
            </a:r>
            <a:r>
              <a:rPr lang="en-US" altLang="zh-TW" sz="3703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Tuples</a:t>
            </a:r>
            <a:endParaRPr lang="zh-TW" altLang="en-US" sz="4074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3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78594" y="819390"/>
          <a:ext cx="9372601" cy="5383480"/>
        </p:xfrm>
        <a:graphic>
          <a:graphicData uri="http://schemas.openxmlformats.org/drawingml/2006/table">
            <a:tbl>
              <a:tblPr/>
              <a:tblGrid>
                <a:gridCol w="6074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6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2"/>
                        </a:rPr>
                        <a:t>str.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3"/>
                        </a:rPr>
                        <a:t>isupper</a:t>
                      </a:r>
                      <a:r>
                        <a:rPr kumimoji="0" lang="en-US" alt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3"/>
                        </a:rPr>
                        <a:t>()</a:t>
                      </a:r>
                      <a:endParaRPr kumimoji="0" lang="en-US" alt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if </a:t>
                      </a:r>
                      <a:r>
                        <a:rPr kumimoji="0" lang="en-US" alt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str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in non-empty and all characters are upper case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2"/>
                        </a:rPr>
                        <a:t>str.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4"/>
                        </a:rPr>
                        <a:t>join</a:t>
                      </a:r>
                      <a:r>
                        <a:rPr kumimoji="0" lang="en-US" alt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4"/>
                        </a:rPr>
                        <a:t>(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4"/>
                        </a:rPr>
                        <a:t>seq</a:t>
                      </a:r>
                      <a:r>
                        <a:rPr kumimoji="0" lang="en-US" alt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4"/>
                        </a:rPr>
                        <a:t>)</a:t>
                      </a:r>
                      <a:endParaRPr kumimoji="0" lang="en-US" alt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a new string by separating each character of string </a:t>
                      </a:r>
                      <a:r>
                        <a:rPr kumimoji="0" lang="en-US" alt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seq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with the string sequence</a:t>
                      </a: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str</a:t>
                      </a: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</a:t>
                      </a: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Eg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 </a:t>
                      </a:r>
                      <a:r>
                        <a:rPr kumimoji="0" lang="fi-FI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 ".join("12345")=='1 2 3 4 5'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2"/>
                        </a:rPr>
                        <a:t>str.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5"/>
                        </a:rPr>
                        <a:t>lower</a:t>
                      </a:r>
                      <a:r>
                        <a:rPr kumimoji="0" lang="en-US" alt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5"/>
                        </a:rPr>
                        <a:t>()</a:t>
                      </a:r>
                      <a:endParaRPr kumimoji="0" lang="en-US" alt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spc="-8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</a:t>
                      </a:r>
                      <a:r>
                        <a:rPr kumimoji="0" lang="en-US" altLang="en-US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</a:t>
                      </a:r>
                      <a:r>
                        <a:rPr kumimoji="0" lang="en-US" altLang="en-US" sz="2000" b="0" i="0" u="none" strike="noStrike" cap="none" spc="-8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u</a:t>
                      </a:r>
                      <a:r>
                        <a:rPr kumimoji="0" lang="en-US" altLang="en-US" sz="2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</a:t>
                      </a:r>
                      <a:r>
                        <a:rPr kumimoji="0" lang="en-US" altLang="en-US" sz="20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</a:t>
                      </a:r>
                      <a:r>
                        <a:rPr kumimoji="0" lang="en-US" altLang="en-US" sz="20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 a c</a:t>
                      </a:r>
                      <a:r>
                        <a:rPr kumimoji="0" lang="en-US" altLang="en-US" sz="2000" b="0" i="0" u="none" strike="noStrike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</a:t>
                      </a:r>
                      <a:r>
                        <a:rPr kumimoji="0" lang="en-US" altLang="en-US" sz="20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 of </a:t>
                      </a:r>
                      <a:r>
                        <a:rPr kumimoji="0" lang="en-US" altLang="en-US" sz="2000" b="0" i="1" u="none" strike="noStrike" cap="none" spc="-2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st</a:t>
                      </a:r>
                      <a:r>
                        <a:rPr kumimoji="0" lang="en-US" altLang="en-US" sz="2000" b="0" i="1" u="none" strike="noStrike" cap="none" spc="-40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</a:t>
                      </a:r>
                      <a:r>
                        <a:rPr kumimoji="0" lang="en-US" altLang="en-US" sz="20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 </a:t>
                      </a:r>
                      <a:r>
                        <a:rPr kumimoji="0" lang="en-US" altLang="en-US" sz="2000" b="0" i="0" u="none" strike="noStrike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</a:t>
                      </a:r>
                      <a:r>
                        <a:rPr kumimoji="0" lang="en-US" altLang="en-US" sz="20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ut with all </a:t>
                      </a:r>
                      <a:r>
                        <a:rPr kumimoji="0" lang="en-US" altLang="en-US" sz="2000" b="0" i="0" u="none" strike="noStrike" cap="none" spc="-8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upp</a:t>
                      </a:r>
                      <a:r>
                        <a:rPr kumimoji="0" lang="en-US" altLang="en-US" sz="20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er-case </a:t>
                      </a:r>
                      <a:r>
                        <a:rPr kumimoji="0" lang="en-US" altLang="en-US" sz="2000" b="0" i="0" u="none" strike="noStrike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l</a:t>
                      </a:r>
                      <a:r>
                        <a:rPr kumimoji="0" lang="en-US" altLang="en-US" sz="20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ett</a:t>
                      </a:r>
                      <a:r>
                        <a:rPr kumimoji="0" lang="en-US" altLang="en-US" sz="2000" b="0" i="0" u="none" strike="noStrike" cap="none" spc="-8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</a:t>
                      </a:r>
                      <a:r>
                        <a:rPr kumimoji="0" lang="en-US" altLang="en-US" sz="20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rs c</a:t>
                      </a:r>
                      <a:r>
                        <a:rPr kumimoji="0" lang="en-US" altLang="en-US" sz="2000" b="0" i="0" u="none" strike="noStrike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</a:t>
                      </a:r>
                      <a:r>
                        <a:rPr kumimoji="0" lang="en-US" altLang="en-US" sz="2000" b="0" i="0" u="none" strike="noStrike" cap="none" spc="-1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nv</a:t>
                      </a:r>
                      <a:r>
                        <a:rPr kumimoji="0" lang="en-US" altLang="en-US" sz="2000" b="0" i="0" u="none" strike="noStrike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</a:t>
                      </a:r>
                      <a:r>
                        <a:rPr kumimoji="0" lang="en-US" altLang="en-US" sz="2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</a:t>
                      </a:r>
                      <a:r>
                        <a:rPr kumimoji="0" lang="en-US" altLang="en-US" sz="20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ted to </a:t>
                      </a:r>
                      <a:r>
                        <a:rPr kumimoji="0" lang="en-US" altLang="en-US" sz="2000" b="0" i="0" u="none" strike="noStrike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l</a:t>
                      </a:r>
                      <a:r>
                        <a:rPr kumimoji="0" lang="en-US" altLang="en-US" sz="20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ow</a:t>
                      </a:r>
                      <a:r>
                        <a:rPr kumimoji="0" lang="en-US" altLang="en-US" sz="2000" b="0" i="0" u="none" strike="noStrike" cap="none" spc="-8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</a:t>
                      </a:r>
                      <a:r>
                        <a:rPr kumimoji="0" lang="en-US" altLang="en-US" sz="20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</a:t>
                      </a:r>
                      <a:endParaRPr kumimoji="0" lang="en-US" altLang="en-US" sz="20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13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2"/>
                        </a:rPr>
                        <a:t>str.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6"/>
                        </a:rPr>
                        <a:t>replace</a:t>
                      </a:r>
                      <a:r>
                        <a:rPr kumimoji="0" lang="en-US" alt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6"/>
                        </a:rPr>
                        <a:t>(old, new [, max])</a:t>
                      </a:r>
                      <a:endParaRPr kumimoji="0" lang="en-US" alt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a copy of </a:t>
                      </a:r>
                      <a:r>
                        <a:rPr kumimoji="0" lang="en-US" altLang="en-US" sz="2000" b="0" i="1" u="none" strike="noStrike" cap="none" spc="-2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str</a:t>
                      </a:r>
                      <a:r>
                        <a:rPr kumimoji="0" lang="en-US" altLang="en-US" sz="20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 but with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all occurrences of the substring </a:t>
                      </a: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old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replaced with the substring </a:t>
                      </a: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new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(or at most </a:t>
                      </a: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max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replacements) 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14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2"/>
                        </a:rPr>
                        <a:t>str.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7"/>
                        </a:rPr>
                        <a:t>split</a:t>
                      </a:r>
                      <a:r>
                        <a:rPr kumimoji="0" lang="en-US" alt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7"/>
                        </a:rPr>
                        <a:t>(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7"/>
                        </a:rPr>
                        <a:t>str</a:t>
                      </a:r>
                      <a:r>
                        <a:rPr kumimoji="0" lang="en-US" alt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7"/>
                        </a:rPr>
                        <a:t>="", </a:t>
                      </a:r>
                      <a:r>
                        <a:rPr kumimoji="0" lang="en-US" alt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7"/>
                        </a:rPr>
                        <a:t>num</a:t>
                      </a:r>
                      <a:r>
                        <a:rPr kumimoji="0" lang="en-US" alt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7"/>
                        </a:rPr>
                        <a:t>=</a:t>
                      </a:r>
                      <a:r>
                        <a:rPr kumimoji="0" lang="en-US" alt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7"/>
                        </a:rPr>
                        <a:t>string.count</a:t>
                      </a:r>
                      <a:r>
                        <a:rPr kumimoji="0" lang="en-US" alt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7"/>
                        </a:rPr>
                        <a:t>(</a:t>
                      </a:r>
                      <a:r>
                        <a:rPr kumimoji="0" lang="en-US" alt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7"/>
                        </a:rPr>
                        <a:t>str</a:t>
                      </a:r>
                      <a:r>
                        <a:rPr kumimoji="0" lang="en-US" alt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7"/>
                        </a:rPr>
                        <a:t>))</a:t>
                      </a:r>
                      <a:endParaRPr kumimoji="0" lang="en-US" alt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8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Splits string according to delimiter </a:t>
                      </a: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str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(space if not provided) and </a:t>
                      </a:r>
                      <a:r>
                        <a:rPr kumimoji="0" lang="en-US" altLang="en-US" sz="2000" b="0" i="0" u="none" strike="noStrike" cap="none" spc="-1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list of substrings; </a:t>
                      </a:r>
                      <a:r>
                        <a:rPr kumimoji="0" lang="en-US" altLang="en-US" sz="20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splits </a:t>
                      </a:r>
                      <a:r>
                        <a:rPr kumimoji="0" lang="en-US" altLang="en-US" sz="2000" b="0" i="0" u="none" strike="noStrike" cap="none" spc="-1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into at most </a:t>
                      </a:r>
                      <a:r>
                        <a:rPr kumimoji="0" lang="en-US" altLang="en-US" sz="2000" b="0" i="1" u="none" strike="noStrike" cap="none" spc="-1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num</a:t>
                      </a:r>
                      <a:r>
                        <a:rPr kumimoji="0" lang="en-US" altLang="en-US" sz="2000" b="0" i="1" u="none" strike="noStrike" cap="none" spc="-1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0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substrings, </a:t>
                      </a:r>
                      <a:r>
                        <a:rPr kumimoji="0" lang="en-US" altLang="en-US" sz="2000" b="0" i="0" u="none" strike="noStrike" cap="none" spc="-1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given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282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15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2"/>
                        </a:rPr>
                        <a:t>str.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8"/>
                        </a:rPr>
                        <a:t>startswith</a:t>
                      </a:r>
                      <a:r>
                        <a:rPr kumimoji="0" lang="en-US" alt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8"/>
                        </a:rPr>
                        <a:t>(str2, </a:t>
                      </a:r>
                      <a:r>
                        <a:rPr kumimoji="0" lang="en-US" alt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8"/>
                        </a:rPr>
                        <a:t>beg=0,end=</a:t>
                      </a:r>
                      <a:r>
                        <a:rPr kumimoji="0" lang="en-US" alt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8"/>
                        </a:rPr>
                        <a:t>len</a:t>
                      </a:r>
                      <a:r>
                        <a:rPr kumimoji="0" lang="en-US" alt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8"/>
                        </a:rPr>
                        <a:t>(string))</a:t>
                      </a:r>
                      <a:endParaRPr kumimoji="0" lang="en-US" alt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99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spc="-1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Determines if </a:t>
                      </a:r>
                      <a:r>
                        <a:rPr kumimoji="0" lang="en-US" altLang="en-US" sz="2000" b="0" i="1" u="none" strike="noStrike" cap="none" spc="-1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str</a:t>
                      </a:r>
                      <a:r>
                        <a:rPr kumimoji="0" lang="en-US" altLang="en-US" sz="20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(or a substring range of it </a:t>
                      </a:r>
                      <a:r>
                        <a:rPr kumimoji="0" lang="en-US" altLang="en-US" sz="2000" b="0" i="0" u="none" strike="noStrike" cap="none" spc="-1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starts with substring </a:t>
                      </a:r>
                      <a:r>
                        <a:rPr kumimoji="0" lang="en-US" altLang="en-US" sz="2000" b="0" i="1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str2</a:t>
                      </a:r>
                      <a:endParaRPr kumimoji="0" lang="en-US" altLang="en-US" sz="2000" b="0" i="1" u="none" strike="noStrike" cap="none" spc="-1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723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16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2"/>
                        </a:rPr>
                        <a:t>str.</a:t>
                      </a:r>
                      <a:r>
                        <a:rPr kumimoji="0" lang="en-US" alt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9"/>
                        </a:rPr>
                        <a:t>upper</a:t>
                      </a:r>
                      <a:r>
                        <a:rPr kumimoji="0" lang="en-US" alt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9"/>
                        </a:rPr>
                        <a:t>()</a:t>
                      </a:r>
                      <a:endParaRPr kumimoji="0" lang="en-US" alt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37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spc="-8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</a:t>
                      </a:r>
                      <a:r>
                        <a:rPr kumimoji="0" lang="en-US" altLang="en-US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</a:t>
                      </a:r>
                      <a:r>
                        <a:rPr kumimoji="0" lang="en-US" altLang="en-US" sz="2000" b="0" i="0" u="none" strike="noStrike" cap="none" spc="-8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u</a:t>
                      </a:r>
                      <a:r>
                        <a:rPr kumimoji="0" lang="en-US" altLang="en-US" sz="2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</a:t>
                      </a:r>
                      <a:r>
                        <a:rPr kumimoji="0" lang="en-US" altLang="en-US" sz="20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</a:t>
                      </a:r>
                      <a:r>
                        <a:rPr kumimoji="0" lang="en-US" altLang="en-US" sz="20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 a c</a:t>
                      </a:r>
                      <a:r>
                        <a:rPr kumimoji="0" lang="en-US" altLang="en-US" sz="2000" b="0" i="0" u="none" strike="noStrike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</a:t>
                      </a:r>
                      <a:r>
                        <a:rPr kumimoji="0" lang="en-US" altLang="en-US" sz="20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 of </a:t>
                      </a:r>
                      <a:r>
                        <a:rPr kumimoji="0" lang="en-US" altLang="en-US" sz="2000" b="0" i="1" u="none" strike="noStrike" cap="none" spc="-2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st</a:t>
                      </a:r>
                      <a:r>
                        <a:rPr kumimoji="0" lang="en-US" altLang="en-US" sz="2000" b="0" i="1" u="none" strike="noStrike" cap="none" spc="-40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</a:t>
                      </a:r>
                      <a:r>
                        <a:rPr kumimoji="0" lang="en-US" altLang="en-US" sz="20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 </a:t>
                      </a:r>
                      <a:r>
                        <a:rPr kumimoji="0" lang="en-US" altLang="en-US" sz="2000" b="0" i="0" u="none" strike="noStrike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</a:t>
                      </a:r>
                      <a:r>
                        <a:rPr kumimoji="0" lang="en-US" altLang="en-US" sz="20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ut with all </a:t>
                      </a:r>
                      <a:r>
                        <a:rPr kumimoji="0" lang="en-US" altLang="en-US" sz="2000" b="0" i="0" u="none" strike="noStrike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l</a:t>
                      </a:r>
                      <a:r>
                        <a:rPr kumimoji="0" lang="en-US" altLang="en-US" sz="20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ow</a:t>
                      </a:r>
                      <a:r>
                        <a:rPr kumimoji="0" lang="en-US" altLang="en-US" sz="20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er-case </a:t>
                      </a:r>
                      <a:r>
                        <a:rPr kumimoji="0" lang="en-US" altLang="en-US" sz="2000" b="0" i="0" u="none" strike="noStrike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l</a:t>
                      </a:r>
                      <a:r>
                        <a:rPr kumimoji="0" lang="en-US" altLang="en-US" sz="20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ett</a:t>
                      </a:r>
                      <a:r>
                        <a:rPr kumimoji="0" lang="en-US" altLang="en-US" sz="2000" b="0" i="0" u="none" strike="noStrike" cap="none" spc="-8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</a:t>
                      </a:r>
                      <a:r>
                        <a:rPr kumimoji="0" lang="en-US" altLang="en-US" sz="20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rs c</a:t>
                      </a:r>
                      <a:r>
                        <a:rPr kumimoji="0" lang="en-US" altLang="en-US" sz="2000" b="0" i="0" u="none" strike="noStrike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</a:t>
                      </a:r>
                      <a:r>
                        <a:rPr kumimoji="0" lang="en-US" altLang="en-US" sz="2000" b="0" i="0" u="none" strike="noStrike" cap="none" spc="-11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nv</a:t>
                      </a:r>
                      <a:r>
                        <a:rPr kumimoji="0" lang="en-US" altLang="en-US" sz="2000" b="0" i="0" u="none" strike="noStrike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</a:t>
                      </a:r>
                      <a:r>
                        <a:rPr kumimoji="0" lang="en-US" altLang="en-US" sz="2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</a:t>
                      </a:r>
                      <a:r>
                        <a:rPr kumimoji="0" lang="en-US" altLang="en-US" sz="20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ted to </a:t>
                      </a:r>
                      <a:r>
                        <a:rPr kumimoji="0" lang="en-US" altLang="en-US" sz="2000" b="0" i="0" u="none" strike="noStrike" cap="none" spc="-8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uppe</a:t>
                      </a:r>
                      <a:r>
                        <a:rPr kumimoji="0" lang="en-US" altLang="en-US" sz="20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</a:t>
                      </a:r>
                      <a:endParaRPr kumimoji="0" lang="en-US" altLang="en-US" sz="20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4295" y="1"/>
            <a:ext cx="9601200" cy="804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dirty="0">
                <a:solidFill>
                  <a:srgbClr val="0070C0"/>
                </a:solidFill>
              </a:rPr>
              <a:t>Built-in String Methods </a:t>
            </a:r>
            <a:r>
              <a:rPr lang="en-US" altLang="en-US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(2/2)</a:t>
            </a:r>
            <a:r>
              <a:rPr lang="en-US" altLang="en-US" sz="12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:</a:t>
            </a:r>
            <a:endParaRPr lang="en-US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7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9094" y="914400"/>
            <a:ext cx="8839200" cy="5486400"/>
          </a:xfrm>
        </p:spPr>
        <p:txBody>
          <a:bodyPr/>
          <a:lstStyle/>
          <a:p>
            <a:r>
              <a:rPr lang="en-US" altLang="zh-TW" sz="3200" dirty="0"/>
              <a:t>Let’s use tuples to compare “is” vs “==”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a=(4,5,6)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b=(4,5,6)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a 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is </a:t>
            </a:r>
            <a:r>
              <a:rPr lang="en-US" altLang="zh-TW" sz="2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not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322097" y="1447800"/>
            <a:ext cx="4094479" cy="863600"/>
            <a:chOff x="5029201" y="1447800"/>
            <a:chExt cx="4094479" cy="863600"/>
          </a:xfrm>
        </p:grpSpPr>
        <p:sp>
          <p:nvSpPr>
            <p:cNvPr id="15" name="Rounded Rectangular Callout 6"/>
            <p:cNvSpPr/>
            <p:nvPr/>
          </p:nvSpPr>
          <p:spPr bwMode="auto">
            <a:xfrm>
              <a:off x="5410200" y="1447800"/>
              <a:ext cx="3713480" cy="863600"/>
            </a:xfrm>
            <a:prstGeom prst="wedgeRoundRectCallout">
              <a:avLst>
                <a:gd name="adj1" fmla="val -104489"/>
                <a:gd name="adj2" fmla="val -19712"/>
                <a:gd name="adj3" fmla="val 16667"/>
              </a:avLst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</a:pPr>
              <a:r>
                <a:rPr lang="en-US" altLang="zh-TW" sz="3200" dirty="0">
                  <a:solidFill>
                    <a:srgbClr val="C00000"/>
                  </a:solidFill>
                  <a:latin typeface="Times New Roman" charset="0"/>
                </a:rPr>
                <a:t>See that these are two different objects.</a:t>
              </a:r>
              <a:endParaRPr lang="zh-TW" altLang="en-US" sz="3200" dirty="0">
                <a:solidFill>
                  <a:srgbClr val="C00000"/>
                </a:solidFill>
                <a:latin typeface="Times New Roman" charset="0"/>
              </a:endParaRPr>
            </a:p>
          </p:txBody>
        </p:sp>
        <p:sp>
          <p:nvSpPr>
            <p:cNvPr id="16" name="Rounded Rectangular Callout 6"/>
            <p:cNvSpPr/>
            <p:nvPr/>
          </p:nvSpPr>
          <p:spPr bwMode="auto">
            <a:xfrm>
              <a:off x="5410200" y="1447800"/>
              <a:ext cx="3713480" cy="863600"/>
            </a:xfrm>
            <a:prstGeom prst="wedgeRoundRectCallout">
              <a:avLst>
                <a:gd name="adj1" fmla="val -104215"/>
                <a:gd name="adj2" fmla="val 22641"/>
                <a:gd name="adj3" fmla="val 16667"/>
              </a:avLst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</a:pPr>
              <a:r>
                <a:rPr lang="en-US" altLang="zh-TW" sz="3200" dirty="0">
                  <a:solidFill>
                    <a:srgbClr val="860000"/>
                  </a:solidFill>
                  <a:latin typeface="Times New Roman" charset="0"/>
                </a:rPr>
                <a:t>See that these are two</a:t>
              </a:r>
              <a:r>
                <a:rPr lang="en-US" altLang="zh-TW" sz="3200" dirty="0">
                  <a:solidFill>
                    <a:srgbClr val="C00000"/>
                  </a:solidFill>
                  <a:latin typeface="Times New Roman" charset="0"/>
                </a:rPr>
                <a:t> </a:t>
              </a:r>
              <a:r>
                <a:rPr lang="en-US" altLang="zh-TW" sz="3200" dirty="0">
                  <a:solidFill>
                    <a:srgbClr val="0033CC"/>
                  </a:solidFill>
                  <a:latin typeface="Times New Roman" charset="0"/>
                </a:rPr>
                <a:t>different objects</a:t>
              </a:r>
              <a:r>
                <a:rPr lang="en-US" altLang="zh-TW" sz="3200" dirty="0">
                  <a:solidFill>
                    <a:srgbClr val="860000"/>
                  </a:solidFill>
                  <a:latin typeface="Times New Roman" charset="0"/>
                </a:rPr>
                <a:t>.</a:t>
              </a:r>
              <a:endParaRPr lang="zh-TW" altLang="en-US" sz="3200" dirty="0">
                <a:solidFill>
                  <a:srgbClr val="860000"/>
                </a:solidFill>
                <a:latin typeface="Times New Roman" charset="0"/>
              </a:endParaRPr>
            </a:p>
          </p:txBody>
        </p:sp>
        <p:sp>
          <p:nvSpPr>
            <p:cNvPr id="17" name="Isosceles Triangle 16"/>
            <p:cNvSpPr/>
            <p:nvPr/>
          </p:nvSpPr>
          <p:spPr bwMode="auto">
            <a:xfrm rot="16200000">
              <a:off x="5165036" y="1385514"/>
              <a:ext cx="326003" cy="597673"/>
            </a:xfrm>
            <a:prstGeom prst="triangle">
              <a:avLst>
                <a:gd name="adj" fmla="val 37826"/>
              </a:avLst>
            </a:prstGeom>
            <a:solidFill>
              <a:srgbClr val="FFC0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60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  <p:sp>
        <p:nvSpPr>
          <p:cNvPr id="18" name="Rounded Rectangular Callout 6"/>
          <p:cNvSpPr/>
          <p:nvPr/>
        </p:nvSpPr>
        <p:spPr bwMode="auto">
          <a:xfrm>
            <a:off x="3950494" y="2895601"/>
            <a:ext cx="5466080" cy="939800"/>
          </a:xfrm>
          <a:prstGeom prst="wedgeRoundRectCallout">
            <a:avLst>
              <a:gd name="adj1" fmla="val 19205"/>
              <a:gd name="adj2" fmla="val -122224"/>
              <a:gd name="adj3" fmla="val 16667"/>
            </a:avLst>
          </a:prstGeom>
          <a:solidFill>
            <a:srgbClr val="FFC000"/>
          </a:solidFill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And </a:t>
            </a:r>
            <a:r>
              <a:rPr lang="en-US" altLang="zh-TW" sz="3200" dirty="0">
                <a:solidFill>
                  <a:srgbClr val="0033CC"/>
                </a:solidFill>
                <a:latin typeface="Times New Roman" charset="0"/>
              </a:rPr>
              <a:t>different objects </a:t>
            </a: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are obviously</a:t>
            </a:r>
            <a:r>
              <a:rPr lang="en-US" altLang="zh-TW" sz="3200" dirty="0">
                <a:solidFill>
                  <a:srgbClr val="C00000"/>
                </a:solidFill>
                <a:latin typeface="Times New Roman" charset="0"/>
              </a:rPr>
              <a:t> </a:t>
            </a:r>
            <a:r>
              <a:rPr lang="en-US" altLang="zh-TW" sz="3200" b="1" dirty="0">
                <a:solidFill>
                  <a:srgbClr val="FF0000"/>
                </a:solidFill>
                <a:latin typeface="Times New Roman" charset="0"/>
              </a:rPr>
              <a:t>not</a:t>
            </a:r>
            <a:r>
              <a:rPr lang="en-US" altLang="zh-TW" sz="3200" dirty="0">
                <a:solidFill>
                  <a:srgbClr val="00B050"/>
                </a:solidFill>
                <a:latin typeface="Times New Roman" charset="0"/>
              </a:rPr>
              <a:t> the same object</a:t>
            </a: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.</a:t>
            </a:r>
            <a:endParaRPr lang="zh-TW" altLang="en-US" sz="3200" dirty="0">
              <a:solidFill>
                <a:srgbClr val="860000"/>
              </a:solidFill>
              <a:latin typeface="Times New Roman" charset="0"/>
            </a:endParaRPr>
          </a:p>
        </p:txBody>
      </p:sp>
      <p:sp>
        <p:nvSpPr>
          <p:cNvPr id="12" name="Rounded Rectangular Callout 6"/>
          <p:cNvSpPr/>
          <p:nvPr/>
        </p:nvSpPr>
        <p:spPr bwMode="auto">
          <a:xfrm>
            <a:off x="3950494" y="4318000"/>
            <a:ext cx="5466080" cy="565648"/>
          </a:xfrm>
          <a:prstGeom prst="wedgeRoundRectCallout">
            <a:avLst>
              <a:gd name="adj1" fmla="val 17659"/>
              <a:gd name="adj2" fmla="val -153468"/>
              <a:gd name="adj3" fmla="val 16667"/>
            </a:avLst>
          </a:prstGeom>
          <a:solidFill>
            <a:srgbClr val="FFC000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And so</a:t>
            </a:r>
            <a:r>
              <a:rPr lang="en-US" altLang="zh-TW" sz="3200" dirty="0">
                <a:solidFill>
                  <a:srgbClr val="C00000"/>
                </a:solidFill>
                <a:latin typeface="Times New Roman" charset="0"/>
              </a:rPr>
              <a:t> </a:t>
            </a:r>
            <a:r>
              <a:rPr lang="en-US" altLang="zh-TW" sz="3200" dirty="0">
                <a:solidFill>
                  <a:srgbClr val="00B050"/>
                </a:solidFill>
                <a:latin typeface="Times New Roman" charset="0"/>
              </a:rPr>
              <a:t>a </a:t>
            </a:r>
            <a:r>
              <a:rPr lang="en-US" altLang="zh-TW" sz="3200" b="1" dirty="0">
                <a:solidFill>
                  <a:srgbClr val="00B050"/>
                </a:solidFill>
                <a:latin typeface="Times New Roman" charset="0"/>
              </a:rPr>
              <a:t>is </a:t>
            </a:r>
            <a:r>
              <a:rPr lang="en-US" altLang="zh-TW" sz="3200" b="1" dirty="0">
                <a:solidFill>
                  <a:srgbClr val="FF0000"/>
                </a:solidFill>
                <a:latin typeface="Times New Roman" charset="0"/>
              </a:rPr>
              <a:t>not</a:t>
            </a:r>
            <a:r>
              <a:rPr lang="en-US" altLang="zh-TW" sz="3200" dirty="0">
                <a:solidFill>
                  <a:srgbClr val="00B050"/>
                </a:solidFill>
                <a:latin typeface="Times New Roman" charset="0"/>
              </a:rPr>
              <a:t> b</a:t>
            </a: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,</a:t>
            </a:r>
            <a:r>
              <a:rPr lang="en-US" altLang="zh-TW" sz="3200" dirty="0">
                <a:solidFill>
                  <a:srgbClr val="C00000"/>
                </a:solidFill>
                <a:latin typeface="Times New Roman" charset="0"/>
              </a:rPr>
              <a:t> </a:t>
            </a:r>
            <a:r>
              <a:rPr lang="en-US" altLang="zh-TW" sz="3200" dirty="0">
                <a:solidFill>
                  <a:srgbClr val="FFFF00"/>
                </a:solidFill>
                <a:latin typeface="Times New Roman" charset="0"/>
              </a:rPr>
              <a:t>right?</a:t>
            </a:r>
            <a:endParaRPr lang="zh-TW" altLang="en-US" sz="3200" dirty="0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14" name="Rounded Rectangular Callout 6"/>
          <p:cNvSpPr/>
          <p:nvPr/>
        </p:nvSpPr>
        <p:spPr bwMode="auto">
          <a:xfrm>
            <a:off x="902494" y="5943601"/>
            <a:ext cx="2514600" cy="892424"/>
          </a:xfrm>
          <a:prstGeom prst="wedgeRoundRectCallout">
            <a:avLst>
              <a:gd name="adj1" fmla="val 220398"/>
              <a:gd name="adj2" fmla="val -181434"/>
              <a:gd name="adj3" fmla="val 16667"/>
            </a:avLst>
          </a:prstGeom>
          <a:solidFill>
            <a:srgbClr val="FFC000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r>
              <a:rPr lang="en-US" altLang="zh-TW" sz="3200" dirty="0">
                <a:solidFill>
                  <a:srgbClr val="FFFF00"/>
                </a:solidFill>
                <a:latin typeface="Times New Roman" charset="0"/>
              </a:rPr>
              <a:t>Right?</a:t>
            </a:r>
            <a:r>
              <a:rPr lang="en-US" altLang="zh-TW" sz="3200" dirty="0">
                <a:solidFill>
                  <a:srgbClr val="C00000"/>
                </a:solidFill>
                <a:latin typeface="Times New Roman" charset="0"/>
              </a:rPr>
              <a:t> </a:t>
            </a:r>
            <a:r>
              <a:rPr lang="en-US" altLang="zh-TW" sz="3200" dirty="0">
                <a:solidFill>
                  <a:srgbClr val="FFC000"/>
                </a:solidFill>
                <a:latin typeface="Times New Roman" charset="0"/>
              </a:rPr>
              <a:t>Yes, that is right.</a:t>
            </a:r>
            <a:endParaRPr lang="zh-TW" altLang="en-US" sz="3200" dirty="0">
              <a:solidFill>
                <a:srgbClr val="FFC000"/>
              </a:solidFill>
              <a:latin typeface="Times New Roman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8106" y="2254792"/>
            <a:ext cx="833883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9" name="標題 1"/>
          <p:cNvSpPr>
            <a:spLocks noGrp="1"/>
          </p:cNvSpPr>
          <p:nvPr>
            <p:ph type="title"/>
          </p:nvPr>
        </p:nvSpPr>
        <p:spPr>
          <a:xfrm>
            <a:off x="826294" y="0"/>
            <a:ext cx="8077200" cy="762000"/>
          </a:xfrm>
        </p:spPr>
        <p:txBody>
          <a:bodyPr/>
          <a:lstStyle/>
          <a:p>
            <a:r>
              <a:rPr lang="en-US" altLang="zh-TW" sz="4444" dirty="0">
                <a:solidFill>
                  <a:srgbClr val="0070C0"/>
                </a:solidFill>
                <a:latin typeface="Elephant" panose="02020904090505020303" pitchFamily="18" charset="0"/>
              </a:rPr>
              <a:t>Using </a:t>
            </a:r>
            <a:r>
              <a:rPr lang="en-US" altLang="zh-TW" sz="4444" b="1" spc="-463" dirty="0">
                <a:solidFill>
                  <a:srgbClr val="0070C0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3333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with</a:t>
            </a:r>
            <a:r>
              <a:rPr lang="en-US" altLang="zh-TW" sz="3703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Tuples</a:t>
            </a:r>
            <a:endParaRPr lang="zh-TW" altLang="en-US" sz="4074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18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5142607" y="2323253"/>
            <a:ext cx="4273968" cy="863600"/>
            <a:chOff x="4849712" y="2323253"/>
            <a:chExt cx="4273968" cy="863600"/>
          </a:xfrm>
        </p:grpSpPr>
        <p:sp>
          <p:nvSpPr>
            <p:cNvPr id="23" name="Rounded Rectangular Callout 6"/>
            <p:cNvSpPr/>
            <p:nvPr/>
          </p:nvSpPr>
          <p:spPr bwMode="auto">
            <a:xfrm>
              <a:off x="5410200" y="2323253"/>
              <a:ext cx="3713480" cy="863600"/>
            </a:xfrm>
            <a:prstGeom prst="wedgeRoundRectCallout">
              <a:avLst>
                <a:gd name="adj1" fmla="val -98446"/>
                <a:gd name="adj2" fmla="val -21904"/>
                <a:gd name="adj3" fmla="val 16667"/>
              </a:avLst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</a:pPr>
              <a:r>
                <a:rPr lang="en-US" altLang="zh-TW" sz="3200" dirty="0">
                  <a:solidFill>
                    <a:srgbClr val="C00000"/>
                  </a:solidFill>
                  <a:latin typeface="Times New Roman" charset="0"/>
                </a:rPr>
                <a:t>See that these are two different objects.</a:t>
              </a:r>
              <a:endParaRPr lang="zh-TW" altLang="en-US" sz="3200" dirty="0">
                <a:solidFill>
                  <a:srgbClr val="C00000"/>
                </a:solidFill>
                <a:latin typeface="Times New Roman" charset="0"/>
              </a:endParaRPr>
            </a:p>
          </p:txBody>
        </p:sp>
        <p:sp>
          <p:nvSpPr>
            <p:cNvPr id="24" name="Rounded Rectangular Callout 6"/>
            <p:cNvSpPr/>
            <p:nvPr/>
          </p:nvSpPr>
          <p:spPr bwMode="auto">
            <a:xfrm>
              <a:off x="5410200" y="2323253"/>
              <a:ext cx="3713480" cy="863600"/>
            </a:xfrm>
            <a:prstGeom prst="wedgeRoundRectCallout">
              <a:avLst>
                <a:gd name="adj1" fmla="val -155247"/>
                <a:gd name="adj2" fmla="val 23505"/>
                <a:gd name="adj3" fmla="val 16667"/>
              </a:avLst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</a:pPr>
              <a:r>
                <a:rPr lang="en-US" altLang="zh-TW" sz="3200" dirty="0">
                  <a:solidFill>
                    <a:srgbClr val="860000"/>
                  </a:solidFill>
                  <a:latin typeface="Times New Roman" charset="0"/>
                </a:rPr>
                <a:t> </a:t>
              </a:r>
              <a:r>
                <a:rPr lang="en-US" altLang="zh-TW" sz="3200" spc="-46" dirty="0">
                  <a:solidFill>
                    <a:srgbClr val="860000"/>
                  </a:solidFill>
                  <a:latin typeface="Times New Roman" charset="0"/>
                </a:rPr>
                <a:t>So they have different</a:t>
              </a:r>
              <a:r>
                <a:rPr lang="en-US" altLang="zh-TW" sz="3200" dirty="0">
                  <a:solidFill>
                    <a:srgbClr val="860000"/>
                  </a:solidFill>
                  <a:latin typeface="Times New Roman" charset="0"/>
                </a:rPr>
                <a:t/>
              </a:r>
              <a:br>
                <a:rPr lang="en-US" altLang="zh-TW" sz="3200" dirty="0">
                  <a:solidFill>
                    <a:srgbClr val="860000"/>
                  </a:solidFill>
                  <a:latin typeface="Times New Roman" charset="0"/>
                </a:rPr>
              </a:br>
              <a:r>
                <a:rPr lang="en-US" altLang="zh-TW" sz="3200" dirty="0">
                  <a:solidFill>
                    <a:srgbClr val="860000"/>
                  </a:solidFill>
                  <a:latin typeface="Times New Roman" charset="0"/>
                </a:rPr>
                <a:t>memory locations.</a:t>
              </a:r>
              <a:endParaRPr lang="zh-TW" altLang="en-US" sz="3200" dirty="0">
                <a:solidFill>
                  <a:srgbClr val="860000"/>
                </a:solidFill>
                <a:latin typeface="Times New Roman" charset="0"/>
              </a:endParaRPr>
            </a:p>
          </p:txBody>
        </p:sp>
        <p:sp>
          <p:nvSpPr>
            <p:cNvPr id="25" name="Isosceles Triangle 24"/>
            <p:cNvSpPr/>
            <p:nvPr/>
          </p:nvSpPr>
          <p:spPr bwMode="auto">
            <a:xfrm rot="16200000">
              <a:off x="5089877" y="2220722"/>
              <a:ext cx="236972" cy="717301"/>
            </a:xfrm>
            <a:prstGeom prst="triangle">
              <a:avLst>
                <a:gd name="adj" fmla="val 60645"/>
              </a:avLst>
            </a:prstGeom>
            <a:solidFill>
              <a:srgbClr val="FFC0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60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9094" y="914400"/>
            <a:ext cx="8839200" cy="5486400"/>
          </a:xfrm>
        </p:spPr>
        <p:txBody>
          <a:bodyPr/>
          <a:lstStyle/>
          <a:p>
            <a:r>
              <a:rPr lang="en-US" altLang="zh-TW" sz="3200" dirty="0"/>
              <a:t>Let’s use tuples to compare “is” vs “==”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a=(4,5,6)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b=(4,5,6)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a 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is </a:t>
            </a:r>
            <a:r>
              <a:rPr lang="en-US" altLang="zh-TW" sz="2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not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22097" y="1447800"/>
            <a:ext cx="4094479" cy="863600"/>
            <a:chOff x="5029201" y="1447800"/>
            <a:chExt cx="4094479" cy="863600"/>
          </a:xfrm>
        </p:grpSpPr>
        <p:sp>
          <p:nvSpPr>
            <p:cNvPr id="9" name="Rounded Rectangular Callout 6"/>
            <p:cNvSpPr/>
            <p:nvPr/>
          </p:nvSpPr>
          <p:spPr bwMode="auto">
            <a:xfrm>
              <a:off x="5410200" y="1447800"/>
              <a:ext cx="3713480" cy="863600"/>
            </a:xfrm>
            <a:prstGeom prst="wedgeRoundRectCallout">
              <a:avLst>
                <a:gd name="adj1" fmla="val -104489"/>
                <a:gd name="adj2" fmla="val -19712"/>
                <a:gd name="adj3" fmla="val 16667"/>
              </a:avLst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</a:pPr>
              <a:r>
                <a:rPr lang="en-US" altLang="zh-TW" sz="3200" dirty="0">
                  <a:solidFill>
                    <a:srgbClr val="C00000"/>
                  </a:solidFill>
                  <a:latin typeface="Times New Roman" charset="0"/>
                </a:rPr>
                <a:t>See that these are two different objects.</a:t>
              </a:r>
              <a:endParaRPr lang="zh-TW" altLang="en-US" sz="3200" dirty="0">
                <a:solidFill>
                  <a:srgbClr val="C00000"/>
                </a:solidFill>
                <a:latin typeface="Times New Roman" charset="0"/>
              </a:endParaRPr>
            </a:p>
          </p:txBody>
        </p:sp>
        <p:sp>
          <p:nvSpPr>
            <p:cNvPr id="10" name="Rounded Rectangular Callout 6"/>
            <p:cNvSpPr/>
            <p:nvPr/>
          </p:nvSpPr>
          <p:spPr bwMode="auto">
            <a:xfrm>
              <a:off x="5410200" y="1447800"/>
              <a:ext cx="3713480" cy="863600"/>
            </a:xfrm>
            <a:prstGeom prst="wedgeRoundRectCallout">
              <a:avLst>
                <a:gd name="adj1" fmla="val -104215"/>
                <a:gd name="adj2" fmla="val 22641"/>
                <a:gd name="adj3" fmla="val 16667"/>
              </a:avLst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</a:pPr>
              <a:r>
                <a:rPr lang="en-US" altLang="zh-TW" sz="3200" dirty="0">
                  <a:solidFill>
                    <a:srgbClr val="860000"/>
                  </a:solidFill>
                  <a:latin typeface="Times New Roman" charset="0"/>
                </a:rPr>
                <a:t>See that these are two</a:t>
              </a:r>
              <a:r>
                <a:rPr lang="en-US" altLang="zh-TW" sz="3200" dirty="0">
                  <a:solidFill>
                    <a:srgbClr val="C00000"/>
                  </a:solidFill>
                  <a:latin typeface="Times New Roman" charset="0"/>
                </a:rPr>
                <a:t> </a:t>
              </a:r>
              <a:r>
                <a:rPr lang="en-US" altLang="zh-TW" sz="3200" dirty="0">
                  <a:solidFill>
                    <a:srgbClr val="0033CC"/>
                  </a:solidFill>
                  <a:latin typeface="Times New Roman" charset="0"/>
                </a:rPr>
                <a:t>different objects</a:t>
              </a:r>
              <a:r>
                <a:rPr lang="en-US" altLang="zh-TW" sz="3200" dirty="0">
                  <a:solidFill>
                    <a:srgbClr val="860000"/>
                  </a:solidFill>
                  <a:latin typeface="Times New Roman" charset="0"/>
                </a:rPr>
                <a:t>.</a:t>
              </a:r>
              <a:endParaRPr lang="zh-TW" altLang="en-US" sz="3200" dirty="0">
                <a:solidFill>
                  <a:srgbClr val="860000"/>
                </a:solidFill>
                <a:latin typeface="Times New Roman" charset="0"/>
              </a:endParaRP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16200000">
              <a:off x="5165036" y="1385514"/>
              <a:ext cx="326003" cy="597673"/>
            </a:xfrm>
            <a:prstGeom prst="triangle">
              <a:avLst>
                <a:gd name="adj" fmla="val 37826"/>
              </a:avLst>
            </a:prstGeom>
            <a:solidFill>
              <a:srgbClr val="FFC0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60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  <p:sp>
        <p:nvSpPr>
          <p:cNvPr id="8" name="Rounded Rectangular Callout 6"/>
          <p:cNvSpPr/>
          <p:nvPr/>
        </p:nvSpPr>
        <p:spPr bwMode="auto">
          <a:xfrm>
            <a:off x="3950494" y="2895601"/>
            <a:ext cx="5466080" cy="939800"/>
          </a:xfrm>
          <a:prstGeom prst="wedgeRoundRectCallout">
            <a:avLst>
              <a:gd name="adj1" fmla="val 19205"/>
              <a:gd name="adj2" fmla="val -122224"/>
              <a:gd name="adj3" fmla="val 16667"/>
            </a:avLst>
          </a:prstGeom>
          <a:solidFill>
            <a:srgbClr val="FFC000"/>
          </a:solidFill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And</a:t>
            </a:r>
            <a:r>
              <a:rPr lang="en-US" altLang="zh-TW" sz="3200" dirty="0">
                <a:solidFill>
                  <a:srgbClr val="0033CC"/>
                </a:solidFill>
                <a:latin typeface="Times New Roman" charset="0"/>
              </a:rPr>
              <a:t> different objects </a:t>
            </a: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are obviously</a:t>
            </a:r>
            <a:r>
              <a:rPr lang="en-US" altLang="zh-TW" sz="3200" dirty="0">
                <a:solidFill>
                  <a:srgbClr val="C00000"/>
                </a:solidFill>
                <a:latin typeface="Times New Roman" charset="0"/>
              </a:rPr>
              <a:t> </a:t>
            </a:r>
            <a:r>
              <a:rPr lang="en-US" altLang="zh-TW" sz="3200" b="1" dirty="0">
                <a:solidFill>
                  <a:srgbClr val="FF0000"/>
                </a:solidFill>
                <a:latin typeface="Times New Roman" charset="0"/>
              </a:rPr>
              <a:t>not</a:t>
            </a:r>
            <a:r>
              <a:rPr lang="en-US" altLang="zh-TW" sz="3200" dirty="0">
                <a:solidFill>
                  <a:srgbClr val="00B050"/>
                </a:solidFill>
                <a:latin typeface="Times New Roman" charset="0"/>
              </a:rPr>
              <a:t> the same object</a:t>
            </a: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.</a:t>
            </a:r>
            <a:endParaRPr lang="zh-TW" altLang="en-US" sz="3200" dirty="0">
              <a:solidFill>
                <a:srgbClr val="860000"/>
              </a:solidFill>
              <a:latin typeface="Times New Roman" charset="0"/>
            </a:endParaRPr>
          </a:p>
        </p:txBody>
      </p:sp>
      <p:sp>
        <p:nvSpPr>
          <p:cNvPr id="12" name="Rounded Rectangular Callout 6"/>
          <p:cNvSpPr/>
          <p:nvPr/>
        </p:nvSpPr>
        <p:spPr bwMode="auto">
          <a:xfrm>
            <a:off x="3950494" y="4318000"/>
            <a:ext cx="5466080" cy="565648"/>
          </a:xfrm>
          <a:prstGeom prst="wedgeRoundRectCallout">
            <a:avLst>
              <a:gd name="adj1" fmla="val 17659"/>
              <a:gd name="adj2" fmla="val -153468"/>
              <a:gd name="adj3" fmla="val 16667"/>
            </a:avLst>
          </a:prstGeom>
          <a:solidFill>
            <a:srgbClr val="FFC000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And so</a:t>
            </a:r>
            <a:r>
              <a:rPr lang="en-US" altLang="zh-TW" sz="3200" dirty="0">
                <a:solidFill>
                  <a:srgbClr val="C00000"/>
                </a:solidFill>
                <a:latin typeface="Times New Roman" charset="0"/>
              </a:rPr>
              <a:t> </a:t>
            </a:r>
            <a:r>
              <a:rPr lang="en-US" altLang="zh-TW" sz="3200" dirty="0">
                <a:solidFill>
                  <a:srgbClr val="00B050"/>
                </a:solidFill>
                <a:latin typeface="Times New Roman" charset="0"/>
              </a:rPr>
              <a:t>a </a:t>
            </a:r>
            <a:r>
              <a:rPr lang="en-US" altLang="zh-TW" sz="3200" b="1" dirty="0">
                <a:solidFill>
                  <a:srgbClr val="00B050"/>
                </a:solidFill>
                <a:latin typeface="Times New Roman" charset="0"/>
              </a:rPr>
              <a:t>is </a:t>
            </a:r>
            <a:r>
              <a:rPr lang="en-US" altLang="zh-TW" sz="3200" b="1" dirty="0">
                <a:solidFill>
                  <a:srgbClr val="FF0000"/>
                </a:solidFill>
                <a:latin typeface="Times New Roman" charset="0"/>
              </a:rPr>
              <a:t>not</a:t>
            </a:r>
            <a:r>
              <a:rPr lang="en-US" altLang="zh-TW" sz="3200" dirty="0">
                <a:solidFill>
                  <a:srgbClr val="00B050"/>
                </a:solidFill>
                <a:latin typeface="Times New Roman" charset="0"/>
              </a:rPr>
              <a:t> b</a:t>
            </a: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,</a:t>
            </a:r>
            <a:r>
              <a:rPr lang="en-US" altLang="zh-TW" sz="3200" dirty="0">
                <a:solidFill>
                  <a:srgbClr val="C00000"/>
                </a:solidFill>
                <a:latin typeface="Times New Roman" charset="0"/>
              </a:rPr>
              <a:t> </a:t>
            </a:r>
            <a:r>
              <a:rPr lang="en-US" altLang="zh-TW" sz="3200" dirty="0">
                <a:solidFill>
                  <a:srgbClr val="FFFF00"/>
                </a:solidFill>
                <a:latin typeface="Times New Roman" charset="0"/>
              </a:rPr>
              <a:t>right?</a:t>
            </a:r>
            <a:endParaRPr lang="zh-TW" altLang="en-US" sz="3200" dirty="0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15" name="Rounded Rectangular Callout 6"/>
          <p:cNvSpPr/>
          <p:nvPr/>
        </p:nvSpPr>
        <p:spPr bwMode="auto">
          <a:xfrm>
            <a:off x="1131094" y="6346576"/>
            <a:ext cx="1828800" cy="435224"/>
          </a:xfrm>
          <a:prstGeom prst="wedgeRoundRectCallout">
            <a:avLst>
              <a:gd name="adj1" fmla="val -37332"/>
              <a:gd name="adj2" fmla="val -794199"/>
              <a:gd name="adj3" fmla="val 16667"/>
            </a:avLst>
          </a:prstGeom>
          <a:solidFill>
            <a:srgbClr val="FFC000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endParaRPr lang="zh-TW" altLang="en-US" sz="32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13" name="Rounded Rectangular Callout 6"/>
          <p:cNvSpPr/>
          <p:nvPr/>
        </p:nvSpPr>
        <p:spPr bwMode="auto">
          <a:xfrm>
            <a:off x="902494" y="5943601"/>
            <a:ext cx="2514600" cy="892424"/>
          </a:xfrm>
          <a:prstGeom prst="wedgeRoundRectCallout">
            <a:avLst>
              <a:gd name="adj1" fmla="val 220398"/>
              <a:gd name="adj2" fmla="val -181434"/>
              <a:gd name="adj3" fmla="val 16667"/>
            </a:avLst>
          </a:prstGeom>
          <a:solidFill>
            <a:srgbClr val="FFC000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r>
              <a:rPr lang="en-US" altLang="zh-TW" sz="3200" dirty="0">
                <a:solidFill>
                  <a:srgbClr val="FFFF00"/>
                </a:solidFill>
                <a:latin typeface="Times New Roman" charset="0"/>
              </a:rPr>
              <a:t>Right?</a:t>
            </a:r>
            <a:r>
              <a:rPr lang="en-US" altLang="zh-TW" sz="3200" dirty="0">
                <a:solidFill>
                  <a:srgbClr val="C00000"/>
                </a:solidFill>
                <a:latin typeface="Times New Roman" charset="0"/>
              </a:rPr>
              <a:t> </a:t>
            </a: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Yes, that is </a:t>
            </a:r>
            <a:r>
              <a:rPr lang="en-US" altLang="zh-TW" sz="3200" dirty="0">
                <a:solidFill>
                  <a:srgbClr val="7030A0"/>
                </a:solidFill>
                <a:latin typeface="Times New Roman" charset="0"/>
              </a:rPr>
              <a:t>True</a:t>
            </a:r>
            <a:r>
              <a:rPr lang="en-US" altLang="zh-TW" sz="3200" dirty="0">
                <a:solidFill>
                  <a:srgbClr val="C00000"/>
                </a:solidFill>
                <a:latin typeface="Times New Roman" charset="0"/>
              </a:rPr>
              <a:t>.</a:t>
            </a:r>
            <a:endParaRPr lang="zh-TW" altLang="en-US" sz="32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4" name="Isosceles Triangle 3"/>
          <p:cNvSpPr/>
          <p:nvPr/>
        </p:nvSpPr>
        <p:spPr bwMode="auto">
          <a:xfrm>
            <a:off x="1440916" y="4724403"/>
            <a:ext cx="381455" cy="1278517"/>
          </a:xfrm>
          <a:prstGeom prst="triangle">
            <a:avLst>
              <a:gd name="adj" fmla="val 21148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0"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1" name="標題 1"/>
          <p:cNvSpPr>
            <a:spLocks noGrp="1"/>
          </p:cNvSpPr>
          <p:nvPr>
            <p:ph type="title"/>
          </p:nvPr>
        </p:nvSpPr>
        <p:spPr>
          <a:xfrm>
            <a:off x="826294" y="0"/>
            <a:ext cx="8077200" cy="762000"/>
          </a:xfrm>
        </p:spPr>
        <p:txBody>
          <a:bodyPr/>
          <a:lstStyle/>
          <a:p>
            <a:r>
              <a:rPr lang="en-US" altLang="zh-TW" sz="4444" dirty="0">
                <a:solidFill>
                  <a:srgbClr val="0070C0"/>
                </a:solidFill>
                <a:latin typeface="Elephant" panose="02020904090505020303" pitchFamily="18" charset="0"/>
              </a:rPr>
              <a:t>Using </a:t>
            </a:r>
            <a:r>
              <a:rPr lang="en-US" altLang="zh-TW" sz="4444" b="1" spc="-463" dirty="0">
                <a:solidFill>
                  <a:srgbClr val="0070C0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3333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with</a:t>
            </a:r>
            <a:r>
              <a:rPr lang="en-US" altLang="zh-TW" sz="3703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Tuples</a:t>
            </a:r>
            <a:endParaRPr lang="zh-TW" altLang="en-US" sz="4074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8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5" grpId="0" animBg="1"/>
      <p:bldP spid="15" grpId="1" animBg="1"/>
      <p:bldP spid="13" grpId="0" animBg="1"/>
      <p:bldP spid="4" grpId="0" animBg="1"/>
      <p:bldP spid="4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9094" y="914400"/>
            <a:ext cx="8839200" cy="5486400"/>
          </a:xfrm>
        </p:spPr>
        <p:txBody>
          <a:bodyPr/>
          <a:lstStyle/>
          <a:p>
            <a:r>
              <a:rPr lang="en-US" altLang="zh-TW" sz="3200" dirty="0"/>
              <a:t>Let’s use tuples to compare “is” vs “==”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a=(4,5,6)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b=(4,5,6)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a 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is </a:t>
            </a:r>
            <a:r>
              <a:rPr lang="en-US" altLang="zh-TW" sz="2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not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a==b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True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42607" y="3200400"/>
            <a:ext cx="4273968" cy="863600"/>
            <a:chOff x="4849712" y="2323253"/>
            <a:chExt cx="4273968" cy="863600"/>
          </a:xfrm>
        </p:grpSpPr>
        <p:sp>
          <p:nvSpPr>
            <p:cNvPr id="14" name="Rounded Rectangular Callout 6"/>
            <p:cNvSpPr/>
            <p:nvPr/>
          </p:nvSpPr>
          <p:spPr bwMode="auto">
            <a:xfrm>
              <a:off x="5410200" y="2323253"/>
              <a:ext cx="3713480" cy="863600"/>
            </a:xfrm>
            <a:prstGeom prst="wedgeRoundRectCallout">
              <a:avLst>
                <a:gd name="adj1" fmla="val -132817"/>
                <a:gd name="adj2" fmla="val -26316"/>
                <a:gd name="adj3" fmla="val 16667"/>
              </a:avLst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</a:pPr>
              <a:r>
                <a:rPr lang="en-US" altLang="zh-TW" sz="3200" dirty="0">
                  <a:solidFill>
                    <a:srgbClr val="C00000"/>
                  </a:solidFill>
                  <a:latin typeface="Times New Roman" charset="0"/>
                </a:rPr>
                <a:t>.</a:t>
              </a:r>
              <a:endParaRPr lang="zh-TW" altLang="en-US" sz="3200" dirty="0">
                <a:solidFill>
                  <a:srgbClr val="C00000"/>
                </a:solidFill>
                <a:latin typeface="Times New Roman" charset="0"/>
              </a:endParaRPr>
            </a:p>
          </p:txBody>
        </p:sp>
        <p:sp>
          <p:nvSpPr>
            <p:cNvPr id="15" name="Rounded Rectangular Callout 6"/>
            <p:cNvSpPr/>
            <p:nvPr/>
          </p:nvSpPr>
          <p:spPr bwMode="auto">
            <a:xfrm>
              <a:off x="5410200" y="2323253"/>
              <a:ext cx="3713480" cy="863600"/>
            </a:xfrm>
            <a:prstGeom prst="wedgeRoundRectCallout">
              <a:avLst>
                <a:gd name="adj1" fmla="val -155247"/>
                <a:gd name="adj2" fmla="val 23505"/>
                <a:gd name="adj3" fmla="val 16667"/>
              </a:avLst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</a:pPr>
              <a:r>
                <a:rPr lang="en-US" altLang="zh-TW" sz="3200" dirty="0">
                  <a:solidFill>
                    <a:srgbClr val="860000"/>
                  </a:solidFill>
                  <a:latin typeface="Times New Roman" charset="0"/>
                </a:rPr>
                <a:t> But those locations hold the same data.</a:t>
              </a:r>
              <a:endParaRPr lang="zh-TW" altLang="en-US" sz="3200" dirty="0">
                <a:solidFill>
                  <a:srgbClr val="860000"/>
                </a:solidFill>
                <a:latin typeface="Times New Roman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16200000">
              <a:off x="5138901" y="2154814"/>
              <a:ext cx="286911" cy="865290"/>
            </a:xfrm>
            <a:prstGeom prst="triangle">
              <a:avLst>
                <a:gd name="adj" fmla="val 60645"/>
              </a:avLst>
            </a:prstGeom>
            <a:solidFill>
              <a:srgbClr val="FFC0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60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42607" y="2323253"/>
            <a:ext cx="4273968" cy="863600"/>
            <a:chOff x="4849712" y="2323253"/>
            <a:chExt cx="4273968" cy="863600"/>
          </a:xfrm>
        </p:grpSpPr>
        <p:sp>
          <p:nvSpPr>
            <p:cNvPr id="18" name="Rounded Rectangular Callout 6"/>
            <p:cNvSpPr/>
            <p:nvPr/>
          </p:nvSpPr>
          <p:spPr bwMode="auto">
            <a:xfrm>
              <a:off x="5410200" y="2323253"/>
              <a:ext cx="3713480" cy="863600"/>
            </a:xfrm>
            <a:prstGeom prst="wedgeRoundRectCallout">
              <a:avLst>
                <a:gd name="adj1" fmla="val -98446"/>
                <a:gd name="adj2" fmla="val -21904"/>
                <a:gd name="adj3" fmla="val 16667"/>
              </a:avLst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</a:pPr>
              <a:r>
                <a:rPr lang="en-US" altLang="zh-TW" sz="3200" dirty="0">
                  <a:solidFill>
                    <a:srgbClr val="C00000"/>
                  </a:solidFill>
                  <a:latin typeface="Times New Roman" charset="0"/>
                </a:rPr>
                <a:t>See that these are two different objects.</a:t>
              </a:r>
              <a:endParaRPr lang="zh-TW" altLang="en-US" sz="3200" dirty="0">
                <a:solidFill>
                  <a:srgbClr val="C00000"/>
                </a:solidFill>
                <a:latin typeface="Times New Roman" charset="0"/>
              </a:endParaRPr>
            </a:p>
          </p:txBody>
        </p:sp>
        <p:sp>
          <p:nvSpPr>
            <p:cNvPr id="19" name="Rounded Rectangular Callout 6"/>
            <p:cNvSpPr/>
            <p:nvPr/>
          </p:nvSpPr>
          <p:spPr bwMode="auto">
            <a:xfrm>
              <a:off x="5410200" y="2323253"/>
              <a:ext cx="3713480" cy="863600"/>
            </a:xfrm>
            <a:prstGeom prst="wedgeRoundRectCallout">
              <a:avLst>
                <a:gd name="adj1" fmla="val -155247"/>
                <a:gd name="adj2" fmla="val 23505"/>
                <a:gd name="adj3" fmla="val 16667"/>
              </a:avLst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</a:pPr>
              <a:r>
                <a:rPr lang="en-US" altLang="zh-TW" sz="3200" dirty="0">
                  <a:solidFill>
                    <a:srgbClr val="860000"/>
                  </a:solidFill>
                  <a:latin typeface="Times New Roman" charset="0"/>
                </a:rPr>
                <a:t> </a:t>
              </a:r>
              <a:r>
                <a:rPr lang="en-US" altLang="zh-TW" sz="3200" spc="-46" dirty="0">
                  <a:solidFill>
                    <a:srgbClr val="860000"/>
                  </a:solidFill>
                  <a:latin typeface="Times New Roman" charset="0"/>
                </a:rPr>
                <a:t>So they have different</a:t>
              </a:r>
              <a:r>
                <a:rPr lang="en-US" altLang="zh-TW" sz="3200" dirty="0">
                  <a:solidFill>
                    <a:srgbClr val="860000"/>
                  </a:solidFill>
                  <a:latin typeface="Times New Roman" charset="0"/>
                </a:rPr>
                <a:t/>
              </a:r>
              <a:br>
                <a:rPr lang="en-US" altLang="zh-TW" sz="3200" dirty="0">
                  <a:solidFill>
                    <a:srgbClr val="860000"/>
                  </a:solidFill>
                  <a:latin typeface="Times New Roman" charset="0"/>
                </a:rPr>
              </a:br>
              <a:r>
                <a:rPr lang="en-US" altLang="zh-TW" sz="3200" dirty="0">
                  <a:solidFill>
                    <a:srgbClr val="860000"/>
                  </a:solidFill>
                  <a:latin typeface="Times New Roman" charset="0"/>
                </a:rPr>
                <a:t>memory locations.</a:t>
              </a:r>
              <a:endParaRPr lang="zh-TW" altLang="en-US" sz="3200" dirty="0">
                <a:solidFill>
                  <a:srgbClr val="860000"/>
                </a:solidFill>
                <a:latin typeface="Times New Roman" charset="0"/>
              </a:endParaRPr>
            </a:p>
          </p:txBody>
        </p:sp>
        <p:sp>
          <p:nvSpPr>
            <p:cNvPr id="20" name="Isosceles Triangle 19"/>
            <p:cNvSpPr/>
            <p:nvPr/>
          </p:nvSpPr>
          <p:spPr bwMode="auto">
            <a:xfrm rot="16200000">
              <a:off x="5089877" y="2220722"/>
              <a:ext cx="236972" cy="717301"/>
            </a:xfrm>
            <a:prstGeom prst="triangle">
              <a:avLst>
                <a:gd name="adj" fmla="val 60645"/>
              </a:avLst>
            </a:prstGeom>
            <a:solidFill>
              <a:srgbClr val="FFC0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60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826294" y="0"/>
            <a:ext cx="8077200" cy="762000"/>
          </a:xfrm>
        </p:spPr>
        <p:txBody>
          <a:bodyPr/>
          <a:lstStyle/>
          <a:p>
            <a:r>
              <a:rPr lang="en-US" altLang="zh-TW" sz="4444" dirty="0">
                <a:solidFill>
                  <a:srgbClr val="0070C0"/>
                </a:solidFill>
                <a:latin typeface="Elephant" panose="02020904090505020303" pitchFamily="18" charset="0"/>
              </a:rPr>
              <a:t>Using </a:t>
            </a:r>
            <a:r>
              <a:rPr lang="en-US" altLang="zh-TW" sz="4444" b="1" spc="-463" dirty="0">
                <a:solidFill>
                  <a:srgbClr val="0070C0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3333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with</a:t>
            </a:r>
            <a:r>
              <a:rPr lang="en-US" altLang="zh-TW" sz="3703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Tuples</a:t>
            </a:r>
            <a:endParaRPr lang="zh-TW" altLang="en-US" sz="4074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88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9094" y="914400"/>
            <a:ext cx="8839200" cy="5486400"/>
          </a:xfrm>
        </p:spPr>
        <p:txBody>
          <a:bodyPr/>
          <a:lstStyle/>
          <a:p>
            <a:r>
              <a:rPr lang="en-US" altLang="zh-TW" sz="3200" dirty="0"/>
              <a:t>Let’s use tuples to compare “is” vs “==”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a=(4,5,6)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b=(4,5,6)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a 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is </a:t>
            </a:r>
            <a:r>
              <a:rPr lang="en-US" altLang="zh-TW" sz="2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not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a==b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True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c=a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19" name="Rounded Rectangular Callout 6"/>
          <p:cNvSpPr/>
          <p:nvPr/>
        </p:nvSpPr>
        <p:spPr bwMode="auto">
          <a:xfrm>
            <a:off x="5703094" y="3593253"/>
            <a:ext cx="3713480" cy="863600"/>
          </a:xfrm>
          <a:prstGeom prst="wedgeRoundRectCallout">
            <a:avLst>
              <a:gd name="adj1" fmla="val -139287"/>
              <a:gd name="adj2" fmla="val 24289"/>
              <a:gd name="adj3" fmla="val 16667"/>
            </a:avLst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Will this get the same memory location?</a:t>
            </a:r>
            <a:endParaRPr lang="zh-TW" altLang="en-US" sz="3200" dirty="0">
              <a:solidFill>
                <a:srgbClr val="860000"/>
              </a:solidFill>
              <a:latin typeface="Times New Roman" charset="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26294" y="0"/>
            <a:ext cx="8077200" cy="762000"/>
          </a:xfrm>
        </p:spPr>
        <p:txBody>
          <a:bodyPr/>
          <a:lstStyle/>
          <a:p>
            <a:r>
              <a:rPr lang="en-US" altLang="zh-TW" sz="4444" dirty="0">
                <a:solidFill>
                  <a:srgbClr val="0070C0"/>
                </a:solidFill>
                <a:latin typeface="Elephant" panose="02020904090505020303" pitchFamily="18" charset="0"/>
              </a:rPr>
              <a:t>Using </a:t>
            </a:r>
            <a:r>
              <a:rPr lang="en-US" altLang="zh-TW" sz="4444" b="1" spc="-463" dirty="0">
                <a:solidFill>
                  <a:srgbClr val="0070C0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3333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with</a:t>
            </a:r>
            <a:r>
              <a:rPr lang="en-US" altLang="zh-TW" sz="3703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Tuples</a:t>
            </a:r>
            <a:endParaRPr lang="zh-TW" altLang="en-US" sz="4074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04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9094" y="914400"/>
            <a:ext cx="9677400" cy="5486400"/>
          </a:xfrm>
        </p:spPr>
        <p:txBody>
          <a:bodyPr/>
          <a:lstStyle/>
          <a:p>
            <a:r>
              <a:rPr lang="en-US" altLang="zh-TW" sz="3200" dirty="0"/>
              <a:t>Let’s use tuples to compare “is” vs “==”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a=(4,5,6)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b=(4,5,6)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a 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is </a:t>
            </a:r>
            <a:r>
              <a:rPr lang="en-US" altLang="zh-TW" sz="2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not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a==b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True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c=a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c 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8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1400" spc="-1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spc="-60" dirty="0">
                <a:solidFill>
                  <a:schemeClr val="bg1"/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800" spc="-110" dirty="0">
                <a:solidFill>
                  <a:schemeClr val="bg1"/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800" spc="-60" dirty="0">
                <a:solidFill>
                  <a:schemeClr val="bg1"/>
                </a:solidFill>
                <a:latin typeface="Lucida Console" panose="020B0609040504020204" pitchFamily="49" charset="0"/>
              </a:rPr>
              <a:t>he</a:t>
            </a:r>
            <a:r>
              <a:rPr lang="en-US" altLang="zh-TW" sz="2800" spc="-110" dirty="0">
                <a:solidFill>
                  <a:schemeClr val="bg1"/>
                </a:solidFill>
                <a:latin typeface="Lucida Console" panose="020B0609040504020204" pitchFamily="49" charset="0"/>
              </a:rPr>
              <a:t>x(</a:t>
            </a:r>
            <a:r>
              <a:rPr lang="en-US" altLang="zh-TW" sz="2800" spc="-60" dirty="0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800" spc="-110" dirty="0">
                <a:solidFill>
                  <a:schemeClr val="bg1"/>
                </a:solidFill>
                <a:latin typeface="Lucida Console" panose="020B0609040504020204" pitchFamily="49" charset="0"/>
              </a:rPr>
              <a:t>d(</a:t>
            </a:r>
            <a:r>
              <a:rPr lang="en-US" altLang="zh-TW" sz="2800" spc="-160" dirty="0">
                <a:solidFill>
                  <a:schemeClr val="bg1"/>
                </a:solidFill>
                <a:latin typeface="Lucida Console" panose="020B0609040504020204" pitchFamily="49" charset="0"/>
              </a:rPr>
              <a:t>a)</a:t>
            </a:r>
            <a:r>
              <a:rPr lang="en-US" altLang="zh-TW" sz="2800" spc="-2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800" spc="-60" dirty="0">
                <a:solidFill>
                  <a:schemeClr val="bg1"/>
                </a:solidFill>
                <a:latin typeface="Lucida Console" panose="020B0609040504020204" pitchFamily="49" charset="0"/>
              </a:rPr>
              <a:t>,he</a:t>
            </a:r>
            <a:r>
              <a:rPr lang="en-US" altLang="zh-TW" sz="2800" spc="-110" dirty="0">
                <a:solidFill>
                  <a:schemeClr val="bg1"/>
                </a:solidFill>
                <a:latin typeface="Lucida Console" panose="020B0609040504020204" pitchFamily="49" charset="0"/>
              </a:rPr>
              <a:t>x(</a:t>
            </a:r>
            <a:r>
              <a:rPr lang="en-US" altLang="zh-TW" sz="2800" spc="-60" dirty="0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800" spc="-110" dirty="0">
                <a:solidFill>
                  <a:schemeClr val="bg1"/>
                </a:solidFill>
                <a:latin typeface="Lucida Console" panose="020B0609040504020204" pitchFamily="49" charset="0"/>
              </a:rPr>
              <a:t>d(</a:t>
            </a:r>
            <a:r>
              <a:rPr lang="en-US" altLang="zh-TW" sz="2800" spc="-160" dirty="0">
                <a:solidFill>
                  <a:schemeClr val="bg1"/>
                </a:solidFill>
                <a:latin typeface="Lucida Console" panose="020B0609040504020204" pitchFamily="49" charset="0"/>
              </a:rPr>
              <a:t>b)</a:t>
            </a:r>
            <a:r>
              <a:rPr lang="en-US" altLang="zh-TW" sz="2800" spc="-2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800" spc="-60" dirty="0">
                <a:solidFill>
                  <a:schemeClr val="bg1"/>
                </a:solidFill>
                <a:latin typeface="Lucida Console" panose="020B0609040504020204" pitchFamily="49" charset="0"/>
              </a:rPr>
              <a:t>,he</a:t>
            </a:r>
            <a:r>
              <a:rPr lang="en-US" altLang="zh-TW" sz="2800" spc="-110" dirty="0">
                <a:solidFill>
                  <a:schemeClr val="bg1"/>
                </a:solidFill>
                <a:latin typeface="Lucida Console" panose="020B0609040504020204" pitchFamily="49" charset="0"/>
              </a:rPr>
              <a:t>x(</a:t>
            </a:r>
            <a:r>
              <a:rPr lang="en-US" altLang="zh-TW" sz="2800" spc="-60" dirty="0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800" spc="-110" dirty="0">
                <a:solidFill>
                  <a:schemeClr val="bg1"/>
                </a:solidFill>
                <a:latin typeface="Lucida Console" panose="020B0609040504020204" pitchFamily="49" charset="0"/>
              </a:rPr>
              <a:t>d(</a:t>
            </a:r>
            <a:r>
              <a:rPr lang="en-US" altLang="zh-TW" sz="2800" spc="-160" dirty="0">
                <a:solidFill>
                  <a:schemeClr val="bg1"/>
                </a:solidFill>
                <a:latin typeface="Lucida Console" panose="020B0609040504020204" pitchFamily="49" charset="0"/>
              </a:rPr>
              <a:t>c)))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0x6ffffdaedc8 0x6ffffda28b8 0x6ffffdaedc8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255298" y="4470400"/>
            <a:ext cx="5161279" cy="863600"/>
            <a:chOff x="3962401" y="2323253"/>
            <a:chExt cx="5161279" cy="863600"/>
          </a:xfrm>
        </p:grpSpPr>
        <p:sp>
          <p:nvSpPr>
            <p:cNvPr id="14" name="Rounded Rectangular Callout 6"/>
            <p:cNvSpPr/>
            <p:nvPr/>
          </p:nvSpPr>
          <p:spPr bwMode="auto">
            <a:xfrm>
              <a:off x="5410200" y="2323253"/>
              <a:ext cx="3713480" cy="863600"/>
            </a:xfrm>
            <a:prstGeom prst="wedgeRoundRectCallout">
              <a:avLst>
                <a:gd name="adj1" fmla="val -122511"/>
                <a:gd name="adj2" fmla="val -25924"/>
                <a:gd name="adj3" fmla="val 16667"/>
              </a:avLst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</a:pPr>
              <a:r>
                <a:rPr lang="en-US" altLang="zh-TW" sz="3200" dirty="0">
                  <a:solidFill>
                    <a:srgbClr val="C00000"/>
                  </a:solidFill>
                  <a:latin typeface="Times New Roman" charset="0"/>
                </a:rPr>
                <a:t>.</a:t>
              </a:r>
              <a:endParaRPr lang="zh-TW" altLang="en-US" sz="3200" dirty="0">
                <a:solidFill>
                  <a:srgbClr val="C00000"/>
                </a:solidFill>
                <a:latin typeface="Times New Roman" charset="0"/>
              </a:endParaRPr>
            </a:p>
          </p:txBody>
        </p:sp>
        <p:sp>
          <p:nvSpPr>
            <p:cNvPr id="15" name="Rounded Rectangular Callout 6"/>
            <p:cNvSpPr/>
            <p:nvPr/>
          </p:nvSpPr>
          <p:spPr bwMode="auto">
            <a:xfrm>
              <a:off x="5410200" y="2323253"/>
              <a:ext cx="3713480" cy="863600"/>
            </a:xfrm>
            <a:prstGeom prst="wedgeRoundRectCallout">
              <a:avLst>
                <a:gd name="adj1" fmla="val -155247"/>
                <a:gd name="adj2" fmla="val 23505"/>
                <a:gd name="adj3" fmla="val 16667"/>
              </a:avLst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</a:pPr>
              <a:r>
                <a:rPr lang="en-US" altLang="zh-TW" sz="3200" dirty="0">
                  <a:solidFill>
                    <a:srgbClr val="860000"/>
                  </a:solidFill>
                  <a:latin typeface="Times New Roman" charset="0"/>
                </a:rPr>
                <a:t> Yes.</a:t>
              </a:r>
              <a:endParaRPr lang="zh-TW" altLang="en-US" sz="3200" dirty="0">
                <a:solidFill>
                  <a:srgbClr val="860000"/>
                </a:solidFill>
                <a:latin typeface="Times New Roman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16200000">
              <a:off x="4961945" y="1444458"/>
              <a:ext cx="286911" cy="2286000"/>
            </a:xfrm>
            <a:prstGeom prst="triangle">
              <a:avLst>
                <a:gd name="adj" fmla="val 60645"/>
              </a:avLst>
            </a:prstGeom>
            <a:solidFill>
              <a:srgbClr val="FFC0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60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  <p:sp>
        <p:nvSpPr>
          <p:cNvPr id="19" name="Rounded Rectangular Callout 6"/>
          <p:cNvSpPr/>
          <p:nvPr/>
        </p:nvSpPr>
        <p:spPr bwMode="auto">
          <a:xfrm>
            <a:off x="5703094" y="3593253"/>
            <a:ext cx="3713480" cy="863600"/>
          </a:xfrm>
          <a:prstGeom prst="wedgeRoundRectCallout">
            <a:avLst>
              <a:gd name="adj1" fmla="val -139287"/>
              <a:gd name="adj2" fmla="val 24289"/>
              <a:gd name="adj3" fmla="val 16667"/>
            </a:avLst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Will this get the same memory location?</a:t>
            </a:r>
            <a:endParaRPr lang="zh-TW" altLang="en-US" sz="3200" dirty="0">
              <a:solidFill>
                <a:srgbClr val="860000"/>
              </a:solidFill>
              <a:latin typeface="Times New Roman" charset="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26294" y="0"/>
            <a:ext cx="8077200" cy="762000"/>
          </a:xfrm>
        </p:spPr>
        <p:txBody>
          <a:bodyPr/>
          <a:lstStyle/>
          <a:p>
            <a:r>
              <a:rPr lang="en-US" altLang="zh-TW" sz="4444" dirty="0">
                <a:solidFill>
                  <a:srgbClr val="0070C0"/>
                </a:solidFill>
                <a:latin typeface="Elephant" panose="02020904090505020303" pitchFamily="18" charset="0"/>
              </a:rPr>
              <a:t>Using </a:t>
            </a:r>
            <a:r>
              <a:rPr lang="en-US" altLang="zh-TW" sz="4444" b="1" spc="-463" dirty="0">
                <a:solidFill>
                  <a:srgbClr val="0070C0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3333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with</a:t>
            </a:r>
            <a:r>
              <a:rPr lang="en-US" altLang="zh-TW" sz="3703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Tuples</a:t>
            </a:r>
            <a:endParaRPr lang="zh-TW" altLang="en-US" sz="4074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67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826294" y="0"/>
            <a:ext cx="8077200" cy="762000"/>
          </a:xfrm>
        </p:spPr>
        <p:txBody>
          <a:bodyPr/>
          <a:lstStyle/>
          <a:p>
            <a:r>
              <a:rPr lang="en-US" altLang="zh-TW" sz="4444" dirty="0">
                <a:solidFill>
                  <a:srgbClr val="0070C0"/>
                </a:solidFill>
                <a:latin typeface="Elephant" panose="02020904090505020303" pitchFamily="18" charset="0"/>
              </a:rPr>
              <a:t>Using </a:t>
            </a:r>
            <a:r>
              <a:rPr lang="en-US" altLang="zh-TW" sz="4444" b="1" spc="-463" dirty="0">
                <a:solidFill>
                  <a:srgbClr val="0070C0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3333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with</a:t>
            </a:r>
            <a:r>
              <a:rPr lang="en-US" altLang="zh-TW" sz="3703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Tuples</a:t>
            </a:r>
            <a:endParaRPr lang="zh-TW" altLang="en-US" sz="4074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9094" y="914400"/>
            <a:ext cx="9677400" cy="5791200"/>
          </a:xfrm>
        </p:spPr>
        <p:txBody>
          <a:bodyPr/>
          <a:lstStyle/>
          <a:p>
            <a:r>
              <a:rPr lang="en-US" altLang="zh-TW" sz="3200" dirty="0"/>
              <a:t>Let’s use tuples to compare “is” vs “==”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a=(4,5,6)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b=(4,5,6)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a 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is </a:t>
            </a:r>
            <a:r>
              <a:rPr lang="en-US" altLang="zh-TW" sz="2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not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a==b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True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c=a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c 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8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1400" spc="-1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800" spc="-110" dirty="0">
                <a:solidFill>
                  <a:schemeClr val="tx1"/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80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he</a:t>
            </a:r>
            <a:r>
              <a:rPr lang="en-US" altLang="zh-TW" sz="2800" spc="-110" dirty="0">
                <a:solidFill>
                  <a:srgbClr val="FF0000"/>
                </a:solidFill>
                <a:latin typeface="Lucida Console" panose="020B0609040504020204" pitchFamily="49" charset="0"/>
              </a:rPr>
              <a:t>x(</a:t>
            </a:r>
            <a:r>
              <a:rPr lang="en-US" altLang="zh-TW" sz="280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800" spc="-110" dirty="0">
                <a:solidFill>
                  <a:srgbClr val="FF0000"/>
                </a:solidFill>
                <a:latin typeface="Lucida Console" panose="020B0609040504020204" pitchFamily="49" charset="0"/>
              </a:rPr>
              <a:t>d(</a:t>
            </a:r>
            <a:r>
              <a:rPr lang="en-US" altLang="zh-TW" sz="2800" spc="-160" dirty="0">
                <a:solidFill>
                  <a:srgbClr val="FF0000"/>
                </a:solidFill>
                <a:latin typeface="Lucida Console" panose="020B0609040504020204" pitchFamily="49" charset="0"/>
              </a:rPr>
              <a:t>a)</a:t>
            </a:r>
            <a:r>
              <a:rPr lang="en-US" altLang="zh-TW" sz="2800" spc="-2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80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800" spc="-60" dirty="0">
                <a:solidFill>
                  <a:srgbClr val="00B0F0"/>
                </a:solidFill>
                <a:latin typeface="Lucida Console" panose="020B0609040504020204" pitchFamily="49" charset="0"/>
              </a:rPr>
              <a:t>he</a:t>
            </a:r>
            <a:r>
              <a:rPr lang="en-US" altLang="zh-TW" sz="2800" spc="-110" dirty="0">
                <a:solidFill>
                  <a:srgbClr val="00B0F0"/>
                </a:solidFill>
                <a:latin typeface="Lucida Console" panose="020B0609040504020204" pitchFamily="49" charset="0"/>
              </a:rPr>
              <a:t>x(</a:t>
            </a:r>
            <a:r>
              <a:rPr lang="en-US" altLang="zh-TW" sz="2800" spc="-60" dirty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800" spc="-110" dirty="0">
                <a:solidFill>
                  <a:srgbClr val="00B0F0"/>
                </a:solidFill>
                <a:latin typeface="Lucida Console" panose="020B0609040504020204" pitchFamily="49" charset="0"/>
              </a:rPr>
              <a:t>d(</a:t>
            </a:r>
            <a:r>
              <a:rPr lang="en-US" altLang="zh-TW" sz="2800" spc="-160" dirty="0">
                <a:solidFill>
                  <a:srgbClr val="00B0F0"/>
                </a:solidFill>
                <a:latin typeface="Lucida Console" panose="020B0609040504020204" pitchFamily="49" charset="0"/>
              </a:rPr>
              <a:t>b)</a:t>
            </a:r>
            <a:r>
              <a:rPr lang="en-US" altLang="zh-TW" sz="2800" spc="-200" dirty="0">
                <a:solidFill>
                  <a:srgbClr val="00B0F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80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80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he</a:t>
            </a:r>
            <a:r>
              <a:rPr lang="en-US" altLang="zh-TW" sz="2800" spc="-110" dirty="0">
                <a:solidFill>
                  <a:srgbClr val="FF0000"/>
                </a:solidFill>
                <a:latin typeface="Lucida Console" panose="020B0609040504020204" pitchFamily="49" charset="0"/>
              </a:rPr>
              <a:t>x(</a:t>
            </a:r>
            <a:r>
              <a:rPr lang="en-US" altLang="zh-TW" sz="280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800" spc="-110" dirty="0">
                <a:solidFill>
                  <a:srgbClr val="FF0000"/>
                </a:solidFill>
                <a:latin typeface="Lucida Console" panose="020B0609040504020204" pitchFamily="49" charset="0"/>
              </a:rPr>
              <a:t>d(</a:t>
            </a:r>
            <a:r>
              <a:rPr lang="en-US" altLang="zh-TW" sz="2800" spc="-160" dirty="0">
                <a:solidFill>
                  <a:srgbClr val="FF0000"/>
                </a:solidFill>
                <a:latin typeface="Lucida Console" panose="020B0609040504020204" pitchFamily="49" charset="0"/>
              </a:rPr>
              <a:t>c))</a:t>
            </a:r>
            <a:r>
              <a:rPr lang="en-US" altLang="zh-TW" sz="2800" spc="-16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80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0x6ffffda</a:t>
            </a:r>
            <a:r>
              <a:rPr lang="en-US" altLang="zh-TW" sz="2800" b="1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edc8</a:t>
            </a:r>
            <a:r>
              <a:rPr lang="en-US" altLang="zh-TW" sz="280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spc="-60" dirty="0">
                <a:solidFill>
                  <a:srgbClr val="00B0F0"/>
                </a:solidFill>
                <a:latin typeface="Lucida Console" panose="020B0609040504020204" pitchFamily="49" charset="0"/>
              </a:rPr>
              <a:t>0x6ffffda</a:t>
            </a:r>
            <a:r>
              <a:rPr lang="en-US" altLang="zh-TW" sz="2800" b="1" spc="-60" dirty="0">
                <a:solidFill>
                  <a:srgbClr val="00B0F0"/>
                </a:solidFill>
                <a:latin typeface="Lucida Console" panose="020B0609040504020204" pitchFamily="49" charset="0"/>
              </a:rPr>
              <a:t>28b8</a:t>
            </a:r>
            <a:r>
              <a:rPr lang="en-US" altLang="zh-TW" sz="280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 0x6ffffda</a:t>
            </a:r>
            <a:r>
              <a:rPr lang="en-US" altLang="zh-TW" sz="2800" b="1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edc8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&gt;&gt;&gt;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418631" y="2878650"/>
            <a:ext cx="6055499" cy="2036301"/>
          </a:xfrm>
          <a:prstGeom prst="rect">
            <a:avLst/>
          </a:prstGeom>
          <a:solidFill>
            <a:srgbClr val="FFE08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659" tIns="42330" rIns="84659" bIns="4233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4074" dirty="0">
                <a:solidFill>
                  <a:srgbClr val="3333CC"/>
                </a:solidFill>
                <a:latin typeface="Times New Roman" charset="0"/>
              </a:rPr>
              <a:t>Everything we see here for tuples makes sens</a:t>
            </a:r>
            <a:r>
              <a:rPr lang="en-US" altLang="zh-TW" sz="4074" spc="-200" dirty="0">
                <a:solidFill>
                  <a:srgbClr val="3333CC"/>
                </a:solidFill>
                <a:latin typeface="Times New Roman" charset="0"/>
              </a:rPr>
              <a:t>e</a:t>
            </a:r>
            <a:r>
              <a:rPr lang="en-US" altLang="zh-TW" sz="4074" dirty="0">
                <a:solidFill>
                  <a:srgbClr val="3333CC"/>
                </a:solidFill>
                <a:latin typeface="Times New Roman" charset="0"/>
              </a:rPr>
              <a:t>,</a:t>
            </a:r>
            <a:r>
              <a:rPr lang="en-US" altLang="zh-TW" sz="3600" dirty="0">
                <a:solidFill>
                  <a:srgbClr val="3333CC"/>
                </a:solidFill>
                <a:latin typeface="Times New Roman" charset="0"/>
              </a:rPr>
              <a:t> </a:t>
            </a:r>
            <a:r>
              <a:rPr lang="en-US" altLang="zh-TW" sz="4074" dirty="0">
                <a:solidFill>
                  <a:srgbClr val="3333CC"/>
                </a:solidFill>
                <a:latin typeface="Times New Roman" charset="0"/>
              </a:rPr>
              <a:t>in terms of how “is” should work…</a:t>
            </a:r>
            <a:endParaRPr lang="zh-TW" altLang="en-US" sz="4074" dirty="0">
              <a:solidFill>
                <a:srgbClr val="3333CC"/>
              </a:solidFill>
              <a:latin typeface="Times New Roman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255294" y="1676400"/>
            <a:ext cx="4953000" cy="1905000"/>
            <a:chOff x="3886200" y="1676400"/>
            <a:chExt cx="4953000" cy="1905000"/>
          </a:xfrm>
        </p:grpSpPr>
        <p:sp>
          <p:nvSpPr>
            <p:cNvPr id="19" name="Rounded Rectangular Callout 6"/>
            <p:cNvSpPr/>
            <p:nvPr/>
          </p:nvSpPr>
          <p:spPr bwMode="auto">
            <a:xfrm>
              <a:off x="3886200" y="1676400"/>
              <a:ext cx="4953000" cy="838200"/>
            </a:xfrm>
            <a:prstGeom prst="wedgeRoundRectCallout">
              <a:avLst>
                <a:gd name="adj1" fmla="val -58870"/>
                <a:gd name="adj2" fmla="val 385787"/>
                <a:gd name="adj3" fmla="val 16667"/>
              </a:avLst>
            </a:prstGeom>
            <a:solidFill>
              <a:srgbClr val="FFC000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</a:pPr>
              <a:r>
                <a:rPr lang="en-US" altLang="zh-TW" sz="3200" dirty="0">
                  <a:solidFill>
                    <a:srgbClr val="860000"/>
                  </a:solidFill>
                  <a:latin typeface="Times New Roman" charset="0"/>
                </a:rPr>
                <a:t>id() gives the address.</a:t>
              </a:r>
              <a:br>
                <a:rPr lang="en-US" altLang="zh-TW" sz="3200" dirty="0">
                  <a:solidFill>
                    <a:srgbClr val="860000"/>
                  </a:solidFill>
                  <a:latin typeface="Times New Roman" charset="0"/>
                </a:rPr>
              </a:br>
              <a:r>
                <a:rPr lang="en-US" altLang="zh-TW" sz="3200" dirty="0">
                  <a:solidFill>
                    <a:srgbClr val="860000"/>
                  </a:solidFill>
                  <a:latin typeface="Times New Roman" charset="0"/>
                </a:rPr>
                <a:t>a &amp; c have the same address.</a:t>
              </a:r>
              <a:endParaRPr lang="zh-TW" altLang="en-US" sz="3200" dirty="0">
                <a:solidFill>
                  <a:srgbClr val="860000"/>
                </a:solidFill>
                <a:latin typeface="Times New Roman" charset="0"/>
              </a:endParaRPr>
            </a:p>
          </p:txBody>
        </p:sp>
        <p:sp>
          <p:nvSpPr>
            <p:cNvPr id="9" name="Rounded Rectangular Callout 6"/>
            <p:cNvSpPr/>
            <p:nvPr/>
          </p:nvSpPr>
          <p:spPr bwMode="auto">
            <a:xfrm>
              <a:off x="3886200" y="1676400"/>
              <a:ext cx="4953000" cy="838200"/>
            </a:xfrm>
            <a:prstGeom prst="wedgeRoundRectCallout">
              <a:avLst>
                <a:gd name="adj1" fmla="val 32842"/>
                <a:gd name="adj2" fmla="val 384614"/>
                <a:gd name="adj3" fmla="val 16667"/>
              </a:avLst>
            </a:prstGeom>
            <a:solidFill>
              <a:srgbClr val="FFC000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</a:pPr>
              <a:r>
                <a:rPr lang="en-US" altLang="zh-TW" sz="3200" b="1" dirty="0">
                  <a:solidFill>
                    <a:srgbClr val="008000"/>
                  </a:solidFill>
                  <a:latin typeface="Times New Roman" charset="0"/>
                </a:rPr>
                <a:t>id()</a:t>
              </a:r>
              <a:r>
                <a:rPr lang="en-US" altLang="zh-TW" sz="3200" dirty="0">
                  <a:solidFill>
                    <a:srgbClr val="860000"/>
                  </a:solidFill>
                  <a:latin typeface="Times New Roman" charset="0"/>
                </a:rPr>
                <a:t> gives the address.</a:t>
              </a:r>
              <a:br>
                <a:rPr lang="en-US" altLang="zh-TW" sz="3200" dirty="0">
                  <a:solidFill>
                    <a:srgbClr val="860000"/>
                  </a:solidFill>
                  <a:latin typeface="Times New Roman" charset="0"/>
                </a:rPr>
              </a:br>
              <a:r>
                <a:rPr lang="en-US" altLang="zh-TW" sz="3200" b="1" dirty="0">
                  <a:solidFill>
                    <a:srgbClr val="FF0000"/>
                  </a:solidFill>
                  <a:latin typeface="Times New Roman" charset="0"/>
                </a:rPr>
                <a:t>a</a:t>
              </a:r>
              <a:r>
                <a:rPr lang="en-US" altLang="zh-TW" sz="3200" dirty="0">
                  <a:solidFill>
                    <a:srgbClr val="860000"/>
                  </a:solidFill>
                  <a:latin typeface="Times New Roman" charset="0"/>
                </a:rPr>
                <a:t> &amp; </a:t>
              </a:r>
              <a:r>
                <a:rPr lang="en-US" altLang="zh-TW" sz="3200" b="1" dirty="0">
                  <a:solidFill>
                    <a:srgbClr val="FF0000"/>
                  </a:solidFill>
                  <a:latin typeface="Times New Roman" charset="0"/>
                </a:rPr>
                <a:t>c</a:t>
              </a:r>
              <a:r>
                <a:rPr lang="en-US" altLang="zh-TW" sz="3200" dirty="0">
                  <a:solidFill>
                    <a:srgbClr val="860000"/>
                  </a:solidFill>
                  <a:latin typeface="Times New Roman" charset="0"/>
                </a:rPr>
                <a:t> have the same address.</a:t>
              </a:r>
              <a:endParaRPr lang="zh-TW" altLang="en-US" sz="3200" dirty="0">
                <a:solidFill>
                  <a:srgbClr val="860000"/>
                </a:solidFill>
                <a:latin typeface="Times New Roman" charset="0"/>
              </a:endParaRPr>
            </a:p>
          </p:txBody>
        </p:sp>
        <p:sp>
          <p:nvSpPr>
            <p:cNvPr id="5" name="Isosceles Triangle 4"/>
            <p:cNvSpPr/>
            <p:nvPr/>
          </p:nvSpPr>
          <p:spPr bwMode="auto">
            <a:xfrm flipV="1">
              <a:off x="4724400" y="2438400"/>
              <a:ext cx="1269380" cy="1143000"/>
            </a:xfrm>
            <a:prstGeom prst="triangle">
              <a:avLst>
                <a:gd name="adj" fmla="val 15947"/>
              </a:avLst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60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1" name="Isosceles Triangle 10"/>
            <p:cNvSpPr/>
            <p:nvPr/>
          </p:nvSpPr>
          <p:spPr bwMode="auto">
            <a:xfrm>
              <a:off x="4556203" y="2411451"/>
              <a:ext cx="381000" cy="533400"/>
            </a:xfrm>
            <a:prstGeom prst="triangle">
              <a:avLst>
                <a:gd name="adj" fmla="val 55698"/>
              </a:avLst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60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  <p:sp>
        <p:nvSpPr>
          <p:cNvPr id="12" name="Rounded Rectangular Callout 11"/>
          <p:cNvSpPr/>
          <p:nvPr/>
        </p:nvSpPr>
        <p:spPr bwMode="auto">
          <a:xfrm>
            <a:off x="156106" y="546"/>
            <a:ext cx="6537589" cy="1304205"/>
          </a:xfrm>
          <a:prstGeom prst="wedgeRoundRectCallout">
            <a:avLst>
              <a:gd name="adj1" fmla="val 26497"/>
              <a:gd name="adj2" fmla="val 82112"/>
              <a:gd name="adj3" fmla="val 16667"/>
            </a:avLst>
          </a:prstGeom>
          <a:solidFill>
            <a:srgbClr val="FFC000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80000"/>
              </a:lnSpc>
              <a:spcAft>
                <a:spcPct val="0"/>
              </a:spcAft>
              <a:buClr>
                <a:srgbClr val="2D2DB9"/>
              </a:buClr>
            </a:pPr>
            <a:r>
              <a:rPr lang="en-US" altLang="zh-TW" sz="2963" kern="0" dirty="0">
                <a:solidFill>
                  <a:srgbClr val="222222"/>
                </a:solidFill>
                <a:ea typeface="MS PGothic" pitchFamily="34" charset="-128"/>
              </a:rPr>
              <a:t>The answer of </a:t>
            </a:r>
            <a:r>
              <a:rPr lang="en-US" altLang="zh-TW" sz="2963" b="1" kern="0" dirty="0">
                <a:solidFill>
                  <a:srgbClr val="008000"/>
                </a:solidFill>
                <a:ea typeface="MS PGothic" pitchFamily="34" charset="-128"/>
              </a:rPr>
              <a:t>id()</a:t>
            </a:r>
            <a:r>
              <a:rPr lang="en-US" altLang="zh-TW" sz="2963" kern="0" dirty="0">
                <a:solidFill>
                  <a:srgbClr val="222222"/>
                </a:solidFill>
                <a:ea typeface="MS PGothic" pitchFamily="34" charset="-128"/>
              </a:rPr>
              <a:t> is not a pointer: it</a:t>
            </a:r>
            <a:br>
              <a:rPr lang="en-US" altLang="zh-TW" sz="2963" kern="0" dirty="0">
                <a:solidFill>
                  <a:srgbClr val="222222"/>
                </a:solidFill>
                <a:ea typeface="MS PGothic" pitchFamily="34" charset="-128"/>
              </a:rPr>
            </a:br>
            <a:r>
              <a:rPr lang="en-US" altLang="zh-TW" sz="2963" kern="0" dirty="0">
                <a:solidFill>
                  <a:srgbClr val="222222"/>
                </a:solidFill>
                <a:ea typeface="MS PGothic" pitchFamily="34" charset="-128"/>
              </a:rPr>
              <a:t>can’t be used to modify the memory.</a:t>
            </a:r>
            <a:br>
              <a:rPr lang="en-US" altLang="zh-TW" sz="2963" kern="0" dirty="0">
                <a:solidFill>
                  <a:srgbClr val="222222"/>
                </a:solidFill>
                <a:ea typeface="MS PGothic" pitchFamily="34" charset="-128"/>
              </a:rPr>
            </a:br>
            <a:r>
              <a:rPr lang="en-US" altLang="zh-TW" sz="2963" kern="0" dirty="0">
                <a:solidFill>
                  <a:srgbClr val="222222"/>
                </a:solidFill>
                <a:ea typeface="MS PGothic" pitchFamily="34" charset="-128"/>
              </a:rPr>
              <a:t>It’s only purpose is to give a unique #.</a:t>
            </a:r>
            <a:endParaRPr lang="pt-BR" altLang="zh-TW" sz="2592" b="1" kern="0" spc="-93" dirty="0">
              <a:solidFill>
                <a:srgbClr val="FF0000"/>
              </a:solidFill>
              <a:latin typeface="Lucida Console" panose="020B0609040504020204" pitchFamily="49" charset="0"/>
              <a:ea typeface="MS PGothic" pitchFamily="34" charset="-128"/>
            </a:endParaRPr>
          </a:p>
        </p:txBody>
      </p:sp>
      <p:sp>
        <p:nvSpPr>
          <p:cNvPr id="13" name="Rounded Rectangular Callout 6"/>
          <p:cNvSpPr/>
          <p:nvPr/>
        </p:nvSpPr>
        <p:spPr bwMode="auto">
          <a:xfrm>
            <a:off x="5855495" y="3733800"/>
            <a:ext cx="1676400" cy="1219200"/>
          </a:xfrm>
          <a:prstGeom prst="wedgeRoundRectCallout">
            <a:avLst>
              <a:gd name="adj1" fmla="val -32919"/>
              <a:gd name="adj2" fmla="val 83721"/>
              <a:gd name="adj3" fmla="val 16667"/>
            </a:avLst>
          </a:prstGeom>
          <a:solidFill>
            <a:srgbClr val="FFC00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endParaRPr lang="en-US" altLang="zh-TW" sz="300" b="1" dirty="0">
              <a:solidFill>
                <a:srgbClr val="00B0F0"/>
              </a:solidFill>
              <a:latin typeface="Times New Roman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TW" sz="3200" b="1" dirty="0">
                <a:solidFill>
                  <a:srgbClr val="00B0F0"/>
                </a:solidFill>
                <a:latin typeface="Times New Roman" charset="0"/>
              </a:rPr>
              <a:t>b</a:t>
            </a: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 has a different address.</a:t>
            </a:r>
            <a:endParaRPr lang="zh-TW" altLang="en-US" sz="3200" dirty="0">
              <a:solidFill>
                <a:srgbClr val="86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74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2" grpId="1" animBg="1"/>
      <p:bldP spid="13" grpId="0" animBg="1"/>
      <p:bldP spid="13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537448" y="3445953"/>
            <a:ext cx="5879126" cy="2036301"/>
          </a:xfrm>
          <a:prstGeom prst="rect">
            <a:avLst/>
          </a:prstGeom>
          <a:solidFill>
            <a:srgbClr val="FFE08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659" tIns="42330" rIns="84659" bIns="4233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4074" dirty="0">
                <a:solidFill>
                  <a:srgbClr val="3333CC"/>
                </a:solidFill>
                <a:latin typeface="Times New Roman" charset="0"/>
              </a:rPr>
              <a:t>Everything we see here for lists makes sense, in terms of how “is” should work…</a:t>
            </a:r>
            <a:endParaRPr lang="zh-TW" altLang="en-US" sz="4074" dirty="0">
              <a:solidFill>
                <a:srgbClr val="3333CC"/>
              </a:solidFill>
              <a:latin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9094" y="702751"/>
            <a:ext cx="8839200" cy="5486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800" dirty="0">
                <a:latin typeface="Lucida Console" panose="020B0609040504020204" pitchFamily="49" charset="0"/>
              </a:rPr>
              <a:t>=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2800" dirty="0">
                <a:latin typeface="Lucida Console" panose="020B0609040504020204" pitchFamily="49" charset="0"/>
              </a:rPr>
              <a:t>=[4,5,6]; 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c</a:t>
            </a:r>
            <a:r>
              <a:rPr lang="en-US" altLang="zh-TW" sz="2800" dirty="0">
                <a:latin typeface="Lucida Console" panose="020B0609040504020204" pitchFamily="49" charset="0"/>
              </a:rPr>
              <a:t>=[4,5,6]; 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800" dirty="0">
                <a:latin typeface="Lucida Console" panose="020B0609040504020204" pitchFamily="49" charset="0"/>
              </a:rPr>
              <a:t>=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endParaRPr lang="en-US" altLang="zh-TW" sz="28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800" dirty="0">
                <a:latin typeface="Lucida Console" panose="020B0609040504020204" pitchFamily="49" charset="0"/>
              </a:rPr>
              <a:t> == 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c</a:t>
            </a:r>
            <a:endParaRPr lang="en-US" altLang="zh-TW" sz="28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rgbClr val="7030A0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7030A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800" dirty="0">
                <a:latin typeface="Lucida Console" panose="020B0609040504020204" pitchFamily="49" charset="0"/>
              </a:rPr>
              <a:t> is 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rgbClr val="7030A0"/>
                </a:solidFill>
                <a:latin typeface="Lucida Console" panose="020B0609040504020204" pitchFamily="49" charset="0"/>
              </a:rPr>
              <a:t>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7030A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800" dirty="0">
                <a:latin typeface="Lucida Console" panose="020B0609040504020204" pitchFamily="49" charset="0"/>
              </a:rPr>
              <a:t> is 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2800" dirty="0">
                <a:latin typeface="Lucida Console" panose="020B0609040504020204" pitchFamily="49" charset="0"/>
              </a:rPr>
              <a:t> is 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d 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is not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rgbClr val="7030A0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&gt;&gt;&gt; 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a[</a:t>
            </a:r>
            <a:r>
              <a:rPr lang="en-US" altLang="zh-TW" sz="2800" b="1" dirty="0">
                <a:solidFill>
                  <a:srgbClr val="00206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800" b="1" dirty="0">
                <a:solidFill>
                  <a:srgbClr val="002060"/>
                </a:solidFill>
                <a:latin typeface="Lucida Console" panose="020B0609040504020204" pitchFamily="49" charset="0"/>
              </a:rPr>
              <a:t>=0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a;b;</a:t>
            </a:r>
            <a:r>
              <a:rPr lang="en-US" altLang="zh-TW" sz="28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c</a:t>
            </a:r>
            <a:r>
              <a:rPr lang="en-US" altLang="zh-TW" sz="28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;d</a:t>
            </a:r>
            <a:endParaRPr lang="en-US" altLang="zh-TW" sz="2800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[4,</a:t>
            </a:r>
            <a:r>
              <a:rPr lang="en-US" altLang="zh-TW" sz="2800" b="1" dirty="0">
                <a:solidFill>
                  <a:srgbClr val="00206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,6]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 [4,</a:t>
            </a:r>
            <a:r>
              <a:rPr lang="en-US" altLang="zh-TW" sz="2800" b="1" dirty="0">
                <a:solidFill>
                  <a:srgbClr val="00206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,6]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[4,5,6]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 [4,</a:t>
            </a:r>
            <a:r>
              <a:rPr lang="en-US" altLang="zh-TW" sz="2800" b="1" dirty="0">
                <a:solidFill>
                  <a:srgbClr val="00206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,6]</a:t>
            </a: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endParaRPr lang="en-US" altLang="zh-TW" sz="28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3994" y="4157154"/>
            <a:ext cx="833883" cy="430887"/>
          </a:xfrm>
          <a:prstGeom prst="rect">
            <a:avLst/>
          </a:prstGeom>
          <a:solidFill>
            <a:schemeClr val="bg1"/>
          </a:solidFill>
        </p:spPr>
        <p:txBody>
          <a:bodyPr wrap="none" tIns="0" bIns="0">
            <a:spAutoFit/>
          </a:bodyPr>
          <a:lstStyle/>
          <a:p>
            <a:r>
              <a:rPr lang="en-US" altLang="zh-TW" sz="2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ular Callout 6"/>
          <p:cNvSpPr/>
          <p:nvPr/>
        </p:nvSpPr>
        <p:spPr bwMode="auto">
          <a:xfrm>
            <a:off x="5237730" y="4258712"/>
            <a:ext cx="4170680" cy="438912"/>
          </a:xfrm>
          <a:prstGeom prst="wedgeRoundRectCallout">
            <a:avLst>
              <a:gd name="adj1" fmla="val -97175"/>
              <a:gd name="adj2" fmla="val -17237"/>
              <a:gd name="adj3" fmla="val 16667"/>
            </a:avLst>
          </a:prstGeom>
          <a:solidFill>
            <a:srgbClr val="FFC000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Do you think </a:t>
            </a:r>
            <a:r>
              <a:rPr lang="en-US" altLang="zh-TW" sz="3200" dirty="0" err="1">
                <a:solidFill>
                  <a:srgbClr val="860000"/>
                </a:solidFill>
                <a:latin typeface="Times New Roman" charset="0"/>
              </a:rPr>
              <a:t>b,d</a:t>
            </a: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 update?</a:t>
            </a:r>
            <a:endParaRPr lang="zh-TW" altLang="en-US" sz="3200" dirty="0">
              <a:solidFill>
                <a:srgbClr val="860000"/>
              </a:solidFill>
              <a:latin typeface="Times New Roman" charset="0"/>
            </a:endParaRPr>
          </a:p>
        </p:txBody>
      </p:sp>
      <p:sp>
        <p:nvSpPr>
          <p:cNvPr id="8" name="Rounded Rectangular Callout 6"/>
          <p:cNvSpPr/>
          <p:nvPr/>
        </p:nvSpPr>
        <p:spPr bwMode="auto">
          <a:xfrm>
            <a:off x="5237730" y="5470115"/>
            <a:ext cx="4170680" cy="437985"/>
          </a:xfrm>
          <a:prstGeom prst="wedgeRoundRectCallout">
            <a:avLst>
              <a:gd name="adj1" fmla="val -119257"/>
              <a:gd name="adj2" fmla="val 91610"/>
              <a:gd name="adj3" fmla="val 16667"/>
            </a:avLst>
          </a:prstGeom>
          <a:solidFill>
            <a:srgbClr val="FFC000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Yes, they did update.</a:t>
            </a:r>
            <a:endParaRPr lang="zh-TW" altLang="en-US" sz="3200" dirty="0">
              <a:solidFill>
                <a:srgbClr val="860000"/>
              </a:solidFill>
              <a:latin typeface="Times New Roman" charset="0"/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826294" y="0"/>
            <a:ext cx="8077200" cy="762000"/>
          </a:xfrm>
        </p:spPr>
        <p:txBody>
          <a:bodyPr/>
          <a:lstStyle/>
          <a:p>
            <a:r>
              <a:rPr lang="en-US" altLang="zh-TW" sz="4444" dirty="0">
                <a:solidFill>
                  <a:srgbClr val="0070C0"/>
                </a:solidFill>
                <a:latin typeface="Elephant" panose="02020904090505020303" pitchFamily="18" charset="0"/>
              </a:rPr>
              <a:t>Using </a:t>
            </a:r>
            <a:r>
              <a:rPr lang="en-US" altLang="zh-TW" sz="4444" b="1" spc="-463" dirty="0">
                <a:solidFill>
                  <a:srgbClr val="0070C0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3333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with</a:t>
            </a:r>
            <a:r>
              <a:rPr lang="en-US" altLang="zh-TW" sz="3703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Lists</a:t>
            </a:r>
            <a:endParaRPr lang="zh-TW" altLang="en-US" sz="4074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3994" y="2024756"/>
            <a:ext cx="833883" cy="430887"/>
          </a:xfrm>
          <a:prstGeom prst="rect">
            <a:avLst/>
          </a:prstGeom>
          <a:solidFill>
            <a:schemeClr val="bg1"/>
          </a:solidFill>
        </p:spPr>
        <p:txBody>
          <a:bodyPr wrap="none" tIns="0" bIns="0">
            <a:spAutoFit/>
          </a:bodyPr>
          <a:lstStyle/>
          <a:p>
            <a:r>
              <a:rPr lang="en-US" altLang="zh-TW" sz="2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3994" y="2877714"/>
            <a:ext cx="833883" cy="430887"/>
          </a:xfrm>
          <a:prstGeom prst="rect">
            <a:avLst/>
          </a:prstGeom>
          <a:solidFill>
            <a:schemeClr val="bg1"/>
          </a:solidFill>
        </p:spPr>
        <p:txBody>
          <a:bodyPr wrap="none" tIns="0" bIns="0">
            <a:spAutoFit/>
          </a:bodyPr>
          <a:lstStyle/>
          <a:p>
            <a:r>
              <a:rPr lang="en-US" altLang="zh-TW" sz="2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3994" y="3730674"/>
            <a:ext cx="833883" cy="430887"/>
          </a:xfrm>
          <a:prstGeom prst="rect">
            <a:avLst/>
          </a:prstGeom>
          <a:solidFill>
            <a:schemeClr val="bg1"/>
          </a:solidFill>
        </p:spPr>
        <p:txBody>
          <a:bodyPr wrap="none" tIns="0" bIns="0">
            <a:spAutoFit/>
          </a:bodyPr>
          <a:lstStyle/>
          <a:p>
            <a:r>
              <a:rPr lang="en-US" altLang="zh-TW" sz="2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5245894" y="3300283"/>
            <a:ext cx="4170680" cy="863600"/>
          </a:xfrm>
          <a:prstGeom prst="wedgeRoundRectCallout">
            <a:avLst>
              <a:gd name="adj1" fmla="val -102027"/>
              <a:gd name="adj2" fmla="val 23399"/>
              <a:gd name="adj3" fmla="val 16667"/>
            </a:avLst>
          </a:prstGeom>
          <a:solidFill>
            <a:srgbClr val="FFC000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We’re using a </a:t>
            </a:r>
            <a:r>
              <a:rPr lang="en-US" altLang="zh-TW" sz="3200" i="1" dirty="0">
                <a:solidFill>
                  <a:srgbClr val="860000"/>
                </a:solidFill>
                <a:latin typeface="Times New Roman" charset="0"/>
              </a:rPr>
              <a:t>list</a:t>
            </a: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 now </a:t>
            </a:r>
            <a:r>
              <a:rPr lang="en-US" altLang="zh-TW" sz="3200" i="1" dirty="0">
                <a:solidFill>
                  <a:srgbClr val="860000"/>
                </a:solidFill>
                <a:latin typeface="Times New Roman" charset="0"/>
              </a:rPr>
              <a:t>so that</a:t>
            </a: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 we can </a:t>
            </a:r>
            <a:r>
              <a:rPr lang="en-US" altLang="zh-TW" sz="3200" i="1" dirty="0">
                <a:solidFill>
                  <a:srgbClr val="860000"/>
                </a:solidFill>
                <a:latin typeface="Times New Roman" charset="0"/>
              </a:rPr>
              <a:t>update</a:t>
            </a: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 a.</a:t>
            </a:r>
            <a:endParaRPr lang="zh-TW" altLang="en-US" sz="3200" dirty="0">
              <a:solidFill>
                <a:srgbClr val="860000"/>
              </a:solidFill>
              <a:latin typeface="Times New Roman" charset="0"/>
            </a:endParaRPr>
          </a:p>
        </p:txBody>
      </p:sp>
      <p:sp>
        <p:nvSpPr>
          <p:cNvPr id="16" name="Rounded Rectangular Callout 6"/>
          <p:cNvSpPr/>
          <p:nvPr/>
        </p:nvSpPr>
        <p:spPr bwMode="auto">
          <a:xfrm>
            <a:off x="5237730" y="5470112"/>
            <a:ext cx="4170680" cy="437985"/>
          </a:xfrm>
          <a:prstGeom prst="wedgeRoundRectCallout">
            <a:avLst>
              <a:gd name="adj1" fmla="val -119257"/>
              <a:gd name="adj2" fmla="val -105135"/>
              <a:gd name="adj3" fmla="val 16667"/>
            </a:avLst>
          </a:prstGeom>
          <a:solidFill>
            <a:srgbClr val="FFC000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Yes, they did update.</a:t>
            </a:r>
            <a:endParaRPr lang="zh-TW" altLang="en-US" sz="3200" dirty="0">
              <a:solidFill>
                <a:srgbClr val="86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18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6" grpId="0" animBg="1"/>
      <p:bldP spid="6" grpId="1" animBg="1"/>
      <p:bldP spid="8" grpId="0" animBg="1"/>
      <p:bldP spid="8" grpId="1" animBg="1"/>
      <p:bldP spid="12" grpId="0" animBg="1"/>
      <p:bldP spid="13" grpId="0" animBg="1"/>
      <p:bldP spid="14" grpId="0" animBg="1"/>
      <p:bldP spid="15" grpId="0" animBg="1"/>
      <p:bldP spid="15" grpId="1" animBg="1"/>
      <p:bldP spid="16" grpId="0" animBg="1"/>
      <p:bldP spid="16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9094" y="685800"/>
            <a:ext cx="9105034" cy="6172200"/>
          </a:xfrm>
        </p:spPr>
        <p:txBody>
          <a:bodyPr/>
          <a:lstStyle/>
          <a:p>
            <a:pPr marL="288913" indent="-288913">
              <a:spcBef>
                <a:spcPts val="1800"/>
              </a:spcBef>
              <a:buClrTx/>
            </a:pPr>
            <a:r>
              <a:rPr lang="en-US" altLang="zh-TW" sz="4074" dirty="0">
                <a:solidFill>
                  <a:srgbClr val="FF0000"/>
                </a:solidFill>
              </a:rPr>
              <a:t>Sometimes “</a:t>
            </a:r>
            <a:r>
              <a:rPr lang="en-US" altLang="zh-TW" sz="4074" dirty="0">
                <a:solidFill>
                  <a:srgbClr val="FF0000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4074" dirty="0">
                <a:solidFill>
                  <a:srgbClr val="FF0000"/>
                </a:solidFill>
              </a:rPr>
              <a:t>” may give an answer you didn’t expected.</a:t>
            </a:r>
            <a:endParaRPr lang="en-US" altLang="zh-TW" sz="3703" dirty="0">
              <a:solidFill>
                <a:srgbClr val="FF0000"/>
              </a:solidFill>
            </a:endParaRPr>
          </a:p>
          <a:p>
            <a:pPr marL="625448" lvl="1" indent="-276213">
              <a:spcBef>
                <a:spcPts val="600"/>
              </a:spcBef>
            </a:pPr>
            <a:r>
              <a:rPr lang="en-US" altLang="zh-TW" sz="3703" dirty="0">
                <a:solidFill>
                  <a:srgbClr val="FF0000"/>
                </a:solidFill>
              </a:rPr>
              <a:t>This is because Python might optimize to </a:t>
            </a:r>
            <a:r>
              <a:rPr lang="en-US" altLang="zh-TW" sz="3703" spc="-30" dirty="0">
                <a:solidFill>
                  <a:srgbClr val="FF0000"/>
                </a:solidFill>
              </a:rPr>
              <a:t>not allocate memory for an immutable object</a:t>
            </a:r>
            <a:r>
              <a:rPr lang="en-US" altLang="zh-TW" sz="3703" dirty="0">
                <a:solidFill>
                  <a:srgbClr val="FF0000"/>
                </a:solidFill>
              </a:rPr>
              <a:t> that equals an existing object.</a:t>
            </a:r>
          </a:p>
          <a:p>
            <a:pPr marL="974682" lvl="2" indent="-288913">
              <a:spcBef>
                <a:spcPts val="600"/>
              </a:spcBef>
            </a:pPr>
            <a:r>
              <a:rPr lang="en-US" altLang="zh-TW" sz="3703" dirty="0">
                <a:solidFill>
                  <a:srgbClr val="FF0000"/>
                </a:solidFill>
              </a:rPr>
              <a:t>But we already tried an immutable (the tuple) and Python didn’t do such an optimization.</a:t>
            </a:r>
          </a:p>
          <a:p>
            <a:pPr marL="1371540" lvl="3" indent="-336536">
              <a:spcBef>
                <a:spcPts val="600"/>
              </a:spcBef>
            </a:pPr>
            <a:r>
              <a:rPr lang="en-US" altLang="zh-TW" sz="3703" dirty="0">
                <a:solidFill>
                  <a:srgbClr val="FF0000"/>
                </a:solidFill>
              </a:rPr>
              <a:t>True. But we didn’t try a </a:t>
            </a:r>
            <a:r>
              <a:rPr lang="en-US" altLang="zh-TW" sz="3703" i="1" dirty="0">
                <a:solidFill>
                  <a:srgbClr val="FF0000"/>
                </a:solidFill>
              </a:rPr>
              <a:t>string</a:t>
            </a:r>
            <a:r>
              <a:rPr lang="en-US" altLang="zh-TW" sz="3703" dirty="0">
                <a:solidFill>
                  <a:srgbClr val="FF0000"/>
                </a:solidFill>
              </a:rPr>
              <a:t> did we?...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26294" y="0"/>
            <a:ext cx="8077200" cy="762000"/>
          </a:xfrm>
        </p:spPr>
        <p:txBody>
          <a:bodyPr/>
          <a:lstStyle/>
          <a:p>
            <a:r>
              <a:rPr lang="en-US" altLang="zh-TW" sz="4444" b="1" spc="-463" dirty="0">
                <a:solidFill>
                  <a:srgbClr val="0070C0"/>
                </a:solidFill>
                <a:latin typeface="Lucida Console" panose="020B0609040504020204" pitchFamily="49" charset="0"/>
              </a:rPr>
              <a:t>is</a:t>
            </a:r>
            <a:endParaRPr lang="zh-TW" altLang="en-US" sz="4074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7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586" y="838200"/>
            <a:ext cx="8839200" cy="6007768"/>
          </a:xfrm>
        </p:spPr>
        <p:txBody>
          <a:bodyPr/>
          <a:lstStyle/>
          <a:p>
            <a:r>
              <a:rPr lang="en-US" altLang="zh-TW" sz="3200" dirty="0"/>
              <a:t>Let’s see if strings behave the same: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a=(4,5,6)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b=(4,5,6)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a 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 b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False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x="hello"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y="hello"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x 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 y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26294" y="0"/>
            <a:ext cx="8077200" cy="762000"/>
          </a:xfrm>
        </p:spPr>
        <p:txBody>
          <a:bodyPr/>
          <a:lstStyle/>
          <a:p>
            <a:r>
              <a:rPr lang="en-US" altLang="zh-TW" sz="4444" dirty="0">
                <a:solidFill>
                  <a:srgbClr val="0070C0"/>
                </a:solidFill>
                <a:latin typeface="Elephant" panose="02020904090505020303" pitchFamily="18" charset="0"/>
              </a:rPr>
              <a:t>Using </a:t>
            </a:r>
            <a:r>
              <a:rPr lang="en-US" altLang="zh-TW" sz="4444" b="1" spc="-463" dirty="0">
                <a:solidFill>
                  <a:srgbClr val="0070C0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3333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with</a:t>
            </a:r>
            <a:r>
              <a:rPr lang="en-US" altLang="zh-TW" sz="3703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Strings</a:t>
            </a:r>
            <a:endParaRPr lang="zh-TW" altLang="en-US" sz="4074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257927" y="3657600"/>
            <a:ext cx="4170680" cy="863600"/>
          </a:xfrm>
          <a:prstGeom prst="wedgeRoundRectCallout">
            <a:avLst>
              <a:gd name="adj1" fmla="val -131954"/>
              <a:gd name="adj2" fmla="val 27067"/>
              <a:gd name="adj3" fmla="val 16667"/>
            </a:avLst>
          </a:prstGeom>
          <a:solidFill>
            <a:srgbClr val="FFC000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So it did not allocate a new memory space.</a:t>
            </a:r>
            <a:endParaRPr lang="zh-TW" altLang="en-US" sz="3200" dirty="0">
              <a:solidFill>
                <a:srgbClr val="860000"/>
              </a:solidFill>
              <a:latin typeface="Times New Roman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1170" y="2934776"/>
            <a:ext cx="833883" cy="430887"/>
          </a:xfrm>
          <a:prstGeom prst="rect">
            <a:avLst/>
          </a:prstGeom>
          <a:solidFill>
            <a:schemeClr val="bg1"/>
          </a:solidFill>
        </p:spPr>
        <p:txBody>
          <a:bodyPr wrap="none" tIns="0" bIns="0">
            <a:spAutoFit/>
          </a:bodyPr>
          <a:lstStyle/>
          <a:p>
            <a:r>
              <a:rPr lang="en-US" altLang="zh-TW" sz="2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01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586" y="838200"/>
            <a:ext cx="8839200" cy="6007768"/>
          </a:xfrm>
        </p:spPr>
        <p:txBody>
          <a:bodyPr/>
          <a:lstStyle/>
          <a:p>
            <a:r>
              <a:rPr lang="en-US" altLang="zh-TW" sz="3200" dirty="0"/>
              <a:t>Let’s see if strings behave the same: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a=(4,5,6)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b=(4,5,6)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a 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 b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False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x="hello"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y="hello"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x 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 y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x="bye"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&gt;&gt;&gt; 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x 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 y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False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&gt;&gt;&gt; 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x,y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bye hello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&gt;&gt;&gt;</a:t>
            </a: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4255294" y="4736432"/>
            <a:ext cx="5173312" cy="2121568"/>
          </a:xfrm>
          <a:prstGeom prst="wedgeRoundRectCallout">
            <a:avLst>
              <a:gd name="adj1" fmla="val -72593"/>
              <a:gd name="adj2" fmla="val -45612"/>
              <a:gd name="adj3" fmla="val 16667"/>
            </a:avLst>
          </a:prstGeom>
          <a:solidFill>
            <a:srgbClr val="FFC000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Reassigning</a:t>
            </a:r>
            <a:r>
              <a:rPr lang="en-US" altLang="zh-TW" sz="2592" dirty="0">
                <a:solidFill>
                  <a:srgbClr val="860000"/>
                </a:solidFill>
                <a:latin typeface="Times New Roman" charset="0"/>
              </a:rPr>
              <a:t> </a:t>
            </a: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x</a:t>
            </a:r>
            <a:r>
              <a:rPr lang="en-US" altLang="zh-TW" sz="2592" dirty="0">
                <a:solidFill>
                  <a:srgbClr val="860000"/>
                </a:solidFill>
                <a:latin typeface="Times New Roman" charset="0"/>
              </a:rPr>
              <a:t> </a:t>
            </a:r>
            <a:r>
              <a:rPr lang="en-US" altLang="zh-TW" sz="3200" spc="-46" dirty="0">
                <a:solidFill>
                  <a:srgbClr val="860000"/>
                </a:solidFill>
                <a:latin typeface="Times New Roman" charset="0"/>
              </a:rPr>
              <a:t>wo</a:t>
            </a:r>
            <a:r>
              <a:rPr lang="en-US" altLang="zh-TW" sz="3200" spc="-185" dirty="0">
                <a:solidFill>
                  <a:srgbClr val="860000"/>
                </a:solidFill>
                <a:latin typeface="Times New Roman" charset="0"/>
              </a:rPr>
              <a:t>n</a:t>
            </a:r>
            <a:r>
              <a:rPr lang="en-US" altLang="zh-TW" sz="3200" spc="-93" dirty="0">
                <a:solidFill>
                  <a:srgbClr val="860000"/>
                </a:solidFill>
                <a:latin typeface="Times New Roman" charset="0"/>
              </a:rPr>
              <a:t>’</a:t>
            </a: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t</a:t>
            </a:r>
            <a:r>
              <a:rPr lang="en-US" altLang="zh-TW" sz="2963" dirty="0">
                <a:solidFill>
                  <a:srgbClr val="860000"/>
                </a:solidFill>
                <a:latin typeface="Times New Roman" charset="0"/>
              </a:rPr>
              <a:t> </a:t>
            </a: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change</a:t>
            </a:r>
            <a:r>
              <a:rPr lang="en-US" altLang="zh-TW" sz="2592" dirty="0">
                <a:solidFill>
                  <a:srgbClr val="860000"/>
                </a:solidFill>
                <a:latin typeface="Times New Roman" charset="0"/>
              </a:rPr>
              <a:t> </a:t>
            </a:r>
            <a:r>
              <a:rPr lang="en-US" altLang="zh-TW" sz="3200" spc="-93" dirty="0">
                <a:solidFill>
                  <a:srgbClr val="860000"/>
                </a:solidFill>
                <a:latin typeface="Times New Roman" charset="0"/>
              </a:rPr>
              <a:t>y</a:t>
            </a: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. </a:t>
            </a:r>
            <a:r>
              <a:rPr lang="en-US" altLang="zh-TW" sz="3200" i="1" dirty="0">
                <a:solidFill>
                  <a:srgbClr val="860000"/>
                </a:solidFill>
                <a:latin typeface="Times New Roman" charset="0"/>
              </a:rPr>
              <a:t>Updating</a:t>
            </a: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 x </a:t>
            </a:r>
            <a:r>
              <a:rPr lang="en-US" altLang="zh-TW" sz="3200" i="1" dirty="0">
                <a:solidFill>
                  <a:srgbClr val="860000"/>
                </a:solidFill>
                <a:latin typeface="Times New Roman" charset="0"/>
              </a:rPr>
              <a:t>would</a:t>
            </a: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 change y. But that’s the point: strings are </a:t>
            </a:r>
            <a:r>
              <a:rPr lang="en-US" altLang="zh-TW" sz="3200" i="1" dirty="0">
                <a:solidFill>
                  <a:srgbClr val="860000"/>
                </a:solidFill>
                <a:latin typeface="Times New Roman" charset="0"/>
              </a:rPr>
              <a:t>immutable</a:t>
            </a: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 and that’s why the optimization was enabled.</a:t>
            </a:r>
            <a:endParaRPr lang="zh-TW" altLang="en-US" sz="3200" dirty="0">
              <a:solidFill>
                <a:srgbClr val="860000"/>
              </a:solidFill>
              <a:latin typeface="Times New Roman" charset="0"/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5257927" y="3657600"/>
            <a:ext cx="4170680" cy="863600"/>
          </a:xfrm>
          <a:prstGeom prst="wedgeRoundRectCallout">
            <a:avLst>
              <a:gd name="adj1" fmla="val -131954"/>
              <a:gd name="adj2" fmla="val 27067"/>
              <a:gd name="adj3" fmla="val 16667"/>
            </a:avLst>
          </a:prstGeom>
          <a:solidFill>
            <a:srgbClr val="FFC000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So it did not allocate a new memory space.</a:t>
            </a:r>
            <a:endParaRPr lang="zh-TW" altLang="en-US" sz="3200" dirty="0">
              <a:solidFill>
                <a:srgbClr val="860000"/>
              </a:solidFill>
              <a:latin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5525" y="4903115"/>
            <a:ext cx="833883" cy="430887"/>
          </a:xfrm>
          <a:prstGeom prst="rect">
            <a:avLst/>
          </a:prstGeom>
          <a:solidFill>
            <a:schemeClr val="bg1"/>
          </a:solidFill>
        </p:spPr>
        <p:txBody>
          <a:bodyPr wrap="none" tIns="0" bIns="0">
            <a:spAutoFit/>
          </a:bodyPr>
          <a:lstStyle/>
          <a:p>
            <a:r>
              <a:rPr lang="en-US" altLang="zh-TW" sz="2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26294" y="0"/>
            <a:ext cx="8077200" cy="762000"/>
          </a:xfrm>
        </p:spPr>
        <p:txBody>
          <a:bodyPr/>
          <a:lstStyle/>
          <a:p>
            <a:r>
              <a:rPr lang="en-US" altLang="zh-TW" sz="4444" dirty="0">
                <a:solidFill>
                  <a:srgbClr val="0070C0"/>
                </a:solidFill>
                <a:latin typeface="Elephant" panose="02020904090505020303" pitchFamily="18" charset="0"/>
              </a:rPr>
              <a:t>Using </a:t>
            </a:r>
            <a:r>
              <a:rPr lang="en-US" altLang="zh-TW" sz="4444" b="1" spc="-463" dirty="0">
                <a:solidFill>
                  <a:srgbClr val="0070C0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3333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with</a:t>
            </a:r>
            <a:r>
              <a:rPr lang="en-US" altLang="zh-TW" sz="3703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Strings</a:t>
            </a:r>
            <a:endParaRPr lang="zh-TW" altLang="en-US" sz="4074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55294" y="1455389"/>
            <a:ext cx="5218834" cy="2036301"/>
          </a:xfrm>
          <a:prstGeom prst="rect">
            <a:avLst/>
          </a:prstGeom>
          <a:solidFill>
            <a:srgbClr val="FFE08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659" tIns="42330" rIns="84659" bIns="4233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4074" dirty="0">
                <a:solidFill>
                  <a:srgbClr val="3333CC"/>
                </a:solidFill>
                <a:latin typeface="Times New Roman" charset="0"/>
              </a:rPr>
              <a:t>What we see here for strings </a:t>
            </a:r>
            <a:r>
              <a:rPr lang="en-US" altLang="zh-TW" sz="4074" b="1" dirty="0">
                <a:solidFill>
                  <a:srgbClr val="3333CC"/>
                </a:solidFill>
                <a:latin typeface="Times New Roman" charset="0"/>
              </a:rPr>
              <a:t>doesn’t</a:t>
            </a:r>
            <a:r>
              <a:rPr lang="en-US" altLang="zh-TW" sz="4074" dirty="0">
                <a:solidFill>
                  <a:srgbClr val="3333CC"/>
                </a:solidFill>
                <a:latin typeface="Times New Roman" charset="0"/>
              </a:rPr>
              <a:t> work as we think “is” should…</a:t>
            </a:r>
            <a:endParaRPr lang="zh-TW" altLang="en-US" sz="4074" dirty="0">
              <a:solidFill>
                <a:srgbClr val="3333CC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29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78594" y="819390"/>
          <a:ext cx="9372600" cy="4522690"/>
        </p:xfrm>
        <a:graphic>
          <a:graphicData uri="http://schemas.openxmlformats.org/drawingml/2006/table">
            <a:tbl>
              <a:tblPr/>
              <a:tblGrid>
                <a:gridCol w="6074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651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2"/>
                        </a:rPr>
                        <a:t>set.clear</a:t>
                      </a: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2"/>
                        </a:rPr>
                        <a:t>()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Removes all elements of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set 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2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3"/>
                        </a:rPr>
                        <a:t>set.copy</a:t>
                      </a: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3"/>
                        </a:rPr>
                        <a:t>()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Returns a shallow copy of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set 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dict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3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4"/>
                        </a:rPr>
                        <a:t>set.isdisjoint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4"/>
                        </a:rPr>
                        <a:t>(set2)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Return True if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and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set2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have a null intersection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4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5"/>
                        </a:rPr>
                        <a:t>set.issubset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5"/>
                        </a:rPr>
                        <a:t>(set2)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Returns True if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is a subset of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set2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5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6"/>
                        </a:rPr>
                        <a:t>set.issuperset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6"/>
                        </a:rPr>
                        <a:t>(set2)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8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Returns True if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is a superset of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set2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282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7"/>
                        </a:rPr>
                        <a:t>set.pop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7"/>
                        </a:rPr>
                        <a:t>()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99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Remov</a:t>
                      </a:r>
                      <a:r>
                        <a:rPr kumimoji="0" lang="en-US" sz="20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es</a:t>
                      </a:r>
                      <a:r>
                        <a:rPr kumimoji="0" lang="en-US" sz="18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</a:t>
                      </a:r>
                      <a:r>
                        <a:rPr kumimoji="0" lang="en-US" sz="20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and</a:t>
                      </a:r>
                      <a:r>
                        <a:rPr kumimoji="0" lang="en-US" sz="18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</a:t>
                      </a:r>
                      <a:r>
                        <a:rPr kumimoji="0" lang="en-US" sz="20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returns</a:t>
                      </a:r>
                      <a:r>
                        <a:rPr kumimoji="0" lang="en-US" sz="18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</a:t>
                      </a:r>
                      <a:r>
                        <a:rPr kumimoji="0" lang="en-US" sz="20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an</a:t>
                      </a:r>
                      <a:r>
                        <a:rPr kumimoji="0" lang="en-US" sz="18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</a:t>
                      </a:r>
                      <a:r>
                        <a:rPr kumimoji="0" lang="en-US" sz="20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arbitrary</a:t>
                      </a:r>
                      <a:r>
                        <a:rPr kumimoji="0" lang="en-US" sz="16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</a:t>
                      </a:r>
                      <a:r>
                        <a:rPr kumimoji="0" lang="en-US" sz="2000" b="0" i="0" u="none" strike="noStrike" cap="none" spc="-7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elemen</a:t>
                      </a:r>
                      <a:r>
                        <a:rPr kumimoji="0" lang="en-US" sz="20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t</a:t>
                      </a:r>
                      <a:r>
                        <a:rPr kumimoji="0" lang="en-US" sz="18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</a:t>
                      </a:r>
                      <a:r>
                        <a:rPr kumimoji="0" lang="en-US" sz="20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from</a:t>
                      </a:r>
                      <a:r>
                        <a:rPr kumimoji="0" lang="en-US" sz="18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 </a:t>
                      </a:r>
                      <a:r>
                        <a:rPr kumimoji="0" lang="en-US" sz="2000" b="0" i="1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</a:t>
                      </a:r>
                      <a:r>
                        <a:rPr kumimoji="0" lang="en-US" sz="2000" b="0" i="1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;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</a:t>
                      </a:r>
                      <a:r>
                        <a:rPr kumimoji="0" lang="en-US" sz="2000" b="0" i="0" u="none" strike="noStrike" kern="1200" cap="none" spc="-6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raise error if empty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723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7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7"/>
                        </a:rPr>
                        <a:t>set.remove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7"/>
                        </a:rPr>
                        <a:t>(</a:t>
                      </a:r>
                      <a:r>
                        <a:rPr kumimoji="0" 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7"/>
                        </a:rPr>
                        <a:t>elem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7"/>
                        </a:rPr>
                        <a:t>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37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Removes 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elem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from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; raise an error if 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elem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is not in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set</a:t>
                      </a: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4295" y="2"/>
            <a:ext cx="9601200" cy="800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dirty="0">
                <a:solidFill>
                  <a:srgbClr val="0070C0"/>
                </a:solidFill>
              </a:rPr>
              <a:t>Built-in Set Methods:</a:t>
            </a:r>
          </a:p>
        </p:txBody>
      </p:sp>
    </p:spTree>
    <p:extLst>
      <p:ext uri="{BB962C8B-B14F-4D97-AF65-F5344CB8AC3E}">
        <p14:creationId xmlns:p14="http://schemas.microsoft.com/office/powerpoint/2010/main" val="412759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218" y="393032"/>
            <a:ext cx="9620570" cy="600776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0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Door=door="</a:t>
            </a:r>
            <a:r>
              <a:rPr lang="en-US" altLang="zh-TW" sz="2800" dirty="0">
                <a:latin typeface="Lucida Console" panose="020B0609040504020204" pitchFamily="49" charset="0"/>
              </a:rPr>
              <a:t>door"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spc="-1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800" spc="-5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800" spc="-9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800" spc="-5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000" spc="-5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spc="-200" dirty="0">
                <a:solidFill>
                  <a:srgbClr val="00B05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800" b="1" spc="-50" dirty="0">
                <a:solidFill>
                  <a:srgbClr val="00B05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000" b="1" spc="-5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spc="-50" dirty="0">
                <a:solidFill>
                  <a:srgbClr val="00B050"/>
                </a:solidFill>
                <a:latin typeface="Lucida Console" panose="020B0609040504020204" pitchFamily="49" charset="0"/>
              </a:rPr>
              <a:t>not</a:t>
            </a:r>
            <a:r>
              <a:rPr lang="en-US" altLang="zh-TW" sz="2000" spc="-5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spc="-5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do</a:t>
            </a:r>
            <a:r>
              <a:rPr lang="en-US" altLang="zh-TW" sz="2800" spc="-15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800" spc="-1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800" dirty="0" err="1" smtClean="0">
                <a:solidFill>
                  <a:srgbClr val="FF0000"/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#W</a:t>
            </a:r>
            <a:r>
              <a:rPr lang="en-US" altLang="zh-TW" sz="2800" spc="-60" dirty="0" err="1" smtClean="0">
                <a:solidFill>
                  <a:srgbClr val="FF0000"/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hen</a:t>
            </a:r>
            <a:r>
              <a:rPr lang="en-US" altLang="zh-TW" sz="2400" spc="-60" dirty="0" smtClean="0">
                <a:solidFill>
                  <a:srgbClr val="FF0000"/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spc="-60" dirty="0">
                <a:solidFill>
                  <a:srgbClr val="FF0000"/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is a</a:t>
            </a:r>
            <a:r>
              <a:rPr lang="en-US" altLang="zh-TW" sz="2000" spc="-60" dirty="0">
                <a:solidFill>
                  <a:srgbClr val="FF0000"/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spc="-250" dirty="0">
                <a:solidFill>
                  <a:srgbClr val="FF0000"/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TW" sz="2800" spc="-160" dirty="0">
                <a:solidFill>
                  <a:srgbClr val="FF0000"/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2800" spc="-110" dirty="0">
                <a:solidFill>
                  <a:srgbClr val="FF0000"/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oo</a:t>
            </a:r>
            <a:r>
              <a:rPr lang="en-US" altLang="zh-TW" sz="2800" spc="-60" dirty="0">
                <a:solidFill>
                  <a:srgbClr val="FF0000"/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r"</a:t>
            </a:r>
            <a:r>
              <a:rPr lang="en-US" altLang="zh-TW" sz="2400" spc="-110" dirty="0">
                <a:solidFill>
                  <a:srgbClr val="FF0000"/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spc="-110" dirty="0">
                <a:solidFill>
                  <a:srgbClr val="FF0000"/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spc="-150" dirty="0">
                <a:solidFill>
                  <a:srgbClr val="FF0000"/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800" spc="-110" dirty="0">
                <a:solidFill>
                  <a:srgbClr val="FF0000"/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TW" sz="2800" spc="-60" dirty="0">
                <a:solidFill>
                  <a:srgbClr val="FF0000"/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1800" spc="-60" dirty="0">
                <a:solidFill>
                  <a:srgbClr val="FF0000"/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spc="-330" dirty="0">
                <a:solidFill>
                  <a:srgbClr val="FF0000"/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TW" sz="2800" spc="-160" dirty="0">
                <a:solidFill>
                  <a:srgbClr val="FF0000"/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2800" spc="-110" dirty="0">
                <a:solidFill>
                  <a:srgbClr val="FF0000"/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oo</a:t>
            </a:r>
            <a:r>
              <a:rPr lang="en-US" altLang="zh-TW" sz="2800" spc="-60" dirty="0">
                <a:solidFill>
                  <a:srgbClr val="FF0000"/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800" spc="-60" dirty="0" smtClean="0">
                <a:solidFill>
                  <a:srgbClr val="FF0000"/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TW" sz="2800" dirty="0" smtClean="0">
                <a:solidFill>
                  <a:srgbClr val="FF0000"/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?</a:t>
            </a:r>
            <a:endParaRPr lang="en-US" altLang="zh-TW" sz="2800" dirty="0">
              <a:solidFill>
                <a:srgbClr val="FF0000"/>
              </a:solidFill>
              <a:latin typeface="Lucida Bright" panose="020406020505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False</a:t>
            </a:r>
            <a:endParaRPr lang="en-US" altLang="zh-TW" sz="28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&gt;&gt;&gt;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Lucida Bright" panose="02040602050505020304" pitchFamily="18" charset="0"/>
              </a:rPr>
              <a:t># "False" to the "is not" question means it </a:t>
            </a:r>
            <a:r>
              <a:rPr lang="en-US" altLang="zh-TW" sz="2800" b="1" dirty="0">
                <a:solidFill>
                  <a:srgbClr val="00B050"/>
                </a:solidFill>
                <a:latin typeface="Lucida Bright" panose="02040602050505020304" pitchFamily="18" charset="0"/>
              </a:rPr>
              <a:t>is</a:t>
            </a:r>
            <a:r>
              <a:rPr lang="en-US" altLang="zh-TW" sz="2800" dirty="0">
                <a:solidFill>
                  <a:srgbClr val="FF0000"/>
                </a:solidFill>
                <a:latin typeface="Lucida Bright" panose="02040602050505020304" pitchFamily="18" charset="0"/>
              </a:rPr>
              <a:t>.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&gt;&gt;&gt;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&gt;&gt;&gt;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{Door}</a:t>
            </a:r>
            <a:r>
              <a:rPr lang="en-US" altLang="zh-TW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not</a:t>
            </a:r>
            <a:r>
              <a:rPr lang="en-US" altLang="zh-TW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{door}\</a:t>
            </a:r>
            <a:r>
              <a:rPr lang="en-US" altLang="zh-TW" sz="2800" dirty="0" smtClean="0">
                <a:solidFill>
                  <a:srgbClr val="FF0000"/>
                </a:solidFill>
                <a:latin typeface="Lucida Bright" panose="02040602050505020304" pitchFamily="18" charset="0"/>
              </a:rPr>
              <a:t>#</a:t>
            </a:r>
            <a:r>
              <a:rPr lang="en-US" altLang="zh-TW" sz="2800" spc="-90" dirty="0">
                <a:solidFill>
                  <a:srgbClr val="FF0000"/>
                </a:solidFill>
                <a:latin typeface="Lucida Bright" panose="02040602050505020304" pitchFamily="18" charset="0"/>
              </a:rPr>
              <a:t>An</a:t>
            </a:r>
            <a:r>
              <a:rPr lang="en-US" altLang="zh-TW" sz="2800" spc="-190" dirty="0">
                <a:solidFill>
                  <a:srgbClr val="FF0000"/>
                </a:solidFill>
                <a:latin typeface="Lucida Bright" panose="02040602050505020304" pitchFamily="18" charset="0"/>
              </a:rPr>
              <a:t>sw</a:t>
            </a:r>
            <a:r>
              <a:rPr lang="en-US" altLang="zh-TW" sz="2800" spc="-90" dirty="0">
                <a:solidFill>
                  <a:srgbClr val="FF0000"/>
                </a:solidFill>
                <a:latin typeface="Lucida Bright" panose="02040602050505020304" pitchFamily="18" charset="0"/>
              </a:rPr>
              <a:t>er</a:t>
            </a:r>
            <a:r>
              <a:rPr lang="en-US" altLang="zh-TW" sz="2400" spc="-90" dirty="0">
                <a:solidFill>
                  <a:srgbClr val="FF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TW" sz="2800" spc="-90" dirty="0">
                <a:solidFill>
                  <a:srgbClr val="FF0000"/>
                </a:solidFill>
                <a:latin typeface="Lucida Bright" panose="02040602050505020304" pitchFamily="18" charset="0"/>
              </a:rPr>
              <a:t>will be</a:t>
            </a:r>
            <a:r>
              <a:rPr lang="en-US" altLang="zh-TW" sz="2400" spc="-90" dirty="0">
                <a:solidFill>
                  <a:srgbClr val="FF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TW" sz="2800" spc="-90" dirty="0">
                <a:solidFill>
                  <a:srgbClr val="FF0000"/>
                </a:solidFill>
                <a:latin typeface="Lucida Bright" panose="02040602050505020304" pitchFamily="18" charset="0"/>
              </a:rPr>
              <a:t>Tr</a:t>
            </a:r>
            <a:r>
              <a:rPr lang="en-US" altLang="zh-TW" sz="2800" spc="-200" dirty="0">
                <a:solidFill>
                  <a:srgbClr val="FF0000"/>
                </a:solidFill>
                <a:latin typeface="Lucida Bright" panose="02040602050505020304" pitchFamily="18" charset="0"/>
              </a:rPr>
              <a:t>u</a:t>
            </a:r>
            <a:r>
              <a:rPr lang="en-US" altLang="zh-TW" sz="2800" spc="-90" dirty="0">
                <a:solidFill>
                  <a:srgbClr val="FF0000"/>
                </a:solidFill>
                <a:latin typeface="Lucida Bright" panose="02040602050505020304" pitchFamily="18" charset="0"/>
              </a:rPr>
              <a:t>e</a:t>
            </a:r>
            <a:r>
              <a:rPr lang="en-US" altLang="zh-TW" sz="2400" spc="-90" dirty="0">
                <a:solidFill>
                  <a:srgbClr val="FF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TW" sz="2800" spc="-90" dirty="0">
                <a:solidFill>
                  <a:srgbClr val="FF0000"/>
                </a:solidFill>
                <a:latin typeface="Lucida Bright" panose="02040602050505020304" pitchFamily="18" charset="0"/>
              </a:rPr>
              <a:t>if</a:t>
            </a:r>
            <a:r>
              <a:rPr lang="en-US" altLang="zh-TW" sz="2400" spc="-90" dirty="0">
                <a:solidFill>
                  <a:srgbClr val="FF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TW" sz="2400" spc="-90" dirty="0" smtClean="0">
                <a:solidFill>
                  <a:srgbClr val="FF0000"/>
                </a:solidFill>
                <a:latin typeface="Lucida Bright" panose="02040602050505020304" pitchFamily="18" charset="0"/>
              </a:rPr>
              <a:t>  </a:t>
            </a:r>
            <a:br>
              <a:rPr lang="en-US" altLang="zh-TW" sz="2400" spc="-90" dirty="0" smtClean="0">
                <a:solidFill>
                  <a:srgbClr val="FF0000"/>
                </a:solidFill>
                <a:latin typeface="Lucida Bright" panose="02040602050505020304" pitchFamily="18" charset="0"/>
              </a:rPr>
            </a:br>
            <a:r>
              <a:rPr lang="en-US" altLang="zh-TW" sz="2400" spc="-90" dirty="0" smtClean="0">
                <a:solidFill>
                  <a:srgbClr val="FF0000"/>
                </a:solidFill>
                <a:latin typeface="Lucida Bright" panose="02040602050505020304" pitchFamily="18" charset="0"/>
              </a:rPr>
              <a:t>    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</a:t>
            </a:r>
            <a:r>
              <a:rPr lang="en-US" altLang="zh-TW" sz="28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              </a:t>
            </a:r>
            <a:r>
              <a:rPr lang="en-US" altLang="zh-TW" sz="2800" dirty="0" smtClean="0">
                <a:solidFill>
                  <a:srgbClr val="FF0000"/>
                </a:solidFill>
                <a:latin typeface="Lucida Bright" panose="02040602050505020304" pitchFamily="18" charset="0"/>
              </a:rPr>
              <a:t>#</a:t>
            </a:r>
            <a:r>
              <a:rPr lang="en-US" altLang="zh-TW" sz="2800" spc="-90" dirty="0" smtClean="0">
                <a:solidFill>
                  <a:srgbClr val="FF0000"/>
                </a:solidFill>
                <a:latin typeface="Lucida Bright" panose="02040602050505020304" pitchFamily="18" charset="0"/>
              </a:rPr>
              <a:t>t</a:t>
            </a:r>
            <a:r>
              <a:rPr lang="en-US" altLang="zh-TW" sz="2800" spc="-150" dirty="0" smtClean="0">
                <a:solidFill>
                  <a:srgbClr val="FF0000"/>
                </a:solidFill>
                <a:latin typeface="Lucida Bright" panose="02040602050505020304" pitchFamily="18" charset="0"/>
              </a:rPr>
              <a:t>hes</a:t>
            </a:r>
            <a:r>
              <a:rPr lang="en-US" altLang="zh-TW" sz="2800" spc="-90" dirty="0" smtClean="0">
                <a:solidFill>
                  <a:srgbClr val="FF0000"/>
                </a:solidFill>
                <a:latin typeface="Lucida Bright" panose="02040602050505020304" pitchFamily="18" charset="0"/>
              </a:rPr>
              <a:t>e </a:t>
            </a:r>
            <a:r>
              <a:rPr lang="en-US" altLang="zh-TW" sz="2800" dirty="0" smtClean="0">
                <a:solidFill>
                  <a:srgbClr val="FF0000"/>
                </a:solidFill>
                <a:latin typeface="Lucida Bright" panose="02040602050505020304" pitchFamily="18" charset="0"/>
              </a:rPr>
              <a:t>are </a:t>
            </a:r>
            <a:r>
              <a:rPr lang="en-US" altLang="zh-TW" sz="2800" dirty="0">
                <a:solidFill>
                  <a:srgbClr val="FF0000"/>
                </a:solidFill>
                <a:latin typeface="Lucida Bright" panose="02040602050505020304" pitchFamily="18" charset="0"/>
              </a:rPr>
              <a:t>different objects:</a:t>
            </a:r>
            <a:endParaRPr lang="en-US" altLang="zh-TW" sz="28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spc="-6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{Doo</a:t>
            </a:r>
            <a:r>
              <a:rPr lang="en-US" altLang="zh-TW" sz="2800" spc="-5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800" spc="-45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800" b="1" spc="-16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!</a:t>
            </a:r>
            <a:r>
              <a:rPr lang="en-US" altLang="zh-TW" sz="2800" b="1" spc="-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800" spc="-260" dirty="0">
                <a:solidFill>
                  <a:srgbClr val="00B050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800" spc="-6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doo</a:t>
            </a:r>
            <a:r>
              <a:rPr lang="en-US" altLang="zh-TW" sz="2800" spc="-5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800" spc="-45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}</a:t>
            </a:r>
            <a:r>
              <a:rPr lang="zh-TW" altLang="en-US" sz="2800" spc="-45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spc="-60" dirty="0" smtClean="0">
                <a:solidFill>
                  <a:srgbClr val="FF0000"/>
                </a:solidFill>
                <a:latin typeface="Lucida Bright" panose="02040602050505020304" pitchFamily="18" charset="0"/>
              </a:rPr>
              <a:t>#</a:t>
            </a:r>
            <a:r>
              <a:rPr lang="en-US" altLang="zh-TW" sz="2800" spc="-120" dirty="0" smtClean="0">
                <a:solidFill>
                  <a:srgbClr val="FF0000"/>
                </a:solidFill>
                <a:latin typeface="Lucida Bright" panose="02040602050505020304" pitchFamily="18" charset="0"/>
              </a:rPr>
              <a:t>Of</a:t>
            </a:r>
            <a:r>
              <a:rPr lang="en-US" altLang="zh-TW" sz="2400" spc="-120" dirty="0" smtClean="0">
                <a:solidFill>
                  <a:srgbClr val="FF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TW" sz="2800" spc="-120" dirty="0">
                <a:solidFill>
                  <a:srgbClr val="FF0000"/>
                </a:solidFill>
                <a:latin typeface="Lucida Bright" panose="02040602050505020304" pitchFamily="18" charset="0"/>
              </a:rPr>
              <a:t>course </a:t>
            </a:r>
            <a:r>
              <a:rPr lang="en-US" altLang="zh-TW" sz="2800" spc="-120" dirty="0" smtClean="0">
                <a:solidFill>
                  <a:srgbClr val="FF0000"/>
                </a:solidFill>
                <a:latin typeface="Lucida Bright" panose="02040602050505020304" pitchFamily="18" charset="0"/>
              </a:rPr>
              <a:t>the</a:t>
            </a:r>
            <a:r>
              <a:rPr lang="en-US" altLang="zh-TW" sz="2400" spc="-120" dirty="0" smtClean="0">
                <a:solidFill>
                  <a:srgbClr val="FF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TW" sz="2800" spc="-120" dirty="0">
                <a:solidFill>
                  <a:srgbClr val="FF0000"/>
                </a:solidFill>
                <a:latin typeface="Lucida Bright" panose="02040602050505020304" pitchFamily="18" charset="0"/>
              </a:rPr>
              <a:t>objects</a:t>
            </a:r>
            <a:r>
              <a:rPr lang="en-US" altLang="zh-TW" sz="2400" spc="-120" dirty="0">
                <a:solidFill>
                  <a:srgbClr val="FF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TW" sz="2800" spc="-120" dirty="0">
                <a:solidFill>
                  <a:srgbClr val="FF0000"/>
                </a:solidFill>
                <a:latin typeface="Lucida Bright" panose="02040602050505020304" pitchFamily="18" charset="0"/>
              </a:rPr>
              <a:t>are</a:t>
            </a:r>
            <a:r>
              <a:rPr lang="en-US" altLang="zh-TW" sz="2400" spc="-120" dirty="0">
                <a:solidFill>
                  <a:srgbClr val="FF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TW" sz="2800" i="1" spc="-120" dirty="0">
                <a:solidFill>
                  <a:srgbClr val="FF0000"/>
                </a:solidFill>
                <a:latin typeface="Lucida Bright" panose="02040602050505020304" pitchFamily="18" charset="0"/>
              </a:rPr>
              <a:t>equal:</a:t>
            </a:r>
            <a:r>
              <a:rPr lang="en-US" altLang="zh-TW" sz="2800" i="1" spc="-120" dirty="0">
                <a:solidFill>
                  <a:srgbClr val="00B050"/>
                </a:solidFill>
                <a:latin typeface="Lucida Bright" panose="02040602050505020304" pitchFamily="18" charset="0"/>
              </a:rPr>
              <a:t> 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False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&gt;&gt;&gt;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door="</a:t>
            </a:r>
            <a:r>
              <a:rPr lang="en-US" altLang="zh-TW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ajar</a:t>
            </a:r>
            <a:r>
              <a:rPr lang="en-US" altLang="zh-TW" sz="2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800" dirty="0" err="1" smtClean="0">
                <a:solidFill>
                  <a:srgbClr val="FF0000"/>
                </a:solidFill>
                <a:latin typeface="Lucida Bright" panose="02040602050505020304" pitchFamily="18" charset="0"/>
              </a:rPr>
              <a:t>#What</a:t>
            </a:r>
            <a:r>
              <a:rPr lang="en-US" altLang="zh-TW" sz="2400" dirty="0" smtClean="0">
                <a:solidFill>
                  <a:srgbClr val="FF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Lucida Bright" panose="02040602050505020304" pitchFamily="18" charset="0"/>
              </a:rPr>
              <a:t>if</a:t>
            </a:r>
            <a:r>
              <a:rPr lang="en-US" altLang="zh-TW" sz="2400" dirty="0">
                <a:solidFill>
                  <a:srgbClr val="FF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TW" sz="2800" spc="-30" dirty="0">
                <a:solidFill>
                  <a:srgbClr val="FF0000"/>
                </a:solidFill>
                <a:latin typeface="Lucida Bright" panose="02040602050505020304" pitchFamily="18" charset="0"/>
              </a:rPr>
              <a:t>a "door" becomes "ajar</a:t>
            </a:r>
            <a:r>
              <a:rPr lang="en-US" altLang="zh-TW" sz="2800" dirty="0">
                <a:solidFill>
                  <a:srgbClr val="FF0000"/>
                </a:solidFill>
                <a:latin typeface="Lucida Bright" panose="02040602050505020304" pitchFamily="18" charset="0"/>
              </a:rPr>
              <a:t>"?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Door 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is not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door</a:t>
            </a:r>
            <a:endParaRPr lang="en-US" altLang="zh-TW" sz="28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True</a:t>
            </a:r>
            <a:endParaRPr lang="en-US" altLang="zh-TW" sz="28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&gt;&gt;&gt;</a:t>
            </a:r>
            <a:endParaRPr lang="en-US" altLang="zh-TW" sz="28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119" y="4904755"/>
            <a:ext cx="833883" cy="327547"/>
          </a:xfrm>
          <a:prstGeom prst="rect">
            <a:avLst/>
          </a:prstGeom>
          <a:solidFill>
            <a:schemeClr val="bg1"/>
          </a:solidFill>
        </p:spPr>
        <p:txBody>
          <a:bodyPr wrap="none" tIns="0" bIns="0" anchor="ctr" anchorCtr="0">
            <a:noAutofit/>
          </a:bodyPr>
          <a:lstStyle/>
          <a:p>
            <a:r>
              <a:rPr lang="en-US" altLang="zh-TW" sz="2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605145" y="3771900"/>
            <a:ext cx="3800475" cy="1600200"/>
          </a:xfrm>
          <a:prstGeom prst="wedgeRoundRectCallout">
            <a:avLst>
              <a:gd name="adj1" fmla="val -57717"/>
              <a:gd name="adj2" fmla="val -181212"/>
              <a:gd name="adj3" fmla="val 16667"/>
            </a:avLst>
          </a:prstGeom>
          <a:solidFill>
            <a:srgbClr val="FFC000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75000"/>
              </a:lnSpc>
            </a:pP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A novel answer to</a:t>
            </a:r>
            <a:b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</a:b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the riddle: When it </a:t>
            </a:r>
            <a:b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</a:b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is </a:t>
            </a:r>
            <a:r>
              <a:rPr lang="en-US" altLang="zh-TW" sz="3200" i="1" dirty="0">
                <a:solidFill>
                  <a:srgbClr val="7030A0"/>
                </a:solidFill>
                <a:latin typeface="Times New Roman" charset="0"/>
              </a:rPr>
              <a:t>wrapped inside another type</a:t>
            </a: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.</a:t>
            </a:r>
            <a:endParaRPr lang="zh-TW" altLang="en-US" sz="3200" dirty="0">
              <a:solidFill>
                <a:srgbClr val="860000"/>
              </a:solidFill>
              <a:latin typeface="Times New Roman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 flipV="1">
            <a:off x="2628900" y="3187700"/>
            <a:ext cx="3804919" cy="149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6419" y="0"/>
            <a:ext cx="8077200" cy="762000"/>
          </a:xfrm>
        </p:spPr>
        <p:txBody>
          <a:bodyPr/>
          <a:lstStyle/>
          <a:p>
            <a:r>
              <a:rPr lang="en-US" altLang="zh-TW" sz="4444" dirty="0">
                <a:solidFill>
                  <a:srgbClr val="0070C0"/>
                </a:solidFill>
                <a:latin typeface="Elephant" panose="02020904090505020303" pitchFamily="18" charset="0"/>
              </a:rPr>
              <a:t>Using </a:t>
            </a:r>
            <a:r>
              <a:rPr lang="en-US" altLang="zh-TW" sz="4444" b="1" spc="-463" dirty="0">
                <a:solidFill>
                  <a:srgbClr val="0070C0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3333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with</a:t>
            </a:r>
            <a:r>
              <a:rPr lang="en-US" altLang="zh-TW" sz="3703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074" dirty="0">
                <a:solidFill>
                  <a:srgbClr val="0070C0"/>
                </a:solidFill>
                <a:latin typeface="Elephant" panose="02020904090505020303" pitchFamily="18" charset="0"/>
              </a:rPr>
              <a:t>Strings</a:t>
            </a:r>
            <a:endParaRPr lang="zh-TW" altLang="en-US" sz="4074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548119" y="0"/>
            <a:ext cx="2857500" cy="1143000"/>
          </a:xfrm>
          <a:prstGeom prst="wedgeRoundRectCallout">
            <a:avLst>
              <a:gd name="adj1" fmla="val -37748"/>
              <a:gd name="adj2" fmla="val 74482"/>
              <a:gd name="adj3" fmla="val 16667"/>
            </a:avLst>
          </a:prstGeom>
          <a:solidFill>
            <a:srgbClr val="FFC000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75000"/>
              </a:lnSpc>
            </a:pP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(</a:t>
            </a:r>
            <a:r>
              <a:rPr lang="zh-TW" altLang="en-US" sz="3200" dirty="0">
                <a:solidFill>
                  <a:srgbClr val="860000"/>
                </a:solidFill>
                <a:latin typeface="Times New Roman" charset="0"/>
              </a:rPr>
              <a:t>這是對小孩來說知名的謎語</a:t>
            </a: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)</a:t>
            </a:r>
            <a:endParaRPr lang="zh-TW" altLang="en-US" sz="3200" dirty="0">
              <a:solidFill>
                <a:srgbClr val="860000"/>
              </a:solidFill>
              <a:latin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4119" y="4067693"/>
            <a:ext cx="833883" cy="402040"/>
          </a:xfrm>
          <a:prstGeom prst="rect">
            <a:avLst/>
          </a:prstGeom>
          <a:solidFill>
            <a:schemeClr val="bg1"/>
          </a:solidFill>
        </p:spPr>
        <p:txBody>
          <a:bodyPr wrap="none" tIns="0" bIns="0">
            <a:noAutofit/>
          </a:bodyPr>
          <a:lstStyle/>
          <a:p>
            <a:r>
              <a:rPr lang="en-US" altLang="zh-TW" sz="2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95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9" grpId="1" animBg="1"/>
      <p:bldP spid="10" grpId="0" animBg="1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6294" y="0"/>
            <a:ext cx="8077200" cy="762000"/>
          </a:xfrm>
        </p:spPr>
        <p:txBody>
          <a:bodyPr/>
          <a:lstStyle/>
          <a:p>
            <a:r>
              <a:rPr lang="en-US" altLang="zh-TW" sz="4444" b="1" spc="-463" dirty="0">
                <a:solidFill>
                  <a:srgbClr val="0070C0"/>
                </a:solidFill>
                <a:latin typeface="Lucida Console" panose="020B0609040504020204" pitchFamily="49" charset="0"/>
              </a:rPr>
              <a:t>is</a:t>
            </a:r>
            <a:endParaRPr lang="zh-TW" altLang="en-US" sz="4074" dirty="0">
              <a:latin typeface="Lucida Console" panose="020B060904050402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9094" y="685800"/>
            <a:ext cx="9067800" cy="6172200"/>
          </a:xfrm>
        </p:spPr>
        <p:txBody>
          <a:bodyPr/>
          <a:lstStyle/>
          <a:p>
            <a:pPr marL="288913" indent="-288913">
              <a:spcBef>
                <a:spcPts val="1800"/>
              </a:spcBef>
              <a:buClrTx/>
            </a:pPr>
            <a:r>
              <a:rPr lang="en-US" altLang="zh-TW" sz="3200" dirty="0">
                <a:solidFill>
                  <a:srgbClr val="FF0000"/>
                </a:solidFill>
              </a:rPr>
              <a:t>Sometimes “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3200" dirty="0">
                <a:solidFill>
                  <a:srgbClr val="FF0000"/>
                </a:solidFill>
              </a:rPr>
              <a:t>” gives an unexpected answer.</a:t>
            </a:r>
          </a:p>
          <a:p>
            <a:pPr marL="625448" lvl="1" indent="-276213">
              <a:spcBef>
                <a:spcPts val="600"/>
              </a:spcBef>
            </a:pPr>
            <a:r>
              <a:rPr lang="en-US" altLang="zh-TW" sz="3200" dirty="0">
                <a:solidFill>
                  <a:srgbClr val="FF0000"/>
                </a:solidFill>
              </a:rPr>
              <a:t>That is because Python might optimize to </a:t>
            </a:r>
            <a:r>
              <a:rPr lang="en-US" altLang="zh-TW" sz="3200" spc="-30" dirty="0">
                <a:solidFill>
                  <a:srgbClr val="FF0000"/>
                </a:solidFill>
              </a:rPr>
              <a:t>avoid allocating memory for immutable objects</a:t>
            </a:r>
            <a:r>
              <a:rPr lang="en-US" altLang="zh-TW" sz="3200" dirty="0">
                <a:solidFill>
                  <a:srgbClr val="FF0000"/>
                </a:solidFill>
              </a:rPr>
              <a:t> that are the same as an existing object.</a:t>
            </a:r>
          </a:p>
          <a:p>
            <a:pPr marL="288913" indent="-288913">
              <a:buClrTx/>
            </a:pPr>
            <a:r>
              <a:rPr lang="en-US" altLang="zh-TW" sz="3200" dirty="0">
                <a:solidFill>
                  <a:srgbClr val="FF0000"/>
                </a:solidFill>
              </a:rPr>
              <a:t>So:</a:t>
            </a:r>
            <a:r>
              <a:rPr lang="en-US" altLang="zh-TW" sz="2400" dirty="0">
                <a:solidFill>
                  <a:srgbClr val="FF0000"/>
                </a:solidFill>
              </a:rPr>
              <a:t>  </a:t>
            </a:r>
            <a:r>
              <a:rPr lang="en-US" altLang="zh-TW" sz="3200" dirty="0">
                <a:solidFill>
                  <a:srgbClr val="FF0000"/>
                </a:solidFill>
              </a:rPr>
              <a:t>-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Things that are the same are the same.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/>
              <a:t>         </a:t>
            </a:r>
            <a:r>
              <a:rPr lang="en-US" altLang="zh-TW" sz="2000" dirty="0"/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-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But things you don’t think are the same </a:t>
            </a:r>
            <a:br>
              <a:rPr lang="en-US" altLang="zh-TW" sz="3200" dirty="0">
                <a:solidFill>
                  <a:srgbClr val="FF0000"/>
                </a:solidFill>
              </a:rPr>
            </a:br>
            <a:r>
              <a:rPr lang="en-US" altLang="zh-TW" sz="3200" dirty="0">
                <a:solidFill>
                  <a:srgbClr val="FF0000"/>
                </a:solidFill>
              </a:rPr>
              <a:t>       </a:t>
            </a:r>
            <a:r>
              <a:rPr lang="en-US" altLang="zh-TW" sz="2400" dirty="0">
                <a:solidFill>
                  <a:srgbClr val="FF0000"/>
                </a:solidFill>
              </a:rPr>
              <a:t>     </a:t>
            </a:r>
            <a:r>
              <a:rPr lang="en-US" altLang="zh-TW" sz="1800" dirty="0">
                <a:solidFill>
                  <a:srgbClr val="FF0000"/>
                </a:solidFill>
              </a:rPr>
              <a:t>   </a:t>
            </a:r>
            <a:r>
              <a:rPr lang="en-US" altLang="zh-TW" sz="3200" i="1" dirty="0">
                <a:solidFill>
                  <a:srgbClr val="00B050"/>
                </a:solidFill>
              </a:rPr>
              <a:t>can be</a:t>
            </a:r>
            <a:r>
              <a:rPr lang="en-US" altLang="zh-TW" sz="3200" dirty="0">
                <a:solidFill>
                  <a:srgbClr val="FF0000"/>
                </a:solidFill>
              </a:rPr>
              <a:t>, if they’re equivalent &amp;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immutable.</a:t>
            </a:r>
          </a:p>
        </p:txBody>
      </p:sp>
    </p:spTree>
    <p:extLst>
      <p:ext uri="{BB962C8B-B14F-4D97-AF65-F5344CB8AC3E}">
        <p14:creationId xmlns:p14="http://schemas.microsoft.com/office/powerpoint/2010/main" val="211697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6294" y="0"/>
            <a:ext cx="8077200" cy="762000"/>
          </a:xfrm>
        </p:spPr>
        <p:txBody>
          <a:bodyPr/>
          <a:lstStyle/>
          <a:p>
            <a:r>
              <a:rPr lang="en-US" altLang="zh-TW" sz="4444" b="1" spc="-463" dirty="0">
                <a:solidFill>
                  <a:srgbClr val="0070C0"/>
                </a:solidFill>
                <a:latin typeface="Lucida Console" panose="020B0609040504020204" pitchFamily="49" charset="0"/>
              </a:rPr>
              <a:t>is</a:t>
            </a:r>
            <a:endParaRPr lang="zh-TW" altLang="en-US" sz="4074" dirty="0">
              <a:latin typeface="Lucida Console" panose="020B060904050402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9094" y="685800"/>
            <a:ext cx="9067800" cy="6172200"/>
          </a:xfrm>
        </p:spPr>
        <p:txBody>
          <a:bodyPr/>
          <a:lstStyle/>
          <a:p>
            <a:pPr marL="288913" indent="-288913">
              <a:spcBef>
                <a:spcPts val="1800"/>
              </a:spcBef>
              <a:buClrTx/>
            </a:pP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“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gives an unexpected answer.</a:t>
            </a:r>
          </a:p>
          <a:p>
            <a:pPr marL="625448" lvl="1" indent="-276213">
              <a:spcBef>
                <a:spcPts val="600"/>
              </a:spcBef>
            </a:pP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is because Python might optimize to </a:t>
            </a:r>
            <a:r>
              <a:rPr lang="en-US" altLang="zh-TW" sz="3200" spc="-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avoid allocating memory for immutable objects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are the same as an existing object.</a:t>
            </a:r>
          </a:p>
          <a:p>
            <a:pPr marL="288913" indent="-288913">
              <a:buClr>
                <a:schemeClr val="tx1"/>
              </a:buClr>
            </a:pPr>
            <a:r>
              <a:rPr lang="en-US" altLang="zh-TW" sz="3200" dirty="0">
                <a:solidFill>
                  <a:schemeClr val="tx1"/>
                </a:solidFill>
              </a:rPr>
              <a:t>So:</a:t>
            </a:r>
            <a:r>
              <a:rPr lang="en-US" altLang="zh-TW" sz="2400" dirty="0">
                <a:solidFill>
                  <a:schemeClr val="tx1"/>
                </a:solidFill>
              </a:rPr>
              <a:t>  </a:t>
            </a:r>
            <a:r>
              <a:rPr lang="en-US" altLang="zh-TW" sz="3200" dirty="0">
                <a:solidFill>
                  <a:schemeClr val="tx1"/>
                </a:solidFill>
              </a:rPr>
              <a:t>-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3200" dirty="0">
                <a:solidFill>
                  <a:schemeClr val="tx1"/>
                </a:solidFill>
              </a:rPr>
              <a:t>Things that are the same are the same.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/>
              <a:t>         </a:t>
            </a:r>
            <a:r>
              <a:rPr lang="en-US" altLang="zh-TW" sz="2000" dirty="0"/>
              <a:t> </a:t>
            </a:r>
            <a:r>
              <a:rPr lang="en-US" altLang="zh-TW" sz="3200" dirty="0"/>
              <a:t>-</a:t>
            </a:r>
            <a:r>
              <a:rPr lang="en-US" altLang="zh-TW" sz="2400" dirty="0"/>
              <a:t> </a:t>
            </a:r>
            <a:r>
              <a:rPr lang="en-US" altLang="zh-TW" sz="3200" dirty="0"/>
              <a:t>But things you don’t think are the same </a:t>
            </a:r>
            <a:br>
              <a:rPr lang="en-US" altLang="zh-TW" sz="3200" dirty="0"/>
            </a:br>
            <a:r>
              <a:rPr lang="en-US" altLang="zh-TW" sz="3200" dirty="0"/>
              <a:t>       </a:t>
            </a:r>
            <a:r>
              <a:rPr lang="en-US" altLang="zh-TW" sz="2400" dirty="0"/>
              <a:t>     </a:t>
            </a:r>
            <a:r>
              <a:rPr lang="en-US" altLang="zh-TW" sz="1800" dirty="0"/>
              <a:t>   </a:t>
            </a:r>
            <a:r>
              <a:rPr lang="en-US" altLang="zh-TW" sz="3200" i="1" dirty="0">
                <a:solidFill>
                  <a:srgbClr val="00B050"/>
                </a:solidFill>
              </a:rPr>
              <a:t>can be</a:t>
            </a:r>
            <a:r>
              <a:rPr lang="en-US" altLang="zh-TW" sz="3200" dirty="0"/>
              <a:t>, if they’re equivalent &amp;</a:t>
            </a:r>
            <a:r>
              <a:rPr lang="en-US" altLang="zh-TW" sz="2400" dirty="0"/>
              <a:t> </a:t>
            </a:r>
            <a:r>
              <a:rPr lang="en-US" altLang="zh-TW" sz="3200" dirty="0"/>
              <a:t>immutable.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/>
              <a:t>              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</a:t>
            </a:r>
            <a:r>
              <a:rPr lang="en-US" altLang="zh-TW" sz="2000" dirty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  <a:r>
              <a:rPr lang="en-US" altLang="zh-TW" sz="3200" dirty="0">
                <a:solidFill>
                  <a:srgbClr val="FF0000"/>
                </a:solidFill>
                <a:sym typeface="Wingdings" panose="05000000000000000000" pitchFamily="2" charset="2"/>
              </a:rPr>
              <a:t>But</a:t>
            </a:r>
            <a:r>
              <a:rPr lang="en-US" altLang="zh-TW" sz="3200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3200" i="1" dirty="0">
                <a:solidFill>
                  <a:srgbClr val="00B050"/>
                </a:solidFill>
                <a:sym typeface="Wingdings" panose="05000000000000000000" pitchFamily="2" charset="2"/>
              </a:rPr>
              <a:t>can be</a:t>
            </a:r>
            <a:r>
              <a:rPr lang="en-US" altLang="zh-TW" sz="3200" dirty="0">
                <a:solidFill>
                  <a:srgbClr val="FF0000"/>
                </a:solidFill>
                <a:sym typeface="Wingdings" panose="05000000000000000000" pitchFamily="2" charset="2"/>
              </a:rPr>
              <a:t> doesn’t mean </a:t>
            </a:r>
            <a:r>
              <a:rPr lang="en-US" altLang="zh-TW" sz="3200" i="1" dirty="0">
                <a:solidFill>
                  <a:srgbClr val="00B050"/>
                </a:solidFill>
                <a:sym typeface="Wingdings" panose="05000000000000000000" pitchFamily="2" charset="2"/>
              </a:rPr>
              <a:t>must be</a:t>
            </a:r>
            <a:r>
              <a:rPr lang="en-US" altLang="zh-TW" sz="3200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546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6294" y="0"/>
            <a:ext cx="8077200" cy="762000"/>
          </a:xfrm>
        </p:spPr>
        <p:txBody>
          <a:bodyPr/>
          <a:lstStyle/>
          <a:p>
            <a:r>
              <a:rPr lang="en-US" altLang="zh-TW" sz="4444" b="1" spc="-463" dirty="0">
                <a:solidFill>
                  <a:srgbClr val="0070C0"/>
                </a:solidFill>
                <a:latin typeface="Lucida Console" panose="020B0609040504020204" pitchFamily="49" charset="0"/>
              </a:rPr>
              <a:t>is</a:t>
            </a:r>
            <a:endParaRPr lang="zh-TW" altLang="en-US" sz="4074" dirty="0">
              <a:latin typeface="Lucida Console" panose="020B060904050402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9094" y="685800"/>
            <a:ext cx="9067800" cy="6172200"/>
          </a:xfrm>
        </p:spPr>
        <p:txBody>
          <a:bodyPr/>
          <a:lstStyle/>
          <a:p>
            <a:pPr marL="288913" indent="-288913">
              <a:spcBef>
                <a:spcPts val="1800"/>
              </a:spcBef>
              <a:buClrTx/>
            </a:pP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“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gives an unexpected answer.</a:t>
            </a:r>
          </a:p>
          <a:p>
            <a:pPr marL="625448" lvl="1" indent="-276213">
              <a:spcBef>
                <a:spcPts val="600"/>
              </a:spcBef>
            </a:pP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is because Python might optimize to </a:t>
            </a:r>
            <a:r>
              <a:rPr lang="en-US" altLang="zh-TW" sz="3200" spc="-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avoid allocating memory for immutable objects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are the same as an existing object.</a:t>
            </a:r>
          </a:p>
          <a:p>
            <a:pPr marL="288913" indent="-288913">
              <a:buClr>
                <a:schemeClr val="tx1"/>
              </a:buClr>
            </a:pPr>
            <a:r>
              <a:rPr lang="en-US" altLang="zh-TW" sz="3200" dirty="0">
                <a:solidFill>
                  <a:schemeClr val="tx1"/>
                </a:solidFill>
              </a:rPr>
              <a:t>So:</a:t>
            </a:r>
            <a:r>
              <a:rPr lang="en-US" altLang="zh-TW" sz="2400" dirty="0">
                <a:solidFill>
                  <a:schemeClr val="tx1"/>
                </a:solidFill>
              </a:rPr>
              <a:t>  </a:t>
            </a:r>
            <a:r>
              <a:rPr lang="en-US" altLang="zh-TW" sz="3200" dirty="0">
                <a:solidFill>
                  <a:schemeClr val="tx1"/>
                </a:solidFill>
              </a:rPr>
              <a:t>-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3200" dirty="0">
                <a:solidFill>
                  <a:schemeClr val="tx1"/>
                </a:solidFill>
              </a:rPr>
              <a:t>Things that are the same are the same.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/>
              <a:t>         </a:t>
            </a:r>
            <a:r>
              <a:rPr lang="en-US" altLang="zh-TW" sz="2000" dirty="0"/>
              <a:t> </a:t>
            </a:r>
            <a:r>
              <a:rPr lang="en-US" altLang="zh-TW" sz="3200" dirty="0"/>
              <a:t>-</a:t>
            </a:r>
            <a:r>
              <a:rPr lang="en-US" altLang="zh-TW" sz="2400" dirty="0"/>
              <a:t> </a:t>
            </a:r>
            <a:r>
              <a:rPr lang="en-US" altLang="zh-TW" sz="3200" dirty="0"/>
              <a:t>But things you don’t think are the same </a:t>
            </a:r>
            <a:br>
              <a:rPr lang="en-US" altLang="zh-TW" sz="3200" dirty="0"/>
            </a:br>
            <a:r>
              <a:rPr lang="en-US" altLang="zh-TW" sz="3200" dirty="0"/>
              <a:t>       </a:t>
            </a:r>
            <a:r>
              <a:rPr lang="en-US" altLang="zh-TW" sz="2400" dirty="0"/>
              <a:t>     </a:t>
            </a:r>
            <a:r>
              <a:rPr lang="en-US" altLang="zh-TW" sz="1800" dirty="0"/>
              <a:t>   </a:t>
            </a:r>
            <a:r>
              <a:rPr lang="en-US" altLang="zh-TW" sz="3200" i="1" dirty="0">
                <a:solidFill>
                  <a:srgbClr val="00B050"/>
                </a:solidFill>
              </a:rPr>
              <a:t>can be</a:t>
            </a:r>
            <a:r>
              <a:rPr lang="en-US" altLang="zh-TW" sz="3200" dirty="0"/>
              <a:t>, if they’re equivalent &amp;</a:t>
            </a:r>
            <a:r>
              <a:rPr lang="en-US" altLang="zh-TW" sz="2400" dirty="0"/>
              <a:t> </a:t>
            </a:r>
            <a:r>
              <a:rPr lang="en-US" altLang="zh-TW" sz="3200" dirty="0"/>
              <a:t>immutable.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/>
              <a:t>              </a:t>
            </a:r>
            <a:r>
              <a:rPr lang="en-US" altLang="zh-TW" sz="2800" dirty="0">
                <a:sym typeface="Wingdings" panose="05000000000000000000" pitchFamily="2" charset="2"/>
              </a:rPr>
              <a:t></a:t>
            </a:r>
            <a:r>
              <a:rPr lang="en-US" altLang="zh-TW" sz="2000" dirty="0">
                <a:sym typeface="Wingdings" panose="05000000000000000000" pitchFamily="2" charset="2"/>
              </a:rPr>
              <a:t>  </a:t>
            </a:r>
            <a:r>
              <a:rPr lang="en-US" altLang="zh-TW" sz="3200" dirty="0">
                <a:sym typeface="Wingdings" panose="05000000000000000000" pitchFamily="2" charset="2"/>
              </a:rPr>
              <a:t>But</a:t>
            </a:r>
            <a:r>
              <a:rPr lang="en-US" altLang="zh-TW" sz="3200" i="1" dirty="0">
                <a:sym typeface="Wingdings" panose="05000000000000000000" pitchFamily="2" charset="2"/>
              </a:rPr>
              <a:t> </a:t>
            </a:r>
            <a:r>
              <a:rPr lang="en-US" altLang="zh-TW" sz="3200" i="1" dirty="0">
                <a:solidFill>
                  <a:srgbClr val="00B050"/>
                </a:solidFill>
                <a:sym typeface="Wingdings" panose="05000000000000000000" pitchFamily="2" charset="2"/>
              </a:rPr>
              <a:t>can be</a:t>
            </a:r>
            <a:r>
              <a:rPr lang="en-US" altLang="zh-TW" sz="3200" dirty="0">
                <a:sym typeface="Wingdings" panose="05000000000000000000" pitchFamily="2" charset="2"/>
              </a:rPr>
              <a:t> doesn’t mean </a:t>
            </a:r>
            <a:r>
              <a:rPr lang="en-US" altLang="zh-TW" sz="3200" i="1" dirty="0">
                <a:solidFill>
                  <a:srgbClr val="00B050"/>
                </a:solidFill>
                <a:sym typeface="Wingdings" panose="05000000000000000000" pitchFamily="2" charset="2"/>
              </a:rPr>
              <a:t>must be</a:t>
            </a:r>
            <a:r>
              <a:rPr lang="en-US" altLang="zh-TW" sz="3200" dirty="0">
                <a:sym typeface="Wingdings" panose="05000000000000000000" pitchFamily="2" charset="2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ym typeface="Wingdings" panose="05000000000000000000" pitchFamily="2" charset="2"/>
              </a:rPr>
              <a:t>               </a:t>
            </a:r>
            <a:r>
              <a:rPr lang="en-US" altLang="zh-TW" sz="1400" dirty="0"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sym typeface="Wingdings" panose="05000000000000000000" pitchFamily="2" charset="2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sym typeface="Wingdings" panose="05000000000000000000" pitchFamily="2" charset="2"/>
              </a:rPr>
              <a:t>I’ve tried strings that </a:t>
            </a:r>
            <a:r>
              <a:rPr lang="en-US" altLang="zh-TW" sz="3200" i="1" dirty="0">
                <a:solidFill>
                  <a:srgbClr val="0033CC"/>
                </a:solidFill>
                <a:sym typeface="Wingdings" panose="05000000000000000000" pitchFamily="2" charset="2"/>
              </a:rPr>
              <a:t>didn’t</a:t>
            </a:r>
            <a:r>
              <a:rPr lang="en-US" altLang="zh-TW" sz="3200" dirty="0">
                <a:solidFill>
                  <a:srgbClr val="FF0000"/>
                </a:solidFill>
                <a:sym typeface="Wingdings" panose="05000000000000000000" pitchFamily="2" charset="2"/>
              </a:rPr>
              <a:t> optimize.</a:t>
            </a:r>
          </a:p>
        </p:txBody>
      </p:sp>
    </p:spTree>
    <p:extLst>
      <p:ext uri="{BB962C8B-B14F-4D97-AF65-F5344CB8AC3E}">
        <p14:creationId xmlns:p14="http://schemas.microsoft.com/office/powerpoint/2010/main" val="18241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6294" y="0"/>
            <a:ext cx="8077200" cy="762000"/>
          </a:xfrm>
        </p:spPr>
        <p:txBody>
          <a:bodyPr/>
          <a:lstStyle/>
          <a:p>
            <a:r>
              <a:rPr lang="en-US" altLang="zh-TW" sz="4444" b="1" spc="-463" dirty="0">
                <a:solidFill>
                  <a:srgbClr val="0070C0"/>
                </a:solidFill>
                <a:latin typeface="Lucida Console" panose="020B0609040504020204" pitchFamily="49" charset="0"/>
              </a:rPr>
              <a:t>is</a:t>
            </a:r>
            <a:endParaRPr lang="zh-TW" altLang="en-US" sz="4074" dirty="0">
              <a:latin typeface="Lucida Console" panose="020B060904050402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9094" y="685800"/>
            <a:ext cx="9067800" cy="6172200"/>
          </a:xfrm>
        </p:spPr>
        <p:txBody>
          <a:bodyPr/>
          <a:lstStyle/>
          <a:p>
            <a:pPr marL="288913" indent="-288913">
              <a:spcBef>
                <a:spcPts val="1800"/>
              </a:spcBef>
              <a:buClrTx/>
            </a:pP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“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gives an unexpected answer.</a:t>
            </a:r>
          </a:p>
          <a:p>
            <a:pPr marL="625448" lvl="1" indent="-276213">
              <a:spcBef>
                <a:spcPts val="600"/>
              </a:spcBef>
            </a:pP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is because Python might optimize to </a:t>
            </a:r>
            <a:r>
              <a:rPr lang="en-US" altLang="zh-TW" sz="3200" spc="-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avoid allocating memory for immutable objects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are the same as an existing object.</a:t>
            </a:r>
          </a:p>
          <a:p>
            <a:pPr marL="288913" indent="-288913">
              <a:buClr>
                <a:schemeClr val="tx1"/>
              </a:buClr>
            </a:pPr>
            <a:r>
              <a:rPr lang="en-US" altLang="zh-TW" sz="3200" dirty="0">
                <a:solidFill>
                  <a:schemeClr val="tx1"/>
                </a:solidFill>
              </a:rPr>
              <a:t>So:</a:t>
            </a:r>
            <a:r>
              <a:rPr lang="en-US" altLang="zh-TW" sz="2400" dirty="0">
                <a:solidFill>
                  <a:schemeClr val="tx1"/>
                </a:solidFill>
              </a:rPr>
              <a:t>  </a:t>
            </a:r>
            <a:r>
              <a:rPr lang="en-US" altLang="zh-TW" sz="3200" dirty="0">
                <a:solidFill>
                  <a:schemeClr val="tx1"/>
                </a:solidFill>
              </a:rPr>
              <a:t>-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3200" dirty="0">
                <a:solidFill>
                  <a:schemeClr val="tx1"/>
                </a:solidFill>
              </a:rPr>
              <a:t>Things that are the same are the same.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/>
              <a:t>         </a:t>
            </a:r>
            <a:r>
              <a:rPr lang="en-US" altLang="zh-TW" sz="2000" dirty="0"/>
              <a:t> </a:t>
            </a:r>
            <a:r>
              <a:rPr lang="en-US" altLang="zh-TW" sz="3200" dirty="0"/>
              <a:t>-</a:t>
            </a:r>
            <a:r>
              <a:rPr lang="en-US" altLang="zh-TW" sz="2400" dirty="0"/>
              <a:t> </a:t>
            </a:r>
            <a:r>
              <a:rPr lang="en-US" altLang="zh-TW" sz="3200" dirty="0"/>
              <a:t>But things you don’t think are the same </a:t>
            </a:r>
            <a:br>
              <a:rPr lang="en-US" altLang="zh-TW" sz="3200" dirty="0"/>
            </a:br>
            <a:r>
              <a:rPr lang="en-US" altLang="zh-TW" sz="3200" dirty="0"/>
              <a:t>       </a:t>
            </a:r>
            <a:r>
              <a:rPr lang="en-US" altLang="zh-TW" sz="2400" dirty="0"/>
              <a:t>     </a:t>
            </a:r>
            <a:r>
              <a:rPr lang="en-US" altLang="zh-TW" sz="1800" dirty="0"/>
              <a:t>   </a:t>
            </a:r>
            <a:r>
              <a:rPr lang="en-US" altLang="zh-TW" sz="3200" i="1" dirty="0">
                <a:solidFill>
                  <a:srgbClr val="00B050"/>
                </a:solidFill>
              </a:rPr>
              <a:t>can be</a:t>
            </a:r>
            <a:r>
              <a:rPr lang="en-US" altLang="zh-TW" sz="3200" dirty="0"/>
              <a:t>, if they’re equivalent &amp;</a:t>
            </a:r>
            <a:r>
              <a:rPr lang="en-US" altLang="zh-TW" sz="2400" dirty="0"/>
              <a:t> </a:t>
            </a:r>
            <a:r>
              <a:rPr lang="en-US" altLang="zh-TW" sz="3200" dirty="0"/>
              <a:t>immutable.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/>
              <a:t>              </a:t>
            </a:r>
            <a:r>
              <a:rPr lang="en-US" altLang="zh-TW" sz="2800" dirty="0">
                <a:sym typeface="Wingdings" panose="05000000000000000000" pitchFamily="2" charset="2"/>
              </a:rPr>
              <a:t></a:t>
            </a:r>
            <a:r>
              <a:rPr lang="en-US" altLang="zh-TW" sz="2000" dirty="0">
                <a:sym typeface="Wingdings" panose="05000000000000000000" pitchFamily="2" charset="2"/>
              </a:rPr>
              <a:t>  </a:t>
            </a:r>
            <a:r>
              <a:rPr lang="en-US" altLang="zh-TW" sz="3200" dirty="0">
                <a:sym typeface="Wingdings" panose="05000000000000000000" pitchFamily="2" charset="2"/>
              </a:rPr>
              <a:t>But</a:t>
            </a:r>
            <a:r>
              <a:rPr lang="en-US" altLang="zh-TW" sz="3200" i="1" dirty="0">
                <a:sym typeface="Wingdings" panose="05000000000000000000" pitchFamily="2" charset="2"/>
              </a:rPr>
              <a:t> </a:t>
            </a:r>
            <a:r>
              <a:rPr lang="en-US" altLang="zh-TW" sz="3200" i="1" dirty="0">
                <a:solidFill>
                  <a:srgbClr val="00B050"/>
                </a:solidFill>
                <a:sym typeface="Wingdings" panose="05000000000000000000" pitchFamily="2" charset="2"/>
              </a:rPr>
              <a:t>can be</a:t>
            </a:r>
            <a:r>
              <a:rPr lang="en-US" altLang="zh-TW" sz="3200" dirty="0">
                <a:sym typeface="Wingdings" panose="05000000000000000000" pitchFamily="2" charset="2"/>
              </a:rPr>
              <a:t> doesn’t mean </a:t>
            </a:r>
            <a:r>
              <a:rPr lang="en-US" altLang="zh-TW" sz="3200" i="1" dirty="0">
                <a:solidFill>
                  <a:srgbClr val="00B050"/>
                </a:solidFill>
                <a:sym typeface="Wingdings" panose="05000000000000000000" pitchFamily="2" charset="2"/>
              </a:rPr>
              <a:t>must be</a:t>
            </a:r>
            <a:r>
              <a:rPr lang="en-US" altLang="zh-TW" sz="3200" dirty="0">
                <a:sym typeface="Wingdings" panose="05000000000000000000" pitchFamily="2" charset="2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ym typeface="Wingdings" panose="05000000000000000000" pitchFamily="2" charset="2"/>
              </a:rPr>
              <a:t>               </a:t>
            </a:r>
            <a:r>
              <a:rPr lang="en-US" altLang="zh-TW" sz="1400" dirty="0"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sym typeface="Wingdings" panose="05000000000000000000" pitchFamily="2" charset="2"/>
              </a:rPr>
              <a:t>-</a:t>
            </a:r>
            <a:r>
              <a:rPr lang="en-US" altLang="zh-TW" sz="2800" dirty="0"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sym typeface="Wingdings" panose="05000000000000000000" pitchFamily="2" charset="2"/>
              </a:rPr>
              <a:t>I’ve tried strings that </a:t>
            </a:r>
            <a:r>
              <a:rPr lang="en-US" altLang="zh-TW" sz="3200" i="1" dirty="0">
                <a:solidFill>
                  <a:srgbClr val="FF0000"/>
                </a:solidFill>
                <a:sym typeface="Wingdings" panose="05000000000000000000" pitchFamily="2" charset="2"/>
              </a:rPr>
              <a:t>didn’t</a:t>
            </a:r>
            <a:r>
              <a:rPr lang="en-US" altLang="zh-TW" sz="3200" dirty="0">
                <a:sym typeface="Wingdings" panose="05000000000000000000" pitchFamily="2" charset="2"/>
              </a:rPr>
              <a:t> optimize.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ym typeface="Wingdings" panose="05000000000000000000" pitchFamily="2" charset="2"/>
              </a:rPr>
              <a:t>               </a:t>
            </a:r>
            <a:r>
              <a:rPr lang="en-US" altLang="zh-TW" sz="1400" dirty="0"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sym typeface="Wingdings" panose="05000000000000000000" pitchFamily="2" charset="2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sym typeface="Wingdings" panose="05000000000000000000" pitchFamily="2" charset="2"/>
              </a:rPr>
              <a:t>Some tuples </a:t>
            </a:r>
            <a:r>
              <a:rPr lang="en-US" altLang="zh-TW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could get optimized too.</a:t>
            </a:r>
            <a:endParaRPr lang="en-US" altLang="zh-TW" sz="3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>
                <a:sym typeface="Wingdings" panose="05000000000000000000" pitchFamily="2" charset="2"/>
              </a:rPr>
              <a:t>The point</a:t>
            </a:r>
            <a:r>
              <a:rPr lang="en-US" altLang="zh-TW" sz="3200" dirty="0">
                <a:sym typeface="Wingdings" panose="05000000000000000000" pitchFamily="2" charset="2"/>
              </a:rPr>
              <a:t>: </a:t>
            </a:r>
            <a:r>
              <a:rPr lang="en-US" altLang="zh-TW" sz="3200" dirty="0">
                <a:solidFill>
                  <a:srgbClr val="FF0000"/>
                </a:solidFill>
                <a:sym typeface="Wingdings" panose="05000000000000000000" pitchFamily="2" charset="2"/>
              </a:rPr>
              <a:t>Things for which you think</a:t>
            </a:r>
            <a:r>
              <a:rPr lang="en-US" altLang="zh-TW" sz="3200" dirty="0"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solidFill>
                  <a:srgbClr val="0033CC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is</a:t>
            </a:r>
            <a:r>
              <a:rPr lang="en-US" altLang="zh-TW" sz="3200" dirty="0"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sym typeface="Wingdings" panose="05000000000000000000" pitchFamily="2" charset="2"/>
              </a:rPr>
              <a:t>should</a:t>
            </a:r>
            <a:br>
              <a:rPr lang="en-US" altLang="zh-TW" sz="3200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zh-TW" sz="3200" dirty="0">
                <a:solidFill>
                  <a:srgbClr val="FF0000"/>
                </a:solidFill>
                <a:sym typeface="Wingdings" panose="05000000000000000000" pitchFamily="2" charset="2"/>
              </a:rPr>
              <a:t>                </a:t>
            </a:r>
            <a:r>
              <a:rPr lang="en-US" altLang="zh-TW" sz="2400" dirty="0">
                <a:solidFill>
                  <a:srgbClr val="FF0000"/>
                </a:solidFill>
                <a:sym typeface="Wingdings" panose="05000000000000000000" pitchFamily="2" charset="2"/>
              </a:rPr>
              <a:t>   </a:t>
            </a:r>
            <a:r>
              <a:rPr lang="en-US" altLang="zh-TW" sz="3200" dirty="0">
                <a:solidFill>
                  <a:srgbClr val="FF0000"/>
                </a:solidFill>
                <a:sym typeface="Wingdings" panose="05000000000000000000" pitchFamily="2" charset="2"/>
              </a:rPr>
              <a:t>return</a:t>
            </a:r>
            <a:r>
              <a:rPr lang="en-US" altLang="zh-TW" sz="3200" dirty="0"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solidFill>
                  <a:srgbClr val="0033CC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True</a:t>
            </a:r>
            <a:r>
              <a:rPr lang="en-US" altLang="zh-TW" sz="3200" dirty="0"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sym typeface="Wingdings" panose="05000000000000000000" pitchFamily="2" charset="2"/>
              </a:rPr>
              <a:t>will </a:t>
            </a:r>
            <a:r>
              <a:rPr lang="en-US" altLang="zh-TW" sz="3200" dirty="0">
                <a:solidFill>
                  <a:srgbClr val="00B050"/>
                </a:solidFill>
                <a:sym typeface="Wingdings" panose="05000000000000000000" pitchFamily="2" charset="2"/>
              </a:rPr>
              <a:t>always</a:t>
            </a:r>
            <a:r>
              <a:rPr lang="en-US" altLang="zh-TW" sz="3200" dirty="0">
                <a:solidFill>
                  <a:srgbClr val="FF0000"/>
                </a:solidFill>
                <a:sym typeface="Wingdings" panose="05000000000000000000" pitchFamily="2" charset="2"/>
              </a:rPr>
              <a:t> do so.</a:t>
            </a:r>
            <a:endParaRPr lang="en-US" altLang="zh-TW" sz="3200" dirty="0">
              <a:solidFill>
                <a:srgbClr val="FF000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883695" y="2514600"/>
            <a:ext cx="4914900" cy="2209800"/>
          </a:xfrm>
          <a:prstGeom prst="wedgeRoundRectCallout">
            <a:avLst>
              <a:gd name="adj1" fmla="val 19355"/>
              <a:gd name="adj2" fmla="val 129440"/>
              <a:gd name="adj3" fmla="val 16667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I’m just trying to save you from confusion if the 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 operator ever returns True but you’d expected False…</a:t>
            </a:r>
            <a:endParaRPr lang="zh-TW" altLang="en-US" sz="32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77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01327"/>
              </p:ext>
            </p:extLst>
          </p:nvPr>
        </p:nvGraphicFramePr>
        <p:xfrm>
          <a:off x="140494" y="914400"/>
          <a:ext cx="9448800" cy="5766816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**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Exponentiation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~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-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NOT, Positive (unary +), Negative (unary -) 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/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%  //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Multiply and divide-based operations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Addition and subtraction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&gt;&gt;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&lt;&lt;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Shifts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&amp;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AND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^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XOR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|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OR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937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&lt;=  &lt;  &gt;  &gt;=  ==  !=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/>
                      </a:r>
                      <a:b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in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 not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Comparison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tests, including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tests for </a:t>
                      </a:r>
                      <a:b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 and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identity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Boolean NOT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and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Boolean AND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or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Boolean OR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292895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72974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4400" dirty="0">
                <a:solidFill>
                  <a:srgbClr val="0070C0"/>
                </a:solidFill>
                <a:latin typeface="Elephant" panose="02020904090505020303" pitchFamily="18" charset="0"/>
              </a:rPr>
              <a:t>Operator Precedence (</a:t>
            </a:r>
            <a:r>
              <a:rPr lang="zh-TW" altLang="en-US" sz="4800" dirty="0">
                <a:solidFill>
                  <a:srgbClr val="0070C0"/>
                </a:solidFill>
                <a:latin typeface="Elephant" panose="02020904090505020303" pitchFamily="18" charset="0"/>
                <a:ea typeface="新細明體" panose="02020500000000000000" pitchFamily="18" charset="-120"/>
              </a:rPr>
              <a:t>优先权</a:t>
            </a:r>
            <a:r>
              <a:rPr lang="en-US" altLang="en-US" sz="4400" dirty="0">
                <a:solidFill>
                  <a:srgbClr val="0070C0"/>
                </a:solidFill>
                <a:latin typeface="Elephant" panose="020209040905050203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94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355154"/>
              </p:ext>
            </p:extLst>
          </p:nvPr>
        </p:nvGraphicFramePr>
        <p:xfrm>
          <a:off x="140494" y="914400"/>
          <a:ext cx="9448800" cy="5766816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**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Exponentiation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~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-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NOT, Positive (unary +), Negative (unary -) 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/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%  //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Multiply and divide-based operations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Addition and subtraction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&gt;&gt;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&lt;&lt;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Shifts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&amp;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AND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^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XOR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|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OR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937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&lt;=  &lt;  &gt;  &gt;=  ==  !=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/>
                      </a:r>
                      <a:b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in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 not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Comparison tests, including tests for </a:t>
                      </a:r>
                      <a:b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 and identity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Boolean NOT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and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Boolean AND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or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Boolean OR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292895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72974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4400" dirty="0">
                <a:solidFill>
                  <a:srgbClr val="0070C0"/>
                </a:solidFill>
                <a:latin typeface="Elephant" panose="02020904090505020303" pitchFamily="18" charset="0"/>
              </a:rPr>
              <a:t>Operator Precedence (</a:t>
            </a:r>
            <a:r>
              <a:rPr lang="zh-TW" altLang="en-US" sz="4800" dirty="0">
                <a:solidFill>
                  <a:srgbClr val="0070C0"/>
                </a:solidFill>
                <a:latin typeface="Elephant" panose="02020904090505020303" pitchFamily="18" charset="0"/>
                <a:ea typeface="新細明體" panose="02020500000000000000" pitchFamily="18" charset="-120"/>
              </a:rPr>
              <a:t>优先权</a:t>
            </a:r>
            <a:r>
              <a:rPr lang="en-US" altLang="en-US" sz="4400" dirty="0">
                <a:solidFill>
                  <a:srgbClr val="0070C0"/>
                </a:solidFill>
                <a:latin typeface="Elephant" panose="020209040905050203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905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9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1483" y="2388621"/>
            <a:ext cx="8978061" cy="43853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80000"/>
              </a:lnSpc>
            </a:pPr>
            <a:endParaRPr lang="en-US" sz="2800" dirty="0">
              <a:solidFill>
                <a:prstClr val="white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5413" y="2388621"/>
            <a:ext cx="7957751" cy="43853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%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cat </a:t>
            </a:r>
            <a:r>
              <a:rPr lang="en-US" sz="2800" dirty="0">
                <a:solidFill>
                  <a:srgbClr val="A365D1"/>
                </a:solidFill>
                <a:latin typeface="Lucida Console" panose="020B0609040504020204" pitchFamily="49" charset="0"/>
              </a:rPr>
              <a:t>prog.py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import module1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print ("imported:",module1.x)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print ("local value of x:",x)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%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cat 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module1.py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x = 5</a:t>
            </a:r>
          </a:p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%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python3 </a:t>
            </a:r>
            <a:r>
              <a:rPr lang="en-US" sz="2800" dirty="0" smtClean="0">
                <a:solidFill>
                  <a:srgbClr val="A365D1"/>
                </a:solidFill>
                <a:latin typeface="Lucida Console" panose="020B0609040504020204" pitchFamily="49" charset="0"/>
              </a:rPr>
              <a:t>prog.py</a:t>
            </a:r>
            <a:endParaRPr lang="en-US" sz="2800" dirty="0">
              <a:solidFill>
                <a:srgbClr val="A365D1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413" y="2388621"/>
            <a:ext cx="693223" cy="4385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%  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% </a:t>
            </a:r>
          </a:p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" y="1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Importing a Module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Elephant" panose="02020904090505020303" pitchFamily="18" charset="0"/>
              <a:ea typeface="+mj-ea"/>
              <a:cs typeface="+mj-cs"/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3295737" y="2390660"/>
            <a:ext cx="6434051" cy="4186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3461657" y="2753517"/>
            <a:ext cx="6268131" cy="4186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3875314" y="3856600"/>
            <a:ext cx="5854474" cy="4186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4093029" y="4596828"/>
            <a:ext cx="5636758" cy="4186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88758" y="1022733"/>
            <a:ext cx="9437986" cy="13218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000" spc="-20" smtClean="0"/>
              <a:t>Programs can </a:t>
            </a:r>
            <a:r>
              <a:rPr lang="en-US" sz="3000" b="1" i="1" spc="-20" smtClean="0">
                <a:solidFill>
                  <a:srgbClr val="0070C0"/>
                </a:solidFill>
              </a:rPr>
              <a:t>import</a:t>
            </a:r>
            <a:r>
              <a:rPr lang="en-US" sz="3000" spc="-20" smtClean="0"/>
              <a:t> code from other files, called </a:t>
            </a:r>
            <a:r>
              <a:rPr lang="en-US" sz="3000" b="1" i="1" spc="-20" smtClean="0">
                <a:solidFill>
                  <a:srgbClr val="0070C0"/>
                </a:solidFill>
              </a:rPr>
              <a:t>modules</a:t>
            </a:r>
            <a:r>
              <a:rPr lang="en-US" sz="3000" spc="-20" smtClean="0"/>
              <a:t>. The modules then become objects, which means that their data and methods are accessed with the </a:t>
            </a:r>
            <a:r>
              <a:rPr lang="en-US" sz="3000" i="1" spc="-20" smtClean="0"/>
              <a:t>x</a:t>
            </a:r>
            <a:r>
              <a:rPr lang="en-US" sz="3000" spc="-20" smtClean="0"/>
              <a:t>.</a:t>
            </a:r>
            <a:r>
              <a:rPr lang="en-US" sz="3000" i="1" spc="-20" smtClean="0"/>
              <a:t>y</a:t>
            </a:r>
            <a:r>
              <a:rPr lang="en-US" sz="3000" spc="-20" smtClean="0"/>
              <a:t> syntax.</a:t>
            </a:r>
            <a:endParaRPr lang="en-US" sz="3000" spc="-20" dirty="0"/>
          </a:p>
        </p:txBody>
      </p:sp>
    </p:spTree>
    <p:extLst>
      <p:ext uri="{BB962C8B-B14F-4D97-AF65-F5344CB8AC3E}">
        <p14:creationId xmlns:p14="http://schemas.microsoft.com/office/powerpoint/2010/main" val="212821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1483" y="2388621"/>
            <a:ext cx="8978061" cy="43853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80000"/>
              </a:lnSpc>
            </a:pPr>
            <a:endParaRPr lang="en-US" sz="2800" dirty="0">
              <a:solidFill>
                <a:prstClr val="white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5413" y="2388621"/>
            <a:ext cx="7957751" cy="43853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%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cat </a:t>
            </a:r>
            <a:r>
              <a:rPr lang="en-US" sz="2800" dirty="0">
                <a:solidFill>
                  <a:srgbClr val="A365D1"/>
                </a:solidFill>
                <a:latin typeface="Lucida Console" panose="020B0609040504020204" pitchFamily="49" charset="0"/>
              </a:rPr>
              <a:t>prog.py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import module1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print ("imported:",module1.x)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print ("local value of x:",x)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%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cat 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module1.py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x = 5</a:t>
            </a:r>
          </a:p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%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python3 </a:t>
            </a:r>
            <a:r>
              <a:rPr lang="en-US" sz="2800" dirty="0" smtClean="0">
                <a:solidFill>
                  <a:srgbClr val="A365D1"/>
                </a:solidFill>
                <a:latin typeface="Lucida Console" panose="020B0609040504020204" pitchFamily="49" charset="0"/>
              </a:rPr>
              <a:t>prog.py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imported: </a:t>
            </a:r>
            <a:r>
              <a:rPr lang="en-US" sz="2800" dirty="0">
                <a:solidFill>
                  <a:srgbClr val="FFFF00"/>
                </a:solidFill>
                <a:latin typeface="Lucida Console" panose="020B0609040504020204" pitchFamily="49" charset="0"/>
              </a:rPr>
              <a:t>5</a:t>
            </a:r>
          </a:p>
          <a:p>
            <a:pPr>
              <a:lnSpc>
                <a:spcPct val="85000"/>
              </a:lnSpc>
            </a:pPr>
            <a:r>
              <a:rPr lang="en-US" sz="2800" dirty="0" err="1">
                <a:solidFill>
                  <a:srgbClr val="FFA3CC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2800" dirty="0">
                <a:solidFill>
                  <a:srgbClr val="FFA3CC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A3CC"/>
                </a:solidFill>
                <a:latin typeface="Lucida Console" panose="020B0609040504020204" pitchFamily="49" charset="0"/>
              </a:rPr>
              <a:t>  File "sw.py", line 3, in &lt;module&gt;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A3CC"/>
                </a:solidFill>
                <a:latin typeface="Lucida Console" panose="020B0609040504020204" pitchFamily="49" charset="0"/>
              </a:rPr>
              <a:t>    print ("</a:t>
            </a:r>
            <a:r>
              <a:rPr lang="en-US" sz="2800" dirty="0" err="1">
                <a:solidFill>
                  <a:srgbClr val="FFA3CC"/>
                </a:solidFill>
                <a:latin typeface="Lucida Console" panose="020B0609040504020204" pitchFamily="49" charset="0"/>
              </a:rPr>
              <a:t>locally:",</a:t>
            </a:r>
            <a:r>
              <a:rPr lang="en-US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800" dirty="0">
                <a:solidFill>
                  <a:srgbClr val="FFA3CC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>
              <a:lnSpc>
                <a:spcPct val="85000"/>
              </a:lnSpc>
            </a:pPr>
            <a:endParaRPr lang="en-US" sz="2800" dirty="0">
              <a:solidFill>
                <a:srgbClr val="A365D1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413" y="2388621"/>
            <a:ext cx="693223" cy="4385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%  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% </a:t>
            </a:r>
          </a:p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8758" y="1022733"/>
            <a:ext cx="9437986" cy="13218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000" spc="-20" dirty="0" smtClean="0"/>
              <a:t>Programs can </a:t>
            </a:r>
            <a:r>
              <a:rPr lang="en-US" sz="3000" b="1" i="1" spc="-20" dirty="0" smtClean="0">
                <a:solidFill>
                  <a:srgbClr val="0070C0"/>
                </a:solidFill>
              </a:rPr>
              <a:t>import</a:t>
            </a:r>
            <a:r>
              <a:rPr lang="en-US" sz="3000" spc="-20" dirty="0" smtClean="0"/>
              <a:t> code from other files, called </a:t>
            </a:r>
            <a:r>
              <a:rPr lang="en-US" sz="3000" b="1" i="1" spc="-20" dirty="0" smtClean="0">
                <a:solidFill>
                  <a:srgbClr val="0070C0"/>
                </a:solidFill>
              </a:rPr>
              <a:t>modules</a:t>
            </a:r>
            <a:r>
              <a:rPr lang="en-US" sz="3000" spc="-20" dirty="0" smtClean="0"/>
              <a:t>. The modules then become objects, which means that their data and methods are accessed with the </a:t>
            </a:r>
            <a:r>
              <a:rPr lang="en-US" sz="3000" i="1" spc="-20" dirty="0" err="1" smtClean="0"/>
              <a:t>x</a:t>
            </a:r>
            <a:r>
              <a:rPr lang="en-US" sz="3000" spc="-20" dirty="0" err="1" smtClean="0"/>
              <a:t>.</a:t>
            </a:r>
            <a:r>
              <a:rPr lang="en-US" sz="3000" i="1" spc="-20" dirty="0" err="1" smtClean="0"/>
              <a:t>y</a:t>
            </a:r>
            <a:r>
              <a:rPr lang="en-US" sz="3000" spc="-20" dirty="0" smtClean="0"/>
              <a:t> syntax.</a:t>
            </a:r>
            <a:endParaRPr lang="en-US" sz="3000" spc="-2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" y="1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Importing a Module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Elephant" panose="02020904090505020303" pitchFamily="18" charset="0"/>
              <a:ea typeface="+mj-ea"/>
              <a:cs typeface="+mj-cs"/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3295737" y="2390660"/>
            <a:ext cx="6434051" cy="4186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1545771" y="4226713"/>
            <a:ext cx="8184017" cy="4186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6683829" y="3116375"/>
            <a:ext cx="3045960" cy="4186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6683828" y="3486490"/>
            <a:ext cx="3045960" cy="4186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3461657" y="2753517"/>
            <a:ext cx="6268131" cy="4186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3875314" y="3856600"/>
            <a:ext cx="5854474" cy="4186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4093029" y="4596828"/>
            <a:ext cx="5636758" cy="4186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3461657" y="2753517"/>
            <a:ext cx="6268131" cy="418641"/>
          </a:xfrm>
          <a:prstGeom prst="leftArrow">
            <a:avLst/>
          </a:prstGeom>
          <a:solidFill>
            <a:srgbClr val="1B456B"/>
          </a:solidFill>
          <a:ln>
            <a:solidFill>
              <a:srgbClr val="1B4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0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78594" y="819390"/>
          <a:ext cx="9372600" cy="4522690"/>
        </p:xfrm>
        <a:graphic>
          <a:graphicData uri="http://schemas.openxmlformats.org/drawingml/2006/table">
            <a:tbl>
              <a:tblPr/>
              <a:tblGrid>
                <a:gridCol w="6074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651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2"/>
                        </a:rPr>
                        <a:t>set.clear</a:t>
                      </a: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2"/>
                        </a:rPr>
                        <a:t>()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Removes all elements of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set 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2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3"/>
                        </a:rPr>
                        <a:t>set.copy</a:t>
                      </a: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3"/>
                        </a:rPr>
                        <a:t>()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Returns a shallow copy of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set 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dict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3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4"/>
                        </a:rPr>
                        <a:t>set.isdisjoint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4"/>
                        </a:rPr>
                        <a:t>(set2)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Return True if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and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set2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have a null intersection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4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5"/>
                        </a:rPr>
                        <a:t>set.issubset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5"/>
                        </a:rPr>
                        <a:t>(set2)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Returns True if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is a subset of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set2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5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6"/>
                        </a:rPr>
                        <a:t>set.issuperset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6"/>
                        </a:rPr>
                        <a:t>(set2)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8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Returns True if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is a superset of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set2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282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set.pop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()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99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Remov</a:t>
                      </a:r>
                      <a:r>
                        <a:rPr kumimoji="0" lang="en-US" sz="20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es</a:t>
                      </a:r>
                      <a:r>
                        <a:rPr kumimoji="0" lang="en-US" sz="18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</a:t>
                      </a:r>
                      <a:r>
                        <a:rPr kumimoji="0" lang="en-US" sz="20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and</a:t>
                      </a:r>
                      <a:r>
                        <a:rPr kumimoji="0" lang="en-US" sz="18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</a:t>
                      </a:r>
                      <a:r>
                        <a:rPr kumimoji="0" lang="en-US" sz="20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returns</a:t>
                      </a:r>
                      <a:r>
                        <a:rPr kumimoji="0" lang="en-US" sz="18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</a:t>
                      </a:r>
                      <a:r>
                        <a:rPr kumimoji="0" lang="en-US" sz="20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an</a:t>
                      </a:r>
                      <a:r>
                        <a:rPr kumimoji="0" lang="en-US" sz="18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</a:t>
                      </a:r>
                      <a:r>
                        <a:rPr kumimoji="0" lang="en-US" sz="20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arbitrary</a:t>
                      </a:r>
                      <a:r>
                        <a:rPr kumimoji="0" lang="en-US" sz="16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</a:t>
                      </a:r>
                      <a:r>
                        <a:rPr kumimoji="0" lang="en-US" sz="2000" b="0" i="0" u="none" strike="noStrike" cap="none" spc="-70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elemen</a:t>
                      </a:r>
                      <a:r>
                        <a:rPr kumimoji="0" lang="en-US" sz="20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t</a:t>
                      </a:r>
                      <a:r>
                        <a:rPr kumimoji="0" lang="en-US" sz="18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</a:t>
                      </a:r>
                      <a:r>
                        <a:rPr kumimoji="0" lang="en-US" sz="20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from</a:t>
                      </a:r>
                      <a:r>
                        <a:rPr kumimoji="0" lang="en-US" sz="18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 </a:t>
                      </a:r>
                      <a:r>
                        <a:rPr kumimoji="0" lang="en-US" sz="2000" b="0" i="1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</a:t>
                      </a:r>
                      <a:r>
                        <a:rPr kumimoji="0" lang="en-US" sz="2000" b="0" i="1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;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</a:t>
                      </a:r>
                      <a:r>
                        <a:rPr kumimoji="0" lang="en-US" sz="2000" b="0" i="0" u="none" strike="noStrike" kern="1200" cap="none" spc="-6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raise error if empty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723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7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7"/>
                        </a:rPr>
                        <a:t>set.remove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7"/>
                        </a:rPr>
                        <a:t>(</a:t>
                      </a:r>
                      <a:r>
                        <a:rPr kumimoji="0" 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7"/>
                        </a:rPr>
                        <a:t>elem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7"/>
                        </a:rPr>
                        <a:t>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37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Removes 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elem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from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; raise an error if 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elem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is not in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set</a:t>
                      </a: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4295" y="2"/>
            <a:ext cx="9601200" cy="800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dirty="0">
                <a:solidFill>
                  <a:srgbClr val="0070C0"/>
                </a:solidFill>
              </a:rPr>
              <a:t>Built-in Set Methods: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4294" y="5908828"/>
            <a:ext cx="9601200" cy="935571"/>
          </a:xfrm>
          <a:prstGeom prst="wedgeRoundRectCallout">
            <a:avLst>
              <a:gd name="adj1" fmla="val -37019"/>
              <a:gd name="adj2" fmla="val -217956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76" tIns="45088" rIns="90176" bIns="45088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3155" dirty="0">
                <a:solidFill>
                  <a:srgbClr val="000000"/>
                </a:solidFill>
                <a:latin typeface="Times New Roman" charset="0"/>
              </a:rPr>
              <a:t>With lists, </a:t>
            </a:r>
            <a:r>
              <a:rPr lang="en-US" altLang="zh-TW" sz="3155" dirty="0">
                <a:solidFill>
                  <a:srgbClr val="FF0000"/>
                </a:solidFill>
                <a:latin typeface="Times New Roman" charset="0"/>
              </a:rPr>
              <a:t>pop()</a:t>
            </a:r>
            <a:r>
              <a:rPr lang="en-US" altLang="zh-TW" sz="3155" dirty="0">
                <a:solidFill>
                  <a:srgbClr val="000000"/>
                </a:solidFill>
                <a:latin typeface="Times New Roman" charset="0"/>
              </a:rPr>
              <a:t> got the </a:t>
            </a:r>
            <a:r>
              <a:rPr lang="en-US" altLang="zh-TW" sz="3155" b="1" i="1" dirty="0">
                <a:solidFill>
                  <a:srgbClr val="7030A0"/>
                </a:solidFill>
                <a:latin typeface="Times New Roman" charset="0"/>
              </a:rPr>
              <a:t>last element</a:t>
            </a:r>
            <a:r>
              <a:rPr lang="en-US" altLang="zh-TW" sz="3155" dirty="0">
                <a:solidFill>
                  <a:srgbClr val="000000"/>
                </a:solidFill>
                <a:latin typeface="Times New Roman" charset="0"/>
              </a:rPr>
              <a:t>. </a:t>
            </a:r>
            <a:br>
              <a:rPr lang="en-US" altLang="zh-TW" sz="3155" dirty="0">
                <a:solidFill>
                  <a:srgbClr val="000000"/>
                </a:solidFill>
                <a:latin typeface="Times New Roman" charset="0"/>
              </a:rPr>
            </a:br>
            <a:r>
              <a:rPr lang="en-US" altLang="zh-TW" sz="3155" dirty="0">
                <a:solidFill>
                  <a:srgbClr val="000000"/>
                </a:solidFill>
                <a:latin typeface="Times New Roman" charset="0"/>
              </a:rPr>
              <a:t>But sets are unordered, so it gets </a:t>
            </a:r>
            <a:r>
              <a:rPr lang="en-US" altLang="zh-TW" sz="3155" b="1" i="1" dirty="0">
                <a:solidFill>
                  <a:srgbClr val="7030A0"/>
                </a:solidFill>
                <a:latin typeface="Times New Roman" charset="0"/>
              </a:rPr>
              <a:t>an arbitrary element</a:t>
            </a:r>
            <a:r>
              <a:rPr lang="en-US" altLang="zh-TW" sz="3155" dirty="0">
                <a:solidFill>
                  <a:srgbClr val="000000"/>
                </a:solidFill>
                <a:latin typeface="Times New Roman" charset="0"/>
              </a:rPr>
              <a:t>.</a:t>
            </a:r>
            <a:endParaRPr lang="zh-TW" altLang="en-US" sz="3155" dirty="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4864894" y="4686300"/>
            <a:ext cx="1939940" cy="177068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2D2DB9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ounded Rectangular Callout 7"/>
          <p:cNvSpPr/>
          <p:nvPr/>
        </p:nvSpPr>
        <p:spPr bwMode="auto">
          <a:xfrm>
            <a:off x="2502694" y="304800"/>
            <a:ext cx="7162800" cy="3467100"/>
          </a:xfrm>
          <a:prstGeom prst="wedgeRoundRectCallout">
            <a:avLst>
              <a:gd name="adj1" fmla="val 13580"/>
              <a:gd name="adj2" fmla="val 12933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088" rIns="0" bIns="45088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3155" dirty="0">
                <a:solidFill>
                  <a:srgbClr val="000000"/>
                </a:solidFill>
                <a:latin typeface="Times New Roman" charset="0"/>
              </a:rPr>
              <a:t>But ‘</a:t>
            </a:r>
            <a:r>
              <a:rPr lang="en-US" altLang="zh-TW" sz="3155" dirty="0">
                <a:solidFill>
                  <a:srgbClr val="7030A0"/>
                </a:solidFill>
                <a:latin typeface="Times New Roman" charset="0"/>
              </a:rPr>
              <a:t>arbitrary</a:t>
            </a:r>
            <a:r>
              <a:rPr lang="en-US" altLang="zh-TW" sz="3155" dirty="0">
                <a:solidFill>
                  <a:srgbClr val="000000"/>
                </a:solidFill>
                <a:latin typeface="Times New Roman" charset="0"/>
              </a:rPr>
              <a:t>’ (</a:t>
            </a:r>
            <a:r>
              <a:rPr lang="zh-TW" altLang="en-US" sz="2800" dirty="0">
                <a:solidFill>
                  <a:srgbClr val="000000"/>
                </a:solidFill>
                <a:latin typeface="Times New Roman" charset="0"/>
              </a:rPr>
              <a:t>任意的</a:t>
            </a:r>
            <a:r>
              <a:rPr lang="en-US" altLang="zh-TW" sz="3155" dirty="0">
                <a:solidFill>
                  <a:srgbClr val="000000"/>
                </a:solidFill>
                <a:latin typeface="Times New Roman" charset="0"/>
              </a:rPr>
              <a:t>) doesn’t mean ‘</a:t>
            </a:r>
            <a:r>
              <a:rPr lang="en-US" altLang="zh-TW" sz="3155" dirty="0">
                <a:solidFill>
                  <a:srgbClr val="FF0000"/>
                </a:solidFill>
                <a:latin typeface="Times New Roman" charset="0"/>
              </a:rPr>
              <a:t>random</a:t>
            </a:r>
            <a:r>
              <a:rPr lang="en-US" altLang="zh-TW" sz="3155" dirty="0">
                <a:solidFill>
                  <a:srgbClr val="000000"/>
                </a:solidFill>
                <a:latin typeface="Times New Roman" charset="0"/>
              </a:rPr>
              <a:t>’ (</a:t>
            </a:r>
            <a:r>
              <a:rPr lang="zh-TW" altLang="en-US" sz="2800" dirty="0">
                <a:solidFill>
                  <a:srgbClr val="000000"/>
                </a:solidFill>
                <a:latin typeface="Times New Roman" charset="0"/>
              </a:rPr>
              <a:t>隨機</a:t>
            </a:r>
            <a:r>
              <a:rPr lang="en-US" altLang="zh-TW" sz="3155" dirty="0">
                <a:solidFill>
                  <a:srgbClr val="000000"/>
                </a:solidFill>
                <a:latin typeface="Times New Roman" charset="0"/>
              </a:rPr>
              <a:t>). Recall </a:t>
            </a:r>
            <a:r>
              <a:rPr lang="en-US" altLang="zh-TW" sz="3155" dirty="0" smtClean="0">
                <a:solidFill>
                  <a:srgbClr val="000000"/>
                </a:solidFill>
                <a:latin typeface="Times New Roman" charset="0"/>
              </a:rPr>
              <a:t>slide #33, where </a:t>
            </a:r>
            <a:br>
              <a:rPr lang="en-US" altLang="zh-TW" sz="3155" dirty="0" smtClean="0">
                <a:solidFill>
                  <a:srgbClr val="000000"/>
                </a:solidFill>
                <a:latin typeface="Times New Roman" charset="0"/>
              </a:rPr>
            </a:br>
            <a:r>
              <a:rPr lang="en-US" altLang="zh-TW" sz="3155" dirty="0" smtClean="0">
                <a:solidFill>
                  <a:srgbClr val="000000"/>
                </a:solidFill>
                <a:latin typeface="Times New Roman" charset="0"/>
              </a:rPr>
              <a:t>a student was confused by </a:t>
            </a:r>
            <a:r>
              <a:rPr lang="en-US" altLang="zh-TW" sz="3155" dirty="0">
                <a:solidFill>
                  <a:srgbClr val="000000"/>
                </a:solidFill>
                <a:latin typeface="Times New Roman" charset="0"/>
              </a:rPr>
              <a:t>an apparent pattern in the printed order of set elements. </a:t>
            </a:r>
            <a:br>
              <a:rPr lang="en-US" altLang="zh-TW" sz="3155" dirty="0">
                <a:solidFill>
                  <a:srgbClr val="000000"/>
                </a:solidFill>
                <a:latin typeface="Times New Roman" charset="0"/>
              </a:rPr>
            </a:br>
            <a:r>
              <a:rPr lang="en-US" altLang="zh-TW" sz="3155" dirty="0">
                <a:solidFill>
                  <a:srgbClr val="FFC000"/>
                </a:solidFill>
                <a:latin typeface="Times New Roman" charset="0"/>
              </a:rPr>
              <a:t>So: you may </a:t>
            </a:r>
            <a:r>
              <a:rPr lang="en-US" altLang="zh-TW" sz="3155" i="1" dirty="0">
                <a:solidFill>
                  <a:srgbClr val="FFC000"/>
                </a:solidFill>
                <a:latin typeface="Times New Roman" charset="0"/>
              </a:rPr>
              <a:t>think</a:t>
            </a:r>
            <a:r>
              <a:rPr lang="en-US" altLang="zh-TW" sz="3155" dirty="0">
                <a:solidFill>
                  <a:srgbClr val="FFC000"/>
                </a:solidFill>
                <a:latin typeface="Times New Roman" charset="0"/>
              </a:rPr>
              <a:t> you see a pattern in the pop order, but you can’t depend on that pattern (</a:t>
            </a:r>
            <a:r>
              <a:rPr lang="zh-TW" altLang="en-US" sz="2800" dirty="0">
                <a:solidFill>
                  <a:srgbClr val="FFC000"/>
                </a:solidFill>
                <a:latin typeface="Times New Roman" charset="0"/>
              </a:rPr>
              <a:t>但是您不能依靠這種順序</a:t>
            </a:r>
            <a:r>
              <a:rPr lang="en-US" altLang="zh-TW" sz="3155" dirty="0">
                <a:solidFill>
                  <a:srgbClr val="FFC000"/>
                </a:solidFill>
                <a:latin typeface="Times New Roman" charset="0"/>
              </a:rPr>
              <a:t>).</a:t>
            </a:r>
            <a:endParaRPr lang="zh-TW" altLang="en-US" sz="3155" dirty="0">
              <a:solidFill>
                <a:srgbClr val="FFC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21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1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-10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Imp</a:t>
            </a:r>
            <a:r>
              <a:rPr kumimoji="0" lang="en-US" b="0" i="0" u="none" strike="noStrike" kern="1200" cap="none" spc="-30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o</a:t>
            </a:r>
            <a:r>
              <a:rPr kumimoji="0" lang="en-US" b="0" i="0" u="none" strike="noStrike" kern="1200" cap="none" spc="-10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rting</a:t>
            </a:r>
            <a:r>
              <a:rPr kumimoji="0" lang="en-US" sz="4000" b="0" i="0" u="none" strike="noStrike" kern="1200" cap="none" spc="-10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 </a:t>
            </a:r>
            <a:r>
              <a:rPr kumimoji="0" lang="en-US" b="0" i="0" u="none" strike="noStrike" kern="1200" cap="none" spc="-10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fr</a:t>
            </a:r>
            <a:r>
              <a:rPr kumimoji="0" lang="en-US" b="0" i="0" u="none" strike="noStrike" kern="1200" cap="none" spc="-30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o</a:t>
            </a:r>
            <a:r>
              <a:rPr kumimoji="0" lang="en-US" b="0" i="0" u="none" strike="noStrike" kern="1200" cap="none" spc="-10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m</a:t>
            </a:r>
            <a:r>
              <a:rPr kumimoji="0" lang="en-US" sz="4000" b="0" i="0" u="none" strike="noStrike" kern="1200" cap="none" spc="-10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 </a:t>
            </a:r>
            <a:r>
              <a:rPr kumimoji="0" lang="en-US" b="0" i="0" u="none" strike="noStrike" kern="1200" cap="none" spc="-10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Another Directory</a:t>
            </a:r>
            <a:endParaRPr kumimoji="0" lang="en-US" b="0" i="0" u="none" strike="noStrike" kern="1200" cap="none" spc="-100" normalizeH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Elephant" panose="02020904090505020303" pitchFamily="18" charset="0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4043" y="1122947"/>
            <a:ext cx="9458510" cy="5735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9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A directory of Python code is a </a:t>
            </a:r>
            <a:r>
              <a:rPr kumimoji="0" lang="en-US" altLang="zh-TW" sz="39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package</a:t>
            </a:r>
            <a:r>
              <a:rPr kumimoji="0" lang="en-US" altLang="zh-TW" sz="39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.</a:t>
            </a:r>
            <a:endParaRPr kumimoji="0" lang="en-US" altLang="zh-TW" sz="13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9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import a module from a package, you need to give the directory path, like this:</a:t>
            </a:r>
            <a:endParaRPr kumimoji="0" lang="en-US" sz="3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</a:t>
            </a: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import </a:t>
            </a: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dir1</a:t>
            </a:r>
            <a:r>
              <a:rPr kumimoji="0" lang="en-US" sz="3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.</a:t>
            </a: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dir2</a:t>
            </a:r>
            <a:r>
              <a:rPr kumimoji="0" lang="en-US" sz="3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.</a:t>
            </a: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module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dir1</a:t>
            </a:r>
            <a:r>
              <a:rPr kumimoji="0" lang="en-US" sz="3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9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must be a subdirectory of one of the directories in </a:t>
            </a:r>
            <a:r>
              <a:rPr kumimoji="0" lang="en-US" sz="39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sys.path</a:t>
            </a:r>
            <a:endParaRPr kumimoji="0" lang="en-US" sz="39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288925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dir2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must be a subdirectory of it</a:t>
            </a:r>
          </a:p>
          <a:p>
            <a:pPr marL="971550" marR="0" lvl="2" indent="-346075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module</a:t>
            </a: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must be a file within 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+mn-cs"/>
              </a:rPr>
              <a:t>dir2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261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93291" y="1049154"/>
            <a:ext cx="9458510" cy="58088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3900" dirty="0" smtClean="0">
                <a:solidFill>
                  <a:sysClr val="windowText" lastClr="000000"/>
                </a:solidFill>
                <a:latin typeface="Calibri"/>
              </a:rPr>
              <a:t>Consider</a:t>
            </a:r>
            <a:r>
              <a:rPr kumimoji="0" lang="en-US" altLang="en-US" sz="39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the following directory structure: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9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 we can import one of the modules from the package, like </a:t>
            </a:r>
            <a:r>
              <a:rPr lang="en-US" altLang="en-US" sz="3900" dirty="0" smtClean="0">
                <a:solidFill>
                  <a:sysClr val="windowText" lastClr="000000"/>
                </a:solidFill>
                <a:latin typeface="Calibri"/>
              </a:rPr>
              <a:t>this</a:t>
            </a:r>
            <a:r>
              <a:rPr kumimoji="0" lang="en-US" altLang="en-US" sz="39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en-US" sz="39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import </a:t>
            </a:r>
            <a:r>
              <a:rPr kumimoji="0" lang="en-US" sz="35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sound.effects.echo</a:t>
            </a:r>
            <a:endParaRPr kumimoji="0" lang="en-US" sz="3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0612" y="1645922"/>
            <a:ext cx="8610600" cy="3384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200" dirty="0" smtClean="0">
                <a:latin typeface="Lucida Console" panose="020B0609040504020204" pitchFamily="49" charset="0"/>
                <a:cs typeface="Courier New" pitchFamily="49" charset="0"/>
              </a:rPr>
              <a:t>sound/              Top-level package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200" dirty="0" smtClean="0">
                <a:latin typeface="Lucida Console" panose="020B0609040504020204" pitchFamily="49" charset="0"/>
                <a:cs typeface="Courier New" pitchFamily="49" charset="0"/>
              </a:rPr>
              <a:t>   __init__.py      Initialize the sound package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200" dirty="0" smtClean="0">
                <a:latin typeface="Lucida Console" panose="020B0609040504020204" pitchFamily="49" charset="0"/>
                <a:cs typeface="Courier New" pitchFamily="49" charset="0"/>
              </a:rPr>
              <a:t>   formats/         </a:t>
            </a:r>
            <a:r>
              <a:rPr lang="en-US" altLang="en-US" sz="2200" dirty="0" err="1" smtClean="0">
                <a:latin typeface="Lucida Console" panose="020B0609040504020204" pitchFamily="49" charset="0"/>
                <a:cs typeface="Courier New" pitchFamily="49" charset="0"/>
              </a:rPr>
              <a:t>Subpackage</a:t>
            </a:r>
            <a:r>
              <a:rPr lang="en-US" altLang="en-US" sz="2200" dirty="0" smtClean="0">
                <a:latin typeface="Lucida Console" panose="020B0609040504020204" pitchFamily="49" charset="0"/>
                <a:cs typeface="Courier New" pitchFamily="49" charset="0"/>
              </a:rPr>
              <a:t> for format convert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200" dirty="0" smtClean="0">
                <a:latin typeface="Lucida Console" panose="020B0609040504020204" pitchFamily="49" charset="0"/>
                <a:cs typeface="Courier New" pitchFamily="49" charset="0"/>
              </a:rPr>
              <a:t>        __init__.py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200" dirty="0" smtClean="0">
                <a:latin typeface="Lucida Console" panose="020B0609040504020204" pitchFamily="49" charset="0"/>
                <a:cs typeface="Courier New" pitchFamily="49" charset="0"/>
              </a:rPr>
              <a:t>        wavread.py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200" dirty="0" smtClean="0">
                <a:latin typeface="Lucida Console" panose="020B0609040504020204" pitchFamily="49" charset="0"/>
                <a:cs typeface="Courier New" pitchFamily="49" charset="0"/>
              </a:rPr>
              <a:t>        wavwrite.py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200" dirty="0" smtClean="0">
                <a:latin typeface="Lucida Console" panose="020B0609040504020204" pitchFamily="49" charset="0"/>
                <a:cs typeface="Courier New" pitchFamily="49" charset="0"/>
              </a:rPr>
              <a:t>        ...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200" dirty="0" smtClean="0">
                <a:latin typeface="Lucida Console" panose="020B0609040504020204" pitchFamily="49" charset="0"/>
                <a:cs typeface="Courier New" pitchFamily="49" charset="0"/>
              </a:rPr>
              <a:t>   effects/        </a:t>
            </a:r>
            <a:r>
              <a:rPr lang="en-US" altLang="en-US" sz="2200" dirty="0" err="1" smtClean="0">
                <a:latin typeface="Lucida Console" panose="020B0609040504020204" pitchFamily="49" charset="0"/>
                <a:cs typeface="Courier New" pitchFamily="49" charset="0"/>
              </a:rPr>
              <a:t>Subpackage</a:t>
            </a:r>
            <a:r>
              <a:rPr lang="en-US" altLang="en-US" sz="2200" dirty="0" smtClean="0">
                <a:latin typeface="Lucida Console" panose="020B0609040504020204" pitchFamily="49" charset="0"/>
                <a:cs typeface="Courier New" pitchFamily="49" charset="0"/>
              </a:rPr>
              <a:t> for sound effects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200" dirty="0" smtClean="0">
                <a:latin typeface="Lucida Console" panose="020B0609040504020204" pitchFamily="49" charset="0"/>
                <a:cs typeface="Courier New" pitchFamily="49" charset="0"/>
              </a:rPr>
              <a:t>        __init__.py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200" dirty="0" smtClean="0">
                <a:latin typeface="Lucida Console" panose="020B0609040504020204" pitchFamily="49" charset="0"/>
                <a:cs typeface="Courier New" pitchFamily="49" charset="0"/>
              </a:rPr>
              <a:t>        echo.py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000" dirty="0">
              <a:solidFill>
                <a:prstClr val="black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" y="1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-10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Imp</a:t>
            </a:r>
            <a:r>
              <a:rPr kumimoji="0" lang="en-US" b="0" i="0" u="none" strike="noStrike" kern="1200" cap="none" spc="-30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o</a:t>
            </a:r>
            <a:r>
              <a:rPr kumimoji="0" lang="en-US" b="0" i="0" u="none" strike="noStrike" kern="1200" cap="none" spc="-10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rting</a:t>
            </a:r>
            <a:r>
              <a:rPr kumimoji="0" lang="en-US" sz="4000" b="0" i="0" u="none" strike="noStrike" kern="1200" cap="none" spc="-10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 </a:t>
            </a:r>
            <a:r>
              <a:rPr kumimoji="0" lang="en-US" b="0" i="0" u="none" strike="noStrike" kern="1200" cap="none" spc="-10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fr</a:t>
            </a:r>
            <a:r>
              <a:rPr kumimoji="0" lang="en-US" b="0" i="0" u="none" strike="noStrike" kern="1200" cap="none" spc="-30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o</a:t>
            </a:r>
            <a:r>
              <a:rPr kumimoji="0" lang="en-US" b="0" i="0" u="none" strike="noStrike" kern="1200" cap="none" spc="-10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m</a:t>
            </a:r>
            <a:r>
              <a:rPr kumimoji="0" lang="en-US" sz="4000" b="0" i="0" u="none" strike="noStrike" kern="1200" cap="none" spc="-10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 </a:t>
            </a:r>
            <a:r>
              <a:rPr kumimoji="0" lang="en-US" b="0" i="0" u="none" strike="noStrike" kern="1200" cap="none" spc="-10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Another Directory</a:t>
            </a:r>
            <a:endParaRPr kumimoji="0" lang="en-US" b="0" i="0" u="none" strike="noStrike" kern="1200" cap="none" spc="-100" normalizeH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Elephant" panose="020209040905050203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3532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93291" y="1049154"/>
            <a:ext cx="9458510" cy="58088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3900" dirty="0" smtClean="0">
                <a:solidFill>
                  <a:sysClr val="windowText" lastClr="000000"/>
                </a:solidFill>
                <a:latin typeface="Calibri"/>
              </a:rPr>
              <a:t>Consider</a:t>
            </a:r>
            <a:r>
              <a:rPr kumimoji="0" lang="en-US" altLang="en-US" sz="39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the following directory structure: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9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 we can import one of the modules from the package, like </a:t>
            </a:r>
            <a:r>
              <a:rPr lang="en-US" altLang="en-US" sz="3900" dirty="0" smtClean="0">
                <a:solidFill>
                  <a:sysClr val="windowText" lastClr="000000"/>
                </a:solidFill>
                <a:latin typeface="Calibri"/>
              </a:rPr>
              <a:t>this</a:t>
            </a:r>
            <a:r>
              <a:rPr kumimoji="0" lang="en-US" altLang="en-US" sz="39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en-US" sz="39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import </a:t>
            </a:r>
            <a:r>
              <a:rPr kumimoji="0" lang="en-US" sz="35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sound.effects.echo</a:t>
            </a:r>
            <a:endParaRPr kumimoji="0" lang="en-US" sz="3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0612" y="1645922"/>
            <a:ext cx="8610600" cy="3384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200" dirty="0" smtClean="0">
                <a:latin typeface="Lucida Console" panose="020B0609040504020204" pitchFamily="49" charset="0"/>
                <a:cs typeface="Courier New" pitchFamily="49" charset="0"/>
              </a:rPr>
              <a:t>sound/              Top-level package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20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  __init__.py      </a:t>
            </a:r>
            <a:r>
              <a:rPr lang="en-US" altLang="en-US" sz="2200" dirty="0" smtClean="0">
                <a:latin typeface="Lucida Console" panose="020B0609040504020204" pitchFamily="49" charset="0"/>
                <a:cs typeface="Courier New" pitchFamily="49" charset="0"/>
              </a:rPr>
              <a:t>Initialize the sound package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200" dirty="0" smtClean="0">
                <a:latin typeface="Lucida Console" panose="020B0609040504020204" pitchFamily="49" charset="0"/>
                <a:cs typeface="Courier New" pitchFamily="49" charset="0"/>
              </a:rPr>
              <a:t>   formats/         </a:t>
            </a:r>
            <a:r>
              <a:rPr lang="en-US" altLang="en-US" sz="2200" dirty="0" err="1" smtClean="0">
                <a:latin typeface="Lucida Console" panose="020B0609040504020204" pitchFamily="49" charset="0"/>
                <a:cs typeface="Courier New" pitchFamily="49" charset="0"/>
              </a:rPr>
              <a:t>Subpackage</a:t>
            </a:r>
            <a:r>
              <a:rPr lang="en-US" altLang="en-US" sz="2200" dirty="0" smtClean="0">
                <a:latin typeface="Lucida Console" panose="020B0609040504020204" pitchFamily="49" charset="0"/>
                <a:cs typeface="Courier New" pitchFamily="49" charset="0"/>
              </a:rPr>
              <a:t> for format convert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200" dirty="0" smtClean="0"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r>
              <a:rPr lang="en-US" altLang="en-US" sz="220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__init__.py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200" dirty="0" smtClean="0">
                <a:latin typeface="Lucida Console" panose="020B0609040504020204" pitchFamily="49" charset="0"/>
                <a:cs typeface="Courier New" pitchFamily="49" charset="0"/>
              </a:rPr>
              <a:t>        wavread.py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200" dirty="0" smtClean="0">
                <a:latin typeface="Lucida Console" panose="020B0609040504020204" pitchFamily="49" charset="0"/>
                <a:cs typeface="Courier New" pitchFamily="49" charset="0"/>
              </a:rPr>
              <a:t>        wavwrite.py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200" dirty="0" smtClean="0">
                <a:latin typeface="Lucida Console" panose="020B0609040504020204" pitchFamily="49" charset="0"/>
                <a:cs typeface="Courier New" pitchFamily="49" charset="0"/>
              </a:rPr>
              <a:t>        ...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200" dirty="0" smtClean="0">
                <a:latin typeface="Lucida Console" panose="020B0609040504020204" pitchFamily="49" charset="0"/>
                <a:cs typeface="Courier New" pitchFamily="49" charset="0"/>
              </a:rPr>
              <a:t>   effects/        </a:t>
            </a:r>
            <a:r>
              <a:rPr lang="en-US" altLang="en-US" sz="2200" dirty="0" err="1" smtClean="0">
                <a:latin typeface="Lucida Console" panose="020B0609040504020204" pitchFamily="49" charset="0"/>
                <a:cs typeface="Courier New" pitchFamily="49" charset="0"/>
              </a:rPr>
              <a:t>Subpackage</a:t>
            </a:r>
            <a:r>
              <a:rPr lang="en-US" altLang="en-US" sz="2200" dirty="0" smtClean="0">
                <a:latin typeface="Lucida Console" panose="020B0609040504020204" pitchFamily="49" charset="0"/>
                <a:cs typeface="Courier New" pitchFamily="49" charset="0"/>
              </a:rPr>
              <a:t> for sound effects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200" dirty="0" smtClean="0"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r>
              <a:rPr lang="en-US" altLang="en-US" sz="220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__init__.py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200" dirty="0" smtClean="0">
                <a:latin typeface="Lucida Console" panose="020B0609040504020204" pitchFamily="49" charset="0"/>
                <a:cs typeface="Courier New" pitchFamily="49" charset="0"/>
              </a:rPr>
              <a:t>        echo.py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000" dirty="0">
              <a:solidFill>
                <a:prstClr val="black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" y="1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-10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Imp</a:t>
            </a:r>
            <a:r>
              <a:rPr kumimoji="0" lang="en-US" b="0" i="0" u="none" strike="noStrike" kern="1200" cap="none" spc="-30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o</a:t>
            </a:r>
            <a:r>
              <a:rPr kumimoji="0" lang="en-US" b="0" i="0" u="none" strike="noStrike" kern="1200" cap="none" spc="-10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rting</a:t>
            </a:r>
            <a:r>
              <a:rPr kumimoji="0" lang="en-US" sz="4000" b="0" i="0" u="none" strike="noStrike" kern="1200" cap="none" spc="-10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 </a:t>
            </a:r>
            <a:r>
              <a:rPr kumimoji="0" lang="en-US" b="0" i="0" u="none" strike="noStrike" kern="1200" cap="none" spc="-10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fr</a:t>
            </a:r>
            <a:r>
              <a:rPr kumimoji="0" lang="en-US" b="0" i="0" u="none" strike="noStrike" kern="1200" cap="none" spc="-30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o</a:t>
            </a:r>
            <a:r>
              <a:rPr kumimoji="0" lang="en-US" b="0" i="0" u="none" strike="noStrike" kern="1200" cap="none" spc="-10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m</a:t>
            </a:r>
            <a:r>
              <a:rPr kumimoji="0" lang="en-US" sz="4000" b="0" i="0" u="none" strike="noStrike" kern="1200" cap="none" spc="-10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 </a:t>
            </a:r>
            <a:r>
              <a:rPr kumimoji="0" lang="en-US" b="0" i="0" u="none" strike="noStrike" kern="1200" cap="none" spc="-10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Another Directory</a:t>
            </a:r>
            <a:endParaRPr kumimoji="0" lang="en-US" b="0" i="0" u="none" strike="noStrike" kern="1200" cap="none" spc="-100" normalizeH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Elephant" panose="020209040905050203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782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idx="1"/>
          </p:nvPr>
        </p:nvSpPr>
        <p:spPr>
          <a:xfrm>
            <a:off x="202131" y="1106906"/>
            <a:ext cx="9201751" cy="5751094"/>
          </a:xfrm>
        </p:spPr>
        <p:txBody>
          <a:bodyPr>
            <a:noAutofit/>
          </a:bodyPr>
          <a:lstStyle/>
          <a:p>
            <a:pPr marL="346075" indent="-250825">
              <a:buSzPct val="100000"/>
              <a:tabLst>
                <a:tab pos="115888" algn="l"/>
                <a:tab pos="568325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600" dirty="0">
                <a:solidFill>
                  <a:srgbClr val="FF0000"/>
                </a:solidFill>
              </a:rPr>
              <a:t>When using Python packages, each directory in the path needs to have an __init__.py file.</a:t>
            </a:r>
          </a:p>
          <a:p>
            <a:pPr marL="625475" lvl="1" indent="-220663">
              <a:buSzPct val="100000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200" dirty="0"/>
              <a:t>So, if you don’t want one: make it an empty file.</a:t>
            </a:r>
          </a:p>
          <a:p>
            <a:pPr marL="346075" indent="-250825">
              <a:spcBef>
                <a:spcPts val="3000"/>
              </a:spcBef>
              <a:buSzPct val="100000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600" dirty="0">
                <a:solidFill>
                  <a:srgbClr val="FF0000"/>
                </a:solidFill>
              </a:rPr>
              <a:t>W</a:t>
            </a:r>
            <a:r>
              <a:rPr lang="en-GB" altLang="en-US" sz="3600" dirty="0" smtClean="0">
                <a:solidFill>
                  <a:srgbClr val="FF0000"/>
                </a:solidFill>
              </a:rPr>
              <a:t>hat </a:t>
            </a:r>
            <a:r>
              <a:rPr lang="en-GB" altLang="en-US" sz="3600" dirty="0">
                <a:solidFill>
                  <a:srgbClr val="FF0000"/>
                </a:solidFill>
              </a:rPr>
              <a:t>is the purpose of the __init__.py file?</a:t>
            </a:r>
          </a:p>
          <a:p>
            <a:pPr marL="625475" lvl="1" indent="-220663">
              <a:buSzPct val="100000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200" dirty="0"/>
              <a:t>When Python first imports </a:t>
            </a:r>
            <a:r>
              <a:rPr lang="en-GB" altLang="en-US" sz="3200" dirty="0" smtClean="0"/>
              <a:t>from </a:t>
            </a:r>
            <a:r>
              <a:rPr lang="en-GB" altLang="en-US" sz="3200" dirty="0"/>
              <a:t>this directory, it:</a:t>
            </a:r>
          </a:p>
          <a:p>
            <a:pPr marL="1087438" lvl="2" indent="-404813">
              <a:buSzPct val="85000"/>
              <a:buFont typeface="+mj-lt"/>
              <a:buAutoNum type="arabicPeriod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200" dirty="0">
                <a:solidFill>
                  <a:srgbClr val="FF0000"/>
                </a:solidFill>
              </a:rPr>
              <a:t>Runs the code in the __init__.py file.</a:t>
            </a:r>
          </a:p>
          <a:p>
            <a:pPr marL="1087438" lvl="2" indent="-404813">
              <a:buSzPct val="85000"/>
              <a:buFont typeface="+mj-lt"/>
              <a:buAutoNum type="arabicPeriod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200" dirty="0">
                <a:solidFill>
                  <a:srgbClr val="FF0000"/>
                </a:solidFill>
              </a:rPr>
              <a:t>Creates a </a:t>
            </a:r>
            <a:r>
              <a:rPr lang="en-GB" altLang="en-US" sz="3200" i="1" dirty="0">
                <a:solidFill>
                  <a:srgbClr val="FF0000"/>
                </a:solidFill>
              </a:rPr>
              <a:t>namespace</a:t>
            </a:r>
            <a:r>
              <a:rPr lang="en-GB" altLang="en-US" sz="3200" dirty="0">
                <a:solidFill>
                  <a:srgbClr val="FF0000"/>
                </a:solidFill>
              </a:rPr>
              <a:t> of everything assigned in __init__.py </a:t>
            </a:r>
            <a:r>
              <a:rPr lang="en-GB" altLang="en-US" sz="2800" dirty="0">
                <a:solidFill>
                  <a:srgbClr val="FF0000"/>
                </a:solidFill>
              </a:rPr>
              <a:t/>
            </a:r>
            <a:br>
              <a:rPr lang="en-GB" altLang="en-US" sz="2800" dirty="0">
                <a:solidFill>
                  <a:srgbClr val="FF0000"/>
                </a:solidFill>
              </a:rPr>
            </a:br>
            <a:endParaRPr lang="en-GB" altLang="en-US" sz="1600" dirty="0">
              <a:solidFill>
                <a:srgbClr val="FF0000"/>
              </a:solidFill>
            </a:endParaRPr>
          </a:p>
          <a:p>
            <a:pPr marL="95250" indent="0" algn="ctr"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200" i="1" spc="-70" dirty="0"/>
              <a:t>In the previous slide’s example, namespace </a:t>
            </a:r>
            <a:r>
              <a:rPr lang="en-GB" altLang="en-US" sz="3200" b="1" spc="-70" dirty="0" err="1" smtClean="0">
                <a:solidFill>
                  <a:srgbClr val="FF0000"/>
                </a:solidFill>
              </a:rPr>
              <a:t>sound.effects</a:t>
            </a:r>
            <a:r>
              <a:rPr lang="en-GB" altLang="en-US" sz="3200" i="1" spc="-70" dirty="0" smtClean="0"/>
              <a:t> </a:t>
            </a:r>
            <a:r>
              <a:rPr lang="en-GB" altLang="en-US" sz="3200" i="1" spc="-70" dirty="0"/>
              <a:t/>
            </a:r>
            <a:br>
              <a:rPr lang="en-GB" altLang="en-US" sz="3200" i="1" spc="-70" dirty="0"/>
            </a:br>
            <a:r>
              <a:rPr lang="en-GB" altLang="en-US" sz="3200" i="1" spc="-70" dirty="0" smtClean="0"/>
              <a:t>exists </a:t>
            </a:r>
            <a:r>
              <a:rPr lang="en-GB" altLang="en-US" sz="3200" i="1" spc="-70" dirty="0"/>
              <a:t>with names from </a:t>
            </a:r>
            <a:r>
              <a:rPr lang="en-GB" altLang="en-US" sz="3200" i="1" spc="-70" dirty="0" smtClean="0"/>
              <a:t>that directory's </a:t>
            </a:r>
            <a:r>
              <a:rPr lang="en-GB" altLang="en-US" sz="3200" i="1" spc="-70" dirty="0">
                <a:solidFill>
                  <a:srgbClr val="FF0000"/>
                </a:solidFill>
              </a:rPr>
              <a:t>__init__.py </a:t>
            </a:r>
            <a:r>
              <a:rPr lang="en-GB" altLang="en-US" sz="3200" i="1" spc="-70" dirty="0"/>
              <a:t>file.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" y="1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0070C0"/>
                </a:solidFill>
              </a:rPr>
              <a:t>__init__.py Files</a:t>
            </a:r>
            <a:endParaRPr kumimoji="0" lang="en-US" b="0" i="0" u="none" strike="noStrike" kern="1200" cap="none" normalizeH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299840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750094" y="105781"/>
            <a:ext cx="8210550" cy="10461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altLang="en-US" dirty="0">
                <a:solidFill>
                  <a:srgbClr val="0070C0"/>
                </a:solidFill>
              </a:rPr>
              <a:t>Some Packages Have </a:t>
            </a:r>
            <a:r>
              <a:rPr lang="en-GB" altLang="en-US" dirty="0">
                <a:solidFill>
                  <a:srgbClr val="FF0000"/>
                </a:solidFill>
              </a:rPr>
              <a:t>.</a:t>
            </a:r>
            <a:r>
              <a:rPr lang="en-GB" altLang="en-US" dirty="0" err="1">
                <a:solidFill>
                  <a:srgbClr val="FF0000"/>
                </a:solidFill>
              </a:rPr>
              <a:t>pyc</a:t>
            </a:r>
            <a:r>
              <a:rPr lang="en-GB" altLang="en-US" dirty="0">
                <a:solidFill>
                  <a:srgbClr val="FF0000"/>
                </a:solidFill>
              </a:rPr>
              <a:t> </a:t>
            </a:r>
            <a:r>
              <a:rPr lang="en-GB" altLang="en-US" dirty="0">
                <a:solidFill>
                  <a:srgbClr val="0070C0"/>
                </a:solidFill>
              </a:rPr>
              <a:t>Files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88758" y="1097282"/>
            <a:ext cx="9326880" cy="56933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800" b="0" i="0" u="none" strike="noStrike" kern="1200" cap="none" spc="-1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These are byte-compiled versions of modules </a:t>
            </a:r>
            <a:r>
              <a:rPr kumimoji="0" lang="en-US" alt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that end in “</a:t>
            </a:r>
            <a:r>
              <a:rPr kumimoji="0" lang="en-US" alt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r>
              <a:rPr kumimoji="0" lang="en-US" altLang="en-US" sz="3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pyc</a:t>
            </a:r>
            <a:r>
              <a:rPr kumimoji="0" lang="en-US" alt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” instead of “</a:t>
            </a:r>
            <a:r>
              <a:rPr kumimoji="0" lang="en-US" alt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r>
              <a:rPr kumimoji="0" lang="en-US" altLang="en-US" sz="3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</a:t>
            </a:r>
            <a:r>
              <a:rPr kumimoji="0" lang="en-US" alt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”.</a:t>
            </a:r>
            <a:endParaRPr kumimoji="0" lang="en-US" altLang="en-US" sz="3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altLang="en-US" sz="3400" dirty="0" smtClean="0">
                <a:solidFill>
                  <a:sysClr val="windowText" lastClr="000000"/>
                </a:solidFill>
              </a:rPr>
              <a:t>Byte-code </a:t>
            </a:r>
            <a:r>
              <a:rPr lang="en-US" altLang="en-US" sz="3400" dirty="0">
                <a:solidFill>
                  <a:sysClr val="windowText" lastClr="000000"/>
                </a:solidFill>
              </a:rPr>
              <a:t>is platform </a:t>
            </a:r>
            <a:r>
              <a:rPr lang="en-US" altLang="en-US" sz="3400" dirty="0" smtClean="0">
                <a:solidFill>
                  <a:sysClr val="windowText" lastClr="000000"/>
                </a:solidFill>
              </a:rPr>
              <a:t>independent.</a:t>
            </a:r>
            <a:endParaRPr lang="en-US" altLang="en-US" sz="3400" dirty="0">
              <a:solidFill>
                <a:sysClr val="windowText" lastClr="000000"/>
              </a:solidFill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3400" dirty="0" err="1" smtClean="0">
                <a:solidFill>
                  <a:sysClr val="windowText" lastClr="000000"/>
                </a:solidFill>
                <a:latin typeface="Calibri"/>
              </a:rPr>
              <a:t>Pyc</a:t>
            </a:r>
            <a:r>
              <a:rPr lang="en-US" altLang="en-US" sz="3400" dirty="0" smtClean="0">
                <a:solidFill>
                  <a:sysClr val="windowText" lastClr="000000"/>
                </a:solidFill>
                <a:latin typeface="Calibri"/>
              </a:rPr>
              <a:t> files are used </a:t>
            </a:r>
            <a:r>
              <a:rPr kumimoji="0" lang="en-US" alt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hide the X.py source code.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 </a:t>
            </a: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pyc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files are used to get a slight speed up.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doesn't run any faster, but it may </a:t>
            </a:r>
            <a:r>
              <a:rPr kumimoji="0" lang="en-US" alt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load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faster.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dirty="0" smtClean="0">
                <a:solidFill>
                  <a:sysClr val="windowText" lastClr="000000"/>
                </a:solidFill>
                <a:latin typeface="Calibri"/>
              </a:rPr>
              <a:t>S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o, sometimes, the same directory may contain both the </a:t>
            </a: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X.pyc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X.py files</a:t>
            </a:r>
          </a:p>
        </p:txBody>
      </p:sp>
    </p:spTree>
    <p:extLst>
      <p:ext uri="{BB962C8B-B14F-4D97-AF65-F5344CB8AC3E}">
        <p14:creationId xmlns:p14="http://schemas.microsoft.com/office/powerpoint/2010/main" val="1575303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483" y="951723"/>
            <a:ext cx="8978061" cy="58222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% cat module1.py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x = 5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% cat module2.py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FFFF00"/>
                </a:solidFill>
                <a:latin typeface="Lucida Console" panose="020B0609040504020204" pitchFamily="49" charset="0"/>
              </a:rPr>
              <a:t>import module1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x = 6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% cat test.py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import module2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print ("imported:",</a:t>
            </a:r>
            <a:r>
              <a:rPr lang="en-US" sz="2800" dirty="0">
                <a:solidFill>
                  <a:srgbClr val="FFFF00"/>
                </a:solidFill>
                <a:latin typeface="Lucida Console" panose="020B0609040504020204" pitchFamily="49" charset="0"/>
              </a:rPr>
              <a:t>module2.x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print ("imp 2x:",</a:t>
            </a:r>
            <a:r>
              <a:rPr lang="en-US" sz="2800" dirty="0">
                <a:solidFill>
                  <a:srgbClr val="FF99FF"/>
                </a:solidFill>
                <a:latin typeface="Lucida Console" panose="020B0609040504020204" pitchFamily="49" charset="0"/>
              </a:rPr>
              <a:t>module2.module1.x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print ("unreachable:",module1.x)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% python3 test.py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imported: </a:t>
            </a:r>
            <a:r>
              <a:rPr lang="en-US" sz="2800" dirty="0">
                <a:solidFill>
                  <a:srgbClr val="FFFF00"/>
                </a:solidFill>
                <a:latin typeface="Lucida Console" panose="020B0609040504020204" pitchFamily="49" charset="0"/>
              </a:rPr>
              <a:t>6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imp 2x: </a:t>
            </a:r>
            <a:r>
              <a:rPr lang="en-US" sz="2800" dirty="0">
                <a:solidFill>
                  <a:srgbClr val="FF99FF"/>
                </a:solidFill>
                <a:latin typeface="Lucida Console" panose="020B0609040504020204" pitchFamily="49" charset="0"/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sz="2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 File “test.py", line 4, in &lt;module&gt;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   print ("unreachable:",module1.x)</a:t>
            </a:r>
          </a:p>
          <a:p>
            <a:pPr>
              <a:lnSpc>
                <a:spcPct val="80000"/>
              </a:lnSpc>
            </a:pPr>
            <a:r>
              <a:rPr lang="en-US" sz="2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NameError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: name 'module1' is not defined</a:t>
            </a: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0" y="105781"/>
            <a:ext cx="9729788" cy="10461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altLang="en-US" spc="-120" dirty="0">
                <a:solidFill>
                  <a:srgbClr val="0070C0"/>
                </a:solidFill>
              </a:rPr>
              <a:t>On</a:t>
            </a:r>
            <a:r>
              <a:rPr lang="en-US" altLang="en-US" spc="-40" dirty="0">
                <a:solidFill>
                  <a:srgbClr val="0070C0"/>
                </a:solidFill>
              </a:rPr>
              <a:t>e</a:t>
            </a:r>
            <a:r>
              <a:rPr lang="en-US" altLang="en-US" sz="3600" spc="-40" dirty="0">
                <a:solidFill>
                  <a:srgbClr val="0070C0"/>
                </a:solidFill>
              </a:rPr>
              <a:t> </a:t>
            </a:r>
            <a:r>
              <a:rPr lang="en-US" altLang="en-US" spc="-400" dirty="0">
                <a:solidFill>
                  <a:srgbClr val="0070C0"/>
                </a:solidFill>
              </a:rPr>
              <a:t>M</a:t>
            </a:r>
            <a:r>
              <a:rPr lang="en-US" altLang="en-US" spc="-40" dirty="0">
                <a:solidFill>
                  <a:srgbClr val="0070C0"/>
                </a:solidFill>
              </a:rPr>
              <a:t>odule Can Import</a:t>
            </a:r>
            <a:r>
              <a:rPr lang="en-US" altLang="en-US" sz="4000" spc="-40" dirty="0">
                <a:solidFill>
                  <a:srgbClr val="0070C0"/>
                </a:solidFill>
              </a:rPr>
              <a:t> </a:t>
            </a:r>
            <a:r>
              <a:rPr lang="en-US" altLang="en-US" spc="-40" dirty="0">
                <a:solidFill>
                  <a:srgbClr val="0070C0"/>
                </a:solidFill>
              </a:rPr>
              <a:t>Another</a:t>
            </a:r>
            <a:endParaRPr lang="en-GB" altLang="en-US" spc="-4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79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483" y="951723"/>
            <a:ext cx="8978061" cy="58222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% cat module1.py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x = 5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% cat module2.py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import module1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x = 6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% cat test.py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import module2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print ("imported:",module2.x)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print ("imp 2x:",module2.module1.x)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print ("unreachable:",</a:t>
            </a:r>
            <a:r>
              <a:rPr lang="en-US" sz="2800" dirty="0">
                <a:solidFill>
                  <a:srgbClr val="FFFF00"/>
                </a:solidFill>
                <a:latin typeface="Lucida Console" panose="020B0609040504020204" pitchFamily="49" charset="0"/>
              </a:rPr>
              <a:t>module1.x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% python3 test.py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imported: 6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imp 2x: 5</a:t>
            </a:r>
          </a:p>
          <a:p>
            <a:pPr>
              <a:lnSpc>
                <a:spcPct val="80000"/>
              </a:lnSpc>
            </a:pPr>
            <a:r>
              <a:rPr lang="en-US" sz="28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2800" dirty="0">
                <a:solidFill>
                  <a:srgbClr val="5C0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5C0000"/>
                </a:solidFill>
                <a:latin typeface="Lucida Console" panose="020B0609040504020204" pitchFamily="49" charset="0"/>
              </a:rPr>
              <a:t>  File “test.py", line 4, in &lt;module&gt;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5C0000"/>
                </a:solidFill>
                <a:latin typeface="Lucida Console" panose="020B0609040504020204" pitchFamily="49" charset="0"/>
              </a:rPr>
              <a:t>    print ("unreachable:",module1.x)</a:t>
            </a:r>
          </a:p>
          <a:p>
            <a:pPr>
              <a:lnSpc>
                <a:spcPct val="80000"/>
              </a:lnSpc>
            </a:pPr>
            <a:r>
              <a:rPr lang="en-US" sz="2800" dirty="0" err="1">
                <a:solidFill>
                  <a:srgbClr val="FF2929"/>
                </a:solidFill>
                <a:latin typeface="Lucida Console" panose="020B0609040504020204" pitchFamily="49" charset="0"/>
              </a:rPr>
              <a:t>NameError</a:t>
            </a:r>
            <a:r>
              <a:rPr lang="en-US" sz="2800" dirty="0">
                <a:solidFill>
                  <a:srgbClr val="FF2929"/>
                </a:solidFill>
                <a:latin typeface="Lucida Console" panose="020B0609040504020204" pitchFamily="49" charset="0"/>
              </a:rPr>
              <a:t>: name 'module1' is not defined</a:t>
            </a: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0" y="105781"/>
            <a:ext cx="9729788" cy="10461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altLang="en-US" spc="-120" dirty="0">
                <a:solidFill>
                  <a:srgbClr val="0070C0"/>
                </a:solidFill>
              </a:rPr>
              <a:t>On</a:t>
            </a:r>
            <a:r>
              <a:rPr lang="en-US" altLang="en-US" spc="-40" dirty="0">
                <a:solidFill>
                  <a:srgbClr val="0070C0"/>
                </a:solidFill>
              </a:rPr>
              <a:t>e</a:t>
            </a:r>
            <a:r>
              <a:rPr lang="en-US" altLang="en-US" sz="3600" spc="-40" dirty="0">
                <a:solidFill>
                  <a:srgbClr val="0070C0"/>
                </a:solidFill>
              </a:rPr>
              <a:t> </a:t>
            </a:r>
            <a:r>
              <a:rPr lang="en-US" altLang="en-US" spc="-400" dirty="0">
                <a:solidFill>
                  <a:srgbClr val="0070C0"/>
                </a:solidFill>
              </a:rPr>
              <a:t>M</a:t>
            </a:r>
            <a:r>
              <a:rPr lang="en-US" altLang="en-US" spc="-40" dirty="0">
                <a:solidFill>
                  <a:srgbClr val="0070C0"/>
                </a:solidFill>
              </a:rPr>
              <a:t>odule Can Import</a:t>
            </a:r>
            <a:r>
              <a:rPr lang="en-US" altLang="en-US" sz="4000" spc="-40" dirty="0">
                <a:solidFill>
                  <a:srgbClr val="0070C0"/>
                </a:solidFill>
              </a:rPr>
              <a:t> </a:t>
            </a:r>
            <a:r>
              <a:rPr lang="en-US" altLang="en-US" spc="-40" dirty="0">
                <a:solidFill>
                  <a:srgbClr val="0070C0"/>
                </a:solidFill>
              </a:rPr>
              <a:t>Another</a:t>
            </a:r>
            <a:endParaRPr lang="en-GB" altLang="en-US" spc="-4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77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483" y="951723"/>
            <a:ext cx="8978061" cy="58222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% cat module1.py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x = 5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% cat module2.py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import module1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x = 6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% cat test.py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FFFF00"/>
                </a:solidFill>
                <a:latin typeface="Lucida Console" panose="020B0609040504020204" pitchFamily="49" charset="0"/>
              </a:rPr>
              <a:t>import module2, module1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print ("imported:",</a:t>
            </a:r>
            <a:r>
              <a:rPr lang="en-US" sz="2800" dirty="0">
                <a:solidFill>
                  <a:srgbClr val="FFFF00"/>
                </a:solidFill>
                <a:latin typeface="Lucida Console" panose="020B0609040504020204" pitchFamily="49" charset="0"/>
              </a:rPr>
              <a:t>module2.x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print ("imp 2x:",</a:t>
            </a:r>
            <a:r>
              <a:rPr lang="en-US" sz="2800" dirty="0">
                <a:solidFill>
                  <a:srgbClr val="FF99FF"/>
                </a:solidFill>
                <a:latin typeface="Lucida Console" panose="020B0609040504020204" pitchFamily="49" charset="0"/>
              </a:rPr>
              <a:t>module2.module1.x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print ("reachable:",</a:t>
            </a:r>
            <a:r>
              <a:rPr lang="en-US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module1.x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% python3 test.py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imported: </a:t>
            </a:r>
            <a:r>
              <a:rPr lang="en-US" sz="2800" dirty="0">
                <a:solidFill>
                  <a:srgbClr val="FFFF00"/>
                </a:solidFill>
                <a:latin typeface="Lucida Console" panose="020B0609040504020204" pitchFamily="49" charset="0"/>
              </a:rPr>
              <a:t>6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imp 2x: </a:t>
            </a:r>
            <a:r>
              <a:rPr lang="en-US" sz="2800" dirty="0">
                <a:solidFill>
                  <a:srgbClr val="FF99FF"/>
                </a:solidFill>
                <a:latin typeface="Lucida Console" panose="020B0609040504020204" pitchFamily="49" charset="0"/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Reachable: </a:t>
            </a:r>
            <a:r>
              <a:rPr lang="en-US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0" y="105781"/>
            <a:ext cx="9729788" cy="10461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altLang="en-US" spc="-400" dirty="0">
                <a:solidFill>
                  <a:srgbClr val="0070C0"/>
                </a:solidFill>
              </a:rPr>
              <a:t>Y</a:t>
            </a:r>
            <a:r>
              <a:rPr lang="en-US" altLang="en-US" spc="-120" dirty="0">
                <a:solidFill>
                  <a:srgbClr val="0070C0"/>
                </a:solidFill>
              </a:rPr>
              <a:t>ou Can Impo</a:t>
            </a:r>
            <a:r>
              <a:rPr lang="en-US" altLang="en-US" spc="-20" dirty="0">
                <a:solidFill>
                  <a:srgbClr val="0070C0"/>
                </a:solidFill>
              </a:rPr>
              <a:t>r</a:t>
            </a:r>
            <a:r>
              <a:rPr lang="en-US" altLang="en-US" spc="-120" dirty="0">
                <a:solidFill>
                  <a:srgbClr val="0070C0"/>
                </a:solidFill>
              </a:rPr>
              <a:t>t </a:t>
            </a:r>
            <a:r>
              <a:rPr lang="en-US" altLang="en-US" spc="-400" dirty="0">
                <a:solidFill>
                  <a:srgbClr val="0070C0"/>
                </a:solidFill>
              </a:rPr>
              <a:t>M</a:t>
            </a:r>
            <a:r>
              <a:rPr lang="en-US" altLang="en-US" spc="-120" dirty="0">
                <a:solidFill>
                  <a:srgbClr val="0070C0"/>
                </a:solidFill>
              </a:rPr>
              <a:t>ultiple </a:t>
            </a:r>
            <a:r>
              <a:rPr lang="en-US" altLang="en-US" spc="-400" dirty="0">
                <a:solidFill>
                  <a:srgbClr val="0070C0"/>
                </a:solidFill>
              </a:rPr>
              <a:t>M</a:t>
            </a:r>
            <a:r>
              <a:rPr lang="en-US" altLang="en-US" spc="-50" dirty="0">
                <a:solidFill>
                  <a:srgbClr val="0070C0"/>
                </a:solidFill>
              </a:rPr>
              <a:t>o</a:t>
            </a:r>
            <a:r>
              <a:rPr lang="en-US" altLang="en-US" spc="-120" dirty="0">
                <a:solidFill>
                  <a:srgbClr val="0070C0"/>
                </a:solidFill>
              </a:rPr>
              <a:t>dules</a:t>
            </a:r>
            <a:endParaRPr lang="en-GB" altLang="en-US" spc="-4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0" y="105781"/>
            <a:ext cx="9729788" cy="10461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altLang="en-US" dirty="0">
                <a:solidFill>
                  <a:srgbClr val="0070C0"/>
                </a:solidFill>
              </a:rPr>
              <a:t>The </a:t>
            </a:r>
            <a:r>
              <a:rPr lang="en-US" altLang="en-US" dirty="0" smtClean="0">
                <a:solidFill>
                  <a:srgbClr val="0070C0"/>
                </a:solidFill>
              </a:rPr>
              <a:t>from </a:t>
            </a:r>
            <a:r>
              <a:rPr lang="en-US" altLang="en-US" sz="3600" b="1" dirty="0" smtClean="0">
                <a:solidFill>
                  <a:srgbClr val="0070C0"/>
                </a:solidFill>
              </a:rPr>
              <a:t>…</a:t>
            </a:r>
            <a:r>
              <a:rPr lang="en-US" altLang="en-US" dirty="0" smtClean="0">
                <a:solidFill>
                  <a:srgbClr val="0070C0"/>
                </a:solidFill>
              </a:rPr>
              <a:t> import  </a:t>
            </a:r>
            <a:r>
              <a:rPr lang="en-US" altLang="en-US" dirty="0">
                <a:solidFill>
                  <a:srgbClr val="0070C0"/>
                </a:solidFill>
              </a:rPr>
              <a:t>Statement: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4414" y="1122947"/>
            <a:ext cx="9458510" cy="5735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You can import specific names from a module:</a:t>
            </a:r>
          </a:p>
          <a:p>
            <a:pPr>
              <a:buFontTx/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dirty="0" smtClean="0">
                <a:latin typeface="Lucida Console" panose="020B0609040504020204" pitchFamily="49" charset="0"/>
                <a:cs typeface="Courier New" pitchFamily="49" charset="0"/>
              </a:rPr>
              <a:t>from </a:t>
            </a:r>
            <a:r>
              <a:rPr lang="en-US" sz="3200" dirty="0" err="1" smtClean="0">
                <a:latin typeface="Lucida Console" panose="020B0609040504020204" pitchFamily="49" charset="0"/>
                <a:cs typeface="Courier New" pitchFamily="49" charset="0"/>
              </a:rPr>
              <a:t>modname</a:t>
            </a:r>
            <a:r>
              <a:rPr lang="en-US" sz="320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itchFamily="49" charset="0"/>
              </a:rPr>
              <a:t>import </a:t>
            </a:r>
            <a:r>
              <a:rPr 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itchFamily="49" charset="0"/>
              </a:rPr>
              <a:t>f1, f2, </a:t>
            </a:r>
            <a:r>
              <a:rPr lang="en-US" sz="3200" dirty="0" smtClean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itchFamily="49" charset="0"/>
              </a:rPr>
              <a:t>s1</a:t>
            </a:r>
            <a:r>
              <a:rPr lang="en-US" sz="320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br>
              <a:rPr lang="en-US" sz="3200" dirty="0" smtClean="0">
                <a:latin typeface="Lucida Console" panose="020B0609040504020204" pitchFamily="49" charset="0"/>
                <a:cs typeface="Courier New" pitchFamily="49" charset="0"/>
              </a:rPr>
            </a:br>
            <a:endParaRPr lang="en-US" sz="700" dirty="0" smtClean="0">
              <a:latin typeface="Lucida Console" panose="020B0609040504020204" pitchFamily="49" charset="0"/>
              <a:cs typeface="Courier New" pitchFamily="49" charset="0"/>
            </a:endParaRPr>
          </a:p>
          <a:p>
            <a:pPr marL="509588" lvl="1" indent="-220663">
              <a:defRPr/>
            </a:pPr>
            <a:r>
              <a:rPr lang="en-US" spc="-50" dirty="0" smtClean="0">
                <a:solidFill>
                  <a:sysClr val="windowText" lastClr="000000"/>
                </a:solidFill>
              </a:rPr>
              <a:t>The specified objects are </a:t>
            </a:r>
            <a:r>
              <a:rPr lang="en-US" spc="-50" dirty="0">
                <a:solidFill>
                  <a:sysClr val="windowText" lastClr="000000"/>
                </a:solidFill>
              </a:rPr>
              <a:t>defined in </a:t>
            </a:r>
            <a:r>
              <a:rPr lang="en-US" spc="-50" dirty="0" err="1">
                <a:solidFill>
                  <a:sysClr val="windowText" lastClr="000000"/>
                </a:solidFill>
              </a:rPr>
              <a:t>modname</a:t>
            </a:r>
            <a:r>
              <a:rPr lang="en-US" spc="-50" dirty="0">
                <a:solidFill>
                  <a:sysClr val="windowText" lastClr="000000"/>
                </a:solidFill>
              </a:rPr>
              <a:t>.</a:t>
            </a:r>
          </a:p>
          <a:p>
            <a:pPr marL="798513" lvl="1" indent="-230188">
              <a:defRPr/>
            </a:pPr>
            <a:r>
              <a:rPr lang="en-US" sz="3400" dirty="0">
                <a:solidFill>
                  <a:sysClr val="windowText" lastClr="000000"/>
                </a:solidFill>
              </a:rPr>
              <a:t>Remember: in Python, everything is an </a:t>
            </a:r>
            <a:r>
              <a:rPr lang="en-US" sz="3400" dirty="0" smtClean="0">
                <a:solidFill>
                  <a:sysClr val="windowText" lastClr="000000"/>
                </a:solidFill>
              </a:rPr>
              <a:t>object </a:t>
            </a:r>
            <a:r>
              <a:rPr lang="en-US" sz="3400" dirty="0">
                <a:solidFill>
                  <a:sysClr val="windowText" lastClr="000000"/>
                </a:solidFill>
              </a:rPr>
              <a:t>(including functions).</a:t>
            </a:r>
          </a:p>
          <a:p>
            <a:pPr marL="798513" lvl="2" indent="-230188">
              <a:defRPr/>
            </a:pPr>
            <a:r>
              <a:rPr lang="en-US" sz="3400" spc="-30" dirty="0">
                <a:solidFill>
                  <a:sysClr val="windowText" lastClr="000000"/>
                </a:solidFill>
              </a:rPr>
              <a:t>Perhaps, f1 &amp; f2 are functions and s1 is a string.</a:t>
            </a:r>
          </a:p>
          <a:p>
            <a:pPr lvl="0">
              <a:defRPr/>
            </a:pPr>
            <a:endParaRPr lang="en-US" sz="1300" dirty="0">
              <a:solidFill>
                <a:sysClr val="windowText" lastClr="000000"/>
              </a:solidFill>
            </a:endParaRPr>
          </a:p>
          <a:p>
            <a:pPr lvl="0">
              <a:defRPr/>
            </a:pPr>
            <a:r>
              <a:rPr lang="en-US" sz="3900" dirty="0">
                <a:solidFill>
                  <a:sysClr val="windowText" lastClr="000000"/>
                </a:solidFill>
              </a:rPr>
              <a:t>The effect of a</a:t>
            </a:r>
            <a:r>
              <a:rPr lang="en-US" sz="3900" dirty="0" smtClean="0">
                <a:solidFill>
                  <a:sysClr val="windowText" lastClr="000000"/>
                </a:solidFill>
              </a:rPr>
              <a:t> </a:t>
            </a:r>
            <a:r>
              <a:rPr lang="en-US" sz="3900" dirty="0">
                <a:solidFill>
                  <a:sysClr val="windowText" lastClr="000000"/>
                </a:solidFill>
              </a:rPr>
              <a:t>from… import command is:</a:t>
            </a:r>
          </a:p>
          <a:p>
            <a:pPr marL="509588" lvl="1" indent="-220663">
              <a:defRPr/>
            </a:pPr>
            <a:r>
              <a:rPr lang="en-US" spc="-80" dirty="0">
                <a:solidFill>
                  <a:sysClr val="windowText" lastClr="000000"/>
                </a:solidFill>
              </a:rPr>
              <a:t>You’ll access these objects directly, </a:t>
            </a:r>
            <a:r>
              <a:rPr lang="en-US" i="1" spc="-80" dirty="0">
                <a:solidFill>
                  <a:sysClr val="windowText" lastClr="000000"/>
                </a:solidFill>
              </a:rPr>
              <a:t>not indirectly through the module</a:t>
            </a:r>
            <a:r>
              <a:rPr lang="en-US" spc="-80" dirty="0">
                <a:solidFill>
                  <a:sysClr val="windowText" lastClr="000000"/>
                </a:solidFill>
              </a:rPr>
              <a:t>. (</a:t>
            </a:r>
            <a:r>
              <a:rPr lang="en-US" spc="-80" dirty="0" err="1" smtClean="0">
                <a:solidFill>
                  <a:sysClr val="windowText" lastClr="000000"/>
                </a:solidFill>
              </a:rPr>
              <a:t>ie</a:t>
            </a:r>
            <a:r>
              <a:rPr lang="en-US" spc="-80" dirty="0" smtClean="0">
                <a:solidFill>
                  <a:sysClr val="windowText" lastClr="000000"/>
                </a:solidFill>
              </a:rPr>
              <a:t>:</a:t>
            </a:r>
            <a:r>
              <a:rPr lang="en-US" sz="1200" spc="-80" dirty="0" smtClean="0">
                <a:solidFill>
                  <a:sysClr val="windowText" lastClr="000000"/>
                </a:solidFill>
              </a:rPr>
              <a:t> </a:t>
            </a:r>
            <a:r>
              <a:rPr lang="en-US" spc="-80" dirty="0">
                <a:solidFill>
                  <a:sysClr val="windowText" lastClr="000000"/>
                </a:solidFill>
              </a:rPr>
              <a:t>“s1”</a:t>
            </a:r>
            <a:r>
              <a:rPr lang="en-US" sz="2000" spc="-80" dirty="0">
                <a:solidFill>
                  <a:sysClr val="windowText" lastClr="000000"/>
                </a:solidFill>
              </a:rPr>
              <a:t> </a:t>
            </a:r>
            <a:r>
              <a:rPr lang="en-US" i="1" spc="-80" dirty="0">
                <a:solidFill>
                  <a:sysClr val="windowText" lastClr="000000"/>
                </a:solidFill>
              </a:rPr>
              <a:t>not </a:t>
            </a:r>
            <a:r>
              <a:rPr lang="en-US" spc="-80" dirty="0">
                <a:solidFill>
                  <a:sysClr val="windowText" lastClr="000000"/>
                </a:solidFill>
              </a:rPr>
              <a:t>“</a:t>
            </a:r>
            <a:r>
              <a:rPr lang="en-US" i="1" spc="-80" dirty="0">
                <a:solidFill>
                  <a:sysClr val="windowText" lastClr="000000"/>
                </a:solidFill>
              </a:rPr>
              <a:t>modname.s1</a:t>
            </a:r>
            <a:r>
              <a:rPr lang="en-US" spc="-80" dirty="0">
                <a:solidFill>
                  <a:sysClr val="windowText" lastClr="000000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5164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0" y="105781"/>
            <a:ext cx="9729788" cy="10461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altLang="en-US" dirty="0">
                <a:solidFill>
                  <a:srgbClr val="0070C0"/>
                </a:solidFill>
              </a:rPr>
              <a:t>The </a:t>
            </a:r>
            <a:r>
              <a:rPr lang="en-US" altLang="en-US" dirty="0" smtClean="0">
                <a:solidFill>
                  <a:srgbClr val="0070C0"/>
                </a:solidFill>
              </a:rPr>
              <a:t>from </a:t>
            </a:r>
            <a:r>
              <a:rPr lang="en-US"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* </a:t>
            </a:r>
            <a:r>
              <a:rPr lang="en-US" altLang="en-US" dirty="0" smtClean="0">
                <a:solidFill>
                  <a:srgbClr val="0070C0"/>
                </a:solidFill>
              </a:rPr>
              <a:t>import  </a:t>
            </a:r>
            <a:r>
              <a:rPr lang="en-US" altLang="en-US" dirty="0">
                <a:solidFill>
                  <a:srgbClr val="0070C0"/>
                </a:solidFill>
              </a:rPr>
              <a:t>Statement: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4414" y="1122947"/>
            <a:ext cx="9458510" cy="5735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3600" dirty="0"/>
              <a:t>You can also import </a:t>
            </a:r>
            <a:r>
              <a:rPr lang="en-US" sz="3600" u="sng" dirty="0"/>
              <a:t>all names</a:t>
            </a:r>
            <a:r>
              <a:rPr lang="en-US" sz="3600" dirty="0"/>
              <a:t> from a module:</a:t>
            </a:r>
          </a:p>
          <a:p>
            <a:pPr>
              <a:buFontTx/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dirty="0">
                <a:latin typeface="Lucida Console" panose="020B0609040504020204" pitchFamily="49" charset="0"/>
                <a:cs typeface="Courier New" pitchFamily="49" charset="0"/>
              </a:rPr>
              <a:t>from </a:t>
            </a:r>
            <a:r>
              <a:rPr lang="en-US" sz="3200" dirty="0" err="1">
                <a:latin typeface="Lucida Console" panose="020B0609040504020204" pitchFamily="49" charset="0"/>
                <a:cs typeface="Courier New" pitchFamily="49" charset="0"/>
              </a:rPr>
              <a:t>modname</a:t>
            </a:r>
            <a:r>
              <a:rPr lang="en-US" sz="3200" dirty="0">
                <a:latin typeface="Lucida Console" panose="020B0609040504020204" pitchFamily="49" charset="0"/>
                <a:cs typeface="Courier New" pitchFamily="49" charset="0"/>
              </a:rPr>
              <a:t> import </a:t>
            </a:r>
            <a:r>
              <a:rPr lang="en-US" sz="3200" b="1" dirty="0">
                <a:solidFill>
                  <a:srgbClr val="FF0000"/>
                </a:solidFill>
                <a:latin typeface="Franklin Gothic Heavy" panose="020B0903020102020204" pitchFamily="34" charset="0"/>
                <a:cs typeface="Courier New" pitchFamily="49" charset="0"/>
              </a:rPr>
              <a:t>*</a:t>
            </a:r>
            <a:r>
              <a:rPr lang="en-US" sz="32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br>
              <a:rPr lang="en-US" sz="3200" dirty="0">
                <a:latin typeface="Lucida Console" panose="020B0609040504020204" pitchFamily="49" charset="0"/>
                <a:cs typeface="Courier New" pitchFamily="49" charset="0"/>
              </a:rPr>
            </a:br>
            <a:endParaRPr lang="en-US" sz="700" dirty="0"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3600" dirty="0"/>
              <a:t>It’s an easy way to access everything without all of the typing of module names.</a:t>
            </a:r>
          </a:p>
          <a:p>
            <a:pPr lvl="1">
              <a:lnSpc>
                <a:spcPct val="85000"/>
              </a:lnSpc>
              <a:spcBef>
                <a:spcPts val="800"/>
              </a:spcBef>
            </a:pPr>
            <a:r>
              <a:rPr lang="en-US" dirty="0"/>
              <a:t>But don’t overuse it, because it makes your program unnecessarily large, etc.</a:t>
            </a:r>
          </a:p>
          <a:p>
            <a:pPr lvl="1">
              <a:lnSpc>
                <a:spcPct val="85000"/>
              </a:lnSpc>
              <a:spcBef>
                <a:spcPts val="800"/>
              </a:spcBef>
            </a:pPr>
            <a:r>
              <a:rPr lang="en-US" dirty="0"/>
              <a:t>Also, Windows computers may, in rare cases, have problems if two methods are the same except for upper and lower case. </a:t>
            </a:r>
          </a:p>
          <a:p>
            <a:pPr lvl="2">
              <a:spcBef>
                <a:spcPts val="800"/>
              </a:spcBef>
            </a:pPr>
            <a:r>
              <a:rPr lang="en-US" dirty="0"/>
              <a:t>It’s unlikely, but still something to be aware of...</a:t>
            </a:r>
          </a:p>
        </p:txBody>
      </p:sp>
    </p:spTree>
    <p:extLst>
      <p:ext uri="{BB962C8B-B14F-4D97-AF65-F5344CB8AC3E}">
        <p14:creationId xmlns:p14="http://schemas.microsoft.com/office/powerpoint/2010/main" val="30336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129"/>
            <a:ext cx="3970039" cy="685374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5000"/>
              </a:lnSpc>
            </a:pPr>
            <a:endParaRPr lang="en-US" altLang="zh-TW" sz="2798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1517" y="2129"/>
            <a:ext cx="3899728" cy="68537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“See? The items </a:t>
            </a:r>
            <a:r>
              <a:rPr lang="en-US" altLang="zh-TW" sz="2798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br>
              <a:rPr lang="en-US" altLang="zh-TW" sz="2798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spc="-46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2798" spc="-9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altLang="zh-TW" sz="2798" spc="-46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 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 in t</a:t>
            </a:r>
            <a:r>
              <a:rPr lang="en-US" altLang="zh-TW" sz="2798" spc="-1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created them.”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“Yes.”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“So a student asked me: </a:t>
            </a: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‘How can I add a new </a:t>
            </a:r>
            <a:b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at the beginning </a:t>
            </a:r>
            <a:b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i="1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the</a:t>
            </a:r>
            <a:r>
              <a:rPr lang="en-US" altLang="zh-TW" sz="222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set? </a:t>
            </a:r>
            <a:r>
              <a:rPr lang="en-US" altLang="zh-TW" sz="2798" i="1" spc="-46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i="1" spc="-74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I add </a:t>
            </a: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element, it al</a:t>
            </a:r>
            <a:r>
              <a:rPr lang="en-US" altLang="zh-TW" sz="2798" i="1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i="1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TW" sz="2798" i="1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US" altLang="zh-TW" sz="2798" i="1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to t</a:t>
            </a:r>
            <a:r>
              <a:rPr lang="en-US" altLang="zh-TW" sz="2798" i="1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TW" sz="2798" i="1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i="1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2798" i="1" spc="-46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’’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 see. The question does not make sense because </a:t>
            </a:r>
            <a:r>
              <a:rPr lang="en-US" altLang="zh-TW" sz="2798" spc="-83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 </a:t>
            </a:r>
            <a:r>
              <a:rPr lang="en-US" altLang="zh-TW" sz="2798" spc="-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spc="-5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798" spc="-8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TW" sz="2798" spc="-37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798" spc="-11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spc="-83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</a:t>
            </a:r>
            <a:r>
              <a:rPr lang="en-US" altLang="zh-TW" sz="2798" spc="-65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altLang="zh-TW" sz="2798" spc="-83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2798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regardless of whether </a:t>
            </a:r>
            <a:b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in which they print seems </a:t>
            </a:r>
            <a:r>
              <a:rPr lang="en-US" altLang="zh-TW" sz="2798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predictable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3991180" y="489"/>
            <a:ext cx="5738609" cy="3501287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798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&gt;&gt;&gt; S={1,2,3,4}</a:t>
            </a:r>
          </a:p>
          <a:p>
            <a:r>
              <a:rPr lang="en-US" altLang="zh-TW" sz="2798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&gt;&gt;&gt; print (S)</a:t>
            </a:r>
          </a:p>
          <a:p>
            <a:r>
              <a:rPr lang="en-US" altLang="zh-TW" sz="2798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{1, 2, 3, 4}</a:t>
            </a:r>
          </a:p>
          <a:p>
            <a:r>
              <a:rPr lang="en-US" altLang="zh-TW" sz="2798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&gt;&gt;&gt; S|={5}</a:t>
            </a:r>
          </a:p>
          <a:p>
            <a:r>
              <a:rPr lang="en-US" altLang="zh-TW" sz="2798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798" dirty="0">
                <a:solidFill>
                  <a:prstClr val="black"/>
                </a:solidFill>
                <a:latin typeface="Lucida Console" panose="020B0609040504020204" pitchFamily="49" charset="0"/>
              </a:rPr>
              <a:t>print </a:t>
            </a:r>
            <a:r>
              <a:rPr lang="en-US" altLang="zh-TW" sz="2798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(S)</a:t>
            </a:r>
            <a:endParaRPr lang="en-US" altLang="zh-TW" sz="2798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TW" sz="2798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{1, 2, 3, 4, 5}</a:t>
            </a:r>
          </a:p>
          <a:p>
            <a:r>
              <a:rPr lang="en-US" altLang="zh-TW" sz="2798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798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Trapezoid 6"/>
          <p:cNvSpPr/>
          <p:nvPr/>
        </p:nvSpPr>
        <p:spPr bwMode="auto">
          <a:xfrm rot="2700000" flipH="1">
            <a:off x="7351365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Remember</a:t>
            </a:r>
            <a:b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</a:b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this slide?</a:t>
            </a:r>
            <a:endParaRPr kumimoji="1" lang="en-US" sz="2800" dirty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240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381" y="981776"/>
            <a:ext cx="9269128" cy="58762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75000"/>
              </a:lnSpc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3200" dirty="0">
                <a:solidFill>
                  <a:prstClr val="white"/>
                </a:solidFill>
                <a:latin typeface="Lucida Console" panose="020B0609040504020204" pitchFamily="49" charset="0"/>
              </a:rPr>
              <a:t>cos(0)</a:t>
            </a:r>
          </a:p>
          <a:p>
            <a:pPr>
              <a:lnSpc>
                <a:spcPct val="75000"/>
              </a:lnSpc>
            </a:pP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stdin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>
              <a:lnSpc>
                <a:spcPct val="75000"/>
              </a:lnSpc>
            </a:pP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NameError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: name</a:t>
            </a: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rgbClr val="FF2929"/>
                </a:solidFill>
                <a:latin typeface="Lucida Console" panose="020B0609040504020204" pitchFamily="49" charset="0"/>
              </a:rPr>
              <a:t>'cos' is not defined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32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math.cos</a:t>
            </a:r>
            <a:r>
              <a:rPr lang="en-US" sz="3200" dirty="0">
                <a:solidFill>
                  <a:prstClr val="white"/>
                </a:solidFill>
                <a:latin typeface="Lucida Console" panose="020B0609040504020204" pitchFamily="49" charset="0"/>
              </a:rPr>
              <a:t>(0)</a:t>
            </a:r>
          </a:p>
          <a:p>
            <a:pPr>
              <a:lnSpc>
                <a:spcPct val="75000"/>
              </a:lnSpc>
            </a:pP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stdin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>
              <a:lnSpc>
                <a:spcPct val="75000"/>
              </a:lnSpc>
            </a:pP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NameError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: name</a:t>
            </a: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rgbClr val="FF2929"/>
                </a:solidFill>
                <a:latin typeface="Lucida Console" panose="020B0609040504020204" pitchFamily="49" charset="0"/>
              </a:rPr>
              <a:t>'math' is not defined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2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rgbClr val="FFFF00"/>
                </a:solidFill>
                <a:latin typeface="Lucida Console" panose="020B0609040504020204" pitchFamily="49" charset="0"/>
              </a:rPr>
              <a:t>import math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200" dirty="0">
                <a:solidFill>
                  <a:prstClr val="white"/>
                </a:solidFill>
                <a:latin typeface="Lucida Console" panose="020B0609040504020204" pitchFamily="49" charset="0"/>
              </a:rPr>
              <a:t> cos(0)</a:t>
            </a:r>
          </a:p>
          <a:p>
            <a:pPr>
              <a:lnSpc>
                <a:spcPct val="75000"/>
              </a:lnSpc>
            </a:pP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stdin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>
              <a:lnSpc>
                <a:spcPct val="75000"/>
              </a:lnSpc>
            </a:pP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NameError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: name</a:t>
            </a:r>
            <a:r>
              <a:rPr lang="en-US" sz="3200" dirty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rgbClr val="FF2929"/>
                </a:solidFill>
                <a:latin typeface="Lucida Console" panose="020B0609040504020204" pitchFamily="49" charset="0"/>
              </a:rPr>
              <a:t>'cos' is not defined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3200" dirty="0" err="1">
                <a:solidFill>
                  <a:srgbClr val="FF99FF"/>
                </a:solidFill>
                <a:latin typeface="Lucida Console" panose="020B0609040504020204" pitchFamily="49" charset="0"/>
              </a:rPr>
              <a:t>math.cos</a:t>
            </a:r>
            <a:r>
              <a:rPr lang="en-US" sz="3200" dirty="0">
                <a:solidFill>
                  <a:srgbClr val="FF99FF"/>
                </a:solidFill>
                <a:latin typeface="Lucida Console" panose="020B0609040504020204" pitchFamily="49" charset="0"/>
              </a:rPr>
              <a:t>(0)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srgbClr val="FF99FF"/>
                </a:solidFill>
                <a:latin typeface="Lucida Console" panose="020B0609040504020204" pitchFamily="49" charset="0"/>
              </a:rPr>
              <a:t>1.0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0" y="105781"/>
            <a:ext cx="9729788" cy="10461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altLang="en-US" dirty="0" smtClean="0">
                <a:solidFill>
                  <a:srgbClr val="0070C0"/>
                </a:solidFill>
              </a:rPr>
              <a:t>The imported object has methods</a:t>
            </a:r>
            <a:endParaRPr lang="en-GB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0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381" y="981776"/>
            <a:ext cx="9269128" cy="58762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75000"/>
              </a:lnSpc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3200" dirty="0">
                <a:solidFill>
                  <a:prstClr val="white"/>
                </a:solidFill>
                <a:latin typeface="Lucida Console" panose="020B0609040504020204" pitchFamily="49" charset="0"/>
              </a:rPr>
              <a:t>cos(0)</a:t>
            </a:r>
          </a:p>
          <a:p>
            <a:pPr>
              <a:lnSpc>
                <a:spcPct val="75000"/>
              </a:lnSpc>
            </a:pP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stdin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>
              <a:lnSpc>
                <a:spcPct val="75000"/>
              </a:lnSpc>
            </a:pP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NameError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: name</a:t>
            </a: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rgbClr val="FF2929"/>
                </a:solidFill>
                <a:latin typeface="Lucida Console" panose="020B0609040504020204" pitchFamily="49" charset="0"/>
              </a:rPr>
              <a:t>'cos' is not defined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32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math.cos</a:t>
            </a:r>
            <a:r>
              <a:rPr lang="en-US" sz="3200" dirty="0">
                <a:solidFill>
                  <a:prstClr val="white"/>
                </a:solidFill>
                <a:latin typeface="Lucida Console" panose="020B0609040504020204" pitchFamily="49" charset="0"/>
              </a:rPr>
              <a:t>(0)</a:t>
            </a:r>
          </a:p>
          <a:p>
            <a:pPr>
              <a:lnSpc>
                <a:spcPct val="75000"/>
              </a:lnSpc>
            </a:pP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stdin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>
              <a:lnSpc>
                <a:spcPct val="75000"/>
              </a:lnSpc>
            </a:pP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NameError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: name</a:t>
            </a: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rgbClr val="FF2929"/>
                </a:solidFill>
                <a:latin typeface="Lucida Console" panose="020B0609040504020204" pitchFamily="49" charset="0"/>
              </a:rPr>
              <a:t>'math' is not defined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2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rgbClr val="FFFF00"/>
                </a:solidFill>
                <a:latin typeface="Lucida Console" panose="020B0609040504020204" pitchFamily="49" charset="0"/>
              </a:rPr>
              <a:t>from math import </a:t>
            </a:r>
            <a:r>
              <a:rPr lang="en-US" sz="32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cos</a:t>
            </a:r>
            <a:endParaRPr lang="en-US" sz="3200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2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math.cos</a:t>
            </a:r>
            <a:r>
              <a:rPr 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(0)</a:t>
            </a:r>
          </a:p>
          <a:p>
            <a:pPr>
              <a:lnSpc>
                <a:spcPct val="75000"/>
              </a:lnSpc>
            </a:pPr>
            <a:r>
              <a:rPr lang="en-US" sz="3200" dirty="0" err="1" smtClean="0">
                <a:solidFill>
                  <a:srgbClr val="5C0000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3200" dirty="0" smtClean="0">
                <a:solidFill>
                  <a:srgbClr val="5C0000"/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(most recent call last):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stdin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>
              <a:lnSpc>
                <a:spcPct val="75000"/>
              </a:lnSpc>
            </a:pP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NameError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: name</a:t>
            </a:r>
            <a:r>
              <a:rPr lang="en-US" sz="3200" dirty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 smtClean="0">
                <a:solidFill>
                  <a:srgbClr val="FF2929"/>
                </a:solidFill>
                <a:latin typeface="Lucida Console" panose="020B0609040504020204" pitchFamily="49" charset="0"/>
              </a:rPr>
              <a:t>'math' </a:t>
            </a:r>
            <a:r>
              <a:rPr lang="en-US" sz="3200" dirty="0">
                <a:solidFill>
                  <a:srgbClr val="FF2929"/>
                </a:solidFill>
                <a:latin typeface="Lucida Console" panose="020B0609040504020204" pitchFamily="49" charset="0"/>
              </a:rPr>
              <a:t>is not defined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3200" dirty="0" smtClean="0">
                <a:solidFill>
                  <a:srgbClr val="FF99FF"/>
                </a:solidFill>
                <a:latin typeface="Lucida Console" panose="020B0609040504020204" pitchFamily="49" charset="0"/>
              </a:rPr>
              <a:t>cos(0</a:t>
            </a:r>
            <a:r>
              <a:rPr lang="en-US" sz="3200" dirty="0">
                <a:solidFill>
                  <a:srgbClr val="FF99FF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srgbClr val="FF99FF"/>
                </a:solidFill>
                <a:latin typeface="Lucida Console" panose="020B0609040504020204" pitchFamily="49" charset="0"/>
              </a:rPr>
              <a:t>1.0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0" y="105781"/>
            <a:ext cx="9729788" cy="10461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altLang="en-US" spc="-50" dirty="0">
                <a:solidFill>
                  <a:srgbClr val="0070C0"/>
                </a:solidFill>
              </a:rPr>
              <a:t>But</a:t>
            </a:r>
            <a:r>
              <a:rPr lang="en-US" altLang="en-US" sz="3600" spc="-50" dirty="0">
                <a:solidFill>
                  <a:srgbClr val="0070C0"/>
                </a:solidFill>
              </a:rPr>
              <a:t> </a:t>
            </a:r>
            <a:r>
              <a:rPr lang="en-US" altLang="en-US" spc="-50" dirty="0">
                <a:solidFill>
                  <a:srgbClr val="0070C0"/>
                </a:solidFill>
              </a:rPr>
              <a:t>fr</a:t>
            </a:r>
            <a:r>
              <a:rPr lang="en-US" altLang="en-US" spc="-200" dirty="0">
                <a:solidFill>
                  <a:srgbClr val="0070C0"/>
                </a:solidFill>
              </a:rPr>
              <a:t>o</a:t>
            </a:r>
            <a:r>
              <a:rPr lang="en-US" altLang="en-US" spc="-50" dirty="0">
                <a:solidFill>
                  <a:srgbClr val="0070C0"/>
                </a:solidFill>
              </a:rPr>
              <a:t>m</a:t>
            </a:r>
            <a:r>
              <a:rPr lang="en-US" altLang="en-US" sz="3600" b="1" spc="-50" dirty="0">
                <a:solidFill>
                  <a:srgbClr val="0070C0"/>
                </a:solidFill>
              </a:rPr>
              <a:t>...</a:t>
            </a:r>
            <a:r>
              <a:rPr lang="en-US" altLang="en-US" spc="-50" dirty="0" smtClean="0">
                <a:solidFill>
                  <a:srgbClr val="0070C0"/>
                </a:solidFill>
              </a:rPr>
              <a:t>i</a:t>
            </a:r>
            <a:r>
              <a:rPr lang="en-US" altLang="en-US" spc="-200" dirty="0" smtClean="0">
                <a:solidFill>
                  <a:srgbClr val="0070C0"/>
                </a:solidFill>
              </a:rPr>
              <a:t>m</a:t>
            </a:r>
            <a:r>
              <a:rPr lang="en-US" altLang="en-US" spc="-50" dirty="0" smtClean="0">
                <a:solidFill>
                  <a:srgbClr val="0070C0"/>
                </a:solidFill>
              </a:rPr>
              <a:t>p</a:t>
            </a:r>
            <a:r>
              <a:rPr lang="en-US" altLang="en-US" spc="-200" dirty="0" smtClean="0">
                <a:solidFill>
                  <a:srgbClr val="0070C0"/>
                </a:solidFill>
              </a:rPr>
              <a:t>o</a:t>
            </a:r>
            <a:r>
              <a:rPr lang="en-US" altLang="en-US" spc="-50" dirty="0" smtClean="0">
                <a:solidFill>
                  <a:srgbClr val="0070C0"/>
                </a:solidFill>
              </a:rPr>
              <a:t>rt</a:t>
            </a:r>
            <a:r>
              <a:rPr lang="en-US" altLang="en-US" sz="4000" spc="-50" dirty="0" smtClean="0">
                <a:solidFill>
                  <a:srgbClr val="0070C0"/>
                </a:solidFill>
              </a:rPr>
              <a:t> </a:t>
            </a:r>
            <a:r>
              <a:rPr lang="en-US" altLang="en-US" spc="-200" dirty="0" smtClean="0">
                <a:solidFill>
                  <a:srgbClr val="0070C0"/>
                </a:solidFill>
              </a:rPr>
              <a:t>h</a:t>
            </a:r>
            <a:r>
              <a:rPr lang="en-US" altLang="en-US" spc="-50" dirty="0" smtClean="0">
                <a:solidFill>
                  <a:srgbClr val="0070C0"/>
                </a:solidFill>
              </a:rPr>
              <a:t>as</a:t>
            </a:r>
            <a:r>
              <a:rPr lang="en-US" altLang="en-US" sz="4000" spc="-50" dirty="0" smtClean="0">
                <a:solidFill>
                  <a:srgbClr val="0070C0"/>
                </a:solidFill>
              </a:rPr>
              <a:t> </a:t>
            </a:r>
            <a:r>
              <a:rPr lang="en-US" altLang="en-US" spc="-50" dirty="0" smtClean="0">
                <a:solidFill>
                  <a:srgbClr val="0070C0"/>
                </a:solidFill>
              </a:rPr>
              <a:t>direct</a:t>
            </a:r>
            <a:r>
              <a:rPr lang="en-US" altLang="en-US" sz="4000" spc="-50" dirty="0" smtClean="0">
                <a:solidFill>
                  <a:srgbClr val="0070C0"/>
                </a:solidFill>
              </a:rPr>
              <a:t> </a:t>
            </a:r>
            <a:r>
              <a:rPr lang="en-US" altLang="en-US" spc="-50" dirty="0">
                <a:solidFill>
                  <a:srgbClr val="0070C0"/>
                </a:solidFill>
              </a:rPr>
              <a:t>access:</a:t>
            </a:r>
            <a:endParaRPr lang="en-GB" altLang="en-US" spc="-5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6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1483" y="2316635"/>
            <a:ext cx="8978061" cy="45375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80000"/>
              </a:lnSpc>
            </a:pPr>
            <a:endParaRPr lang="en-US" sz="2800" dirty="0">
              <a:solidFill>
                <a:prstClr val="white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5" y="1477520"/>
            <a:ext cx="9844903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1800"/>
              </a:spcAft>
              <a:buNone/>
              <a:defRPr/>
            </a:pPr>
            <a:r>
              <a:rPr lang="en-US" sz="3200" dirty="0">
                <a:solidFill>
                  <a:schemeClr val="bg1"/>
                </a:solidFill>
              </a:rPr>
              <a:t>When importing, you can use as to rename the module (or a </a:t>
            </a:r>
            <a:r>
              <a:rPr lang="en-US" sz="2600" dirty="0">
                <a:solidFill>
                  <a:schemeClr val="bg1"/>
                </a:solidFill>
              </a:rPr>
              <a:t>single attribute/method from it):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import random </a:t>
            </a:r>
            <a:r>
              <a:rPr lang="en-US" sz="3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as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sz="30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myname</a:t>
            </a:r>
            <a:endParaRPr lang="en-US" sz="30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sz="30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myname.randrange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(10)</a:t>
            </a:r>
            <a:r>
              <a:rPr lang="en-US" sz="3000" b="1" dirty="0">
                <a:solidFill>
                  <a:srgbClr val="FF99CC"/>
                </a:solidFill>
                <a:latin typeface="Lucida Console" panose="020B0609040504020204" pitchFamily="49" charset="0"/>
              </a:rPr>
              <a:t> </a:t>
            </a:r>
            <a:endParaRPr lang="en-US" sz="30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7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30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random.randrange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(10)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b="1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3000" b="1" dirty="0">
                <a:solidFill>
                  <a:srgbClr val="5C0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b="1" dirty="0">
                <a:solidFill>
                  <a:srgbClr val="5C0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3000" b="1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stdin</a:t>
            </a:r>
            <a:r>
              <a:rPr lang="en-US" sz="3000" b="1" dirty="0">
                <a:solidFill>
                  <a:srgbClr val="5C0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b="1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NameError</a:t>
            </a:r>
            <a:r>
              <a:rPr lang="en-US" sz="3000" b="1" dirty="0">
                <a:solidFill>
                  <a:srgbClr val="5C0000"/>
                </a:solidFill>
                <a:latin typeface="Lucida Console" panose="020B0609040504020204" pitchFamily="49" charset="0"/>
              </a:rPr>
              <a:t>: </a:t>
            </a:r>
            <a:r>
              <a:rPr lang="en-US" sz="3000" b="1" dirty="0">
                <a:solidFill>
                  <a:srgbClr val="FF2929"/>
                </a:solidFill>
                <a:latin typeface="Lucida Console" panose="020B0609040504020204" pitchFamily="49" charset="0"/>
              </a:rPr>
              <a:t>name 'random' is not defined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3000" b="1" dirty="0">
                <a:latin typeface="Lucida Console" panose="020B0609040504020204" pitchFamily="49" charset="0"/>
              </a:rPr>
              <a:t>from sys import </a:t>
            </a:r>
            <a:r>
              <a:rPr lang="en-US" sz="3000" b="1" dirty="0" err="1">
                <a:latin typeface="Lucida Console" panose="020B0609040504020204" pitchFamily="49" charset="0"/>
              </a:rPr>
              <a:t>maxunicode</a:t>
            </a:r>
            <a:r>
              <a:rPr lang="en-US" sz="3000" b="1" dirty="0">
                <a:latin typeface="Lucida Console" panose="020B0609040504020204" pitchFamily="49" charset="0"/>
              </a:rPr>
              <a:t> as X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dirty="0">
                <a:latin typeface="Lucida Console" panose="020B0609040504020204" pitchFamily="49" charset="0"/>
              </a:rPr>
              <a:t>&gt;&gt;&gt;</a:t>
            </a:r>
            <a:r>
              <a:rPr lang="en-US" sz="3000" b="1" dirty="0">
                <a:latin typeface="Lucida Console" panose="020B0609040504020204" pitchFamily="49" charset="0"/>
              </a:rPr>
              <a:t> print (X)#'X' versus '</a:t>
            </a:r>
            <a:r>
              <a:rPr lang="en-US" sz="3000" b="1" dirty="0" err="1">
                <a:latin typeface="Lucida Console" panose="020B0609040504020204" pitchFamily="49" charset="0"/>
              </a:rPr>
              <a:t>sys.maxunicode</a:t>
            </a:r>
            <a:r>
              <a:rPr lang="en-US" sz="3000" b="1" dirty="0">
                <a:latin typeface="Lucida Console" panose="020B0609040504020204" pitchFamily="49" charset="0"/>
              </a:rPr>
              <a:t>'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b="1" dirty="0">
                <a:latin typeface="Lucida Console" panose="020B0609040504020204" pitchFamily="49" charset="0"/>
              </a:rPr>
              <a:t>1114111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dirty="0">
                <a:latin typeface="Lucida Console" panose="020B0609040504020204" pitchFamily="49" charset="0"/>
              </a:rPr>
              <a:t>&gt;&gt;&gt;</a:t>
            </a:r>
            <a:r>
              <a:rPr lang="en-US" sz="3000" b="1" dirty="0">
                <a:latin typeface="Lucida Console" panose="020B0609040504020204" pitchFamily="49" charset="0"/>
              </a:rPr>
              <a:t> print (</a:t>
            </a:r>
            <a:r>
              <a:rPr lang="en-US" sz="3000" b="1" dirty="0" err="1">
                <a:latin typeface="Lucida Console" panose="020B0609040504020204" pitchFamily="49" charset="0"/>
              </a:rPr>
              <a:t>maxunicode</a:t>
            </a:r>
            <a:r>
              <a:rPr lang="en-US" sz="3000" b="1" dirty="0">
                <a:latin typeface="Lucida Console" panose="020B0609040504020204" pitchFamily="49" charset="0"/>
              </a:rPr>
              <a:t>) 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altLang="zh-TW" sz="3000" b="1" dirty="0" err="1">
                <a:latin typeface="Lucida Console" panose="020B0609040504020204" pitchFamily="49" charset="0"/>
              </a:rPr>
              <a:t>Traceback</a:t>
            </a:r>
            <a:r>
              <a:rPr lang="en-US" altLang="zh-TW" sz="3000" b="1" dirty="0">
                <a:latin typeface="Lucida Console" panose="020B0609040504020204" pitchFamily="49" charset="0"/>
              </a:rPr>
              <a:t> (most recent call last):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altLang="zh-TW" sz="3000" b="1" dirty="0">
                <a:latin typeface="Lucida Console" panose="020B0609040504020204" pitchFamily="49" charset="0"/>
              </a:rPr>
              <a:t>  File "&lt;</a:t>
            </a:r>
            <a:r>
              <a:rPr lang="en-US" altLang="zh-TW" sz="3000" b="1" dirty="0" err="1">
                <a:latin typeface="Lucida Console" panose="020B0609040504020204" pitchFamily="49" charset="0"/>
              </a:rPr>
              <a:t>stdin</a:t>
            </a:r>
            <a:r>
              <a:rPr lang="en-US" altLang="zh-TW" sz="3000" b="1" dirty="0">
                <a:latin typeface="Lucida Console" panose="020B0609040504020204" pitchFamily="49" charset="0"/>
              </a:rPr>
              <a:t>&gt;", line 1, in &lt;module&gt;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88757" y="1247321"/>
            <a:ext cx="9115125" cy="13218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en-US" altLang="zh-TW" sz="3600" dirty="0">
                <a:solidFill>
                  <a:prstClr val="black"/>
                </a:solidFill>
              </a:rPr>
              <a:t>When importing, you can use </a:t>
            </a:r>
            <a:r>
              <a:rPr lang="en-US" altLang="zh-TW" sz="3600" dirty="0">
                <a:solidFill>
                  <a:srgbClr val="FF0000"/>
                </a:solidFill>
              </a:rPr>
              <a:t>as</a:t>
            </a:r>
            <a:r>
              <a:rPr lang="en-US" altLang="zh-TW" sz="3600" dirty="0">
                <a:solidFill>
                  <a:prstClr val="black"/>
                </a:solidFill>
              </a:rPr>
              <a:t> to rename the module: </a:t>
            </a:r>
            <a:r>
              <a:rPr lang="en-US" altLang="zh-TW" sz="3600" dirty="0">
                <a:solidFill>
                  <a:prstClr val="white"/>
                </a:solidFill>
              </a:rPr>
              <a:t>(or a single attribute/method from it):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-438943" y="1"/>
            <a:ext cx="10607675" cy="1397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900" dirty="0">
                <a:solidFill>
                  <a:srgbClr val="0070C0"/>
                </a:solidFill>
              </a:rPr>
              <a:t>You Can Rename a Module</a:t>
            </a:r>
            <a:br>
              <a:rPr lang="en-US" altLang="en-US" sz="4900" dirty="0">
                <a:solidFill>
                  <a:srgbClr val="0070C0"/>
                </a:solidFill>
              </a:rPr>
            </a:br>
            <a:r>
              <a:rPr lang="en-US" altLang="en-US" sz="4900" dirty="0">
                <a:solidFill>
                  <a:srgbClr val="0070C0"/>
                </a:solidFill>
              </a:rPr>
              <a:t>with “import </a:t>
            </a:r>
            <a:r>
              <a:rPr lang="en-US" altLang="en-US" sz="4900" b="1" dirty="0">
                <a:solidFill>
                  <a:srgbClr val="FF0000"/>
                </a:solidFill>
              </a:rPr>
              <a:t>as</a:t>
            </a:r>
            <a:r>
              <a:rPr lang="en-US" altLang="en-US" sz="4900" dirty="0">
                <a:solidFill>
                  <a:srgbClr val="0070C0"/>
                </a:solidFill>
              </a:rPr>
              <a:t>”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33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1483" y="2316635"/>
            <a:ext cx="8978061" cy="45375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80000"/>
              </a:lnSpc>
            </a:pPr>
            <a:endParaRPr lang="en-US" sz="2800" dirty="0">
              <a:solidFill>
                <a:prstClr val="white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5" y="1477520"/>
            <a:ext cx="9844903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1800"/>
              </a:spcAft>
              <a:buNone/>
              <a:defRPr/>
            </a:pPr>
            <a:r>
              <a:rPr lang="en-US" sz="3200" dirty="0">
                <a:solidFill>
                  <a:schemeClr val="bg1"/>
                </a:solidFill>
              </a:rPr>
              <a:t>When importing, you can use as to rename the module (or a </a:t>
            </a:r>
            <a:r>
              <a:rPr lang="en-US" sz="2600" dirty="0">
                <a:solidFill>
                  <a:schemeClr val="bg1"/>
                </a:solidFill>
              </a:rPr>
              <a:t>single attribute/method from it):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import random </a:t>
            </a:r>
            <a:r>
              <a:rPr lang="en-US" sz="3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as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sz="30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myname</a:t>
            </a:r>
            <a:endParaRPr lang="en-US" sz="30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sz="30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myname.randrange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(10)</a:t>
            </a:r>
            <a:r>
              <a:rPr lang="en-US" sz="3000" b="1" dirty="0">
                <a:solidFill>
                  <a:srgbClr val="FF99CC"/>
                </a:solidFill>
                <a:latin typeface="Lucida Console" panose="020B0609040504020204" pitchFamily="49" charset="0"/>
              </a:rPr>
              <a:t> </a:t>
            </a:r>
            <a:endParaRPr lang="en-US" sz="30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7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30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random.randrange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(10)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b="1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3000" b="1" dirty="0">
                <a:solidFill>
                  <a:srgbClr val="860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b="1" dirty="0">
                <a:solidFill>
                  <a:srgbClr val="860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3000" b="1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stdin</a:t>
            </a:r>
            <a:r>
              <a:rPr lang="en-US" sz="3000" b="1" dirty="0">
                <a:solidFill>
                  <a:srgbClr val="860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b="1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NameError</a:t>
            </a:r>
            <a:r>
              <a:rPr lang="en-US" sz="3000" b="1" dirty="0">
                <a:solidFill>
                  <a:srgbClr val="860000"/>
                </a:solidFill>
                <a:latin typeface="Lucida Console" panose="020B0609040504020204" pitchFamily="49" charset="0"/>
              </a:rPr>
              <a:t>:</a:t>
            </a: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3000" b="1" dirty="0">
                <a:solidFill>
                  <a:srgbClr val="FF2929"/>
                </a:solidFill>
                <a:latin typeface="Lucida Console" panose="020B0609040504020204" pitchFamily="49" charset="0"/>
              </a:rPr>
              <a:t>name 'random' is not defined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from sys import </a:t>
            </a:r>
            <a:r>
              <a:rPr lang="en-US" sz="30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maxunicode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sz="3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as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 X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 print (X)</a:t>
            </a:r>
            <a:r>
              <a:rPr lang="en-US" sz="3000" b="1" dirty="0">
                <a:solidFill>
                  <a:srgbClr val="FF99CC"/>
                </a:solidFill>
                <a:latin typeface="Lucida Console" panose="020B0609040504020204" pitchFamily="49" charset="0"/>
              </a:rPr>
              <a:t>#'X' versus '</a:t>
            </a:r>
            <a:r>
              <a:rPr lang="en-US" sz="3000" b="1" dirty="0" err="1">
                <a:solidFill>
                  <a:srgbClr val="FF99CC"/>
                </a:solidFill>
                <a:latin typeface="Lucida Console" panose="020B0609040504020204" pitchFamily="49" charset="0"/>
              </a:rPr>
              <a:t>sys.maxunicode</a:t>
            </a:r>
            <a:r>
              <a:rPr lang="en-US" sz="3000" b="1" dirty="0">
                <a:solidFill>
                  <a:srgbClr val="FF99CC"/>
                </a:solidFill>
                <a:latin typeface="Lucida Console" panose="020B0609040504020204" pitchFamily="49" charset="0"/>
              </a:rPr>
              <a:t>'</a:t>
            </a:r>
            <a:endParaRPr lang="en-US" sz="30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1114111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 print (</a:t>
            </a:r>
            <a:r>
              <a:rPr lang="en-US" sz="30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maxunicode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)</a:t>
            </a:r>
            <a:r>
              <a:rPr lang="en-US" sz="3000" b="1" dirty="0">
                <a:solidFill>
                  <a:srgbClr val="FF99CC"/>
                </a:solidFill>
                <a:latin typeface="Lucida Console" panose="020B0609040504020204" pitchFamily="49" charset="0"/>
              </a:rPr>
              <a:t> </a:t>
            </a:r>
            <a:endParaRPr lang="en-US" sz="30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altLang="zh-TW" sz="3000" b="1" dirty="0" err="1">
                <a:solidFill>
                  <a:srgbClr val="9A0000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3000" b="1" dirty="0">
                <a:solidFill>
                  <a:srgbClr val="9A0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altLang="zh-TW" sz="3000" b="1" dirty="0">
                <a:solidFill>
                  <a:srgbClr val="9A0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3000" b="1" dirty="0" err="1">
                <a:solidFill>
                  <a:srgbClr val="9A0000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3000" b="1" dirty="0">
                <a:solidFill>
                  <a:srgbClr val="9A0000"/>
                </a:solidFill>
                <a:latin typeface="Lucida Console" panose="020B0609040504020204" pitchFamily="49" charset="0"/>
              </a:rPr>
              <a:t>&gt;", line 1, in &lt;module&gt;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502" y="2348164"/>
            <a:ext cx="8690416" cy="2388128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88757" y="1247321"/>
            <a:ext cx="9115125" cy="13218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</a:rPr>
              <a:t>When importing, you can use as to rename the </a:t>
            </a:r>
            <a:r>
              <a:rPr lang="en-US" altLang="zh-TW" sz="3600" dirty="0" smtClean="0">
                <a:solidFill>
                  <a:schemeClr val="bg1">
                    <a:lumMod val="65000"/>
                  </a:schemeClr>
                </a:solidFill>
              </a:rPr>
              <a:t>module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3600" dirty="0">
                <a:solidFill>
                  <a:srgbClr val="FF0000"/>
                </a:solidFill>
              </a:rPr>
              <a:t>(or a single attribute/method from it</a:t>
            </a:r>
            <a:r>
              <a:rPr lang="en-US" altLang="zh-TW" sz="3600" dirty="0" smtClean="0">
                <a:solidFill>
                  <a:srgbClr val="FF0000"/>
                </a:solidFill>
              </a:rPr>
              <a:t>):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438943" y="1"/>
            <a:ext cx="10607675" cy="1397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900" dirty="0">
                <a:solidFill>
                  <a:srgbClr val="0070C0"/>
                </a:solidFill>
              </a:rPr>
              <a:t>You Can Rename a Module</a:t>
            </a:r>
            <a:br>
              <a:rPr lang="en-US" altLang="en-US" sz="4900" dirty="0">
                <a:solidFill>
                  <a:srgbClr val="0070C0"/>
                </a:solidFill>
              </a:rPr>
            </a:br>
            <a:r>
              <a:rPr lang="en-US" altLang="en-US" sz="4900" dirty="0">
                <a:solidFill>
                  <a:srgbClr val="0070C0"/>
                </a:solidFill>
              </a:rPr>
              <a:t>with “import </a:t>
            </a:r>
            <a:r>
              <a:rPr lang="en-US" altLang="en-US" sz="4900" b="1" dirty="0">
                <a:solidFill>
                  <a:srgbClr val="FF0000"/>
                </a:solidFill>
              </a:rPr>
              <a:t>as</a:t>
            </a:r>
            <a:r>
              <a:rPr lang="en-US" altLang="en-US" sz="4900" dirty="0">
                <a:solidFill>
                  <a:srgbClr val="0070C0"/>
                </a:solidFill>
              </a:rPr>
              <a:t>”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1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78594" y="819390"/>
          <a:ext cx="9372600" cy="4522690"/>
        </p:xfrm>
        <a:graphic>
          <a:graphicData uri="http://schemas.openxmlformats.org/drawingml/2006/table">
            <a:tbl>
              <a:tblPr/>
              <a:tblGrid>
                <a:gridCol w="6074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651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2"/>
                        </a:rPr>
                        <a:t>set.clear</a:t>
                      </a: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2"/>
                        </a:rPr>
                        <a:t>()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Removes all elements of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set 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2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3"/>
                        </a:rPr>
                        <a:t>set.copy</a:t>
                      </a: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3"/>
                        </a:rPr>
                        <a:t>()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Returns a shallow copy of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set 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dict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3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4"/>
                        </a:rPr>
                        <a:t>set.isdisjoint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4"/>
                        </a:rPr>
                        <a:t>(set2)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Return True if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and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set2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have a null intersection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4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5"/>
                        </a:rPr>
                        <a:t>set.issubset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5"/>
                        </a:rPr>
                        <a:t>(set2)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Returns True if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is a subset of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set2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4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5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6"/>
                        </a:rPr>
                        <a:t>set.issuperset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6"/>
                        </a:rPr>
                        <a:t>(set2)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8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Returns True if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is a superset of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set2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282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set.pop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()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99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Remov</a:t>
                      </a:r>
                      <a:r>
                        <a:rPr kumimoji="0" lang="en-US" sz="20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es</a:t>
                      </a:r>
                      <a:r>
                        <a:rPr kumimoji="0" lang="en-US" sz="18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</a:t>
                      </a:r>
                      <a:r>
                        <a:rPr kumimoji="0" lang="en-US" sz="20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and</a:t>
                      </a:r>
                      <a:r>
                        <a:rPr kumimoji="0" lang="en-US" sz="18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</a:t>
                      </a:r>
                      <a:r>
                        <a:rPr kumimoji="0" lang="en-US" sz="20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returns</a:t>
                      </a:r>
                      <a:r>
                        <a:rPr kumimoji="0" lang="en-US" sz="18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</a:t>
                      </a:r>
                      <a:r>
                        <a:rPr kumimoji="0" lang="en-US" sz="20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an</a:t>
                      </a:r>
                      <a:r>
                        <a:rPr kumimoji="0" lang="en-US" sz="18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</a:t>
                      </a:r>
                      <a:r>
                        <a:rPr kumimoji="0" lang="en-US" sz="20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arbitrary</a:t>
                      </a:r>
                      <a:r>
                        <a:rPr kumimoji="0" lang="en-US" sz="16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</a:t>
                      </a:r>
                      <a:r>
                        <a:rPr kumimoji="0" lang="en-US" sz="2000" b="0" i="0" u="none" strike="noStrike" cap="none" spc="-70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elemen</a:t>
                      </a:r>
                      <a:r>
                        <a:rPr kumimoji="0" lang="en-US" sz="20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t</a:t>
                      </a:r>
                      <a:r>
                        <a:rPr kumimoji="0" lang="en-US" sz="18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</a:t>
                      </a:r>
                      <a:r>
                        <a:rPr kumimoji="0" lang="en-US" sz="20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from</a:t>
                      </a:r>
                      <a:r>
                        <a:rPr kumimoji="0" lang="en-US" sz="1800" b="0" i="0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 </a:t>
                      </a:r>
                      <a:r>
                        <a:rPr kumimoji="0" lang="en-US" sz="2000" b="0" i="1" u="none" strike="noStrike" cap="none" spc="-4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</a:t>
                      </a:r>
                      <a:r>
                        <a:rPr kumimoji="0" lang="en-US" sz="2000" b="0" i="1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;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</a:t>
                      </a:r>
                      <a:r>
                        <a:rPr kumimoji="0" lang="en-US" sz="2000" b="0" i="0" u="none" strike="noStrike" kern="1200" cap="none" spc="-6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raise error if empty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723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7</a:t>
                      </a:r>
                    </a:p>
                  </a:txBody>
                  <a:tcPr marL="0" marR="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7"/>
                        </a:rPr>
                        <a:t>set.remove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7"/>
                        </a:rPr>
                        <a:t>(</a:t>
                      </a:r>
                      <a:r>
                        <a:rPr kumimoji="0" 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7"/>
                        </a:rPr>
                        <a:t>elem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Lucida Sans Unicode" pitchFamily="34" charset="0"/>
                          <a:cs typeface="Lucida Sans Unicode" pitchFamily="34" charset="0"/>
                          <a:hlinkClick r:id="rId7"/>
                        </a:rPr>
                        <a:t>)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37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Removes 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elem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from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; raise an error if 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elem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 is not in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set</a:t>
                      </a:r>
                    </a:p>
                  </a:txBody>
                  <a:tcPr marL="11050" marR="11050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4295" y="2"/>
            <a:ext cx="9601200" cy="800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dirty="0">
                <a:solidFill>
                  <a:srgbClr val="0070C0"/>
                </a:solidFill>
              </a:rPr>
              <a:t>Built-in Set Methods: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4294" y="5908828"/>
            <a:ext cx="9601200" cy="935571"/>
          </a:xfrm>
          <a:prstGeom prst="wedgeRoundRectCallout">
            <a:avLst>
              <a:gd name="adj1" fmla="val -37019"/>
              <a:gd name="adj2" fmla="val -217956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76" tIns="45088" rIns="90176" bIns="45088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3155" dirty="0">
                <a:solidFill>
                  <a:srgbClr val="000000"/>
                </a:solidFill>
                <a:latin typeface="Times New Roman" charset="0"/>
              </a:rPr>
              <a:t>With lists, </a:t>
            </a:r>
            <a:r>
              <a:rPr lang="en-US" altLang="zh-TW" sz="3155" dirty="0">
                <a:solidFill>
                  <a:srgbClr val="FF0000"/>
                </a:solidFill>
                <a:latin typeface="Times New Roman" charset="0"/>
              </a:rPr>
              <a:t>pop()</a:t>
            </a:r>
            <a:r>
              <a:rPr lang="en-US" altLang="zh-TW" sz="3155" dirty="0">
                <a:solidFill>
                  <a:srgbClr val="000000"/>
                </a:solidFill>
                <a:latin typeface="Times New Roman" charset="0"/>
              </a:rPr>
              <a:t> got the </a:t>
            </a:r>
            <a:r>
              <a:rPr lang="en-US" altLang="zh-TW" sz="3155" b="1" i="1" dirty="0">
                <a:solidFill>
                  <a:srgbClr val="7030A0"/>
                </a:solidFill>
                <a:latin typeface="Times New Roman" charset="0"/>
              </a:rPr>
              <a:t>last element</a:t>
            </a:r>
            <a:r>
              <a:rPr lang="en-US" altLang="zh-TW" sz="3155" dirty="0">
                <a:solidFill>
                  <a:srgbClr val="000000"/>
                </a:solidFill>
                <a:latin typeface="Times New Roman" charset="0"/>
              </a:rPr>
              <a:t>. </a:t>
            </a:r>
            <a:br>
              <a:rPr lang="en-US" altLang="zh-TW" sz="3155" dirty="0">
                <a:solidFill>
                  <a:srgbClr val="000000"/>
                </a:solidFill>
                <a:latin typeface="Times New Roman" charset="0"/>
              </a:rPr>
            </a:br>
            <a:r>
              <a:rPr lang="en-US" altLang="zh-TW" sz="3155" dirty="0">
                <a:solidFill>
                  <a:srgbClr val="000000"/>
                </a:solidFill>
                <a:latin typeface="Times New Roman" charset="0"/>
              </a:rPr>
              <a:t>But sets are unordered, so it gets </a:t>
            </a:r>
            <a:r>
              <a:rPr lang="en-US" altLang="zh-TW" sz="3155" b="1" i="1" dirty="0">
                <a:solidFill>
                  <a:srgbClr val="7030A0"/>
                </a:solidFill>
                <a:latin typeface="Times New Roman" charset="0"/>
              </a:rPr>
              <a:t>an arbitrary element</a:t>
            </a:r>
            <a:r>
              <a:rPr lang="en-US" altLang="zh-TW" sz="3155" dirty="0">
                <a:solidFill>
                  <a:srgbClr val="000000"/>
                </a:solidFill>
                <a:latin typeface="Times New Roman" charset="0"/>
              </a:rPr>
              <a:t>.</a:t>
            </a:r>
            <a:endParaRPr lang="zh-TW" altLang="en-US" sz="3155" dirty="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4864894" y="4686300"/>
            <a:ext cx="1939940" cy="177068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2D2DB9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ounded Rectangular Callout 7"/>
          <p:cNvSpPr/>
          <p:nvPr/>
        </p:nvSpPr>
        <p:spPr bwMode="auto">
          <a:xfrm>
            <a:off x="2502694" y="304800"/>
            <a:ext cx="7162800" cy="3467100"/>
          </a:xfrm>
          <a:prstGeom prst="wedgeRoundRectCallout">
            <a:avLst>
              <a:gd name="adj1" fmla="val 13580"/>
              <a:gd name="adj2" fmla="val 12933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088" rIns="0" bIns="45088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3155" dirty="0">
                <a:solidFill>
                  <a:srgbClr val="000000"/>
                </a:solidFill>
                <a:latin typeface="Times New Roman" charset="0"/>
              </a:rPr>
              <a:t>But ‘</a:t>
            </a:r>
            <a:r>
              <a:rPr lang="en-US" altLang="zh-TW" sz="3155" dirty="0">
                <a:solidFill>
                  <a:srgbClr val="7030A0"/>
                </a:solidFill>
                <a:latin typeface="Times New Roman" charset="0"/>
              </a:rPr>
              <a:t>arbitrary</a:t>
            </a:r>
            <a:r>
              <a:rPr lang="en-US" altLang="zh-TW" sz="3155" dirty="0">
                <a:solidFill>
                  <a:srgbClr val="000000"/>
                </a:solidFill>
                <a:latin typeface="Times New Roman" charset="0"/>
              </a:rPr>
              <a:t>’ (</a:t>
            </a:r>
            <a:r>
              <a:rPr lang="zh-TW" altLang="en-US" sz="2800" dirty="0">
                <a:solidFill>
                  <a:srgbClr val="000000"/>
                </a:solidFill>
                <a:latin typeface="Times New Roman" charset="0"/>
              </a:rPr>
              <a:t>任意的</a:t>
            </a:r>
            <a:r>
              <a:rPr lang="en-US" altLang="zh-TW" sz="3155" dirty="0">
                <a:solidFill>
                  <a:srgbClr val="000000"/>
                </a:solidFill>
                <a:latin typeface="Times New Roman" charset="0"/>
              </a:rPr>
              <a:t>) doesn’t mean ‘</a:t>
            </a:r>
            <a:r>
              <a:rPr lang="en-US" altLang="zh-TW" sz="3155" dirty="0">
                <a:solidFill>
                  <a:srgbClr val="FF0000"/>
                </a:solidFill>
                <a:latin typeface="Times New Roman" charset="0"/>
              </a:rPr>
              <a:t>random</a:t>
            </a:r>
            <a:r>
              <a:rPr lang="en-US" altLang="zh-TW" sz="3155" dirty="0">
                <a:solidFill>
                  <a:srgbClr val="000000"/>
                </a:solidFill>
                <a:latin typeface="Times New Roman" charset="0"/>
              </a:rPr>
              <a:t>’ (</a:t>
            </a:r>
            <a:r>
              <a:rPr lang="zh-TW" altLang="en-US" sz="2800" dirty="0">
                <a:solidFill>
                  <a:srgbClr val="000000"/>
                </a:solidFill>
                <a:latin typeface="Times New Roman" charset="0"/>
              </a:rPr>
              <a:t>隨機</a:t>
            </a:r>
            <a:r>
              <a:rPr lang="en-US" altLang="zh-TW" sz="3155" dirty="0">
                <a:solidFill>
                  <a:srgbClr val="000000"/>
                </a:solidFill>
                <a:latin typeface="Times New Roman" charset="0"/>
              </a:rPr>
              <a:t>). Recall </a:t>
            </a:r>
            <a:r>
              <a:rPr lang="en-US" altLang="zh-TW" sz="3155" dirty="0" smtClean="0">
                <a:solidFill>
                  <a:srgbClr val="000000"/>
                </a:solidFill>
                <a:latin typeface="Times New Roman" charset="0"/>
              </a:rPr>
              <a:t>slide #33, where </a:t>
            </a:r>
            <a:br>
              <a:rPr lang="en-US" altLang="zh-TW" sz="3155" dirty="0" smtClean="0">
                <a:solidFill>
                  <a:srgbClr val="000000"/>
                </a:solidFill>
                <a:latin typeface="Times New Roman" charset="0"/>
              </a:rPr>
            </a:br>
            <a:r>
              <a:rPr lang="en-US" altLang="zh-TW" sz="3155" dirty="0" smtClean="0">
                <a:solidFill>
                  <a:srgbClr val="000000"/>
                </a:solidFill>
                <a:latin typeface="Times New Roman" charset="0"/>
              </a:rPr>
              <a:t>a student was confused by </a:t>
            </a:r>
            <a:r>
              <a:rPr lang="en-US" altLang="zh-TW" sz="3155" dirty="0">
                <a:solidFill>
                  <a:srgbClr val="000000"/>
                </a:solidFill>
                <a:latin typeface="Times New Roman" charset="0"/>
              </a:rPr>
              <a:t>an apparent pattern in the printed order of set elements. </a:t>
            </a:r>
            <a:endParaRPr lang="en-US" altLang="zh-TW" sz="3155" dirty="0" smtClean="0">
              <a:solidFill>
                <a:srgbClr val="000000"/>
              </a:solidFill>
              <a:latin typeface="Times New Roman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3155" dirty="0" smtClean="0">
                <a:solidFill>
                  <a:srgbClr val="FF0000"/>
                </a:solidFill>
                <a:latin typeface="Times New Roman" charset="0"/>
              </a:rPr>
              <a:t>So</a:t>
            </a:r>
            <a:r>
              <a:rPr lang="en-US" altLang="zh-TW" sz="3155" dirty="0">
                <a:solidFill>
                  <a:srgbClr val="FF0000"/>
                </a:solidFill>
                <a:latin typeface="Times New Roman" charset="0"/>
              </a:rPr>
              <a:t>: you may </a:t>
            </a:r>
            <a:r>
              <a:rPr lang="en-US" altLang="zh-TW" sz="3155" i="1" dirty="0">
                <a:solidFill>
                  <a:srgbClr val="FF0000"/>
                </a:solidFill>
                <a:latin typeface="Times New Roman" charset="0"/>
              </a:rPr>
              <a:t>think</a:t>
            </a:r>
            <a:r>
              <a:rPr lang="en-US" altLang="zh-TW" sz="3155" dirty="0">
                <a:solidFill>
                  <a:srgbClr val="FF0000"/>
                </a:solidFill>
                <a:latin typeface="Times New Roman" charset="0"/>
              </a:rPr>
              <a:t> you see a pattern in the pop order, but you can’t depend on that pattern (</a:t>
            </a:r>
            <a:r>
              <a:rPr lang="zh-TW" altLang="en-US" sz="2800" dirty="0">
                <a:solidFill>
                  <a:srgbClr val="FF0000"/>
                </a:solidFill>
                <a:latin typeface="Times New Roman" charset="0"/>
              </a:rPr>
              <a:t>但是您不能依靠這種順序</a:t>
            </a:r>
            <a:r>
              <a:rPr lang="en-US" altLang="zh-TW" sz="3155" dirty="0">
                <a:solidFill>
                  <a:srgbClr val="FF0000"/>
                </a:solidFill>
                <a:latin typeface="Times New Roman" charset="0"/>
              </a:rPr>
              <a:t>).</a:t>
            </a:r>
            <a:endParaRPr lang="zh-TW" altLang="en-US" sz="3155" dirty="0">
              <a:solidFill>
                <a:srgbClr val="FF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85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0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12173</TotalTime>
  <Words>7248</Words>
  <Application>Microsoft Office PowerPoint</Application>
  <PresentationFormat>Custom</PresentationFormat>
  <Paragraphs>1540</Paragraphs>
  <Slides>83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83</vt:i4>
      </vt:variant>
    </vt:vector>
  </HeadingPairs>
  <TitlesOfParts>
    <vt:vector size="109" baseType="lpstr">
      <vt:lpstr>ＭＳ Ｐゴシック</vt:lpstr>
      <vt:lpstr>ＭＳ Ｐゴシック</vt:lpstr>
      <vt:lpstr>新細明體</vt:lpstr>
      <vt:lpstr>Agency FB</vt:lpstr>
      <vt:lpstr>Arial</vt:lpstr>
      <vt:lpstr>Arial Black</vt:lpstr>
      <vt:lpstr>Arial Narrow</vt:lpstr>
      <vt:lpstr>Calibri</vt:lpstr>
      <vt:lpstr>Calibri Light</vt:lpstr>
      <vt:lpstr>Century Schoolbook</vt:lpstr>
      <vt:lpstr>Cooper Black</vt:lpstr>
      <vt:lpstr>Courier New</vt:lpstr>
      <vt:lpstr>Elephant</vt:lpstr>
      <vt:lpstr>Franklin Gothic Heavy</vt:lpstr>
      <vt:lpstr>Leelawadee UI</vt:lpstr>
      <vt:lpstr>Lucida Bright</vt:lpstr>
      <vt:lpstr>Lucida Console</vt:lpstr>
      <vt:lpstr>Lucida Sans Unicode</vt:lpstr>
      <vt:lpstr>Symbol</vt:lpstr>
      <vt:lpstr>Times New Roman</vt:lpstr>
      <vt:lpstr>Verdana</vt:lpstr>
      <vt:lpstr>Wingdings</vt:lpstr>
      <vt:lpstr>Office Theme</vt:lpstr>
      <vt:lpstr>2_Office Theme</vt:lpstr>
      <vt:lpstr>4_Default Design</vt:lpstr>
      <vt:lpstr>10_Office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Compared sets only have partial order</vt:lpstr>
      <vt:lpstr>Imposing a full order on a partial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is  &amp; is not  Operators</vt:lpstr>
      <vt:lpstr>Using is  with Tuples</vt:lpstr>
      <vt:lpstr>Using is  with Tuples</vt:lpstr>
      <vt:lpstr>Using is  with Tuples</vt:lpstr>
      <vt:lpstr>Using is  with Tuples</vt:lpstr>
      <vt:lpstr>Using is  with Tuples</vt:lpstr>
      <vt:lpstr>Using is  with Tuples</vt:lpstr>
      <vt:lpstr>Using is  with Tuples</vt:lpstr>
      <vt:lpstr>Using is  with Tuples</vt:lpstr>
      <vt:lpstr>Using is  with Tuples</vt:lpstr>
      <vt:lpstr>Using is  with Lists</vt:lpstr>
      <vt:lpstr>is</vt:lpstr>
      <vt:lpstr>Using is  with Strings</vt:lpstr>
      <vt:lpstr>Using is  with Strings</vt:lpstr>
      <vt:lpstr>Using is  with Strings</vt:lpstr>
      <vt:lpstr>is</vt:lpstr>
      <vt:lpstr>is</vt:lpstr>
      <vt:lpstr>is</vt:lpstr>
      <vt:lpstr>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variable names</dc:title>
  <dc:creator>Steve Haga</dc:creator>
  <cp:lastModifiedBy>Me</cp:lastModifiedBy>
  <cp:revision>486</cp:revision>
  <dcterms:created xsi:type="dcterms:W3CDTF">2017-03-07T03:26:49Z</dcterms:created>
  <dcterms:modified xsi:type="dcterms:W3CDTF">2020-03-24T14:59:34Z</dcterms:modified>
</cp:coreProperties>
</file>