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5"/>
  </p:notesMasterIdLst>
  <p:sldIdLst>
    <p:sldId id="256" r:id="rId2"/>
    <p:sldId id="258" r:id="rId3"/>
    <p:sldId id="260" r:id="rId4"/>
    <p:sldId id="308" r:id="rId5"/>
    <p:sldId id="312" r:id="rId6"/>
    <p:sldId id="319" r:id="rId7"/>
    <p:sldId id="311" r:id="rId8"/>
    <p:sldId id="314" r:id="rId9"/>
    <p:sldId id="313" r:id="rId10"/>
    <p:sldId id="315" r:id="rId11"/>
    <p:sldId id="316" r:id="rId12"/>
    <p:sldId id="317" r:id="rId13"/>
    <p:sldId id="318" r:id="rId14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6"/>
    </p:embeddedFont>
    <p:embeddedFont>
      <p:font typeface="Source Sans Pro" panose="020B0503030403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Wilson" userId="622220c9-5e7c-4955-a7c5-4d64b790f7c8" providerId="ADAL" clId="{440F1A42-06CA-4A2E-8226-1CFBBCC6B18D}"/>
    <pc:docChg chg="delSld delMainMaster">
      <pc:chgData name="Ethan Wilson" userId="622220c9-5e7c-4955-a7c5-4d64b790f7c8" providerId="ADAL" clId="{440F1A42-06CA-4A2E-8226-1CFBBCC6B18D}" dt="2024-11-07T18:41:19.717" v="0" actId="47"/>
      <pc:docMkLst>
        <pc:docMk/>
      </pc:docMkLst>
      <pc:sldChg chg="del">
        <pc:chgData name="Ethan Wilson" userId="622220c9-5e7c-4955-a7c5-4d64b790f7c8" providerId="ADAL" clId="{440F1A42-06CA-4A2E-8226-1CFBBCC6B18D}" dt="2024-11-07T18:41:19.717" v="0" actId="47"/>
        <pc:sldMkLst>
          <pc:docMk/>
          <pc:sldMk cId="0" sldId="307"/>
        </pc:sldMkLst>
      </pc:sldChg>
      <pc:sldMasterChg chg="del delSldLayout">
        <pc:chgData name="Ethan Wilson" userId="622220c9-5e7c-4955-a7c5-4d64b790f7c8" providerId="ADAL" clId="{440F1A42-06CA-4A2E-8226-1CFBBCC6B18D}" dt="2024-11-07T18:41:19.717" v="0" actId="47"/>
        <pc:sldMasterMkLst>
          <pc:docMk/>
          <pc:sldMasterMk cId="0" sldId="2147483672"/>
        </pc:sldMasterMkLst>
        <pc:sldLayoutChg chg="del">
          <pc:chgData name="Ethan Wilson" userId="622220c9-5e7c-4955-a7c5-4d64b790f7c8" providerId="ADAL" clId="{440F1A42-06CA-4A2E-8226-1CFBBCC6B18D}" dt="2024-11-07T18:41:19.717" v="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48AC05CD-08D8-94C1-FD68-AA023922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9629BA6D-8ADC-CB9B-C36D-87D3175913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9B49A91C-88EE-CF14-EB1B-7BC135955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28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SDLC</a:t>
            </a:r>
            <a:endParaRPr sz="48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5410C-2BB5-22F1-6ED0-85DC0624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85B-A7B4-8ED4-478E-BE2A74FE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48A6F-A944-8681-1523-0ED5A418247D}"/>
              </a:ext>
            </a:extLst>
          </p:cNvPr>
          <p:cNvSpPr txBox="1"/>
          <p:nvPr/>
        </p:nvSpPr>
        <p:spPr>
          <a:xfrm>
            <a:off x="1526400" y="1025600"/>
            <a:ext cx="609119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Scrum is a framework of the Agile methodology that includes ceremonies such as daily standups and retrospectives.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Values are a key component:</a:t>
            </a:r>
          </a:p>
          <a:p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Commitment</a:t>
            </a:r>
            <a:r>
              <a:rPr lang="en-US" sz="1200" dirty="0">
                <a:solidFill>
                  <a:schemeClr val="bg1"/>
                </a:solidFill>
              </a:rPr>
              <a:t> - where each team member dedicates themselves to following Scrum practices and helping the team achieve its goals</a:t>
            </a:r>
          </a:p>
          <a:p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Courage</a:t>
            </a:r>
            <a:r>
              <a:rPr lang="en-US" sz="1200" dirty="0">
                <a:solidFill>
                  <a:schemeClr val="bg1"/>
                </a:solidFill>
              </a:rPr>
              <a:t> - where team members don’t shy away from difficult tasks and aren’t afraid to be honest about any roadblocks they’re facing</a:t>
            </a:r>
          </a:p>
          <a:p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Focus</a:t>
            </a:r>
            <a:r>
              <a:rPr lang="en-US" sz="1200" dirty="0">
                <a:solidFill>
                  <a:schemeClr val="bg1"/>
                </a:solidFill>
              </a:rPr>
              <a:t> - meaning that developers concentrate on the features being developed in the current sprint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Openness</a:t>
            </a:r>
            <a:r>
              <a:rPr lang="en-US" sz="1200" dirty="0">
                <a:solidFill>
                  <a:schemeClr val="bg1"/>
                </a:solidFill>
              </a:rPr>
              <a:t> - so that developers are open with each other about any challenges or difficulties that they encounter</a:t>
            </a:r>
          </a:p>
          <a:p>
            <a:endParaRPr lang="en-US" sz="1200" dirty="0">
              <a:solidFill>
                <a:schemeClr val="accent3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Respect</a:t>
            </a:r>
            <a:r>
              <a:rPr lang="en-US" sz="1200" dirty="0">
                <a:solidFill>
                  <a:schemeClr val="bg1"/>
                </a:solidFill>
              </a:rPr>
              <a:t> - meaning that everyone respects the opinions and contributions of each member of the team</a:t>
            </a:r>
          </a:p>
          <a:p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16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37B3E-D780-0B59-AF12-E7F9C236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0919-3C5C-3B0C-DE1F-992A8876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Scrum Framework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89AB3-BA6D-74F7-5A89-9D82FAAD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400" y="2138269"/>
            <a:ext cx="6415200" cy="25739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CFDBA-996F-D2D5-5285-14E4FE933A98}"/>
              </a:ext>
            </a:extLst>
          </p:cNvPr>
          <p:cNvSpPr txBox="1"/>
          <p:nvPr/>
        </p:nvSpPr>
        <p:spPr>
          <a:xfrm>
            <a:off x="1882800" y="1130400"/>
            <a:ext cx="5378400" cy="75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Product Owners </a:t>
            </a:r>
            <a:r>
              <a:rPr lang="en-US" dirty="0">
                <a:solidFill>
                  <a:schemeClr val="bg1"/>
                </a:solidFill>
              </a:rPr>
              <a:t>– represents &amp; communicates with the customer</a:t>
            </a:r>
          </a:p>
          <a:p>
            <a:r>
              <a:rPr lang="en-US" dirty="0">
                <a:solidFill>
                  <a:schemeClr val="accent3"/>
                </a:solidFill>
              </a:rPr>
              <a:t>Scrum Master </a:t>
            </a:r>
            <a:r>
              <a:rPr lang="en-US" dirty="0">
                <a:solidFill>
                  <a:schemeClr val="bg1"/>
                </a:solidFill>
              </a:rPr>
              <a:t>– ensures that the team is following and committed to the scrum ceremonies</a:t>
            </a:r>
          </a:p>
        </p:txBody>
      </p:sp>
    </p:spTree>
    <p:extLst>
      <p:ext uri="{BB962C8B-B14F-4D97-AF65-F5344CB8AC3E}">
        <p14:creationId xmlns:p14="http://schemas.microsoft.com/office/powerpoint/2010/main" val="139029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5203-717F-96EB-3DF3-8FC913BD5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3675-EB13-55F1-65DD-A397BD18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Scrumban</a:t>
            </a:r>
            <a:r>
              <a:rPr lang="en-US" dirty="0"/>
              <a:t>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8EF10A-AAC1-4359-76EF-9F7B22BB0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80" y="1203749"/>
            <a:ext cx="7174840" cy="309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77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4992C-7E4A-650F-EAA5-CCEFCBC95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0944-FEAE-D4D9-350D-92D391F8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with Agile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012CE-1DE9-B5B9-C9FE-4B8529D4712E}"/>
              </a:ext>
            </a:extLst>
          </p:cNvPr>
          <p:cNvSpPr txBox="1"/>
          <p:nvPr/>
        </p:nvSpPr>
        <p:spPr>
          <a:xfrm>
            <a:off x="1411200" y="1617643"/>
            <a:ext cx="632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User Story </a:t>
            </a:r>
            <a:r>
              <a:rPr lang="en-US" dirty="0">
                <a:solidFill>
                  <a:schemeClr val="bg1"/>
                </a:solidFill>
              </a:rPr>
              <a:t>– an individual feature of/requirement for a project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Epic</a:t>
            </a:r>
            <a:r>
              <a:rPr lang="en-US" dirty="0">
                <a:solidFill>
                  <a:schemeClr val="bg1"/>
                </a:solidFill>
              </a:rPr>
              <a:t> – a group of related features that are broken down into multiple user stories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Story Points </a:t>
            </a:r>
            <a:r>
              <a:rPr lang="en-US" dirty="0">
                <a:solidFill>
                  <a:schemeClr val="bg1"/>
                </a:solidFill>
              </a:rPr>
              <a:t>– a level of difficulty assigned to a user story, through use of a number system agreed upon beforehand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Velocity</a:t>
            </a:r>
            <a:r>
              <a:rPr lang="en-US" dirty="0">
                <a:solidFill>
                  <a:schemeClr val="bg1"/>
                </a:solidFill>
              </a:rPr>
              <a:t> – the sum of story points of all user stories completed during a sprint</a:t>
            </a:r>
          </a:p>
        </p:txBody>
      </p:sp>
    </p:spTree>
    <p:extLst>
      <p:ext uri="{BB962C8B-B14F-4D97-AF65-F5344CB8AC3E}">
        <p14:creationId xmlns:p14="http://schemas.microsoft.com/office/powerpoint/2010/main" val="195642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2615292" y="21363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SDLC Overview</a:t>
            </a:r>
            <a:endParaRPr sz="14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5082900" y="21363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Agile, scrum, &amp; scrumban</a:t>
            </a:r>
            <a:endParaRPr sz="14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2813292" y="17453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5280900" y="17453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SDLC Overview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ED99-173B-B778-1C72-A510193F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SDLC?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0CC77-F211-3153-0680-5201F86C4302}"/>
              </a:ext>
            </a:extLst>
          </p:cNvPr>
          <p:cNvSpPr txBox="1"/>
          <p:nvPr/>
        </p:nvSpPr>
        <p:spPr>
          <a:xfrm>
            <a:off x="1379012" y="1472996"/>
            <a:ext cx="63859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The Software Development Lifecycle (SDLC) </a:t>
            </a:r>
            <a:r>
              <a:rPr lang="en-US" dirty="0">
                <a:solidFill>
                  <a:schemeClr val="bg1"/>
                </a:solidFill>
              </a:rPr>
              <a:t>is the series of steps that we go through when creating software.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Within SDLC, we have both methodologies and frameworks: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Methodologies</a:t>
            </a:r>
            <a:r>
              <a:rPr lang="en-US" dirty="0">
                <a:solidFill>
                  <a:schemeClr val="bg1"/>
                </a:solidFill>
              </a:rPr>
              <a:t> are categories of development concepts and practices.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Frameworks</a:t>
            </a:r>
            <a:r>
              <a:rPr lang="en-US" dirty="0">
                <a:solidFill>
                  <a:schemeClr val="bg1"/>
                </a:solidFill>
              </a:rPr>
              <a:t> are specific implementations of a methodology’s concepts. </a:t>
            </a:r>
          </a:p>
        </p:txBody>
      </p:sp>
    </p:spTree>
    <p:extLst>
      <p:ext uri="{BB962C8B-B14F-4D97-AF65-F5344CB8AC3E}">
        <p14:creationId xmlns:p14="http://schemas.microsoft.com/office/powerpoint/2010/main" val="258490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301BC-1852-8967-7074-1C94216C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30AC-24F5-7A0F-17FD-EACC5C51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steps of SDLC?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666D5-4B55-6989-0B16-E75486D95F50}"/>
              </a:ext>
            </a:extLst>
          </p:cNvPr>
          <p:cNvSpPr txBox="1"/>
          <p:nvPr/>
        </p:nvSpPr>
        <p:spPr>
          <a:xfrm>
            <a:off x="1379012" y="1472996"/>
            <a:ext cx="63859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Requirements Gathering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Analyzing Requirements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Design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Development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Testing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User Acceptance Testing (UAT)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Release</a:t>
            </a:r>
          </a:p>
          <a:p>
            <a:pPr marL="285750" indent="-285750" algn="ctr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Maintenance</a:t>
            </a: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ctr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Each of these can be divided into 3 phases: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Design</a:t>
            </a:r>
            <a:r>
              <a:rPr lang="en-US" dirty="0">
                <a:solidFill>
                  <a:schemeClr val="bg1"/>
                </a:solidFill>
              </a:rPr>
              <a:t> – gather requirements, design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Development</a:t>
            </a:r>
            <a:r>
              <a:rPr lang="en-US" dirty="0">
                <a:solidFill>
                  <a:schemeClr val="bg1"/>
                </a:solidFill>
              </a:rPr>
              <a:t> – Develop, test, UAT</a:t>
            </a: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Delivery</a:t>
            </a:r>
            <a:r>
              <a:rPr lang="en-US" dirty="0">
                <a:solidFill>
                  <a:schemeClr val="bg1"/>
                </a:solidFill>
              </a:rPr>
              <a:t> – Release, maintenance </a:t>
            </a:r>
          </a:p>
        </p:txBody>
      </p:sp>
    </p:spTree>
    <p:extLst>
      <p:ext uri="{BB962C8B-B14F-4D97-AF65-F5344CB8AC3E}">
        <p14:creationId xmlns:p14="http://schemas.microsoft.com/office/powerpoint/2010/main" val="283115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E8D9-B6AD-C62A-4379-FBC2387F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8156-B70B-7130-1041-3D96C8D91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“Simple” Methodologies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55631-E79E-853F-84D2-7DA14988FDE2}"/>
              </a:ext>
            </a:extLst>
          </p:cNvPr>
          <p:cNvSpPr txBox="1"/>
          <p:nvPr/>
        </p:nvSpPr>
        <p:spPr>
          <a:xfrm>
            <a:off x="1379012" y="1472996"/>
            <a:ext cx="6385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Big Bang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accent3"/>
                </a:solidFill>
              </a:rPr>
              <a:t>Waterfall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0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70515AD2-4054-C467-19FF-7D151350A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AA6B8308-49A7-358A-CD22-2FB3C2859A9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5046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Agile, scrum, &amp; scrumban</a:t>
            </a:r>
            <a:endParaRPr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132E9A10-A9B9-ADE0-8B82-9C97761F1AE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A9DDBE0A-0306-D27E-298A-3FC7A2B474AE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60B87EC9-78F7-78A7-A432-8FAA4DD76EC3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46E6EDDC-FD3E-4109-82CE-5E7BFFDA1B0C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96D23F13-460B-9CAE-BAB2-BE96ACD8B29E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D9168144-25F4-76FA-77A4-EC440C000BB0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B7C3F5DD-0CF9-F0CF-D4FF-63B81824F570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D645341E-1F4B-DEE6-44D2-5B10F41A8BC7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E6AC4685-8750-0000-A76D-96342CB3449B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BB9B486C-42B0-94B5-B2B8-4AEF4485C93A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6F5529DB-4296-72B5-5C9E-08C426DD8B2D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5FFAD98F-4FCA-B21E-1197-C50BF3F463DE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41F65A8E-9E86-0DF8-5B85-AF49F2EC8535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C1F12F6-6360-B71D-88E0-E82AEFA4FDD0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BCD40229-4A54-B8C5-C962-B83274F57A8C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85BE8AD2-AB6D-E622-698D-4F09126AC6D7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9A18F3FF-4B4C-C971-8374-E9C931456432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DBE09FCD-6C4E-DC2F-6110-F23322E093FB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D6EEC16C-205F-7FA4-EBA9-4E2B6FC6B249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68434639-7674-6D50-C9F3-EEAB86D86479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C127C1F7-5D1C-3291-4F48-DFB4CD3F29FB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24226A52-F178-6544-9A4B-522692362852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F275859E-0814-1FBA-9D91-12C3923EB782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86C14E5C-5C3A-04AC-B0B8-2F5CE97404FC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668BDB1C-0752-F7D7-57D0-13F73711E2E6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748B12D2-3634-C669-C53F-22DE0E5A2311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9E17610C-81D1-E058-DA5E-54875EDEA495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74462420-FEDF-91D5-C015-C5CAC6066490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58151076-4478-DC29-0E03-765C200F0EBC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4628AE91-25E4-5846-D38E-C3A82EF06CAC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75C8451A-4136-1AE2-FF60-2A1512427713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3FFE792-FE48-8BBA-AA42-E38981EB133D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0F44F231-DCBB-569F-3BFD-15E520883310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228D6F39-2A7D-3AB3-F9C2-5BA8D3B12847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B21D72B0-7BF3-1D9C-FB7E-47295E025DD8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70A764D6-86D0-8DB9-B7FA-B061DC435202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BAAA6E7E-AC44-A7D4-0F18-907A56916A2A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EC1FB36D-5732-AEAE-18CF-793F55FD0640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EADB2078-E3BA-409C-BAAC-53B3BB9F8F79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038033D5-9DF0-F8C2-224F-D0EE412014E9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B7DE659C-087B-46E7-7F09-1A7577AF8E2E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3216F1D-E20B-27F3-F645-E9E55DEAA906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A93B94F9-3ED9-BC79-6FB2-EE139F7CBC07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E2175DF5-450F-4F30-3AA4-1F63BCF03428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580914A3-6B4C-AA9E-61C4-8978052A4B9F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7D880F63-D686-2363-8554-22DFBBD92D1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FBB3DC96-83F6-F9F7-18D2-65898F34B8A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862DC43F-0267-B676-E790-79F2BC4BA31B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24A6AC4C-8A27-16D1-4DAC-83FA9B1C4CE3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67090073-8550-106C-50FB-4FD1C86C539F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F1C8AEBC-0AD0-B525-3C4E-693DAE7BFC16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91A53D1F-B877-DDFE-795D-EE5B089BFE9F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429BB617-E58A-D6AC-DCFE-42D83022FFC6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8B3D7FD4-55C8-867B-1F53-5F659CF60EF0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63E88031-8576-B978-F58E-431999F3CA7D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60F9C771-418E-AFB2-56B9-68C28A1F208A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1994C775-7897-3055-A73E-06F48882F6D4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0F0476D9-7300-EC52-1BBF-429B3A15EA17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2E5E308B-76B6-D334-03DC-0EE43366E53E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FD040C5-87B7-BCB6-0846-8372C8516C5B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14ED0385-B0E1-9622-B8D1-E6CECD42085D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2DAF733F-131D-086E-7471-09D8D406E043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7E39875E-2B51-D5E7-30C5-32170DB2D8DC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7C3BBDA5-54C7-AAB0-1465-01BB20F67BE4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86EB295D-D386-A4A6-D49C-837E4CF0B852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D1508BE1-CB1F-74EF-2FDC-39C4B3173C12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F40E32F3-0A19-CE54-5241-B0292D6F1412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3F2EBDCD-D066-F2D3-84BC-BC5FA4D40AF5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109EC6AB-E0F9-B066-82F4-7729EDB93FCE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68961A0-B17A-BBE1-F5F3-5BFB07B71373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883B0F17-2137-9A8C-55C4-49190FC1F596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CD4002B3-963F-4FA1-832D-FA9AFF4C9276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119C9D89-DEAF-2167-98A3-EBD4BBEF5DC3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8FDEA9C5-157C-8667-FEE9-7649615E6BC9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69F412F9-1FAD-6EC0-16B1-540E9FE7D901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9185C949-6EAA-28D4-EE39-D6EB52B0A09F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630386B4-45B2-2CBA-AA96-4DF835B3DDC2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37FB5EE2-ED36-0104-E45B-ECC83A94C10E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ECD32CB1-3F16-865B-775B-61F517550835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D6B13159-C56E-B23D-CE45-8C9EE17A23B7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8D42EA8E-F2B7-6FE1-F355-2868A5AC7FD7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8BF5539C-4E7A-D986-5E7B-5D60C3487179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EC1AA6F0-C793-5825-58D1-9291A58BAE63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71DC8ABA-094A-F45D-14B9-5CEA13555051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0FFCD950-5EE3-5BC0-FBAF-CC3E4E5592A9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397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F0350-77AF-6809-F841-8D2217E24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3848-357A-1B86-DC8B-303BFE65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EF25FB-40E2-E361-785B-8BBC6FE1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31" y="1241724"/>
            <a:ext cx="3893738" cy="3487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60072-EF80-AFCF-2A31-C81812062380}"/>
              </a:ext>
            </a:extLst>
          </p:cNvPr>
          <p:cNvSpPr txBox="1"/>
          <p:nvPr/>
        </p:nvSpPr>
        <p:spPr>
          <a:xfrm>
            <a:off x="5119201" y="1866150"/>
            <a:ext cx="3693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Agile is a methodology!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It only has 12 principles.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Doesn’t define exactly what to do.</a:t>
            </a:r>
          </a:p>
        </p:txBody>
      </p:sp>
    </p:spTree>
    <p:extLst>
      <p:ext uri="{BB962C8B-B14F-4D97-AF65-F5344CB8AC3E}">
        <p14:creationId xmlns:p14="http://schemas.microsoft.com/office/powerpoint/2010/main" val="28461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391F3-95BF-8A9A-B47B-C12213EB9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CB9A5-FF74-5730-6310-5203A8C3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Considerations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0427A-CFFB-5545-AC4F-8AC60AAC0F67}"/>
              </a:ext>
            </a:extLst>
          </p:cNvPr>
          <p:cNvSpPr txBox="1"/>
          <p:nvPr/>
        </p:nvSpPr>
        <p:spPr>
          <a:xfrm>
            <a:off x="308401" y="1613409"/>
            <a:ext cx="4053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Benefits: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Allows us to adapt to quickly changing feature requests</a:t>
            </a:r>
          </a:p>
          <a:p>
            <a:pPr marL="285750" lvl="1" indent="-285750">
              <a:buClr>
                <a:schemeClr val="bg1"/>
              </a:buClr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Flexible release schedules</a:t>
            </a:r>
          </a:p>
          <a:p>
            <a:pPr marL="285750" lvl="1" indent="-285750">
              <a:buClr>
                <a:schemeClr val="bg1"/>
              </a:buClr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Because the focus is on smaller units of work/iterations, testing is more frequent and can catch issues faster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CC094-A6C5-018D-7D83-A8D48FA12025}"/>
              </a:ext>
            </a:extLst>
          </p:cNvPr>
          <p:cNvSpPr txBox="1"/>
          <p:nvPr/>
        </p:nvSpPr>
        <p:spPr>
          <a:xfrm>
            <a:off x="4737601" y="1613409"/>
            <a:ext cx="40535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Drawbacks: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Flexibility can lead to bad practices if we’re not disciplined</a:t>
            </a:r>
          </a:p>
          <a:p>
            <a:pPr marL="460375" lvl="1" indent="-285750">
              <a:buClr>
                <a:schemeClr val="bg1"/>
              </a:buClr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E.g. developers may be tempted to avoid fully designing their solutions before starting development because they know there will be another iteration and they can return to the design phase again. </a:t>
            </a:r>
          </a:p>
          <a:p>
            <a:pPr marL="287338" lvl="1" indent="-285750">
              <a:buClr>
                <a:schemeClr val="bg1"/>
              </a:buClr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Requires strong commitment from everyone on the team</a:t>
            </a:r>
          </a:p>
        </p:txBody>
      </p:sp>
    </p:spTree>
    <p:extLst>
      <p:ext uri="{BB962C8B-B14F-4D97-AF65-F5344CB8AC3E}">
        <p14:creationId xmlns:p14="http://schemas.microsoft.com/office/powerpoint/2010/main" val="1404257277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462</Words>
  <Application>Microsoft Office PowerPoint</Application>
  <PresentationFormat>On-screen Show (16:9)</PresentationFormat>
  <Paragraphs>80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Source Sans Pro</vt:lpstr>
      <vt:lpstr>Hammersmith One</vt:lpstr>
      <vt:lpstr>Arial</vt:lpstr>
      <vt:lpstr>Creative Sales Strategy by Slidesgo</vt:lpstr>
      <vt:lpstr>SDLC</vt:lpstr>
      <vt:lpstr>Agenda</vt:lpstr>
      <vt:lpstr>SDLC Overview</vt:lpstr>
      <vt:lpstr>What is SDLC?</vt:lpstr>
      <vt:lpstr>What are the steps of SDLC?</vt:lpstr>
      <vt:lpstr>“Simple” Methodologies</vt:lpstr>
      <vt:lpstr>Agile, scrum, &amp; scrumban</vt:lpstr>
      <vt:lpstr>What is Agile?</vt:lpstr>
      <vt:lpstr>Agile Considerations</vt:lpstr>
      <vt:lpstr>The Scrum Framework</vt:lpstr>
      <vt:lpstr>The Scrum Framework</vt:lpstr>
      <vt:lpstr>The Scrumban Framework</vt:lpstr>
      <vt:lpstr>Planning with Agile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9</cp:revision>
  <dcterms:modified xsi:type="dcterms:W3CDTF">2025-04-07T15:18:46Z</dcterms:modified>
</cp:coreProperties>
</file>