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460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50370-FCF2-D38B-0FCF-3E06137D0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83FF4A-0B46-B90E-40BF-02D01B46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DCC9A-B84B-CD1F-A3F8-7D9EC088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68492-D33B-D23D-C40A-3F5225D0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8D64E-0DB3-3D93-9663-2CCDBC0D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4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89077-F128-FF8B-2FEB-897AFA4E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E66F31-E650-0562-86EF-D38A8B9D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D8C3D-9C76-1A68-147B-7B8BBBC5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0F9D9-7F35-0F6E-4770-F28A443D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BF24A-F6B8-735D-E3C1-259189E2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0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6BDAB-82C0-2902-9385-9E71635A9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F6A5C-81E4-1C42-261F-15C572CC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916F4-AF22-8E73-F358-784BCD17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027B-355C-4D84-9EE3-465AC049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B33C4-3ECB-F718-CD11-2249433C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717E-DAC6-18EE-8E30-AC77D6AD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F6381-E21C-DB42-6D44-0604F8FA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3320F-01CE-5A55-982E-DA5FAF6D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F5D5E-DC23-0A22-8DE3-4D246CA0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307DB-45B7-C11C-0E36-30E6C19D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38B7B-8E6B-BF64-15FC-B40F1E55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839E3-AE3F-70F3-B44B-CBEFD683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DD893-6C62-1C25-D0CA-80BACDC2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B91A1-B3A9-542B-2184-4127BD3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F20BC-9865-CD11-3617-0333F480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9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67F1-235C-16D5-668F-068E0FF3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9B808-2E61-CCBA-D119-431292EA6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02867-62A3-3B03-B603-DF46D60CC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498A3-FDE8-D0F2-8FC3-D8106A6C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C810A-7D18-71F4-73AB-25BA90A8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EEB4A-F572-D452-11EC-EE195762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6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B2503-ED4F-957C-42FC-FC0872C2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29B76-F8A5-4AB4-7B94-EFBE4286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ADE85-5D1A-502F-DF55-AEC85C62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CDF200-CFB3-232E-FD71-CF5E3AA56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3EFD52-2AEE-26A6-BEEA-509565DB2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6CAE8D-A660-EFDE-3CDC-05307A1E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2F9366-2E93-4EEA-810A-4A5417DC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9FEAB-3E9F-0209-6EB2-EA4B52DB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8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F360D-DF70-868D-EF3D-94DA534D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E7D931-8B5C-C5C6-419F-3F5E71CB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24A83F-CE07-8185-B088-83274573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269595-0F41-9A0A-C347-11870ED2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39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E7E3C-F945-59FE-2D0A-450D3805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13166A-113C-3237-25F1-6C9A0C63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B71CEF-3BB9-628E-2F39-03B05EC9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6856F-3F96-934A-0678-8063A564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46A90-3C6D-7FD6-A6F8-E0FA3B1E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FC3F72-EB80-0E7B-31DF-6BF8871D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68A86-A937-0168-C4B3-BF0769B2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435C5-4F63-9798-4BFA-F1A614F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C2AB0-59A0-69B8-CDB1-CA050A01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7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C382D-2717-9AB0-7938-BD5035AF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DA6A6-8C80-1B67-FD9B-F889F44CC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5AE7F-4C90-1B40-7475-BF13B259A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8F9D6-6B8E-3329-18F7-EE4CD246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2A49B-F6F1-B4B6-D0A7-AD7F7AC4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9B6C77-1342-502D-FA4F-52E7C80C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625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7084E4-5BC4-F0AC-A55F-BFA280C6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3214C-51A9-03A6-F3B3-BBA2AAFA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5908D-54D8-A02D-CE1E-0BA6A013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CFD3-0E03-4B13-AF7A-08C8B535162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E734B-0FE1-FDD6-27DB-4724BFD7C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ABD20-C9FD-2589-1FD0-4D3637E85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31FBA-0CF6-4488-9B1A-B4F3649E3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3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1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4.png"  /><Relationship Id="rId4" Type="http://schemas.openxmlformats.org/officeDocument/2006/relationships/image" Target="../media/image1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4.png"  /><Relationship Id="rId4" Type="http://schemas.openxmlformats.org/officeDocument/2006/relationships/image" Target="../media/image1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4.png"  /><Relationship Id="rId4" Type="http://schemas.openxmlformats.org/officeDocument/2006/relationships/image" Target="../media/image1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4.png"  /><Relationship Id="rId4" Type="http://schemas.openxmlformats.org/officeDocument/2006/relationships/image" Target="../media/image13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84582"/>
            <a:ext cx="9144000" cy="1888836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 &amp; Column Dominance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1" y="2590541"/>
            <a:ext cx="6067898" cy="2313291"/>
          </a:xfrm>
          <a:prstGeom prst="rect">
            <a:avLst/>
          </a:prstGeom>
        </p:spPr>
      </p:pic>
      <p:graphicFrame>
        <p:nvGraphicFramePr>
          <p:cNvPr id="18" name="표 3"/>
          <p:cNvGraphicFramePr>
            <a:graphicFrameLocks noGrp="1"/>
          </p:cNvGraphicFramePr>
          <p:nvPr/>
        </p:nvGraphicFramePr>
        <p:xfrm>
          <a:off x="6290387" y="1849674"/>
          <a:ext cx="5641518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  <a:endParaRPr lang="ko-KR" altLang="en-US" sz="4400" b="1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화살표: 위쪽 5"/>
          <p:cNvSpPr/>
          <p:nvPr/>
        </p:nvSpPr>
        <p:spPr>
          <a:xfrm>
            <a:off x="7522743" y="5188755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위쪽 6"/>
          <p:cNvSpPr/>
          <p:nvPr/>
        </p:nvSpPr>
        <p:spPr>
          <a:xfrm>
            <a:off x="11306876" y="5169315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원형: 비어 있음 21"/>
          <p:cNvSpPr/>
          <p:nvPr/>
        </p:nvSpPr>
        <p:spPr>
          <a:xfrm>
            <a:off x="0" y="2395627"/>
            <a:ext cx="1572822" cy="858747"/>
          </a:xfrm>
          <a:prstGeom prst="donut">
            <a:avLst>
              <a:gd name="adj" fmla="val 859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1" y="2590541"/>
            <a:ext cx="6067898" cy="2313291"/>
          </a:xfrm>
          <a:prstGeom prst="rect">
            <a:avLst/>
          </a:prstGeom>
        </p:spPr>
      </p:pic>
      <p:graphicFrame>
        <p:nvGraphicFramePr>
          <p:cNvPr id="18" name="표 3"/>
          <p:cNvGraphicFramePr>
            <a:graphicFrameLocks noGrp="1"/>
          </p:cNvGraphicFramePr>
          <p:nvPr/>
        </p:nvGraphicFramePr>
        <p:xfrm>
          <a:off x="6290387" y="1849674"/>
          <a:ext cx="5641518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  <a:endParaRPr lang="ko-KR" altLang="en-US" sz="4400" b="1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화살표: 위쪽 5"/>
          <p:cNvSpPr/>
          <p:nvPr/>
        </p:nvSpPr>
        <p:spPr>
          <a:xfrm>
            <a:off x="8436367" y="5150850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위쪽 6"/>
          <p:cNvSpPr/>
          <p:nvPr/>
        </p:nvSpPr>
        <p:spPr>
          <a:xfrm>
            <a:off x="7477438" y="5159595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원형: 비어 있음 21"/>
          <p:cNvSpPr/>
          <p:nvPr/>
        </p:nvSpPr>
        <p:spPr>
          <a:xfrm>
            <a:off x="0" y="2395627"/>
            <a:ext cx="1572822" cy="858747"/>
          </a:xfrm>
          <a:prstGeom prst="donut">
            <a:avLst>
              <a:gd name="adj" fmla="val 859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1" y="2590541"/>
            <a:ext cx="6067898" cy="2313291"/>
          </a:xfrm>
          <a:prstGeom prst="rect">
            <a:avLst/>
          </a:prstGeom>
        </p:spPr>
      </p:pic>
      <p:graphicFrame>
        <p:nvGraphicFramePr>
          <p:cNvPr id="18" name="표 3"/>
          <p:cNvGraphicFramePr>
            <a:graphicFrameLocks noGrp="1"/>
          </p:cNvGraphicFramePr>
          <p:nvPr/>
        </p:nvGraphicFramePr>
        <p:xfrm>
          <a:off x="6290387" y="1849674"/>
          <a:ext cx="5641518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  <a:endParaRPr lang="ko-KR" altLang="en-US" sz="4400" b="1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화살표: 위쪽 5"/>
          <p:cNvSpPr/>
          <p:nvPr/>
        </p:nvSpPr>
        <p:spPr>
          <a:xfrm>
            <a:off x="8455417" y="5198475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위쪽 6"/>
          <p:cNvSpPr/>
          <p:nvPr/>
        </p:nvSpPr>
        <p:spPr>
          <a:xfrm>
            <a:off x="9411596" y="5197695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원형: 비어 있음 21"/>
          <p:cNvSpPr/>
          <p:nvPr/>
        </p:nvSpPr>
        <p:spPr>
          <a:xfrm>
            <a:off x="0" y="2395627"/>
            <a:ext cx="1572822" cy="858747"/>
          </a:xfrm>
          <a:prstGeom prst="donut">
            <a:avLst>
              <a:gd name="adj" fmla="val 859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1" y="2590541"/>
            <a:ext cx="6067898" cy="2313291"/>
          </a:xfrm>
          <a:prstGeom prst="rect">
            <a:avLst/>
          </a:prstGeom>
        </p:spPr>
      </p:pic>
      <p:graphicFrame>
        <p:nvGraphicFramePr>
          <p:cNvPr id="18" name="표 3"/>
          <p:cNvGraphicFramePr>
            <a:graphicFrameLocks noGrp="1"/>
          </p:cNvGraphicFramePr>
          <p:nvPr/>
        </p:nvGraphicFramePr>
        <p:xfrm>
          <a:off x="6290387" y="1849674"/>
          <a:ext cx="5641518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  <a:endParaRPr lang="ko-KR" altLang="en-US" sz="4400" b="1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화살표: 위쪽 5"/>
          <p:cNvSpPr/>
          <p:nvPr/>
        </p:nvSpPr>
        <p:spPr>
          <a:xfrm>
            <a:off x="8455803" y="5198474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위쪽 6"/>
          <p:cNvSpPr/>
          <p:nvPr/>
        </p:nvSpPr>
        <p:spPr>
          <a:xfrm>
            <a:off x="9411597" y="5198474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7"/>
          <p:cNvSpPr txBox="1"/>
          <p:nvPr/>
        </p:nvSpPr>
        <p:spPr>
          <a:xfrm>
            <a:off x="8479869" y="5835384"/>
            <a:ext cx="1752964" cy="44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X      </a:t>
            </a:r>
            <a:r>
              <a:rPr lang="ko-KR" altLang="en-US" sz="2400" b="1"/>
              <a:t> </a:t>
            </a:r>
            <a:r>
              <a:rPr lang="en-US" altLang="ko-KR" sz="2400" b="1"/>
              <a:t>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1" y="2590541"/>
            <a:ext cx="6067898" cy="2313291"/>
          </a:xfrm>
          <a:prstGeom prst="rect">
            <a:avLst/>
          </a:prstGeom>
        </p:spPr>
      </p:pic>
      <p:graphicFrame>
        <p:nvGraphicFramePr>
          <p:cNvPr id="18" name="표 3"/>
          <p:cNvGraphicFramePr>
            <a:graphicFrameLocks noGrp="1"/>
          </p:cNvGraphicFramePr>
          <p:nvPr/>
        </p:nvGraphicFramePr>
        <p:xfrm>
          <a:off x="6290387" y="1849674"/>
          <a:ext cx="5641518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  <a:endParaRPr lang="ko-KR" altLang="en-US" sz="4400" b="1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화살표: 위쪽 5"/>
          <p:cNvSpPr/>
          <p:nvPr/>
        </p:nvSpPr>
        <p:spPr>
          <a:xfrm>
            <a:off x="8455803" y="5198474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위쪽 6"/>
          <p:cNvSpPr/>
          <p:nvPr/>
        </p:nvSpPr>
        <p:spPr>
          <a:xfrm>
            <a:off x="9411597" y="5198474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7"/>
          <p:cNvSpPr txBox="1"/>
          <p:nvPr/>
        </p:nvSpPr>
        <p:spPr>
          <a:xfrm>
            <a:off x="8479869" y="5835384"/>
            <a:ext cx="1752964" cy="44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X      </a:t>
            </a:r>
            <a:r>
              <a:rPr lang="ko-KR" altLang="en-US" sz="2400" b="1"/>
              <a:t> </a:t>
            </a:r>
            <a:r>
              <a:rPr lang="en-US" altLang="ko-KR" sz="2400" b="1"/>
              <a:t>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1" y="2590541"/>
            <a:ext cx="6067898" cy="2313291"/>
          </a:xfrm>
          <a:prstGeom prst="rect">
            <a:avLst/>
          </a:prstGeom>
        </p:spPr>
      </p:pic>
      <p:graphicFrame>
        <p:nvGraphicFramePr>
          <p:cNvPr id="18" name="표 3"/>
          <p:cNvGraphicFramePr>
            <a:graphicFrameLocks noGrp="1"/>
          </p:cNvGraphicFramePr>
          <p:nvPr/>
        </p:nvGraphicFramePr>
        <p:xfrm>
          <a:off x="6290387" y="1849674"/>
          <a:ext cx="5641518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  <a:endParaRPr lang="ko-KR" altLang="en-US" sz="4400" b="1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화살표: 위쪽 5"/>
          <p:cNvSpPr/>
          <p:nvPr/>
        </p:nvSpPr>
        <p:spPr>
          <a:xfrm>
            <a:off x="8455803" y="5198474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위쪽 6"/>
          <p:cNvSpPr/>
          <p:nvPr/>
        </p:nvSpPr>
        <p:spPr>
          <a:xfrm>
            <a:off x="9411597" y="5198474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7"/>
          <p:cNvSpPr txBox="1"/>
          <p:nvPr/>
        </p:nvSpPr>
        <p:spPr>
          <a:xfrm>
            <a:off x="8229873" y="5813171"/>
            <a:ext cx="761826" cy="414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b="1" dirty="0"/>
              <a:t>지배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9163216" y="5813576"/>
            <a:ext cx="1064651" cy="413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b="1"/>
              <a:t>피지배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1" y="2590541"/>
            <a:ext cx="6067898" cy="2313291"/>
          </a:xfrm>
          <a:prstGeom prst="rect">
            <a:avLst/>
          </a:prstGeom>
        </p:spPr>
      </p:pic>
      <p:graphicFrame>
        <p:nvGraphicFramePr>
          <p:cNvPr id="18" name="표 3"/>
          <p:cNvGraphicFramePr>
            <a:graphicFrameLocks noGrp="1"/>
          </p:cNvGraphicFramePr>
          <p:nvPr/>
        </p:nvGraphicFramePr>
        <p:xfrm>
          <a:off x="6290387" y="1849674"/>
          <a:ext cx="5641518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  <a:endParaRPr lang="ko-KR" altLang="en-US" sz="4400" b="1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화살표: 위쪽 5"/>
          <p:cNvSpPr/>
          <p:nvPr/>
        </p:nvSpPr>
        <p:spPr>
          <a:xfrm>
            <a:off x="8455803" y="5198474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위쪽 6"/>
          <p:cNvSpPr/>
          <p:nvPr/>
        </p:nvSpPr>
        <p:spPr>
          <a:xfrm>
            <a:off x="9411597" y="5198474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7"/>
          <p:cNvSpPr txBox="1"/>
          <p:nvPr/>
        </p:nvSpPr>
        <p:spPr>
          <a:xfrm>
            <a:off x="8229873" y="5813171"/>
            <a:ext cx="761826" cy="414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b="1"/>
              <a:t>지배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9163216" y="5813576"/>
            <a:ext cx="1064651" cy="413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b="1"/>
              <a:t>피지배</a:t>
            </a:r>
          </a:p>
        </p:txBody>
      </p:sp>
      <p:sp>
        <p:nvSpPr>
          <p:cNvPr id="24" name="사각형: 둥근 모서리 15"/>
          <p:cNvSpPr/>
          <p:nvPr/>
        </p:nvSpPr>
        <p:spPr>
          <a:xfrm flipV="1">
            <a:off x="990631" y="3590430"/>
            <a:ext cx="5105368" cy="3335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</a:t>
            </a:r>
          </a:p>
        </p:txBody>
      </p:sp>
      <p:pic>
        <p:nvPicPr>
          <p:cNvPr id="9" name="그림 3"/>
          <p:cNvPicPr>
            <a:picLocks noChangeAspect="1"/>
          </p:cNvPicPr>
          <p:nvPr/>
        </p:nvPicPr>
        <p:blipFill rotWithShape="1">
          <a:blip r:embed="rId2"/>
          <a:srcRect t="41300" r="52200"/>
          <a:stretch>
            <a:fillRect/>
          </a:stretch>
        </p:blipFill>
        <p:spPr>
          <a:xfrm>
            <a:off x="301268" y="2688988"/>
            <a:ext cx="4610942" cy="24551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9020" t="32880" r="10520" b="12050"/>
          <a:stretch>
            <a:fillRect/>
          </a:stretch>
        </p:blipFill>
        <p:spPr>
          <a:xfrm>
            <a:off x="4938858" y="1982754"/>
            <a:ext cx="6922681" cy="3547144"/>
          </a:xfrm>
          <a:prstGeom prst="rect">
            <a:avLst/>
          </a:prstGeom>
        </p:spPr>
      </p:pic>
      <p:sp>
        <p:nvSpPr>
          <p:cNvPr id="11" name="사각형: 둥근 모서리 15"/>
          <p:cNvSpPr/>
          <p:nvPr/>
        </p:nvSpPr>
        <p:spPr>
          <a:xfrm flipV="1">
            <a:off x="1819275" y="4352116"/>
            <a:ext cx="2216150" cy="4572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5"/>
          <p:cNvSpPr/>
          <p:nvPr/>
        </p:nvSpPr>
        <p:spPr>
          <a:xfrm flipV="1">
            <a:off x="7859859" y="5160133"/>
            <a:ext cx="496701" cy="33349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사각형: 둥근 모서리 15"/>
          <p:cNvSpPr/>
          <p:nvPr/>
        </p:nvSpPr>
        <p:spPr>
          <a:xfrm flipV="1">
            <a:off x="10188537" y="5144053"/>
            <a:ext cx="496701" cy="33349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9DE7D3FA-ADEF-6416-2F0F-5A7AADBB2018}"/>
              </a:ext>
            </a:extLst>
          </p:cNvPr>
          <p:cNvSpPr/>
          <p:nvPr/>
        </p:nvSpPr>
        <p:spPr>
          <a:xfrm flipV="1">
            <a:off x="5599299" y="3246721"/>
            <a:ext cx="3007837" cy="2098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</a:t>
            </a:r>
          </a:p>
        </p:txBody>
      </p:sp>
      <p:pic>
        <p:nvPicPr>
          <p:cNvPr id="9" name="그림 3"/>
          <p:cNvPicPr>
            <a:picLocks noChangeAspect="1"/>
          </p:cNvPicPr>
          <p:nvPr/>
        </p:nvPicPr>
        <p:blipFill rotWithShape="1">
          <a:blip r:embed="rId2"/>
          <a:srcRect t="41300" r="52200"/>
          <a:stretch>
            <a:fillRect/>
          </a:stretch>
        </p:blipFill>
        <p:spPr>
          <a:xfrm>
            <a:off x="301268" y="2688988"/>
            <a:ext cx="4610942" cy="24551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0910" t="31530" r="12600" b="9640"/>
          <a:stretch>
            <a:fillRect/>
          </a:stretch>
        </p:blipFill>
        <p:spPr>
          <a:xfrm>
            <a:off x="5147529" y="1896729"/>
            <a:ext cx="6492407" cy="3803243"/>
          </a:xfrm>
          <a:prstGeom prst="rect">
            <a:avLst/>
          </a:prstGeom>
        </p:spPr>
      </p:pic>
      <p:sp>
        <p:nvSpPr>
          <p:cNvPr id="13" name="사각형: 둥근 모서리 15"/>
          <p:cNvSpPr/>
          <p:nvPr/>
        </p:nvSpPr>
        <p:spPr>
          <a:xfrm flipV="1">
            <a:off x="1009650" y="4837891"/>
            <a:ext cx="1200150" cy="45721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사각형: 둥근 모서리 15"/>
          <p:cNvSpPr/>
          <p:nvPr/>
        </p:nvSpPr>
        <p:spPr>
          <a:xfrm flipV="1">
            <a:off x="5599299" y="3246721"/>
            <a:ext cx="3007837" cy="2098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30450" t="33300" r="12910" b="12900"/>
          <a:stretch>
            <a:fillRect/>
          </a:stretch>
        </p:blipFill>
        <p:spPr>
          <a:xfrm>
            <a:off x="5109679" y="2034428"/>
            <a:ext cx="6463807" cy="345391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</a:t>
            </a:r>
          </a:p>
        </p:txBody>
      </p:sp>
      <p:pic>
        <p:nvPicPr>
          <p:cNvPr id="9" name="그림 3"/>
          <p:cNvPicPr>
            <a:picLocks noChangeAspect="1"/>
          </p:cNvPicPr>
          <p:nvPr/>
        </p:nvPicPr>
        <p:blipFill rotWithShape="1">
          <a:blip r:embed="rId3"/>
          <a:srcRect t="41300" r="52200"/>
          <a:stretch>
            <a:fillRect/>
          </a:stretch>
        </p:blipFill>
        <p:spPr>
          <a:xfrm>
            <a:off x="301268" y="2688988"/>
            <a:ext cx="4610942" cy="2455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28800" y="1580890"/>
          <a:ext cx="8331192" cy="45214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42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281">
                <a:tc rowSpan="4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2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2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2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화살표: 오른쪽 5"/>
          <p:cNvSpPr/>
          <p:nvPr/>
        </p:nvSpPr>
        <p:spPr>
          <a:xfrm flipV="1">
            <a:off x="2642844" y="2598232"/>
            <a:ext cx="7517148" cy="6690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화살표: 오른쪽 6"/>
          <p:cNvSpPr/>
          <p:nvPr/>
        </p:nvSpPr>
        <p:spPr>
          <a:xfrm flipV="1">
            <a:off x="2642844" y="3507054"/>
            <a:ext cx="7517148" cy="6690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6596" y="135453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&lt;rowdic&gt;</a:t>
            </a:r>
            <a:endParaRPr lang="ko-KR" altLang="en-US"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 Dominance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3960"/>
          <a:stretch>
            <a:fillRect/>
          </a:stretch>
        </p:blipFill>
        <p:spPr>
          <a:xfrm>
            <a:off x="179489" y="2622302"/>
            <a:ext cx="6198373" cy="2394122"/>
          </a:xfrm>
          <a:prstGeom prst="rect">
            <a:avLst/>
          </a:prstGeom>
        </p:spPr>
      </p:pic>
      <p:graphicFrame>
        <p:nvGraphicFramePr>
          <p:cNvPr id="16" name="표 4"/>
          <p:cNvGraphicFramePr>
            <a:graphicFrameLocks noGrp="1"/>
          </p:cNvGraphicFramePr>
          <p:nvPr/>
        </p:nvGraphicFramePr>
        <p:xfrm>
          <a:off x="6581775" y="2442168"/>
          <a:ext cx="4405430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화살표: 위쪽 5"/>
          <p:cNvSpPr/>
          <p:nvPr/>
        </p:nvSpPr>
        <p:spPr>
          <a:xfrm rot="16200000">
            <a:off x="11072436" y="4072686"/>
            <a:ext cx="362058" cy="51773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화살표: 위쪽 6"/>
          <p:cNvSpPr/>
          <p:nvPr/>
        </p:nvSpPr>
        <p:spPr>
          <a:xfrm rot="16200000">
            <a:off x="11061689" y="3379466"/>
            <a:ext cx="362058" cy="51773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원형: 비어 있음 20"/>
          <p:cNvSpPr/>
          <p:nvPr/>
        </p:nvSpPr>
        <p:spPr>
          <a:xfrm>
            <a:off x="133350" y="2491866"/>
            <a:ext cx="1572822" cy="858747"/>
          </a:xfrm>
          <a:prstGeom prst="donut">
            <a:avLst>
              <a:gd name="adj" fmla="val 859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 Dominance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3960"/>
          <a:stretch>
            <a:fillRect/>
          </a:stretch>
        </p:blipFill>
        <p:spPr>
          <a:xfrm>
            <a:off x="179489" y="2622302"/>
            <a:ext cx="6198373" cy="2394122"/>
          </a:xfrm>
          <a:prstGeom prst="rect">
            <a:avLst/>
          </a:prstGeom>
        </p:spPr>
      </p:pic>
      <p:graphicFrame>
        <p:nvGraphicFramePr>
          <p:cNvPr id="16" name="표 4"/>
          <p:cNvGraphicFramePr>
            <a:graphicFrameLocks noGrp="1"/>
          </p:cNvGraphicFramePr>
          <p:nvPr/>
        </p:nvGraphicFramePr>
        <p:xfrm>
          <a:off x="6581775" y="2442168"/>
          <a:ext cx="4405430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화살표: 위쪽 5"/>
          <p:cNvSpPr/>
          <p:nvPr/>
        </p:nvSpPr>
        <p:spPr>
          <a:xfrm rot="16200000">
            <a:off x="11072436" y="4757556"/>
            <a:ext cx="362058" cy="51773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화살표: 위쪽 6"/>
          <p:cNvSpPr/>
          <p:nvPr/>
        </p:nvSpPr>
        <p:spPr>
          <a:xfrm rot="16200000">
            <a:off x="11061689" y="3379466"/>
            <a:ext cx="362058" cy="51773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원형: 비어 있음 20"/>
          <p:cNvSpPr/>
          <p:nvPr/>
        </p:nvSpPr>
        <p:spPr>
          <a:xfrm>
            <a:off x="133350" y="2491866"/>
            <a:ext cx="1572822" cy="858747"/>
          </a:xfrm>
          <a:prstGeom prst="donut">
            <a:avLst>
              <a:gd name="adj" fmla="val 859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 Dominance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3960"/>
          <a:stretch>
            <a:fillRect/>
          </a:stretch>
        </p:blipFill>
        <p:spPr>
          <a:xfrm>
            <a:off x="179489" y="2622302"/>
            <a:ext cx="6198373" cy="2394122"/>
          </a:xfrm>
          <a:prstGeom prst="rect">
            <a:avLst/>
          </a:prstGeom>
        </p:spPr>
      </p:pic>
      <p:graphicFrame>
        <p:nvGraphicFramePr>
          <p:cNvPr id="16" name="표 4"/>
          <p:cNvGraphicFramePr>
            <a:graphicFrameLocks noGrp="1"/>
          </p:cNvGraphicFramePr>
          <p:nvPr/>
        </p:nvGraphicFramePr>
        <p:xfrm>
          <a:off x="6581775" y="2442168"/>
          <a:ext cx="4405430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화살표: 위쪽 5"/>
          <p:cNvSpPr/>
          <p:nvPr/>
        </p:nvSpPr>
        <p:spPr>
          <a:xfrm rot="16200000">
            <a:off x="11087091" y="3388402"/>
            <a:ext cx="362058" cy="51773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화살표: 위쪽 6"/>
          <p:cNvSpPr/>
          <p:nvPr/>
        </p:nvSpPr>
        <p:spPr>
          <a:xfrm rot="16200000">
            <a:off x="11059632" y="4109770"/>
            <a:ext cx="362058" cy="51773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원형: 비어 있음 20"/>
          <p:cNvSpPr/>
          <p:nvPr/>
        </p:nvSpPr>
        <p:spPr>
          <a:xfrm>
            <a:off x="133350" y="2491866"/>
            <a:ext cx="1572822" cy="858747"/>
          </a:xfrm>
          <a:prstGeom prst="donut">
            <a:avLst>
              <a:gd name="adj" fmla="val 859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2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 Dominance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3960"/>
          <a:stretch>
            <a:fillRect/>
          </a:stretch>
        </p:blipFill>
        <p:spPr>
          <a:xfrm>
            <a:off x="179489" y="2622302"/>
            <a:ext cx="6198373" cy="2394122"/>
          </a:xfrm>
          <a:prstGeom prst="rect">
            <a:avLst/>
          </a:prstGeom>
        </p:spPr>
      </p:pic>
      <p:graphicFrame>
        <p:nvGraphicFramePr>
          <p:cNvPr id="16" name="표 4"/>
          <p:cNvGraphicFramePr>
            <a:graphicFrameLocks noGrp="1"/>
          </p:cNvGraphicFramePr>
          <p:nvPr/>
        </p:nvGraphicFramePr>
        <p:xfrm>
          <a:off x="6581775" y="2442168"/>
          <a:ext cx="4405430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화살표: 위쪽 5"/>
          <p:cNvSpPr/>
          <p:nvPr/>
        </p:nvSpPr>
        <p:spPr>
          <a:xfrm rot="16200000">
            <a:off x="11059632" y="4938585"/>
            <a:ext cx="362058" cy="51773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화살표: 위쪽 6"/>
          <p:cNvSpPr/>
          <p:nvPr/>
        </p:nvSpPr>
        <p:spPr>
          <a:xfrm rot="16200000">
            <a:off x="11059632" y="4109770"/>
            <a:ext cx="362058" cy="51773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원형: 비어 있음 20"/>
          <p:cNvSpPr/>
          <p:nvPr/>
        </p:nvSpPr>
        <p:spPr>
          <a:xfrm>
            <a:off x="133350" y="2491866"/>
            <a:ext cx="1572822" cy="858747"/>
          </a:xfrm>
          <a:prstGeom prst="donut">
            <a:avLst>
              <a:gd name="adj" fmla="val 859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5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 Dominance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3960"/>
          <a:stretch>
            <a:fillRect/>
          </a:stretch>
        </p:blipFill>
        <p:spPr>
          <a:xfrm>
            <a:off x="179489" y="2622302"/>
            <a:ext cx="6198373" cy="2394122"/>
          </a:xfrm>
          <a:prstGeom prst="rect">
            <a:avLst/>
          </a:prstGeom>
        </p:spPr>
      </p:pic>
      <p:graphicFrame>
        <p:nvGraphicFramePr>
          <p:cNvPr id="16" name="표 4"/>
          <p:cNvGraphicFramePr>
            <a:graphicFrameLocks noGrp="1"/>
          </p:cNvGraphicFramePr>
          <p:nvPr/>
        </p:nvGraphicFramePr>
        <p:xfrm>
          <a:off x="6581775" y="2442168"/>
          <a:ext cx="4405430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화살표: 위쪽 5"/>
          <p:cNvSpPr/>
          <p:nvPr/>
        </p:nvSpPr>
        <p:spPr>
          <a:xfrm rot="16200000">
            <a:off x="11059632" y="4938585"/>
            <a:ext cx="362058" cy="51773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화살표: 위쪽 6"/>
          <p:cNvSpPr/>
          <p:nvPr/>
        </p:nvSpPr>
        <p:spPr>
          <a:xfrm rot="16200000">
            <a:off x="11059632" y="4109770"/>
            <a:ext cx="362058" cy="51773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원형: 비어 있음 20"/>
          <p:cNvSpPr/>
          <p:nvPr/>
        </p:nvSpPr>
        <p:spPr>
          <a:xfrm>
            <a:off x="133350" y="2491866"/>
            <a:ext cx="1572822" cy="858747"/>
          </a:xfrm>
          <a:prstGeom prst="donut">
            <a:avLst>
              <a:gd name="adj" fmla="val 859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9FFD1-5D4F-5A38-BD2B-9DB94FB8BB86}"/>
              </a:ext>
            </a:extLst>
          </p:cNvPr>
          <p:cNvSpPr txBox="1"/>
          <p:nvPr/>
        </p:nvSpPr>
        <p:spPr>
          <a:xfrm>
            <a:off x="11499529" y="5039929"/>
            <a:ext cx="761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 dirty="0"/>
              <a:t>지배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A103F-AF78-2D02-8E05-C942542FF64F}"/>
              </a:ext>
            </a:extLst>
          </p:cNvPr>
          <p:cNvSpPr txBox="1"/>
          <p:nvPr/>
        </p:nvSpPr>
        <p:spPr>
          <a:xfrm>
            <a:off x="11444152" y="4212606"/>
            <a:ext cx="872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/>
              <a:t>피지배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360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 Dominance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157" y="2367174"/>
            <a:ext cx="4992088" cy="2838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8940" t="33730" r="11160" b="13040"/>
          <a:stretch>
            <a:fillRect/>
          </a:stretch>
        </p:blipFill>
        <p:spPr>
          <a:xfrm>
            <a:off x="5695562" y="2293775"/>
            <a:ext cx="6185416" cy="3091885"/>
          </a:xfrm>
          <a:prstGeom prst="rect">
            <a:avLst/>
          </a:prstGeom>
        </p:spPr>
      </p:pic>
      <p:sp>
        <p:nvSpPr>
          <p:cNvPr id="11" name="사각형: 둥근 모서리 15"/>
          <p:cNvSpPr/>
          <p:nvPr/>
        </p:nvSpPr>
        <p:spPr>
          <a:xfrm flipV="1">
            <a:off x="1962150" y="4558491"/>
            <a:ext cx="2898775" cy="45720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 Dominance raw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157" y="2367174"/>
            <a:ext cx="4992088" cy="2838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8700" t="32170" r="11160" b="12470"/>
          <a:stretch>
            <a:fillRect/>
          </a:stretch>
        </p:blipFill>
        <p:spPr>
          <a:xfrm>
            <a:off x="5683512" y="2196538"/>
            <a:ext cx="6242486" cy="3232125"/>
          </a:xfrm>
          <a:prstGeom prst="rect">
            <a:avLst/>
          </a:prstGeom>
        </p:spPr>
      </p:pic>
      <p:sp>
        <p:nvSpPr>
          <p:cNvPr id="12" name="사각형: 둥근 모서리 15"/>
          <p:cNvSpPr/>
          <p:nvPr/>
        </p:nvSpPr>
        <p:spPr>
          <a:xfrm flipV="1">
            <a:off x="873125" y="5085541"/>
            <a:ext cx="1898649" cy="45721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 Dominance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157" y="2367174"/>
            <a:ext cx="4992088" cy="2838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7870" t="31890" r="20010" b="15590"/>
          <a:stretch>
            <a:fillRect/>
          </a:stretch>
        </p:blipFill>
        <p:spPr>
          <a:xfrm>
            <a:off x="6648450" y="2180327"/>
            <a:ext cx="4367894" cy="3063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8B5B7B-3499-B9ED-A210-A7E5351E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_ac ExtraBold"/>
                <a:ea typeface="나눔스퀘어_ac ExtraBold"/>
              </a:rPr>
              <a:t>QM Method</a:t>
            </a:r>
            <a:endParaRPr lang="ko-KR" altLang="en-US" dirty="0">
              <a:latin typeface="나눔스퀘어_ac ExtraBold"/>
              <a:ea typeface="나눔스퀘어_a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FE13A-9747-6145-BA77-91CF5FC47CA9}"/>
              </a:ext>
            </a:extLst>
          </p:cNvPr>
          <p:cNvSpPr txBox="1"/>
          <p:nvPr/>
        </p:nvSpPr>
        <p:spPr>
          <a:xfrm>
            <a:off x="2438635" y="1881760"/>
            <a:ext cx="7314729" cy="3936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Find</a:t>
            </a:r>
            <a:r>
              <a:rPr lang="ko-KR" altLang="en-US" sz="3200">
                <a:latin typeface="나눔스퀘어_ac ExtraBold"/>
                <a:ea typeface="나눔스퀘어_ac ExtraBold"/>
              </a:rPr>
              <a:t> </a:t>
            </a:r>
            <a:r>
              <a:rPr lang="en-US" altLang="ko-KR" sz="3200">
                <a:latin typeface="나눔스퀘어_ac ExtraBold"/>
                <a:ea typeface="나눔스퀘어_ac ExtraBold"/>
              </a:rPr>
              <a:t>all PIs to construct a PI table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Find EPIs to simplify the table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>
                <a:solidFill>
                  <a:srgbClr val="FF5050"/>
                </a:solidFill>
                <a:latin typeface="나눔스퀘어_ac ExtraBold"/>
                <a:ea typeface="나눔스퀘어_ac ExtraBold"/>
              </a:rPr>
              <a:t>	If ( no NEPI remained) -&gt; then quit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3. Apply</a:t>
            </a:r>
            <a:r>
              <a:rPr lang="ko-KR" altLang="en-US" sz="3200">
                <a:latin typeface="나눔스퀘어_ac ExtraBold"/>
                <a:ea typeface="나눔스퀘어_ac ExtraBold"/>
              </a:rPr>
              <a:t> </a:t>
            </a:r>
            <a:r>
              <a:rPr lang="en-US" altLang="ko-KR" sz="3200">
                <a:latin typeface="나눔스퀘어_ac ExtraBold"/>
                <a:ea typeface="나눔스퀘어_ac ExtraBold"/>
              </a:rPr>
              <a:t>column dominance raw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4. Apply row dominance raw</a:t>
            </a:r>
          </a:p>
          <a:p>
            <a:pPr lvl="0">
              <a:defRPr/>
            </a:pPr>
            <a:r>
              <a:rPr lang="en-US" altLang="ko-KR" sz="2400">
                <a:solidFill>
                  <a:srgbClr val="FF5050"/>
                </a:solidFill>
                <a:latin typeface="나눔스퀘어_ac ExtraBold"/>
                <a:ea typeface="나눔스퀘어_ac ExtraBold"/>
              </a:rPr>
              <a:t>	If ( any simplification made)</a:t>
            </a:r>
          </a:p>
        </p:txBody>
      </p:sp>
      <p:sp>
        <p:nvSpPr>
          <p:cNvPr id="6" name="화살표: 원형 5">
            <a:extLst>
              <a:ext uri="{FF2B5EF4-FFF2-40B4-BE49-F238E27FC236}">
                <a16:creationId xmlns:a16="http://schemas.microsoft.com/office/drawing/2014/main" id="{94A12CCA-3C38-1674-C270-A76C84483A60}"/>
              </a:ext>
            </a:extLst>
          </p:cNvPr>
          <p:cNvSpPr/>
          <p:nvPr/>
        </p:nvSpPr>
        <p:spPr>
          <a:xfrm rot="15843032" flipV="1">
            <a:off x="7691748" y="2644597"/>
            <a:ext cx="2995044" cy="3479810"/>
          </a:xfrm>
          <a:prstGeom prst="circularArrow">
            <a:avLst>
              <a:gd name="adj1" fmla="val 7931"/>
              <a:gd name="adj2" fmla="val 952302"/>
              <a:gd name="adj3" fmla="val 19930352"/>
              <a:gd name="adj4" fmla="val 9331692"/>
              <a:gd name="adj5" fmla="val 125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Run!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624" y="1716874"/>
            <a:ext cx="11288752" cy="576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minterm=[4,11,0,1,2,3,4,5,6,10,11,13,14]  </a:t>
            </a:r>
          </a:p>
        </p:txBody>
      </p:sp>
      <p:graphicFrame>
        <p:nvGraphicFramePr>
          <p:cNvPr id="8" name="표 1"/>
          <p:cNvGraphicFramePr>
            <a:graphicFrameLocks noGrp="1"/>
          </p:cNvGraphicFramePr>
          <p:nvPr/>
        </p:nvGraphicFramePr>
        <p:xfrm>
          <a:off x="1219200" y="2594586"/>
          <a:ext cx="9752330" cy="34481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0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2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3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4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5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6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10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11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13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14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0022</a:t>
                      </a: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0202</a:t>
                      </a: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0220</a:t>
                      </a: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2012</a:t>
                      </a: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2201</a:t>
                      </a: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2210</a:t>
                      </a: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PI &amp; EPI</a:t>
            </a:r>
            <a:endParaRPr lang="ko-KR" altLang="en-US">
              <a:latin typeface="나눔스퀘어_ac ExtraBold"/>
              <a:ea typeface="나눔스퀘어_ac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1941" y="2229593"/>
            <a:ext cx="4728117" cy="692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rgbClr val="0070C0"/>
                </a:solidFill>
                <a:latin typeface="나눔스퀘어_ac ExtraBold"/>
                <a:ea typeface="나눔스퀘어_ac ExtraBold"/>
              </a:rPr>
              <a:t>rowdic </a:t>
            </a:r>
            <a:r>
              <a:rPr lang="en-US" altLang="ko-KR" sz="4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/>
                <a:ea typeface="나눔스퀘어_ac ExtraBold"/>
              </a:rPr>
              <a:t>(Dictionary)</a:t>
            </a:r>
            <a:endParaRPr lang="ko-KR" altLang="en-US" sz="4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724829" y="3532142"/>
            <a:ext cx="11288751" cy="571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{‘2201’: [5, 13], ‘0022’: [0, 1, 2, 3], ‘0202’: [0,1,4,5]… }</a:t>
            </a:r>
            <a:endParaRPr lang="ko-KR" altLang="en-US" sz="3200">
              <a:latin typeface="나눔스퀘어_ac ExtraBold"/>
              <a:ea typeface="나눔스퀘어_ac ExtraBold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5728655" y="4812387"/>
            <a:ext cx="264001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FF5050"/>
                </a:solidFill>
                <a:latin typeface="나눔스퀘어_ac ExtraBold"/>
                <a:ea typeface="나눔스퀘어_ac ExtraBold"/>
              </a:rPr>
              <a:t>Minterm</a:t>
            </a:r>
            <a:r>
              <a:rPr lang="en-US" altLang="ko-KR" sz="2800"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/>
                <a:ea typeface="나눔스퀘어_ac ExtraBold"/>
              </a:rPr>
              <a:t>(List)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1480778" y="4812579"/>
            <a:ext cx="19415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FF5050"/>
                </a:solidFill>
                <a:latin typeface="나눔스퀘어_ac ExtraBold"/>
                <a:ea typeface="나눔스퀘어_ac ExtraBold"/>
              </a:rPr>
              <a:t>PI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/>
                <a:ea typeface="나눔스퀘어_ac ExtraBold"/>
              </a:rPr>
              <a:t>(String)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0" name="오른쪽 중괄호 11"/>
          <p:cNvSpPr/>
          <p:nvPr/>
        </p:nvSpPr>
        <p:spPr>
          <a:xfrm rot="5400000">
            <a:off x="6432745" y="3486211"/>
            <a:ext cx="443931" cy="1852110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5050"/>
              </a:solidFill>
            </a:endParaRPr>
          </a:p>
        </p:txBody>
      </p:sp>
      <p:sp>
        <p:nvSpPr>
          <p:cNvPr id="11" name="오른쪽 중괄호 12"/>
          <p:cNvSpPr/>
          <p:nvPr/>
        </p:nvSpPr>
        <p:spPr>
          <a:xfrm rot="5400000">
            <a:off x="1517054" y="3930482"/>
            <a:ext cx="443934" cy="1073657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5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Run!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8227" y="2842010"/>
            <a:ext cx="11195543" cy="1791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EPI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624" y="1716874"/>
            <a:ext cx="11288752" cy="576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epi_list=[’2012’, ‘2101’, ‘2210’]  </a:t>
            </a:r>
          </a:p>
        </p:txBody>
      </p:sp>
      <p:graphicFrame>
        <p:nvGraphicFramePr>
          <p:cNvPr id="6" name="표 1"/>
          <p:cNvGraphicFramePr>
            <a:graphicFrameLocks noGrp="1"/>
          </p:cNvGraphicFramePr>
          <p:nvPr/>
        </p:nvGraphicFramePr>
        <p:xfrm>
          <a:off x="1219200" y="2594586"/>
          <a:ext cx="9752330" cy="34481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0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2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3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4</a:t>
                      </a:r>
                    </a:p>
                  </a:txBody>
                  <a:tcPr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5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6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10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11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13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14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0022</a:t>
                      </a: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0202</a:t>
                      </a: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0220</a:t>
                      </a:r>
                    </a:p>
                  </a:txBody>
                  <a:tcPr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2012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2101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/>
                        <a:t>2210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idx="0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EPI</a:t>
            </a:r>
            <a:endParaRPr lang="en-US" altLang="ko-KR">
              <a:latin typeface="나눔스퀘어_ac ExtraBold"/>
              <a:ea typeface="나눔스퀘어_ac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052091" y="2234709"/>
            <a:ext cx="1128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rowdic={’0022’: [0, 1],  ‘0202’: [0, 1, 4], ‘0220’: [0, 4]}</a:t>
            </a:r>
            <a:endParaRPr lang="en-US" altLang="ko-KR">
              <a:latin typeface="나눔스퀘어_ac ExtraBold"/>
              <a:ea typeface="나눔스퀘어_ac ExtraBold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-2052091" y="2901974"/>
            <a:ext cx="11288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coldic={0: [’0022’, ‘0202’, ‘0220’], 1: [’0022’, ‘0202’],</a:t>
            </a:r>
            <a:endParaRPr lang="en-US" altLang="ko-KR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 4: [’0202’, ‘0220’]}</a:t>
            </a:r>
            <a:endParaRPr lang="en-US" altLang="ko-KR">
              <a:latin typeface="나눔스퀘어_ac ExtraBold"/>
              <a:ea typeface="나눔스퀘어_ac ExtraBold"/>
            </a:endParaRPr>
          </a:p>
        </p:txBody>
      </p:sp>
      <p:graphicFrame>
        <p:nvGraphicFramePr>
          <p:cNvPr id="7" name="표 1"/>
          <p:cNvGraphicFramePr>
            <a:graphicFrameLocks noGrp="1"/>
          </p:cNvGraphicFramePr>
          <p:nvPr/>
        </p:nvGraphicFramePr>
        <p:xfrm>
          <a:off x="1802220" y="4165825"/>
          <a:ext cx="3249930" cy="197035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1530"/>
                <a:gridCol w="812800"/>
                <a:gridCol w="812800"/>
                <a:gridCol w="812800"/>
              </a:tblGrid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0022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9cc3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0202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9cc3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0220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9cc3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9392" y="620805"/>
            <a:ext cx="4095960" cy="5855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784464" y="97113"/>
            <a:ext cx="3268016" cy="38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나눔스퀘어_ac ExtraBold"/>
                <a:ea typeface="나눔스퀘어_ac ExtraBold"/>
              </a:rPr>
              <a:t>첫 번째 순환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sp>
        <p:nvSpPr>
          <p:cNvPr id="16" name="화살표: 오른쪽 15"/>
          <p:cNvSpPr/>
          <p:nvPr/>
        </p:nvSpPr>
        <p:spPr>
          <a:xfrm>
            <a:off x="5622040" y="1451555"/>
            <a:ext cx="1765870" cy="299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52150" y="1055034"/>
            <a:ext cx="24357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NEPI (o)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43947" y="615903"/>
            <a:ext cx="4261198" cy="5844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199668" y="3926951"/>
          <a:ext cx="3249930" cy="197035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1530"/>
                <a:gridCol w="812800"/>
                <a:gridCol w="812800"/>
                <a:gridCol w="812800"/>
              </a:tblGrid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0022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9cc3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0202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9cc3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0220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9cc3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 </a:t>
            </a:r>
            <a:endParaRPr lang="en-US" altLang="ko-KR">
              <a:latin typeface="나눔스퀘어_ac ExtraBold"/>
              <a:ea typeface="나눔스퀘어_ac ExtraBold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51624" y="1626772"/>
            <a:ext cx="4746018" cy="155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0 dominance 1</a:t>
            </a:r>
            <a:endParaRPr lang="en-US" altLang="ko-KR" sz="3200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0 dominance 4</a:t>
            </a:r>
            <a:endParaRPr lang="en-US" altLang="ko-KR" sz="3200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col_remove : [0]</a:t>
            </a:r>
            <a:endParaRPr lang="en-US" altLang="ko-KR" sz="3200">
              <a:latin typeface="나눔스퀘어_ac ExtraBold"/>
              <a:ea typeface="나눔스퀘어_ac Extra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9392" y="620805"/>
            <a:ext cx="4095960" cy="5855000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7784464" y="97113"/>
            <a:ext cx="3268016" cy="38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나눔스퀘어_ac ExtraBold"/>
                <a:ea typeface="나눔스퀘어_ac ExtraBold"/>
              </a:rPr>
              <a:t>첫 번째 순환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sp>
        <p:nvSpPr>
          <p:cNvPr id="9" name="화살표: 오른쪽 8"/>
          <p:cNvSpPr/>
          <p:nvPr/>
        </p:nvSpPr>
        <p:spPr>
          <a:xfrm>
            <a:off x="5593164" y="2741340"/>
            <a:ext cx="1765870" cy="299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43947" y="615903"/>
            <a:ext cx="4261198" cy="5844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2100680" y="3894331"/>
          <a:ext cx="2437130" cy="197035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1530"/>
                <a:gridCol w="812800"/>
                <a:gridCol w="812800"/>
              </a:tblGrid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0022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9cc3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0202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9cc3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0220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9cc3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</a:t>
            </a:r>
            <a:endParaRPr lang="en-US" altLang="ko-KR">
              <a:latin typeface="나눔스퀘어_ac ExtraBold"/>
              <a:ea typeface="나눔스퀘어_ac ExtraBold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-2336761" y="2028740"/>
            <a:ext cx="11288752" cy="3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rowdic={’0022’: [1],  ‘0202’: [1, 4], ‘0220’: [4]}</a:t>
            </a:r>
            <a:endParaRPr lang="en-US" altLang="ko-KR" sz="2000">
              <a:latin typeface="나눔스퀘어_ac ExtraBold"/>
              <a:ea typeface="나눔스퀘어_ac ExtraBold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-2336761" y="2696005"/>
            <a:ext cx="11288752" cy="38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coldic={1: [’0022’, ‘0202’], 4: [’0202’, ‘0220’]}</a:t>
            </a:r>
            <a:endParaRPr lang="en-US" altLang="ko-KR" sz="2000">
              <a:latin typeface="나눔스퀘어_ac ExtraBold"/>
              <a:ea typeface="나눔스퀘어_ac Extra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9392" y="620805"/>
            <a:ext cx="4095960" cy="5855000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7784464" y="97113"/>
            <a:ext cx="3268016" cy="39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나눔스퀘어_ac ExtraBold"/>
                <a:ea typeface="나눔스퀘어_ac ExtraBold"/>
              </a:rPr>
              <a:t>첫 번째 순환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sp>
        <p:nvSpPr>
          <p:cNvPr id="10" name="화살표: 오른쪽 9"/>
          <p:cNvSpPr/>
          <p:nvPr/>
        </p:nvSpPr>
        <p:spPr>
          <a:xfrm>
            <a:off x="5593164" y="3445318"/>
            <a:ext cx="1765870" cy="299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rcRect l="3420" r="4790"/>
          <a:stretch>
            <a:fillRect/>
          </a:stretch>
        </p:blipFill>
        <p:spPr>
          <a:xfrm>
            <a:off x="7470723" y="638701"/>
            <a:ext cx="4074091" cy="5816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43947" y="615903"/>
            <a:ext cx="4261198" cy="5844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2134235" y="3812918"/>
          <a:ext cx="2437130" cy="197035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1530"/>
                <a:gridCol w="812800"/>
                <a:gridCol w="812800"/>
              </a:tblGrid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0022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0202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9cc3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0220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RowDominance</a:t>
            </a:r>
            <a:endParaRPr lang="en-US" altLang="ko-KR">
              <a:latin typeface="나눔스퀘어_ac ExtraBold"/>
              <a:ea typeface="나눔스퀘어_ac ExtraBold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-2062976" y="1720774"/>
            <a:ext cx="11288752" cy="155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0202 dominance 0022</a:t>
            </a:r>
            <a:endParaRPr lang="en-US" altLang="ko-KR" sz="3200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0202 dominance 0220</a:t>
            </a:r>
            <a:endParaRPr lang="en-US" altLang="ko-KR" sz="3200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col_remove : [’0022’, ‘0220’]</a:t>
            </a:r>
            <a:endParaRPr lang="en-US" altLang="ko-KR" sz="3200">
              <a:latin typeface="나눔스퀘어_ac ExtraBold"/>
              <a:ea typeface="나눔스퀘어_ac Extra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9392" y="620805"/>
            <a:ext cx="4095960" cy="5855000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7784464" y="97113"/>
            <a:ext cx="3268016" cy="38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나눔스퀘어_ac ExtraBold"/>
                <a:ea typeface="나눔스퀘어_ac ExtraBold"/>
              </a:rPr>
              <a:t>첫 번째 순환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sp>
        <p:nvSpPr>
          <p:cNvPr id="8" name="화살표: 오른쪽 7"/>
          <p:cNvSpPr/>
          <p:nvPr/>
        </p:nvSpPr>
        <p:spPr>
          <a:xfrm>
            <a:off x="5593164" y="4648262"/>
            <a:ext cx="1765870" cy="299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l="3420" r="4790"/>
          <a:stretch>
            <a:fillRect/>
          </a:stretch>
        </p:blipFill>
        <p:spPr>
          <a:xfrm>
            <a:off x="7470723" y="638701"/>
            <a:ext cx="4074091" cy="5816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43947" y="615903"/>
            <a:ext cx="4261198" cy="5834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2350135" y="4149468"/>
          <a:ext cx="2437130" cy="98517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1530"/>
                <a:gridCol w="812800"/>
                <a:gridCol w="812800"/>
              </a:tblGrid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0202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9cc3e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RowDominance </a:t>
            </a:r>
            <a:endParaRPr lang="en-US" altLang="ko-KR">
              <a:latin typeface="나눔스퀘어_ac ExtraBold"/>
              <a:ea typeface="나눔스퀘어_ac ExtraBold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-2075676" y="2215795"/>
            <a:ext cx="11288752" cy="576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rowdic={‘0202’: [1, 4]}</a:t>
            </a:r>
            <a:endParaRPr lang="en-US" altLang="ko-KR" sz="3200">
              <a:latin typeface="나눔스퀘어_ac ExtraBold"/>
              <a:ea typeface="나눔스퀘어_ac ExtraBold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-2075676" y="2883060"/>
            <a:ext cx="11288752" cy="57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coldic={1: [‘0202’], 4: [’0202’]}</a:t>
            </a:r>
            <a:endParaRPr lang="en-US" altLang="ko-KR" sz="3200">
              <a:latin typeface="나눔스퀘어_ac ExtraBold"/>
              <a:ea typeface="나눔스퀘어_ac Extra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9392" y="620805"/>
            <a:ext cx="4095960" cy="5855000"/>
          </a:xfrm>
          <a:prstGeom prst="rect">
            <a:avLst/>
          </a:prstGeom>
        </p:spPr>
      </p:pic>
      <p:sp>
        <p:nvSpPr>
          <p:cNvPr id="7" name="TextBox 10"/>
          <p:cNvSpPr txBox="1"/>
          <p:nvPr/>
        </p:nvSpPr>
        <p:spPr>
          <a:xfrm>
            <a:off x="7784464" y="97113"/>
            <a:ext cx="3268016" cy="386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나눔스퀘어_ac ExtraBold"/>
                <a:ea typeface="나눔스퀘어_ac ExtraBold"/>
              </a:rPr>
              <a:t>첫 번째 순환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sp>
        <p:nvSpPr>
          <p:cNvPr id="8" name="화살표: 오른쪽 7"/>
          <p:cNvSpPr/>
          <p:nvPr/>
        </p:nvSpPr>
        <p:spPr>
          <a:xfrm>
            <a:off x="5516964" y="5401118"/>
            <a:ext cx="1765870" cy="299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l="3420" r="4790"/>
          <a:stretch>
            <a:fillRect/>
          </a:stretch>
        </p:blipFill>
        <p:spPr>
          <a:xfrm>
            <a:off x="7470723" y="638701"/>
            <a:ext cx="4074091" cy="5816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43947" y="615903"/>
            <a:ext cx="4261198" cy="5925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4964" y="390224"/>
            <a:ext cx="4095960" cy="585500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rcRect l="3420" r="4790"/>
          <a:stretch>
            <a:fillRect/>
          </a:stretch>
        </p:blipFill>
        <p:spPr>
          <a:xfrm>
            <a:off x="3807098" y="395715"/>
            <a:ext cx="4074091" cy="5816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" name="오른쪽 중괄호 6"/>
          <p:cNvSpPr/>
          <p:nvPr/>
        </p:nvSpPr>
        <p:spPr>
          <a:xfrm flipH="1">
            <a:off x="3080267" y="572356"/>
            <a:ext cx="647700" cy="5315248"/>
          </a:xfrm>
          <a:prstGeom prst="rightBrace">
            <a:avLst>
              <a:gd name="adj1" fmla="val 8333"/>
              <a:gd name="adj2" fmla="val 50781"/>
            </a:avLst>
          </a:prstGeom>
          <a:noFill/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10"/>
          <p:cNvSpPr txBox="1"/>
          <p:nvPr/>
        </p:nvSpPr>
        <p:spPr>
          <a:xfrm>
            <a:off x="439216" y="3028890"/>
            <a:ext cx="3268016" cy="38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나눔스퀘어_ac ExtraBold"/>
                <a:ea typeface="나눔스퀘어_ac ExtraBold"/>
              </a:rPr>
              <a:t>첫 번째 순환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83136" y="691245"/>
            <a:ext cx="1093057" cy="39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EPI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70265" y="2263468"/>
            <a:ext cx="2435790" cy="696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Column Dominance raw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0345" y="4061172"/>
            <a:ext cx="2435790" cy="699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Row</a:t>
            </a:r>
            <a:endParaRPr lang="en-US" altLang="ko-KR" sz="2000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Dominance raw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04645" y="5687548"/>
            <a:ext cx="2435790" cy="387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Simplification (o)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13062" y="323902"/>
            <a:ext cx="4261198" cy="5941551"/>
          </a:xfrm>
          <a:prstGeom prst="rect">
            <a:avLst/>
          </a:prstGeom>
        </p:spPr>
      </p:pic>
      <p:sp>
        <p:nvSpPr>
          <p:cNvPr id="2" name="액자 1"/>
          <p:cNvSpPr/>
          <p:nvPr/>
        </p:nvSpPr>
        <p:spPr>
          <a:xfrm>
            <a:off x="3626794" y="1059279"/>
            <a:ext cx="4432300" cy="1319530"/>
          </a:xfrm>
          <a:prstGeom prst="frame">
            <a:avLst>
              <a:gd name="adj1" fmla="val 576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3619500" y="4966114"/>
            <a:ext cx="4432300" cy="1319530"/>
          </a:xfrm>
          <a:prstGeom prst="frame">
            <a:avLst>
              <a:gd name="adj1" fmla="val 576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/>
          <p:cNvSpPr/>
          <p:nvPr/>
        </p:nvSpPr>
        <p:spPr>
          <a:xfrm>
            <a:off x="7065780" y="2494362"/>
            <a:ext cx="1765870" cy="299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화살표: 오른쪽 9"/>
          <p:cNvSpPr/>
          <p:nvPr/>
        </p:nvSpPr>
        <p:spPr>
          <a:xfrm>
            <a:off x="7068097" y="4303898"/>
            <a:ext cx="1765870" cy="299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화살표: 오른쪽 13"/>
          <p:cNvSpPr/>
          <p:nvPr/>
        </p:nvSpPr>
        <p:spPr>
          <a:xfrm>
            <a:off x="7065780" y="5737772"/>
            <a:ext cx="1765870" cy="299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화살표: 오른쪽 7"/>
          <p:cNvSpPr/>
          <p:nvPr/>
        </p:nvSpPr>
        <p:spPr>
          <a:xfrm>
            <a:off x="7050849" y="734216"/>
            <a:ext cx="1765870" cy="299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337697" y="3429000"/>
          <a:ext cx="2437130" cy="98517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1530"/>
                <a:gridCol w="812800"/>
                <a:gridCol w="812800"/>
              </a:tblGrid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>
                    <a:solidFill>
                      <a:srgbClr val="bed7ee"/>
                    </a:solidFill>
                  </a:tcPr>
                </a:tc>
              </a:tr>
              <a:tr h="492588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b="1"/>
                        <a:t>0202</a:t>
                      </a:r>
                      <a:endParaRPr lang="en-US" altLang="ko-KR" b="1"/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 b="1">
                        <a:solidFill>
                          <a:schemeClr val="tx1"/>
                        </a:solidFill>
                        <a:latin typeface="Abadi Extra Light"/>
                      </a:endParaRPr>
                    </a:p>
                  </a:txBody>
                  <a:tcPr marL="91440" marR="91440"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EPI</a:t>
            </a:r>
            <a:endParaRPr lang="en-US" altLang="ko-KR">
              <a:latin typeface="나눔스퀘어_ac ExtraBold"/>
              <a:ea typeface="나눔스퀘어_ac ExtraBold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-183376" y="2128766"/>
            <a:ext cx="5479276" cy="574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epi_list=[’0202’]  </a:t>
            </a:r>
            <a:endParaRPr lang="en-US" altLang="ko-KR" sz="3200">
              <a:latin typeface="나눔스퀘어_ac ExtraBold"/>
              <a:ea typeface="나눔스퀘어_ac ExtraBold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rcRect b="9730"/>
          <a:stretch>
            <a:fillRect/>
          </a:stretch>
        </p:blipFill>
        <p:spPr>
          <a:xfrm>
            <a:off x="6261230" y="2343990"/>
            <a:ext cx="5743488" cy="2013478"/>
          </a:xfrm>
          <a:prstGeom prst="rect">
            <a:avLst/>
          </a:prstGeom>
        </p:spPr>
      </p:pic>
      <p:sp>
        <p:nvSpPr>
          <p:cNvPr id="13" name="화살표: 오른쪽 7"/>
          <p:cNvSpPr/>
          <p:nvPr/>
        </p:nvSpPr>
        <p:spPr>
          <a:xfrm>
            <a:off x="4673600" y="2557579"/>
            <a:ext cx="1460500" cy="311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EPI</a:t>
            </a:r>
            <a:endParaRPr lang="en-US" altLang="ko-KR">
              <a:latin typeface="나눔스퀘어_ac ExtraBold"/>
              <a:ea typeface="나눔스퀘어_ac ExtraBold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451624" y="2761735"/>
            <a:ext cx="4818876" cy="57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rowdic={}</a:t>
            </a:r>
            <a:endParaRPr lang="en-US" altLang="ko-KR" sz="3200">
              <a:latin typeface="나눔스퀘어_ac ExtraBold"/>
              <a:ea typeface="나눔스퀘어_ac ExtraBold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451624" y="3429000"/>
            <a:ext cx="4818876" cy="56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coldic={}</a:t>
            </a:r>
            <a:endParaRPr lang="en-US" altLang="ko-KR" sz="3200">
              <a:latin typeface="나눔스퀘어_ac ExtraBold"/>
              <a:ea typeface="나눔스퀘어_ac ExtraBold"/>
            </a:endParaRPr>
          </a:p>
        </p:txBody>
      </p:sp>
      <p:sp>
        <p:nvSpPr>
          <p:cNvPr id="7" name="화살표: 오른쪽 7"/>
          <p:cNvSpPr/>
          <p:nvPr/>
        </p:nvSpPr>
        <p:spPr>
          <a:xfrm>
            <a:off x="4635500" y="3103921"/>
            <a:ext cx="1460500" cy="3119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47855" y="2781013"/>
            <a:ext cx="2435790" cy="38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NEPI (X)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rcRect b="9730"/>
          <a:stretch>
            <a:fillRect/>
          </a:stretch>
        </p:blipFill>
        <p:spPr>
          <a:xfrm>
            <a:off x="6261230" y="2324940"/>
            <a:ext cx="5743488" cy="2013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1828800" y="1580895"/>
          <a:ext cx="8331192" cy="45214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42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281">
                <a:tc rowSpan="4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2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2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28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화살표: 오른쪽 4"/>
          <p:cNvSpPr/>
          <p:nvPr/>
        </p:nvSpPr>
        <p:spPr>
          <a:xfrm rot="5400000" flipV="1">
            <a:off x="1393905" y="3936383"/>
            <a:ext cx="3902926" cy="6690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화살표: 오른쪽 10"/>
          <p:cNvSpPr/>
          <p:nvPr/>
        </p:nvSpPr>
        <p:spPr>
          <a:xfrm rot="5400000" flipV="1">
            <a:off x="2520181" y="3936384"/>
            <a:ext cx="3902926" cy="6690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736596" y="135453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&lt;coldic&gt;</a:t>
            </a:r>
            <a:endParaRPr lang="ko-KR" altLang="en-US"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55012" y="2682141"/>
            <a:ext cx="6081974" cy="2103164"/>
          </a:xfrm>
          <a:prstGeom prst="rect">
            <a:avLst/>
          </a:prstGeom>
        </p:spPr>
      </p:pic>
      <p:sp>
        <p:nvSpPr>
          <p:cNvPr id="5" name="오른쪽 중괄호 6"/>
          <p:cNvSpPr/>
          <p:nvPr/>
        </p:nvSpPr>
        <p:spPr>
          <a:xfrm flipH="1">
            <a:off x="2631074" y="2515481"/>
            <a:ext cx="647700" cy="2439885"/>
          </a:xfrm>
          <a:prstGeom prst="rightBrace">
            <a:avLst>
              <a:gd name="adj1" fmla="val 8333"/>
              <a:gd name="adj2" fmla="val 50781"/>
            </a:avLst>
          </a:prstGeom>
          <a:noFill/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10"/>
          <p:cNvSpPr txBox="1"/>
          <p:nvPr/>
        </p:nvSpPr>
        <p:spPr>
          <a:xfrm>
            <a:off x="82751" y="3533668"/>
            <a:ext cx="3268012" cy="388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나눔스퀘어_ac ExtraBold"/>
                <a:ea typeface="나눔스퀘어_ac ExtraBold"/>
              </a:rPr>
              <a:t>두 번째 순환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idx="0"/>
          </p:nvPr>
        </p:nvSpPr>
        <p:spPr>
          <a:xfrm>
            <a:off x="559422" y="353974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Done!</a:t>
            </a:r>
            <a:endParaRPr lang="en-US" altLang="ko-KR">
              <a:latin typeface="나눔스퀘어_ac ExtraBold"/>
              <a:ea typeface="나눔스퀘어_ac ExtraBold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9237074" y="4149306"/>
            <a:ext cx="2435790" cy="69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NEPI (X)</a:t>
            </a:r>
            <a:endParaRPr lang="en-US" altLang="ko-KR" sz="2000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break</a:t>
            </a:r>
            <a:endParaRPr lang="en-US" altLang="ko-KR" sz="2000">
              <a:latin typeface="나눔스퀘어_ac ExtraBold"/>
              <a:ea typeface="나눔스퀘어_ac ExtraBold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rcRect b="9730"/>
          <a:stretch>
            <a:fillRect/>
          </a:stretch>
        </p:blipFill>
        <p:spPr>
          <a:xfrm>
            <a:off x="3086229" y="2679980"/>
            <a:ext cx="6009863" cy="2106860"/>
          </a:xfrm>
          <a:prstGeom prst="rect">
            <a:avLst/>
          </a:prstGeom>
        </p:spPr>
      </p:pic>
      <p:sp>
        <p:nvSpPr>
          <p:cNvPr id="9" name="화살표: 오른쪽 8"/>
          <p:cNvSpPr/>
          <p:nvPr/>
        </p:nvSpPr>
        <p:spPr>
          <a:xfrm>
            <a:off x="7812187" y="4220953"/>
            <a:ext cx="1765870" cy="299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9855394" y="2884680"/>
            <a:ext cx="1093057" cy="3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latin typeface="나눔스퀘어_ac ExtraBold"/>
                <a:ea typeface="나눔스퀘어_ac ExtraBold"/>
              </a:rPr>
              <a:t>EPI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  <p:sp>
        <p:nvSpPr>
          <p:cNvPr id="11" name="화살표: 오른쪽 7"/>
          <p:cNvSpPr/>
          <p:nvPr/>
        </p:nvSpPr>
        <p:spPr>
          <a:xfrm>
            <a:off x="7767677" y="2954904"/>
            <a:ext cx="1765870" cy="2996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화살표: 위로 굽음 1"/>
          <p:cNvSpPr/>
          <p:nvPr/>
        </p:nvSpPr>
        <p:spPr>
          <a:xfrm rot="5400000">
            <a:off x="3747086" y="4892396"/>
            <a:ext cx="555317" cy="48490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0"/>
          <p:cNvSpPr txBox="1"/>
          <p:nvPr/>
        </p:nvSpPr>
        <p:spPr>
          <a:xfrm>
            <a:off x="4267199" y="5097927"/>
            <a:ext cx="12746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나눔스퀘어_ac ExtraBold"/>
                <a:ea typeface="나눔스퀘어_ac ExtraBold"/>
              </a:rPr>
              <a:t>최종 결과</a:t>
            </a:r>
            <a:endParaRPr lang="ko-KR" altLang="en-US" sz="2000"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72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31941" y="2229593"/>
            <a:ext cx="4728117" cy="692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rgbClr val="0070C0"/>
                </a:solidFill>
                <a:latin typeface="나눔스퀘어_ac ExtraBold"/>
                <a:ea typeface="나눔스퀘어_ac ExtraBold"/>
              </a:rPr>
              <a:t>coldic </a:t>
            </a:r>
            <a:r>
              <a:rPr lang="en-US" altLang="ko-KR" sz="40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/>
                <a:ea typeface="나눔스퀘어_ac ExtraBold"/>
              </a:rPr>
              <a:t>(Dictionary)</a:t>
            </a:r>
            <a:endParaRPr lang="ko-KR" altLang="en-US" sz="4000">
              <a:solidFill>
                <a:schemeClr val="tx1">
                  <a:lumMod val="65000"/>
                  <a:lumOff val="35000"/>
                </a:schemeClr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PI &amp; EPI</a:t>
            </a:r>
            <a:endParaRPr lang="ko-KR" altLang="en-US">
              <a:latin typeface="나눔스퀘어_ac ExtraBold"/>
              <a:ea typeface="나눔스퀘어_ac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29" y="3532142"/>
            <a:ext cx="11288751" cy="571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latin typeface="나눔스퀘어_ac ExtraBold"/>
                <a:ea typeface="나눔스퀘어_ac ExtraBold"/>
              </a:rPr>
              <a:t>{‘0’: [‘0022’, ‘0202’, ‘0220], ‘1’: [‘0022’, ‘0202’]… }</a:t>
            </a:r>
            <a:endParaRPr lang="ko-KR" altLang="en-US" sz="3200">
              <a:latin typeface="나눔스퀘어_ac ExtraBold"/>
              <a:ea typeface="나눔스퀘어_ac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7047" y="4790084"/>
            <a:ext cx="2471968" cy="5134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FF5050"/>
                </a:solidFill>
                <a:latin typeface="나눔스퀘어_ac ExtraBold"/>
                <a:ea typeface="나눔스퀘어_ac ExtraBold"/>
              </a:rPr>
              <a:t>Minterm</a:t>
            </a:r>
            <a:r>
              <a:rPr lang="en-US" altLang="ko-KR" sz="2800"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/>
                <a:ea typeface="나눔스퀘어_ac ExtraBold"/>
              </a:rPr>
              <a:t>(Int)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0" name="화살표: 아래쪽 19"/>
          <p:cNvSpPr/>
          <p:nvPr/>
        </p:nvSpPr>
        <p:spPr>
          <a:xfrm>
            <a:off x="1773043" y="4116917"/>
            <a:ext cx="278781" cy="5232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 rot="5400000">
            <a:off x="8787927" y="3031412"/>
            <a:ext cx="523221" cy="2738838"/>
          </a:xfrm>
          <a:prstGeom prst="rightBrace">
            <a:avLst>
              <a:gd name="adj1" fmla="val 8333"/>
              <a:gd name="adj2" fmla="val 50000"/>
            </a:avLst>
          </a:prstGeom>
          <a:noFill/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5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70426" y="4790084"/>
            <a:ext cx="2708039" cy="5134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rgbClr val="FF5050"/>
                </a:solidFill>
                <a:latin typeface="나눔스퀘어_ac ExtraBold"/>
                <a:ea typeface="나눔스퀘어_ac ExtraBold"/>
              </a:rPr>
              <a:t>PI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/>
                <a:ea typeface="나눔스퀘어_ac ExtraBold"/>
              </a:rPr>
              <a:t>(String-List)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5500">
                <a:latin typeface="나눔스퀘어_ac ExtraBold"/>
                <a:ea typeface="나눔스퀘어_ac ExtraBold"/>
              </a:rPr>
              <a:t>Column Dominance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1" y="2590541"/>
            <a:ext cx="6067898" cy="2313291"/>
          </a:xfrm>
          <a:prstGeom prst="rect">
            <a:avLst/>
          </a:prstGeom>
        </p:spPr>
      </p:pic>
      <p:graphicFrame>
        <p:nvGraphicFramePr>
          <p:cNvPr id="18" name="표 3"/>
          <p:cNvGraphicFramePr>
            <a:graphicFrameLocks noGrp="1"/>
          </p:cNvGraphicFramePr>
          <p:nvPr/>
        </p:nvGraphicFramePr>
        <p:xfrm>
          <a:off x="6290387" y="1849674"/>
          <a:ext cx="5641518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  <a:endParaRPr lang="ko-KR" altLang="en-US" sz="4400" b="1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화살표: 위쪽 5"/>
          <p:cNvSpPr/>
          <p:nvPr/>
        </p:nvSpPr>
        <p:spPr>
          <a:xfrm>
            <a:off x="7522743" y="5188755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위쪽 6"/>
          <p:cNvSpPr/>
          <p:nvPr/>
        </p:nvSpPr>
        <p:spPr>
          <a:xfrm>
            <a:off x="8488254" y="5198474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원형: 비어 있음 21"/>
          <p:cNvSpPr/>
          <p:nvPr/>
        </p:nvSpPr>
        <p:spPr>
          <a:xfrm>
            <a:off x="0" y="2395627"/>
            <a:ext cx="1572822" cy="858747"/>
          </a:xfrm>
          <a:prstGeom prst="donut">
            <a:avLst>
              <a:gd name="adj" fmla="val 859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1" y="2590541"/>
            <a:ext cx="6067898" cy="2313291"/>
          </a:xfrm>
          <a:prstGeom prst="rect">
            <a:avLst/>
          </a:prstGeom>
        </p:spPr>
      </p:pic>
      <p:graphicFrame>
        <p:nvGraphicFramePr>
          <p:cNvPr id="18" name="표 3"/>
          <p:cNvGraphicFramePr>
            <a:graphicFrameLocks noGrp="1"/>
          </p:cNvGraphicFramePr>
          <p:nvPr/>
        </p:nvGraphicFramePr>
        <p:xfrm>
          <a:off x="6290387" y="1849674"/>
          <a:ext cx="5641518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  <a:endParaRPr lang="ko-KR" altLang="en-US" sz="4400" b="1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화살표: 위쪽 5"/>
          <p:cNvSpPr/>
          <p:nvPr/>
        </p:nvSpPr>
        <p:spPr>
          <a:xfrm>
            <a:off x="7522743" y="5188755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위쪽 6"/>
          <p:cNvSpPr/>
          <p:nvPr/>
        </p:nvSpPr>
        <p:spPr>
          <a:xfrm>
            <a:off x="9372719" y="5198279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원형: 비어 있음 21"/>
          <p:cNvSpPr/>
          <p:nvPr/>
        </p:nvSpPr>
        <p:spPr>
          <a:xfrm>
            <a:off x="0" y="2395627"/>
            <a:ext cx="1572822" cy="858747"/>
          </a:xfrm>
          <a:prstGeom prst="donut">
            <a:avLst>
              <a:gd name="adj" fmla="val 859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59422" y="3539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나눔스퀘어_ac ExtraBold"/>
                <a:ea typeface="나눔스퀘어_ac ExtraBold"/>
              </a:rPr>
              <a:t>Column Dominance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101" y="2590541"/>
            <a:ext cx="6067898" cy="2313291"/>
          </a:xfrm>
          <a:prstGeom prst="rect">
            <a:avLst/>
          </a:prstGeom>
        </p:spPr>
      </p:pic>
      <p:graphicFrame>
        <p:nvGraphicFramePr>
          <p:cNvPr id="18" name="표 3"/>
          <p:cNvGraphicFramePr>
            <a:graphicFrameLocks noGrp="1"/>
          </p:cNvGraphicFramePr>
          <p:nvPr/>
        </p:nvGraphicFramePr>
        <p:xfrm>
          <a:off x="6290387" y="1849674"/>
          <a:ext cx="5641518" cy="31117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9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Minterm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endParaRPr lang="ko-KR" altLang="en-US" sz="32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928">
                <a:tc row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endParaRPr lang="en-US" altLang="ko-KR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PI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</a:rPr>
                        <a:t>∨</a:t>
                      </a:r>
                      <a:endParaRPr lang="ko-KR" altLang="en-US" sz="4400" b="1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800">
                        <a:solidFill>
                          <a:srgbClr val="FF5050"/>
                        </a:solidFill>
                      </a:endParaRPr>
                    </a:p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28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4400" b="1">
                          <a:solidFill>
                            <a:schemeClr val="tx1"/>
                          </a:solidFill>
                          <a:latin typeface="Abadi Extra Light"/>
                        </a:rPr>
                        <a:t>∨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화살표: 위쪽 5"/>
          <p:cNvSpPr/>
          <p:nvPr/>
        </p:nvSpPr>
        <p:spPr>
          <a:xfrm>
            <a:off x="7522743" y="5188755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화살표: 위쪽 6"/>
          <p:cNvSpPr/>
          <p:nvPr/>
        </p:nvSpPr>
        <p:spPr>
          <a:xfrm>
            <a:off x="10344656" y="5198474"/>
            <a:ext cx="361902" cy="50905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원형: 비어 있음 21"/>
          <p:cNvSpPr/>
          <p:nvPr/>
        </p:nvSpPr>
        <p:spPr>
          <a:xfrm>
            <a:off x="0" y="2395627"/>
            <a:ext cx="1572822" cy="858747"/>
          </a:xfrm>
          <a:prstGeom prst="donut">
            <a:avLst>
              <a:gd name="adj" fmla="val 8593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627</ep:Words>
  <ep:PresentationFormat>와이드스크린</ep:PresentationFormat>
  <ep:Paragraphs>339</ep:Paragraphs>
  <ep:Slides>41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ep:HeadingPairs>
  <ep:TitlesOfParts>
    <vt:vector size="42" baseType="lpstr">
      <vt:lpstr>Office 테마</vt:lpstr>
      <vt:lpstr xml:space="preserve">RowDominance </vt:lpstr>
      <vt:lpstr>PowerPoint 프레젠테이션</vt:lpstr>
      <vt:lpstr>EPI</vt:lpstr>
      <vt:lpstr>EPI</vt:lpstr>
      <vt:lpstr>Done!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EPI</vt:lpstr>
      <vt:lpstr>Column Dominance</vt:lpstr>
      <vt:lpstr>Column Dominance</vt:lpstr>
      <vt:lpstr>RowDominance</vt:lpstr>
      <vt:lpstr>RowDominance</vt:lpstr>
      <vt:lpstr>슬라이드 37</vt:lpstr>
      <vt:lpstr>EPI</vt:lpstr>
      <vt:lpstr>EPI</vt:lpstr>
      <vt:lpstr>Done!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2022-05-23T15:40:11.000</dcterms:created>
  <dc:creator>이 보현</dc:creator>
  <cp:lastModifiedBy>250b_</cp:lastModifiedBy>
  <dcterms:modified xsi:type="dcterms:W3CDTF">2022-05-28T04:57:26.037</dcterms:modified>
  <cp:revision>93</cp:revision>
  <dc:title>Row &amp; Column Dominance raw</dc:title>
  <cp:version>1000.0000.01</cp:version>
</cp:coreProperties>
</file>