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36B-AD5C-F599-4BBF-6A738C987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E2CF3E-F555-875A-6A13-A8BE8D56E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6559F9-4939-6D3F-7A2C-C57BCDFD517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E099FD78-6EE9-8B46-0C27-A72F918D4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20759-7507-E69D-582F-1112A5A7FFD1}"/>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18029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E207-0418-8B9E-B8A3-5F0B33D38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A6B4C-322D-CE96-166A-BC0E00299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A2197-AC52-89F8-0A2C-C45005BC8D88}"/>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73970174-FCB9-EA09-F3C0-7AE93AA3D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1AFD8-780D-DBDA-8F60-9B549641BEEC}"/>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88843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F8146-F8E5-CA66-8074-B59D29CBCC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5A0FA-A994-E76C-61C1-6E08E8D4F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89E2E-89BF-B7FE-95A6-1378B1FD66F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DD822064-4CE3-D1B6-51EF-32D1F3F52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B766F-6747-A6A9-73B4-497D33E4A715}"/>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7682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7572-1DA2-971B-38AD-B6F338968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F7984-7102-D04B-34AA-A7C850CD6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5F913-3BB0-CA18-EAE9-0A9B102E9BBB}"/>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3FA82168-4620-B602-94D6-1A7E99424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DF202-18C9-BD3B-E4E1-4CB4ADB3BA79}"/>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72235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5573-17FC-6F5A-A15E-70A7AE561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EB702-32DD-4AF2-F2B5-A2F9DEDA9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290F9-BC4B-F516-72E8-FC4BD4D2317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4E381318-212E-5F58-2174-CE7165D01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AFD93-E5E2-7F8E-288E-6A1186085C1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28263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2CF4-BD66-1D8F-44D1-3EE2622FF7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3554A7-19E1-88A0-5626-5CDCF8DF1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35AD4B-855B-EAD0-223A-785007500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D51A80-E1D6-4CFA-3541-95CE143E40CF}"/>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3D0AD280-9A07-D89C-832E-1E0C64872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979FC-9271-FA86-0484-159A3D3D605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9567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F597-5E56-6002-96DD-8BB715E63A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E4D8E-E254-65A6-D309-0C9B9D0AF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8D5D6-3383-281C-B400-994D0B3E13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937FA2-7BAF-409B-3347-A51927E74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BCE53-11E0-A2E5-27B9-1E3156023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E1D2B-A6CF-A467-BD16-3A3C74F605C4}"/>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8" name="Footer Placeholder 7">
            <a:extLst>
              <a:ext uri="{FF2B5EF4-FFF2-40B4-BE49-F238E27FC236}">
                <a16:creationId xmlns:a16="http://schemas.microsoft.com/office/drawing/2014/main" id="{E3ABAF72-78F8-D407-CC7D-2ABFE8781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23C28-9079-E718-4290-757095CFA51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64719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7816-7F47-035A-9DED-96CD53D250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1EB9F-AB7C-87FE-1B0D-DE03D30670F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4" name="Footer Placeholder 3">
            <a:extLst>
              <a:ext uri="{FF2B5EF4-FFF2-40B4-BE49-F238E27FC236}">
                <a16:creationId xmlns:a16="http://schemas.microsoft.com/office/drawing/2014/main" id="{82B532B2-4A61-8962-7C5F-6E7C24FE6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0FE65-F11C-C46D-FE1D-D20467D9BEF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330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D568A-8783-B2F5-7CA4-602767E60AB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3" name="Footer Placeholder 2">
            <a:extLst>
              <a:ext uri="{FF2B5EF4-FFF2-40B4-BE49-F238E27FC236}">
                <a16:creationId xmlns:a16="http://schemas.microsoft.com/office/drawing/2014/main" id="{E5B11FC6-5839-E1C4-CAAE-0F1EF374CC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06D9A-9E9C-DDF7-D561-05DA75B9FD2D}"/>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9441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DB42-3081-C687-68F1-67368642D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AB24-B13F-5280-70B8-BA2FE6132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FA5E1E-37BA-4915-B020-B29286E8B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6E610-051A-20E4-2B31-366698399E4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E27E8FFE-4270-94D4-487C-ECB233B5F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97396-8332-BEC2-14FE-39B43DDDA20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09435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2079-1028-C77A-7D7E-2E9448B13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BE219C-EE86-21CB-8824-389AD08E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C97F64-0342-F2E8-1C6C-0C46012EA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1EB74-283B-0ADB-0575-F8A1672C3DD1}"/>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927CF5A6-3A36-441F-562A-5C1AB20C3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06B4F-6BD0-4A22-558F-C9735774A1E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24538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5CB8B-41BA-6829-FAE8-9F62CAD9C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668A2-5990-51EF-BF3A-CF4440309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8F59-95CF-A31A-5A40-A2906836D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197FF843-3A56-981D-3DD5-C4AC68286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61DD7-D6C5-411E-9E50-FFCA9E9EA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24C04-18AA-43FB-8CAC-631E194782E8}" type="slidenum">
              <a:rPr lang="en-IN" smtClean="0"/>
              <a:t>‹#›</a:t>
            </a:fld>
            <a:endParaRPr lang="en-IN"/>
          </a:p>
        </p:txBody>
      </p:sp>
    </p:spTree>
    <p:extLst>
      <p:ext uri="{BB962C8B-B14F-4D97-AF65-F5344CB8AC3E}">
        <p14:creationId xmlns:p14="http://schemas.microsoft.com/office/powerpoint/2010/main" val="51362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4;p13">
            <a:extLst>
              <a:ext uri="{FF2B5EF4-FFF2-40B4-BE49-F238E27FC236}">
                <a16:creationId xmlns:a16="http://schemas.microsoft.com/office/drawing/2014/main" id="{331487A8-CFD8-29FA-F396-42963484E867}"/>
              </a:ext>
            </a:extLst>
          </p:cNvPr>
          <p:cNvPicPr preferRelativeResize="0"/>
          <p:nvPr/>
        </p:nvPicPr>
        <p:blipFill>
          <a:blip r:embed="rId2">
            <a:alphaModFix/>
          </a:blip>
          <a:stretch>
            <a:fillRect/>
          </a:stretch>
        </p:blipFill>
        <p:spPr>
          <a:xfrm>
            <a:off x="395126" y="162382"/>
            <a:ext cx="1323276" cy="1314451"/>
          </a:xfrm>
          <a:prstGeom prst="rect">
            <a:avLst/>
          </a:prstGeom>
          <a:noFill/>
          <a:ln>
            <a:noFill/>
          </a:ln>
        </p:spPr>
      </p:pic>
      <p:pic>
        <p:nvPicPr>
          <p:cNvPr id="5" name="Google Shape;55;p13">
            <a:extLst>
              <a:ext uri="{FF2B5EF4-FFF2-40B4-BE49-F238E27FC236}">
                <a16:creationId xmlns:a16="http://schemas.microsoft.com/office/drawing/2014/main" id="{FDF2AAC3-29C7-FEFE-3B25-766DEE228778}"/>
              </a:ext>
            </a:extLst>
          </p:cNvPr>
          <p:cNvPicPr preferRelativeResize="0"/>
          <p:nvPr/>
        </p:nvPicPr>
        <p:blipFill>
          <a:blip r:embed="rId3">
            <a:alphaModFix/>
          </a:blip>
          <a:stretch>
            <a:fillRect/>
          </a:stretch>
        </p:blipFill>
        <p:spPr>
          <a:xfrm>
            <a:off x="10385473" y="210728"/>
            <a:ext cx="1323274" cy="1302598"/>
          </a:xfrm>
          <a:prstGeom prst="rect">
            <a:avLst/>
          </a:prstGeom>
          <a:noFill/>
          <a:ln>
            <a:noFill/>
          </a:ln>
        </p:spPr>
      </p:pic>
      <p:sp>
        <p:nvSpPr>
          <p:cNvPr id="6" name="Google Shape;56;p13">
            <a:extLst>
              <a:ext uri="{FF2B5EF4-FFF2-40B4-BE49-F238E27FC236}">
                <a16:creationId xmlns:a16="http://schemas.microsoft.com/office/drawing/2014/main" id="{FB3DDE41-67E4-BF06-71C6-BEC57A80AF47}"/>
              </a:ext>
            </a:extLst>
          </p:cNvPr>
          <p:cNvSpPr/>
          <p:nvPr/>
        </p:nvSpPr>
        <p:spPr>
          <a:xfrm>
            <a:off x="2294563" y="1733090"/>
            <a:ext cx="7602876" cy="1158205"/>
          </a:xfrm>
          <a:prstGeom prst="rect">
            <a:avLst/>
          </a:prstGeom>
        </p:spPr>
        <p:txBody>
          <a:bodyPr>
            <a:prstTxWarp prst="textPlain">
              <a:avLst/>
            </a:prstTxWarp>
          </a:bodyPr>
          <a:lstStyle/>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Advanced Keylogger Detection and Prevention System</a:t>
            </a:r>
          </a:p>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Safeguarding Against Stealthy Cyber Threats</a:t>
            </a:r>
            <a:endParaRPr lang="en-IN" sz="1800" dirty="0">
              <a:effectLst/>
              <a:latin typeface="Times New Roman" panose="02020603050405020304" pitchFamily="18" charset="0"/>
              <a:ea typeface="Times New Roman" panose="02020603050405020304" pitchFamily="18" charset="0"/>
            </a:endParaRPr>
          </a:p>
        </p:txBody>
      </p:sp>
      <p:sp>
        <p:nvSpPr>
          <p:cNvPr id="7" name="Google Shape;57;p13">
            <a:extLst>
              <a:ext uri="{FF2B5EF4-FFF2-40B4-BE49-F238E27FC236}">
                <a16:creationId xmlns:a16="http://schemas.microsoft.com/office/drawing/2014/main" id="{07937859-0E6E-2F71-CD15-D205615184CF}"/>
              </a:ext>
            </a:extLst>
          </p:cNvPr>
          <p:cNvSpPr txBox="1"/>
          <p:nvPr/>
        </p:nvSpPr>
        <p:spPr>
          <a:xfrm>
            <a:off x="2189882" y="3935288"/>
            <a:ext cx="8141727" cy="426746"/>
          </a:xfrm>
          <a:prstGeom prst="rect">
            <a:avLst/>
          </a:prstGeom>
          <a:noFill/>
          <a:ln>
            <a:noFill/>
          </a:ln>
        </p:spPr>
        <p:txBody>
          <a:bodyPr spcFirstLastPara="1" wrap="square" lIns="91425" tIns="91425" rIns="91425" bIns="91425" anchor="t" anchorCtr="0">
            <a:noAutofit/>
          </a:bodyPr>
          <a:lstStyle/>
          <a:p>
            <a:pPr marL="113030" marR="319405" algn="ctr">
              <a:lnSpc>
                <a:spcPts val="1825"/>
              </a:lnSpc>
              <a:spcAft>
                <a:spcPts val="0"/>
              </a:spcAft>
            </a:pPr>
            <a:r>
              <a:rPr lang="en-US" sz="2000" b="1" spc="-30" dirty="0">
                <a:effectLst/>
                <a:latin typeface="Times New Roman" panose="02020603050405020304" pitchFamily="18" charset="0"/>
                <a:ea typeface="Times New Roman" panose="02020603050405020304" pitchFamily="18" charset="0"/>
              </a:rPr>
              <a:t>NAAN MUDHALVAN SKILL DEVOLEPMENT COURSE</a:t>
            </a:r>
            <a:endParaRPr lang="en-US" sz="2000" b="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US" sz="2000" i="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IN" sz="2000" i="1" dirty="0">
              <a:effectLst/>
              <a:latin typeface="Times New Roman" panose="02020603050405020304" pitchFamily="18" charset="0"/>
              <a:ea typeface="Times New Roman" panose="02020603050405020304" pitchFamily="18" charset="0"/>
            </a:endParaRPr>
          </a:p>
        </p:txBody>
      </p:sp>
      <p:sp>
        <p:nvSpPr>
          <p:cNvPr id="8" name="Google Shape;58;p13">
            <a:extLst>
              <a:ext uri="{FF2B5EF4-FFF2-40B4-BE49-F238E27FC236}">
                <a16:creationId xmlns:a16="http://schemas.microsoft.com/office/drawing/2014/main" id="{1C622D66-CFCF-F6CA-47F1-A73B46781746}"/>
              </a:ext>
            </a:extLst>
          </p:cNvPr>
          <p:cNvSpPr txBox="1"/>
          <p:nvPr/>
        </p:nvSpPr>
        <p:spPr>
          <a:xfrm>
            <a:off x="1989848" y="5020837"/>
            <a:ext cx="8341761" cy="16367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i="1" dirty="0">
                <a:latin typeface="Times New Roman"/>
                <a:ea typeface="Times New Roman"/>
                <a:cs typeface="Times New Roman"/>
                <a:sym typeface="Times New Roman"/>
              </a:rPr>
              <a:t>submitted by</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dirty="0">
                <a:latin typeface="Times New Roman"/>
                <a:ea typeface="Times New Roman"/>
                <a:cs typeface="Times New Roman"/>
                <a:sym typeface="Times New Roman"/>
              </a:rPr>
              <a:t>PARTHIBAN R </a:t>
            </a:r>
          </a:p>
          <a:p>
            <a:pPr marL="0" lvl="0" indent="0" algn="ctr" rtl="0">
              <a:spcBef>
                <a:spcPts val="0"/>
              </a:spcBef>
              <a:spcAft>
                <a:spcPts val="0"/>
              </a:spcAft>
              <a:buNone/>
            </a:pPr>
            <a:r>
              <a:rPr lang="en-GB" sz="2000" dirty="0">
                <a:latin typeface="Times New Roman"/>
                <a:ea typeface="Times New Roman"/>
                <a:cs typeface="Times New Roman"/>
                <a:sym typeface="Times New Roman"/>
              </a:rPr>
              <a:t>2021103554</a:t>
            </a:r>
          </a:p>
          <a:p>
            <a:pPr marL="0" lvl="0" indent="0" algn="ctr" rtl="0">
              <a:spcBef>
                <a:spcPts val="0"/>
              </a:spcBef>
              <a:spcAft>
                <a:spcPts val="0"/>
              </a:spcAft>
              <a:buNone/>
            </a:pPr>
            <a:r>
              <a:rPr lang="en-GB" sz="2000" dirty="0">
                <a:latin typeface="Times New Roman"/>
                <a:ea typeface="Times New Roman"/>
                <a:cs typeface="Times New Roman"/>
                <a:sym typeface="Times New Roman"/>
              </a:rPr>
              <a:t>BATCH ‘P’</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D4582899-C981-8395-23CD-2E9C03ED4F3F}"/>
              </a:ext>
            </a:extLst>
          </p:cNvPr>
          <p:cNvSpPr txBox="1"/>
          <p:nvPr/>
        </p:nvSpPr>
        <p:spPr>
          <a:xfrm>
            <a:off x="3211889" y="3112681"/>
            <a:ext cx="6097712" cy="787395"/>
          </a:xfrm>
          <a:prstGeom prst="rect">
            <a:avLst/>
          </a:prstGeom>
          <a:noFill/>
        </p:spPr>
        <p:txBody>
          <a:bodyPr wrap="square">
            <a:spAutoFit/>
          </a:bodyPr>
          <a:lstStyle/>
          <a:p>
            <a:pPr marL="117475" marR="317500" algn="ctr">
              <a:spcBef>
                <a:spcPts val="1140"/>
              </a:spcBef>
              <a:spcAft>
                <a:spcPts val="0"/>
              </a:spcAft>
            </a:pPr>
            <a:r>
              <a:rPr lang="en-US" sz="1800" kern="0" dirty="0">
                <a:effectLst/>
                <a:latin typeface="Times New Roman" panose="02020603050405020304" pitchFamily="18" charset="0"/>
                <a:ea typeface="Times New Roman" panose="02020603050405020304" pitchFamily="18" charset="0"/>
              </a:rPr>
              <a:t>A</a:t>
            </a:r>
            <a:r>
              <a:rPr lang="en-US" sz="1800" kern="0" spc="-9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PROJECT</a:t>
            </a:r>
            <a:r>
              <a:rPr lang="en-US" kern="0" spc="-45" dirty="0">
                <a:latin typeface="Times New Roman" panose="02020603050405020304" pitchFamily="18" charset="0"/>
                <a:ea typeface="Times New Roman" panose="02020603050405020304" pitchFamily="18" charset="0"/>
              </a:rPr>
              <a:t> SUBMISSION</a:t>
            </a:r>
            <a:endParaRPr lang="en-US" sz="1800" kern="0" spc="-10" dirty="0">
              <a:effectLst/>
              <a:latin typeface="Times New Roman" panose="02020603050405020304" pitchFamily="18" charset="0"/>
              <a:ea typeface="Times New Roman" panose="02020603050405020304" pitchFamily="18" charset="0"/>
            </a:endParaRPr>
          </a:p>
          <a:p>
            <a:pPr marL="117475" marR="317500" algn="ctr">
              <a:spcBef>
                <a:spcPts val="1140"/>
              </a:spcBef>
              <a:spcAft>
                <a:spcPts val="0"/>
              </a:spcAft>
            </a:pPr>
            <a:r>
              <a:rPr lang="en-US" b="1" i="1" kern="0" spc="-10" dirty="0">
                <a:latin typeface="Times New Roman" panose="02020603050405020304" pitchFamily="18" charset="0"/>
                <a:ea typeface="Times New Roman" panose="02020603050405020304" pitchFamily="18" charset="0"/>
              </a:rPr>
              <a:t>of</a:t>
            </a:r>
            <a:endParaRPr lang="en-IN" sz="1800" b="1" i="1" kern="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F17BA7DE-D206-4757-C4CB-F95C44F52E1A}"/>
              </a:ext>
            </a:extLst>
          </p:cNvPr>
          <p:cNvSpPr txBox="1"/>
          <p:nvPr/>
        </p:nvSpPr>
        <p:spPr>
          <a:xfrm>
            <a:off x="2624058" y="455061"/>
            <a:ext cx="7273379" cy="1513235"/>
          </a:xfrm>
          <a:prstGeom prst="rect">
            <a:avLst/>
          </a:prstGeom>
          <a:noFill/>
        </p:spPr>
        <p:txBody>
          <a:bodyPr wrap="square">
            <a:spAutoFit/>
          </a:bodyPr>
          <a:lstStyle/>
          <a:p>
            <a:pPr marL="114300" marR="319405" algn="ctr">
              <a:spcBef>
                <a:spcPts val="1035"/>
              </a:spcBef>
              <a:spcAft>
                <a:spcPts val="0"/>
              </a:spcAft>
            </a:pPr>
            <a:r>
              <a:rPr lang="en-US" sz="1800" b="1" spc="-10" dirty="0">
                <a:effectLst/>
                <a:latin typeface="Times New Roman" panose="02020603050405020304" pitchFamily="18" charset="0"/>
                <a:ea typeface="Times New Roman" panose="02020603050405020304" pitchFamily="18" charset="0"/>
              </a:rPr>
              <a:t>DEPARTMENT</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OF</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COMPUTER</a:t>
            </a:r>
            <a:r>
              <a:rPr lang="en-US" sz="1800" b="1" spc="-7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SCIENCE</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AND</a:t>
            </a:r>
            <a:r>
              <a:rPr lang="en-US" sz="1800" b="1" spc="-5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ENGINEERING</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COLLEGE</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GUINDY </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ANNA UNIVERSITY</a:t>
            </a:r>
            <a:endParaRPr lang="en-IN" sz="1800" b="1" dirty="0">
              <a:effectLst/>
              <a:latin typeface="Times New Roman" panose="02020603050405020304" pitchFamily="18" charset="0"/>
              <a:ea typeface="Times New Roman" panose="02020603050405020304" pitchFamily="18" charset="0"/>
            </a:endParaRPr>
          </a:p>
          <a:p>
            <a:pPr marL="117475" marR="319405" algn="ctr">
              <a:spcAft>
                <a:spcPts val="0"/>
              </a:spcAft>
            </a:pPr>
            <a:endParaRPr lang="en-IN" sz="1800" dirty="0">
              <a:effectLst/>
              <a:latin typeface="Times New Roman" panose="02020603050405020304" pitchFamily="18" charset="0"/>
              <a:ea typeface="Times New Roman" panose="02020603050405020304" pitchFamily="18" charset="0"/>
            </a:endParaRPr>
          </a:p>
          <a:p>
            <a:pPr marL="114300" marR="319405" algn="ctr">
              <a:spcBef>
                <a:spcPts val="1035"/>
              </a:spcBef>
              <a:spcAft>
                <a:spcPts val="0"/>
              </a:spcAft>
            </a:pPr>
            <a:endParaRPr lang="en-IN" sz="12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5FF8F14D-C3F3-8C81-7A4F-ECBA5A99BAB0}"/>
              </a:ext>
            </a:extLst>
          </p:cNvPr>
          <p:cNvSpPr txBox="1"/>
          <p:nvPr/>
        </p:nvSpPr>
        <p:spPr>
          <a:xfrm>
            <a:off x="3211889" y="4224341"/>
            <a:ext cx="6097712" cy="787395"/>
          </a:xfrm>
          <a:prstGeom prst="rect">
            <a:avLst/>
          </a:prstGeom>
          <a:noFill/>
        </p:spPr>
        <p:txBody>
          <a:bodyPr wrap="square">
            <a:spAutoFit/>
          </a:bodyPr>
          <a:lstStyle/>
          <a:p>
            <a:pPr marL="1845945" marR="2045335" algn="ctr">
              <a:spcBef>
                <a:spcPts val="1115"/>
              </a:spcBef>
              <a:spcAft>
                <a:spcPts val="0"/>
              </a:spcAft>
            </a:pPr>
            <a:r>
              <a:rPr lang="en-US" sz="1800" b="1" i="1" spc="-25" dirty="0">
                <a:effectLst/>
                <a:latin typeface="Times New Roman" panose="02020603050405020304" pitchFamily="18" charset="0"/>
                <a:ea typeface="Times New Roman" panose="02020603050405020304" pitchFamily="18" charset="0"/>
              </a:rPr>
              <a:t>on</a:t>
            </a:r>
            <a:endParaRPr lang="en-IN" sz="1400" i="1" dirty="0">
              <a:latin typeface="Times New Roman" panose="02020603050405020304" pitchFamily="18" charset="0"/>
              <a:ea typeface="Times New Roman" panose="02020603050405020304" pitchFamily="18" charset="0"/>
            </a:endParaRPr>
          </a:p>
          <a:p>
            <a:pPr marL="1845945" marR="2045335" algn="ctr">
              <a:spcBef>
                <a:spcPts val="1115"/>
              </a:spcBef>
              <a:spcAft>
                <a:spcPts val="0"/>
              </a:spcAft>
            </a:pPr>
            <a:r>
              <a:rPr lang="en-US" sz="1800" kern="0" spc="-20" dirty="0">
                <a:effectLst/>
                <a:latin typeface="Times New Roman" panose="02020603050405020304" pitchFamily="18" charset="0"/>
                <a:ea typeface="Times New Roman" panose="02020603050405020304" pitchFamily="18" charset="0"/>
              </a:rPr>
              <a:t>05 APRIL 2024</a:t>
            </a:r>
            <a:endParaRPr lang="en-IN" sz="1800"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484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85656-EDD8-D53F-3B74-48C4CC05376A}"/>
              </a:ext>
            </a:extLst>
          </p:cNvPr>
          <p:cNvSpPr txBox="1"/>
          <p:nvPr/>
        </p:nvSpPr>
        <p:spPr>
          <a:xfrm>
            <a:off x="922104" y="56534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OUTCOMES</a:t>
            </a:r>
            <a:endParaRPr lang="en-US" sz="2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C89744-617A-6938-4B50-03603BDBB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664" y="1315092"/>
            <a:ext cx="4479533" cy="4551452"/>
          </a:xfrm>
          <a:prstGeom prst="rect">
            <a:avLst/>
          </a:prstGeom>
        </p:spPr>
      </p:pic>
    </p:spTree>
    <p:extLst>
      <p:ext uri="{BB962C8B-B14F-4D97-AF65-F5344CB8AC3E}">
        <p14:creationId xmlns:p14="http://schemas.microsoft.com/office/powerpoint/2010/main" val="63914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83175B-2A06-512B-026F-E730830BB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1638300"/>
            <a:ext cx="10020300" cy="3581400"/>
          </a:xfrm>
          <a:prstGeom prst="rect">
            <a:avLst/>
          </a:prstGeom>
        </p:spPr>
      </p:pic>
    </p:spTree>
    <p:extLst>
      <p:ext uri="{BB962C8B-B14F-4D97-AF65-F5344CB8AC3E}">
        <p14:creationId xmlns:p14="http://schemas.microsoft.com/office/powerpoint/2010/main" val="274666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EDB8E-C9AF-8A52-A13B-2F2707EE3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34" y="638656"/>
            <a:ext cx="4972050" cy="5724525"/>
          </a:xfrm>
          <a:prstGeom prst="rect">
            <a:avLst/>
          </a:prstGeom>
        </p:spPr>
      </p:pic>
      <p:pic>
        <p:nvPicPr>
          <p:cNvPr id="5" name="Picture 4">
            <a:extLst>
              <a:ext uri="{FF2B5EF4-FFF2-40B4-BE49-F238E27FC236}">
                <a16:creationId xmlns:a16="http://schemas.microsoft.com/office/drawing/2014/main" id="{9DCFB29F-6D41-EC33-235B-D7DF2E4DC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918" y="638656"/>
            <a:ext cx="5123057" cy="5724525"/>
          </a:xfrm>
          <a:prstGeom prst="rect">
            <a:avLst/>
          </a:prstGeom>
        </p:spPr>
      </p:pic>
    </p:spTree>
    <p:extLst>
      <p:ext uri="{BB962C8B-B14F-4D97-AF65-F5344CB8AC3E}">
        <p14:creationId xmlns:p14="http://schemas.microsoft.com/office/powerpoint/2010/main" val="243220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B4F73-75BC-F827-FC80-DE4AA757F77B}"/>
              </a:ext>
            </a:extLst>
          </p:cNvPr>
          <p:cNvSpPr txBox="1"/>
          <p:nvPr/>
        </p:nvSpPr>
        <p:spPr>
          <a:xfrm>
            <a:off x="1045394" y="894119"/>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CONCLUSION</a:t>
            </a:r>
            <a:endParaRPr lang="en-US" sz="28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2677F4-F147-1C04-357E-59278051E7B8}"/>
              </a:ext>
            </a:extLst>
          </p:cNvPr>
          <p:cNvSpPr txBox="1"/>
          <p:nvPr/>
        </p:nvSpPr>
        <p:spPr>
          <a:xfrm>
            <a:off x="1394716" y="2020149"/>
            <a:ext cx="9886309" cy="2460738"/>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In conclusion, the development of an advanced keylogger detection and prevention system is crucial in mitigating the risks associated with keylogger attacks. By proactively detecting and preventing keylogger activity, the proposed solution aims to safeguard users' privacy and security in today's digital landscape.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8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51BB0-6DCC-DF5B-46CF-F92C509B7807}"/>
              </a:ext>
            </a:extLst>
          </p:cNvPr>
          <p:cNvSpPr txBox="1"/>
          <p:nvPr/>
        </p:nvSpPr>
        <p:spPr>
          <a:xfrm>
            <a:off x="901557" y="770830"/>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FUTURE SCOPE</a:t>
            </a:r>
            <a:endParaRPr lang="en-US" sz="2800"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C3ED01-B4F9-A875-4DB7-66A0204F3368}"/>
              </a:ext>
            </a:extLst>
          </p:cNvPr>
          <p:cNvSpPr txBox="1"/>
          <p:nvPr/>
        </p:nvSpPr>
        <p:spPr>
          <a:xfrm>
            <a:off x="1190089" y="1665892"/>
            <a:ext cx="9811821" cy="3076291"/>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future, the keylogger detection and prevention system can be further enhanced with additional features such as real-time monitoring, machine learning-based detection, and integration with cloud-based security platforms.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ongoing research and development efforts will focus on staying ahead of evolving keylogger threats and continuously improving the effectiveness of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29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52671D-766E-08B3-82B7-CA2EA0364314}"/>
              </a:ext>
            </a:extLst>
          </p:cNvPr>
          <p:cNvSpPr txBox="1"/>
          <p:nvPr/>
        </p:nvSpPr>
        <p:spPr>
          <a:xfrm>
            <a:off x="1035977" y="1890854"/>
            <a:ext cx="10120045" cy="3076291"/>
          </a:xfrm>
          <a:prstGeom prst="rect">
            <a:avLst/>
          </a:prstGeom>
          <a:noFill/>
        </p:spPr>
        <p:txBody>
          <a:bodyPr wrap="square">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1. Enhancing Phishing Detection: A Novel Hybrid Deep Learning Framework for Cybercrime Forensics by Faisal S </a:t>
            </a:r>
            <a:r>
              <a:rPr lang="en-IN" sz="2000" dirty="0" err="1">
                <a:latin typeface="Times New Roman" panose="02020603050405020304" pitchFamily="18" charset="0"/>
                <a:cs typeface="Times New Roman" panose="02020603050405020304" pitchFamily="18" charset="0"/>
              </a:rPr>
              <a:t>Alsubaei</a:t>
            </a:r>
            <a:r>
              <a:rPr lang="en-IN" sz="2000" dirty="0">
                <a:latin typeface="Times New Roman" panose="02020603050405020304" pitchFamily="18" charset="0"/>
                <a:cs typeface="Times New Roman" panose="02020603050405020304" pitchFamily="18" charset="0"/>
              </a:rPr>
              <a:t>, Abdul Wahab Ali </a:t>
            </a:r>
            <a:r>
              <a:rPr lang="en-IN" sz="2000" dirty="0" err="1">
                <a:latin typeface="Times New Roman" panose="02020603050405020304" pitchFamily="18" charset="0"/>
                <a:cs typeface="Times New Roman" panose="02020603050405020304" pitchFamily="18" charset="0"/>
              </a:rPr>
              <a:t>Almazroi</a:t>
            </a:r>
            <a:r>
              <a:rPr lang="en-IN" sz="2000" dirty="0">
                <a:latin typeface="Times New Roman" panose="02020603050405020304" pitchFamily="18" charset="0"/>
                <a:cs typeface="Times New Roman" panose="02020603050405020304" pitchFamily="18" charset="0"/>
              </a:rPr>
              <a:t>, Nasir Ayub [1]</a:t>
            </a:r>
          </a:p>
          <a:p>
            <a:pPr algn="just">
              <a:lnSpc>
                <a:spcPct val="200000"/>
              </a:lnSpc>
            </a:pPr>
            <a:r>
              <a:rPr lang="en-IN" sz="2000" dirty="0">
                <a:latin typeface="Times New Roman" panose="02020603050405020304" pitchFamily="18" charset="0"/>
                <a:cs typeface="Times New Roman" panose="02020603050405020304" pitchFamily="18" charset="0"/>
              </a:rPr>
              <a:t>2. Detecting phishing websites using machine learning technique by A. K. Dutta [2]</a:t>
            </a:r>
          </a:p>
          <a:p>
            <a:pPr algn="just">
              <a:lnSpc>
                <a:spcPct val="200000"/>
              </a:lnSpc>
            </a:pPr>
            <a:r>
              <a:rPr lang="en-IN" sz="2000" dirty="0">
                <a:latin typeface="Times New Roman" panose="02020603050405020304" pitchFamily="18" charset="0"/>
                <a:cs typeface="Times New Roman" panose="02020603050405020304" pitchFamily="18" charset="0"/>
              </a:rPr>
              <a:t>3. An effective phishing detection model based on character level convolutional neural network from URL by A. </a:t>
            </a:r>
            <a:r>
              <a:rPr lang="en-IN" sz="2000" dirty="0" err="1">
                <a:latin typeface="Times New Roman" panose="02020603050405020304" pitchFamily="18" charset="0"/>
                <a:cs typeface="Times New Roman" panose="02020603050405020304" pitchFamily="18" charset="0"/>
              </a:rPr>
              <a:t>Aljofey</a:t>
            </a:r>
            <a:r>
              <a:rPr lang="en-IN" sz="2000" dirty="0">
                <a:latin typeface="Times New Roman" panose="02020603050405020304" pitchFamily="18" charset="0"/>
                <a:cs typeface="Times New Roman" panose="02020603050405020304" pitchFamily="18" charset="0"/>
              </a:rPr>
              <a:t>, Q. Jiang. Q. Qu, M. Huang, and J.-P. </a:t>
            </a:r>
            <a:r>
              <a:rPr lang="en-IN" sz="2000" dirty="0" err="1">
                <a:latin typeface="Times New Roman" panose="02020603050405020304" pitchFamily="18" charset="0"/>
                <a:cs typeface="Times New Roman" panose="02020603050405020304" pitchFamily="18" charset="0"/>
              </a:rPr>
              <a:t>Niyigena</a:t>
            </a:r>
            <a:r>
              <a:rPr lang="en-IN" sz="2000" dirty="0">
                <a:latin typeface="Times New Roman" panose="02020603050405020304" pitchFamily="18" charset="0"/>
                <a:cs typeface="Times New Roman" panose="02020603050405020304" pitchFamily="18" charset="0"/>
              </a:rPr>
              <a:t> [3]</a:t>
            </a:r>
          </a:p>
        </p:txBody>
      </p:sp>
      <p:sp>
        <p:nvSpPr>
          <p:cNvPr id="7" name="TextBox 6">
            <a:extLst>
              <a:ext uri="{FF2B5EF4-FFF2-40B4-BE49-F238E27FC236}">
                <a16:creationId xmlns:a16="http://schemas.microsoft.com/office/drawing/2014/main" id="{EA76DCD6-052A-FB88-5DDF-C2AF8A984FAF}"/>
              </a:ext>
            </a:extLst>
          </p:cNvPr>
          <p:cNvSpPr txBox="1"/>
          <p:nvPr/>
        </p:nvSpPr>
        <p:spPr>
          <a:xfrm>
            <a:off x="891283" y="883846"/>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REFERENCES</a:t>
            </a:r>
            <a:endParaRPr lang="en-IN" sz="2800" dirty="0"/>
          </a:p>
        </p:txBody>
      </p:sp>
    </p:spTree>
    <p:extLst>
      <p:ext uri="{BB962C8B-B14F-4D97-AF65-F5344CB8AC3E}">
        <p14:creationId xmlns:p14="http://schemas.microsoft.com/office/powerpoint/2010/main" val="288563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E75-128D-1D8D-1126-328285F8AC3A}"/>
              </a:ext>
            </a:extLst>
          </p:cNvPr>
          <p:cNvSpPr txBox="1"/>
          <p:nvPr/>
        </p:nvSpPr>
        <p:spPr>
          <a:xfrm>
            <a:off x="860460" y="698911"/>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832CFB-18C4-1446-88A3-CD431E446B78}"/>
              </a:ext>
            </a:extLst>
          </p:cNvPr>
          <p:cNvSpPr txBox="1"/>
          <p:nvPr/>
        </p:nvSpPr>
        <p:spPr>
          <a:xfrm>
            <a:off x="996595" y="1583078"/>
            <a:ext cx="10664574" cy="3691844"/>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digital age, cybersecurity threats are rampant, with one significant concern being the proliferation of keyloggers. These stealthy software tools are designed to monitor and record keystrokes on a user's computer without their knowledge.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43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F3BE2B-25D3-ADCB-65FD-C5D8C8F9E53B}"/>
              </a:ext>
            </a:extLst>
          </p:cNvPr>
          <p:cNvSpPr txBox="1"/>
          <p:nvPr/>
        </p:nvSpPr>
        <p:spPr>
          <a:xfrm>
            <a:off x="1086491" y="822200"/>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PROPOSED SOLUTION</a:t>
            </a:r>
          </a:p>
        </p:txBody>
      </p:sp>
      <p:sp>
        <p:nvSpPr>
          <p:cNvPr id="11" name="TextBox 10">
            <a:extLst>
              <a:ext uri="{FF2B5EF4-FFF2-40B4-BE49-F238E27FC236}">
                <a16:creationId xmlns:a16="http://schemas.microsoft.com/office/drawing/2014/main" id="{372EE7A2-4CC0-2133-0CB9-67E1956C4AEA}"/>
              </a:ext>
            </a:extLst>
          </p:cNvPr>
          <p:cNvSpPr txBox="1"/>
          <p:nvPr/>
        </p:nvSpPr>
        <p:spPr>
          <a:xfrm>
            <a:off x="924674" y="1538428"/>
            <a:ext cx="10818687" cy="430739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address the threat posed by keyloggers, we propose the development of an advanced keylogger detection and prevention system.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system aims to detect the presence of keyloggers on a user's system and prevent them from capturing sensitive information.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implementing robust detection algorithms and preventive measures, the proposed solution aims to safeguard users against keylogger attacks and ensure the security of their personal and sensitive 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56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626EC8-3F2A-961E-64A2-6FA79E0D91DB}"/>
              </a:ext>
            </a:extLst>
          </p:cNvPr>
          <p:cNvSpPr txBox="1"/>
          <p:nvPr/>
        </p:nvSpPr>
        <p:spPr>
          <a:xfrm>
            <a:off x="860460" y="606444"/>
            <a:ext cx="7512977"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SYSTEM DEVELOPMENT APPROACH</a:t>
            </a:r>
          </a:p>
        </p:txBody>
      </p:sp>
      <p:sp>
        <p:nvSpPr>
          <p:cNvPr id="11" name="TextBox 10">
            <a:extLst>
              <a:ext uri="{FF2B5EF4-FFF2-40B4-BE49-F238E27FC236}">
                <a16:creationId xmlns:a16="http://schemas.microsoft.com/office/drawing/2014/main" id="{B4CD668F-9180-5514-A4E1-47619183E390}"/>
              </a:ext>
            </a:extLst>
          </p:cNvPr>
          <p:cNvSpPr txBox="1"/>
          <p:nvPr/>
        </p:nvSpPr>
        <p:spPr>
          <a:xfrm>
            <a:off x="696930" y="1257625"/>
            <a:ext cx="10798139" cy="4993931"/>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The system will be developed using Python programming language and will leverage the capabilities of libraries such as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for the graphical user interface (GUI) and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 for keyboard monitoring. The development approach will involve the following steps: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Designing the user interface to provide users with easy access to keylogger detection and prevention functionalities.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Implementing keylogger detection algorithms to scan the system for the presence of keylogger software.</a:t>
            </a:r>
          </a:p>
          <a:p>
            <a:pPr>
              <a:lnSpc>
                <a:spcPct val="200000"/>
              </a:lnSpc>
            </a:pPr>
            <a:r>
              <a:rPr lang="en-US" dirty="0">
                <a:latin typeface="Times New Roman" panose="02020603050405020304" pitchFamily="18" charset="0"/>
                <a:cs typeface="Times New Roman" panose="02020603050405020304" pitchFamily="18" charset="0"/>
              </a:rPr>
              <a:t>Developing preventive measures to block keylogger activities and protect sensitive keystrokes from being captured.</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Testing the system extensively to ensure its effectiveness and reliability in detecting and preventing keylogger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66DB61-CFE0-8860-A3D9-073D557AE822}"/>
              </a:ext>
            </a:extLst>
          </p:cNvPr>
          <p:cNvSpPr txBox="1"/>
          <p:nvPr/>
        </p:nvSpPr>
        <p:spPr>
          <a:xfrm>
            <a:off x="798816" y="740009"/>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ALGORITHM &amp; DEPLOYMENT</a:t>
            </a:r>
          </a:p>
        </p:txBody>
      </p:sp>
      <p:sp>
        <p:nvSpPr>
          <p:cNvPr id="11" name="TextBox 10">
            <a:extLst>
              <a:ext uri="{FF2B5EF4-FFF2-40B4-BE49-F238E27FC236}">
                <a16:creationId xmlns:a16="http://schemas.microsoft.com/office/drawing/2014/main" id="{76BC9B03-36F5-A54A-36CF-D1D02FFA7D84}"/>
              </a:ext>
            </a:extLst>
          </p:cNvPr>
          <p:cNvSpPr txBox="1"/>
          <p:nvPr/>
        </p:nvSpPr>
        <p:spPr>
          <a:xfrm>
            <a:off x="945222" y="1830682"/>
            <a:ext cx="10613203" cy="333193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the chosen algorithm, we propose using a machine learning-based anomaly detection algorithm, specifically Isolation Forest. Isolation Forest is a powerful algorithm for detecting anomalies in high-dimensional datasets, making it well-suited for identifying unusual patterns indicative of keylogger activity. </a:t>
            </a: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algorithm excels at isolating anomalies by partitioning the data space and identifying instances that require fewer partitions to isolate, making it efficient and effective for detecting stealthy cyber threats like keyloggers.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3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4BA86-0040-CEDF-364A-F071D6BC500A}"/>
              </a:ext>
            </a:extLst>
          </p:cNvPr>
          <p:cNvSpPr txBox="1"/>
          <p:nvPr/>
        </p:nvSpPr>
        <p:spPr>
          <a:xfrm>
            <a:off x="1469205" y="1486032"/>
            <a:ext cx="9431676"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The input features used by the Isolation Forest algorithm include: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Keyboard activity patterns (e.g., frequency of keystrokes, typing speed)</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System process information (e.g., application usage, CPU usage)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Network activity (e.g., data transmission rates, connection attempts)</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User behavior (e.g., login/logout timestamps, mouse movement patterns)</a:t>
            </a:r>
          </a:p>
          <a:p>
            <a:pPr algn="just">
              <a:lnSpc>
                <a:spcPct val="200000"/>
              </a:lnSpc>
            </a:pPr>
            <a:r>
              <a:rPr lang="en-US" b="0" i="0" dirty="0">
                <a:effectLst/>
                <a:latin typeface="Times New Roman" panose="02020603050405020304" pitchFamily="18" charset="0"/>
                <a:cs typeface="Times New Roman" panose="02020603050405020304" pitchFamily="18" charset="0"/>
              </a:rPr>
              <a:t>These features provide valuable information for detecting abnormal behavior indicative of keylogger activity, such as sudden spikes in keystroke frequency or unauthorized access attempts.</a:t>
            </a:r>
          </a:p>
        </p:txBody>
      </p:sp>
      <p:sp>
        <p:nvSpPr>
          <p:cNvPr id="7" name="TextBox 6">
            <a:extLst>
              <a:ext uri="{FF2B5EF4-FFF2-40B4-BE49-F238E27FC236}">
                <a16:creationId xmlns:a16="http://schemas.microsoft.com/office/drawing/2014/main" id="{348829FB-2A45-1315-A84E-FAEDD361076C}"/>
              </a:ext>
            </a:extLst>
          </p:cNvPr>
          <p:cNvSpPr txBox="1"/>
          <p:nvPr/>
        </p:nvSpPr>
        <p:spPr>
          <a:xfrm>
            <a:off x="1261153" y="424370"/>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DATA INPUT</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B7CD2-BC7F-BF62-0B2B-86D45F1D4226}"/>
              </a:ext>
            </a:extLst>
          </p:cNvPr>
          <p:cNvSpPr txBox="1"/>
          <p:nvPr/>
        </p:nvSpPr>
        <p:spPr>
          <a:xfrm>
            <a:off x="1178958" y="1877520"/>
            <a:ext cx="10451388" cy="3331938"/>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During the training process, historical data on keyboard activity, system processes, network activity, and user behavior are used to train the Isolation Forest model. Specific considerations during training include</a:t>
            </a:r>
            <a:r>
              <a:rPr lang="en-US" dirty="0">
                <a:latin typeface="Times New Roman" panose="02020603050405020304" pitchFamily="18" charset="0"/>
                <a:cs typeface="Times New Roman" panose="02020603050405020304" pitchFamily="18" charset="0"/>
              </a:rPr>
              <a:t>d.</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Feature selection and preprocessing to extract relevant information from raw data.</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Cross-validation to assess the model's performance and tune hyperparameters for optimal results.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Handling imbalanced datasets by adjusting sample weights or using anomaly detection techniques tailored to skewed data distributions.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9480CC-D8BF-3251-4221-75B8A3D58607}"/>
              </a:ext>
            </a:extLst>
          </p:cNvPr>
          <p:cNvSpPr txBox="1"/>
          <p:nvPr/>
        </p:nvSpPr>
        <p:spPr>
          <a:xfrm>
            <a:off x="994023" y="628288"/>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TRAINING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10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3683C9-E3FB-1BAC-1EAA-35AE58EA8A51}"/>
              </a:ext>
            </a:extLst>
          </p:cNvPr>
          <p:cNvSpPr txBox="1"/>
          <p:nvPr/>
        </p:nvSpPr>
        <p:spPr>
          <a:xfrm>
            <a:off x="1035120" y="1486032"/>
            <a:ext cx="10420565"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Once trained, the Isolation Forest model can make predictions for future instances of keyboard activity based on real-time data inputs. During the prediction phase, the model considers: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Real-time keyboard activity patterns, system processes, network activity, and user behavior.</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Comparison of incoming data with learned patterns of normal behavior to identify anomalies indicative of keylogger activity.</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Dynamic adjustment of anomaly detection thresholds based on the evolving nature of cyber threats and changing data characteristics.</a:t>
            </a:r>
          </a:p>
        </p:txBody>
      </p:sp>
      <p:sp>
        <p:nvSpPr>
          <p:cNvPr id="5" name="TextBox 4">
            <a:extLst>
              <a:ext uri="{FF2B5EF4-FFF2-40B4-BE49-F238E27FC236}">
                <a16:creationId xmlns:a16="http://schemas.microsoft.com/office/drawing/2014/main" id="{A5ACD5A4-F5C0-7CEF-D5CA-CC6131B65C91}"/>
              </a:ext>
            </a:extLst>
          </p:cNvPr>
          <p:cNvSpPr txBox="1"/>
          <p:nvPr/>
        </p:nvSpPr>
        <p:spPr>
          <a:xfrm>
            <a:off x="891282" y="698910"/>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PREDICTION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68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75E801-C735-77D3-42ED-E87543880E56}"/>
              </a:ext>
            </a:extLst>
          </p:cNvPr>
          <p:cNvSpPr txBox="1"/>
          <p:nvPr/>
        </p:nvSpPr>
        <p:spPr>
          <a:xfrm>
            <a:off x="963201" y="1691778"/>
            <a:ext cx="10091792" cy="2500941"/>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Upon implementation, the keylogger detection and prevention system will provide users with a secure computing environment free from the threat of keylogger attacks. </a:t>
            </a: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Users will benefit from enhanced security and peace of mind knowing that their sensitive information is protected from unauthorized access and theft.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84C4BCF-6705-B0AF-D091-95B80EC91901}"/>
              </a:ext>
            </a:extLst>
          </p:cNvPr>
          <p:cNvSpPr txBox="1"/>
          <p:nvPr/>
        </p:nvSpPr>
        <p:spPr>
          <a:xfrm>
            <a:off x="963201" y="93521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RESULTS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4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903</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Parthiban Raman</dc:creator>
  <cp:lastModifiedBy>Parthiban Raman</cp:lastModifiedBy>
  <cp:revision>2</cp:revision>
  <dcterms:created xsi:type="dcterms:W3CDTF">2024-04-04T16:34:37Z</dcterms:created>
  <dcterms:modified xsi:type="dcterms:W3CDTF">2024-04-04T16:50:46Z</dcterms:modified>
</cp:coreProperties>
</file>