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26"/>
  </p:notesMasterIdLst>
  <p:handoutMasterIdLst>
    <p:handoutMasterId r:id="rId127"/>
  </p:handoutMasterIdLst>
  <p:sldIdLst>
    <p:sldId id="319" r:id="rId3"/>
    <p:sldId id="474" r:id="rId4"/>
    <p:sldId id="534" r:id="rId5"/>
    <p:sldId id="600" r:id="rId6"/>
    <p:sldId id="601" r:id="rId7"/>
    <p:sldId id="602" r:id="rId8"/>
    <p:sldId id="720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721" r:id="rId17"/>
    <p:sldId id="722" r:id="rId18"/>
    <p:sldId id="611" r:id="rId19"/>
    <p:sldId id="499" r:id="rId20"/>
    <p:sldId id="535" r:id="rId21"/>
    <p:sldId id="504" r:id="rId22"/>
    <p:sldId id="536" r:id="rId23"/>
    <p:sldId id="537" r:id="rId24"/>
    <p:sldId id="538" r:id="rId25"/>
    <p:sldId id="539" r:id="rId26"/>
    <p:sldId id="540" r:id="rId27"/>
    <p:sldId id="514" r:id="rId28"/>
    <p:sldId id="516" r:id="rId29"/>
    <p:sldId id="517" r:id="rId30"/>
    <p:sldId id="515" r:id="rId31"/>
    <p:sldId id="258" r:id="rId32"/>
    <p:sldId id="506" r:id="rId33"/>
    <p:sldId id="541" r:id="rId34"/>
    <p:sldId id="505" r:id="rId35"/>
    <p:sldId id="542" r:id="rId36"/>
    <p:sldId id="545" r:id="rId37"/>
    <p:sldId id="546" r:id="rId38"/>
    <p:sldId id="547" r:id="rId39"/>
    <p:sldId id="543" r:id="rId40"/>
    <p:sldId id="549" r:id="rId41"/>
    <p:sldId id="548" r:id="rId42"/>
    <p:sldId id="544" r:id="rId43"/>
    <p:sldId id="550" r:id="rId44"/>
    <p:sldId id="551" r:id="rId45"/>
    <p:sldId id="520" r:id="rId46"/>
    <p:sldId id="555" r:id="rId47"/>
    <p:sldId id="528" r:id="rId48"/>
    <p:sldId id="556" r:id="rId49"/>
    <p:sldId id="557" r:id="rId50"/>
    <p:sldId id="552" r:id="rId51"/>
    <p:sldId id="558" r:id="rId52"/>
    <p:sldId id="559" r:id="rId53"/>
    <p:sldId id="553" r:id="rId54"/>
    <p:sldId id="554" r:id="rId55"/>
    <p:sldId id="521" r:id="rId56"/>
    <p:sldId id="507" r:id="rId57"/>
    <p:sldId id="560" r:id="rId58"/>
    <p:sldId id="562" r:id="rId59"/>
    <p:sldId id="561" r:id="rId60"/>
    <p:sldId id="500" r:id="rId61"/>
    <p:sldId id="563" r:id="rId62"/>
    <p:sldId id="508" r:id="rId63"/>
    <p:sldId id="564" r:id="rId64"/>
    <p:sldId id="565" r:id="rId65"/>
    <p:sldId id="527" r:id="rId66"/>
    <p:sldId id="522" r:id="rId67"/>
    <p:sldId id="567" r:id="rId68"/>
    <p:sldId id="526" r:id="rId69"/>
    <p:sldId id="599" r:id="rId70"/>
    <p:sldId id="566" r:id="rId71"/>
    <p:sldId id="523" r:id="rId72"/>
    <p:sldId id="509" r:id="rId73"/>
    <p:sldId id="570" r:id="rId74"/>
    <p:sldId id="525" r:id="rId75"/>
    <p:sldId id="571" r:id="rId76"/>
    <p:sldId id="573" r:id="rId77"/>
    <p:sldId id="572" r:id="rId78"/>
    <p:sldId id="574" r:id="rId79"/>
    <p:sldId id="524" r:id="rId80"/>
    <p:sldId id="575" r:id="rId81"/>
    <p:sldId id="576" r:id="rId82"/>
    <p:sldId id="578" r:id="rId83"/>
    <p:sldId id="568" r:id="rId84"/>
    <p:sldId id="580" r:id="rId85"/>
    <p:sldId id="579" r:id="rId86"/>
    <p:sldId id="569" r:id="rId87"/>
    <p:sldId id="723" r:id="rId88"/>
    <p:sldId id="581" r:id="rId89"/>
    <p:sldId id="612" r:id="rId90"/>
    <p:sldId id="615" r:id="rId91"/>
    <p:sldId id="616" r:id="rId92"/>
    <p:sldId id="617" r:id="rId93"/>
    <p:sldId id="836" r:id="rId94"/>
    <p:sldId id="613" r:id="rId95"/>
    <p:sldId id="619" r:id="rId96"/>
    <p:sldId id="618" r:id="rId97"/>
    <p:sldId id="614" r:id="rId98"/>
    <p:sldId id="501" r:id="rId99"/>
    <p:sldId id="510" r:id="rId100"/>
    <p:sldId id="511" r:id="rId101"/>
    <p:sldId id="583" r:id="rId102"/>
    <p:sldId id="584" r:id="rId103"/>
    <p:sldId id="530" r:id="rId104"/>
    <p:sldId id="582" r:id="rId105"/>
    <p:sldId id="588" r:id="rId106"/>
    <p:sldId id="586" r:id="rId107"/>
    <p:sldId id="587" r:id="rId108"/>
    <p:sldId id="531" r:id="rId109"/>
    <p:sldId id="585" r:id="rId110"/>
    <p:sldId id="589" r:id="rId111"/>
    <p:sldId id="590" r:id="rId112"/>
    <p:sldId id="591" r:id="rId113"/>
    <p:sldId id="502" r:id="rId114"/>
    <p:sldId id="512" r:id="rId115"/>
    <p:sldId id="513" r:id="rId116"/>
    <p:sldId id="593" r:id="rId117"/>
    <p:sldId id="533" r:id="rId118"/>
    <p:sldId id="594" r:id="rId119"/>
    <p:sldId id="597" r:id="rId120"/>
    <p:sldId id="620" r:id="rId121"/>
    <p:sldId id="621" r:id="rId122"/>
    <p:sldId id="622" r:id="rId123"/>
    <p:sldId id="623" r:id="rId124"/>
    <p:sldId id="381" r:id="rId1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  <a:srgbClr val="CCECFF"/>
    <a:srgbClr val="FFFFFF"/>
    <a:srgbClr val="141414"/>
    <a:srgbClr val="6666FF"/>
    <a:srgbClr val="00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 autoAdjust="0"/>
    <p:restoredTop sz="95771"/>
  </p:normalViewPr>
  <p:slideViewPr>
    <p:cSldViewPr showGuides="1">
      <p:cViewPr>
        <p:scale>
          <a:sx n="75" d="100"/>
          <a:sy n="75" d="100"/>
        </p:scale>
        <p:origin x="-168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97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112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123</a:t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/>
          <p:cNvSpPr/>
          <p:nvPr/>
        </p:nvSpPr>
        <p:spPr>
          <a:xfrm>
            <a:off x="533400" y="2133600"/>
            <a:ext cx="8153400" cy="0"/>
          </a:xfrm>
          <a:prstGeom prst="line">
            <a:avLst/>
          </a:prstGeom>
          <a:ln w="76200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87675" y="6165850"/>
            <a:ext cx="3455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物联网概论（第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-韩毅刚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8178800" cy="1447800"/>
          </a:xfrm>
        </p:spPr>
        <p:txBody>
          <a:bodyPr/>
          <a:lstStyle>
            <a:lvl1pPr>
              <a:defRPr sz="4800">
                <a:solidFill>
                  <a:srgbClr val="0000FF"/>
                </a:solidFill>
              </a:defRPr>
            </a:lvl1pPr>
          </a:lstStyle>
          <a:p>
            <a:pPr fontAlgn="base"/>
            <a:endParaRPr lang="en-GB" strike="noStrike" noProof="1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2214554"/>
            <a:ext cx="8153400" cy="3657600"/>
          </a:xfrm>
        </p:spPr>
        <p:txBody>
          <a:bodyPr/>
          <a:lstStyle>
            <a:lvl1pPr marL="0" indent="0">
              <a:buFont typeface="Wingdings" panose="05000000000000000000" pitchFamily="2" charset="2"/>
              <a:buChar char="&amp;"/>
              <a:defRPr sz="3200">
                <a:solidFill>
                  <a:srgbClr val="3366FF"/>
                </a:solidFill>
                <a:latin typeface="Arial Black" panose="020B0A04020102020204" pitchFamily="34" charset="0"/>
              </a:defRPr>
            </a:lvl1pPr>
          </a:lstStyle>
          <a:p>
            <a:pPr fontAlgn="base"/>
            <a:r>
              <a:rPr lang="en-GB" strike="noStrike" noProof="1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828800" cy="43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solidFill>
                  <a:srgbClr val="5E574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7"/>
          <p:cNvSpPr/>
          <p:nvPr/>
        </p:nvSpPr>
        <p:spPr>
          <a:xfrm>
            <a:off x="533400" y="2133600"/>
            <a:ext cx="8153400" cy="0"/>
          </a:xfrm>
          <a:prstGeom prst="line">
            <a:avLst/>
          </a:prstGeom>
          <a:ln w="76200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87675" y="6165850"/>
            <a:ext cx="3455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物联网概论（第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-韩毅刚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8178800" cy="1447800"/>
          </a:xfrm>
        </p:spPr>
        <p:txBody>
          <a:bodyPr/>
          <a:lstStyle>
            <a:lvl1pPr>
              <a:defRPr sz="4800">
                <a:solidFill>
                  <a:srgbClr val="0000FF"/>
                </a:solidFill>
              </a:defRPr>
            </a:lvl1pPr>
          </a:lstStyle>
          <a:p>
            <a:pPr fontAlgn="base"/>
            <a:endParaRPr lang="en-GB" strike="noStrike" noProof="1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2214554"/>
            <a:ext cx="8153400" cy="3657600"/>
          </a:xfrm>
        </p:spPr>
        <p:txBody>
          <a:bodyPr/>
          <a:lstStyle>
            <a:lvl1pPr marL="0" indent="0">
              <a:buFont typeface="Wingdings" panose="05000000000000000000" pitchFamily="2" charset="2"/>
              <a:buChar char="&amp;"/>
              <a:defRPr sz="3200">
                <a:solidFill>
                  <a:srgbClr val="3366FF"/>
                </a:solidFill>
                <a:latin typeface="Arial Black" panose="020B0A04020102020204" pitchFamily="34" charset="0"/>
              </a:defRPr>
            </a:lvl1pPr>
          </a:lstStyle>
          <a:p>
            <a:pPr fontAlgn="base"/>
            <a:r>
              <a:rPr lang="en-GB" strike="noStrike" noProof="1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828800" cy="43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solidFill>
                  <a:srgbClr val="5E574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95738" y="6353175"/>
            <a:ext cx="2808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韩毅刚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79838" y="6353175"/>
            <a:ext cx="2808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韩毅刚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714380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500034" y="1214422"/>
            <a:ext cx="8229600" cy="487680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+mj-ea"/>
                <a:ea typeface="+mj-ea"/>
              </a:defRPr>
            </a:lvl1pPr>
            <a:lvl2pPr>
              <a:defRPr sz="2400">
                <a:solidFill>
                  <a:srgbClr val="002060"/>
                </a:solidFill>
                <a:latin typeface="+mj-ea"/>
                <a:ea typeface="+mj-ea"/>
              </a:defRPr>
            </a:lvl2pPr>
            <a:lvl3pPr>
              <a:defRPr sz="2400">
                <a:solidFill>
                  <a:srgbClr val="002060"/>
                </a:solidFill>
                <a:latin typeface="+mj-ea"/>
                <a:ea typeface="+mj-ea"/>
              </a:defRPr>
            </a:lvl3pPr>
            <a:lvl4pPr>
              <a:defRPr sz="2400">
                <a:solidFill>
                  <a:srgbClr val="002060"/>
                </a:solidFill>
                <a:latin typeface="+mj-ea"/>
                <a:ea typeface="+mj-ea"/>
              </a:defRPr>
            </a:lvl4pPr>
            <a:lvl5pPr>
              <a:defRPr sz="2400">
                <a:solidFill>
                  <a:srgbClr val="002060"/>
                </a:solidFill>
                <a:latin typeface="+mj-ea"/>
                <a:ea typeface="+mj-ea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38" y="6229350"/>
            <a:ext cx="3286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95738" y="6353175"/>
            <a:ext cx="2808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韩毅刚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0" fontAlgn="base" latinLnBrk="0" hangingPunct="0">
              <a:lnSpc>
                <a:spcPct val="150000"/>
              </a:lnSpc>
              <a:spcBef>
                <a:spcPts val="0"/>
              </a:spcBef>
              <a:defRPr/>
            </a:lvl1pPr>
            <a:lvl2pPr eaLnBrk="0" fontAlgn="base" latinLnBrk="0" hangingPunct="0">
              <a:lnSpc>
                <a:spcPct val="150000"/>
              </a:lnSpc>
              <a:spcBef>
                <a:spcPts val="0"/>
              </a:spcBef>
              <a:defRPr/>
            </a:lvl2pPr>
            <a:lvl3pPr eaLnBrk="0" fontAlgn="base" latinLnBrk="0" hangingPunct="0">
              <a:lnSpc>
                <a:spcPct val="150000"/>
              </a:lnSpc>
              <a:spcBef>
                <a:spcPts val="0"/>
              </a:spcBef>
              <a:defRPr/>
            </a:lvl3pPr>
            <a:lvl4pPr eaLnBrk="0" fontAlgn="base" latinLnBrk="0" hangingPunct="0">
              <a:lnSpc>
                <a:spcPct val="150000"/>
              </a:lnSpc>
              <a:spcBef>
                <a:spcPts val="0"/>
              </a:spcBef>
              <a:defRPr/>
            </a:lvl4pPr>
            <a:lvl5pPr eaLnBrk="0" fontAlgn="base" latinLnBrk="0" hangingPunct="0"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79838" y="6353175"/>
            <a:ext cx="2808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韩毅刚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714380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500034" y="1214422"/>
            <a:ext cx="8229600" cy="4876800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+mj-ea"/>
                <a:ea typeface="+mj-ea"/>
              </a:defRPr>
            </a:lvl1pPr>
            <a:lvl2pPr>
              <a:defRPr sz="2400">
                <a:solidFill>
                  <a:srgbClr val="002060"/>
                </a:solidFill>
                <a:latin typeface="+mj-ea"/>
                <a:ea typeface="+mj-ea"/>
              </a:defRPr>
            </a:lvl2pPr>
            <a:lvl3pPr>
              <a:defRPr sz="2400">
                <a:solidFill>
                  <a:srgbClr val="002060"/>
                </a:solidFill>
                <a:latin typeface="+mj-ea"/>
                <a:ea typeface="+mj-ea"/>
              </a:defRPr>
            </a:lvl3pPr>
            <a:lvl4pPr>
              <a:defRPr sz="2400">
                <a:solidFill>
                  <a:srgbClr val="002060"/>
                </a:solidFill>
                <a:latin typeface="+mj-ea"/>
                <a:ea typeface="+mj-ea"/>
              </a:defRPr>
            </a:lvl4pPr>
            <a:lvl5pPr>
              <a:defRPr sz="2400">
                <a:solidFill>
                  <a:srgbClr val="002060"/>
                </a:solidFill>
                <a:latin typeface="+mj-ea"/>
                <a:ea typeface="+mj-ea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38" y="6229350"/>
            <a:ext cx="3286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GB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GB" altLang="zh-CN" dirty="0"/>
              <a:t>单击此处编辑母版文本样式</a:t>
            </a:r>
          </a:p>
          <a:p>
            <a:pPr lvl="1"/>
            <a:r>
              <a:rPr lang="en-GB" altLang="zh-CN" dirty="0"/>
              <a:t>第二级</a:t>
            </a:r>
          </a:p>
          <a:p>
            <a:pPr lvl="2"/>
            <a:r>
              <a:rPr lang="en-GB" altLang="zh-CN" dirty="0"/>
              <a:t>第三级</a:t>
            </a:r>
          </a:p>
          <a:p>
            <a:pPr lvl="3"/>
            <a:r>
              <a:rPr lang="en-GB" altLang="zh-CN" dirty="0"/>
              <a:t>第四级</a:t>
            </a:r>
          </a:p>
          <a:p>
            <a:pPr lvl="4"/>
            <a:r>
              <a:rPr lang="en-GB" altLang="zh-CN" dirty="0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9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" imgH="215900" progId="Equation.3">
                  <p:embed/>
                </p:oleObj>
              </mc:Choice>
              <mc:Fallback>
                <p:oleObj r:id="rId14" imgW="1143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GB" altLang="zh-CN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GB" altLang="zh-CN" dirty="0"/>
              <a:t>单击此处编辑母版文本样式</a:t>
            </a:r>
          </a:p>
          <a:p>
            <a:pPr lvl="1"/>
            <a:r>
              <a:rPr lang="en-GB" altLang="zh-CN" dirty="0"/>
              <a:t>第二级</a:t>
            </a:r>
          </a:p>
          <a:p>
            <a:pPr lvl="2"/>
            <a:r>
              <a:rPr lang="en-GB" altLang="zh-CN" dirty="0"/>
              <a:t>第三级</a:t>
            </a:r>
          </a:p>
          <a:p>
            <a:pPr lvl="3"/>
            <a:r>
              <a:rPr lang="en-GB" altLang="zh-CN" dirty="0"/>
              <a:t>第四级</a:t>
            </a:r>
          </a:p>
          <a:p>
            <a:pPr lvl="4"/>
            <a:r>
              <a:rPr lang="en-GB" altLang="zh-CN" dirty="0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9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物联网概论</a:t>
            </a: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》-</a:t>
            </a: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韩毅刚</a:t>
            </a:r>
            <a:endParaRPr kumimoji="0" lang="zh-CN" altLang="en-GB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 fontAlgn="base">
              <a:spcBef>
                <a:spcPct val="50000"/>
              </a:spcBef>
              <a:buNone/>
            </a:pPr>
            <a:fld id="{9A0DB2DC-4C9A-4742-B13C-FB6460FD3503}" type="slidenum">
              <a:rPr lang="en-GB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GB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5" name="Line 7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" imgH="215900" progId="Equation.3">
                  <p:embed/>
                </p:oleObj>
              </mc:Choice>
              <mc:Fallback>
                <p:oleObj r:id="rId14" imgW="1143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8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《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物联网概论（第</a:t>
            </a: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版）</a:t>
            </a: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》</a:t>
            </a:r>
          </a:p>
        </p:txBody>
      </p:sp>
      <p:sp>
        <p:nvSpPr>
          <p:cNvPr id="5123" name="Rectangle 9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第</a:t>
            </a: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章 传感器网络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机械工业出版社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几种有影响的现场总线技术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FF</a:t>
            </a:r>
          </a:p>
          <a:p>
            <a:r>
              <a:rPr lang="en-US" altLang="zh-CN" dirty="0"/>
              <a:t>LonWorks</a:t>
            </a:r>
          </a:p>
          <a:p>
            <a:r>
              <a:rPr lang="en-US" altLang="zh-CN" dirty="0"/>
              <a:t>Profibus</a:t>
            </a:r>
          </a:p>
          <a:p>
            <a:r>
              <a:rPr lang="en-US" altLang="zh-CN" dirty="0"/>
              <a:t>HART</a:t>
            </a:r>
          </a:p>
          <a:p>
            <a:r>
              <a:rPr lang="en-US" altLang="zh-CN" dirty="0"/>
              <a:t>CAN</a:t>
            </a:r>
          </a:p>
          <a:p>
            <a:r>
              <a:rPr lang="en-US" altLang="zh-CN" dirty="0"/>
              <a:t>M-BUS</a:t>
            </a:r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．功率控制算法</a:t>
            </a:r>
          </a:p>
        </p:txBody>
      </p:sp>
      <p:sp>
        <p:nvSpPr>
          <p:cNvPr id="1187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>
                <a:solidFill>
                  <a:srgbClr val="FF0000"/>
                </a:solidFill>
              </a:rPr>
              <a:t>发射功率</a:t>
            </a:r>
            <a:r>
              <a:rPr lang="zh-CN" altLang="zh-CN" dirty="0"/>
              <a:t>决定了节点的通信距离</a:t>
            </a:r>
            <a:endParaRPr lang="en-US" altLang="zh-CN" dirty="0"/>
          </a:p>
          <a:p>
            <a:r>
              <a:rPr lang="zh-CN" altLang="zh-CN" dirty="0"/>
              <a:t>多跳方式</a:t>
            </a:r>
            <a:endParaRPr lang="en-US" altLang="zh-CN" dirty="0"/>
          </a:p>
          <a:p>
            <a:r>
              <a:rPr lang="zh-CN" altLang="zh-CN" dirty="0"/>
              <a:t>尽可能地降低节点的发射功率</a:t>
            </a:r>
          </a:p>
          <a:p>
            <a:endParaRPr lang="zh-CN" altLang="en-US" dirty="0"/>
          </a:p>
          <a:p>
            <a:r>
              <a:rPr lang="zh-CN" altLang="en-US" dirty="0"/>
              <a:t>保证网络连通的条件下，改变节点功率，动态调整拓扑结构</a:t>
            </a:r>
          </a:p>
          <a:p>
            <a:endParaRPr lang="zh-CN" altLang="en-US" dirty="0"/>
          </a:p>
          <a:p>
            <a:r>
              <a:rPr lang="zh-CN" altLang="en-US" dirty="0"/>
              <a:t>降低节点的功率</a:t>
            </a:r>
          </a:p>
          <a:p>
            <a:r>
              <a:rPr lang="zh-CN" altLang="en-US" dirty="0"/>
              <a:t>空间复用</a:t>
            </a:r>
            <a:r>
              <a:rPr lang="en-US" altLang="zh-CN" dirty="0"/>
              <a:t>-</a:t>
            </a:r>
            <a:r>
              <a:rPr lang="zh-CN" altLang="en-US" dirty="0"/>
              <a:t>频率</a:t>
            </a:r>
          </a:p>
        </p:txBody>
      </p:sp>
      <p:sp>
        <p:nvSpPr>
          <p:cNvPr id="11878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．层次拓扑结构控制算法</a:t>
            </a:r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簇内节点：可以休眠</a:t>
            </a:r>
            <a:endParaRPr lang="en-US" altLang="zh-CN" dirty="0"/>
          </a:p>
          <a:p>
            <a:r>
              <a:rPr lang="zh-CN" altLang="zh-CN" dirty="0"/>
              <a:t>簇头节点：有能量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分簇算法</a:t>
            </a:r>
            <a:endParaRPr lang="en-US" altLang="zh-CN" dirty="0"/>
          </a:p>
          <a:p>
            <a:pPr lvl="1"/>
            <a:r>
              <a:rPr lang="zh-CN" altLang="zh-CN" dirty="0"/>
              <a:t>分布式</a:t>
            </a:r>
            <a:endParaRPr lang="en-US" altLang="zh-CN" dirty="0"/>
          </a:p>
          <a:p>
            <a:pPr lvl="1"/>
            <a:r>
              <a:rPr lang="zh-CN" altLang="zh-CN" dirty="0"/>
              <a:t>集中式</a:t>
            </a:r>
            <a:endParaRPr lang="zh-CN" altLang="en-US" dirty="0"/>
          </a:p>
        </p:txBody>
      </p:sp>
      <p:sp>
        <p:nvSpPr>
          <p:cNvPr id="11981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rcRect t="6050"/>
          <a:stretch>
            <a:fillRect/>
          </a:stretch>
        </p:blipFill>
        <p:spPr>
          <a:xfrm>
            <a:off x="4080510" y="2705735"/>
            <a:ext cx="4003040" cy="3342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7.5.2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时间同步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．无线传感器网络的传输时延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时钟偏移：准确度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时钟漂移：时间变化速率，表示时钟的稳定性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．时间同步的分类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排序、相对同步、绝对同步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外同步和内同步：同步参考源来自网络外部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局部同步和全网同步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．无线传感器网络的时间同步协议</a:t>
            </a:r>
          </a:p>
        </p:txBody>
      </p:sp>
      <p:sp>
        <p:nvSpPr>
          <p:cNvPr id="12083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时间同步的设计要求</a:t>
            </a:r>
          </a:p>
        </p:txBody>
      </p:sp>
      <p:sp>
        <p:nvSpPr>
          <p:cNvPr id="1218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稳定性</a:t>
            </a:r>
            <a:endParaRPr lang="en-US" altLang="zh-CN" dirty="0"/>
          </a:p>
          <a:p>
            <a:r>
              <a:rPr lang="zh-CN" altLang="zh-CN" dirty="0"/>
              <a:t>能量有效</a:t>
            </a:r>
            <a:endParaRPr lang="en-US" altLang="zh-CN" dirty="0"/>
          </a:p>
          <a:p>
            <a:r>
              <a:rPr lang="zh-CN" altLang="zh-CN" dirty="0"/>
              <a:t>可扩展性</a:t>
            </a:r>
            <a:endParaRPr lang="zh-CN" altLang="en-US" dirty="0"/>
          </a:p>
        </p:txBody>
      </p:sp>
      <p:sp>
        <p:nvSpPr>
          <p:cNvPr id="12185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．无线传感器网络的传输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时延</a:t>
            </a:r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发送时间</a:t>
            </a:r>
            <a:endParaRPr lang="en-US" altLang="zh-CN" dirty="0"/>
          </a:p>
          <a:p>
            <a:r>
              <a:rPr lang="zh-CN" altLang="zh-CN" dirty="0"/>
              <a:t>访问时间</a:t>
            </a:r>
            <a:endParaRPr lang="en-US" altLang="zh-CN" dirty="0"/>
          </a:p>
          <a:p>
            <a:r>
              <a:rPr lang="zh-CN" altLang="zh-CN" dirty="0"/>
              <a:t>传播时间</a:t>
            </a:r>
            <a:endParaRPr lang="en-US" altLang="zh-CN" dirty="0"/>
          </a:p>
          <a:p>
            <a:r>
              <a:rPr lang="zh-CN" altLang="zh-CN" dirty="0"/>
              <a:t>接收时间</a:t>
            </a:r>
            <a:endParaRPr lang="zh-CN" altLang="en-US" dirty="0"/>
          </a:p>
        </p:txBody>
      </p:sp>
      <p:sp>
        <p:nvSpPr>
          <p:cNvPr id="12288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．时间同步的分类</a:t>
            </a:r>
          </a:p>
        </p:txBody>
      </p:sp>
      <p:sp>
        <p:nvSpPr>
          <p:cNvPr id="1239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排序</a:t>
            </a:r>
            <a:endParaRPr lang="en-US" altLang="zh-CN" dirty="0"/>
          </a:p>
          <a:p>
            <a:r>
              <a:rPr lang="zh-CN" altLang="zh-CN" dirty="0"/>
              <a:t>相对同步</a:t>
            </a:r>
            <a:endParaRPr lang="en-US" altLang="zh-CN" dirty="0"/>
          </a:p>
          <a:p>
            <a:r>
              <a:rPr lang="zh-CN" altLang="zh-CN" dirty="0"/>
              <a:t>绝对同步</a:t>
            </a:r>
            <a:endParaRPr lang="zh-CN" altLang="en-US" dirty="0"/>
          </a:p>
        </p:txBody>
      </p:sp>
      <p:sp>
        <p:nvSpPr>
          <p:cNvPr id="12390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WSN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的时间同步协议</a:t>
            </a:r>
          </a:p>
        </p:txBody>
      </p:sp>
      <p:sp>
        <p:nvSpPr>
          <p:cNvPr id="1249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RBS</a:t>
            </a:r>
          </a:p>
          <a:p>
            <a:r>
              <a:rPr lang="en-US" altLang="zh-CN" dirty="0"/>
              <a:t>TPSN</a:t>
            </a:r>
          </a:p>
          <a:p>
            <a:r>
              <a:rPr lang="en-US" altLang="zh-CN" dirty="0"/>
              <a:t>DMTS</a:t>
            </a:r>
          </a:p>
          <a:p>
            <a:r>
              <a:rPr lang="en-US" altLang="zh-CN" dirty="0"/>
              <a:t>LTS</a:t>
            </a:r>
            <a:endParaRPr lang="zh-CN" altLang="en-US" dirty="0"/>
          </a:p>
        </p:txBody>
      </p:sp>
      <p:sp>
        <p:nvSpPr>
          <p:cNvPr id="12493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7.5.3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问题：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冗余的信息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通信宽带和能量的浪费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同时发送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信息冲突，影响及时性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概念：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将多份数据进行处理，组合出更有效、更符合用户需求的数据过程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．数据融合的作用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．数据融合的种类和方法</a:t>
            </a:r>
          </a:p>
        </p:txBody>
      </p:sp>
      <p:sp>
        <p:nvSpPr>
          <p:cNvPr id="12595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．数据融合的作用</a:t>
            </a:r>
          </a:p>
        </p:txBody>
      </p:sp>
      <p:sp>
        <p:nvSpPr>
          <p:cNvPr id="1269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节省能量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获得更准确的信息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提高数据收集效率</a:t>
            </a:r>
            <a:endParaRPr lang="zh-CN" altLang="en-US" dirty="0"/>
          </a:p>
        </p:txBody>
      </p:sp>
      <p:sp>
        <p:nvSpPr>
          <p:cNvPr id="12697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．数据融合的种类和方法</a:t>
            </a:r>
          </a:p>
        </p:txBody>
      </p:sp>
      <p:sp>
        <p:nvSpPr>
          <p:cNvPr id="1280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种类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方法</a:t>
            </a:r>
          </a:p>
        </p:txBody>
      </p:sp>
      <p:sp>
        <p:nvSpPr>
          <p:cNvPr id="12800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109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7.1.2 CAN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总线</a:t>
            </a:r>
            <a:endParaRPr kumimoji="1" lang="en-US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控制器局域网络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Control Area Network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德国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Bosch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公司推出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汽车内部测量与执行部件之间的数据通信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国际标准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ISO 11898</a:t>
            </a:r>
          </a:p>
        </p:txBody>
      </p:sp>
      <p:sp>
        <p:nvSpPr>
          <p:cNvPr id="2457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数据融合的种类</a:t>
            </a:r>
          </a:p>
        </p:txBody>
      </p:sp>
      <p:sp>
        <p:nvSpPr>
          <p:cNvPr id="1290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有损融合和无损融合</a:t>
            </a:r>
            <a:endParaRPr lang="en-US" altLang="zh-CN" dirty="0"/>
          </a:p>
          <a:p>
            <a:r>
              <a:rPr lang="zh-CN" altLang="zh-CN" dirty="0"/>
              <a:t>局部融合和全局融合</a:t>
            </a:r>
            <a:endParaRPr lang="en-US" altLang="zh-CN" dirty="0"/>
          </a:p>
          <a:p>
            <a:r>
              <a:rPr lang="zh-CN" altLang="zh-CN" dirty="0"/>
              <a:t>数据级、特征级融合和决策级融合</a:t>
            </a:r>
            <a:endParaRPr lang="en-US" altLang="zh-CN" dirty="0"/>
          </a:p>
          <a:p>
            <a:pPr lvl="1"/>
            <a:r>
              <a:rPr lang="zh-CN" altLang="zh-CN" dirty="0"/>
              <a:t>数据级融合</a:t>
            </a:r>
            <a:endParaRPr lang="en-US" altLang="zh-CN" dirty="0"/>
          </a:p>
          <a:p>
            <a:pPr lvl="1"/>
            <a:r>
              <a:rPr lang="zh-CN" altLang="zh-CN" dirty="0"/>
              <a:t>特征级融合</a:t>
            </a:r>
            <a:endParaRPr lang="en-US" altLang="zh-CN" dirty="0"/>
          </a:p>
          <a:p>
            <a:pPr lvl="1"/>
            <a:r>
              <a:rPr lang="zh-CN" altLang="zh-CN" dirty="0"/>
              <a:t>决策级融合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2902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835" y="3291840"/>
            <a:ext cx="5561965" cy="3310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349115" y="44450"/>
            <a:ext cx="4794885" cy="2553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数据融合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的方法</a:t>
            </a:r>
          </a:p>
        </p:txBody>
      </p:sp>
      <p:sp>
        <p:nvSpPr>
          <p:cNvPr id="1300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平均、最大、最小</a:t>
            </a:r>
          </a:p>
          <a:p>
            <a:endParaRPr lang="zh-CN" altLang="zh-CN" dirty="0"/>
          </a:p>
          <a:p>
            <a:r>
              <a:rPr lang="zh-CN" altLang="zh-CN" dirty="0"/>
              <a:t>贝叶斯方法</a:t>
            </a:r>
            <a:endParaRPr lang="en-US" altLang="zh-CN" dirty="0"/>
          </a:p>
          <a:p>
            <a:r>
              <a:rPr lang="zh-CN" altLang="zh-CN" dirty="0"/>
              <a:t>神经网络法</a:t>
            </a:r>
            <a:endParaRPr lang="en-US" altLang="zh-CN" dirty="0"/>
          </a:p>
          <a:p>
            <a:r>
              <a:rPr lang="en-US" altLang="zh-CN" dirty="0"/>
              <a:t>D-S</a:t>
            </a:r>
            <a:r>
              <a:rPr lang="zh-CN" altLang="zh-CN" dirty="0"/>
              <a:t>证据理论</a:t>
            </a:r>
            <a:endParaRPr lang="zh-CN" altLang="en-US" dirty="0"/>
          </a:p>
        </p:txBody>
      </p:sp>
      <p:sp>
        <p:nvSpPr>
          <p:cNvPr id="13005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b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7.6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无线传感器网络应用开发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787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7.6.1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无线传感器网络的硬件开发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7.6.2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无线传感器网络操作系统的移植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7.6.3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无线传感器网络的软件开发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endParaRPr kumimoji="1" lang="zh-CN" altLang="en-US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7.6.1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无线传感器网络的硬件开发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33122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．无线传感器网络的硬件产品分类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．传感器节点的设计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WSN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的硬件产品分类</a:t>
            </a:r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硬件产品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zh-CN" dirty="0"/>
              <a:t>个等级</a:t>
            </a:r>
          </a:p>
          <a:p>
            <a:pPr lvl="1"/>
            <a:r>
              <a:rPr lang="en-US" altLang="zh-CN" dirty="0"/>
              <a:t>H1</a:t>
            </a:r>
            <a:r>
              <a:rPr lang="zh-CN" altLang="zh-CN" dirty="0"/>
              <a:t>级：传感器节点</a:t>
            </a:r>
            <a:endParaRPr lang="en-US" altLang="zh-CN" dirty="0"/>
          </a:p>
          <a:p>
            <a:pPr lvl="1"/>
            <a:r>
              <a:rPr lang="en-US" altLang="zh-CN" dirty="0"/>
              <a:t>H2</a:t>
            </a:r>
            <a:r>
              <a:rPr lang="zh-CN" altLang="zh-CN" dirty="0"/>
              <a:t>级：</a:t>
            </a:r>
            <a:r>
              <a:rPr lang="en-US" altLang="zh-CN" dirty="0"/>
              <a:t>H1+</a:t>
            </a:r>
            <a:r>
              <a:rPr lang="zh-CN" altLang="en-US" dirty="0"/>
              <a:t>本地存储</a:t>
            </a:r>
            <a:endParaRPr lang="en-US" altLang="zh-CN" dirty="0"/>
          </a:p>
          <a:p>
            <a:pPr lvl="1"/>
            <a:r>
              <a:rPr lang="en-US" altLang="zh-CN" dirty="0"/>
              <a:t>H3</a:t>
            </a:r>
            <a:r>
              <a:rPr lang="zh-CN" altLang="zh-CN" dirty="0"/>
              <a:t>级：</a:t>
            </a:r>
            <a:r>
              <a:rPr lang="en-US" altLang="zh-CN" dirty="0"/>
              <a:t>H2+</a:t>
            </a:r>
            <a:r>
              <a:rPr lang="zh-CN" altLang="en-US" dirty="0"/>
              <a:t>微控制器</a:t>
            </a:r>
            <a:endParaRPr lang="en-US" altLang="zh-CN" dirty="0"/>
          </a:p>
          <a:p>
            <a:pPr lvl="1"/>
            <a:r>
              <a:rPr lang="en-US" altLang="zh-CN" dirty="0"/>
              <a:t>H4</a:t>
            </a:r>
            <a:r>
              <a:rPr lang="zh-CN" altLang="zh-CN" dirty="0"/>
              <a:t>级：</a:t>
            </a:r>
            <a:r>
              <a:rPr lang="en-US" altLang="zh-CN" dirty="0"/>
              <a:t>H3+</a:t>
            </a:r>
            <a:r>
              <a:rPr lang="zh-CN" altLang="en-US" dirty="0"/>
              <a:t>显示器</a:t>
            </a:r>
          </a:p>
        </p:txBody>
      </p:sp>
      <p:sp>
        <p:nvSpPr>
          <p:cNvPr id="13414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．传感器节点的设计</a:t>
            </a:r>
          </a:p>
        </p:txBody>
      </p:sp>
      <p:sp>
        <p:nvSpPr>
          <p:cNvPr id="1351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传感器模块</a:t>
            </a:r>
            <a:endParaRPr lang="en-US" altLang="zh-CN" dirty="0"/>
          </a:p>
          <a:p>
            <a:r>
              <a:rPr lang="zh-CN" altLang="zh-CN" dirty="0"/>
              <a:t>处理器模块</a:t>
            </a:r>
            <a:endParaRPr lang="en-US" altLang="zh-CN" dirty="0"/>
          </a:p>
          <a:p>
            <a:r>
              <a:rPr lang="zh-CN" altLang="zh-CN" dirty="0"/>
              <a:t>无线收发模块</a:t>
            </a:r>
            <a:endParaRPr lang="en-US" altLang="zh-CN" dirty="0"/>
          </a:p>
          <a:p>
            <a:r>
              <a:rPr lang="zh-CN" altLang="zh-CN" dirty="0"/>
              <a:t>能量供应模块</a:t>
            </a:r>
            <a:endParaRPr lang="zh-CN" altLang="en-US" dirty="0"/>
          </a:p>
        </p:txBody>
      </p:sp>
      <p:sp>
        <p:nvSpPr>
          <p:cNvPr id="13517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7.6.2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无线传感网操作系统移植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．无线传感器网络操作系统实例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TinyOS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操作系统</a:t>
            </a:r>
          </a:p>
        </p:txBody>
      </p:sp>
      <p:sp>
        <p:nvSpPr>
          <p:cNvPr id="13619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．无线传感网络操作系统实例</a:t>
            </a: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TinyOS</a:t>
            </a:r>
          </a:p>
          <a:p>
            <a:r>
              <a:rPr lang="en-US" altLang="zh-CN" dirty="0"/>
              <a:t>TRON</a:t>
            </a:r>
          </a:p>
          <a:p>
            <a:r>
              <a:rPr lang="en-US" altLang="zh-CN" dirty="0"/>
              <a:t>SOS</a:t>
            </a:r>
          </a:p>
          <a:p>
            <a:r>
              <a:rPr lang="en-US" altLang="zh-CN" dirty="0"/>
              <a:t>MANTIS OS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721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2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TinyOS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操作系统</a:t>
            </a:r>
          </a:p>
        </p:txBody>
      </p:sp>
      <p:sp>
        <p:nvSpPr>
          <p:cNvPr id="1382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事件驱动</a:t>
            </a:r>
            <a:endParaRPr lang="en-US" altLang="zh-CN" dirty="0"/>
          </a:p>
          <a:p>
            <a:r>
              <a:rPr lang="zh-CN" altLang="zh-CN" dirty="0"/>
              <a:t>基于组件</a:t>
            </a:r>
            <a:endParaRPr lang="en-US" altLang="zh-CN" dirty="0"/>
          </a:p>
          <a:p>
            <a:r>
              <a:rPr lang="zh-CN" altLang="zh-CN" dirty="0"/>
              <a:t>开源</a:t>
            </a:r>
            <a:endParaRPr lang="zh-CN" altLang="en-US" dirty="0"/>
          </a:p>
        </p:txBody>
      </p:sp>
      <p:sp>
        <p:nvSpPr>
          <p:cNvPr id="13824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7.6.3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无线传感器网络的软件开发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软件开发层次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nesC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编程语言简介</a:t>
            </a:r>
          </a:p>
        </p:txBody>
      </p:sp>
      <p:sp>
        <p:nvSpPr>
          <p:cNvPr id="13926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119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CAN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总线的特点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多主站总线</a:t>
            </a:r>
            <a:endParaRPr lang="en-US" altLang="zh-CN" dirty="0"/>
          </a:p>
          <a:p>
            <a:r>
              <a:rPr lang="zh-CN" altLang="zh-CN" dirty="0"/>
              <a:t>分布式实时控制</a:t>
            </a:r>
            <a:endParaRPr lang="en-US" altLang="zh-CN" dirty="0"/>
          </a:p>
          <a:p>
            <a:r>
              <a:rPr lang="zh-CN" altLang="zh-CN" dirty="0"/>
              <a:t>载波侦听多路访问</a:t>
            </a:r>
            <a:r>
              <a:rPr lang="en-US" altLang="zh-CN" dirty="0"/>
              <a:t>/</a:t>
            </a:r>
            <a:r>
              <a:rPr lang="zh-CN" altLang="zh-CN" dirty="0"/>
              <a:t>冲突检测</a:t>
            </a:r>
            <a:endParaRPr lang="en-US" altLang="zh-CN" dirty="0"/>
          </a:p>
          <a:p>
            <a:r>
              <a:rPr lang="zh-CN" altLang="zh-CN" dirty="0"/>
              <a:t>短报文</a:t>
            </a:r>
            <a:endParaRPr lang="zh-CN" altLang="en-US" dirty="0"/>
          </a:p>
        </p:txBody>
      </p:sp>
      <p:sp>
        <p:nvSpPr>
          <p:cNvPr id="2560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5605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888" y="3644900"/>
            <a:ext cx="6704012" cy="2697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  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软件开发层次</a:t>
            </a:r>
          </a:p>
        </p:txBody>
      </p:sp>
      <p:sp>
        <p:nvSpPr>
          <p:cNvPr id="1402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传感器应用</a:t>
            </a:r>
            <a:endParaRPr lang="en-US" altLang="zh-CN" dirty="0"/>
          </a:p>
          <a:p>
            <a:r>
              <a:rPr lang="zh-CN" altLang="zh-CN" dirty="0"/>
              <a:t>节点应用</a:t>
            </a:r>
            <a:endParaRPr lang="en-US" altLang="zh-CN" dirty="0"/>
          </a:p>
          <a:p>
            <a:r>
              <a:rPr lang="zh-CN" altLang="zh-CN" dirty="0"/>
              <a:t>网络应用</a:t>
            </a:r>
            <a:endParaRPr lang="zh-CN" altLang="en-US" dirty="0"/>
          </a:p>
        </p:txBody>
      </p:sp>
      <p:sp>
        <p:nvSpPr>
          <p:cNvPr id="14029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120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软件开发设计要求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413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软的实时性</a:t>
            </a:r>
            <a:endParaRPr lang="en-US" altLang="zh-CN" dirty="0"/>
          </a:p>
          <a:p>
            <a:r>
              <a:rPr lang="zh-CN" altLang="zh-CN" dirty="0"/>
              <a:t>能量优化</a:t>
            </a:r>
            <a:endParaRPr lang="en-US" altLang="zh-CN" dirty="0"/>
          </a:p>
          <a:p>
            <a:r>
              <a:rPr lang="zh-CN" altLang="zh-CN" dirty="0"/>
              <a:t>模块化</a:t>
            </a:r>
            <a:endParaRPr lang="en-US" altLang="zh-CN" dirty="0"/>
          </a:p>
          <a:p>
            <a:r>
              <a:rPr lang="zh-CN" altLang="zh-CN" dirty="0"/>
              <a:t>面向具体应用</a:t>
            </a:r>
            <a:endParaRPr lang="en-US" altLang="zh-CN" dirty="0"/>
          </a:p>
          <a:p>
            <a:r>
              <a:rPr lang="zh-CN" altLang="zh-CN" dirty="0"/>
              <a:t>可管理</a:t>
            </a:r>
            <a:endParaRPr lang="zh-CN" altLang="en-US" dirty="0"/>
          </a:p>
        </p:txBody>
      </p:sp>
      <p:sp>
        <p:nvSpPr>
          <p:cNvPr id="14131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121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nesC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编程语言简介</a:t>
            </a:r>
          </a:p>
        </p:txBody>
      </p:sp>
      <p:sp>
        <p:nvSpPr>
          <p:cNvPr id="142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组件的创建和使用相分离</a:t>
            </a:r>
            <a:endParaRPr lang="en-US" altLang="zh-CN" dirty="0"/>
          </a:p>
          <a:p>
            <a:r>
              <a:rPr lang="zh-CN" altLang="zh-CN" dirty="0"/>
              <a:t>组件使用接口进行功能描述</a:t>
            </a:r>
            <a:endParaRPr lang="en-US" altLang="zh-CN" dirty="0"/>
          </a:p>
          <a:p>
            <a:r>
              <a:rPr lang="zh-CN" altLang="zh-CN" dirty="0"/>
              <a:t>接口是双向的</a:t>
            </a:r>
            <a:endParaRPr lang="en-US" altLang="zh-CN" dirty="0"/>
          </a:p>
          <a:p>
            <a:r>
              <a:rPr lang="zh-CN" altLang="zh-CN" dirty="0"/>
              <a:t>组件按功能不同分为两种</a:t>
            </a:r>
            <a:endParaRPr lang="en-US" altLang="zh-CN" dirty="0"/>
          </a:p>
          <a:p>
            <a:pPr lvl="1"/>
            <a:r>
              <a:rPr lang="zh-CN" altLang="zh-CN" dirty="0"/>
              <a:t>配件</a:t>
            </a:r>
            <a:endParaRPr lang="en-US" altLang="zh-CN" dirty="0"/>
          </a:p>
          <a:p>
            <a:pPr lvl="1"/>
            <a:r>
              <a:rPr lang="zh-CN" altLang="zh-CN" dirty="0"/>
              <a:t>模块</a:t>
            </a:r>
          </a:p>
          <a:p>
            <a:r>
              <a:rPr lang="en-US" altLang="zh-CN" dirty="0"/>
              <a:t>nesC</a:t>
            </a:r>
            <a:r>
              <a:rPr lang="zh-CN" altLang="zh-CN" dirty="0"/>
              <a:t>的并发模型基于“运行到底”的任务构建</a:t>
            </a:r>
            <a:endParaRPr lang="zh-CN" altLang="en-US" dirty="0"/>
          </a:p>
        </p:txBody>
      </p:sp>
      <p:sp>
        <p:nvSpPr>
          <p:cNvPr id="14233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4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122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总结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zh-CN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现场总线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endParaRPr kumimoji="1" lang="zh-CN" altLang="en-US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CAN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总线的分层结构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数据链路层</a:t>
            </a:r>
            <a:endParaRPr lang="en-US" altLang="zh-CN" dirty="0"/>
          </a:p>
          <a:p>
            <a:pPr lvl="1"/>
            <a:r>
              <a:rPr lang="zh-CN" altLang="zh-CN" dirty="0"/>
              <a:t>逻辑链路控制子层</a:t>
            </a:r>
            <a:r>
              <a:rPr lang="en-US" altLang="zh-CN" dirty="0"/>
              <a:t>LLC</a:t>
            </a:r>
          </a:p>
          <a:p>
            <a:pPr lvl="1"/>
            <a:r>
              <a:rPr lang="zh-CN" altLang="zh-CN" dirty="0"/>
              <a:t>媒介访问控制子层</a:t>
            </a:r>
            <a:r>
              <a:rPr lang="en-US" altLang="zh-CN" dirty="0"/>
              <a:t>MAC</a:t>
            </a:r>
          </a:p>
          <a:p>
            <a:r>
              <a:rPr lang="zh-CN" altLang="zh-CN" dirty="0"/>
              <a:t>物理层</a:t>
            </a:r>
          </a:p>
          <a:p>
            <a:pPr lvl="1"/>
            <a:r>
              <a:rPr lang="en-US" altLang="zh-CN" dirty="0"/>
              <a:t>1Mbit/s, 40m</a:t>
            </a:r>
            <a:r>
              <a:rPr lang="zh-CN" altLang="en-US" dirty="0"/>
              <a:t>传输距离</a:t>
            </a:r>
          </a:p>
          <a:p>
            <a:pPr lvl="1"/>
            <a:r>
              <a:rPr lang="zh-CN" altLang="en-US" dirty="0"/>
              <a:t>最远达</a:t>
            </a:r>
            <a:r>
              <a:rPr lang="en-US" altLang="zh-CN" dirty="0"/>
              <a:t>10km</a:t>
            </a:r>
            <a:endParaRPr lang="zh-CN" altLang="en-US" dirty="0"/>
          </a:p>
          <a:p>
            <a:pPr lvl="1"/>
            <a:r>
              <a:rPr lang="zh-CN" altLang="en-US" dirty="0"/>
              <a:t>最多挂</a:t>
            </a:r>
            <a:r>
              <a:rPr lang="en-US" altLang="zh-CN" dirty="0"/>
              <a:t>110</a:t>
            </a:r>
            <a:r>
              <a:rPr lang="zh-CN" altLang="en-US" dirty="0"/>
              <a:t>个</a:t>
            </a:r>
          </a:p>
        </p:txBody>
      </p:sp>
      <p:sp>
        <p:nvSpPr>
          <p:cNvPr id="2662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CAN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协议的信息帧类型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数据帧</a:t>
            </a:r>
            <a:endParaRPr lang="en-US" altLang="zh-CN" dirty="0"/>
          </a:p>
          <a:p>
            <a:pPr lvl="1"/>
            <a:r>
              <a:rPr lang="zh-CN" altLang="zh-CN" dirty="0"/>
              <a:t>用于传送数据</a:t>
            </a:r>
            <a:endParaRPr lang="en-US" altLang="zh-CN" dirty="0"/>
          </a:p>
          <a:p>
            <a:r>
              <a:rPr lang="zh-CN" altLang="zh-CN" dirty="0"/>
              <a:t>远程帧</a:t>
            </a:r>
            <a:endParaRPr lang="en-US" altLang="zh-CN" dirty="0"/>
          </a:p>
          <a:p>
            <a:pPr lvl="1"/>
            <a:r>
              <a:rPr lang="zh-CN" altLang="zh-CN" dirty="0"/>
              <a:t>请求发送数据</a:t>
            </a:r>
            <a:endParaRPr lang="en-US" altLang="zh-CN" dirty="0"/>
          </a:p>
          <a:p>
            <a:r>
              <a:rPr lang="zh-CN" altLang="zh-CN" dirty="0"/>
              <a:t>错误帧</a:t>
            </a:r>
            <a:endParaRPr lang="en-US" altLang="zh-CN" dirty="0"/>
          </a:p>
          <a:p>
            <a:pPr lvl="1"/>
            <a:r>
              <a:rPr lang="zh-CN" altLang="zh-CN" dirty="0"/>
              <a:t>标识探测到发生的错误</a:t>
            </a:r>
            <a:endParaRPr lang="en-US" altLang="zh-CN" dirty="0"/>
          </a:p>
          <a:p>
            <a:r>
              <a:rPr lang="zh-CN" altLang="zh-CN" dirty="0"/>
              <a:t>超载帧</a:t>
            </a:r>
            <a:endParaRPr lang="en-US" altLang="zh-CN" dirty="0"/>
          </a:p>
          <a:p>
            <a:pPr lvl="1"/>
            <a:r>
              <a:rPr lang="zh-CN" altLang="zh-CN" dirty="0"/>
              <a:t>延迟下一个信息帧</a:t>
            </a:r>
            <a:endParaRPr lang="zh-CN" altLang="en-US" dirty="0"/>
          </a:p>
        </p:txBody>
      </p:sp>
      <p:sp>
        <p:nvSpPr>
          <p:cNvPr id="2765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825" y="228600"/>
            <a:ext cx="4319588" cy="2419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4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50825" y="2563813"/>
            <a:ext cx="4321175" cy="18764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5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250825" y="4440238"/>
            <a:ext cx="4321175" cy="2371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6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4592638" y="2419350"/>
            <a:ext cx="4319587" cy="2247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7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4592638" y="4667250"/>
            <a:ext cx="4319587" cy="21050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678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4592638" y="1243013"/>
            <a:ext cx="4319587" cy="11763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45025" y="188913"/>
            <a:ext cx="4024313" cy="838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CAN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数据帧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的组成字段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7.1.3 M-bus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总线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远程抄表系统用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电表，热表，水表，气表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主叫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应答式通信</a:t>
            </a:r>
          </a:p>
        </p:txBody>
      </p:sp>
      <p:sp>
        <p:nvSpPr>
          <p:cNvPr id="2969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2" name="对象 7"/>
          <p:cNvGraphicFramePr>
            <a:graphicFrameLocks noChangeAspect="1"/>
          </p:cNvGraphicFramePr>
          <p:nvPr/>
        </p:nvGraphicFramePr>
        <p:xfrm>
          <a:off x="1547813" y="3860800"/>
          <a:ext cx="6999287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65880" imgH="1330960" progId="Visio.Drawing.15">
                  <p:embed/>
                </p:oleObj>
              </mc:Choice>
              <mc:Fallback>
                <p:oleObj r:id="rId2" imgW="3865880" imgH="13309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3860800"/>
                        <a:ext cx="6999287" cy="239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4"/>
          <p:cNvSpPr/>
          <p:nvPr/>
        </p:nvSpPr>
        <p:spPr>
          <a:xfrm>
            <a:off x="2195513" y="3500438"/>
            <a:ext cx="1946275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 anchorCtr="0"/>
          <a:lstStyle/>
          <a:p>
            <a:pPr algn="ctr" eaLnBrk="0" hangingPunct="0">
              <a:buClrTx/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智能控制器</a:t>
            </a:r>
          </a:p>
        </p:txBody>
      </p:sp>
      <p:sp>
        <p:nvSpPr>
          <p:cNvPr id="29704" name="矩形 6"/>
          <p:cNvSpPr/>
          <p:nvPr/>
        </p:nvSpPr>
        <p:spPr>
          <a:xfrm>
            <a:off x="5651500" y="3140075"/>
            <a:ext cx="1946275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 anchorCtr="0"/>
          <a:lstStyle/>
          <a:p>
            <a:pPr algn="ctr" eaLnBrk="0" hangingPunct="0">
              <a:buClrTx/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计量仪表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7.1.3 M-bus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总线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500063" y="1214438"/>
            <a:ext cx="862965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M-Bus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的协议模型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物理层：传输媒介，拓扑结构，接口，半双工，异步通信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链路层：信号传输方式，字节表示，帧格式，连接过程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网络层：星型，环形，总线型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ea"/>
              </a:rPr>
              <a:t>应用层：记录类型，数据结构</a:t>
            </a:r>
          </a:p>
        </p:txBody>
      </p:sp>
      <p:sp>
        <p:nvSpPr>
          <p:cNvPr id="3072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7.2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无线传感器网络概述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7.2.1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无线传感器网络的组成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7.2.2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无线传感器网络的体系结构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7.2.3 WSN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所面临的挑战及发展趋势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的定义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由部署在监测区域内的</a:t>
            </a:r>
          </a:p>
          <a:p>
            <a:r>
              <a:rPr lang="zh-CN" altLang="zh-CN" dirty="0"/>
              <a:t>大量廉价微型传感器节点组成的，</a:t>
            </a:r>
          </a:p>
          <a:p>
            <a:r>
              <a:rPr lang="zh-CN" altLang="zh-CN" dirty="0"/>
              <a:t>并通过无线通信形式形成的</a:t>
            </a:r>
          </a:p>
          <a:p>
            <a:r>
              <a:rPr lang="zh-CN" altLang="zh-CN" dirty="0"/>
              <a:t>一个多跳的自组织的网络系统</a:t>
            </a:r>
            <a:endParaRPr lang="zh-CN" altLang="en-US" dirty="0"/>
          </a:p>
        </p:txBody>
      </p:sp>
      <p:sp>
        <p:nvSpPr>
          <p:cNvPr id="3379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19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第</a:t>
            </a: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章 传感器网络</a:t>
            </a:r>
            <a:endParaRPr kumimoji="1" lang="en-US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9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7.1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有线传感器网络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7.2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无线传感器网络概述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7.3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无线传感器网络的通信协议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7.4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无线传感器网络的组网技术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7.5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无线传感器网络的核心支撑技术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7.6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无线传感器网络的应用开发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7.2.1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无线传感器网络的组成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4818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无线传感器节点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汇聚节点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管理节点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34821" name="对象 2"/>
          <p:cNvGraphicFramePr>
            <a:graphicFrameLocks noChangeAspect="1"/>
          </p:cNvGraphicFramePr>
          <p:nvPr/>
        </p:nvGraphicFramePr>
        <p:xfrm>
          <a:off x="538163" y="2852738"/>
          <a:ext cx="79914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64800" imgH="4711700" progId="Visio.Drawing.11">
                  <p:embed/>
                </p:oleObj>
              </mc:Choice>
              <mc:Fallback>
                <p:oleObj r:id="rId2" imgW="10464800" imgH="47117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163" y="2852738"/>
                        <a:ext cx="7991475" cy="360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1. 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无线传感器节点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微型的嵌入式系统</a:t>
            </a:r>
            <a:endParaRPr lang="en-US" altLang="zh-CN" dirty="0"/>
          </a:p>
          <a:p>
            <a:r>
              <a:rPr lang="zh-CN" altLang="zh-CN" dirty="0"/>
              <a:t>信息收集</a:t>
            </a:r>
            <a:endParaRPr lang="en-US" altLang="zh-CN" dirty="0"/>
          </a:p>
          <a:p>
            <a:r>
              <a:rPr lang="zh-CN" altLang="zh-CN" dirty="0"/>
              <a:t>处理</a:t>
            </a:r>
            <a:endParaRPr lang="en-US" altLang="zh-CN" dirty="0"/>
          </a:p>
          <a:p>
            <a:r>
              <a:rPr lang="zh-CN" altLang="zh-CN" dirty="0"/>
              <a:t>传递</a:t>
            </a:r>
            <a:endParaRPr lang="en-US" altLang="zh-CN" dirty="0"/>
          </a:p>
          <a:p>
            <a:r>
              <a:rPr lang="zh-CN" altLang="zh-CN" dirty="0"/>
              <a:t>存储</a:t>
            </a:r>
            <a:endParaRPr lang="en-US" altLang="zh-CN" dirty="0"/>
          </a:p>
          <a:p>
            <a:r>
              <a:rPr lang="zh-CN" altLang="zh-CN" dirty="0"/>
              <a:t>融合</a:t>
            </a:r>
            <a:endParaRPr lang="en-US" altLang="zh-CN" dirty="0"/>
          </a:p>
          <a:p>
            <a:r>
              <a:rPr lang="zh-CN" altLang="zh-CN" dirty="0"/>
              <a:t>转发</a:t>
            </a:r>
            <a:endParaRPr lang="zh-CN" altLang="en-US" dirty="0"/>
          </a:p>
        </p:txBody>
      </p:sp>
      <p:sp>
        <p:nvSpPr>
          <p:cNvPr id="3584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无线传感器网络节点结构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能源的问题</a:t>
            </a:r>
          </a:p>
        </p:txBody>
      </p:sp>
      <p:sp>
        <p:nvSpPr>
          <p:cNvPr id="3686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0" name="对象 6"/>
          <p:cNvGraphicFramePr>
            <a:graphicFrameLocks noChangeAspect="1"/>
          </p:cNvGraphicFramePr>
          <p:nvPr/>
        </p:nvGraphicFramePr>
        <p:xfrm>
          <a:off x="623888" y="2997200"/>
          <a:ext cx="789622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91700" imgH="3937000" progId="Visio.Drawing.11">
                  <p:embed/>
                </p:oleObj>
              </mc:Choice>
              <mc:Fallback>
                <p:oleObj r:id="rId2" imgW="9791700" imgH="39370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888" y="2997200"/>
                        <a:ext cx="7896225" cy="316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无线传感器节点组成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传感模块：采集，</a:t>
            </a:r>
            <a:r>
              <a:rPr lang="en-US" altLang="zh-CN" dirty="0"/>
              <a:t>A/D</a:t>
            </a:r>
            <a:r>
              <a:rPr lang="zh-CN" altLang="en-US" dirty="0"/>
              <a:t>转换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处理模块：设备控制，任务调度，能量计算，功能协调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无线通信模块：信号的收发，路由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能量供应模块：电池，太阳能</a:t>
            </a:r>
          </a:p>
        </p:txBody>
      </p:sp>
      <p:sp>
        <p:nvSpPr>
          <p:cNvPr id="3789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2. 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汇聚节点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功能较为强大的嵌入式基站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主要负责收集、汇聚数据</a:t>
            </a:r>
            <a:endParaRPr lang="en-US" altLang="zh-CN" dirty="0"/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经由网关提交给管理节点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发射能力强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汇聚节点和网关通常集成在一个物理设备中</a:t>
            </a:r>
          </a:p>
          <a:p>
            <a:endParaRPr lang="zh-CN" altLang="en-US" dirty="0"/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管理节点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一台计算机</a:t>
            </a:r>
            <a:endParaRPr lang="en-US" altLang="zh-CN" dirty="0"/>
          </a:p>
          <a:p>
            <a:r>
              <a:rPr lang="zh-CN" altLang="zh-CN" dirty="0"/>
              <a:t>或者功能强大的嵌入式处理设备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配置和管理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zh-CN" dirty="0"/>
              <a:t>发布监测任务</a:t>
            </a:r>
            <a:endParaRPr lang="en-US" altLang="zh-CN" dirty="0"/>
          </a:p>
          <a:p>
            <a:r>
              <a:rPr lang="zh-CN" altLang="zh-CN" dirty="0"/>
              <a:t>收集监测数据</a:t>
            </a:r>
            <a:endParaRPr lang="zh-CN" altLang="en-US" dirty="0"/>
          </a:p>
        </p:txBody>
      </p:sp>
      <p:sp>
        <p:nvSpPr>
          <p:cNvPr id="3993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7.2.2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无线传感器网络的体系结构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物理层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数据链路层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传输层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应用层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096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6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137451"/>
              </p:ext>
            </p:extLst>
          </p:nvPr>
        </p:nvGraphicFramePr>
        <p:xfrm>
          <a:off x="2790825" y="2857500"/>
          <a:ext cx="6062663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59100" imgH="1854200" progId="Visio.Drawing.11">
                  <p:embed/>
                </p:oleObj>
              </mc:Choice>
              <mc:Fallback>
                <p:oleObj r:id="rId2" imgW="2959100" imgH="18542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0825" y="2857500"/>
                        <a:ext cx="6062663" cy="381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7.1.4 WSN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所面临的挑战及发展趋势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灵活、自适应的网络协议体系结构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跨层设计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与其他网络的融合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无线传感器网络的特点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自组织网络</a:t>
            </a:r>
            <a:endParaRPr lang="en-US" altLang="zh-CN" dirty="0"/>
          </a:p>
          <a:p>
            <a:r>
              <a:rPr lang="zh-CN" altLang="zh-CN" dirty="0"/>
              <a:t>大规模网络</a:t>
            </a:r>
            <a:endParaRPr lang="en-US" altLang="zh-CN" dirty="0"/>
          </a:p>
          <a:p>
            <a:r>
              <a:rPr lang="zh-CN" altLang="zh-CN" dirty="0"/>
              <a:t>动态性网络</a:t>
            </a:r>
            <a:endParaRPr lang="en-US" altLang="zh-CN" dirty="0"/>
          </a:p>
          <a:p>
            <a:r>
              <a:rPr lang="zh-CN" altLang="zh-CN" dirty="0"/>
              <a:t>数据汇聚型网络</a:t>
            </a:r>
            <a:endParaRPr lang="en-US" altLang="zh-CN" dirty="0"/>
          </a:p>
          <a:p>
            <a:r>
              <a:rPr lang="zh-CN" altLang="zh-CN" dirty="0"/>
              <a:t>以数据为中心的网络</a:t>
            </a:r>
            <a:endParaRPr lang="en-US" altLang="zh-CN" dirty="0"/>
          </a:p>
          <a:p>
            <a:r>
              <a:rPr lang="zh-CN" altLang="zh-CN" dirty="0"/>
              <a:t>与应用相关的网络</a:t>
            </a:r>
            <a:endParaRPr lang="zh-CN" altLang="en-US" dirty="0"/>
          </a:p>
        </p:txBody>
      </p:sp>
      <p:sp>
        <p:nvSpPr>
          <p:cNvPr id="4301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无线传感器网络的特征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自组网络</a:t>
            </a:r>
            <a:endParaRPr lang="en-US" altLang="zh-CN" dirty="0"/>
          </a:p>
          <a:p>
            <a:pPr lvl="1"/>
            <a:r>
              <a:rPr lang="en-US" altLang="zh-CN" dirty="0"/>
              <a:t>Ad hoc</a:t>
            </a:r>
            <a:r>
              <a:rPr lang="zh-CN" altLang="zh-CN" dirty="0"/>
              <a:t>网络</a:t>
            </a:r>
            <a:endParaRPr lang="en-US" altLang="zh-CN" dirty="0"/>
          </a:p>
          <a:p>
            <a:r>
              <a:rPr lang="zh-CN" altLang="zh-CN" dirty="0"/>
              <a:t>无基础设施</a:t>
            </a:r>
            <a:endParaRPr lang="en-US" altLang="zh-CN" dirty="0"/>
          </a:p>
          <a:p>
            <a:r>
              <a:rPr lang="zh-CN" altLang="zh-CN" dirty="0"/>
              <a:t>自组织的无线多跳网络</a:t>
            </a:r>
            <a:endParaRPr lang="zh-CN" altLang="en-US" dirty="0"/>
          </a:p>
        </p:txBody>
      </p:sp>
      <p:sp>
        <p:nvSpPr>
          <p:cNvPr id="4403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29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传感器网络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无线传感器网络</a:t>
            </a:r>
            <a:endParaRPr lang="en-US" altLang="zh-CN" dirty="0"/>
          </a:p>
          <a:p>
            <a:pPr lvl="1"/>
            <a:r>
              <a:rPr lang="en-US" altLang="zh-CN" dirty="0"/>
              <a:t>WSN</a:t>
            </a:r>
            <a:endParaRPr lang="zh-CN" altLang="en-US" dirty="0"/>
          </a:p>
          <a:p>
            <a:pPr lvl="1"/>
            <a:r>
              <a:rPr lang="en-US" altLang="zh-CN" dirty="0"/>
              <a:t>Wireless Sensor Network</a:t>
            </a:r>
          </a:p>
          <a:p>
            <a:r>
              <a:rPr lang="zh-CN" altLang="en-US" dirty="0"/>
              <a:t>有线传感器网络</a:t>
            </a:r>
            <a:endParaRPr lang="en-US" altLang="zh-CN" dirty="0"/>
          </a:p>
          <a:p>
            <a:pPr lvl="1"/>
            <a:r>
              <a:rPr lang="zh-CN" altLang="en-US" dirty="0"/>
              <a:t>现场总线</a:t>
            </a:r>
            <a:endParaRPr lang="en-US" altLang="zh-CN" dirty="0"/>
          </a:p>
        </p:txBody>
      </p:sp>
      <p:sp>
        <p:nvSpPr>
          <p:cNvPr id="1536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b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7.3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无线传感器网络通信协议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7.3.1 MAC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协议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7.3.2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路由协议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7.3.3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传输协议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7.3.1 MAC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协议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47106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．竞争型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MAC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．调度型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MAC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	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．混合型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MAC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媒介访问控制</a:t>
            </a:r>
            <a:endParaRPr lang="en-US" altLang="zh-CN" dirty="0"/>
          </a:p>
          <a:p>
            <a:pPr lvl="1"/>
            <a:r>
              <a:rPr lang="en-US" altLang="zh-CN" dirty="0"/>
              <a:t>Medium Access Control</a:t>
            </a:r>
          </a:p>
          <a:p>
            <a:r>
              <a:rPr lang="zh-CN" altLang="en-US" dirty="0"/>
              <a:t>共享信道的分配</a:t>
            </a:r>
          </a:p>
        </p:txBody>
      </p:sp>
      <p:sp>
        <p:nvSpPr>
          <p:cNvPr id="4813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协议特殊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性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能量有效性</a:t>
            </a:r>
            <a:endParaRPr lang="en-US" altLang="zh-CN" dirty="0"/>
          </a:p>
          <a:p>
            <a:r>
              <a:rPr lang="zh-CN" altLang="zh-CN" dirty="0"/>
              <a:t>可扩展性</a:t>
            </a:r>
            <a:endParaRPr lang="en-US" altLang="zh-CN" dirty="0"/>
          </a:p>
          <a:p>
            <a:r>
              <a:rPr lang="zh-CN" altLang="zh-CN" dirty="0"/>
              <a:t>冲突避免</a:t>
            </a:r>
            <a:endParaRPr lang="en-US" altLang="zh-CN" dirty="0"/>
          </a:p>
          <a:p>
            <a:r>
              <a:rPr lang="zh-CN" altLang="zh-CN" dirty="0"/>
              <a:t>信道利用率</a:t>
            </a:r>
            <a:endParaRPr lang="en-US" altLang="zh-CN" dirty="0"/>
          </a:p>
          <a:p>
            <a:r>
              <a:rPr lang="zh-CN" altLang="zh-CN" dirty="0"/>
              <a:t>时延</a:t>
            </a:r>
            <a:endParaRPr lang="en-US" altLang="zh-CN" dirty="0"/>
          </a:p>
          <a:p>
            <a:r>
              <a:rPr lang="zh-CN" altLang="zh-CN" dirty="0"/>
              <a:t>吞吐量</a:t>
            </a:r>
            <a:endParaRPr lang="en-US" altLang="zh-CN" dirty="0"/>
          </a:p>
          <a:p>
            <a:r>
              <a:rPr lang="zh-CN" altLang="zh-CN" dirty="0"/>
              <a:t>公平性</a:t>
            </a:r>
            <a:endParaRPr lang="zh-CN" altLang="en-US" dirty="0"/>
          </a:p>
        </p:txBody>
      </p:sp>
      <p:sp>
        <p:nvSpPr>
          <p:cNvPr id="4915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．竞争型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CSMA/CA</a:t>
            </a:r>
          </a:p>
          <a:p>
            <a:r>
              <a:rPr lang="en-US" altLang="zh-CN" dirty="0"/>
              <a:t>S-MAC</a:t>
            </a:r>
          </a:p>
          <a:p>
            <a:r>
              <a:rPr lang="en-US" altLang="zh-CN" dirty="0"/>
              <a:t>T-MAC</a:t>
            </a:r>
          </a:p>
          <a:p>
            <a:r>
              <a:rPr lang="en-US" altLang="zh-CN" dirty="0"/>
              <a:t>PMAC</a:t>
            </a:r>
          </a:p>
          <a:p>
            <a:r>
              <a:rPr lang="en-US" altLang="zh-CN" dirty="0"/>
              <a:t>WiseMAC</a:t>
            </a:r>
          </a:p>
          <a:p>
            <a:r>
              <a:rPr lang="en-US" altLang="zh-CN" dirty="0"/>
              <a:t>Sift</a:t>
            </a:r>
            <a:endParaRPr lang="zh-CN" altLang="en-US" dirty="0"/>
          </a:p>
        </p:txBody>
      </p:sp>
      <p:sp>
        <p:nvSpPr>
          <p:cNvPr id="5017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S-MAC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S-MAC</a:t>
            </a:r>
            <a:r>
              <a:rPr lang="zh-CN" altLang="zh-CN" dirty="0"/>
              <a:t>协议的消息收发序列</a:t>
            </a:r>
            <a:endParaRPr lang="zh-CN" altLang="en-US" dirty="0"/>
          </a:p>
        </p:txBody>
      </p:sp>
      <p:sp>
        <p:nvSpPr>
          <p:cNvPr id="5120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6" name="对象 6"/>
          <p:cNvGraphicFramePr>
            <a:graphicFrameLocks noChangeAspect="1"/>
          </p:cNvGraphicFramePr>
          <p:nvPr/>
        </p:nvGraphicFramePr>
        <p:xfrm>
          <a:off x="395288" y="2781300"/>
          <a:ext cx="80518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48400" imgH="2184400" progId="Visio.Drawing.11">
                  <p:embed/>
                </p:oleObj>
              </mc:Choice>
              <mc:Fallback>
                <p:oleObj r:id="rId2" imgW="6248400" imgH="21844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2781300"/>
                        <a:ext cx="8051800" cy="280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T-MAC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T-MAC</a:t>
            </a:r>
            <a:r>
              <a:rPr lang="zh-CN" altLang="zh-CN" dirty="0"/>
              <a:t>协议的基本机制</a:t>
            </a:r>
            <a:endParaRPr lang="zh-CN" altLang="en-US" dirty="0"/>
          </a:p>
        </p:txBody>
      </p:sp>
      <p:sp>
        <p:nvSpPr>
          <p:cNvPr id="5222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0" name="对象 6"/>
          <p:cNvGraphicFramePr>
            <a:graphicFrameLocks noChangeAspect="1"/>
          </p:cNvGraphicFramePr>
          <p:nvPr/>
        </p:nvGraphicFramePr>
        <p:xfrm>
          <a:off x="539750" y="2565400"/>
          <a:ext cx="7831138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59500" imgH="2336800" progId="Visio.Drawing.11">
                  <p:embed/>
                </p:oleObj>
              </mc:Choice>
              <mc:Fallback>
                <p:oleObj r:id="rId2" imgW="6159500" imgH="23368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2565400"/>
                        <a:ext cx="7831138" cy="295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T-MAC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协议早睡问题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时间帧划分</a:t>
            </a:r>
            <a:endParaRPr lang="zh-CN" altLang="en-US" dirty="0"/>
          </a:p>
        </p:txBody>
      </p:sp>
      <p:sp>
        <p:nvSpPr>
          <p:cNvPr id="5325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4" name="对象 6"/>
          <p:cNvGraphicFramePr>
            <a:graphicFrameLocks noChangeAspect="1"/>
          </p:cNvGraphicFramePr>
          <p:nvPr/>
        </p:nvGraphicFramePr>
        <p:xfrm>
          <a:off x="212725" y="2781300"/>
          <a:ext cx="87185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42200" imgH="2946400" progId="Visio.Drawing.11">
                  <p:embed/>
                </p:oleObj>
              </mc:Choice>
              <mc:Fallback>
                <p:oleObj r:id="rId2" imgW="7442200" imgH="29464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725" y="2781300"/>
                        <a:ext cx="8718550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．调度型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TRAMA</a:t>
            </a:r>
          </a:p>
          <a:p>
            <a:r>
              <a:rPr lang="en-US" altLang="zh-CN" dirty="0"/>
              <a:t>SMACS</a:t>
            </a:r>
          </a:p>
          <a:p>
            <a:r>
              <a:rPr lang="en-US" altLang="zh-CN" dirty="0"/>
              <a:t>DMAC</a:t>
            </a:r>
            <a:endParaRPr lang="zh-CN" altLang="en-US" dirty="0"/>
          </a:p>
        </p:txBody>
      </p:sp>
      <p:sp>
        <p:nvSpPr>
          <p:cNvPr id="5427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TRAMA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包括三个部分：</a:t>
            </a:r>
            <a:endParaRPr lang="en-US" altLang="zh-CN" dirty="0"/>
          </a:p>
          <a:p>
            <a:pPr lvl="1"/>
            <a:r>
              <a:rPr lang="zh-CN" altLang="zh-CN" dirty="0"/>
              <a:t>邻居协议</a:t>
            </a:r>
            <a:r>
              <a:rPr lang="en-US" altLang="zh-CN" dirty="0"/>
              <a:t>NP</a:t>
            </a:r>
          </a:p>
          <a:p>
            <a:pPr lvl="1"/>
            <a:r>
              <a:rPr lang="zh-CN" altLang="zh-CN" dirty="0"/>
              <a:t>调度交换协议</a:t>
            </a:r>
            <a:r>
              <a:rPr lang="en-US" altLang="zh-CN" dirty="0"/>
              <a:t>SEP</a:t>
            </a:r>
          </a:p>
          <a:p>
            <a:pPr lvl="1"/>
            <a:r>
              <a:rPr lang="zh-CN" altLang="zh-CN" dirty="0"/>
              <a:t>自适应时隙选择算法</a:t>
            </a:r>
            <a:r>
              <a:rPr lang="en-US" altLang="zh-CN" dirty="0"/>
              <a:t>AEA</a:t>
            </a:r>
            <a:endParaRPr lang="zh-CN" altLang="en-US" dirty="0"/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39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b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有线传感器网络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7.1.1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现场总线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7.1.2 CAN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总线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7.1.3 M-bus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总线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分配方法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TDMA</a:t>
            </a:r>
          </a:p>
          <a:p>
            <a:pPr lvl="1"/>
            <a:r>
              <a:rPr lang="zh-CN" altLang="zh-CN" dirty="0"/>
              <a:t>时分多址</a:t>
            </a:r>
            <a:endParaRPr lang="en-US" altLang="zh-CN" dirty="0"/>
          </a:p>
          <a:p>
            <a:pPr lvl="1"/>
            <a:r>
              <a:rPr lang="zh-CN" altLang="zh-CN" dirty="0"/>
              <a:t>时分复用</a:t>
            </a:r>
            <a:endParaRPr lang="en-US" altLang="zh-CN" dirty="0"/>
          </a:p>
          <a:p>
            <a:r>
              <a:rPr lang="en-US" altLang="zh-CN" dirty="0"/>
              <a:t>FDMA</a:t>
            </a:r>
          </a:p>
          <a:p>
            <a:pPr lvl="1"/>
            <a:r>
              <a:rPr lang="zh-CN" altLang="zh-CN" dirty="0"/>
              <a:t>频分多址</a:t>
            </a:r>
            <a:endParaRPr lang="en-US" altLang="zh-CN" dirty="0"/>
          </a:p>
          <a:p>
            <a:r>
              <a:rPr lang="en-US" altLang="zh-CN" dirty="0"/>
              <a:t>CDMA</a:t>
            </a:r>
          </a:p>
          <a:p>
            <a:pPr lvl="1"/>
            <a:r>
              <a:rPr lang="zh-CN" altLang="zh-CN" dirty="0"/>
              <a:t>码分多址</a:t>
            </a:r>
            <a:endParaRPr lang="zh-CN" altLang="en-US" dirty="0"/>
          </a:p>
        </p:txBody>
      </p:sp>
      <p:sp>
        <p:nvSpPr>
          <p:cNvPr id="5632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．混合型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μ-MAC</a:t>
            </a:r>
          </a:p>
          <a:p>
            <a:r>
              <a:rPr lang="en-US" altLang="zh-CN" dirty="0"/>
              <a:t>ZMAC</a:t>
            </a:r>
            <a:endParaRPr lang="zh-CN" altLang="en-US" dirty="0"/>
          </a:p>
        </p:txBody>
      </p:sp>
      <p:sp>
        <p:nvSpPr>
          <p:cNvPr id="5734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μ-MAC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适合于周期性数据采集的无线传感器网络</a:t>
            </a:r>
            <a:endParaRPr lang="en-US" altLang="zh-CN" dirty="0"/>
          </a:p>
          <a:p>
            <a:r>
              <a:rPr lang="zh-CN" altLang="zh-CN" dirty="0"/>
              <a:t>固定基站提供信标源</a:t>
            </a:r>
            <a:endParaRPr lang="en-US" altLang="zh-CN" dirty="0"/>
          </a:p>
          <a:p>
            <a:pPr lvl="1"/>
            <a:r>
              <a:rPr lang="zh-CN" altLang="zh-CN" dirty="0"/>
              <a:t>实现时钟同步</a:t>
            </a:r>
            <a:endParaRPr lang="en-US" altLang="zh-CN" dirty="0"/>
          </a:p>
          <a:p>
            <a:r>
              <a:rPr lang="zh-CN" altLang="zh-CN" dirty="0"/>
              <a:t>信道结构</a:t>
            </a:r>
            <a:endParaRPr lang="en-US" altLang="zh-CN" dirty="0"/>
          </a:p>
          <a:p>
            <a:pPr lvl="1"/>
            <a:r>
              <a:rPr lang="zh-CN" altLang="zh-CN" dirty="0"/>
              <a:t>竞争期</a:t>
            </a:r>
            <a:endParaRPr lang="en-US" altLang="zh-CN" dirty="0"/>
          </a:p>
          <a:p>
            <a:pPr lvl="1"/>
            <a:r>
              <a:rPr lang="zh-CN" altLang="zh-CN" dirty="0"/>
              <a:t>无竞争期</a:t>
            </a:r>
            <a:endParaRPr lang="zh-CN" altLang="en-US" dirty="0"/>
          </a:p>
        </p:txBody>
      </p:sp>
      <p:sp>
        <p:nvSpPr>
          <p:cNvPr id="5837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Z-MAC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低流量条件下</a:t>
            </a:r>
            <a:endParaRPr lang="en-US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CSMA</a:t>
            </a:r>
            <a:r>
              <a:rPr lang="zh-CN" altLang="zh-CN" dirty="0"/>
              <a:t>信道访问方式</a:t>
            </a:r>
            <a:endParaRPr lang="en-US" altLang="zh-CN" dirty="0"/>
          </a:p>
          <a:p>
            <a:r>
              <a:rPr lang="zh-CN" altLang="zh-CN" dirty="0"/>
              <a:t>高流量条件下</a:t>
            </a:r>
            <a:endParaRPr lang="en-US" altLang="zh-CN" dirty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TDMA</a:t>
            </a:r>
            <a:r>
              <a:rPr lang="zh-CN" altLang="zh-CN" dirty="0"/>
              <a:t>信道方式</a:t>
            </a:r>
            <a:endParaRPr lang="zh-CN" altLang="en-US" dirty="0"/>
          </a:p>
        </p:txBody>
      </p:sp>
      <p:sp>
        <p:nvSpPr>
          <p:cNvPr id="5939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7.2.2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路由协议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．以数据为中心的路由协议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．集群结构路由协议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．基于地理位置信息的路由协议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．基于服务质量的路由协议</a:t>
            </a:r>
          </a:p>
        </p:txBody>
      </p:sp>
      <p:sp>
        <p:nvSpPr>
          <p:cNvPr id="6041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传感器网络路由特点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能量高效</a:t>
            </a:r>
            <a:endParaRPr lang="en-US" altLang="zh-CN" dirty="0"/>
          </a:p>
          <a:p>
            <a:r>
              <a:rPr lang="zh-CN" altLang="zh-CN" dirty="0"/>
              <a:t>可扩展性</a:t>
            </a:r>
            <a:endParaRPr lang="en-US" altLang="zh-CN" dirty="0"/>
          </a:p>
          <a:p>
            <a:r>
              <a:rPr lang="zh-CN" altLang="zh-CN" dirty="0"/>
              <a:t>鲁棒性</a:t>
            </a:r>
            <a:endParaRPr lang="en-US" altLang="zh-CN" dirty="0"/>
          </a:p>
          <a:p>
            <a:r>
              <a:rPr lang="zh-CN" altLang="zh-CN" dirty="0"/>
              <a:t>快速收敛性</a:t>
            </a:r>
            <a:endParaRPr lang="zh-CN" altLang="en-US" dirty="0"/>
          </a:p>
        </p:txBody>
      </p:sp>
      <p:sp>
        <p:nvSpPr>
          <p:cNvPr id="6144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．以数据为中心的路由协议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对数据进行融合</a:t>
            </a:r>
            <a:endParaRPr lang="en-US" altLang="zh-CN" dirty="0"/>
          </a:p>
          <a:p>
            <a:pPr lvl="1"/>
            <a:r>
              <a:rPr lang="zh-CN" altLang="zh-CN" dirty="0"/>
              <a:t>减少冗余的数据传输</a:t>
            </a:r>
            <a:endParaRPr lang="en-US" altLang="zh-CN" dirty="0"/>
          </a:p>
          <a:p>
            <a:r>
              <a:rPr lang="zh-CN" altLang="zh-CN" dirty="0"/>
              <a:t>典型协议</a:t>
            </a:r>
            <a:endParaRPr lang="en-US" altLang="zh-CN" dirty="0"/>
          </a:p>
          <a:p>
            <a:pPr lvl="1"/>
            <a:r>
              <a:rPr lang="en-US" altLang="zh-CN" dirty="0"/>
              <a:t>SPIN</a:t>
            </a:r>
          </a:p>
          <a:p>
            <a:pPr lvl="1"/>
            <a:r>
              <a:rPr lang="en-US" altLang="zh-CN" dirty="0"/>
              <a:t>DD</a:t>
            </a:r>
            <a:endParaRPr lang="zh-CN" altLang="en-US" dirty="0"/>
          </a:p>
        </p:txBody>
      </p:sp>
      <p:sp>
        <p:nvSpPr>
          <p:cNvPr id="6246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SPIN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SPIN</a:t>
            </a:r>
            <a:r>
              <a:rPr lang="zh-CN" altLang="zh-CN" dirty="0"/>
              <a:t>协议的工作流程</a:t>
            </a:r>
            <a:endParaRPr lang="zh-CN" altLang="en-US" dirty="0"/>
          </a:p>
        </p:txBody>
      </p:sp>
      <p:sp>
        <p:nvSpPr>
          <p:cNvPr id="6349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4" name="对象 6"/>
          <p:cNvGraphicFramePr>
            <a:graphicFrameLocks noChangeAspect="1"/>
          </p:cNvGraphicFramePr>
          <p:nvPr/>
        </p:nvGraphicFramePr>
        <p:xfrm>
          <a:off x="1476375" y="1844675"/>
          <a:ext cx="6473825" cy="453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15400" imgH="6223000" progId="Visio.Drawing.11">
                  <p:embed/>
                </p:oleObj>
              </mc:Choice>
              <mc:Fallback>
                <p:oleObj r:id="rId2" imgW="8915400" imgH="62230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844675"/>
                        <a:ext cx="6473825" cy="453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DD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定向扩散协议</a:t>
            </a:r>
            <a:endParaRPr lang="en-US" altLang="zh-CN" dirty="0"/>
          </a:p>
          <a:p>
            <a:pPr lvl="1"/>
            <a:r>
              <a:rPr lang="en-US" altLang="zh-CN" dirty="0"/>
              <a:t>Directed Diffusion</a:t>
            </a:r>
            <a:endParaRPr lang="zh-CN" altLang="en-US" dirty="0"/>
          </a:p>
        </p:txBody>
      </p:sp>
      <p:sp>
        <p:nvSpPr>
          <p:cNvPr id="6451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18" name="对象 6"/>
          <p:cNvGraphicFramePr>
            <a:graphicFrameLocks noChangeAspect="1"/>
          </p:cNvGraphicFramePr>
          <p:nvPr/>
        </p:nvGraphicFramePr>
        <p:xfrm>
          <a:off x="395288" y="3500438"/>
          <a:ext cx="82915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92800" imgH="939800" progId="Visio.Drawing.11">
                  <p:embed/>
                </p:oleObj>
              </mc:Choice>
              <mc:Fallback>
                <p:oleObj r:id="rId2" imgW="5892800" imgH="93980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3500438"/>
                        <a:ext cx="8291512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．集群结构路由协议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LEACH</a:t>
            </a:r>
          </a:p>
          <a:p>
            <a:r>
              <a:rPr lang="en-US" altLang="zh-CN" dirty="0"/>
              <a:t>PEGASIS</a:t>
            </a:r>
          </a:p>
          <a:p>
            <a:r>
              <a:rPr lang="en-US" altLang="zh-CN" dirty="0"/>
              <a:t>TEEN</a:t>
            </a:r>
          </a:p>
          <a:p>
            <a:r>
              <a:rPr lang="en-US" altLang="zh-CN" dirty="0"/>
              <a:t>APTEEN</a:t>
            </a:r>
          </a:p>
          <a:p>
            <a:r>
              <a:rPr lang="en-US" altLang="zh-CN" dirty="0"/>
              <a:t>TTDD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553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49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7.1.1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现场总线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8434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定义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特点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LEACH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LEACH</a:t>
            </a:r>
            <a:r>
              <a:rPr lang="zh-CN" altLang="zh-CN" dirty="0"/>
              <a:t>协议网络结构图</a:t>
            </a:r>
            <a:endParaRPr lang="zh-CN" altLang="en-US" dirty="0"/>
          </a:p>
        </p:txBody>
      </p:sp>
      <p:sp>
        <p:nvSpPr>
          <p:cNvPr id="6656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6" name="对象 6"/>
          <p:cNvGraphicFramePr>
            <a:graphicFrameLocks noChangeAspect="1"/>
          </p:cNvGraphicFramePr>
          <p:nvPr/>
        </p:nvGraphicFramePr>
        <p:xfrm>
          <a:off x="1979613" y="1773238"/>
          <a:ext cx="44640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94200" imgH="4762500" progId="Visio.Drawing.11">
                  <p:embed/>
                </p:oleObj>
              </mc:Choice>
              <mc:Fallback>
                <p:oleObj r:id="rId2" imgW="4394200" imgH="47625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613" y="1773238"/>
                        <a:ext cx="4464050" cy="482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PEGASIS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PEGASIS</a:t>
            </a:r>
            <a:r>
              <a:rPr lang="zh-CN" altLang="zh-CN" dirty="0"/>
              <a:t>协议网络结构图</a:t>
            </a:r>
            <a:endParaRPr lang="zh-CN" altLang="en-US" dirty="0"/>
          </a:p>
        </p:txBody>
      </p:sp>
      <p:sp>
        <p:nvSpPr>
          <p:cNvPr id="6758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90" name="对象 6"/>
          <p:cNvGraphicFramePr>
            <a:graphicFrameLocks noChangeAspect="1"/>
          </p:cNvGraphicFramePr>
          <p:nvPr/>
        </p:nvGraphicFramePr>
        <p:xfrm>
          <a:off x="827088" y="2565400"/>
          <a:ext cx="797242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85100" imgH="3251200" progId="Visio.Drawing.11">
                  <p:embed/>
                </p:oleObj>
              </mc:Choice>
              <mc:Fallback>
                <p:oleObj r:id="rId2" imgW="7785100" imgH="32512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2565400"/>
                        <a:ext cx="7972425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．基于地理位置信息路由协议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GAF</a:t>
            </a:r>
          </a:p>
          <a:p>
            <a:r>
              <a:rPr lang="en-US" altLang="zh-CN" dirty="0"/>
              <a:t>GPSR</a:t>
            </a:r>
          </a:p>
          <a:p>
            <a:r>
              <a:rPr lang="en-US" altLang="zh-CN" dirty="0"/>
              <a:t>GEAR</a:t>
            </a:r>
            <a:endParaRPr lang="zh-CN" altLang="en-US" dirty="0"/>
          </a:p>
        </p:txBody>
      </p:sp>
      <p:sp>
        <p:nvSpPr>
          <p:cNvPr id="6861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．基于服务质量的路由协议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SAR</a:t>
            </a:r>
          </a:p>
          <a:p>
            <a:r>
              <a:rPr lang="en-US" altLang="zh-CN" dirty="0"/>
              <a:t>SPEED</a:t>
            </a:r>
            <a:endParaRPr lang="zh-CN" altLang="en-US" dirty="0"/>
          </a:p>
        </p:txBody>
      </p:sp>
      <p:sp>
        <p:nvSpPr>
          <p:cNvPr id="6963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7.3.3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传输协议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PSFQ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传输协议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ESRT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传输协议</a:t>
            </a:r>
          </a:p>
        </p:txBody>
      </p:sp>
      <p:sp>
        <p:nvSpPr>
          <p:cNvPr id="7065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无线传感器网络传输协议技术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由传感器执行拥塞检测</a:t>
            </a:r>
            <a:endParaRPr lang="en-US" altLang="zh-CN" dirty="0"/>
          </a:p>
          <a:p>
            <a:r>
              <a:rPr lang="zh-CN" altLang="zh-CN" dirty="0"/>
              <a:t>采用事件到汇聚节点的可靠性模型</a:t>
            </a:r>
            <a:endParaRPr lang="en-US" altLang="zh-CN" dirty="0"/>
          </a:p>
          <a:p>
            <a:r>
              <a:rPr lang="zh-CN" altLang="zh-CN" dirty="0"/>
              <a:t>消极确认机制</a:t>
            </a:r>
            <a:endParaRPr lang="en-US" altLang="zh-CN" dirty="0"/>
          </a:p>
          <a:p>
            <a:r>
              <a:rPr lang="zh-CN" altLang="zh-CN" dirty="0"/>
              <a:t>局部缓存和错误恢复机制</a:t>
            </a:r>
            <a:endParaRPr lang="zh-CN" altLang="en-US" dirty="0"/>
          </a:p>
        </p:txBody>
      </p:sp>
      <p:sp>
        <p:nvSpPr>
          <p:cNvPr id="7168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PSFQ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传输协议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PSFQ</a:t>
            </a:r>
          </a:p>
          <a:p>
            <a:pPr lvl="1"/>
            <a:r>
              <a:rPr lang="en-US" altLang="zh-CN" dirty="0"/>
              <a:t>Pump Slowly Fetch Quickly</a:t>
            </a:r>
          </a:p>
          <a:p>
            <a:pPr lvl="1"/>
            <a:r>
              <a:rPr lang="zh-CN" altLang="zh-CN" dirty="0"/>
              <a:t>缓发快取</a:t>
            </a:r>
            <a:endParaRPr lang="zh-CN" altLang="en-US" dirty="0"/>
          </a:p>
        </p:txBody>
      </p:sp>
      <p:sp>
        <p:nvSpPr>
          <p:cNvPr id="7270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PSFQ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传输协议机制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缓存机制</a:t>
            </a:r>
            <a:endParaRPr lang="en-US" altLang="zh-CN" dirty="0"/>
          </a:p>
          <a:p>
            <a:pPr lvl="1"/>
            <a:r>
              <a:rPr lang="zh-CN" altLang="zh-CN" dirty="0"/>
              <a:t>每个中间节点都缓存数据报文。</a:t>
            </a:r>
          </a:p>
          <a:p>
            <a:r>
              <a:rPr lang="zh-CN" altLang="zh-CN" dirty="0"/>
              <a:t>消极确认机制</a:t>
            </a:r>
          </a:p>
          <a:p>
            <a:r>
              <a:rPr lang="zh-CN" altLang="zh-CN" dirty="0"/>
              <a:t>索取汇聚机制</a:t>
            </a:r>
            <a:endParaRPr lang="en-US" altLang="zh-CN" dirty="0"/>
          </a:p>
          <a:p>
            <a:pPr lvl="1"/>
            <a:r>
              <a:rPr lang="en-US" altLang="zh-CN" dirty="0"/>
              <a:t>NACK</a:t>
            </a:r>
            <a:r>
              <a:rPr lang="zh-CN" altLang="zh-CN" dirty="0"/>
              <a:t>报文中饱含希望接受的所有数据报文的序号。</a:t>
            </a:r>
          </a:p>
          <a:p>
            <a:r>
              <a:rPr lang="zh-CN" altLang="zh-CN" dirty="0"/>
              <a:t>局部错误恢复的快速索取和慢速发布机制</a:t>
            </a:r>
            <a:endParaRPr lang="zh-CN" altLang="en-US" dirty="0"/>
          </a:p>
        </p:txBody>
      </p:sp>
      <p:sp>
        <p:nvSpPr>
          <p:cNvPr id="7373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ESRT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传输协议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ESRT</a:t>
            </a:r>
          </a:p>
          <a:p>
            <a:pPr lvl="1"/>
            <a:r>
              <a:rPr lang="en-US" altLang="zh-CN" dirty="0"/>
              <a:t>Event-to-Sink Reliable Transport</a:t>
            </a:r>
          </a:p>
          <a:p>
            <a:pPr lvl="1"/>
            <a:r>
              <a:rPr lang="zh-CN" altLang="zh-CN" dirty="0"/>
              <a:t>事件到汇聚节点的可靠传输</a:t>
            </a:r>
            <a:endParaRPr lang="zh-CN" altLang="en-US" dirty="0"/>
          </a:p>
        </p:txBody>
      </p:sp>
      <p:sp>
        <p:nvSpPr>
          <p:cNvPr id="7475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58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b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7.4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无线传感器网络组网技术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7.4.1 ZigBee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7.4.2 Z-WAVE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7.4.3 EnOcean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7.4.4 Thread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现场总线的定义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4055745" cy="4876800"/>
          </a:xfrm>
        </p:spPr>
        <p:txBody>
          <a:bodyPr vert="horz" wrap="square" lIns="91440" tIns="45720" rIns="91440" bIns="45720" anchor="t" anchorCtr="0"/>
          <a:lstStyle/>
          <a:p>
            <a:pPr fontAlgn="base"/>
            <a:r>
              <a:rPr lang="zh-CN" altLang="zh-CN" strike="noStrike" noProof="1"/>
              <a:t>现场总线是应用在生产现场、在微机化测量控制设备之间实现</a:t>
            </a:r>
            <a:r>
              <a:rPr lang="zh-CN" altLang="zh-CN" strike="noStrike" noProof="1">
                <a:highlight>
                  <a:srgbClr val="FFFF00"/>
                </a:highlight>
              </a:rPr>
              <a:t>双向串行多节点数字通信</a:t>
            </a:r>
            <a:r>
              <a:rPr lang="zh-CN" altLang="zh-CN" strike="noStrike" noProof="1"/>
              <a:t>的系统</a:t>
            </a:r>
            <a:endParaRPr lang="en-US" altLang="zh-CN" strike="noStrike" noProof="1"/>
          </a:p>
          <a:p>
            <a:pPr fontAlgn="base"/>
            <a:endParaRPr lang="zh-CN" altLang="zh-CN" strike="noStrike" noProof="1"/>
          </a:p>
          <a:p>
            <a:pPr fontAlgn="base"/>
            <a:r>
              <a:rPr lang="zh-CN" altLang="zh-CN" strike="noStrike" noProof="1"/>
              <a:t>也被称为开放式、数字化、多点通信的底层控制网络</a:t>
            </a:r>
            <a:endParaRPr lang="zh-CN" altLang="en-US" strike="noStrike" noProof="1"/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9461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263" y="1268413"/>
            <a:ext cx="4260850" cy="477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无线传感器网络的组网模式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网状模式</a:t>
            </a:r>
            <a:endParaRPr lang="en-US" altLang="zh-CN" dirty="0"/>
          </a:p>
          <a:p>
            <a:r>
              <a:rPr lang="zh-CN" altLang="zh-CN" dirty="0"/>
              <a:t>簇树模式</a:t>
            </a:r>
            <a:endParaRPr lang="en-US" altLang="zh-CN" dirty="0"/>
          </a:p>
          <a:p>
            <a:r>
              <a:rPr lang="zh-CN" altLang="zh-CN" dirty="0"/>
              <a:t>星型模式</a:t>
            </a:r>
            <a:endParaRPr lang="zh-CN" altLang="en-US" dirty="0"/>
          </a:p>
        </p:txBody>
      </p:sp>
      <p:sp>
        <p:nvSpPr>
          <p:cNvPr id="7782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7782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475" y="1700213"/>
            <a:ext cx="5353050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7.4.1 </a:t>
            </a:r>
            <a:r>
              <a:rPr kumimoji="1" lang="en-US" altLang="zh-CN" sz="4000" b="1" i="0" u="none" strike="noStrike" kern="0" cap="all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ZigBee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网络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8850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简介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特点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网络简介</a:t>
            </a:r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ZigBee</a:t>
            </a:r>
            <a:r>
              <a:rPr lang="zh-CN" altLang="zh-CN" dirty="0"/>
              <a:t>联盟</a:t>
            </a:r>
            <a:endParaRPr lang="en-US" altLang="zh-CN" dirty="0"/>
          </a:p>
          <a:p>
            <a:r>
              <a:rPr lang="en-US" altLang="zh-CN" dirty="0"/>
              <a:t>IEEE 802.15.4</a:t>
            </a:r>
            <a:r>
              <a:rPr lang="zh-CN" altLang="zh-CN" dirty="0"/>
              <a:t>标准</a:t>
            </a:r>
            <a:endParaRPr lang="en-US" altLang="zh-CN" dirty="0"/>
          </a:p>
          <a:p>
            <a:r>
              <a:rPr lang="zh-CN" altLang="zh-CN" dirty="0"/>
              <a:t>个域网标准</a:t>
            </a:r>
          </a:p>
          <a:p>
            <a:r>
              <a:rPr lang="zh-CN" altLang="en-US" dirty="0"/>
              <a:t>低功耗，低速率，低价格的无线组网技术</a:t>
            </a:r>
          </a:p>
        </p:txBody>
      </p:sp>
      <p:sp>
        <p:nvSpPr>
          <p:cNvPr id="7987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网络指标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2.4GHz</a:t>
            </a:r>
          </a:p>
          <a:p>
            <a:r>
              <a:rPr lang="zh-CN" altLang="zh-CN" dirty="0"/>
              <a:t>传输速率为</a:t>
            </a:r>
            <a:r>
              <a:rPr lang="en-US" altLang="zh-CN" dirty="0"/>
              <a:t>20~250kbit/s</a:t>
            </a:r>
          </a:p>
          <a:p>
            <a:r>
              <a:rPr lang="zh-CN" altLang="zh-CN" dirty="0"/>
              <a:t>传输距离为</a:t>
            </a:r>
            <a:r>
              <a:rPr lang="en-US" altLang="zh-CN" dirty="0"/>
              <a:t>10~75m</a:t>
            </a:r>
            <a:r>
              <a:rPr lang="zh-CN" altLang="zh-CN" dirty="0"/>
              <a:t>，</a:t>
            </a:r>
            <a:endParaRPr lang="zh-CN" altLang="en-US" dirty="0"/>
          </a:p>
        </p:txBody>
      </p:sp>
      <p:sp>
        <p:nvSpPr>
          <p:cNvPr id="8089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网络的特点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省电</a:t>
            </a:r>
            <a:endParaRPr lang="en-US" altLang="zh-CN" dirty="0"/>
          </a:p>
          <a:p>
            <a:r>
              <a:rPr lang="zh-CN" altLang="zh-CN" dirty="0"/>
              <a:t>廉价</a:t>
            </a:r>
            <a:endParaRPr lang="en-US" altLang="zh-CN" dirty="0"/>
          </a:p>
          <a:p>
            <a:r>
              <a:rPr lang="zh-CN" altLang="zh-CN" dirty="0"/>
              <a:t>可靠</a:t>
            </a:r>
            <a:endParaRPr lang="en-US" altLang="zh-CN" dirty="0"/>
          </a:p>
          <a:p>
            <a:r>
              <a:rPr lang="zh-CN" altLang="zh-CN" dirty="0"/>
              <a:t>时延短</a:t>
            </a:r>
            <a:endParaRPr lang="en-US" altLang="zh-CN" dirty="0"/>
          </a:p>
          <a:p>
            <a:r>
              <a:rPr lang="zh-CN" altLang="zh-CN" dirty="0"/>
              <a:t>网络容量大</a:t>
            </a:r>
            <a:endParaRPr lang="en-US" altLang="zh-CN" dirty="0"/>
          </a:p>
          <a:p>
            <a:r>
              <a:rPr lang="zh-CN" altLang="zh-CN" dirty="0"/>
              <a:t>安全保障</a:t>
            </a:r>
            <a:endParaRPr lang="zh-CN" altLang="en-US" dirty="0"/>
          </a:p>
        </p:txBody>
      </p:sp>
      <p:sp>
        <p:nvSpPr>
          <p:cNvPr id="8192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网络设备和拓扑结构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网络</a:t>
            </a:r>
            <a:r>
              <a:rPr lang="zh-CN" altLang="zh-CN" dirty="0"/>
              <a:t>设备</a:t>
            </a:r>
            <a:endParaRPr lang="en-US" altLang="zh-CN" dirty="0"/>
          </a:p>
          <a:p>
            <a:r>
              <a:rPr lang="zh-CN" altLang="en-US" dirty="0"/>
              <a:t>网络</a:t>
            </a:r>
            <a:r>
              <a:rPr lang="zh-CN" altLang="zh-CN" dirty="0"/>
              <a:t>拓扑结构</a:t>
            </a:r>
            <a:endParaRPr lang="zh-CN" altLang="en-US" dirty="0"/>
          </a:p>
        </p:txBody>
      </p:sp>
      <p:sp>
        <p:nvSpPr>
          <p:cNvPr id="8294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节点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设备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全功能设备</a:t>
            </a:r>
            <a:endParaRPr lang="en-US" altLang="zh-CN" dirty="0"/>
          </a:p>
          <a:p>
            <a:pPr lvl="1"/>
            <a:r>
              <a:rPr lang="en-US" altLang="zh-CN" dirty="0"/>
              <a:t>FFD</a:t>
            </a:r>
          </a:p>
          <a:p>
            <a:pPr lvl="2"/>
            <a:r>
              <a:rPr lang="en-US" altLang="zh-CN" dirty="0"/>
              <a:t>Full-Function Device</a:t>
            </a:r>
          </a:p>
          <a:p>
            <a:r>
              <a:rPr lang="zh-CN" altLang="zh-CN" dirty="0"/>
              <a:t>精简功能设备</a:t>
            </a:r>
            <a:endParaRPr lang="en-US" altLang="zh-CN" dirty="0"/>
          </a:p>
          <a:p>
            <a:pPr lvl="1"/>
            <a:r>
              <a:rPr lang="en-US" altLang="zh-CN" dirty="0"/>
              <a:t>RFD</a:t>
            </a:r>
            <a:endParaRPr lang="zh-CN" altLang="en-US" dirty="0"/>
          </a:p>
          <a:p>
            <a:pPr lvl="2"/>
            <a:r>
              <a:rPr lang="en-US" altLang="zh-CN" dirty="0"/>
              <a:t>Reduced-Function Device</a:t>
            </a:r>
          </a:p>
        </p:txBody>
      </p:sp>
      <p:sp>
        <p:nvSpPr>
          <p:cNvPr id="8397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网络设备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类型</a:t>
            </a: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协调器</a:t>
            </a:r>
          </a:p>
          <a:p>
            <a:pPr lvl="1"/>
            <a:r>
              <a:rPr lang="en-US" altLang="zh-CN" dirty="0"/>
              <a:t>FFD,</a:t>
            </a:r>
            <a:r>
              <a:rPr lang="zh-CN" altLang="en-US" dirty="0"/>
              <a:t>只有一个</a:t>
            </a:r>
            <a:endParaRPr lang="en-US" altLang="zh-CN" dirty="0"/>
          </a:p>
          <a:p>
            <a:r>
              <a:rPr lang="zh-CN" altLang="zh-CN" dirty="0"/>
              <a:t>路由器</a:t>
            </a:r>
            <a:endParaRPr lang="en-US" altLang="zh-CN" dirty="0"/>
          </a:p>
          <a:p>
            <a:pPr lvl="1"/>
            <a:r>
              <a:rPr lang="en-US" altLang="zh-CN" dirty="0"/>
              <a:t>FFD</a:t>
            </a:r>
          </a:p>
          <a:p>
            <a:pPr lvl="1"/>
            <a:r>
              <a:rPr lang="zh-CN" altLang="en-US" dirty="0"/>
              <a:t>发现邻居，搜寻网络路径，维护路由，存储转发数据</a:t>
            </a:r>
            <a:endParaRPr lang="en-US" altLang="zh-CN" dirty="0"/>
          </a:p>
          <a:p>
            <a:r>
              <a:rPr lang="zh-CN" altLang="zh-CN" dirty="0"/>
              <a:t>终端设备</a:t>
            </a:r>
            <a:endParaRPr lang="en-US" altLang="zh-CN" dirty="0"/>
          </a:p>
          <a:p>
            <a:pPr lvl="1"/>
            <a:r>
              <a:rPr lang="en-US" altLang="zh-CN" dirty="0"/>
              <a:t>RFD,FFD</a:t>
            </a:r>
          </a:p>
          <a:p>
            <a:pPr lvl="1"/>
            <a:r>
              <a:rPr lang="zh-CN" altLang="en-US" dirty="0"/>
              <a:t>采集，发送，接收</a:t>
            </a:r>
          </a:p>
          <a:p>
            <a:pPr lvl="1"/>
            <a:r>
              <a:rPr lang="zh-CN" altLang="en-US" dirty="0"/>
              <a:t>休眠</a:t>
            </a:r>
          </a:p>
        </p:txBody>
      </p:sp>
      <p:sp>
        <p:nvSpPr>
          <p:cNvPr id="8499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协调器</a:t>
            </a:r>
            <a:endParaRPr kumimoji="1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星型</a:t>
            </a:r>
            <a:endParaRPr lang="en-US" altLang="zh-CN" dirty="0"/>
          </a:p>
          <a:p>
            <a:r>
              <a:rPr lang="zh-CN" altLang="en-US" dirty="0"/>
              <a:t>点到点</a:t>
            </a:r>
          </a:p>
        </p:txBody>
      </p:sp>
      <p:sp>
        <p:nvSpPr>
          <p:cNvPr id="8601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6022" name="对象 7"/>
          <p:cNvGraphicFramePr>
            <a:graphicFrameLocks noChangeAspect="1"/>
          </p:cNvGraphicFramePr>
          <p:nvPr/>
        </p:nvGraphicFramePr>
        <p:xfrm>
          <a:off x="1042988" y="3068638"/>
          <a:ext cx="716121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29600" imgH="3911600" progId="Visio.Drawing.11">
                  <p:embed/>
                </p:oleObj>
              </mc:Choice>
              <mc:Fallback>
                <p:oleObj r:id="rId2" imgW="8229600" imgH="39116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3068638"/>
                        <a:ext cx="7161212" cy="338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网络的拓扑结构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星型</a:t>
            </a:r>
            <a:endParaRPr lang="en-US" altLang="zh-CN" dirty="0"/>
          </a:p>
          <a:p>
            <a:r>
              <a:rPr lang="zh-CN" altLang="zh-CN" dirty="0"/>
              <a:t>网状</a:t>
            </a:r>
            <a:endParaRPr lang="en-US" altLang="zh-CN" dirty="0"/>
          </a:p>
          <a:p>
            <a:r>
              <a:rPr lang="zh-CN" altLang="zh-CN" dirty="0"/>
              <a:t>簇树</a:t>
            </a:r>
            <a:endParaRPr lang="zh-CN" altLang="en-US" dirty="0"/>
          </a:p>
        </p:txBody>
      </p:sp>
      <p:sp>
        <p:nvSpPr>
          <p:cNvPr id="8704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69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704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046" name="对象 6"/>
          <p:cNvGraphicFramePr>
            <a:graphicFrameLocks noChangeAspect="1"/>
          </p:cNvGraphicFramePr>
          <p:nvPr/>
        </p:nvGraphicFramePr>
        <p:xfrm>
          <a:off x="539750" y="2997200"/>
          <a:ext cx="82200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73700" imgH="2209800" progId="Visio.Drawing.11">
                  <p:embed/>
                </p:oleObj>
              </mc:Choice>
              <mc:Fallback>
                <p:oleObj r:id="rId2" imgW="5473700" imgH="220980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2997200"/>
                        <a:ext cx="8220075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/>
              <a:t>总线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传感器，执行器，开关，按钮，控制设备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设备间数字信号的传输媒介，传输通道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双绞线，同轴电缆，光缆，射频，红外线，电力线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抗干扰能力强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协议栈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ZigBee</a:t>
            </a:r>
            <a:r>
              <a:rPr lang="zh-CN" altLang="en-US" dirty="0"/>
              <a:t>物理层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ZigBee</a:t>
            </a:r>
            <a:r>
              <a:rPr lang="zh-CN" altLang="en-US" dirty="0"/>
              <a:t>媒介访问控制层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ZigBee</a:t>
            </a:r>
            <a:r>
              <a:rPr lang="zh-CN" altLang="en-US" dirty="0"/>
              <a:t>网络层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ZigBee</a:t>
            </a:r>
            <a:r>
              <a:rPr lang="zh-CN" altLang="en-US" dirty="0"/>
              <a:t>应用层</a:t>
            </a:r>
          </a:p>
        </p:txBody>
      </p:sp>
      <p:sp>
        <p:nvSpPr>
          <p:cNvPr id="8806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协议栈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4</a:t>
            </a:r>
            <a:r>
              <a:rPr lang="zh-CN" altLang="en-US" dirty="0"/>
              <a:t>层模型</a:t>
            </a:r>
          </a:p>
        </p:txBody>
      </p:sp>
      <p:sp>
        <p:nvSpPr>
          <p:cNvPr id="8909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09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909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60400"/>
              </p:ext>
            </p:extLst>
          </p:nvPr>
        </p:nvGraphicFramePr>
        <p:xfrm>
          <a:off x="1076325" y="2205038"/>
          <a:ext cx="699135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5000" imgH="2565400" progId="Visio.Drawing.11">
                  <p:embed/>
                </p:oleObj>
              </mc:Choice>
              <mc:Fallback>
                <p:oleObj r:id="rId2" imgW="4445000" imgH="256540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325" y="2205038"/>
                        <a:ext cx="6991350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数据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的封装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ZigBee</a:t>
            </a:r>
            <a:r>
              <a:rPr lang="zh-CN" altLang="zh-CN" dirty="0"/>
              <a:t>各层帧结构的封装关系</a:t>
            </a:r>
            <a:endParaRPr lang="zh-CN" altLang="en-US" dirty="0"/>
          </a:p>
        </p:txBody>
      </p:sp>
      <p:sp>
        <p:nvSpPr>
          <p:cNvPr id="9011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1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0118" name="对象 6"/>
          <p:cNvGraphicFramePr>
            <a:graphicFrameLocks noChangeAspect="1"/>
          </p:cNvGraphicFramePr>
          <p:nvPr/>
        </p:nvGraphicFramePr>
        <p:xfrm>
          <a:off x="456883" y="1677670"/>
          <a:ext cx="8334375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78800" imgH="2336800" progId="Visio.Drawing.11">
                  <p:embed/>
                </p:oleObj>
              </mc:Choice>
              <mc:Fallback>
                <p:oleObj r:id="rId2" imgW="8178800" imgH="233680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883" y="1677670"/>
                        <a:ext cx="8334375" cy="350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3IT)IPQA_4HM0KE@9[A5@}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95" y="4940935"/>
            <a:ext cx="1941195" cy="1908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3IT)IPQA_4HM0KE@9[A5@}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90" y="4949190"/>
            <a:ext cx="1941195" cy="1908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直接箭头连接符 4"/>
          <p:cNvCxnSpPr/>
          <p:nvPr/>
        </p:nvCxnSpPr>
        <p:spPr>
          <a:xfrm flipV="1">
            <a:off x="3277235" y="6597650"/>
            <a:ext cx="2878455" cy="6985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1130935" y="4945380"/>
            <a:ext cx="0" cy="179832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V="1">
            <a:off x="8243570" y="5004435"/>
            <a:ext cx="0" cy="179832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物理层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）激活和休眠射频收发器；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）信道能量检测；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）链路质量指示；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）空间信道评估；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）信道的频段选择：</a:t>
            </a:r>
          </a:p>
          <a:p>
            <a:pPr marL="805815" marR="0" lvl="1" indent="-34798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+mj-lt"/>
              <a:buAutoNum type="arabicPeriod"/>
            </a:pP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	2.4G</a:t>
            </a:r>
            <a:r>
              <a:rPr kumimoji="1" lang="zh-CN" altLang="en-US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，</a:t>
            </a: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16</a:t>
            </a:r>
            <a:r>
              <a:rPr kumimoji="1" lang="zh-CN" altLang="en-US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信道，</a:t>
            </a: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250kbit/s</a:t>
            </a:r>
          </a:p>
          <a:p>
            <a:pPr marL="805815" marR="0" lvl="1" indent="-34798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+mj-lt"/>
              <a:buAutoNum type="arabicPeriod"/>
            </a:pP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	915MHz, 10</a:t>
            </a:r>
            <a:r>
              <a:rPr kumimoji="1" lang="zh-CN" altLang="en-US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信道，</a:t>
            </a: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40kbit/s</a:t>
            </a:r>
          </a:p>
          <a:p>
            <a:pPr marL="805815" marR="0" lvl="1" indent="-34798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+mj-lt"/>
              <a:buAutoNum type="arabicPeriod"/>
            </a:pP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	868</a:t>
            </a: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MHz, </a:t>
            </a:r>
            <a:r>
              <a:rPr kumimoji="1" lang="zh-CN" altLang="en-US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单信道，</a:t>
            </a:r>
            <a:r>
              <a:rPr kumimoji="1" lang="en-US" altLang="zh-CN" sz="24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  <a:sym typeface="+mn-ea"/>
              </a:rPr>
              <a:t>20kbit/s</a:t>
            </a:r>
            <a:endParaRPr kumimoji="1" lang="en-US" altLang="zh-CN" sz="24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514350" marR="0" indent="-5143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1" lang="zh-CN" altLang="zh-CN" sz="2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）收发数据</a:t>
            </a:r>
            <a:endParaRPr kumimoji="1" lang="zh-CN" altLang="en-US" sz="28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13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物理层参考模型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9216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165" name="对象 5"/>
          <p:cNvGraphicFramePr>
            <a:graphicFrameLocks noChangeAspect="1"/>
          </p:cNvGraphicFramePr>
          <p:nvPr/>
        </p:nvGraphicFramePr>
        <p:xfrm>
          <a:off x="900113" y="3076575"/>
          <a:ext cx="76454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3175000" progId="Visio.Drawing.11">
                  <p:embed/>
                </p:oleObj>
              </mc:Choice>
              <mc:Fallback>
                <p:oleObj r:id="rId2" imgW="6057900" imgH="3175000" progId="Visio.Drawing.11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3076575"/>
                        <a:ext cx="7645400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6" name="图片 2" descr="~SYQW`L2{R4[FI%OUT_Q11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844675"/>
            <a:ext cx="6943725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三个频段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27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个信道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信道的频段中心</a:t>
            </a:r>
            <a:endParaRPr lang="zh-CN" altLang="en-US" dirty="0"/>
          </a:p>
        </p:txBody>
      </p:sp>
      <p:sp>
        <p:nvSpPr>
          <p:cNvPr id="9318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3189" name="对象 5"/>
          <p:cNvGraphicFramePr>
            <a:graphicFrameLocks noChangeAspect="1"/>
          </p:cNvGraphicFramePr>
          <p:nvPr/>
        </p:nvGraphicFramePr>
        <p:xfrm>
          <a:off x="611188" y="2420938"/>
          <a:ext cx="7773987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94000" imgH="685800" progId="">
                  <p:embed/>
                </p:oleObj>
              </mc:Choice>
              <mc:Fallback>
                <p:oleObj r:id="rId2" imgW="2794000" imgH="6858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2420938"/>
                        <a:ext cx="7773987" cy="190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信道分配及调制方式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IEEE 802.15.4</a:t>
            </a:r>
            <a:r>
              <a:rPr lang="zh-CN" altLang="zh-CN" dirty="0"/>
              <a:t>标准</a:t>
            </a:r>
            <a:endParaRPr lang="en-US" altLang="zh-CN" dirty="0"/>
          </a:p>
          <a:p>
            <a:pPr lvl="1"/>
            <a:r>
              <a:rPr lang="zh-CN" altLang="zh-CN" dirty="0"/>
              <a:t>工作频率、带宽以及调制方式等参数</a:t>
            </a:r>
            <a:endParaRPr lang="zh-CN" altLang="en-US" dirty="0"/>
          </a:p>
        </p:txBody>
      </p:sp>
      <p:sp>
        <p:nvSpPr>
          <p:cNvPr id="9421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0" y="2347913"/>
          <a:ext cx="8496301" cy="3605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4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590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物理层（</a:t>
                      </a:r>
                      <a:r>
                        <a:rPr lang="en-US" sz="2000" kern="100">
                          <a:effectLst/>
                        </a:rPr>
                        <a:t>MHz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频段（</a:t>
                      </a:r>
                      <a:r>
                        <a:rPr lang="en-US" sz="2000" kern="100">
                          <a:effectLst/>
                        </a:rPr>
                        <a:t>MHz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扩频参数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数据参数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1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码片速率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k chip/s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905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调制方式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079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比特率（</a:t>
                      </a:r>
                      <a:r>
                        <a:rPr lang="en-US" sz="2000" kern="100">
                          <a:effectLst/>
                        </a:rPr>
                        <a:t>kbps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9525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符号（</a:t>
                      </a:r>
                      <a:r>
                        <a:rPr lang="en-US" sz="2000" kern="100">
                          <a:effectLst/>
                        </a:rPr>
                        <a:t>k symbols/s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符号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4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868/915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868~868.6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905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BPSK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二进制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902~928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600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1905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BPSK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二进制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2450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2400~2483.3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O-QPSK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250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62.5</a:t>
                      </a:r>
                      <a:endParaRPr lang="en-US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十六进制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物理帧结构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PPDU</a:t>
            </a:r>
            <a:r>
              <a:rPr lang="zh-CN" altLang="zh-CN" dirty="0"/>
              <a:t>组成</a:t>
            </a:r>
            <a:endParaRPr lang="zh-CN" altLang="en-US" dirty="0"/>
          </a:p>
          <a:p>
            <a:pPr lvl="2"/>
            <a:r>
              <a:rPr lang="en-US" altLang="zh-CN" dirty="0"/>
              <a:t>PHY Protocol Data Unit</a:t>
            </a:r>
          </a:p>
          <a:p>
            <a:pPr lvl="1"/>
            <a:r>
              <a:rPr lang="zh-CN" altLang="zh-CN" dirty="0"/>
              <a:t>同步头</a:t>
            </a:r>
            <a:endParaRPr lang="en-US" altLang="zh-CN" dirty="0"/>
          </a:p>
          <a:p>
            <a:pPr lvl="1"/>
            <a:r>
              <a:rPr lang="zh-CN" altLang="zh-CN" dirty="0"/>
              <a:t>物理帧头</a:t>
            </a:r>
            <a:endParaRPr lang="en-US" altLang="zh-CN" dirty="0"/>
          </a:p>
          <a:p>
            <a:pPr lvl="1"/>
            <a:r>
              <a:rPr lang="zh-CN" altLang="zh-CN" dirty="0"/>
              <a:t>物理帧负载</a:t>
            </a:r>
            <a:endParaRPr lang="zh-CN" altLang="en-US" dirty="0"/>
          </a:p>
        </p:txBody>
      </p:sp>
      <p:sp>
        <p:nvSpPr>
          <p:cNvPr id="9523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5237" name="对象 5"/>
          <p:cNvGraphicFramePr>
            <a:graphicFrameLocks noChangeAspect="1"/>
          </p:cNvGraphicFramePr>
          <p:nvPr/>
        </p:nvGraphicFramePr>
        <p:xfrm>
          <a:off x="684213" y="3860800"/>
          <a:ext cx="7883525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54800" imgH="2095500" progId="Visio.Drawing.11">
                  <p:embed/>
                </p:oleObj>
              </mc:Choice>
              <mc:Fallback>
                <p:oleObj r:id="rId2" imgW="6654800" imgH="2095500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3860800"/>
                        <a:ext cx="7883525" cy="245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媒介访问控制层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MAC</a:t>
            </a:r>
            <a:r>
              <a:rPr lang="zh-CN" altLang="zh-CN" dirty="0"/>
              <a:t>数据服务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zh-CN" dirty="0"/>
              <a:t>管理服务</a:t>
            </a:r>
            <a:endParaRPr lang="zh-CN" altLang="en-US" dirty="0"/>
          </a:p>
        </p:txBody>
      </p:sp>
      <p:sp>
        <p:nvSpPr>
          <p:cNvPr id="9625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子层功能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协调器产生、发送信标帧，普通设备根据信标帧与协调器同步；</a:t>
            </a:r>
          </a:p>
          <a:p>
            <a:r>
              <a:rPr lang="zh-CN" altLang="zh-CN" dirty="0"/>
              <a:t>支持</a:t>
            </a:r>
            <a:r>
              <a:rPr lang="en-US" altLang="zh-CN" dirty="0"/>
              <a:t>PAN</a:t>
            </a:r>
            <a:r>
              <a:rPr lang="zh-CN" altLang="zh-CN" dirty="0"/>
              <a:t>网络的关联和取消关联</a:t>
            </a:r>
            <a:endParaRPr lang="en-US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association</a:t>
            </a:r>
            <a:r>
              <a:rPr lang="zh-CN" altLang="zh-CN" dirty="0"/>
              <a:t>）（</a:t>
            </a:r>
            <a:r>
              <a:rPr lang="en-US" altLang="zh-CN" dirty="0"/>
              <a:t>disassociation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CSMA-CA</a:t>
            </a:r>
            <a:r>
              <a:rPr lang="zh-CN" altLang="zh-CN" dirty="0"/>
              <a:t>机制访问物理信道；</a:t>
            </a:r>
          </a:p>
          <a:p>
            <a:r>
              <a:rPr lang="zh-CN" altLang="zh-CN" dirty="0"/>
              <a:t>采用时槽保障机制；</a:t>
            </a:r>
            <a:endParaRPr lang="en-US" altLang="zh-CN" dirty="0"/>
          </a:p>
          <a:p>
            <a:pPr lvl="1"/>
            <a:r>
              <a:rPr lang="en-US" altLang="zh-CN" dirty="0"/>
              <a:t>Guaranteed Time Slot</a:t>
            </a:r>
            <a:r>
              <a:rPr lang="zh-CN" altLang="zh-CN" dirty="0"/>
              <a:t>，</a:t>
            </a:r>
            <a:r>
              <a:rPr lang="en-US" altLang="zh-CN" dirty="0"/>
              <a:t>GTS</a:t>
            </a:r>
            <a:endParaRPr lang="zh-CN" altLang="zh-CN" dirty="0"/>
          </a:p>
          <a:p>
            <a:r>
              <a:rPr lang="zh-CN" altLang="zh-CN" dirty="0"/>
              <a:t>提供</a:t>
            </a:r>
            <a:r>
              <a:rPr lang="en-US" altLang="zh-CN" dirty="0"/>
              <a:t>MAC</a:t>
            </a:r>
            <a:r>
              <a:rPr lang="zh-CN" altLang="zh-CN" dirty="0"/>
              <a:t>实体间的可靠连接；</a:t>
            </a:r>
          </a:p>
          <a:p>
            <a:r>
              <a:rPr lang="zh-CN" altLang="zh-CN" dirty="0"/>
              <a:t>支持无线信道安全</a:t>
            </a:r>
            <a:endParaRPr lang="zh-CN" altLang="en-US" dirty="0"/>
          </a:p>
        </p:txBody>
      </p:sp>
      <p:sp>
        <p:nvSpPr>
          <p:cNvPr id="9728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79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现场总线的技术特点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系统的开放性</a:t>
            </a:r>
            <a:endParaRPr lang="en-US" altLang="zh-CN" dirty="0"/>
          </a:p>
          <a:p>
            <a:r>
              <a:rPr lang="zh-CN" altLang="zh-CN" dirty="0"/>
              <a:t>互可操作性与互用性</a:t>
            </a:r>
            <a:endParaRPr lang="en-US" altLang="zh-CN" dirty="0"/>
          </a:p>
          <a:p>
            <a:r>
              <a:rPr lang="zh-CN" altLang="zh-CN" dirty="0"/>
              <a:t>现场设备的智能化与功能自治性</a:t>
            </a:r>
            <a:endParaRPr lang="en-US" altLang="zh-CN" dirty="0"/>
          </a:p>
          <a:p>
            <a:r>
              <a:rPr lang="zh-CN" altLang="zh-CN" dirty="0"/>
              <a:t>系统结构的高度分散性</a:t>
            </a:r>
            <a:endParaRPr lang="en-US" altLang="zh-CN" dirty="0"/>
          </a:p>
          <a:p>
            <a:r>
              <a:rPr lang="zh-CN" altLang="zh-CN" dirty="0"/>
              <a:t>对现场环境的适应性</a:t>
            </a:r>
            <a:endParaRPr lang="zh-CN" altLang="en-US" dirty="0"/>
          </a:p>
        </p:txBody>
      </p:sp>
      <p:sp>
        <p:nvSpPr>
          <p:cNvPr id="2150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层参考模型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9830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8309" name="对象 5"/>
          <p:cNvGraphicFramePr>
            <a:graphicFrameLocks noChangeAspect="1"/>
          </p:cNvGraphicFramePr>
          <p:nvPr/>
        </p:nvGraphicFramePr>
        <p:xfrm>
          <a:off x="1042988" y="2420938"/>
          <a:ext cx="7019925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3175000" progId="Visio.Drawing.11">
                  <p:embed/>
                </p:oleObj>
              </mc:Choice>
              <mc:Fallback>
                <p:oleObj r:id="rId2" imgW="6057900" imgH="3175000" progId="Visio.Drawing.11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2420938"/>
                        <a:ext cx="7019925" cy="367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MAC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帧构成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993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帧头</a:t>
            </a:r>
            <a:endParaRPr lang="en-US" altLang="zh-CN" dirty="0"/>
          </a:p>
          <a:p>
            <a:pPr lvl="1"/>
            <a:r>
              <a:rPr lang="en-US" altLang="zh-CN" dirty="0"/>
              <a:t>MHR</a:t>
            </a:r>
          </a:p>
          <a:p>
            <a:r>
              <a:rPr lang="en-US" altLang="zh-CN" dirty="0"/>
              <a:t>MAC</a:t>
            </a:r>
            <a:r>
              <a:rPr lang="zh-CN" altLang="zh-CN" dirty="0"/>
              <a:t>负载</a:t>
            </a:r>
            <a:endParaRPr lang="en-US" altLang="zh-CN" dirty="0"/>
          </a:p>
          <a:p>
            <a:r>
              <a:rPr lang="zh-CN" altLang="zh-CN" dirty="0"/>
              <a:t>帧尾</a:t>
            </a:r>
            <a:endParaRPr lang="en-US" altLang="zh-CN" dirty="0"/>
          </a:p>
          <a:p>
            <a:pPr lvl="1"/>
            <a:r>
              <a:rPr lang="en-US" altLang="zh-CN" dirty="0"/>
              <a:t>MHR</a:t>
            </a:r>
            <a:endParaRPr lang="zh-CN" altLang="zh-CN" dirty="0"/>
          </a:p>
        </p:txBody>
      </p:sp>
      <p:sp>
        <p:nvSpPr>
          <p:cNvPr id="9933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9333" name="对象 5"/>
          <p:cNvGraphicFramePr>
            <a:graphicFrameLocks noChangeAspect="1"/>
          </p:cNvGraphicFramePr>
          <p:nvPr/>
        </p:nvGraphicFramePr>
        <p:xfrm>
          <a:off x="457200" y="3860800"/>
          <a:ext cx="83566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64700" imgH="2095500" progId="Visio.Drawing.11">
                  <p:embed/>
                </p:oleObj>
              </mc:Choice>
              <mc:Fallback>
                <p:oleObj r:id="rId2" imgW="9664700" imgH="2095500" progId="Visio.Drawing.11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860800"/>
                        <a:ext cx="8356600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矩形 2"/>
          <p:cNvSpPr/>
          <p:nvPr/>
        </p:nvSpPr>
        <p:spPr>
          <a:xfrm>
            <a:off x="2266950" y="5805488"/>
            <a:ext cx="4022725" cy="5032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 anchorCtr="0"/>
          <a:lstStyle/>
          <a:p>
            <a:pPr eaLnBrk="0" hangingPunct="0">
              <a:buClrTx/>
              <a:buFontTx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位物理地址或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位短地址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网络层</a:t>
            </a:r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节点加入或离开网络</a:t>
            </a:r>
            <a:endParaRPr lang="en-US" altLang="zh-CN" dirty="0"/>
          </a:p>
          <a:p>
            <a:r>
              <a:rPr lang="zh-CN" altLang="zh-CN" dirty="0"/>
              <a:t>接收或抛弃其它节点</a:t>
            </a:r>
            <a:endParaRPr lang="en-US" altLang="zh-CN" dirty="0"/>
          </a:p>
          <a:p>
            <a:r>
              <a:rPr lang="zh-CN" altLang="zh-CN" dirty="0"/>
              <a:t>路由查找</a:t>
            </a:r>
            <a:endParaRPr lang="en-US" altLang="zh-CN" dirty="0"/>
          </a:p>
          <a:p>
            <a:r>
              <a:rPr lang="zh-CN" altLang="zh-CN" dirty="0"/>
              <a:t>传送数据</a:t>
            </a:r>
            <a:endParaRPr lang="zh-CN" altLang="en-US" dirty="0"/>
          </a:p>
        </p:txBody>
      </p:sp>
      <p:sp>
        <p:nvSpPr>
          <p:cNvPr id="10035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82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网络层接口与结构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10137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1382" name="对象 6"/>
          <p:cNvGraphicFramePr>
            <a:graphicFrameLocks noChangeAspect="1"/>
          </p:cNvGraphicFramePr>
          <p:nvPr/>
        </p:nvGraphicFramePr>
        <p:xfrm>
          <a:off x="1042988" y="1844675"/>
          <a:ext cx="5746750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81500" imgH="3175000" progId="Visio.Drawing.11">
                  <p:embed/>
                </p:oleObj>
              </mc:Choice>
              <mc:Fallback>
                <p:oleObj r:id="rId2" imgW="4381500" imgH="317500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1844675"/>
                        <a:ext cx="5746750" cy="417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网络层帧结构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10240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0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06" name="对象 6"/>
          <p:cNvGraphicFramePr>
            <a:graphicFrameLocks noChangeAspect="1"/>
          </p:cNvGraphicFramePr>
          <p:nvPr/>
        </p:nvGraphicFramePr>
        <p:xfrm>
          <a:off x="468313" y="2852738"/>
          <a:ext cx="796766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64400" imgH="1778000" progId="Visio.Drawing.11">
                  <p:embed/>
                </p:oleObj>
              </mc:Choice>
              <mc:Fallback>
                <p:oleObj r:id="rId2" imgW="7264400" imgH="17780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2852738"/>
                        <a:ext cx="7967662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矩形 2"/>
          <p:cNvSpPr/>
          <p:nvPr/>
        </p:nvSpPr>
        <p:spPr>
          <a:xfrm>
            <a:off x="466725" y="4797425"/>
            <a:ext cx="5454650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 anchorCtr="0"/>
          <a:lstStyle/>
          <a:p>
            <a:pPr eaLnBrk="0" hangingPunct="0">
              <a:buClrTx/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帧种类，寻址，排序字段，控制标志位</a:t>
            </a:r>
          </a:p>
        </p:txBody>
      </p:sp>
      <p:cxnSp>
        <p:nvCxnSpPr>
          <p:cNvPr id="102408" name="直接箭头连接符 3"/>
          <p:cNvCxnSpPr/>
          <p:nvPr/>
        </p:nvCxnSpPr>
        <p:spPr>
          <a:xfrm>
            <a:off x="466725" y="3573463"/>
            <a:ext cx="0" cy="12239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02409" name="直接箭头连接符 4"/>
          <p:cNvCxnSpPr/>
          <p:nvPr/>
        </p:nvCxnSpPr>
        <p:spPr>
          <a:xfrm>
            <a:off x="1803400" y="3654425"/>
            <a:ext cx="4064000" cy="1143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02410" name="矩形 5"/>
          <p:cNvSpPr/>
          <p:nvPr/>
        </p:nvSpPr>
        <p:spPr>
          <a:xfrm>
            <a:off x="4513263" y="5372100"/>
            <a:ext cx="4173537" cy="825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t" anchorCtr="0"/>
          <a:lstStyle/>
          <a:p>
            <a:pPr eaLnBrk="0" hangingPunct="0">
              <a:buClrTx/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半径：接收一次，减一</a:t>
            </a:r>
          </a:p>
          <a:p>
            <a:pPr eaLnBrk="0" hangingPunct="0">
              <a:buClrTx/>
              <a:buFontTx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序号：发送一次，加一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．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ZigBee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应用层</a:t>
            </a: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应用支持子层</a:t>
            </a:r>
            <a:endParaRPr lang="en-US" altLang="zh-CN" dirty="0"/>
          </a:p>
          <a:p>
            <a:r>
              <a:rPr lang="zh-CN" altLang="zh-CN" dirty="0"/>
              <a:t>应用对象</a:t>
            </a:r>
            <a:endParaRPr lang="en-US" altLang="zh-CN" dirty="0"/>
          </a:p>
          <a:p>
            <a:r>
              <a:rPr lang="zh-CN" altLang="zh-CN" dirty="0"/>
              <a:t>应用框架</a:t>
            </a:r>
            <a:endParaRPr lang="zh-CN" altLang="en-US" dirty="0"/>
          </a:p>
        </p:txBody>
      </p:sp>
      <p:sp>
        <p:nvSpPr>
          <p:cNvPr id="10342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zh-CN" altLang="en-US"/>
          </a:p>
          <a:p>
            <a:r>
              <a:rPr lang="en-US" altLang="zh-CN"/>
              <a:t>ZigBee</a:t>
            </a:r>
            <a:r>
              <a:rPr lang="zh-CN" altLang="en-US"/>
              <a:t>帧协议说明</a:t>
            </a:r>
          </a:p>
          <a:p>
            <a:r>
              <a:rPr lang="zh-CN" altLang="en-US"/>
              <a:t>https://blog.csdn.net/mouse1598189/article/details/86695435</a:t>
            </a:r>
          </a:p>
          <a:p>
            <a:endParaRPr lang="zh-CN" altLang="en-US"/>
          </a:p>
          <a:p>
            <a:r>
              <a:rPr lang="zh-CN" altLang="en-US"/>
              <a:t>协议栈代码说明</a:t>
            </a:r>
          </a:p>
          <a:p>
            <a:r>
              <a:rPr lang="zh-CN" altLang="en-US"/>
              <a:t>https://zhuanlan.zhihu.com/p/27509878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应用支持子层参考模型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  <p:sp>
        <p:nvSpPr>
          <p:cNvPr id="10547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87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547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5478" name="对象 6"/>
          <p:cNvGraphicFramePr>
            <a:graphicFrameLocks noChangeAspect="1"/>
          </p:cNvGraphicFramePr>
          <p:nvPr/>
        </p:nvGraphicFramePr>
        <p:xfrm>
          <a:off x="900113" y="1484313"/>
          <a:ext cx="6954837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81500" imgH="3175000" progId="Visio.Drawing.11">
                  <p:embed/>
                </p:oleObj>
              </mc:Choice>
              <mc:Fallback>
                <p:oleObj r:id="rId2" imgW="4381500" imgH="3175000" progId="Visio.Drawing.11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6954837" cy="504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7.4.2 Z-WAVE</a:t>
            </a:r>
            <a:endParaRPr kumimoji="1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Zwave是由丹麦Zensys(被siliconlabs收购)领导的联盟开发的。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节点类型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路由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协议栈</a:t>
            </a:r>
          </a:p>
        </p:txBody>
      </p:sp>
      <p:sp>
        <p:nvSpPr>
          <p:cNvPr id="10649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Z-WAVE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节点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类型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7522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控制节点</a:t>
            </a:r>
            <a:endParaRPr lang="en-US" altLang="zh-CN" dirty="0"/>
          </a:p>
          <a:p>
            <a:r>
              <a:rPr lang="zh-CN" altLang="zh-CN" dirty="0"/>
              <a:t>子节点</a:t>
            </a:r>
            <a:endParaRPr lang="zh-CN" altLang="en-US" dirty="0"/>
          </a:p>
        </p:txBody>
      </p:sp>
      <p:sp>
        <p:nvSpPr>
          <p:cNvPr id="10752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89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213100"/>
            <a:ext cx="7942580" cy="2073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现场总线的优点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节省硬件数量与投资</a:t>
            </a:r>
            <a:endParaRPr lang="en-US" altLang="zh-CN" dirty="0"/>
          </a:p>
          <a:p>
            <a:r>
              <a:rPr lang="zh-CN" altLang="zh-CN" dirty="0"/>
              <a:t>节省安装费用</a:t>
            </a:r>
            <a:endParaRPr lang="en-US" altLang="zh-CN" dirty="0"/>
          </a:p>
          <a:p>
            <a:r>
              <a:rPr lang="zh-CN" altLang="zh-CN" dirty="0"/>
              <a:t>节省维护开销</a:t>
            </a:r>
            <a:endParaRPr lang="en-US" altLang="zh-CN" dirty="0"/>
          </a:p>
          <a:p>
            <a:r>
              <a:rPr lang="zh-CN" altLang="zh-CN" dirty="0"/>
              <a:t>用户具有高度的系统集成主动权</a:t>
            </a:r>
            <a:endParaRPr lang="en-US" altLang="zh-CN" dirty="0"/>
          </a:p>
          <a:p>
            <a:r>
              <a:rPr lang="zh-CN" altLang="zh-CN" dirty="0"/>
              <a:t>提高了系统的准确性与可靠性</a:t>
            </a:r>
            <a:endParaRPr lang="zh-CN" altLang="en-US" dirty="0"/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Z-WAVE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路由机制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>
                <a:solidFill>
                  <a:srgbClr val="FF0000"/>
                </a:solidFill>
              </a:rPr>
              <a:t>动态路由</a:t>
            </a:r>
            <a:endParaRPr lang="en-US" altLang="zh-CN" dirty="0"/>
          </a:p>
          <a:p>
            <a:r>
              <a:rPr lang="zh-CN" altLang="en-US" dirty="0"/>
              <a:t>源路由</a:t>
            </a:r>
          </a:p>
          <a:p>
            <a:endParaRPr lang="zh-CN" altLang="en-US" dirty="0"/>
          </a:p>
          <a:p>
            <a:r>
              <a:rPr lang="zh-CN" altLang="en-US" dirty="0"/>
              <a:t>每个节点加入网络时生成路由表</a:t>
            </a:r>
          </a:p>
          <a:p>
            <a:r>
              <a:rPr lang="zh-CN" altLang="en-US" dirty="0"/>
              <a:t>控制节点掌握所有节点情况</a:t>
            </a:r>
          </a:p>
          <a:p>
            <a:r>
              <a:rPr lang="zh-CN" altLang="en-US" dirty="0"/>
              <a:t>发送数据，按路由表传递</a:t>
            </a:r>
          </a:p>
          <a:p>
            <a:r>
              <a:rPr lang="zh-CN" altLang="en-US" dirty="0"/>
              <a:t>路由表不能自动更新，需用户更新</a:t>
            </a:r>
          </a:p>
          <a:p>
            <a:endParaRPr lang="zh-CN" altLang="en-US" dirty="0"/>
          </a:p>
        </p:txBody>
      </p:sp>
      <p:sp>
        <p:nvSpPr>
          <p:cNvPr id="10854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90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Z-WAVE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协议栈</a:t>
            </a: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6</a:t>
            </a:r>
            <a:r>
              <a:rPr lang="zh-CN" altLang="en-US" dirty="0"/>
              <a:t>层</a:t>
            </a:r>
          </a:p>
          <a:p>
            <a:endParaRPr lang="zh-CN" altLang="en-US" dirty="0"/>
          </a:p>
          <a:p>
            <a:r>
              <a:rPr lang="zh-CN" altLang="en-US" dirty="0"/>
              <a:t>传输过程</a:t>
            </a:r>
          </a:p>
          <a:p>
            <a:pPr lvl="1"/>
            <a:r>
              <a:rPr lang="zh-CN" altLang="en-US" dirty="0"/>
              <a:t>信息的发送与应答</a:t>
            </a:r>
          </a:p>
          <a:p>
            <a:pPr lvl="1"/>
            <a:r>
              <a:rPr lang="zh-CN" altLang="en-US" dirty="0"/>
              <a:t>握手信号</a:t>
            </a:r>
          </a:p>
        </p:txBody>
      </p:sp>
      <p:sp>
        <p:nvSpPr>
          <p:cNvPr id="109571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91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9574" name="对象 6"/>
          <p:cNvGraphicFramePr>
            <a:graphicFrameLocks noChangeAspect="1"/>
          </p:cNvGraphicFramePr>
          <p:nvPr/>
        </p:nvGraphicFramePr>
        <p:xfrm>
          <a:off x="5003800" y="1557338"/>
          <a:ext cx="2952750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4726305" progId="Visio.Drawing.11">
                  <p:embed/>
                </p:oleObj>
              </mc:Choice>
              <mc:Fallback>
                <p:oleObj r:id="rId2" imgW="3175000" imgH="4726305" progId="Visio.Drawing.11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3800" y="1557338"/>
                        <a:ext cx="2952750" cy="436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Z-WAVE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igBee的区别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1、</a:t>
            </a:r>
            <a:r>
              <a:rPr lang="zh-CN" altLang="en-US" sz="2000" dirty="0">
                <a:solidFill>
                  <a:srgbClr val="FF0000"/>
                </a:solidFill>
              </a:rPr>
              <a:t>zwave主要用于家庭和小型商业建筑的监控</a:t>
            </a:r>
            <a:r>
              <a:rPr lang="zh-CN" altLang="en-US" sz="2000" dirty="0"/>
              <a:t>，比如：照明控制、烟雾探测器、智能门锁、安全和气候控制等场景。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2、</a:t>
            </a:r>
            <a:r>
              <a:rPr lang="zh-CN" altLang="en-US" sz="2000" dirty="0">
                <a:solidFill>
                  <a:srgbClr val="FF0000"/>
                </a:solidFill>
              </a:rPr>
              <a:t>zigBee主要用于家庭自动化、智能能源、通信、医疗、远程控制（RF4CE、消费家电产品的射频）、大楼自动化和零售柜等场景</a:t>
            </a:r>
            <a:r>
              <a:rPr lang="zh-CN" altLang="en-US" sz="2000" dirty="0"/>
              <a:t>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3、Zigbee基于802.15.4开发的协议可用于智能家居、物联网和仿制系统（US）。这是</a:t>
            </a:r>
            <a:r>
              <a:rPr lang="zh-CN" altLang="en-US" sz="2000" dirty="0">
                <a:solidFill>
                  <a:srgbClr val="FF0000"/>
                </a:solidFill>
              </a:rPr>
              <a:t>开源协议</a:t>
            </a:r>
            <a:r>
              <a:rPr lang="zh-CN" altLang="en-US" sz="2000" dirty="0"/>
              <a:t>。使用zigbee芯片，任何公司或个人都可以开发产品。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、Zwave是由丹麦Zensys（被siliconlabs收购）领导的联盟开发的。主要面向智能家居。使用Zwave开发产品的公司</a:t>
            </a:r>
            <a:r>
              <a:rPr lang="zh-CN" altLang="en-US" sz="2000" dirty="0">
                <a:solidFill>
                  <a:srgbClr val="FF0000"/>
                </a:solidFill>
              </a:rPr>
              <a:t>必须与Zwave签约</a:t>
            </a:r>
            <a:r>
              <a:rPr lang="zh-CN" altLang="en-US" sz="2000" dirty="0"/>
              <a:t>，才能取得SDK，并据此开发产品。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5、Zigbee使用ISM2.4G频带、QSSS调制方式、250Kbps速率、16频带，全世界都可以免费使用，但Zwave现在只有868/915M系统，调制方式是FSK，在欧洲和美国更受欢迎。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7.4.3 </a:t>
            </a:r>
            <a:r>
              <a:rPr kumimoji="1" lang="en-US" altLang="zh-CN" sz="4000" b="1" i="0" u="none" strike="noStrike" kern="0" cap="all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EnOcean</a:t>
            </a:r>
            <a:endParaRPr kumimoji="1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德国易能森公司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无线能量采集技术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家用电子系统体系结构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EnOcean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的特点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2.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EnOcean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0595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93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1. 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EnOcean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的特点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116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能量采集和转换</a:t>
            </a:r>
            <a:endParaRPr lang="en-US" altLang="zh-CN" dirty="0"/>
          </a:p>
          <a:p>
            <a:r>
              <a:rPr lang="zh-CN" altLang="zh-CN" dirty="0"/>
              <a:t>高质量的无线通信</a:t>
            </a:r>
            <a:endParaRPr lang="en-US" altLang="zh-CN" dirty="0"/>
          </a:p>
          <a:p>
            <a:r>
              <a:rPr lang="zh-CN" altLang="zh-CN" dirty="0"/>
              <a:t>超低功耗的芯片组</a:t>
            </a:r>
            <a:endParaRPr lang="zh-CN" altLang="en-US" dirty="0"/>
          </a:p>
        </p:txBody>
      </p:sp>
      <p:sp>
        <p:nvSpPr>
          <p:cNvPr id="111619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94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2. </a:t>
            </a: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EnOcean</a:t>
            </a: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协议栈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755650" y="1268413"/>
          <a:ext cx="7561263" cy="5332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0"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标 准</a:t>
                      </a:r>
                      <a:endParaRPr lang="zh-CN" sz="1200" kern="100" dirty="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服务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数据单元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0">
                <a:tc rowSpan="4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在该标准中</a:t>
                      </a: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没有定义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应用层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表示层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会话层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传输层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325">
                <a:tc rowSpan="9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ISO/IEC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14543-3-10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rowSpan="3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网络层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目的地寻址报文</a:t>
                      </a: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（封装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解封装）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rowSpan="3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报文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报文转换开关</a:t>
                      </a: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</a:t>
                      </a:r>
                      <a:r>
                        <a:rPr lang="en-US" sz="1200" kern="100">
                          <a:effectLst/>
                        </a:rPr>
                        <a:t>RORG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STATUS</a:t>
                      </a:r>
                      <a:r>
                        <a:rPr lang="zh-CN" sz="1200" kern="100">
                          <a:effectLst/>
                        </a:rPr>
                        <a:t>处理）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重复</a:t>
                      </a: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(STATUS</a:t>
                      </a:r>
                      <a:r>
                        <a:rPr lang="zh-CN" sz="1200" kern="100">
                          <a:effectLst/>
                        </a:rPr>
                        <a:t>处理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数据链路层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子报文结构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rowSpan="4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子报文</a:t>
                      </a:r>
                      <a:endParaRPr lang="zh-CN" sz="1200" kern="100" dirty="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散列算法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子报文计时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先听后说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1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物理层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编码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解码</a:t>
                      </a: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(INV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SYNC)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rowSpan="2"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位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帧</a:t>
                      </a:r>
                      <a:endParaRPr lang="zh-CN" sz="1200" kern="10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无线接收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发送</a:t>
                      </a:r>
                      <a:endParaRPr lang="zh-CN" sz="1200" kern="100" dirty="0">
                        <a:effectLst/>
                        <a:latin typeface="Arial" panose="020B0604020202020204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4" marR="68584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2696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95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7.4.4 Thread</a:t>
            </a:r>
            <a:endParaRPr kumimoji="1" lang="zh-CN" altLang="en-US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 Thread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网络的特点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Thread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网络设备和拓扑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endParaRPr kumimoji="1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Thread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协议栈模型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4. Thread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网络的路由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5. Thread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网络的连接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366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9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96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ClrTx/>
              <a:buSzTx/>
              <a:buFontTx/>
            </a:pPr>
            <a:b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7.5 </a:t>
            </a:r>
            <a:r>
              <a:rPr kumimoji="1" lang="zh-CN" altLang="en-US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无线传感网核心支撑技术</a:t>
            </a:r>
            <a:endParaRPr kumimoji="1" lang="zh-CN" altLang="zh-CN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427" name="Rectangle 26"/>
          <p:cNvSpPr>
            <a:spLocks noGrp="1"/>
          </p:cNvSpPr>
          <p:nvPr>
            <p:ph type="subTitle" idx="1"/>
          </p:nvPr>
        </p:nvSpPr>
        <p:spPr>
          <a:xfrm>
            <a:off x="500063" y="2214563"/>
            <a:ext cx="8153400" cy="3657600"/>
          </a:xfrm>
        </p:spPr>
        <p:txBody>
          <a:bodyPr vert="horz" wrap="square" lIns="91440" tIns="45720" rIns="91440" bIns="45720" anchor="t" anchorCtr="0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7.5.1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拓扑控制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7.5.2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时间同步</a:t>
            </a:r>
            <a:endParaRPr kumimoji="1" lang="en-US" altLang="zh-CN" sz="3200" b="1" i="0" u="none" strike="noStrike" kern="0" cap="none" spc="0" normalizeH="0" baseline="0" noProof="1">
              <a:solidFill>
                <a:srgbClr val="3366FF"/>
              </a:solidFill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&amp;"/>
            </a:pPr>
            <a:r>
              <a:rPr kumimoji="1" lang="en-US" altLang="zh-CN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7.5.3 </a:t>
            </a:r>
            <a:r>
              <a:rPr kumimoji="1" lang="zh-CN" altLang="en-US" sz="3200" b="1" i="0" u="none" strike="noStrike" kern="0" cap="none" spc="0" normalizeH="0" baseline="0" noProof="1">
                <a:solidFill>
                  <a:srgbClr val="3366FF"/>
                </a:solidFill>
                <a:latin typeface="Arial Black" panose="020B0A04020102020204" pitchFamily="34" charset="0"/>
                <a:ea typeface="+mn-ea"/>
                <a:cs typeface="+mn-cs"/>
              </a:rPr>
              <a:t>数据融合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143875" cy="71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7.5.1 </a:t>
            </a:r>
            <a:r>
              <a:rPr kumimoji="1" lang="zh-CN" altLang="en-US" sz="4000" b="1" i="0" u="none" strike="noStrike" kern="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拓扑控制</a:t>
            </a:r>
            <a:endParaRPr kumimoji="1" lang="zh-CN" altLang="zh-CN" sz="4000" b="1" i="0" u="none" strike="noStrike" kern="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6738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en-GB" altLang="zh-CN" sz="1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98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3"/>
          </p:nvPr>
        </p:nvSpPr>
        <p:spPr>
          <a:xfrm>
            <a:off x="500063" y="1214438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+mj-ea"/>
                <a:ea typeface="+mj-ea"/>
                <a:cs typeface="+mn-cs"/>
              </a:rPr>
              <a:t>自适应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地讲节点组织成特定的网络拓扑形式，以达到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+mj-ea"/>
                <a:ea typeface="+mj-ea"/>
                <a:cs typeface="+mn-cs"/>
              </a:rPr>
              <a:t>均衡节点能耗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+mj-ea"/>
                <a:ea typeface="+mj-ea"/>
                <a:cs typeface="+mn-cs"/>
              </a:rPr>
              <a:t>优化数据传输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的目的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影响拓扑结构的事件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节点的移动、缺电、损坏、加入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．功率控制算法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．层次拓扑结构控制算法</a:t>
            </a: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拓扑控制的意义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177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zh-CN" dirty="0"/>
              <a:t>降低节点能量消耗，延长网络生存时间</a:t>
            </a:r>
            <a:endParaRPr lang="en-US" altLang="zh-CN" dirty="0"/>
          </a:p>
          <a:p>
            <a:r>
              <a:rPr lang="zh-CN" altLang="zh-CN" dirty="0"/>
              <a:t>利于应用分布式算法</a:t>
            </a:r>
            <a:endParaRPr lang="en-US" altLang="zh-CN" dirty="0"/>
          </a:p>
          <a:p>
            <a:r>
              <a:rPr lang="zh-CN" altLang="zh-CN" dirty="0"/>
              <a:t>为路由协议提供基础</a:t>
            </a:r>
            <a:endParaRPr lang="en-US" altLang="zh-CN" dirty="0"/>
          </a:p>
          <a:p>
            <a:r>
              <a:rPr lang="zh-CN" altLang="zh-CN" dirty="0"/>
              <a:t>有利于数据融合</a:t>
            </a:r>
            <a:endParaRPr lang="en-US" altLang="zh-CN" dirty="0"/>
          </a:p>
          <a:p>
            <a:r>
              <a:rPr lang="zh-CN" altLang="zh-CN" dirty="0"/>
              <a:t>降低节点通信干扰，提高网络吞吐量</a:t>
            </a:r>
            <a:endParaRPr lang="zh-CN" altLang="en-US" dirty="0"/>
          </a:p>
        </p:txBody>
      </p:sp>
      <p:sp>
        <p:nvSpPr>
          <p:cNvPr id="117763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spcBef>
                <a:spcPct val="50000"/>
              </a:spcBef>
              <a:buSzTx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物联网概论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</a:rPr>
              <a:t>》-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韩毅刚</a:t>
            </a:r>
            <a:endParaRPr lang="zh-CN" altLang="en-GB" sz="8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GB" altLang="zh-CN" sz="1400" dirty="0">
                <a:solidFill>
                  <a:schemeClr val="bg2"/>
                </a:solidFill>
                <a:latin typeface="Arial" panose="020B0604020202020204" pitchFamily="34" charset="0"/>
              </a:rPr>
              <a:t>99</a:t>
            </a:fld>
            <a:endParaRPr lang="en-GB" altLang="zh-CN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《计算机网络技术》-韩毅刚">
  <a:themeElements>
    <a:clrScheme name="《计算机网络基础》-韩毅刚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《计算机网络基础》-韩毅刚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《计算机网络基础》-韩毅刚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计算机网络基础》-韩毅刚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计算机网络基础》-韩毅刚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《计算机网络技术》-韩毅刚">
  <a:themeElements>
    <a:clrScheme name="《计算机网络基础》-韩毅刚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《计算机网络基础》-韩毅刚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《计算机网络基础》-韩毅刚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计算机网络基础》-韩毅刚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计算机网络基础》-韩毅刚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计算机网络基础》-韩毅刚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Settings\hanyg\Application Data\Microsoft\Templates\《计算机网络基础》-韩毅刚.pot</Template>
  <TotalTime>48</TotalTime>
  <Words>3575</Words>
  <Application>Microsoft Office PowerPoint</Application>
  <PresentationFormat>全屏显示(4:3)</PresentationFormat>
  <Paragraphs>916</Paragraphs>
  <Slides>123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123</vt:i4>
      </vt:variant>
    </vt:vector>
  </HeadingPairs>
  <TitlesOfParts>
    <vt:vector size="133" baseType="lpstr">
      <vt:lpstr>宋体</vt:lpstr>
      <vt:lpstr>Arial</vt:lpstr>
      <vt:lpstr>Arial Black</vt:lpstr>
      <vt:lpstr>Times New Roman</vt:lpstr>
      <vt:lpstr>Wingdings</vt:lpstr>
      <vt:lpstr>《计算机网络技术》-韩毅刚</vt:lpstr>
      <vt:lpstr>1_《计算机网络技术》-韩毅刚</vt:lpstr>
      <vt:lpstr>Equation.3</vt:lpstr>
      <vt:lpstr>Visio.Drawing.11</vt:lpstr>
      <vt:lpstr>Visio.Drawing.15</vt:lpstr>
      <vt:lpstr>《物联网概论（第2版）》</vt:lpstr>
      <vt:lpstr>第7章 传感器网络</vt:lpstr>
      <vt:lpstr>传感器网络</vt:lpstr>
      <vt:lpstr> 7.1 有线传感器网络</vt:lpstr>
      <vt:lpstr>7.1.1 现场总线</vt:lpstr>
      <vt:lpstr>现场总线的定义</vt:lpstr>
      <vt:lpstr>PowerPoint 演示文稿</vt:lpstr>
      <vt:lpstr>现场总线的技术特点</vt:lpstr>
      <vt:lpstr>现场总线的优点</vt:lpstr>
      <vt:lpstr>几种有影响的现场总线技术</vt:lpstr>
      <vt:lpstr>7.1.2 CAN总线</vt:lpstr>
      <vt:lpstr>CAN总线的特点</vt:lpstr>
      <vt:lpstr>CAN总线的分层结构</vt:lpstr>
      <vt:lpstr>CAN协议的信息帧类型</vt:lpstr>
      <vt:lpstr>CAN数据帧的组成字段</vt:lpstr>
      <vt:lpstr>7.1.3 M-bus总线</vt:lpstr>
      <vt:lpstr>7.1.3 M-bus总线</vt:lpstr>
      <vt:lpstr>7.2 无线传感器网络概述</vt:lpstr>
      <vt:lpstr>无线传感器网络的定义</vt:lpstr>
      <vt:lpstr>7.2.1无线传感器网络的组成</vt:lpstr>
      <vt:lpstr>1. 无线传感器节点</vt:lpstr>
      <vt:lpstr>无线传感器网络节点结构</vt:lpstr>
      <vt:lpstr>无线传感器节点组成</vt:lpstr>
      <vt:lpstr>2. 汇聚节点</vt:lpstr>
      <vt:lpstr>3. 管理节点</vt:lpstr>
      <vt:lpstr>7.2.2 无线传感器网络的体系结构</vt:lpstr>
      <vt:lpstr>7.1.4 WSN所面临的挑战及发展趋势</vt:lpstr>
      <vt:lpstr>无线传感器网络的特点</vt:lpstr>
      <vt:lpstr>无线传感器网络的特征</vt:lpstr>
      <vt:lpstr> 7.3 无线传感器网络通信协议</vt:lpstr>
      <vt:lpstr>7.3.1 MAC协议</vt:lpstr>
      <vt:lpstr>MAC</vt:lpstr>
      <vt:lpstr>无线传感器网络MAC协议特殊性</vt:lpstr>
      <vt:lpstr>1．竞争型MAC协议</vt:lpstr>
      <vt:lpstr>S-MAC协议</vt:lpstr>
      <vt:lpstr>T-MAC协议</vt:lpstr>
      <vt:lpstr>T-MAC协议早睡问题</vt:lpstr>
      <vt:lpstr> 2．调度型MAC协议</vt:lpstr>
      <vt:lpstr>TRAMA协议</vt:lpstr>
      <vt:lpstr>分配方法</vt:lpstr>
      <vt:lpstr>3．混合型MAC协议</vt:lpstr>
      <vt:lpstr>μ-MAC协议</vt:lpstr>
      <vt:lpstr>Z-MAC协议</vt:lpstr>
      <vt:lpstr>7.2.2 路由协议</vt:lpstr>
      <vt:lpstr>传感器网络路由特点</vt:lpstr>
      <vt:lpstr>1．以数据为中心的路由协议</vt:lpstr>
      <vt:lpstr>SPIN协议</vt:lpstr>
      <vt:lpstr>DD协议</vt:lpstr>
      <vt:lpstr>2．集群结构路由协议</vt:lpstr>
      <vt:lpstr>LEACH协议</vt:lpstr>
      <vt:lpstr>PEGASIS协议</vt:lpstr>
      <vt:lpstr>3．基于地理位置信息路由协议</vt:lpstr>
      <vt:lpstr>4．基于服务质量的路由协议</vt:lpstr>
      <vt:lpstr>7.3.3 传输协议</vt:lpstr>
      <vt:lpstr>无线传感器网络传输协议技术</vt:lpstr>
      <vt:lpstr>1．PSFQ传输协议</vt:lpstr>
      <vt:lpstr>PSFQ传输协议机制</vt:lpstr>
      <vt:lpstr>2．ESRT传输协议</vt:lpstr>
      <vt:lpstr> 7.4 无线传感器网络组网技术</vt:lpstr>
      <vt:lpstr>无线传感器网络的组网模式</vt:lpstr>
      <vt:lpstr>7.4.1 ZigBee网络</vt:lpstr>
      <vt:lpstr>ZigBee网络简介</vt:lpstr>
      <vt:lpstr>ZigBee网络指标</vt:lpstr>
      <vt:lpstr>ZigBee网络的特点</vt:lpstr>
      <vt:lpstr>ZigBee网络设备和拓扑结构</vt:lpstr>
      <vt:lpstr>ZigBee网络节点设备</vt:lpstr>
      <vt:lpstr>ZigBee网络设备类型</vt:lpstr>
      <vt:lpstr>协调器</vt:lpstr>
      <vt:lpstr>ZigBee网络的拓扑结构</vt:lpstr>
      <vt:lpstr>ZigBee协议栈</vt:lpstr>
      <vt:lpstr>ZigBee协议栈</vt:lpstr>
      <vt:lpstr>ZigBee数据的封装</vt:lpstr>
      <vt:lpstr>1．ZigBee物理层</vt:lpstr>
      <vt:lpstr>物理层参考模型</vt:lpstr>
      <vt:lpstr>三个频段27个信道</vt:lpstr>
      <vt:lpstr>信道分配及调制方式</vt:lpstr>
      <vt:lpstr>物理帧结构</vt:lpstr>
      <vt:lpstr> 2．ZigBee媒介访问控制层</vt:lpstr>
      <vt:lpstr>MAC子层功能</vt:lpstr>
      <vt:lpstr>MAC层参考模型</vt:lpstr>
      <vt:lpstr>MAC帧构成</vt:lpstr>
      <vt:lpstr> 3．ZigBee网络层</vt:lpstr>
      <vt:lpstr>网络层接口与结构</vt:lpstr>
      <vt:lpstr>ZigBee网络层帧结构</vt:lpstr>
      <vt:lpstr>4．ZigBee应用层</vt:lpstr>
      <vt:lpstr>PowerPoint 演示文稿</vt:lpstr>
      <vt:lpstr>应用支持子层参考模型</vt:lpstr>
      <vt:lpstr>7.4.2 Z-WAVE</vt:lpstr>
      <vt:lpstr>Z-WAVE网络节点类型</vt:lpstr>
      <vt:lpstr>Z-WAVE路由机制</vt:lpstr>
      <vt:lpstr>Z-WAVE协议栈</vt:lpstr>
      <vt:lpstr>Z-WAVE和ZigBee的区别</vt:lpstr>
      <vt:lpstr>7.4.3 EnOcean</vt:lpstr>
      <vt:lpstr>1. EnOcean的特点</vt:lpstr>
      <vt:lpstr>2. EnOcean协议栈</vt:lpstr>
      <vt:lpstr>7.4.4 Thread</vt:lpstr>
      <vt:lpstr> 7.5 无线传感网核心支撑技术</vt:lpstr>
      <vt:lpstr>7.5.1 拓扑控制</vt:lpstr>
      <vt:lpstr>拓扑控制的意义</vt:lpstr>
      <vt:lpstr>1．功率控制算法</vt:lpstr>
      <vt:lpstr>2．层次拓扑结构控制算法</vt:lpstr>
      <vt:lpstr>7.5.2 时间同步</vt:lpstr>
      <vt:lpstr>时间同步的设计要求</vt:lpstr>
      <vt:lpstr>1．无线传感器网络的传输时延</vt:lpstr>
      <vt:lpstr> 2．时间同步的分类</vt:lpstr>
      <vt:lpstr> 3．WSN的时间同步协议</vt:lpstr>
      <vt:lpstr>7.5.3 数据融合</vt:lpstr>
      <vt:lpstr>1．数据融合的作用</vt:lpstr>
      <vt:lpstr>2．数据融合的种类和方法</vt:lpstr>
      <vt:lpstr>数据融合的种类</vt:lpstr>
      <vt:lpstr>数据融合的方法</vt:lpstr>
      <vt:lpstr> 7.6 无线传感器网络应用开发</vt:lpstr>
      <vt:lpstr>7.6.1 无线传感器网络的硬件开发</vt:lpstr>
      <vt:lpstr>1．WSN的硬件产品分类</vt:lpstr>
      <vt:lpstr> 2．传感器节点的设计</vt:lpstr>
      <vt:lpstr>7.6.2 无线传感网操作系统移植</vt:lpstr>
      <vt:lpstr>1．无线传感网络操作系统实例</vt:lpstr>
      <vt:lpstr> 2．TinyOS操作系统</vt:lpstr>
      <vt:lpstr>7.6.3 无线传感器网络的软件开发</vt:lpstr>
      <vt:lpstr>1  软件开发层次</vt:lpstr>
      <vt:lpstr>软件开发设计要求</vt:lpstr>
      <vt:lpstr> 2．nesC编程语言简介</vt:lpstr>
      <vt:lpstr>总结</vt:lpstr>
    </vt:vector>
  </TitlesOfParts>
  <Company>NKU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</dc:title>
  <dc:creator>韩毅刚</dc:creator>
  <cp:lastModifiedBy>泰乾 王</cp:lastModifiedBy>
  <cp:revision>165</cp:revision>
  <dcterms:created xsi:type="dcterms:W3CDTF">2004-07-14T01:21:00Z</dcterms:created>
  <dcterms:modified xsi:type="dcterms:W3CDTF">2025-06-22T06:18:45Z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6EB9D2CF64EA4DD281D438C49CE84AF8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eyJoZGlkIjoiMDEzN2RhNmNmMDE2YzBlNjU0MDU4MjJmODdhYThjMTYifQ==</vt:lpwstr>
  </property>
</Properties>
</file>