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7" r:id="rId2"/>
    <p:sldId id="256"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4" r:id="rId29"/>
    <p:sldId id="284" r:id="rId30"/>
    <p:sldId id="283" r:id="rId31"/>
    <p:sldId id="285" r:id="rId32"/>
    <p:sldId id="286" r:id="rId33"/>
    <p:sldId id="287" r:id="rId34"/>
    <p:sldId id="288" r:id="rId35"/>
    <p:sldId id="289" r:id="rId36"/>
    <p:sldId id="291" r:id="rId37"/>
    <p:sldId id="293" r:id="rId38"/>
    <p:sldId id="294" r:id="rId39"/>
    <p:sldId id="295" r:id="rId40"/>
    <p:sldId id="292" r:id="rId41"/>
    <p:sldId id="296" r:id="rId42"/>
    <p:sldId id="297" r:id="rId43"/>
    <p:sldId id="299" r:id="rId44"/>
    <p:sldId id="302" r:id="rId45"/>
    <p:sldId id="303" r:id="rId46"/>
    <p:sldId id="298" r:id="rId47"/>
    <p:sldId id="300" r:id="rId48"/>
    <p:sldId id="301" r:id="rId49"/>
    <p:sldId id="304" r:id="rId50"/>
    <p:sldId id="305" r:id="rId51"/>
    <p:sldId id="328" r:id="rId52"/>
    <p:sldId id="397" r:id="rId53"/>
    <p:sldId id="398" r:id="rId54"/>
    <p:sldId id="399" r:id="rId55"/>
    <p:sldId id="401" r:id="rId56"/>
    <p:sldId id="402" r:id="rId57"/>
    <p:sldId id="403" r:id="rId58"/>
    <p:sldId id="404" r:id="rId59"/>
    <p:sldId id="307" r:id="rId60"/>
    <p:sldId id="308" r:id="rId61"/>
    <p:sldId id="309" r:id="rId62"/>
    <p:sldId id="310" r:id="rId63"/>
    <p:sldId id="325" r:id="rId64"/>
    <p:sldId id="326" r:id="rId65"/>
    <p:sldId id="324" r:id="rId66"/>
    <p:sldId id="327" r:id="rId67"/>
    <p:sldId id="311" r:id="rId68"/>
    <p:sldId id="313" r:id="rId69"/>
    <p:sldId id="315" r:id="rId70"/>
    <p:sldId id="316" r:id="rId71"/>
    <p:sldId id="317" r:id="rId72"/>
    <p:sldId id="318" r:id="rId73"/>
    <p:sldId id="319" r:id="rId74"/>
    <p:sldId id="320" r:id="rId75"/>
    <p:sldId id="321" r:id="rId76"/>
    <p:sldId id="322" r:id="rId77"/>
    <p:sldId id="323" r:id="rId78"/>
    <p:sldId id="312"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4" autoAdjust="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F329EF-5D39-41C3-AEE9-6CDF7AE1EAF2}" type="datetimeFigureOut">
              <a:rPr lang="zh-CN" altLang="en-US" smtClean="0"/>
              <a:t>2021/4/23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EFC8E3-0296-499E-8801-6873A4854011}" type="slidenum">
              <a:rPr lang="zh-CN" altLang="en-US" smtClean="0"/>
              <a:t>‹#›</a:t>
            </a:fld>
            <a:endParaRPr lang="zh-CN" altLang="en-US"/>
          </a:p>
        </p:txBody>
      </p:sp>
    </p:spTree>
    <p:extLst>
      <p:ext uri="{BB962C8B-B14F-4D97-AF65-F5344CB8AC3E}">
        <p14:creationId xmlns:p14="http://schemas.microsoft.com/office/powerpoint/2010/main" val="407609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297024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F4F4F"/>
                </a:solidFill>
                <a:effectLst/>
                <a:latin typeface="PingFang SC"/>
              </a:rPr>
              <a:t>from . import,“</a:t>
            </a:r>
            <a:r>
              <a:rPr lang="en-US" altLang="zh-CN" b="1" i="0" dirty="0">
                <a:solidFill>
                  <a:srgbClr val="4F4F4F"/>
                </a:solidFill>
                <a:effectLst/>
                <a:latin typeface="PingFang SC"/>
              </a:rPr>
              <a:t>.”  </a:t>
            </a:r>
            <a:r>
              <a:rPr lang="zh-CN" altLang="en-US" b="0" i="0" dirty="0">
                <a:solidFill>
                  <a:srgbClr val="4F4F4F"/>
                </a:solidFill>
                <a:effectLst/>
                <a:latin typeface="PingFang SC"/>
              </a:rPr>
              <a:t>代表使用相对路径导入，即从当前项目中寻找需要导入的包或函数</a:t>
            </a:r>
            <a:endParaRPr lang="zh-CN" altLang="en-US" dirty="0"/>
          </a:p>
        </p:txBody>
      </p:sp>
      <p:sp>
        <p:nvSpPr>
          <p:cNvPr id="4" name="灯片编号占位符 3"/>
          <p:cNvSpPr>
            <a:spLocks noGrp="1"/>
          </p:cNvSpPr>
          <p:nvPr>
            <p:ph type="sldNum" sz="quarter" idx="5"/>
          </p:nvPr>
        </p:nvSpPr>
        <p:spPr/>
        <p:txBody>
          <a:bodyPr/>
          <a:lstStyle/>
          <a:p>
            <a:fld id="{BFEFC8E3-0296-499E-8801-6873A4854011}" type="slidenum">
              <a:rPr lang="zh-CN" altLang="en-US" smtClean="0"/>
              <a:t>67</a:t>
            </a:fld>
            <a:endParaRPr lang="zh-CN" altLang="en-US"/>
          </a:p>
        </p:txBody>
      </p:sp>
    </p:spTree>
    <p:extLst>
      <p:ext uri="{BB962C8B-B14F-4D97-AF65-F5344CB8AC3E}">
        <p14:creationId xmlns:p14="http://schemas.microsoft.com/office/powerpoint/2010/main" val="212873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main.py</a:t>
            </a:r>
            <a:r>
              <a:rPr lang="zh-CN" altLang="en-US" dirty="0"/>
              <a:t>想要引用</a:t>
            </a:r>
            <a:r>
              <a:rPr lang="en-US" altLang="zh-CN" dirty="0" err="1"/>
              <a:t>package_a</a:t>
            </a:r>
            <a:r>
              <a:rPr lang="zh-CN" altLang="en-US" dirty="0"/>
              <a:t>中的模块</a:t>
            </a:r>
            <a:r>
              <a:rPr lang="en-US" altLang="zh-CN" dirty="0"/>
              <a:t>module a1</a:t>
            </a:r>
            <a:r>
              <a:rPr lang="zh-CN" altLang="en-US" dirty="0"/>
              <a:t>，可以使用</a:t>
            </a:r>
            <a:r>
              <a:rPr lang="en-US" altLang="zh-CN" dirty="0"/>
              <a:t>:</a:t>
            </a:r>
          </a:p>
          <a:p>
            <a:r>
              <a:rPr lang="en-US" altLang="zh-CN" dirty="0"/>
              <a:t>from </a:t>
            </a:r>
            <a:r>
              <a:rPr lang="en-US" altLang="zh-CN" dirty="0" err="1"/>
              <a:t>package_a</a:t>
            </a:r>
            <a:r>
              <a:rPr lang="en-US" altLang="zh-CN" dirty="0"/>
              <a:t> import module_a1</a:t>
            </a:r>
          </a:p>
          <a:p>
            <a:r>
              <a:rPr lang="en-US" altLang="zh-CN" dirty="0"/>
              <a:t>import package_a.module_a1</a:t>
            </a:r>
          </a:p>
          <a:p>
            <a:r>
              <a:rPr lang="zh-CN" altLang="en-US" dirty="0"/>
              <a:t>如果</a:t>
            </a:r>
            <a:r>
              <a:rPr lang="en-US" altLang="zh-CN" dirty="0" err="1"/>
              <a:t>package_a</a:t>
            </a:r>
            <a:r>
              <a:rPr lang="zh-CN" altLang="en-US" dirty="0"/>
              <a:t>中的</a:t>
            </a:r>
            <a:r>
              <a:rPr lang="en-US" altLang="zh-CN" dirty="0"/>
              <a:t>module a1</a:t>
            </a:r>
            <a:r>
              <a:rPr lang="zh-CN" altLang="en-US" dirty="0"/>
              <a:t>需要引用</a:t>
            </a:r>
            <a:r>
              <a:rPr lang="en-US" altLang="zh-CN" dirty="0" err="1"/>
              <a:t>package_b</a:t>
            </a:r>
            <a:r>
              <a:rPr lang="zh-CN" altLang="en-US" dirty="0"/>
              <a:t>，那么默认情况下，</a:t>
            </a:r>
            <a:r>
              <a:rPr lang="en-US" altLang="zh-CN" dirty="0"/>
              <a:t>python</a:t>
            </a:r>
            <a:r>
              <a:rPr lang="zh-CN" altLang="en-US" dirty="0"/>
              <a:t>是找不到</a:t>
            </a:r>
            <a:r>
              <a:rPr lang="en-US" altLang="zh-CN" dirty="0" err="1"/>
              <a:t>package_b</a:t>
            </a:r>
            <a:r>
              <a:rPr lang="zh-CN" altLang="en-US" dirty="0"/>
              <a:t>。</a:t>
            </a:r>
            <a:endParaRPr lang="en-US" altLang="zh-CN" dirty="0"/>
          </a:p>
          <a:p>
            <a:r>
              <a:rPr lang="zh-CN" altLang="en-US" dirty="0"/>
              <a:t>我们可以使用</a:t>
            </a:r>
            <a:r>
              <a:rPr lang="en-US" altLang="zh-CN" dirty="0" err="1"/>
              <a:t>sys.path.append</a:t>
            </a:r>
            <a:r>
              <a:rPr lang="en-US" altLang="zh-CN" dirty="0"/>
              <a:t>('../'),</a:t>
            </a:r>
            <a:r>
              <a:rPr lang="zh-CN" altLang="en-US" dirty="0"/>
              <a:t>可以在</a:t>
            </a:r>
            <a:r>
              <a:rPr lang="en-US" altLang="zh-CN" dirty="0" err="1"/>
              <a:t>packagea</a:t>
            </a:r>
            <a:r>
              <a:rPr lang="zh-CN" altLang="en-US" dirty="0"/>
              <a:t>中的</a:t>
            </a:r>
            <a:r>
              <a:rPr lang="en-US" altLang="zh-CN" dirty="0"/>
              <a:t>__init__.py</a:t>
            </a:r>
            <a:r>
              <a:rPr lang="zh-CN" altLang="en-US" dirty="0"/>
              <a:t>添加这句话，然后该包下得所有</a:t>
            </a:r>
            <a:r>
              <a:rPr lang="en-US" altLang="zh-CN" dirty="0"/>
              <a:t>module</a:t>
            </a:r>
            <a:r>
              <a:rPr lang="zh-CN" altLang="en-US" dirty="0"/>
              <a:t>都添加* </a:t>
            </a:r>
            <a:r>
              <a:rPr lang="en-US" altLang="zh-CN" dirty="0"/>
              <a:t>import __</a:t>
            </a:r>
            <a:r>
              <a:rPr lang="en-US" altLang="zh-CN" dirty="0" err="1"/>
              <a:t>init</a:t>
            </a:r>
            <a:r>
              <a:rPr lang="en-US" altLang="zh-CN" dirty="0"/>
              <a:t>_</a:t>
            </a:r>
            <a:r>
              <a:rPr lang="zh-CN" altLang="en-US" dirty="0"/>
              <a:t>即可。</a:t>
            </a:r>
          </a:p>
        </p:txBody>
      </p:sp>
      <p:sp>
        <p:nvSpPr>
          <p:cNvPr id="4" name="灯片编号占位符 3"/>
          <p:cNvSpPr>
            <a:spLocks noGrp="1"/>
          </p:cNvSpPr>
          <p:nvPr>
            <p:ph type="sldNum" sz="quarter" idx="5"/>
          </p:nvPr>
        </p:nvSpPr>
        <p:spPr/>
        <p:txBody>
          <a:bodyPr/>
          <a:lstStyle/>
          <a:p>
            <a:fld id="{BFEFC8E3-0296-499E-8801-6873A4854011}" type="slidenum">
              <a:rPr lang="zh-CN" altLang="en-US" smtClean="0"/>
              <a:t>68</a:t>
            </a:fld>
            <a:endParaRPr lang="zh-CN" altLang="en-US"/>
          </a:p>
        </p:txBody>
      </p:sp>
    </p:spTree>
    <p:extLst>
      <p:ext uri="{BB962C8B-B14F-4D97-AF65-F5344CB8AC3E}">
        <p14:creationId xmlns:p14="http://schemas.microsoft.com/office/powerpoint/2010/main" val="94294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t>，默认情况下，</a:t>
            </a:r>
            <a:r>
              <a:rPr lang="en-US" altLang="zh-CN" dirty="0"/>
              <a:t>python</a:t>
            </a:r>
            <a:r>
              <a:rPr lang="zh-CN" altLang="en-US" dirty="0"/>
              <a:t>是找不到</a:t>
            </a:r>
            <a:r>
              <a:rPr lang="en-US" altLang="zh-CN" dirty="0" err="1"/>
              <a:t>package_b</a:t>
            </a:r>
            <a:r>
              <a:rPr lang="zh-CN" altLang="en-US" dirty="0"/>
              <a:t>的。</a:t>
            </a:r>
            <a:endParaRPr lang="en-US" altLang="zh-CN" dirty="0"/>
          </a:p>
          <a:p>
            <a:pPr>
              <a:lnSpc>
                <a:spcPct val="120000"/>
              </a:lnSpc>
            </a:pPr>
            <a:r>
              <a:rPr lang="zh-CN" altLang="en-US" dirty="0"/>
              <a:t>我们可以在</a:t>
            </a:r>
            <a:r>
              <a:rPr lang="en-US" altLang="zh-CN" dirty="0"/>
              <a:t>package_a</a:t>
            </a:r>
            <a:r>
              <a:rPr lang="zh-CN" altLang="en-US" dirty="0"/>
              <a:t>中的</a:t>
            </a:r>
            <a:r>
              <a:rPr lang="en-US" altLang="zh-CN" dirty="0"/>
              <a:t>__init__.py</a:t>
            </a:r>
            <a:r>
              <a:rPr lang="zh-CN" altLang="en-US" dirty="0"/>
              <a:t>添加</a:t>
            </a:r>
            <a:r>
              <a:rPr lang="en-US" altLang="zh-CN" dirty="0" err="1">
                <a:solidFill>
                  <a:schemeClr val="accent1"/>
                </a:solidFill>
              </a:rPr>
              <a:t>sys.path.append</a:t>
            </a:r>
            <a:r>
              <a:rPr lang="en-US" altLang="zh-CN" dirty="0">
                <a:solidFill>
                  <a:schemeClr val="accent1"/>
                </a:solidFill>
              </a:rPr>
              <a:t>(‘../’)</a:t>
            </a:r>
            <a:r>
              <a:rPr lang="zh-CN" altLang="en-US" dirty="0"/>
              <a:t>这句话，</a:t>
            </a:r>
            <a:endParaRPr lang="en-US" altLang="zh-CN" dirty="0"/>
          </a:p>
          <a:p>
            <a:pPr>
              <a:lnSpc>
                <a:spcPct val="120000"/>
              </a:lnSpc>
            </a:pPr>
            <a:r>
              <a:rPr lang="zh-CN" altLang="en-US" dirty="0"/>
              <a:t>则该包下的所有</a:t>
            </a:r>
            <a:r>
              <a:rPr lang="en-US" altLang="zh-CN" dirty="0"/>
              <a:t>module</a:t>
            </a:r>
            <a:r>
              <a:rPr lang="zh-CN" altLang="en-US" dirty="0"/>
              <a:t>都添加</a:t>
            </a:r>
            <a:br>
              <a:rPr lang="en-US" altLang="zh-CN" dirty="0"/>
            </a:br>
            <a:r>
              <a:rPr lang="zh-CN" altLang="en-US" dirty="0"/>
              <a:t>* </a:t>
            </a:r>
            <a:r>
              <a:rPr lang="en-US" altLang="zh-CN" dirty="0"/>
              <a:t>import __</a:t>
            </a:r>
            <a:r>
              <a:rPr lang="en-US" altLang="zh-CN" dirty="0" err="1"/>
              <a:t>init</a:t>
            </a:r>
            <a:r>
              <a:rPr lang="en-US" altLang="zh-CN" dirty="0"/>
              <a:t>__</a:t>
            </a:r>
            <a:r>
              <a:rPr lang="zh-CN" altLang="en-US" dirty="0"/>
              <a:t>即可。</a:t>
            </a:r>
          </a:p>
          <a:p>
            <a:endParaRPr lang="zh-CN" altLang="en-US" dirty="0"/>
          </a:p>
        </p:txBody>
      </p:sp>
      <p:sp>
        <p:nvSpPr>
          <p:cNvPr id="4" name="灯片编号占位符 3"/>
          <p:cNvSpPr>
            <a:spLocks noGrp="1"/>
          </p:cNvSpPr>
          <p:nvPr>
            <p:ph type="sldNum" sz="quarter" idx="5"/>
          </p:nvPr>
        </p:nvSpPr>
        <p:spPr/>
        <p:txBody>
          <a:bodyPr/>
          <a:lstStyle/>
          <a:p>
            <a:fld id="{BFEFC8E3-0296-499E-8801-6873A4854011}" type="slidenum">
              <a:rPr lang="zh-CN" altLang="en-US" smtClean="0"/>
              <a:t>69</a:t>
            </a:fld>
            <a:endParaRPr lang="zh-CN" altLang="en-US"/>
          </a:p>
        </p:txBody>
      </p:sp>
    </p:spTree>
    <p:extLst>
      <p:ext uri="{BB962C8B-B14F-4D97-AF65-F5344CB8AC3E}">
        <p14:creationId xmlns:p14="http://schemas.microsoft.com/office/powerpoint/2010/main" val="149599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EFC8E3-0296-499E-8801-6873A4854011}" type="slidenum">
              <a:rPr lang="zh-CN" altLang="en-US" smtClean="0"/>
              <a:t>71</a:t>
            </a:fld>
            <a:endParaRPr lang="zh-CN" altLang="en-US"/>
          </a:p>
        </p:txBody>
      </p:sp>
    </p:spTree>
    <p:extLst>
      <p:ext uri="{BB962C8B-B14F-4D97-AF65-F5344CB8AC3E}">
        <p14:creationId xmlns:p14="http://schemas.microsoft.com/office/powerpoint/2010/main" val="116885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p>
            <a:fld id="{530820CF-B880-4189-942D-D702A7CBA730}" type="datetimeFigureOut">
              <a:rPr lang="zh-CN" altLang="en-US" smtClean="0"/>
              <a:t>2021/4/23</a:t>
            </a:fld>
            <a:endParaRPr lang="zh-CN" altLang="en-US"/>
          </a:p>
        </p:txBody>
      </p:sp>
      <p:sp>
        <p:nvSpPr>
          <p:cNvPr id="6" name="页脚占位符 5"/>
          <p:cNvSpPr>
            <a:spLocks noGrp="1"/>
          </p:cNvSpPr>
          <p:nvPr>
            <p:ph type="ftr" sz="quarter" idx="11"/>
          </p:nvPr>
        </p:nvSpPr>
        <p:spPr>
          <a:xfrm>
            <a:off x="914400" y="55499"/>
            <a:ext cx="5562600" cy="365125"/>
          </a:xfrm>
        </p:spPr>
        <p:txBody>
          <a:bodyPr/>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30820CF-B880-4189-942D-D702A7CBA730}" type="datetimeFigureOut">
              <a:rPr lang="zh-CN" altLang="en-US" smtClean="0"/>
              <a:t>2021/4/23</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060848"/>
            <a:ext cx="7772400" cy="2880320"/>
          </a:xfrm>
        </p:spPr>
        <p:txBody>
          <a:bodyPr/>
          <a:lstStyle/>
          <a:p>
            <a:pPr algn="ctr"/>
            <a:r>
              <a:rPr lang="en-US" altLang="zh-CN" sz="8000" dirty="0">
                <a:latin typeface="微软雅黑" panose="020B0503020204020204" pitchFamily="34" charset="-122"/>
                <a:ea typeface="微软雅黑" panose="020B0503020204020204" pitchFamily="34" charset="-122"/>
              </a:rPr>
              <a:t>Python</a:t>
            </a:r>
            <a:r>
              <a:rPr lang="zh-CN" altLang="en-US" sz="8000" dirty="0">
                <a:latin typeface="微软雅黑" panose="020B0503020204020204" pitchFamily="34" charset="-122"/>
                <a:ea typeface="微软雅黑" panose="020B0503020204020204" pitchFamily="34" charset="-122"/>
              </a:rPr>
              <a:t>中的</a:t>
            </a:r>
            <a:br>
              <a:rPr lang="en-US" altLang="zh-CN" sz="8000" dirty="0">
                <a:latin typeface="微软雅黑" panose="020B0503020204020204" pitchFamily="34" charset="-122"/>
                <a:ea typeface="微软雅黑" panose="020B0503020204020204" pitchFamily="34" charset="-122"/>
              </a:rPr>
            </a:br>
            <a:r>
              <a:rPr lang="zh-CN" altLang="en-US" sz="8000" dirty="0">
                <a:latin typeface="微软雅黑" panose="020B0503020204020204" pitchFamily="34" charset="-122"/>
                <a:ea typeface="微软雅黑" panose="020B0503020204020204" pitchFamily="34" charset="-122"/>
              </a:rPr>
              <a:t>抽象与函数</a:t>
            </a:r>
          </a:p>
        </p:txBody>
      </p:sp>
    </p:spTree>
    <p:extLst>
      <p:ext uri="{BB962C8B-B14F-4D97-AF65-F5344CB8AC3E}">
        <p14:creationId xmlns:p14="http://schemas.microsoft.com/office/powerpoint/2010/main" val="306633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定义函数的基本语法</a:t>
            </a:r>
          </a:p>
        </p:txBody>
      </p:sp>
      <p:sp>
        <p:nvSpPr>
          <p:cNvPr id="3" name="内容占位符 2"/>
          <p:cNvSpPr>
            <a:spLocks noGrp="1"/>
          </p:cNvSpPr>
          <p:nvPr>
            <p:ph idx="1"/>
          </p:nvPr>
        </p:nvSpPr>
        <p:spPr/>
        <p:txBody>
          <a:bodyPr>
            <a:normAutofit lnSpcReduction="10000"/>
          </a:bodyPr>
          <a:lstStyle/>
          <a:p>
            <a:r>
              <a:rPr lang="en-US" altLang="zh-CN" dirty="0">
                <a:solidFill>
                  <a:schemeClr val="accent1"/>
                </a:solidFill>
              </a:rPr>
              <a:t>def</a:t>
            </a:r>
            <a:r>
              <a:rPr lang="en-US" altLang="zh-CN" dirty="0"/>
              <a:t> </a:t>
            </a:r>
            <a:r>
              <a:rPr lang="zh-CN" altLang="en-US" dirty="0"/>
              <a:t>函数名</a:t>
            </a:r>
            <a:r>
              <a:rPr lang="en-US" altLang="zh-CN" dirty="0"/>
              <a:t>( </a:t>
            </a:r>
            <a:r>
              <a:rPr lang="zh-CN" altLang="en-US" dirty="0"/>
              <a:t>参数列表</a:t>
            </a:r>
            <a:r>
              <a:rPr lang="en-US" altLang="zh-CN" dirty="0"/>
              <a:t>): </a:t>
            </a:r>
          </a:p>
          <a:p>
            <a:pPr lvl="1"/>
            <a:r>
              <a:rPr lang="zh-CN" altLang="en-US" dirty="0"/>
              <a:t>函数体</a:t>
            </a:r>
            <a:endParaRPr lang="en-US" altLang="zh-CN" dirty="0"/>
          </a:p>
          <a:p>
            <a:pPr lvl="1"/>
            <a:r>
              <a:rPr lang="en-US" altLang="zh-CN" dirty="0">
                <a:solidFill>
                  <a:schemeClr val="accent1"/>
                </a:solidFill>
              </a:rPr>
              <a:t>return</a:t>
            </a:r>
            <a:r>
              <a:rPr lang="en-US" altLang="zh-CN" dirty="0"/>
              <a:t> [</a:t>
            </a:r>
            <a:r>
              <a:rPr lang="zh-CN" altLang="en-US" dirty="0"/>
              <a:t>表达式</a:t>
            </a:r>
            <a:r>
              <a:rPr lang="en-US" altLang="zh-CN" dirty="0"/>
              <a:t>]</a:t>
            </a:r>
          </a:p>
          <a:p>
            <a:r>
              <a:rPr lang="zh-CN" altLang="en-US" dirty="0"/>
              <a:t>此处的</a:t>
            </a:r>
            <a:r>
              <a:rPr lang="en-US" altLang="zh-CN" dirty="0">
                <a:solidFill>
                  <a:schemeClr val="accent1"/>
                </a:solidFill>
              </a:rPr>
              <a:t>return</a:t>
            </a:r>
            <a:r>
              <a:rPr lang="zh-CN" altLang="en-US" dirty="0"/>
              <a:t>用来返回一个结果</a:t>
            </a:r>
            <a:endParaRPr lang="en-US" altLang="zh-CN" dirty="0"/>
          </a:p>
          <a:p>
            <a:r>
              <a:rPr lang="zh-CN" altLang="en-US" dirty="0"/>
              <a:t>即函数的“</a:t>
            </a:r>
            <a:r>
              <a:rPr lang="zh-CN" altLang="en-US" dirty="0">
                <a:solidFill>
                  <a:schemeClr val="accent1"/>
                </a:solidFill>
              </a:rPr>
              <a:t>返回值</a:t>
            </a:r>
            <a:r>
              <a:rPr lang="zh-CN" altLang="en-US" dirty="0"/>
              <a:t>”</a:t>
            </a:r>
            <a:endParaRPr lang="en-US" altLang="zh-CN" dirty="0"/>
          </a:p>
          <a:p>
            <a:r>
              <a:rPr lang="zh-CN" altLang="en-US" dirty="0"/>
              <a:t>函数并不仅仅是输出，还可以做很多复杂的计算和处理，然后将处理结果返回</a:t>
            </a:r>
            <a:endParaRPr lang="en-US" altLang="zh-CN" dirty="0"/>
          </a:p>
          <a:p>
            <a:r>
              <a:rPr lang="zh-CN" altLang="en-US" dirty="0">
                <a:solidFill>
                  <a:schemeClr val="accent1"/>
                </a:solidFill>
              </a:rPr>
              <a:t>可以返回一个甚至一组值</a:t>
            </a:r>
            <a:endParaRPr lang="en-US" altLang="zh-CN" dirty="0">
              <a:solidFill>
                <a:schemeClr val="accent1"/>
              </a:solidFill>
            </a:endParaRPr>
          </a:p>
          <a:p>
            <a:r>
              <a:rPr lang="zh-CN" altLang="en-US" dirty="0">
                <a:solidFill>
                  <a:schemeClr val="accent1"/>
                </a:solidFill>
              </a:rPr>
              <a:t>返回值可被调用函数的程序进一步利用</a:t>
            </a:r>
            <a:endParaRPr lang="en-US" altLang="zh-CN" dirty="0">
              <a:solidFill>
                <a:schemeClr val="accent1"/>
              </a:solidFill>
            </a:endParaRPr>
          </a:p>
        </p:txBody>
      </p:sp>
    </p:spTree>
    <p:extLst>
      <p:ext uri="{BB962C8B-B14F-4D97-AF65-F5344CB8AC3E}">
        <p14:creationId xmlns:p14="http://schemas.microsoft.com/office/powerpoint/2010/main" val="83125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函数的返回值示例</a:t>
            </a:r>
          </a:p>
        </p:txBody>
      </p:sp>
      <p:sp>
        <p:nvSpPr>
          <p:cNvPr id="3" name="内容占位符 2"/>
          <p:cNvSpPr>
            <a:spLocks noGrp="1"/>
          </p:cNvSpPr>
          <p:nvPr>
            <p:ph idx="1"/>
          </p:nvPr>
        </p:nvSpPr>
        <p:spPr/>
        <p:txBody>
          <a:bodyPr/>
          <a:lstStyle/>
          <a:p>
            <a:r>
              <a:rPr lang="zh-CN" altLang="en-US" dirty="0"/>
              <a:t>先来个简单的，比如之前咱们求</a:t>
            </a:r>
            <a:r>
              <a:rPr lang="en-US" altLang="zh-CN" dirty="0"/>
              <a:t>1~100</a:t>
            </a:r>
            <a:r>
              <a:rPr lang="zh-CN" altLang="en-US" dirty="0"/>
              <a:t>之和：</a:t>
            </a:r>
            <a:endParaRPr lang="en-US" altLang="zh-CN" dirty="0"/>
          </a:p>
          <a:p>
            <a:r>
              <a:rPr lang="zh-CN" altLang="en-US" dirty="0"/>
              <a:t>就可以写一个自定义函数</a:t>
            </a:r>
            <a:r>
              <a:rPr lang="en-US" altLang="zh-CN" dirty="0">
                <a:solidFill>
                  <a:schemeClr val="accent1"/>
                </a:solidFill>
              </a:rPr>
              <a:t>sum()</a:t>
            </a:r>
          </a:p>
          <a:p>
            <a:r>
              <a:rPr lang="zh-CN" altLang="en-US" dirty="0"/>
              <a:t>但是系统已经内置了一个函数</a:t>
            </a:r>
            <a:r>
              <a:rPr lang="en-US" altLang="zh-CN" dirty="0">
                <a:solidFill>
                  <a:schemeClr val="accent1"/>
                </a:solidFill>
              </a:rPr>
              <a:t>sum()</a:t>
            </a:r>
          </a:p>
          <a:p>
            <a:r>
              <a:rPr lang="zh-CN" altLang="en-US" dirty="0"/>
              <a:t>咱们就可以换个名字，比如</a:t>
            </a:r>
            <a:r>
              <a:rPr lang="en-US" altLang="zh-CN" dirty="0" err="1">
                <a:solidFill>
                  <a:schemeClr val="accent3"/>
                </a:solidFill>
              </a:rPr>
              <a:t>my_sum</a:t>
            </a:r>
            <a:r>
              <a:rPr lang="en-US" altLang="zh-CN" dirty="0">
                <a:solidFill>
                  <a:schemeClr val="accent3"/>
                </a:solidFill>
              </a:rPr>
              <a:t>()</a:t>
            </a:r>
          </a:p>
          <a:p>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05064"/>
            <a:ext cx="486369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5" y="4293096"/>
            <a:ext cx="2640293"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42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fade">
                                      <p:cBhvr>
                                        <p:cTn id="27" dur="500"/>
                                        <p:tgtEl>
                                          <p:spTgt spid="409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100"/>
                                        </p:tgtEl>
                                        <p:attrNameLst>
                                          <p:attrName>style.visibility</p:attrName>
                                        </p:attrNameLst>
                                      </p:cBhvr>
                                      <p:to>
                                        <p:strVal val="visible"/>
                                      </p:to>
                                    </p:set>
                                    <p:animEffect transition="in" filter="randombar(horizontal)">
                                      <p:cBhvr>
                                        <p:cTn id="3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关于参数</a:t>
            </a:r>
          </a:p>
        </p:txBody>
      </p:sp>
      <p:sp>
        <p:nvSpPr>
          <p:cNvPr id="3" name="内容占位符 2"/>
          <p:cNvSpPr>
            <a:spLocks noGrp="1"/>
          </p:cNvSpPr>
          <p:nvPr>
            <p:ph idx="1"/>
          </p:nvPr>
        </p:nvSpPr>
        <p:spPr/>
        <p:txBody>
          <a:bodyPr>
            <a:normAutofit lnSpcReduction="10000"/>
          </a:bodyPr>
          <a:lstStyle/>
          <a:p>
            <a:r>
              <a:rPr lang="zh-CN" altLang="en-US" dirty="0"/>
              <a:t>这个部分说起来有点复杂</a:t>
            </a:r>
            <a:endParaRPr lang="en-US" altLang="zh-CN" dirty="0"/>
          </a:p>
          <a:p>
            <a:r>
              <a:rPr lang="zh-CN" altLang="en-US" dirty="0"/>
              <a:t>咱们举个简单的例子</a:t>
            </a:r>
            <a:endParaRPr lang="en-US" altLang="zh-CN" dirty="0"/>
          </a:p>
          <a:p>
            <a:r>
              <a:rPr lang="zh-CN" altLang="en-US" dirty="0"/>
              <a:t>请问，</a:t>
            </a:r>
            <a:r>
              <a:rPr lang="zh-CN" altLang="en-US" dirty="0">
                <a:solidFill>
                  <a:schemeClr val="accent1"/>
                </a:solidFill>
              </a:rPr>
              <a:t>此时输出结果是</a:t>
            </a:r>
            <a:r>
              <a:rPr lang="en-US" altLang="zh-CN" dirty="0">
                <a:solidFill>
                  <a:schemeClr val="accent1"/>
                </a:solidFill>
              </a:rPr>
              <a:t>2</a:t>
            </a:r>
            <a:r>
              <a:rPr lang="zh-CN" altLang="en-US" dirty="0">
                <a:solidFill>
                  <a:schemeClr val="accent1"/>
                </a:solidFill>
              </a:rPr>
              <a:t>还是</a:t>
            </a:r>
            <a:r>
              <a:rPr lang="en-US" altLang="zh-CN" dirty="0">
                <a:solidFill>
                  <a:schemeClr val="accent1"/>
                </a:solidFill>
              </a:rPr>
              <a:t>10</a:t>
            </a:r>
            <a:r>
              <a:rPr lang="zh-CN" altLang="en-US" dirty="0">
                <a:solidFill>
                  <a:schemeClr val="accent1"/>
                </a:solidFill>
              </a:rPr>
              <a:t>？</a:t>
            </a:r>
            <a:endParaRPr lang="en-US" altLang="zh-CN" dirty="0">
              <a:solidFill>
                <a:schemeClr val="accent1"/>
              </a:solidFill>
            </a:endParaRPr>
          </a:p>
          <a:p>
            <a:endParaRPr lang="en-US" altLang="zh-CN" dirty="0"/>
          </a:p>
          <a:p>
            <a:endParaRPr lang="en-US" altLang="zh-CN" dirty="0"/>
          </a:p>
          <a:p>
            <a:endParaRPr lang="en-US" altLang="zh-CN" dirty="0"/>
          </a:p>
          <a:p>
            <a:endParaRPr lang="en-US" altLang="zh-CN" dirty="0"/>
          </a:p>
          <a:p>
            <a:endParaRPr lang="en-US" altLang="zh-CN" dirty="0"/>
          </a:p>
          <a:p>
            <a:r>
              <a:rPr lang="zh-CN" altLang="en-US" dirty="0"/>
              <a:t>稍作修改，又会怎么输出？</a:t>
            </a:r>
            <a:endParaRPr lang="en-US" altLang="zh-CN" dirty="0"/>
          </a:p>
          <a:p>
            <a:endParaRPr lang="en-US" altLang="zh-CN" dirty="0"/>
          </a:p>
          <a:p>
            <a:endParaRPr lang="en-US" altLang="zh-CN"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676" y="3284984"/>
            <a:ext cx="2520280" cy="2446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284984"/>
            <a:ext cx="2168746" cy="2446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73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randombar(horizontal)">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randombar(horizontal)">
                                      <p:cBhvr>
                                        <p:cTn id="3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原因分析：</a:t>
            </a:r>
            <a:r>
              <a:rPr lang="en-US" altLang="zh-CN" dirty="0"/>
              <a:t>Python</a:t>
            </a:r>
            <a:r>
              <a:rPr lang="zh-CN" altLang="en-US" dirty="0"/>
              <a:t>中的变量和对象</a:t>
            </a:r>
          </a:p>
        </p:txBody>
      </p:sp>
      <p:sp>
        <p:nvSpPr>
          <p:cNvPr id="3" name="内容占位符 2"/>
          <p:cNvSpPr>
            <a:spLocks noGrp="1"/>
          </p:cNvSpPr>
          <p:nvPr>
            <p:ph idx="1"/>
          </p:nvPr>
        </p:nvSpPr>
        <p:spPr>
          <a:xfrm>
            <a:off x="539552" y="1484784"/>
            <a:ext cx="8424936" cy="5301208"/>
          </a:xfrm>
        </p:spPr>
        <p:txBody>
          <a:bodyPr>
            <a:normAutofit fontScale="92500"/>
          </a:bodyPr>
          <a:lstStyle/>
          <a:p>
            <a:r>
              <a:rPr lang="zh-CN" altLang="en-US" dirty="0"/>
              <a:t>在</a:t>
            </a:r>
            <a:r>
              <a:rPr lang="en-US" altLang="zh-CN" dirty="0"/>
              <a:t>Python</a:t>
            </a:r>
            <a:r>
              <a:rPr lang="zh-CN" altLang="en-US" dirty="0"/>
              <a:t>中，</a:t>
            </a:r>
            <a:r>
              <a:rPr lang="zh-CN" altLang="en-US" dirty="0">
                <a:solidFill>
                  <a:schemeClr val="accent3"/>
                </a:solidFill>
              </a:rPr>
              <a:t>类型属于对象，变量没有类型</a:t>
            </a:r>
            <a:endParaRPr lang="en-US" altLang="zh-CN" dirty="0">
              <a:solidFill>
                <a:schemeClr val="accent3"/>
              </a:solidFill>
            </a:endParaRPr>
          </a:p>
          <a:p>
            <a:r>
              <a:rPr lang="zh-CN" altLang="en-US" dirty="0"/>
              <a:t>比如变量</a:t>
            </a:r>
            <a:r>
              <a:rPr lang="en-US" altLang="zh-CN" dirty="0"/>
              <a:t>a</a:t>
            </a:r>
            <a:r>
              <a:rPr lang="zh-CN" altLang="en-US" dirty="0"/>
              <a:t>，可以任意的赋值</a:t>
            </a:r>
            <a:endParaRPr lang="en-US" altLang="zh-CN" dirty="0"/>
          </a:p>
          <a:p>
            <a:r>
              <a:rPr lang="en-US" altLang="zh-CN" dirty="0">
                <a:solidFill>
                  <a:schemeClr val="accent1"/>
                </a:solidFill>
              </a:rPr>
              <a:t>a = 5   </a:t>
            </a:r>
            <a:r>
              <a:rPr lang="en-US" altLang="zh-CN" dirty="0"/>
              <a:t>#</a:t>
            </a:r>
            <a:r>
              <a:rPr lang="zh-CN" altLang="en-US" dirty="0"/>
              <a:t>数字</a:t>
            </a:r>
            <a:endParaRPr lang="en-US" altLang="zh-CN" dirty="0"/>
          </a:p>
          <a:p>
            <a:r>
              <a:rPr lang="en-US" altLang="zh-CN" dirty="0">
                <a:solidFill>
                  <a:schemeClr val="accent1"/>
                </a:solidFill>
              </a:rPr>
              <a:t>a = [1,2,3,4] </a:t>
            </a:r>
            <a:r>
              <a:rPr lang="en-US" altLang="zh-CN" dirty="0"/>
              <a:t> #</a:t>
            </a:r>
            <a:r>
              <a:rPr lang="zh-CN" altLang="en-US" dirty="0"/>
              <a:t>列表</a:t>
            </a:r>
            <a:endParaRPr lang="en-US" altLang="zh-CN" dirty="0"/>
          </a:p>
          <a:p>
            <a:r>
              <a:rPr lang="en-US" altLang="zh-CN" dirty="0">
                <a:solidFill>
                  <a:schemeClr val="accent1"/>
                </a:solidFill>
              </a:rPr>
              <a:t>a = “I love China!”  </a:t>
            </a:r>
            <a:r>
              <a:rPr lang="en-US" altLang="zh-CN" dirty="0"/>
              <a:t># </a:t>
            </a:r>
            <a:r>
              <a:rPr lang="zh-CN" altLang="en-US" dirty="0"/>
              <a:t>字符串</a:t>
            </a:r>
            <a:endParaRPr lang="en-US" altLang="zh-CN" dirty="0"/>
          </a:p>
          <a:p>
            <a:r>
              <a:rPr lang="zh-CN" altLang="en-US" dirty="0"/>
              <a:t>变量 </a:t>
            </a:r>
            <a:r>
              <a:rPr lang="en-US" altLang="zh-CN" dirty="0"/>
              <a:t>a </a:t>
            </a:r>
            <a:r>
              <a:rPr lang="zh-CN" altLang="en-US" dirty="0"/>
              <a:t>没有类型，仅仅是一个对象的引用（指针）</a:t>
            </a:r>
            <a:endParaRPr lang="en-US" altLang="zh-CN" dirty="0"/>
          </a:p>
          <a:p>
            <a:r>
              <a:rPr lang="zh-CN" altLang="en-US" dirty="0"/>
              <a:t>对象分为：可更改</a:t>
            </a:r>
            <a:r>
              <a:rPr lang="en-US" altLang="zh-CN" dirty="0"/>
              <a:t>(</a:t>
            </a:r>
            <a:r>
              <a:rPr lang="en-US" altLang="zh-CN" dirty="0">
                <a:solidFill>
                  <a:schemeClr val="accent1"/>
                </a:solidFill>
              </a:rPr>
              <a:t>mutable</a:t>
            </a:r>
            <a:r>
              <a:rPr lang="en-US" altLang="zh-CN" dirty="0"/>
              <a:t>)</a:t>
            </a:r>
            <a:r>
              <a:rPr lang="zh-CN" altLang="en-US" dirty="0"/>
              <a:t>与不可更改</a:t>
            </a:r>
            <a:r>
              <a:rPr lang="en-US" altLang="zh-CN" dirty="0"/>
              <a:t>(</a:t>
            </a:r>
            <a:r>
              <a:rPr lang="en-US" altLang="zh-CN" dirty="0">
                <a:solidFill>
                  <a:schemeClr val="accent1"/>
                </a:solidFill>
              </a:rPr>
              <a:t>immutable</a:t>
            </a:r>
            <a:r>
              <a:rPr lang="en-US" altLang="zh-CN" dirty="0"/>
              <a:t>)</a:t>
            </a:r>
          </a:p>
          <a:p>
            <a:r>
              <a:rPr lang="zh-CN" altLang="en-US" dirty="0">
                <a:solidFill>
                  <a:schemeClr val="accent1"/>
                </a:solidFill>
              </a:rPr>
              <a:t>字符串、元组和数字</a:t>
            </a:r>
            <a:r>
              <a:rPr lang="zh-CN" altLang="en-US" dirty="0"/>
              <a:t>是不可更改的对象</a:t>
            </a:r>
            <a:endParaRPr lang="en-US" altLang="zh-CN" dirty="0"/>
          </a:p>
          <a:p>
            <a:r>
              <a:rPr lang="zh-CN" altLang="en-US" dirty="0"/>
              <a:t>而</a:t>
            </a:r>
            <a:r>
              <a:rPr lang="zh-CN" altLang="en-US" dirty="0">
                <a:solidFill>
                  <a:schemeClr val="accent1"/>
                </a:solidFill>
              </a:rPr>
              <a:t>列表、字典</a:t>
            </a:r>
            <a:r>
              <a:rPr lang="zh-CN" altLang="en-US" dirty="0"/>
              <a:t>等则是可以修改的对象</a:t>
            </a:r>
            <a:endParaRPr lang="en-US" altLang="zh-CN" dirty="0"/>
          </a:p>
          <a:p>
            <a:r>
              <a:rPr lang="zh-CN" altLang="en-US" dirty="0"/>
              <a:t>怎么理解？</a:t>
            </a:r>
            <a:endParaRPr lang="en-US" altLang="zh-CN" dirty="0"/>
          </a:p>
          <a:p>
            <a:endParaRPr lang="zh-CN" altLang="en-US" dirty="0"/>
          </a:p>
        </p:txBody>
      </p:sp>
    </p:spTree>
    <p:extLst>
      <p:ext uri="{BB962C8B-B14F-4D97-AF65-F5344CB8AC3E}">
        <p14:creationId xmlns:p14="http://schemas.microsoft.com/office/powerpoint/2010/main" val="396972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568952" cy="1296144"/>
          </a:xfrm>
        </p:spPr>
        <p:txBody>
          <a:bodyPr/>
          <a:lstStyle/>
          <a:p>
            <a:r>
              <a:rPr lang="zh-CN" altLang="en-US" dirty="0">
                <a:latin typeface="+mj-ea"/>
              </a:rPr>
              <a:t>可变</a:t>
            </a:r>
            <a:r>
              <a:rPr lang="en-US" altLang="zh-CN" dirty="0"/>
              <a:t>(mutable)</a:t>
            </a:r>
            <a:br>
              <a:rPr lang="en-US" altLang="zh-CN" dirty="0"/>
            </a:br>
            <a:r>
              <a:rPr lang="zh-CN" altLang="en-US" dirty="0">
                <a:latin typeface="+mj-ea"/>
              </a:rPr>
              <a:t>与不可变</a:t>
            </a:r>
            <a:r>
              <a:rPr lang="en-US" altLang="zh-CN" dirty="0"/>
              <a:t>(immutable)</a:t>
            </a:r>
            <a:r>
              <a:rPr lang="zh-CN" altLang="en-US" dirty="0">
                <a:latin typeface="+mj-ea"/>
              </a:rPr>
              <a:t>对象</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solidFill>
                  <a:schemeClr val="accent1"/>
                </a:solidFill>
              </a:rPr>
              <a:t>immutable </a:t>
            </a:r>
            <a:r>
              <a:rPr lang="zh-CN" altLang="en-US" dirty="0"/>
              <a:t>：</a:t>
            </a:r>
            <a:endParaRPr lang="en-US" altLang="zh-CN" dirty="0"/>
          </a:p>
          <a:p>
            <a:r>
              <a:rPr lang="zh-CN" altLang="en-US" dirty="0"/>
              <a:t>变量</a:t>
            </a:r>
            <a:r>
              <a:rPr lang="en-US" altLang="zh-CN" dirty="0"/>
              <a:t>a=5</a:t>
            </a:r>
            <a:r>
              <a:rPr lang="zh-CN" altLang="en-US" dirty="0"/>
              <a:t>，然后</a:t>
            </a:r>
            <a:r>
              <a:rPr lang="en-US" altLang="zh-CN" dirty="0"/>
              <a:t>a=10</a:t>
            </a:r>
            <a:r>
              <a:rPr lang="zh-CN" altLang="en-US" dirty="0"/>
              <a:t>，真实含义是？</a:t>
            </a:r>
            <a:endParaRPr lang="en-US" altLang="zh-CN" dirty="0"/>
          </a:p>
          <a:p>
            <a:pPr lvl="1"/>
            <a:r>
              <a:rPr lang="zh-CN" altLang="en-US" dirty="0">
                <a:solidFill>
                  <a:schemeClr val="accent3"/>
                </a:solidFill>
              </a:rPr>
              <a:t>新生成一个对象</a:t>
            </a:r>
            <a:r>
              <a:rPr lang="en-US" altLang="zh-CN" dirty="0">
                <a:solidFill>
                  <a:schemeClr val="accent3"/>
                </a:solidFill>
              </a:rPr>
              <a:t>10</a:t>
            </a:r>
            <a:r>
              <a:rPr lang="zh-CN" altLang="en-US" dirty="0">
                <a:solidFill>
                  <a:schemeClr val="accent3"/>
                </a:solidFill>
              </a:rPr>
              <a:t>，让</a:t>
            </a:r>
            <a:r>
              <a:rPr lang="en-US" altLang="zh-CN" dirty="0">
                <a:solidFill>
                  <a:schemeClr val="accent3"/>
                </a:solidFill>
              </a:rPr>
              <a:t>a</a:t>
            </a:r>
            <a:r>
              <a:rPr lang="zh-CN" altLang="en-US" dirty="0">
                <a:solidFill>
                  <a:schemeClr val="accent3"/>
                </a:solidFill>
              </a:rPr>
              <a:t>指向它，</a:t>
            </a:r>
            <a:r>
              <a:rPr lang="en-US" altLang="zh-CN" dirty="0">
                <a:solidFill>
                  <a:schemeClr val="accent3"/>
                </a:solidFill>
              </a:rPr>
              <a:t>5</a:t>
            </a:r>
            <a:r>
              <a:rPr lang="zh-CN" altLang="en-US" dirty="0">
                <a:solidFill>
                  <a:schemeClr val="accent3"/>
                </a:solidFill>
              </a:rPr>
              <a:t>被丢弃</a:t>
            </a:r>
            <a:endParaRPr lang="en-US" altLang="zh-CN" dirty="0">
              <a:solidFill>
                <a:schemeClr val="accent3"/>
              </a:solidFill>
            </a:endParaRPr>
          </a:p>
          <a:p>
            <a:pPr lvl="1"/>
            <a:r>
              <a:rPr lang="zh-CN" altLang="en-US" dirty="0">
                <a:solidFill>
                  <a:schemeClr val="accent3"/>
                </a:solidFill>
              </a:rPr>
              <a:t>并不是改变了变量</a:t>
            </a:r>
            <a:r>
              <a:rPr lang="en-US" altLang="zh-CN" dirty="0">
                <a:solidFill>
                  <a:schemeClr val="accent3"/>
                </a:solidFill>
              </a:rPr>
              <a:t>a</a:t>
            </a:r>
            <a:r>
              <a:rPr lang="zh-CN" altLang="en-US" dirty="0">
                <a:solidFill>
                  <a:schemeClr val="accent3"/>
                </a:solidFill>
              </a:rPr>
              <a:t>的值</a:t>
            </a:r>
            <a:endParaRPr lang="en-US" altLang="zh-CN" dirty="0">
              <a:solidFill>
                <a:schemeClr val="accent3"/>
              </a:solidFill>
            </a:endParaRPr>
          </a:p>
          <a:p>
            <a:r>
              <a:rPr lang="en-US" altLang="zh-CN" dirty="0">
                <a:solidFill>
                  <a:schemeClr val="accent1"/>
                </a:solidFill>
              </a:rPr>
              <a:t>mutable </a:t>
            </a:r>
            <a:r>
              <a:rPr lang="zh-CN" altLang="en-US" dirty="0"/>
              <a:t>：</a:t>
            </a:r>
            <a:endParaRPr lang="en-US" altLang="zh-CN" dirty="0"/>
          </a:p>
          <a:p>
            <a:r>
              <a:rPr lang="zh-CN" altLang="en-US" dirty="0"/>
              <a:t>列表</a:t>
            </a:r>
            <a:r>
              <a:rPr lang="en-US" altLang="zh-CN" dirty="0" err="1"/>
              <a:t>list_a</a:t>
            </a:r>
            <a:r>
              <a:rPr lang="en-US" altLang="zh-CN" dirty="0"/>
              <a:t> = [1,2,3,4]</a:t>
            </a:r>
            <a:r>
              <a:rPr lang="zh-CN" altLang="en-US" dirty="0"/>
              <a:t>，然后</a:t>
            </a:r>
            <a:r>
              <a:rPr lang="en-US" altLang="zh-CN" dirty="0" err="1"/>
              <a:t>list_a</a:t>
            </a:r>
            <a:r>
              <a:rPr lang="en-US" altLang="zh-CN" dirty="0"/>
              <a:t>[2] = 5</a:t>
            </a:r>
          </a:p>
          <a:p>
            <a:pPr lvl="1"/>
            <a:r>
              <a:rPr lang="zh-CN" altLang="en-US" dirty="0">
                <a:solidFill>
                  <a:schemeClr val="accent3"/>
                </a:solidFill>
              </a:rPr>
              <a:t>是改变了列表</a:t>
            </a:r>
            <a:r>
              <a:rPr lang="en-US" altLang="zh-CN" dirty="0" err="1">
                <a:solidFill>
                  <a:schemeClr val="accent3"/>
                </a:solidFill>
              </a:rPr>
              <a:t>list_a</a:t>
            </a:r>
            <a:r>
              <a:rPr lang="zh-CN" altLang="en-US" dirty="0">
                <a:solidFill>
                  <a:schemeClr val="accent3"/>
                </a:solidFill>
              </a:rPr>
              <a:t>中的</a:t>
            </a:r>
            <a:r>
              <a:rPr lang="en-US" altLang="zh-CN" dirty="0">
                <a:solidFill>
                  <a:schemeClr val="accent3"/>
                </a:solidFill>
              </a:rPr>
              <a:t>2</a:t>
            </a:r>
            <a:r>
              <a:rPr lang="zh-CN" altLang="en-US" dirty="0">
                <a:solidFill>
                  <a:schemeClr val="accent3"/>
                </a:solidFill>
              </a:rPr>
              <a:t>号元素的值</a:t>
            </a:r>
            <a:endParaRPr lang="zh-CN" altLang="en-US" dirty="0"/>
          </a:p>
        </p:txBody>
      </p:sp>
    </p:spTree>
    <p:extLst>
      <p:ext uri="{BB962C8B-B14F-4D97-AF65-F5344CB8AC3E}">
        <p14:creationId xmlns:p14="http://schemas.microsoft.com/office/powerpoint/2010/main" val="189286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的参数传递</a:t>
            </a:r>
          </a:p>
        </p:txBody>
      </p:sp>
      <p:sp>
        <p:nvSpPr>
          <p:cNvPr id="3" name="内容占位符 2"/>
          <p:cNvSpPr>
            <a:spLocks noGrp="1"/>
          </p:cNvSpPr>
          <p:nvPr>
            <p:ph idx="1"/>
          </p:nvPr>
        </p:nvSpPr>
        <p:spPr/>
        <p:txBody>
          <a:bodyPr/>
          <a:lstStyle/>
          <a:p>
            <a:r>
              <a:rPr lang="en-US" altLang="zh-CN" dirty="0">
                <a:solidFill>
                  <a:schemeClr val="accent1"/>
                </a:solidFill>
              </a:rPr>
              <a:t>immutable</a:t>
            </a:r>
            <a:r>
              <a:rPr lang="zh-CN" altLang="en-US" dirty="0">
                <a:solidFill>
                  <a:schemeClr val="accent1"/>
                </a:solidFill>
              </a:rPr>
              <a:t>不可变类型</a:t>
            </a:r>
            <a:r>
              <a:rPr lang="zh-CN" altLang="en-US" dirty="0"/>
              <a:t>：</a:t>
            </a:r>
            <a:endParaRPr lang="en-US" altLang="zh-CN" dirty="0"/>
          </a:p>
          <a:p>
            <a:r>
              <a:rPr lang="zh-CN" altLang="en-US" dirty="0"/>
              <a:t>类似 </a:t>
            </a:r>
            <a:r>
              <a:rPr lang="en-US" altLang="zh-CN" dirty="0"/>
              <a:t>C++ </a:t>
            </a:r>
            <a:r>
              <a:rPr lang="zh-CN" altLang="en-US" dirty="0"/>
              <a:t>的值传递</a:t>
            </a:r>
            <a:r>
              <a:rPr lang="en-US" altLang="zh-CN" dirty="0"/>
              <a:t>(by value)</a:t>
            </a:r>
          </a:p>
          <a:p>
            <a:r>
              <a:rPr lang="zh-CN" altLang="en-US" dirty="0"/>
              <a:t>如：</a:t>
            </a:r>
            <a:r>
              <a:rPr lang="zh-CN" altLang="en-US" dirty="0">
                <a:solidFill>
                  <a:schemeClr val="accent1"/>
                </a:solidFill>
              </a:rPr>
              <a:t>整数、字符串、元组</a:t>
            </a:r>
            <a:endParaRPr lang="en-US" altLang="zh-CN" dirty="0">
              <a:solidFill>
                <a:schemeClr val="accent1"/>
              </a:solidFill>
            </a:endParaRPr>
          </a:p>
          <a:p>
            <a:r>
              <a:rPr lang="zh-CN" altLang="en-US" dirty="0"/>
              <a:t>如</a:t>
            </a:r>
            <a:r>
              <a:rPr lang="en-US" altLang="zh-CN" dirty="0">
                <a:solidFill>
                  <a:schemeClr val="accent1"/>
                </a:solidFill>
              </a:rPr>
              <a:t>fun(a)</a:t>
            </a:r>
            <a:r>
              <a:rPr lang="zh-CN" altLang="en-US" dirty="0"/>
              <a:t>传递的只是</a:t>
            </a:r>
            <a:r>
              <a:rPr lang="en-US" altLang="zh-CN" dirty="0"/>
              <a:t>a</a:t>
            </a:r>
            <a:r>
              <a:rPr lang="zh-CN" altLang="en-US" dirty="0"/>
              <a:t>的值</a:t>
            </a:r>
            <a:endParaRPr lang="en-US" altLang="zh-CN" dirty="0"/>
          </a:p>
          <a:p>
            <a:r>
              <a:rPr lang="zh-CN" altLang="en-US" dirty="0"/>
              <a:t>没有影响</a:t>
            </a:r>
            <a:r>
              <a:rPr lang="en-US" altLang="zh-CN" dirty="0"/>
              <a:t>a</a:t>
            </a:r>
            <a:r>
              <a:rPr lang="zh-CN" altLang="en-US" dirty="0"/>
              <a:t>对象本身</a:t>
            </a:r>
            <a:endParaRPr lang="en-US" altLang="zh-CN" dirty="0"/>
          </a:p>
          <a:p>
            <a:r>
              <a:rPr lang="zh-CN" altLang="en-US" dirty="0"/>
              <a:t>比如在 </a:t>
            </a:r>
            <a:r>
              <a:rPr lang="en-US" altLang="zh-CN" dirty="0"/>
              <a:t>fun(a)</a:t>
            </a:r>
            <a:r>
              <a:rPr lang="zh-CN" altLang="en-US" dirty="0"/>
              <a:t>内部修改 </a:t>
            </a:r>
            <a:r>
              <a:rPr lang="en-US" altLang="zh-CN" dirty="0"/>
              <a:t>a </a:t>
            </a:r>
            <a:r>
              <a:rPr lang="zh-CN" altLang="en-US" dirty="0"/>
              <a:t>的值，只是修改另一个复制的对象，不会影响 </a:t>
            </a:r>
            <a:r>
              <a:rPr lang="en-US" altLang="zh-CN" dirty="0"/>
              <a:t>a </a:t>
            </a:r>
            <a:r>
              <a:rPr lang="zh-CN" altLang="en-US" dirty="0"/>
              <a:t>本身</a:t>
            </a:r>
          </a:p>
        </p:txBody>
      </p:sp>
    </p:spTree>
    <p:extLst>
      <p:ext uri="{BB962C8B-B14F-4D97-AF65-F5344CB8AC3E}">
        <p14:creationId xmlns:p14="http://schemas.microsoft.com/office/powerpoint/2010/main" val="2367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的参数传递</a:t>
            </a:r>
          </a:p>
        </p:txBody>
      </p:sp>
      <p:sp>
        <p:nvSpPr>
          <p:cNvPr id="3" name="内容占位符 2"/>
          <p:cNvSpPr>
            <a:spLocks noGrp="1"/>
          </p:cNvSpPr>
          <p:nvPr>
            <p:ph idx="1"/>
          </p:nvPr>
        </p:nvSpPr>
        <p:spPr/>
        <p:txBody>
          <a:bodyPr/>
          <a:lstStyle/>
          <a:p>
            <a:r>
              <a:rPr lang="en-US" altLang="zh-CN" dirty="0">
                <a:solidFill>
                  <a:schemeClr val="accent1"/>
                </a:solidFill>
              </a:rPr>
              <a:t>mutable</a:t>
            </a:r>
            <a:r>
              <a:rPr lang="zh-CN" altLang="en-US" dirty="0">
                <a:solidFill>
                  <a:schemeClr val="accent1"/>
                </a:solidFill>
              </a:rPr>
              <a:t>可变类型</a:t>
            </a:r>
            <a:r>
              <a:rPr lang="zh-CN" altLang="en-US" dirty="0"/>
              <a:t>：</a:t>
            </a:r>
            <a:endParaRPr lang="en-US" altLang="zh-CN" dirty="0"/>
          </a:p>
          <a:p>
            <a:r>
              <a:rPr lang="zh-CN" altLang="en-US" dirty="0"/>
              <a:t>类似 </a:t>
            </a:r>
            <a:r>
              <a:rPr lang="en-US" altLang="zh-CN" dirty="0"/>
              <a:t>C++ </a:t>
            </a:r>
            <a:r>
              <a:rPr lang="zh-CN" altLang="en-US" dirty="0"/>
              <a:t>的引用传递</a:t>
            </a:r>
            <a:r>
              <a:rPr lang="en-US" altLang="zh-CN" dirty="0"/>
              <a:t>(by reference)</a:t>
            </a:r>
          </a:p>
          <a:p>
            <a:r>
              <a:rPr lang="zh-CN" altLang="en-US" dirty="0"/>
              <a:t>如：</a:t>
            </a:r>
            <a:r>
              <a:rPr lang="zh-CN" altLang="en-US" dirty="0">
                <a:solidFill>
                  <a:schemeClr val="accent1"/>
                </a:solidFill>
              </a:rPr>
              <a:t>列表、字典</a:t>
            </a:r>
            <a:endParaRPr lang="en-US" altLang="zh-CN" dirty="0">
              <a:solidFill>
                <a:schemeClr val="accent1"/>
              </a:solidFill>
            </a:endParaRPr>
          </a:p>
          <a:p>
            <a:r>
              <a:rPr lang="zh-CN" altLang="en-US" dirty="0"/>
              <a:t>如 </a:t>
            </a:r>
            <a:r>
              <a:rPr lang="en-US" altLang="zh-CN" dirty="0"/>
              <a:t>fun(</a:t>
            </a:r>
            <a:r>
              <a:rPr lang="en-US" altLang="zh-CN" dirty="0" err="1"/>
              <a:t>list_a</a:t>
            </a:r>
            <a:r>
              <a:rPr lang="en-US" altLang="zh-CN" dirty="0"/>
              <a:t>)</a:t>
            </a:r>
            <a:r>
              <a:rPr lang="zh-CN" altLang="en-US" dirty="0"/>
              <a:t>，则是将 </a:t>
            </a:r>
            <a:r>
              <a:rPr lang="en-US" altLang="zh-CN" dirty="0" err="1"/>
              <a:t>list_a</a:t>
            </a:r>
            <a:r>
              <a:rPr lang="zh-CN" altLang="en-US" dirty="0"/>
              <a:t>真正的传过去，</a:t>
            </a:r>
            <a:endParaRPr lang="en-US" altLang="zh-CN" dirty="0"/>
          </a:p>
          <a:p>
            <a:r>
              <a:rPr lang="zh-CN" altLang="en-US" dirty="0"/>
              <a:t>函数内部如对形参修改后，</a:t>
            </a:r>
            <a:endParaRPr lang="en-US" altLang="zh-CN" dirty="0"/>
          </a:p>
          <a:p>
            <a:r>
              <a:rPr lang="en-US" altLang="zh-CN" dirty="0"/>
              <a:t>fun()</a:t>
            </a:r>
            <a:r>
              <a:rPr lang="zh-CN" altLang="en-US" dirty="0"/>
              <a:t>外部的原始实参</a:t>
            </a:r>
            <a:r>
              <a:rPr lang="en-US" altLang="zh-CN" dirty="0" err="1"/>
              <a:t>list_a</a:t>
            </a:r>
            <a:r>
              <a:rPr lang="zh-CN" altLang="en-US" dirty="0"/>
              <a:t>也会受影响</a:t>
            </a:r>
          </a:p>
        </p:txBody>
      </p:sp>
    </p:spTree>
    <p:extLst>
      <p:ext uri="{BB962C8B-B14F-4D97-AF65-F5344CB8AC3E}">
        <p14:creationId xmlns:p14="http://schemas.microsoft.com/office/powerpoint/2010/main" val="19289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是不是有点晕？</a:t>
            </a:r>
          </a:p>
        </p:txBody>
      </p:sp>
    </p:spTree>
    <p:extLst>
      <p:ext uri="{BB962C8B-B14F-4D97-AF65-F5344CB8AC3E}">
        <p14:creationId xmlns:p14="http://schemas.microsoft.com/office/powerpoint/2010/main" val="33283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经典示例：交换数字大小（不可变）</a:t>
            </a:r>
          </a:p>
        </p:txBody>
      </p:sp>
      <p:sp>
        <p:nvSpPr>
          <p:cNvPr id="3" name="内容占位符 2"/>
          <p:cNvSpPr>
            <a:spLocks noGrp="1"/>
          </p:cNvSpPr>
          <p:nvPr>
            <p:ph idx="1"/>
          </p:nvPr>
        </p:nvSpPr>
        <p:spPr/>
        <p:txBody>
          <a:bodyPr/>
          <a:lstStyle/>
          <a:p>
            <a:r>
              <a:rPr lang="zh-CN" altLang="en-US" dirty="0"/>
              <a:t>这是在</a:t>
            </a:r>
            <a:r>
              <a:rPr lang="en-US" altLang="zh-CN" dirty="0"/>
              <a:t>C</a:t>
            </a:r>
            <a:r>
              <a:rPr lang="zh-CN" altLang="en-US" dirty="0"/>
              <a:t>和</a:t>
            </a:r>
            <a:r>
              <a:rPr lang="en-US" altLang="zh-CN" dirty="0"/>
              <a:t>C++</a:t>
            </a:r>
            <a:r>
              <a:rPr lang="zh-CN" altLang="en-US" dirty="0"/>
              <a:t>等语言中都常用的示例</a:t>
            </a:r>
            <a:endParaRPr lang="en-US" altLang="zh-CN" dirty="0"/>
          </a:p>
          <a:p>
            <a:r>
              <a:rPr lang="zh-CN" altLang="en-US" dirty="0"/>
              <a:t>用来演示参数的传递模式</a:t>
            </a:r>
            <a:endParaRPr lang="en-US" altLang="zh-CN" dirty="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3744416" cy="328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664" y="3009528"/>
            <a:ext cx="2387720" cy="157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1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randombar(horizontal)">
                                      <p:cBhvr>
                                        <p:cTn id="1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经典示例：交换数字大小（可变）</a:t>
            </a:r>
          </a:p>
        </p:txBody>
      </p:sp>
      <p:sp>
        <p:nvSpPr>
          <p:cNvPr id="3" name="内容占位符 2"/>
          <p:cNvSpPr>
            <a:spLocks noGrp="1"/>
          </p:cNvSpPr>
          <p:nvPr>
            <p:ph idx="1"/>
          </p:nvPr>
        </p:nvSpPr>
        <p:spPr/>
        <p:txBody>
          <a:bodyPr/>
          <a:lstStyle/>
          <a:p>
            <a:r>
              <a:rPr lang="zh-CN" altLang="en-US" dirty="0"/>
              <a:t>我们以列表结构作参数为例：</a:t>
            </a:r>
            <a:endParaRPr lang="en-US" altLang="zh-CN"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48880"/>
            <a:ext cx="617954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584176" cy="1475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89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randombar(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何谓抽象</a:t>
            </a:r>
          </a:p>
        </p:txBody>
      </p:sp>
    </p:spTree>
    <p:extLst>
      <p:ext uri="{BB962C8B-B14F-4D97-AF65-F5344CB8AC3E}">
        <p14:creationId xmlns:p14="http://schemas.microsoft.com/office/powerpoint/2010/main" val="2122998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继续了解参数传递</a:t>
            </a:r>
          </a:p>
        </p:txBody>
      </p:sp>
      <p:sp>
        <p:nvSpPr>
          <p:cNvPr id="3" name="内容占位符 2"/>
          <p:cNvSpPr>
            <a:spLocks noGrp="1"/>
          </p:cNvSpPr>
          <p:nvPr>
            <p:ph idx="1"/>
          </p:nvPr>
        </p:nvSpPr>
        <p:spPr/>
        <p:txBody>
          <a:bodyPr/>
          <a:lstStyle/>
          <a:p>
            <a:r>
              <a:rPr lang="zh-CN" altLang="en-US" dirty="0"/>
              <a:t>之前传递参数的时候，是</a:t>
            </a:r>
            <a:r>
              <a:rPr lang="zh-CN" altLang="en-US" dirty="0">
                <a:solidFill>
                  <a:schemeClr val="accent1"/>
                </a:solidFill>
              </a:rPr>
              <a:t>基于参数的位置</a:t>
            </a:r>
            <a:endParaRPr lang="en-US" altLang="zh-CN" dirty="0">
              <a:solidFill>
                <a:schemeClr val="accent1"/>
              </a:solidFill>
            </a:endParaRPr>
          </a:p>
          <a:p>
            <a:r>
              <a:rPr lang="zh-CN" altLang="en-US" dirty="0"/>
              <a:t>比如：</a:t>
            </a:r>
            <a:r>
              <a:rPr lang="en-US" altLang="zh-CN" dirty="0" err="1">
                <a:solidFill>
                  <a:schemeClr val="accent1"/>
                </a:solidFill>
              </a:rPr>
              <a:t>print_info</a:t>
            </a:r>
            <a:r>
              <a:rPr lang="en-US" altLang="zh-CN" dirty="0">
                <a:solidFill>
                  <a:schemeClr val="accent1"/>
                </a:solidFill>
              </a:rPr>
              <a:t>(‘Tom’, 18)</a:t>
            </a:r>
          </a:p>
          <a:p>
            <a:r>
              <a:rPr lang="zh-CN" altLang="en-US" dirty="0"/>
              <a:t>但是参数如果比较多的话，那位置就容易出现混乱的情况</a:t>
            </a:r>
            <a:endParaRPr lang="en-US" altLang="zh-CN" dirty="0"/>
          </a:p>
          <a:p>
            <a:r>
              <a:rPr lang="zh-CN" altLang="en-US" dirty="0"/>
              <a:t>为了简化这种问题，可以指定参数的名称</a:t>
            </a:r>
            <a:endParaRPr lang="en-US" altLang="zh-CN" dirty="0"/>
          </a:p>
          <a:p>
            <a:r>
              <a:rPr lang="zh-CN" altLang="en-US" dirty="0"/>
              <a:t>即</a:t>
            </a:r>
            <a:r>
              <a:rPr lang="zh-CN" altLang="en-US" dirty="0">
                <a:solidFill>
                  <a:schemeClr val="accent1"/>
                </a:solidFill>
              </a:rPr>
              <a:t>关键字参数</a:t>
            </a:r>
            <a:endParaRPr lang="en-US" altLang="zh-CN" dirty="0">
              <a:solidFill>
                <a:schemeClr val="accent1"/>
              </a:solidFill>
            </a:endParaRPr>
          </a:p>
          <a:p>
            <a:r>
              <a:rPr lang="zh-CN" altLang="en-US" dirty="0"/>
              <a:t>好处是：</a:t>
            </a:r>
            <a:r>
              <a:rPr lang="zh-CN" altLang="en-US" dirty="0">
                <a:solidFill>
                  <a:schemeClr val="accent1"/>
                </a:solidFill>
              </a:rPr>
              <a:t>这样参数的位置就不那么重要了</a:t>
            </a:r>
            <a:endParaRPr lang="en-US" altLang="zh-CN" dirty="0">
              <a:solidFill>
                <a:schemeClr val="accent1"/>
              </a:solidFill>
            </a:endParaRPr>
          </a:p>
          <a:p>
            <a:r>
              <a:rPr lang="zh-CN" altLang="en-US" dirty="0"/>
              <a:t>比如：</a:t>
            </a:r>
            <a:r>
              <a:rPr lang="en-US" altLang="zh-CN" dirty="0" err="1">
                <a:solidFill>
                  <a:schemeClr val="accent1"/>
                </a:solidFill>
              </a:rPr>
              <a:t>print_info</a:t>
            </a:r>
            <a:r>
              <a:rPr lang="en-US" altLang="zh-CN" dirty="0">
                <a:solidFill>
                  <a:schemeClr val="accent1"/>
                </a:solidFill>
              </a:rPr>
              <a:t>(name=‘Tom’, age=18)</a:t>
            </a:r>
          </a:p>
          <a:p>
            <a:endParaRPr lang="zh-CN" altLang="en-US" dirty="0"/>
          </a:p>
        </p:txBody>
      </p:sp>
    </p:spTree>
    <p:extLst>
      <p:ext uri="{BB962C8B-B14F-4D97-AF65-F5344CB8AC3E}">
        <p14:creationId xmlns:p14="http://schemas.microsoft.com/office/powerpoint/2010/main" val="45989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关键字参数示例</a:t>
            </a:r>
          </a:p>
        </p:txBody>
      </p:sp>
      <p:sp>
        <p:nvSpPr>
          <p:cNvPr id="3" name="内容占位符 2"/>
          <p:cNvSpPr>
            <a:spLocks noGrp="1"/>
          </p:cNvSpPr>
          <p:nvPr>
            <p:ph idx="1"/>
          </p:nvPr>
        </p:nvSpPr>
        <p:spPr/>
        <p:txBody>
          <a:bodyPr/>
          <a:lstStyle/>
          <a:p>
            <a:r>
              <a:rPr lang="zh-CN" altLang="en-US" dirty="0"/>
              <a:t>按照</a:t>
            </a:r>
            <a:r>
              <a:rPr lang="zh-CN" altLang="en-US" dirty="0">
                <a:solidFill>
                  <a:schemeClr val="accent1"/>
                </a:solidFill>
              </a:rPr>
              <a:t>位置</a:t>
            </a:r>
            <a:r>
              <a:rPr lang="zh-CN" altLang="en-US" dirty="0"/>
              <a:t>来传递参数</a:t>
            </a:r>
            <a:endParaRPr lang="en-US" altLang="zh-CN" dirty="0"/>
          </a:p>
          <a:p>
            <a:endParaRPr lang="en-US" altLang="zh-CN" dirty="0"/>
          </a:p>
          <a:p>
            <a:endParaRPr lang="en-US" altLang="zh-CN" dirty="0"/>
          </a:p>
          <a:p>
            <a:endParaRPr lang="en-US" altLang="zh-CN" dirty="0"/>
          </a:p>
          <a:p>
            <a:r>
              <a:rPr lang="zh-CN" altLang="en-US" dirty="0"/>
              <a:t>按照</a:t>
            </a:r>
            <a:r>
              <a:rPr lang="zh-CN" altLang="en-US" dirty="0">
                <a:solidFill>
                  <a:schemeClr val="accent1"/>
                </a:solidFill>
              </a:rPr>
              <a:t>关键字</a:t>
            </a:r>
            <a:r>
              <a:rPr lang="zh-CN" altLang="en-US" dirty="0"/>
              <a:t>来确定参数</a:t>
            </a:r>
            <a:endParaRPr lang="en-US" altLang="zh-CN" dirty="0"/>
          </a:p>
          <a:p>
            <a:endParaRPr lang="zh-CN"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19139"/>
            <a:ext cx="34004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831901"/>
            <a:ext cx="3059499" cy="71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581128"/>
            <a:ext cx="481725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6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fade">
                                      <p:cBhvr>
                                        <p:cTn id="17" dur="500"/>
                                        <p:tgtEl>
                                          <p:spTgt spid="819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197"/>
                                        </p:tgtEl>
                                        <p:attrNameLst>
                                          <p:attrName>style.visibility</p:attrName>
                                        </p:attrNameLst>
                                      </p:cBhvr>
                                      <p:to>
                                        <p:strVal val="visible"/>
                                      </p:to>
                                    </p:set>
                                    <p:animEffect transition="in" filter="randombar(horizontal)">
                                      <p:cBhvr>
                                        <p:cTn id="2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指定默认参数值</a:t>
            </a:r>
          </a:p>
        </p:txBody>
      </p:sp>
      <p:sp>
        <p:nvSpPr>
          <p:cNvPr id="3" name="内容占位符 2"/>
          <p:cNvSpPr>
            <a:spLocks noGrp="1"/>
          </p:cNvSpPr>
          <p:nvPr>
            <p:ph idx="1"/>
          </p:nvPr>
        </p:nvSpPr>
        <p:spPr/>
        <p:txBody>
          <a:bodyPr/>
          <a:lstStyle/>
          <a:p>
            <a:r>
              <a:rPr lang="zh-CN" altLang="en-US" dirty="0"/>
              <a:t>一般来说，函数需要几个参数，咱们在调用的时候就需要传递几个实参</a:t>
            </a:r>
            <a:endParaRPr lang="en-US" altLang="zh-CN" dirty="0"/>
          </a:p>
          <a:p>
            <a:r>
              <a:rPr lang="zh-CN" altLang="en-US" dirty="0"/>
              <a:t>但是有的时候，许多参数是频繁使用的，甚至可能大多数情况下都是用的相同的值</a:t>
            </a:r>
            <a:endParaRPr lang="en-US" altLang="zh-CN" dirty="0"/>
          </a:p>
          <a:p>
            <a:r>
              <a:rPr lang="zh-CN" altLang="en-US" dirty="0"/>
              <a:t>那如果每次调用都要传递这样重复的值就显得没什么必要</a:t>
            </a:r>
            <a:endParaRPr lang="en-US" altLang="zh-CN" dirty="0"/>
          </a:p>
          <a:p>
            <a:r>
              <a:rPr lang="zh-CN" altLang="en-US" dirty="0">
                <a:solidFill>
                  <a:schemeClr val="accent3"/>
                </a:solidFill>
              </a:rPr>
              <a:t>再次发挥我们偷懒的本能！</a:t>
            </a:r>
            <a:endParaRPr lang="en-US" altLang="zh-CN" dirty="0">
              <a:solidFill>
                <a:schemeClr val="accent3"/>
              </a:solidFill>
            </a:endParaRPr>
          </a:p>
          <a:p>
            <a:r>
              <a:rPr lang="zh-CN" altLang="en-US" dirty="0"/>
              <a:t>把这些常见参数值都给我自动设定好！</a:t>
            </a:r>
          </a:p>
        </p:txBody>
      </p:sp>
    </p:spTree>
    <p:extLst>
      <p:ext uri="{BB962C8B-B14F-4D97-AF65-F5344CB8AC3E}">
        <p14:creationId xmlns:p14="http://schemas.microsoft.com/office/powerpoint/2010/main" val="33408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默认参数示例</a:t>
            </a:r>
          </a:p>
        </p:txBody>
      </p:sp>
      <p:sp>
        <p:nvSpPr>
          <p:cNvPr id="3" name="内容占位符 2"/>
          <p:cNvSpPr>
            <a:spLocks noGrp="1"/>
          </p:cNvSpPr>
          <p:nvPr>
            <p:ph idx="1"/>
          </p:nvPr>
        </p:nvSpPr>
        <p:spPr/>
        <p:txBody>
          <a:bodyPr/>
          <a:lstStyle/>
          <a:p>
            <a:r>
              <a:rPr lang="zh-CN" altLang="en-US" dirty="0"/>
              <a:t>比如理工科院校学生男生居多，因此我们在传递数据的时候，</a:t>
            </a:r>
            <a:r>
              <a:rPr lang="zh-CN" altLang="en-US" dirty="0">
                <a:solidFill>
                  <a:schemeClr val="accent3"/>
                </a:solidFill>
              </a:rPr>
              <a:t>默认性别为“男”</a:t>
            </a:r>
            <a:endParaRPr lang="en-US" altLang="zh-CN" dirty="0">
              <a:solidFill>
                <a:schemeClr val="accent3"/>
              </a:solidFill>
            </a:endParaRPr>
          </a:p>
          <a:p>
            <a:r>
              <a:rPr lang="zh-CN" altLang="en-US" dirty="0"/>
              <a:t>我们就可以在函数里直接设定好默认值</a:t>
            </a:r>
            <a:endParaRPr lang="en-US"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56992"/>
            <a:ext cx="6696744" cy="272285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827612"/>
            <a:ext cx="4412392" cy="176974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00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500"/>
                                        <p:tgtEl>
                                          <p:spTgt spid="921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randombar(horizontal)">
                                      <p:cBhvr>
                                        <p:cTn id="2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补充：不定长参数</a:t>
            </a:r>
          </a:p>
        </p:txBody>
      </p:sp>
      <p:sp>
        <p:nvSpPr>
          <p:cNvPr id="3" name="内容占位符 2"/>
          <p:cNvSpPr>
            <a:spLocks noGrp="1"/>
          </p:cNvSpPr>
          <p:nvPr>
            <p:ph idx="1"/>
          </p:nvPr>
        </p:nvSpPr>
        <p:spPr/>
        <p:txBody>
          <a:bodyPr/>
          <a:lstStyle/>
          <a:p>
            <a:r>
              <a:rPr lang="zh-CN" altLang="en-US" dirty="0"/>
              <a:t>有的时候，我们设计好的函数使用</a:t>
            </a:r>
            <a:r>
              <a:rPr lang="en-US" altLang="zh-CN" dirty="0"/>
              <a:t>2</a:t>
            </a:r>
            <a:r>
              <a:rPr lang="zh-CN" altLang="en-US" dirty="0"/>
              <a:t>个参数</a:t>
            </a:r>
            <a:endParaRPr lang="en-US" altLang="zh-CN" dirty="0"/>
          </a:p>
          <a:p>
            <a:r>
              <a:rPr lang="zh-CN" altLang="en-US" dirty="0"/>
              <a:t>结果到了真正运行的时候发现，在某些情况下会传递进来</a:t>
            </a:r>
            <a:r>
              <a:rPr lang="en-US" altLang="zh-CN" dirty="0"/>
              <a:t>3</a:t>
            </a:r>
            <a:r>
              <a:rPr lang="zh-CN" altLang="en-US" dirty="0"/>
              <a:t>、</a:t>
            </a:r>
            <a:r>
              <a:rPr lang="en-US" altLang="zh-CN" dirty="0"/>
              <a:t>4</a:t>
            </a:r>
            <a:r>
              <a:rPr lang="zh-CN" altLang="en-US" dirty="0"/>
              <a:t>个参数甚至</a:t>
            </a:r>
            <a:r>
              <a:rPr lang="en-US" altLang="zh-CN" dirty="0"/>
              <a:t>n</a:t>
            </a:r>
            <a:r>
              <a:rPr lang="zh-CN" altLang="en-US" dirty="0"/>
              <a:t>个</a:t>
            </a:r>
            <a:endParaRPr lang="en-US" altLang="zh-CN" dirty="0"/>
          </a:p>
          <a:p>
            <a:r>
              <a:rPr lang="zh-CN" altLang="en-US" dirty="0"/>
              <a:t>这可怎么办？</a:t>
            </a:r>
            <a:endParaRPr lang="en-US" altLang="zh-CN" dirty="0"/>
          </a:p>
          <a:p>
            <a:r>
              <a:rPr lang="zh-CN" altLang="en-US" dirty="0">
                <a:solidFill>
                  <a:schemeClr val="accent3"/>
                </a:solidFill>
              </a:rPr>
              <a:t>如果不做特别处理的话，肯定报错！</a:t>
            </a:r>
            <a:r>
              <a:rPr lang="zh-CN" altLang="en-US" dirty="0"/>
              <a:t>比如：</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437112"/>
            <a:ext cx="768638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4" y="3114674"/>
            <a:ext cx="7949333" cy="67436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44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42"/>
                                        </p:tgtEl>
                                        <p:attrNameLst>
                                          <p:attrName>style.visibility</p:attrName>
                                        </p:attrNameLst>
                                      </p:cBhvr>
                                      <p:to>
                                        <p:strVal val="visible"/>
                                      </p:to>
                                    </p:set>
                                    <p:animEffect transition="in" filter="fade">
                                      <p:cBhvr>
                                        <p:cTn id="27" dur="500"/>
                                        <p:tgtEl>
                                          <p:spTgt spid="102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43"/>
                                        </p:tgtEl>
                                        <p:attrNameLst>
                                          <p:attrName>style.visibility</p:attrName>
                                        </p:attrNameLst>
                                      </p:cBhvr>
                                      <p:to>
                                        <p:strVal val="visible"/>
                                      </p:to>
                                    </p:set>
                                    <p:animEffect transition="in" filter="fade">
                                      <p:cBhvr>
                                        <p:cTn id="3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问题解决：</a:t>
            </a:r>
          </a:p>
        </p:txBody>
      </p:sp>
      <p:sp>
        <p:nvSpPr>
          <p:cNvPr id="3" name="内容占位符 2"/>
          <p:cNvSpPr>
            <a:spLocks noGrp="1"/>
          </p:cNvSpPr>
          <p:nvPr>
            <p:ph idx="1"/>
          </p:nvPr>
        </p:nvSpPr>
        <p:spPr/>
        <p:txBody>
          <a:bodyPr/>
          <a:lstStyle/>
          <a:p>
            <a:r>
              <a:rPr lang="zh-CN" altLang="en-US" dirty="0"/>
              <a:t>刚才的示例中，很明显传递的参数数量超过了原来设定的参数个数</a:t>
            </a:r>
            <a:endParaRPr lang="en-US" altLang="zh-CN" dirty="0"/>
          </a:p>
          <a:p>
            <a:r>
              <a:rPr lang="zh-CN" altLang="en-US" dirty="0"/>
              <a:t>因此需要修改函数的定义：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29000"/>
            <a:ext cx="61341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445224"/>
            <a:ext cx="4838938"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8184" y="5445224"/>
            <a:ext cx="2016224" cy="991731"/>
          </a:xfrm>
          <a:prstGeom prst="snip2DiagRect">
            <a:avLst/>
          </a:prstGeom>
          <a:solidFill>
            <a:schemeClr val="bg1"/>
          </a:solidFill>
          <a:ln>
            <a:solidFill>
              <a:schemeClr val="accent1"/>
            </a:solidFill>
          </a:ln>
        </p:spPr>
        <p:txBody>
          <a:bodyPr wrap="square" rtlCol="0">
            <a:spAutoFit/>
          </a:bodyPr>
          <a:lstStyle/>
          <a:p>
            <a:r>
              <a:rPr lang="zh-CN" altLang="en-US" sz="2400" dirty="0">
                <a:solidFill>
                  <a:schemeClr val="accent3"/>
                </a:solidFill>
              </a:rPr>
              <a:t>括号里的是啥？</a:t>
            </a:r>
          </a:p>
        </p:txBody>
      </p:sp>
    </p:spTree>
    <p:extLst>
      <p:ext uri="{BB962C8B-B14F-4D97-AF65-F5344CB8AC3E}">
        <p14:creationId xmlns:p14="http://schemas.microsoft.com/office/powerpoint/2010/main" val="23720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fade">
                                      <p:cBhvr>
                                        <p:cTn id="22" dur="500"/>
                                        <p:tgtEl>
                                          <p:spTgt spid="1126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a:t>
            </a:r>
            <a:r>
              <a:rPr lang="en-US" altLang="zh-CN" dirty="0"/>
              <a:t>params</a:t>
            </a:r>
            <a:r>
              <a:rPr lang="zh-CN" altLang="en-US" dirty="0"/>
              <a:t>分析</a:t>
            </a:r>
          </a:p>
        </p:txBody>
      </p:sp>
      <p:sp>
        <p:nvSpPr>
          <p:cNvPr id="3" name="内容占位符 2"/>
          <p:cNvSpPr>
            <a:spLocks noGrp="1"/>
          </p:cNvSpPr>
          <p:nvPr>
            <p:ph idx="1"/>
          </p:nvPr>
        </p:nvSpPr>
        <p:spPr/>
        <p:txBody>
          <a:bodyPr/>
          <a:lstStyle/>
          <a:p>
            <a:r>
              <a:rPr lang="zh-CN" altLang="en-US" dirty="0"/>
              <a:t>我们发现，第</a:t>
            </a:r>
            <a:r>
              <a:rPr lang="en-US" altLang="zh-CN" dirty="0"/>
              <a:t>2</a:t>
            </a:r>
            <a:r>
              <a:rPr lang="zh-CN" altLang="en-US" dirty="0"/>
              <a:t>行输出的是一个元组</a:t>
            </a:r>
            <a:endParaRPr lang="en-US" altLang="zh-CN" dirty="0"/>
          </a:p>
          <a:p>
            <a:r>
              <a:rPr lang="zh-CN" altLang="en-US" dirty="0"/>
              <a:t>实际上，这就是</a:t>
            </a:r>
            <a:r>
              <a:rPr lang="en-US" altLang="zh-CN" dirty="0">
                <a:solidFill>
                  <a:schemeClr val="accent1"/>
                </a:solidFill>
              </a:rPr>
              <a:t>params</a:t>
            </a:r>
            <a:r>
              <a:rPr lang="zh-CN" altLang="en-US" dirty="0">
                <a:solidFill>
                  <a:schemeClr val="accent1"/>
                </a:solidFill>
              </a:rPr>
              <a:t>参数</a:t>
            </a:r>
            <a:r>
              <a:rPr lang="zh-CN" altLang="en-US" dirty="0"/>
              <a:t>所获得的数据</a:t>
            </a:r>
            <a:endParaRPr lang="en-US" altLang="zh-CN" dirty="0"/>
          </a:p>
          <a:p>
            <a:r>
              <a:rPr lang="zh-CN" altLang="en-US" dirty="0"/>
              <a:t>加了</a:t>
            </a:r>
            <a:r>
              <a:rPr lang="en-US" altLang="zh-CN" dirty="0">
                <a:solidFill>
                  <a:schemeClr val="accent1"/>
                </a:solidFill>
              </a:rPr>
              <a:t>*</a:t>
            </a:r>
            <a:r>
              <a:rPr lang="zh-CN" altLang="en-US" dirty="0"/>
              <a:t>的参数变量会存放所有未命名的参数</a:t>
            </a:r>
            <a:endParaRPr lang="en-US" altLang="zh-CN" dirty="0"/>
          </a:p>
          <a:p>
            <a:r>
              <a:rPr lang="zh-CN" altLang="en-US" dirty="0"/>
              <a:t>所谓“</a:t>
            </a:r>
            <a:r>
              <a:rPr lang="zh-CN" altLang="en-US" dirty="0">
                <a:solidFill>
                  <a:schemeClr val="accent1"/>
                </a:solidFill>
              </a:rPr>
              <a:t>未命名的参数</a:t>
            </a:r>
            <a:r>
              <a:rPr lang="zh-CN" altLang="en-US" dirty="0"/>
              <a:t>”就是比函数本身设定的参数个数传递的更多的那些参数</a:t>
            </a:r>
            <a:endParaRPr lang="en-US" altLang="zh-CN" dirty="0"/>
          </a:p>
          <a:p>
            <a:r>
              <a:rPr lang="zh-CN" altLang="en-US" dirty="0">
                <a:solidFill>
                  <a:schemeClr val="accent1"/>
                </a:solidFill>
              </a:rPr>
              <a:t>用一个元组来保存</a:t>
            </a:r>
            <a:endParaRPr lang="en-US" altLang="zh-CN" dirty="0">
              <a:solidFill>
                <a:schemeClr val="accent1"/>
              </a:solidFill>
            </a:endParaRPr>
          </a:p>
          <a:p>
            <a:r>
              <a:rPr lang="zh-CN" altLang="en-US" dirty="0"/>
              <a:t>如果没有多余参数，就会获得一个</a:t>
            </a:r>
            <a:r>
              <a:rPr lang="zh-CN" altLang="en-US" dirty="0">
                <a:solidFill>
                  <a:schemeClr val="accent1"/>
                </a:solidFill>
              </a:rPr>
              <a:t>空元组</a:t>
            </a:r>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315930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对不定长参数</a:t>
            </a:r>
            <a:r>
              <a:rPr lang="en-US" altLang="zh-CN" dirty="0"/>
              <a:t>params</a:t>
            </a:r>
            <a:r>
              <a:rPr lang="zh-CN" altLang="en-US" dirty="0"/>
              <a:t>的使用</a:t>
            </a:r>
          </a:p>
        </p:txBody>
      </p:sp>
      <p:sp>
        <p:nvSpPr>
          <p:cNvPr id="3" name="内容占位符 2"/>
          <p:cNvSpPr>
            <a:spLocks noGrp="1"/>
          </p:cNvSpPr>
          <p:nvPr>
            <p:ph idx="1"/>
          </p:nvPr>
        </p:nvSpPr>
        <p:spPr/>
        <p:txBody>
          <a:bodyPr/>
          <a:lstStyle/>
          <a:p>
            <a:r>
              <a:rPr lang="zh-CN" altLang="en-US" dirty="0"/>
              <a:t>其实就是对元组的使用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327168"/>
            <a:ext cx="7036017" cy="261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630" y="5157192"/>
            <a:ext cx="344805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87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arn(inVertical)">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randombar(horizontal)">
                                      <p:cBhvr>
                                        <p:cTn id="1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2967A-8C22-41CB-9ABF-F7587EBEEDD8}"/>
              </a:ext>
            </a:extLst>
          </p:cNvPr>
          <p:cNvSpPr>
            <a:spLocks noGrp="1"/>
          </p:cNvSpPr>
          <p:nvPr>
            <p:ph type="title"/>
          </p:nvPr>
        </p:nvSpPr>
        <p:spPr/>
        <p:txBody>
          <a:bodyPr/>
          <a:lstStyle/>
          <a:p>
            <a:r>
              <a:rPr lang="zh-CN" altLang="en-US" dirty="0"/>
              <a:t>关于不定长参数的更多</a:t>
            </a:r>
          </a:p>
        </p:txBody>
      </p:sp>
      <p:sp>
        <p:nvSpPr>
          <p:cNvPr id="3" name="内容占位符 2">
            <a:extLst>
              <a:ext uri="{FF2B5EF4-FFF2-40B4-BE49-F238E27FC236}">
                <a16:creationId xmlns:a16="http://schemas.microsoft.com/office/drawing/2014/main" id="{47B1F11E-2317-4085-BF1C-3A5E8B7DDFC9}"/>
              </a:ext>
            </a:extLst>
          </p:cNvPr>
          <p:cNvSpPr>
            <a:spLocks noGrp="1"/>
          </p:cNvSpPr>
          <p:nvPr>
            <p:ph idx="1"/>
          </p:nvPr>
        </p:nvSpPr>
        <p:spPr/>
        <p:txBody>
          <a:bodyPr/>
          <a:lstStyle/>
          <a:p>
            <a:r>
              <a:rPr lang="zh-CN" altLang="en-US" dirty="0"/>
              <a:t>见示例</a:t>
            </a:r>
          </a:p>
        </p:txBody>
      </p:sp>
    </p:spTree>
    <p:extLst>
      <p:ext uri="{BB962C8B-B14F-4D97-AF65-F5344CB8AC3E}">
        <p14:creationId xmlns:p14="http://schemas.microsoft.com/office/powerpoint/2010/main" val="86079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变量作用域</a:t>
            </a:r>
          </a:p>
        </p:txBody>
      </p:sp>
    </p:spTree>
    <p:extLst>
      <p:ext uri="{BB962C8B-B14F-4D97-AF65-F5344CB8AC3E}">
        <p14:creationId xmlns:p14="http://schemas.microsoft.com/office/powerpoint/2010/main" val="16637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学了序列，有了循环，还有什么？</a:t>
            </a:r>
          </a:p>
        </p:txBody>
      </p:sp>
      <p:sp>
        <p:nvSpPr>
          <p:cNvPr id="3" name="内容占位符 2"/>
          <p:cNvSpPr>
            <a:spLocks noGrp="1"/>
          </p:cNvSpPr>
          <p:nvPr>
            <p:ph idx="1"/>
          </p:nvPr>
        </p:nvSpPr>
        <p:spPr>
          <a:xfrm>
            <a:off x="914400" y="1783560"/>
            <a:ext cx="8050088" cy="4572000"/>
          </a:xfrm>
        </p:spPr>
        <p:txBody>
          <a:bodyPr>
            <a:normAutofit/>
          </a:bodyPr>
          <a:lstStyle/>
          <a:p>
            <a:r>
              <a:rPr lang="zh-CN" altLang="en-US" dirty="0"/>
              <a:t>之前所编写的程序，的确能完成一些功能</a:t>
            </a:r>
            <a:endParaRPr lang="en-US" altLang="zh-CN" dirty="0"/>
          </a:p>
          <a:p>
            <a:r>
              <a:rPr lang="zh-CN" altLang="en-US" dirty="0">
                <a:solidFill>
                  <a:schemeClr val="accent1"/>
                </a:solidFill>
              </a:rPr>
              <a:t>循环的目的是让计算机实现重复的劳动</a:t>
            </a:r>
            <a:endParaRPr lang="en-US" altLang="zh-CN" dirty="0">
              <a:solidFill>
                <a:schemeClr val="accent1"/>
              </a:solidFill>
            </a:endParaRPr>
          </a:p>
          <a:p>
            <a:r>
              <a:rPr lang="zh-CN" altLang="en-US" dirty="0"/>
              <a:t>比如求和、判断素数、斐波那契数列等</a:t>
            </a:r>
            <a:endParaRPr lang="en-US" altLang="zh-CN" dirty="0"/>
          </a:p>
          <a:p>
            <a:r>
              <a:rPr lang="zh-CN" altLang="en-US" dirty="0"/>
              <a:t>将来你们会面对规模越来越大的程序</a:t>
            </a:r>
            <a:endParaRPr lang="en-US" altLang="zh-CN" dirty="0"/>
          </a:p>
          <a:p>
            <a:r>
              <a:rPr lang="zh-CN" altLang="en-US" dirty="0">
                <a:solidFill>
                  <a:schemeClr val="accent1"/>
                </a:solidFill>
              </a:rPr>
              <a:t>同一项任务需要在不同的时候被重复执行</a:t>
            </a:r>
            <a:endParaRPr lang="en-US" altLang="zh-CN" dirty="0">
              <a:solidFill>
                <a:schemeClr val="accent1"/>
              </a:solidFill>
            </a:endParaRPr>
          </a:p>
          <a:p>
            <a:r>
              <a:rPr lang="zh-CN" altLang="en-US" dirty="0">
                <a:solidFill>
                  <a:schemeClr val="accent3"/>
                </a:solidFill>
              </a:rPr>
              <a:t>甚至若干件事情在若干个地点若干次被重复</a:t>
            </a:r>
            <a:endParaRPr lang="en-US" altLang="zh-CN" dirty="0">
              <a:solidFill>
                <a:schemeClr val="accent3"/>
              </a:solidFill>
            </a:endParaRPr>
          </a:p>
          <a:p>
            <a:r>
              <a:rPr lang="zh-CN" altLang="en-US" dirty="0"/>
              <a:t>如果在每个地方都要重新写一遍同样的代码</a:t>
            </a:r>
            <a:endParaRPr lang="en-US" altLang="zh-CN" dirty="0"/>
          </a:p>
          <a:p>
            <a:r>
              <a:rPr lang="zh-CN" altLang="en-US" dirty="0"/>
              <a:t>简直无法想象</a:t>
            </a:r>
            <a:endParaRPr lang="en-US" altLang="zh-CN" dirty="0"/>
          </a:p>
          <a:p>
            <a:endParaRPr lang="en-US" altLang="zh-CN" dirty="0">
              <a:solidFill>
                <a:schemeClr val="accent1"/>
              </a:solidFill>
            </a:endParaRPr>
          </a:p>
          <a:p>
            <a:endParaRPr lang="en-US" altLang="zh-CN" dirty="0">
              <a:solidFill>
                <a:schemeClr val="accent1"/>
              </a:solidFill>
            </a:endParaRPr>
          </a:p>
          <a:p>
            <a:endParaRPr lang="zh-CN" altLang="en-US" dirty="0">
              <a:solidFill>
                <a:schemeClr val="accent1"/>
              </a:solidFill>
            </a:endParaRPr>
          </a:p>
        </p:txBody>
      </p:sp>
    </p:spTree>
    <p:extLst>
      <p:ext uri="{BB962C8B-B14F-4D97-AF65-F5344CB8AC3E}">
        <p14:creationId xmlns:p14="http://schemas.microsoft.com/office/powerpoint/2010/main" val="59836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一个程序的变量并不是在任何位置都可以被访问到的</a:t>
            </a:r>
            <a:endParaRPr lang="en-US" altLang="zh-CN" dirty="0"/>
          </a:p>
          <a:p>
            <a:r>
              <a:rPr lang="zh-CN" altLang="en-US" dirty="0"/>
              <a:t>每个变量都具有一个可被访问的空间范围</a:t>
            </a:r>
            <a:endParaRPr lang="en-US" altLang="zh-CN" dirty="0"/>
          </a:p>
          <a:p>
            <a:r>
              <a:rPr lang="zh-CN" altLang="en-US" dirty="0">
                <a:solidFill>
                  <a:schemeClr val="accent1"/>
                </a:solidFill>
              </a:rPr>
              <a:t>变量的作用域</a:t>
            </a:r>
            <a:endParaRPr lang="en-US" altLang="zh-CN" dirty="0">
              <a:solidFill>
                <a:schemeClr val="accent1"/>
              </a:solidFill>
            </a:endParaRPr>
          </a:p>
          <a:p>
            <a:r>
              <a:rPr lang="zh-CN" altLang="en-US" dirty="0"/>
              <a:t>即这个变量在什么范围内是有效的</a:t>
            </a:r>
            <a:endParaRPr lang="en-US" altLang="zh-CN" dirty="0"/>
          </a:p>
          <a:p>
            <a:r>
              <a:rPr lang="zh-CN" altLang="en-US" dirty="0"/>
              <a:t>一般有两种作用域：</a:t>
            </a:r>
            <a:endParaRPr lang="en-US" altLang="zh-CN" dirty="0"/>
          </a:p>
          <a:p>
            <a:r>
              <a:rPr lang="zh-CN" altLang="en-US" dirty="0">
                <a:solidFill>
                  <a:schemeClr val="accent1"/>
                </a:solidFill>
              </a:rPr>
              <a:t>全局变量</a:t>
            </a:r>
            <a:endParaRPr lang="en-US" altLang="zh-CN" dirty="0">
              <a:solidFill>
                <a:schemeClr val="accent1"/>
              </a:solidFill>
            </a:endParaRPr>
          </a:p>
          <a:p>
            <a:r>
              <a:rPr lang="zh-CN" altLang="en-US" dirty="0">
                <a:solidFill>
                  <a:schemeClr val="accent1"/>
                </a:solidFill>
              </a:rPr>
              <a:t>局部变量</a:t>
            </a:r>
            <a:endParaRPr lang="en-US" altLang="zh-CN" dirty="0">
              <a:solidFill>
                <a:schemeClr val="accent1"/>
              </a:solidFill>
            </a:endParaRPr>
          </a:p>
        </p:txBody>
      </p:sp>
    </p:spTree>
    <p:extLst>
      <p:ext uri="{BB962C8B-B14F-4D97-AF65-F5344CB8AC3E}">
        <p14:creationId xmlns:p14="http://schemas.microsoft.com/office/powerpoint/2010/main" val="16670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变量作用域示例</a:t>
            </a:r>
          </a:p>
        </p:txBody>
      </p:sp>
      <p:sp>
        <p:nvSpPr>
          <p:cNvPr id="3" name="内容占位符 2"/>
          <p:cNvSpPr>
            <a:spLocks noGrp="1"/>
          </p:cNvSpPr>
          <p:nvPr>
            <p:ph idx="1"/>
          </p:nvPr>
        </p:nvSpPr>
        <p:spPr/>
        <p:txBody>
          <a:bodyPr/>
          <a:lstStyle/>
          <a:p>
            <a:r>
              <a:rPr lang="zh-CN" altLang="en-US" dirty="0"/>
              <a:t>假设定义一个函数内有个参数变量</a:t>
            </a:r>
            <a:r>
              <a:rPr lang="en-US" altLang="zh-CN" dirty="0"/>
              <a:t>x</a:t>
            </a:r>
          </a:p>
          <a:p>
            <a:r>
              <a:rPr lang="zh-CN" altLang="en-US" dirty="0"/>
              <a:t>函数外还有一个变量</a:t>
            </a:r>
            <a:r>
              <a:rPr lang="en-US" altLang="zh-CN" dirty="0"/>
              <a:t>x</a:t>
            </a:r>
          </a:p>
          <a:p>
            <a:r>
              <a:rPr lang="zh-CN" altLang="en-US" dirty="0"/>
              <a:t>结合在一起使用：</a:t>
            </a:r>
            <a:endParaRPr lang="en-US" altLang="zh-CN" dirty="0"/>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08432"/>
            <a:ext cx="3825574" cy="261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915" y="3408432"/>
            <a:ext cx="2749486" cy="812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H="1">
            <a:off x="2267744" y="5157192"/>
            <a:ext cx="388843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6444208" y="4926359"/>
            <a:ext cx="1440160" cy="461665"/>
          </a:xfrm>
          <a:prstGeom prst="rect">
            <a:avLst/>
          </a:prstGeom>
          <a:solidFill>
            <a:schemeClr val="bg1"/>
          </a:solidFill>
          <a:ln>
            <a:solidFill>
              <a:schemeClr val="accent1"/>
            </a:solidFill>
          </a:ln>
        </p:spPr>
        <p:txBody>
          <a:bodyPr wrap="square" rtlCol="0">
            <a:spAutoFit/>
          </a:bodyPr>
          <a:lstStyle/>
          <a:p>
            <a:r>
              <a:rPr lang="zh-CN" altLang="en-US" sz="2400" dirty="0">
                <a:solidFill>
                  <a:schemeClr val="accent3"/>
                </a:solidFill>
              </a:rPr>
              <a:t>全局变量</a:t>
            </a:r>
          </a:p>
        </p:txBody>
      </p:sp>
      <p:cxnSp>
        <p:nvCxnSpPr>
          <p:cNvPr id="14" name="直接箭头连接符 13"/>
          <p:cNvCxnSpPr/>
          <p:nvPr/>
        </p:nvCxnSpPr>
        <p:spPr>
          <a:xfrm flipH="1" flipV="1">
            <a:off x="2420144" y="4005064"/>
            <a:ext cx="3736032" cy="20162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6444208" y="5790455"/>
            <a:ext cx="1440160" cy="461665"/>
          </a:xfrm>
          <a:prstGeom prst="rect">
            <a:avLst/>
          </a:prstGeom>
          <a:solidFill>
            <a:schemeClr val="bg1"/>
          </a:solidFill>
          <a:ln>
            <a:solidFill>
              <a:schemeClr val="accent1"/>
            </a:solidFill>
          </a:ln>
        </p:spPr>
        <p:txBody>
          <a:bodyPr wrap="square" rtlCol="0">
            <a:spAutoFit/>
          </a:bodyPr>
          <a:lstStyle/>
          <a:p>
            <a:r>
              <a:rPr lang="zh-CN" altLang="en-US" sz="2400" dirty="0">
                <a:solidFill>
                  <a:schemeClr val="accent3"/>
                </a:solidFill>
              </a:rPr>
              <a:t>局部变量</a:t>
            </a:r>
          </a:p>
        </p:txBody>
      </p:sp>
    </p:spTree>
    <p:extLst>
      <p:ext uri="{BB962C8B-B14F-4D97-AF65-F5344CB8AC3E}">
        <p14:creationId xmlns:p14="http://schemas.microsoft.com/office/powerpoint/2010/main" val="209669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Effect transition="in" filter="fade">
                                      <p:cBhvr>
                                        <p:cTn id="22" dur="500"/>
                                        <p:tgtEl>
                                          <p:spTgt spid="133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315"/>
                                        </p:tgtEl>
                                        <p:attrNameLst>
                                          <p:attrName>style.visibility</p:attrName>
                                        </p:attrNameLst>
                                      </p:cBhvr>
                                      <p:to>
                                        <p:strVal val="visible"/>
                                      </p:to>
                                    </p:set>
                                    <p:animEffect transition="in" filter="randombar(horizontal)">
                                      <p:cBhvr>
                                        <p:cTn id="27" dur="500"/>
                                        <p:tgtEl>
                                          <p:spTgt spid="1331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ppt_x</p:attrName>
                                        </p:attrNameLst>
                                      </p:cBhvr>
                                      <p:tavLst>
                                        <p:tav tm="0">
                                          <p:val>
                                            <p:strVal val="#ppt_x+#ppt_w*1.125000"/>
                                          </p:val>
                                        </p:tav>
                                        <p:tav tm="100000">
                                          <p:val>
                                            <p:strVal val="#ppt_x"/>
                                          </p:val>
                                        </p:tav>
                                      </p:tavLst>
                                    </p:anim>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randombar(horizont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局部变量与全局变量的区别</a:t>
            </a:r>
          </a:p>
        </p:txBody>
      </p:sp>
      <p:sp>
        <p:nvSpPr>
          <p:cNvPr id="3" name="内容占位符 2"/>
          <p:cNvSpPr>
            <a:spLocks noGrp="1"/>
          </p:cNvSpPr>
          <p:nvPr>
            <p:ph idx="1"/>
          </p:nvPr>
        </p:nvSpPr>
        <p:spPr>
          <a:xfrm>
            <a:off x="683568" y="1783560"/>
            <a:ext cx="8352928" cy="4813792"/>
          </a:xfrm>
        </p:spPr>
        <p:txBody>
          <a:bodyPr>
            <a:normAutofit lnSpcReduction="10000"/>
          </a:bodyPr>
          <a:lstStyle/>
          <a:p>
            <a:r>
              <a:rPr lang="zh-CN" altLang="en-US" dirty="0">
                <a:solidFill>
                  <a:schemeClr val="accent1"/>
                </a:solidFill>
              </a:rPr>
              <a:t>局部变量</a:t>
            </a:r>
            <a:r>
              <a:rPr lang="zh-CN" altLang="en-US" dirty="0"/>
              <a:t>只能在其被声明的函数内部访问</a:t>
            </a:r>
            <a:endParaRPr lang="en-US" altLang="zh-CN" dirty="0"/>
          </a:p>
          <a:p>
            <a:r>
              <a:rPr lang="zh-CN" altLang="en-US" dirty="0"/>
              <a:t>调用函数时，所有在函数内声明的变量名称都将被加入到局部作用域中。</a:t>
            </a:r>
            <a:endParaRPr lang="en-US" altLang="zh-CN" dirty="0"/>
          </a:p>
          <a:p>
            <a:r>
              <a:rPr lang="zh-CN" altLang="en-US" dirty="0">
                <a:solidFill>
                  <a:schemeClr val="accent1"/>
                </a:solidFill>
              </a:rPr>
              <a:t>全局变量</a:t>
            </a:r>
            <a:r>
              <a:rPr lang="zh-CN" altLang="en-US" dirty="0"/>
              <a:t>可以在整个程序范围内访问</a:t>
            </a:r>
            <a:endParaRPr lang="en-US" altLang="zh-CN" dirty="0"/>
          </a:p>
          <a:p>
            <a:r>
              <a:rPr lang="zh-CN" altLang="en-US" dirty="0"/>
              <a:t>局部变量（函数的参数）与全局变量可以同名</a:t>
            </a:r>
            <a:endParaRPr lang="en-US" altLang="zh-CN" dirty="0"/>
          </a:p>
          <a:p>
            <a:r>
              <a:rPr lang="zh-CN" altLang="en-US" dirty="0">
                <a:solidFill>
                  <a:schemeClr val="accent3"/>
                </a:solidFill>
              </a:rPr>
              <a:t>但这样就无法直接访问全局变量！</a:t>
            </a:r>
            <a:endParaRPr lang="en-US" altLang="zh-CN" dirty="0">
              <a:solidFill>
                <a:schemeClr val="accent3"/>
              </a:solidFill>
            </a:endParaRPr>
          </a:p>
          <a:p>
            <a:r>
              <a:rPr lang="zh-CN" altLang="en-US" dirty="0">
                <a:solidFill>
                  <a:schemeClr val="accent3"/>
                </a:solidFill>
              </a:rPr>
              <a:t>因为会被局部变量覆盖！</a:t>
            </a:r>
            <a:endParaRPr lang="en-US" altLang="zh-CN" dirty="0">
              <a:solidFill>
                <a:schemeClr val="accent3"/>
              </a:solidFill>
            </a:endParaRPr>
          </a:p>
          <a:p>
            <a:r>
              <a:rPr lang="zh-CN" altLang="en-US" dirty="0"/>
              <a:t>疑问：</a:t>
            </a:r>
            <a:endParaRPr lang="en-US" altLang="zh-CN" dirty="0"/>
          </a:p>
          <a:p>
            <a:r>
              <a:rPr lang="zh-CN" altLang="en-US" dirty="0">
                <a:solidFill>
                  <a:schemeClr val="accent3"/>
                </a:solidFill>
              </a:rPr>
              <a:t>如果我想在函数中访问全局变量怎么办？</a:t>
            </a:r>
            <a:endParaRPr lang="en-US" altLang="zh-CN" dirty="0">
              <a:solidFill>
                <a:schemeClr val="accent3"/>
              </a:solidFill>
            </a:endParaRPr>
          </a:p>
          <a:p>
            <a:endParaRPr lang="zh-CN" altLang="en-US" dirty="0"/>
          </a:p>
        </p:txBody>
      </p:sp>
    </p:spTree>
    <p:extLst>
      <p:ext uri="{BB962C8B-B14F-4D97-AF65-F5344CB8AC3E}">
        <p14:creationId xmlns:p14="http://schemas.microsoft.com/office/powerpoint/2010/main" val="30104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par>
                          <p:cTn id="38" fill="hold">
                            <p:stCondLst>
                              <p:cond delay="500"/>
                            </p:stCondLst>
                            <p:childTnLst>
                              <p:par>
                                <p:cTn id="39" presetID="16" presetClass="entr" presetSubtype="21"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globals()</a:t>
            </a:r>
            <a:endParaRPr lang="zh-CN" altLang="en-US" dirty="0"/>
          </a:p>
        </p:txBody>
      </p:sp>
      <p:sp>
        <p:nvSpPr>
          <p:cNvPr id="3" name="内容占位符 2"/>
          <p:cNvSpPr>
            <a:spLocks noGrp="1"/>
          </p:cNvSpPr>
          <p:nvPr>
            <p:ph idx="1"/>
          </p:nvPr>
        </p:nvSpPr>
        <p:spPr/>
        <p:txBody>
          <a:bodyPr/>
          <a:lstStyle/>
          <a:p>
            <a:r>
              <a:rPr lang="zh-CN" altLang="en-US" dirty="0"/>
              <a:t>如果你确实需要在函数中访问函数外的一个全局变量，可以使用如下的方式：</a:t>
            </a:r>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chemeClr val="accent1"/>
                </a:solidFill>
              </a:rPr>
              <a:t>globals()</a:t>
            </a:r>
            <a:r>
              <a:rPr lang="zh-CN" altLang="en-US" dirty="0"/>
              <a:t>返回的是一个包含全局变量的字典</a:t>
            </a:r>
            <a:endParaRPr lang="en-US" altLang="zh-CN" dirty="0"/>
          </a:p>
          <a:p>
            <a:r>
              <a:rPr lang="en-US" altLang="zh-CN" dirty="0">
                <a:solidFill>
                  <a:schemeClr val="accent1"/>
                </a:solidFill>
              </a:rPr>
              <a:t>locals()</a:t>
            </a:r>
            <a:r>
              <a:rPr lang="zh-CN" altLang="en-US" dirty="0"/>
              <a:t>返回的是一个包含局部变量的字典</a:t>
            </a:r>
            <a:endParaRPr lang="en-US" altLang="zh-CN" dirty="0"/>
          </a:p>
          <a:p>
            <a:endParaRPr lang="en-US" altLang="zh-CN" dirty="0"/>
          </a:p>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904" y="2775208"/>
            <a:ext cx="5867400" cy="22574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604" y="3789040"/>
            <a:ext cx="4557980" cy="79208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8717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500"/>
                                        <p:tgtEl>
                                          <p:spTgt spid="143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重新关联全局变量：</a:t>
            </a:r>
            <a:r>
              <a:rPr lang="en-US" altLang="zh-CN" dirty="0"/>
              <a:t>global</a:t>
            </a:r>
            <a:endParaRPr lang="zh-CN" altLang="en-US" dirty="0"/>
          </a:p>
        </p:txBody>
      </p:sp>
      <p:sp>
        <p:nvSpPr>
          <p:cNvPr id="3" name="内容占位符 2"/>
          <p:cNvSpPr>
            <a:spLocks noGrp="1"/>
          </p:cNvSpPr>
          <p:nvPr>
            <p:ph idx="1"/>
          </p:nvPr>
        </p:nvSpPr>
        <p:spPr/>
        <p:txBody>
          <a:bodyPr/>
          <a:lstStyle/>
          <a:p>
            <a:r>
              <a:rPr lang="zh-CN" altLang="en-US" dirty="0"/>
              <a:t>在函数内部给变量定义赋值时，默认都是局部变量</a:t>
            </a:r>
            <a:endParaRPr lang="en-US" altLang="zh-CN" dirty="0"/>
          </a:p>
          <a:p>
            <a:r>
              <a:rPr lang="zh-CN" altLang="en-US" dirty="0"/>
              <a:t>除非明确告知</a:t>
            </a:r>
            <a:r>
              <a:rPr lang="en-US" altLang="zh-CN" dirty="0"/>
              <a:t>Python</a:t>
            </a:r>
            <a:r>
              <a:rPr lang="zh-CN" altLang="en-US" dirty="0"/>
              <a:t>这是一个全局变量！</a:t>
            </a:r>
            <a:endParaRPr lang="en-US" altLang="zh-CN" dirty="0"/>
          </a:p>
          <a:p>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87" y="3429000"/>
            <a:ext cx="4162425" cy="24860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952" y="4311972"/>
            <a:ext cx="3286817" cy="72008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57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fade">
                                      <p:cBhvr>
                                        <p:cTn id="17" dur="500"/>
                                        <p:tgtEl>
                                          <p:spTgt spid="1536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3"/>
                                        </p:tgtEl>
                                        <p:attrNameLst>
                                          <p:attrName>style.visibility</p:attrName>
                                        </p:attrNameLst>
                                      </p:cBhvr>
                                      <p:to>
                                        <p:strVal val="visible"/>
                                      </p:to>
                                    </p:set>
                                    <p:animEffect transition="in" filter="randombar(horizontal)">
                                      <p:cBhvr>
                                        <p:cTn id="2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p:txBody>
          <a:bodyPr/>
          <a:lstStyle/>
          <a:p>
            <a:r>
              <a:rPr lang="zh-CN" altLang="en-US" dirty="0"/>
              <a:t>我们知道如何调用函数</a:t>
            </a:r>
            <a:endParaRPr lang="en-US" altLang="zh-CN" dirty="0"/>
          </a:p>
          <a:p>
            <a:r>
              <a:rPr lang="zh-CN" altLang="en-US" dirty="0"/>
              <a:t>其实在</a:t>
            </a:r>
            <a:r>
              <a:rPr lang="zh-CN" altLang="en-US" dirty="0">
                <a:solidFill>
                  <a:schemeClr val="accent1"/>
                </a:solidFill>
              </a:rPr>
              <a:t>函数中还可以调用其他函数</a:t>
            </a:r>
            <a:endParaRPr lang="en-US" altLang="zh-CN" dirty="0">
              <a:solidFill>
                <a:schemeClr val="accent1"/>
              </a:solidFill>
            </a:endParaRPr>
          </a:p>
          <a:p>
            <a:r>
              <a:rPr lang="zh-CN" altLang="en-US" dirty="0"/>
              <a:t>咱们已经见过多次，比如：</a:t>
            </a:r>
            <a:endParaRPr lang="en-US" altLang="zh-CN" dirty="0"/>
          </a:p>
          <a:p>
            <a:endParaRPr lang="en-US" altLang="zh-CN" dirty="0"/>
          </a:p>
          <a:p>
            <a:endParaRPr lang="en-US" altLang="zh-CN" dirty="0"/>
          </a:p>
          <a:p>
            <a:endParaRPr lang="en-US" altLang="zh-CN" dirty="0"/>
          </a:p>
          <a:p>
            <a:r>
              <a:rPr lang="zh-CN" altLang="en-US" dirty="0"/>
              <a:t>其实，</a:t>
            </a:r>
            <a:r>
              <a:rPr lang="zh-CN" altLang="en-US" dirty="0">
                <a:solidFill>
                  <a:schemeClr val="accent1"/>
                </a:solidFill>
              </a:rPr>
              <a:t>函数还可以调用自己！</a:t>
            </a:r>
            <a:endParaRPr lang="en-US" altLang="zh-CN" dirty="0">
              <a:solidFill>
                <a:schemeClr val="accent1"/>
              </a:solidFill>
            </a:endParaRPr>
          </a:p>
          <a:p>
            <a:endParaRPr lang="en-US" altLang="zh-CN" dirty="0"/>
          </a:p>
          <a:p>
            <a:endParaRPr lang="en-US" altLang="zh-CN" dirty="0">
              <a:solidFill>
                <a:schemeClr val="accent1"/>
              </a:solidFill>
            </a:endParaRPr>
          </a:p>
          <a:p>
            <a:endParaRPr lang="zh-CN" altLang="en-US" dirty="0">
              <a:solidFill>
                <a:schemeClr val="accent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348013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21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86"/>
                                        </p:tgtEl>
                                        <p:attrNameLst>
                                          <p:attrName>style.visibility</p:attrName>
                                        </p:attrNameLst>
                                      </p:cBhvr>
                                      <p:to>
                                        <p:strVal val="visible"/>
                                      </p:to>
                                    </p:set>
                                    <p:animEffect transition="in" filter="fade">
                                      <p:cBhvr>
                                        <p:cTn id="22" dur="500"/>
                                        <p:tgtEl>
                                          <p:spTgt spid="1638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什么是函数递归 </a:t>
            </a:r>
            <a:r>
              <a:rPr lang="en-US" altLang="zh-CN" dirty="0"/>
              <a:t>Recursion</a:t>
            </a:r>
            <a:endParaRPr lang="zh-CN" altLang="en-US" dirty="0"/>
          </a:p>
        </p:txBody>
      </p:sp>
      <p:sp>
        <p:nvSpPr>
          <p:cNvPr id="3" name="内容占位符 2"/>
          <p:cNvSpPr>
            <a:spLocks noGrp="1"/>
          </p:cNvSpPr>
          <p:nvPr>
            <p:ph idx="1"/>
          </p:nvPr>
        </p:nvSpPr>
        <p:spPr>
          <a:xfrm>
            <a:off x="914400" y="1844824"/>
            <a:ext cx="7772400" cy="4870948"/>
          </a:xfrm>
        </p:spPr>
        <p:txBody>
          <a:bodyPr/>
          <a:lstStyle/>
          <a:p>
            <a:r>
              <a:rPr lang="zh-CN" altLang="en-US" dirty="0"/>
              <a:t>在调用一个函数的过程中，该函数直接或间接地调用了本身，称为函数的递归调用</a:t>
            </a:r>
          </a:p>
        </p:txBody>
      </p:sp>
      <p:cxnSp>
        <p:nvCxnSpPr>
          <p:cNvPr id="14" name="直接连接符 13">
            <a:extLst>
              <a:ext uri="{FF2B5EF4-FFF2-40B4-BE49-F238E27FC236}">
                <a16:creationId xmlns:a16="http://schemas.microsoft.com/office/drawing/2014/main" id="{FF598814-0228-4A99-9496-449FE7AB5A63}"/>
              </a:ext>
            </a:extLst>
          </p:cNvPr>
          <p:cNvCxnSpPr>
            <a:cxnSpLocks/>
          </p:cNvCxnSpPr>
          <p:nvPr/>
        </p:nvCxnSpPr>
        <p:spPr>
          <a:xfrm>
            <a:off x="2941586" y="3122573"/>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475656" y="3112513"/>
            <a:ext cx="1366871" cy="1754326"/>
            <a:chOff x="1649104" y="3285763"/>
            <a:chExt cx="1822494" cy="1754326"/>
          </a:xfrm>
        </p:grpSpPr>
        <p:sp>
          <p:nvSpPr>
            <p:cNvPr id="12" name="文本框 3">
              <a:extLst>
                <a:ext uri="{FF2B5EF4-FFF2-40B4-BE49-F238E27FC236}">
                  <a16:creationId xmlns:a16="http://schemas.microsoft.com/office/drawing/2014/main" id="{70C6097D-1C29-4CEA-88F9-418DCC585C86}"/>
                </a:ext>
              </a:extLst>
            </p:cNvPr>
            <p:cNvSpPr txBox="1"/>
            <p:nvPr/>
          </p:nvSpPr>
          <p:spPr>
            <a:xfrm>
              <a:off x="1649104" y="3285763"/>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cxnSp>
          <p:nvCxnSpPr>
            <p:cNvPr id="15" name="直接箭头连接符 14">
              <a:extLst>
                <a:ext uri="{FF2B5EF4-FFF2-40B4-BE49-F238E27FC236}">
                  <a16:creationId xmlns:a16="http://schemas.microsoft.com/office/drawing/2014/main" id="{1F745416-0BF7-422A-BB2B-01DB04A6B19A}"/>
                </a:ext>
              </a:extLst>
            </p:cNvPr>
            <p:cNvCxnSpPr/>
            <p:nvPr/>
          </p:nvCxnSpPr>
          <p:spPr>
            <a:xfrm>
              <a:off x="2582722" y="3945362"/>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任意多边形: 形状 12">
              <a:extLst>
                <a:ext uri="{FF2B5EF4-FFF2-40B4-BE49-F238E27FC236}">
                  <a16:creationId xmlns:a16="http://schemas.microsoft.com/office/drawing/2014/main" id="{8471ED5B-FCE7-432F-A87A-6659F7997843}"/>
                </a:ext>
              </a:extLst>
            </p:cNvPr>
            <p:cNvSpPr/>
            <p:nvPr/>
          </p:nvSpPr>
          <p:spPr>
            <a:xfrm>
              <a:off x="1841744" y="3800319"/>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2991736" y="2952779"/>
            <a:ext cx="2501988" cy="2368681"/>
            <a:chOff x="3493969" y="3510234"/>
            <a:chExt cx="3335984" cy="2368681"/>
          </a:xfrm>
        </p:grpSpPr>
        <p:sp>
          <p:nvSpPr>
            <p:cNvPr id="13" name="文本框 9">
              <a:extLst>
                <a:ext uri="{FF2B5EF4-FFF2-40B4-BE49-F238E27FC236}">
                  <a16:creationId xmlns:a16="http://schemas.microsoft.com/office/drawing/2014/main" id="{061DF911-5652-45E0-9DC5-FCA0FD6E33DC}"/>
                </a:ext>
              </a:extLst>
            </p:cNvPr>
            <p:cNvSpPr txBox="1"/>
            <p:nvPr/>
          </p:nvSpPr>
          <p:spPr>
            <a:xfrm>
              <a:off x="3493969" y="3570591"/>
              <a:ext cx="3241392" cy="2308324"/>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7" name="直接箭头连接符 16">
              <a:extLst>
                <a:ext uri="{FF2B5EF4-FFF2-40B4-BE49-F238E27FC236}">
                  <a16:creationId xmlns:a16="http://schemas.microsoft.com/office/drawing/2014/main" id="{3E0BBCAF-CBA1-4988-8F61-3F21204CF041}"/>
                </a:ext>
              </a:extLst>
            </p:cNvPr>
            <p:cNvCxnSpPr/>
            <p:nvPr/>
          </p:nvCxnSpPr>
          <p:spPr>
            <a:xfrm>
              <a:off x="4190805" y="394220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A2FD621-2889-44FB-9269-36B00B54101A}"/>
                </a:ext>
              </a:extLst>
            </p:cNvPr>
            <p:cNvCxnSpPr/>
            <p:nvPr/>
          </p:nvCxnSpPr>
          <p:spPr>
            <a:xfrm>
              <a:off x="5988074" y="3977665"/>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AD9A315-6E2F-49EA-BB83-D40D406642C0}"/>
                </a:ext>
              </a:extLst>
            </p:cNvPr>
            <p:cNvCxnSpPr>
              <a:cxnSpLocks/>
            </p:cNvCxnSpPr>
            <p:nvPr/>
          </p:nvCxnSpPr>
          <p:spPr>
            <a:xfrm flipV="1">
              <a:off x="4395758" y="3977665"/>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任意多边形: 形状 23">
              <a:extLst>
                <a:ext uri="{FF2B5EF4-FFF2-40B4-BE49-F238E27FC236}">
                  <a16:creationId xmlns:a16="http://schemas.microsoft.com/office/drawing/2014/main" id="{C0FE0BDF-B24C-4ED0-8B99-B7B7CA731C68}"/>
                </a:ext>
              </a:extLst>
            </p:cNvPr>
            <p:cNvSpPr/>
            <p:nvPr/>
          </p:nvSpPr>
          <p:spPr>
            <a:xfrm>
              <a:off x="3670544" y="3510234"/>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751019" y="5013176"/>
            <a:ext cx="2569946" cy="1200329"/>
          </a:xfrm>
          <a:prstGeom prst="rect">
            <a:avLst/>
          </a:prstGeom>
          <a:solidFill>
            <a:schemeClr val="bg1"/>
          </a:solidFill>
          <a:ln>
            <a:solidFill>
              <a:schemeClr val="accent1"/>
            </a:solidFill>
          </a:ln>
        </p:spPr>
        <p:txBody>
          <a:bodyPr wrap="square" rtlCol="0">
            <a:spAutoFit/>
          </a:bodyPr>
          <a:lstStyle/>
          <a:p>
            <a:r>
              <a:rPr lang="en-US" altLang="zh-CN" sz="2400" dirty="0">
                <a:solidFill>
                  <a:schemeClr val="accent3"/>
                </a:solidFill>
              </a:rPr>
              <a:t>def a():</a:t>
            </a:r>
          </a:p>
          <a:p>
            <a:r>
              <a:rPr lang="en-US" altLang="zh-CN" sz="2400" dirty="0">
                <a:solidFill>
                  <a:schemeClr val="accent3"/>
                </a:solidFill>
              </a:rPr>
              <a:t>     a() </a:t>
            </a:r>
          </a:p>
          <a:p>
            <a:r>
              <a:rPr lang="en-US" altLang="zh-CN" sz="2400" dirty="0">
                <a:solidFill>
                  <a:schemeClr val="accent3"/>
                </a:solidFill>
              </a:rPr>
              <a:t>          </a:t>
            </a:r>
            <a:r>
              <a:rPr lang="zh-CN" altLang="en-US" sz="2400" dirty="0">
                <a:solidFill>
                  <a:schemeClr val="accent1"/>
                </a:solidFill>
              </a:rPr>
              <a:t>直接递归</a:t>
            </a:r>
            <a:endParaRPr lang="en-US" altLang="zh-CN" sz="2400" dirty="0">
              <a:solidFill>
                <a:schemeClr val="accent1"/>
              </a:solidFill>
            </a:endParaRPr>
          </a:p>
        </p:txBody>
      </p:sp>
      <p:sp>
        <p:nvSpPr>
          <p:cNvPr id="24" name="TextBox 23"/>
          <p:cNvSpPr txBox="1"/>
          <p:nvPr/>
        </p:nvSpPr>
        <p:spPr>
          <a:xfrm>
            <a:off x="6012160" y="3122573"/>
            <a:ext cx="2569946" cy="2308324"/>
          </a:xfrm>
          <a:prstGeom prst="rect">
            <a:avLst/>
          </a:prstGeom>
          <a:solidFill>
            <a:schemeClr val="bg1"/>
          </a:solidFill>
          <a:ln>
            <a:solidFill>
              <a:schemeClr val="accent1"/>
            </a:solidFill>
          </a:ln>
        </p:spPr>
        <p:txBody>
          <a:bodyPr wrap="square" rtlCol="0">
            <a:spAutoFit/>
          </a:bodyPr>
          <a:lstStyle/>
          <a:p>
            <a:r>
              <a:rPr lang="en-US" altLang="zh-CN" sz="2400" dirty="0">
                <a:solidFill>
                  <a:schemeClr val="accent3"/>
                </a:solidFill>
              </a:rPr>
              <a:t>def a():</a:t>
            </a:r>
          </a:p>
          <a:p>
            <a:r>
              <a:rPr lang="en-US" altLang="zh-CN" sz="2400" dirty="0">
                <a:solidFill>
                  <a:schemeClr val="accent3"/>
                </a:solidFill>
              </a:rPr>
              <a:t>     b()</a:t>
            </a:r>
          </a:p>
          <a:p>
            <a:endParaRPr lang="en-US" altLang="zh-CN" sz="2400" dirty="0">
              <a:solidFill>
                <a:schemeClr val="accent3"/>
              </a:solidFill>
            </a:endParaRPr>
          </a:p>
          <a:p>
            <a:r>
              <a:rPr lang="en-US" altLang="zh-CN" sz="2400" dirty="0">
                <a:solidFill>
                  <a:schemeClr val="accent3"/>
                </a:solidFill>
              </a:rPr>
              <a:t>def b():</a:t>
            </a:r>
          </a:p>
          <a:p>
            <a:r>
              <a:rPr lang="en-US" altLang="zh-CN" sz="2400" dirty="0">
                <a:solidFill>
                  <a:schemeClr val="accent3"/>
                </a:solidFill>
              </a:rPr>
              <a:t>     a() </a:t>
            </a:r>
          </a:p>
          <a:p>
            <a:r>
              <a:rPr lang="en-US" altLang="zh-CN" sz="2400" dirty="0">
                <a:solidFill>
                  <a:schemeClr val="accent3"/>
                </a:solidFill>
              </a:rPr>
              <a:t>          </a:t>
            </a:r>
            <a:r>
              <a:rPr lang="zh-CN" altLang="en-US" sz="2400" dirty="0">
                <a:solidFill>
                  <a:schemeClr val="accent1"/>
                </a:solidFill>
              </a:rPr>
              <a:t>间接递归</a:t>
            </a:r>
            <a:endParaRPr lang="en-US" altLang="zh-CN" sz="2400" dirty="0">
              <a:solidFill>
                <a:schemeClr val="accent1"/>
              </a:solidFill>
            </a:endParaRPr>
          </a:p>
        </p:txBody>
      </p:sp>
    </p:spTree>
    <p:extLst>
      <p:ext uri="{BB962C8B-B14F-4D97-AF65-F5344CB8AC3E}">
        <p14:creationId xmlns:p14="http://schemas.microsoft.com/office/powerpoint/2010/main" val="1410420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递归的两个要素</a:t>
            </a:r>
          </a:p>
        </p:txBody>
      </p:sp>
      <p:sp>
        <p:nvSpPr>
          <p:cNvPr id="3" name="内容占位符 2"/>
          <p:cNvSpPr>
            <a:spLocks noGrp="1"/>
          </p:cNvSpPr>
          <p:nvPr>
            <p:ph idx="1"/>
          </p:nvPr>
        </p:nvSpPr>
        <p:spPr/>
        <p:txBody>
          <a:bodyPr>
            <a:normAutofit/>
          </a:bodyPr>
          <a:lstStyle/>
          <a:p>
            <a:r>
              <a:rPr lang="en-US" altLang="zh-CN" sz="3200" dirty="0"/>
              <a:t>1. </a:t>
            </a:r>
            <a:r>
              <a:rPr lang="zh-CN" altLang="en-US" sz="3200" dirty="0">
                <a:solidFill>
                  <a:schemeClr val="accent1"/>
                </a:solidFill>
              </a:rPr>
              <a:t>递归公式</a:t>
            </a:r>
            <a:endParaRPr lang="en-US" altLang="zh-CN" sz="3200" dirty="0">
              <a:solidFill>
                <a:schemeClr val="accent1"/>
              </a:solidFill>
            </a:endParaRPr>
          </a:p>
          <a:p>
            <a:r>
              <a:rPr lang="zh-CN" altLang="en-US" sz="3200" dirty="0"/>
              <a:t>问题是如何逐层递归分解的</a:t>
            </a:r>
            <a:endParaRPr lang="en-US" altLang="zh-CN" sz="3200" dirty="0"/>
          </a:p>
          <a:p>
            <a:r>
              <a:rPr lang="en-US" altLang="zh-CN" sz="3200" dirty="0"/>
              <a:t>2. </a:t>
            </a:r>
            <a:r>
              <a:rPr lang="zh-CN" altLang="en-US" sz="3200" dirty="0">
                <a:solidFill>
                  <a:schemeClr val="accent1"/>
                </a:solidFill>
              </a:rPr>
              <a:t>终止条件</a:t>
            </a:r>
            <a:endParaRPr lang="en-US" altLang="zh-CN" sz="3200" dirty="0">
              <a:solidFill>
                <a:schemeClr val="accent1"/>
              </a:solidFill>
            </a:endParaRPr>
          </a:p>
          <a:p>
            <a:r>
              <a:rPr lang="zh-CN" altLang="en-US" sz="3200" dirty="0"/>
              <a:t>当满足某个条件时，就终止递归</a:t>
            </a:r>
            <a:endParaRPr lang="en-US" altLang="zh-CN" sz="3200" dirty="0"/>
          </a:p>
          <a:p>
            <a:r>
              <a:rPr lang="zh-CN" altLang="en-US" sz="3200" dirty="0"/>
              <a:t>不能无限递归</a:t>
            </a:r>
          </a:p>
        </p:txBody>
      </p:sp>
    </p:spTree>
    <p:extLst>
      <p:ext uri="{BB962C8B-B14F-4D97-AF65-F5344CB8AC3E}">
        <p14:creationId xmlns:p14="http://schemas.microsoft.com/office/powerpoint/2010/main" val="3518258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经典的函数调用示例：求</a:t>
            </a:r>
            <a:r>
              <a:rPr lang="en-US" altLang="zh-CN" dirty="0"/>
              <a:t>n!</a:t>
            </a:r>
            <a:endParaRPr lang="zh-CN" altLang="en-US" dirty="0"/>
          </a:p>
        </p:txBody>
      </p:sp>
      <p:sp>
        <p:nvSpPr>
          <p:cNvPr id="3" name="内容占位符 2"/>
          <p:cNvSpPr>
            <a:spLocks noGrp="1"/>
          </p:cNvSpPr>
          <p:nvPr>
            <p:ph idx="1"/>
          </p:nvPr>
        </p:nvSpPr>
        <p:spPr>
          <a:xfrm>
            <a:off x="914400" y="2996951"/>
            <a:ext cx="7772400" cy="2952329"/>
          </a:xfrm>
        </p:spPr>
        <p:txBody>
          <a:bodyPr>
            <a:normAutofit/>
          </a:bodyPr>
          <a:lstStyle/>
          <a:p>
            <a:r>
              <a:rPr lang="zh-CN" altLang="en-US" sz="3200" dirty="0"/>
              <a:t>这里首先需要分析一下递归的两个要素：</a:t>
            </a:r>
            <a:endParaRPr lang="en-US" altLang="zh-CN" sz="3200" dirty="0"/>
          </a:p>
          <a:p>
            <a:r>
              <a:rPr lang="en-US" altLang="zh-CN" sz="3200" dirty="0">
                <a:solidFill>
                  <a:schemeClr val="accent1"/>
                </a:solidFill>
              </a:rPr>
              <a:t>1. </a:t>
            </a:r>
            <a:r>
              <a:rPr lang="zh-CN" altLang="en-US" sz="3200" dirty="0">
                <a:solidFill>
                  <a:schemeClr val="accent1"/>
                </a:solidFill>
              </a:rPr>
              <a:t>递归公式：</a:t>
            </a:r>
            <a:r>
              <a:rPr lang="en-US" altLang="zh-CN" sz="3200" dirty="0">
                <a:solidFill>
                  <a:schemeClr val="accent1"/>
                </a:solidFill>
              </a:rPr>
              <a:t>n! = n * (n-1)!</a:t>
            </a:r>
          </a:p>
          <a:p>
            <a:r>
              <a:rPr lang="en-US" altLang="zh-CN" sz="3200" dirty="0">
                <a:solidFill>
                  <a:schemeClr val="accent1"/>
                </a:solidFill>
              </a:rPr>
              <a:t>2. </a:t>
            </a:r>
            <a:r>
              <a:rPr lang="zh-CN" altLang="en-US" sz="3200" dirty="0">
                <a:solidFill>
                  <a:schemeClr val="accent1"/>
                </a:solidFill>
              </a:rPr>
              <a:t>终止条件：</a:t>
            </a:r>
            <a:r>
              <a:rPr lang="en-US" altLang="zh-CN" sz="3200" dirty="0">
                <a:solidFill>
                  <a:schemeClr val="accent1"/>
                </a:solidFill>
              </a:rPr>
              <a:t>n==0</a:t>
            </a:r>
            <a:r>
              <a:rPr lang="zh-CN" altLang="en-US" sz="3200" dirty="0">
                <a:solidFill>
                  <a:schemeClr val="accent1"/>
                </a:solidFill>
              </a:rPr>
              <a:t>或</a:t>
            </a:r>
            <a:r>
              <a:rPr lang="en-US" altLang="zh-CN" sz="3200" dirty="0">
                <a:solidFill>
                  <a:schemeClr val="accent1"/>
                </a:solidFill>
              </a:rPr>
              <a:t>1</a:t>
            </a:r>
            <a:r>
              <a:rPr lang="zh-CN" altLang="en-US" sz="3200" dirty="0">
                <a:solidFill>
                  <a:schemeClr val="accent1"/>
                </a:solidFill>
              </a:rPr>
              <a:t>，因为</a:t>
            </a:r>
            <a:r>
              <a:rPr lang="en-US" altLang="zh-CN" sz="3200" dirty="0">
                <a:solidFill>
                  <a:schemeClr val="accent1"/>
                </a:solidFill>
              </a:rPr>
              <a:t>0!</a:t>
            </a:r>
            <a:r>
              <a:rPr lang="zh-CN" altLang="en-US" sz="3200" dirty="0">
                <a:solidFill>
                  <a:schemeClr val="accent1"/>
                </a:solidFill>
              </a:rPr>
              <a:t>和</a:t>
            </a:r>
            <a:r>
              <a:rPr lang="en-US" altLang="zh-CN" sz="3200" dirty="0">
                <a:solidFill>
                  <a:schemeClr val="accent1"/>
                </a:solidFill>
              </a:rPr>
              <a:t>1!</a:t>
            </a:r>
            <a:r>
              <a:rPr lang="zh-CN" altLang="en-US" sz="3200" dirty="0">
                <a:solidFill>
                  <a:schemeClr val="accent1"/>
                </a:solidFill>
              </a:rPr>
              <a:t>均为</a:t>
            </a:r>
            <a:r>
              <a:rPr lang="en-US" altLang="zh-CN" sz="3200" dirty="0">
                <a:solidFill>
                  <a:schemeClr val="accent1"/>
                </a:solidFill>
              </a:rPr>
              <a:t>1</a:t>
            </a:r>
          </a:p>
          <a:p>
            <a:r>
              <a:rPr lang="zh-CN" altLang="en-US" sz="3200" dirty="0"/>
              <a:t>根据这两个要素，即可编写代码</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C07DC8C-E04B-4C35-8F1A-B354926361B7}"/>
                  </a:ext>
                </a:extLst>
              </p:cNvPr>
              <p:cNvSpPr/>
              <p:nvPr/>
            </p:nvSpPr>
            <p:spPr>
              <a:xfrm>
                <a:off x="1011450" y="1552822"/>
                <a:ext cx="7232957" cy="1061253"/>
              </a:xfrm>
              <a:prstGeom prst="rect">
                <a:avLst/>
              </a:prstGeom>
            </p:spPr>
            <p:txBody>
              <a:bodyPr wrap="square">
                <a:spAutoFit/>
              </a:bodyPr>
              <a:lstStyle/>
              <a:p>
                <a:r>
                  <a:rPr lang="zh-CN" altLang="en-US" sz="3200" b="1" dirty="0"/>
                  <a:t>解题思路</a:t>
                </a:r>
                <a:r>
                  <a:rPr lang="en-US" altLang="zh-CN" sz="3200" b="1" dirty="0"/>
                  <a:t>:	</a:t>
                </a:r>
                <a:r>
                  <a:rPr lang="en-US" altLang="zh-CN" sz="3200" b="1" dirty="0">
                    <a:solidFill>
                      <a:schemeClr val="accent1"/>
                    </a:solidFill>
                  </a:rPr>
                  <a:t>n! = </a:t>
                </a:r>
                <a14:m>
                  <m:oMath xmlns:m="http://schemas.openxmlformats.org/officeDocument/2006/math">
                    <m:d>
                      <m:dPr>
                        <m:begChr m:val="{"/>
                        <m:endChr m:val=""/>
                        <m:ctrlPr>
                          <a:rPr lang="en-US" altLang="zh-CN" sz="3200" b="1" i="1" smtClean="0">
                            <a:solidFill>
                              <a:schemeClr val="accent1"/>
                            </a:solidFill>
                            <a:latin typeface="Cambria Math" panose="02040503050406030204" pitchFamily="18" charset="0"/>
                          </a:rPr>
                        </m:ctrlPr>
                      </m:dPr>
                      <m:e>
                        <m:eqArr>
                          <m:eqArrPr>
                            <m:ctrlPr>
                              <a:rPr lang="en-US" altLang="zh-CN" sz="3200" b="1" i="1" smtClean="0">
                                <a:solidFill>
                                  <a:schemeClr val="accent1"/>
                                </a:solidFill>
                                <a:latin typeface="Cambria Math" panose="02040503050406030204" pitchFamily="18" charset="0"/>
                              </a:rPr>
                            </m:ctrlPr>
                          </m:eqArrPr>
                          <m:e>
                            <m:r>
                              <a:rPr lang="en-US" altLang="zh-CN" sz="3200" b="1" i="1" smtClean="0">
                                <a:solidFill>
                                  <a:schemeClr val="accent1"/>
                                </a:solidFill>
                                <a:latin typeface="Cambria Math" panose="02040503050406030204" pitchFamily="18" charset="0"/>
                              </a:rPr>
                              <m:t>𝒏</m:t>
                            </m:r>
                            <m:r>
                              <a:rPr lang="en-US" altLang="zh-CN" sz="3200" b="1" i="1" smtClean="0">
                                <a:solidFill>
                                  <a:schemeClr val="accent1"/>
                                </a:solidFill>
                                <a:latin typeface="Cambria Math" panose="02040503050406030204" pitchFamily="18" charset="0"/>
                              </a:rPr>
                              <m:t>!=</m:t>
                            </m:r>
                            <m:r>
                              <a:rPr lang="en-US" altLang="zh-CN" sz="3200" b="1" i="1" smtClean="0">
                                <a:solidFill>
                                  <a:schemeClr val="accent1"/>
                                </a:solidFill>
                                <a:latin typeface="Cambria Math" panose="02040503050406030204" pitchFamily="18" charset="0"/>
                              </a:rPr>
                              <m:t>𝟏</m:t>
                            </m:r>
                            <m:r>
                              <a:rPr lang="en-US" altLang="zh-CN" sz="3200" b="1" i="1" smtClean="0">
                                <a:solidFill>
                                  <a:schemeClr val="accent1"/>
                                </a:solidFill>
                                <a:latin typeface="Cambria Math" panose="02040503050406030204" pitchFamily="18" charset="0"/>
                              </a:rPr>
                              <m:t>           (</m:t>
                            </m:r>
                            <m:r>
                              <a:rPr lang="en-US" altLang="zh-CN" sz="3200" b="1" i="1" smtClean="0">
                                <a:solidFill>
                                  <a:schemeClr val="accent1"/>
                                </a:solidFill>
                                <a:latin typeface="Cambria Math" panose="02040503050406030204" pitchFamily="18" charset="0"/>
                              </a:rPr>
                              <m:t>𝒏</m:t>
                            </m:r>
                            <m:r>
                              <a:rPr lang="en-US" altLang="zh-CN" sz="3200" b="1" i="1" smtClean="0">
                                <a:solidFill>
                                  <a:schemeClr val="accent1"/>
                                </a:solidFill>
                                <a:latin typeface="Cambria Math" panose="02040503050406030204" pitchFamily="18" charset="0"/>
                              </a:rPr>
                              <m:t>=</m:t>
                            </m:r>
                            <m:r>
                              <a:rPr lang="en-US" altLang="zh-CN" sz="3200" b="1" i="1" smtClean="0">
                                <a:solidFill>
                                  <a:schemeClr val="accent1"/>
                                </a:solidFill>
                                <a:latin typeface="Cambria Math" panose="02040503050406030204" pitchFamily="18" charset="0"/>
                              </a:rPr>
                              <m:t>𝟎</m:t>
                            </m:r>
                            <m:r>
                              <a:rPr lang="en-US" altLang="zh-CN" sz="3200" b="1" i="1" smtClean="0">
                                <a:solidFill>
                                  <a:schemeClr val="accent1"/>
                                </a:solidFill>
                                <a:latin typeface="Cambria Math" panose="02040503050406030204" pitchFamily="18" charset="0"/>
                              </a:rPr>
                              <m:t>,</m:t>
                            </m:r>
                            <m:r>
                              <a:rPr lang="en-US" altLang="zh-CN" sz="3200" b="1" i="1" smtClean="0">
                                <a:solidFill>
                                  <a:schemeClr val="accent1"/>
                                </a:solidFill>
                                <a:latin typeface="Cambria Math" panose="02040503050406030204" pitchFamily="18" charset="0"/>
                              </a:rPr>
                              <m:t>𝟏</m:t>
                            </m:r>
                            <m:r>
                              <a:rPr lang="en-US" altLang="zh-CN" sz="3200" b="1" i="1" smtClean="0">
                                <a:solidFill>
                                  <a:schemeClr val="accent1"/>
                                </a:solidFill>
                                <a:latin typeface="Cambria Math" panose="02040503050406030204" pitchFamily="18" charset="0"/>
                              </a:rPr>
                              <m:t>)</m:t>
                            </m:r>
                          </m:e>
                          <m:e>
                            <m:r>
                              <a:rPr lang="en-US" altLang="zh-CN" sz="3200" b="1" i="1" smtClean="0">
                                <a:solidFill>
                                  <a:schemeClr val="accent1"/>
                                </a:solidFill>
                                <a:latin typeface="Cambria Math" panose="02040503050406030204" pitchFamily="18" charset="0"/>
                              </a:rPr>
                              <m:t>𝒏</m:t>
                            </m:r>
                            <m:r>
                              <a:rPr lang="zh-CN" altLang="en-US" sz="3200" b="1" i="1" smtClean="0">
                                <a:solidFill>
                                  <a:schemeClr val="accent1"/>
                                </a:solidFill>
                                <a:latin typeface="Cambria Math"/>
                              </a:rPr>
                              <m:t>∗</m:t>
                            </m:r>
                            <m:d>
                              <m:dPr>
                                <m:ctrlPr>
                                  <a:rPr lang="en-US" altLang="zh-CN" sz="3200" b="1" i="1" smtClean="0">
                                    <a:solidFill>
                                      <a:schemeClr val="accent1"/>
                                    </a:solidFill>
                                    <a:latin typeface="Cambria Math" panose="02040503050406030204" pitchFamily="18" charset="0"/>
                                    <a:ea typeface="Cambria Math" panose="02040503050406030204" pitchFamily="18" charset="0"/>
                                  </a:rPr>
                                </m:ctrlPr>
                              </m:dPr>
                              <m:e>
                                <m:r>
                                  <a:rPr lang="en-US" altLang="zh-CN" sz="3200" b="1" i="1" smtClean="0">
                                    <a:solidFill>
                                      <a:schemeClr val="accent1"/>
                                    </a:solidFill>
                                    <a:latin typeface="Cambria Math" panose="02040503050406030204" pitchFamily="18" charset="0"/>
                                    <a:ea typeface="Cambria Math" panose="02040503050406030204" pitchFamily="18" charset="0"/>
                                  </a:rPr>
                                  <m:t>𝒏</m:t>
                                </m:r>
                                <m:r>
                                  <a:rPr lang="en-US" altLang="zh-CN" sz="3200" b="1" i="1" smtClean="0">
                                    <a:solidFill>
                                      <a:schemeClr val="accent1"/>
                                    </a:solidFill>
                                    <a:latin typeface="Cambria Math" panose="02040503050406030204" pitchFamily="18" charset="0"/>
                                    <a:ea typeface="Cambria Math" panose="02040503050406030204" pitchFamily="18" charset="0"/>
                                  </a:rPr>
                                  <m:t>−</m:t>
                                </m:r>
                                <m:r>
                                  <a:rPr lang="en-US" altLang="zh-CN" sz="3200" b="1" i="1" smtClean="0">
                                    <a:solidFill>
                                      <a:schemeClr val="accent1"/>
                                    </a:solidFill>
                                    <a:latin typeface="Cambria Math" panose="02040503050406030204" pitchFamily="18" charset="0"/>
                                    <a:ea typeface="Cambria Math" panose="02040503050406030204" pitchFamily="18" charset="0"/>
                                  </a:rPr>
                                  <m:t>𝟏</m:t>
                                </m:r>
                              </m:e>
                            </m:d>
                            <m:r>
                              <a:rPr lang="en-US" altLang="zh-CN" sz="3200" b="1" i="1" smtClean="0">
                                <a:solidFill>
                                  <a:schemeClr val="accent1"/>
                                </a:solidFill>
                                <a:latin typeface="Cambria Math" panose="02040503050406030204" pitchFamily="18" charset="0"/>
                                <a:ea typeface="Cambria Math" panose="02040503050406030204" pitchFamily="18" charset="0"/>
                              </a:rPr>
                              <m:t>!     (</m:t>
                            </m:r>
                            <m:r>
                              <a:rPr lang="en-US" altLang="zh-CN" sz="3200" b="1" i="1" smtClean="0">
                                <a:solidFill>
                                  <a:schemeClr val="accent1"/>
                                </a:solidFill>
                                <a:latin typeface="Cambria Math" panose="02040503050406030204" pitchFamily="18" charset="0"/>
                                <a:ea typeface="Cambria Math" panose="02040503050406030204" pitchFamily="18" charset="0"/>
                              </a:rPr>
                              <m:t>𝒏</m:t>
                            </m:r>
                            <m:r>
                              <a:rPr lang="en-US" altLang="zh-CN" sz="3200" b="1" i="1" smtClean="0">
                                <a:solidFill>
                                  <a:schemeClr val="accent1"/>
                                </a:solidFill>
                                <a:latin typeface="Cambria Math" panose="02040503050406030204" pitchFamily="18" charset="0"/>
                                <a:ea typeface="Cambria Math" panose="02040503050406030204" pitchFamily="18" charset="0"/>
                              </a:rPr>
                              <m:t>&gt;</m:t>
                            </m:r>
                            <m:r>
                              <a:rPr lang="en-US" altLang="zh-CN" sz="3200" b="1" i="1" smtClean="0">
                                <a:solidFill>
                                  <a:schemeClr val="accent1"/>
                                </a:solidFill>
                                <a:latin typeface="Cambria Math" panose="02040503050406030204" pitchFamily="18" charset="0"/>
                                <a:ea typeface="Cambria Math" panose="02040503050406030204" pitchFamily="18" charset="0"/>
                              </a:rPr>
                              <m:t>𝟏</m:t>
                            </m:r>
                            <m:r>
                              <a:rPr lang="en-US" altLang="zh-CN" sz="3200" b="1" i="1" smtClean="0">
                                <a:solidFill>
                                  <a:schemeClr val="accent1"/>
                                </a:solidFill>
                                <a:latin typeface="Cambria Math" panose="02040503050406030204" pitchFamily="18" charset="0"/>
                                <a:ea typeface="Cambria Math" panose="02040503050406030204" pitchFamily="18" charset="0"/>
                              </a:rPr>
                              <m:t>)</m:t>
                            </m:r>
                          </m:e>
                        </m:eqArr>
                      </m:e>
                    </m:d>
                  </m:oMath>
                </a14:m>
                <a:endParaRPr lang="en-US" altLang="zh-CN" sz="3200" b="1" dirty="0">
                  <a:solidFill>
                    <a:schemeClr val="accent1"/>
                  </a:solidFill>
                </a:endParaRPr>
              </a:p>
            </p:txBody>
          </p:sp>
        </mc:Choice>
        <mc:Fallback xmlns="">
          <p:sp>
            <p:nvSpPr>
              <p:cNvPr id="4" name="矩形 3">
                <a:extLst>
                  <a:ext uri="{FF2B5EF4-FFF2-40B4-BE49-F238E27FC236}">
                    <a16:creationId xmlns="" xmlns:a16="http://schemas.microsoft.com/office/drawing/2014/main"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1011450" y="1552822"/>
                <a:ext cx="7232957" cy="1061253"/>
              </a:xfrm>
              <a:prstGeom prst="rect">
                <a:avLst/>
              </a:prstGeom>
              <a:blipFill rotWithShape="1">
                <a:blip r:embed="rId2"/>
                <a:stretch>
                  <a:fillRect l="-21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890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先想想，用循环来求</a:t>
            </a:r>
            <a:r>
              <a:rPr lang="en-US" altLang="zh-CN" dirty="0"/>
              <a:t>n!</a:t>
            </a:r>
            <a:r>
              <a:rPr lang="zh-CN" altLang="en-US" dirty="0"/>
              <a:t>该怎么实现？</a:t>
            </a:r>
          </a:p>
        </p:txBody>
      </p:sp>
      <p:sp>
        <p:nvSpPr>
          <p:cNvPr id="3" name="内容占位符 2"/>
          <p:cNvSpPr>
            <a:spLocks noGrp="1"/>
          </p:cNvSpPr>
          <p:nvPr>
            <p:ph idx="1"/>
          </p:nvPr>
        </p:nvSpPr>
        <p:spPr/>
        <p:txBody>
          <a:bodyPr/>
          <a:lstStyle/>
          <a:p>
            <a:r>
              <a:rPr lang="zh-CN" altLang="en-US" dirty="0"/>
              <a:t>其实和之前求</a:t>
            </a:r>
            <a:r>
              <a:rPr lang="en-US" altLang="zh-CN" dirty="0"/>
              <a:t>1~100</a:t>
            </a:r>
            <a:r>
              <a:rPr lang="zh-CN" altLang="en-US" dirty="0"/>
              <a:t>累加和的方式差不多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50768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085184"/>
            <a:ext cx="3024336" cy="10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fade">
                                      <p:cBhvr>
                                        <p:cTn id="12" dur="500"/>
                                        <p:tgtEl>
                                          <p:spTgt spid="1843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randombar(horizontal)">
                                      <p:cBhvr>
                                        <p:cTn id="1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Sloth is a virtue</a:t>
            </a:r>
            <a:endParaRPr lang="zh-CN" altLang="en-US" dirty="0"/>
          </a:p>
        </p:txBody>
      </p:sp>
      <p:sp>
        <p:nvSpPr>
          <p:cNvPr id="3" name="内容占位符 2"/>
          <p:cNvSpPr>
            <a:spLocks noGrp="1"/>
          </p:cNvSpPr>
          <p:nvPr>
            <p:ph idx="1"/>
          </p:nvPr>
        </p:nvSpPr>
        <p:spPr/>
        <p:txBody>
          <a:bodyPr/>
          <a:lstStyle/>
          <a:p>
            <a:r>
              <a:rPr lang="zh-CN" altLang="en-US" dirty="0"/>
              <a:t>作为程序猿，我们要做的就是想尽一切办法</a:t>
            </a:r>
            <a:r>
              <a:rPr lang="en-US" altLang="zh-CN" dirty="0"/>
              <a:t>——</a:t>
            </a:r>
            <a:r>
              <a:rPr lang="zh-CN" altLang="en-US" dirty="0">
                <a:solidFill>
                  <a:schemeClr val="accent3"/>
                </a:solidFill>
              </a:rPr>
              <a:t>偷懒</a:t>
            </a:r>
            <a:endParaRPr lang="en-US" altLang="zh-CN" dirty="0">
              <a:solidFill>
                <a:schemeClr val="accent3"/>
              </a:solidFill>
            </a:endParaRPr>
          </a:p>
          <a:p>
            <a:r>
              <a:rPr lang="en-US" altLang="zh-CN" dirty="0">
                <a:solidFill>
                  <a:schemeClr val="accent1"/>
                </a:solidFill>
              </a:rPr>
              <a:t>Sloth maybe a sin but, if practiced wisely, is also a virtue.</a:t>
            </a:r>
          </a:p>
          <a:p>
            <a:r>
              <a:rPr lang="zh-CN" altLang="en-US" dirty="0"/>
              <a:t>真正的程序员不会在每个需要执行任务的地点都重新写一遍同样的代码</a:t>
            </a:r>
            <a:endParaRPr lang="en-US" altLang="zh-CN" dirty="0"/>
          </a:p>
          <a:p>
            <a:r>
              <a:rPr lang="zh-CN" altLang="en-US" dirty="0"/>
              <a:t>而是让程序更加</a:t>
            </a:r>
            <a:r>
              <a:rPr lang="zh-CN" altLang="en-US" dirty="0">
                <a:solidFill>
                  <a:schemeClr val="accent1"/>
                </a:solidFill>
              </a:rPr>
              <a:t>抽象</a:t>
            </a:r>
            <a:endParaRPr lang="en-US" altLang="zh-CN" dirty="0">
              <a:solidFill>
                <a:schemeClr val="accent1"/>
              </a:solidFill>
            </a:endParaRPr>
          </a:p>
          <a:p>
            <a:r>
              <a:rPr lang="zh-CN" altLang="en-US" dirty="0"/>
              <a:t>比如将这段代码提取成一个简单的</a:t>
            </a:r>
            <a:r>
              <a:rPr lang="zh-CN" altLang="en-US" dirty="0">
                <a:solidFill>
                  <a:schemeClr val="accent1"/>
                </a:solidFill>
              </a:rPr>
              <a:t>函数</a:t>
            </a:r>
          </a:p>
        </p:txBody>
      </p:sp>
    </p:spTree>
    <p:extLst>
      <p:ext uri="{BB962C8B-B14F-4D97-AF65-F5344CB8AC3E}">
        <p14:creationId xmlns:p14="http://schemas.microsoft.com/office/powerpoint/2010/main" val="4664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a:t>
            </a:r>
            <a:r>
              <a:rPr lang="en-US" altLang="zh-CN" dirty="0"/>
              <a:t>n!</a:t>
            </a:r>
            <a:r>
              <a:rPr lang="zh-CN" altLang="en-US" dirty="0"/>
              <a:t>的递归代码示例</a:t>
            </a:r>
          </a:p>
        </p:txBody>
      </p:sp>
      <p:sp>
        <p:nvSpPr>
          <p:cNvPr id="3" name="内容占位符 2"/>
          <p:cNvSpPr>
            <a:spLocks noGrp="1"/>
          </p:cNvSpPr>
          <p:nvPr>
            <p:ph idx="1"/>
          </p:nvPr>
        </p:nvSpPr>
        <p:spPr>
          <a:xfrm>
            <a:off x="899592" y="1772816"/>
            <a:ext cx="7772400" cy="4572000"/>
          </a:xfrm>
        </p:spPr>
        <p:txBody>
          <a:bodyPr/>
          <a:lstStyle/>
          <a:p>
            <a:r>
              <a:rPr lang="zh-CN" altLang="en-US" dirty="0"/>
              <a:t>通过键盘输入来确定需要求阶乘的</a:t>
            </a:r>
            <a:r>
              <a:rPr lang="en-US" altLang="zh-CN" dirty="0"/>
              <a:t>n</a:t>
            </a:r>
            <a:r>
              <a:rPr lang="zh-CN" altLang="en-US" dirty="0"/>
              <a:t>的大小：</a:t>
            </a:r>
            <a:endParaRPr lang="en-US" altLang="zh-CN" dirty="0"/>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20889"/>
            <a:ext cx="5184576" cy="2577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301208"/>
            <a:ext cx="3600400" cy="1083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07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fade">
                                      <p:cBhvr>
                                        <p:cTn id="12" dur="500"/>
                                        <p:tgtEl>
                                          <p:spTgt spid="174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randombar(horizontal)">
                                      <p:cBhvr>
                                        <p:cTn id="1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思考：如果求幂值呢？</a:t>
            </a:r>
          </a:p>
        </p:txBody>
      </p:sp>
      <p:sp>
        <p:nvSpPr>
          <p:cNvPr id="3" name="内容占位符 2"/>
          <p:cNvSpPr>
            <a:spLocks noGrp="1"/>
          </p:cNvSpPr>
          <p:nvPr>
            <p:ph idx="1"/>
          </p:nvPr>
        </p:nvSpPr>
        <p:spPr/>
        <p:txBody>
          <a:bodyPr/>
          <a:lstStyle/>
          <a:p>
            <a:r>
              <a:rPr lang="zh-CN" altLang="en-US" dirty="0"/>
              <a:t>比如想求</a:t>
            </a:r>
            <a:r>
              <a:rPr lang="en-US" altLang="zh-CN" dirty="0" err="1">
                <a:solidFill>
                  <a:schemeClr val="accent1"/>
                </a:solidFill>
              </a:rPr>
              <a:t>x</a:t>
            </a:r>
            <a:r>
              <a:rPr lang="en-US" altLang="zh-CN" baseline="30000" dirty="0" err="1">
                <a:solidFill>
                  <a:schemeClr val="accent1"/>
                </a:solidFill>
              </a:rPr>
              <a:t>n</a:t>
            </a:r>
            <a:r>
              <a:rPr lang="zh-CN" altLang="en-US" dirty="0"/>
              <a:t>，代码该怎么实现？</a:t>
            </a:r>
            <a:endParaRPr lang="en-US" altLang="zh-CN" dirty="0"/>
          </a:p>
          <a:p>
            <a:r>
              <a:rPr lang="en-US" altLang="zh-CN" dirty="0"/>
              <a:t>Python</a:t>
            </a:r>
            <a:r>
              <a:rPr lang="zh-CN" altLang="en-US" dirty="0"/>
              <a:t>中提供了内置函数</a:t>
            </a:r>
            <a:r>
              <a:rPr lang="en-US" altLang="zh-CN" dirty="0">
                <a:solidFill>
                  <a:schemeClr val="accent1"/>
                </a:solidFill>
              </a:rPr>
              <a:t>pow(x, n)</a:t>
            </a:r>
          </a:p>
          <a:p>
            <a:r>
              <a:rPr lang="zh-CN" altLang="en-US" dirty="0"/>
              <a:t>那如果我们想自己实现这个功能，可以吗？</a:t>
            </a:r>
            <a:endParaRPr lang="en-US" altLang="zh-CN" dirty="0"/>
          </a:p>
          <a:p>
            <a:r>
              <a:rPr lang="zh-CN" altLang="en-US" dirty="0"/>
              <a:t>一样，可以尝试用循环或者递归来实现</a:t>
            </a:r>
          </a:p>
        </p:txBody>
      </p:sp>
    </p:spTree>
    <p:extLst>
      <p:ext uri="{BB962C8B-B14F-4D97-AF65-F5344CB8AC3E}">
        <p14:creationId xmlns:p14="http://schemas.microsoft.com/office/powerpoint/2010/main" val="582731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求幂值的代码示例：</a:t>
            </a:r>
          </a:p>
        </p:txBody>
      </p:sp>
      <p:sp>
        <p:nvSpPr>
          <p:cNvPr id="3" name="内容占位符 2"/>
          <p:cNvSpPr>
            <a:spLocks noGrp="1"/>
          </p:cNvSpPr>
          <p:nvPr>
            <p:ph idx="1"/>
          </p:nvPr>
        </p:nvSpPr>
        <p:spPr>
          <a:xfrm>
            <a:off x="467544" y="1780840"/>
            <a:ext cx="4161656" cy="4572000"/>
          </a:xfrm>
        </p:spPr>
        <p:txBody>
          <a:bodyPr/>
          <a:lstStyle/>
          <a:p>
            <a:r>
              <a:rPr lang="zh-CN" altLang="en-US" dirty="0">
                <a:solidFill>
                  <a:schemeClr val="accent1"/>
                </a:solidFill>
              </a:rPr>
              <a:t>循环示例：</a:t>
            </a:r>
            <a:endParaRPr lang="en-US" altLang="zh-CN" dirty="0">
              <a:solidFill>
                <a:schemeClr val="accent1"/>
              </a:solidFill>
            </a:endParaRPr>
          </a:p>
          <a:p>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0888"/>
            <a:ext cx="35528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txBox="1">
            <a:spLocks/>
          </p:cNvSpPr>
          <p:nvPr/>
        </p:nvSpPr>
        <p:spPr>
          <a:xfrm>
            <a:off x="4764000" y="1772816"/>
            <a:ext cx="4161656" cy="457200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zh-CN" altLang="en-US" dirty="0">
                <a:solidFill>
                  <a:schemeClr val="accent1"/>
                </a:solidFill>
              </a:rPr>
              <a:t>递归示例：</a:t>
            </a:r>
            <a:endParaRPr lang="en-US" altLang="zh-CN" dirty="0">
              <a:solidFill>
                <a:schemeClr val="accent1"/>
              </a:solidFill>
            </a:endParaRPr>
          </a:p>
          <a:p>
            <a:endParaRPr lang="en-US" altLang="zh-CN" dirty="0"/>
          </a:p>
          <a:p>
            <a:endParaRPr lang="zh-CN" alt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588" y="2420888"/>
            <a:ext cx="36671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95" y="5589240"/>
            <a:ext cx="2255057" cy="1016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0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458"/>
                                        </p:tgtEl>
                                        <p:attrNameLst>
                                          <p:attrName>style.visibility</p:attrName>
                                        </p:attrNameLst>
                                      </p:cBhvr>
                                      <p:to>
                                        <p:strVal val="visible"/>
                                      </p:to>
                                    </p:set>
                                    <p:animEffect transition="in" filter="fade">
                                      <p:cBhvr>
                                        <p:cTn id="11" dur="500"/>
                                        <p:tgtEl>
                                          <p:spTgt spid="1945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9459"/>
                                        </p:tgtEl>
                                        <p:attrNameLst>
                                          <p:attrName>style.visibility</p:attrName>
                                        </p:attrNameLst>
                                      </p:cBhvr>
                                      <p:to>
                                        <p:strVal val="visible"/>
                                      </p:to>
                                    </p:set>
                                    <p:animEffect transition="in" filter="randombar(horizontal)">
                                      <p:cBhvr>
                                        <p:cTn id="20" dur="500"/>
                                        <p:tgtEl>
                                          <p:spTgt spid="1945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animEffect transition="in" filter="barn(inVertical)">
                                      <p:cBhvr>
                                        <p:cTn id="2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递归实现</a:t>
            </a:r>
            <a:r>
              <a:rPr lang="en-US" altLang="zh-CN" dirty="0"/>
              <a:t>Fibonacci</a:t>
            </a:r>
            <a:r>
              <a:rPr lang="zh-CN" altLang="en-US" dirty="0"/>
              <a:t>数列</a:t>
            </a:r>
          </a:p>
        </p:txBody>
      </p:sp>
      <p:sp>
        <p:nvSpPr>
          <p:cNvPr id="3" name="内容占位符 2"/>
          <p:cNvSpPr>
            <a:spLocks noGrp="1"/>
          </p:cNvSpPr>
          <p:nvPr>
            <p:ph idx="1"/>
          </p:nvPr>
        </p:nvSpPr>
        <p:spPr>
          <a:xfrm>
            <a:off x="899592" y="1772816"/>
            <a:ext cx="7772400" cy="4572000"/>
          </a:xfrm>
        </p:spPr>
        <p:txBody>
          <a:bodyPr/>
          <a:lstStyle/>
          <a:p>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0210"/>
            <a:ext cx="6696744" cy="3322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5301208"/>
            <a:ext cx="5951685" cy="878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4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arn(inVertical)">
                                      <p:cBhvr>
                                        <p:cTn id="1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补充：生成随机数</a:t>
            </a:r>
          </a:p>
        </p:txBody>
      </p:sp>
      <p:sp>
        <p:nvSpPr>
          <p:cNvPr id="3" name="内容占位符 2"/>
          <p:cNvSpPr>
            <a:spLocks noGrp="1"/>
          </p:cNvSpPr>
          <p:nvPr>
            <p:ph idx="1"/>
          </p:nvPr>
        </p:nvSpPr>
        <p:spPr/>
        <p:txBody>
          <a:bodyPr/>
          <a:lstStyle/>
          <a:p>
            <a:r>
              <a:rPr lang="zh-CN" altLang="en-US" dirty="0"/>
              <a:t>当我们需要练习对序列的操作时，如果每次都是手动去编写一套序列，会有点麻烦</a:t>
            </a:r>
            <a:endParaRPr lang="en-US" altLang="zh-CN" dirty="0"/>
          </a:p>
          <a:p>
            <a:r>
              <a:rPr lang="zh-CN" altLang="en-US" dirty="0"/>
              <a:t>而且人为写出的数字也没有实际意义</a:t>
            </a:r>
            <a:endParaRPr lang="en-US" altLang="zh-CN" dirty="0"/>
          </a:p>
          <a:p>
            <a:r>
              <a:rPr lang="zh-CN" altLang="en-US" dirty="0"/>
              <a:t>因此我们会希望计算机帮我们生成一系列的数字序列</a:t>
            </a:r>
            <a:endParaRPr lang="en-US" altLang="zh-CN" dirty="0"/>
          </a:p>
          <a:p>
            <a:r>
              <a:rPr lang="zh-CN" altLang="en-US" dirty="0"/>
              <a:t>这里就需要引入一个专门的库了</a:t>
            </a:r>
            <a:endParaRPr lang="en-US" altLang="zh-CN" dirty="0"/>
          </a:p>
          <a:p>
            <a:r>
              <a:rPr lang="en-US" altLang="zh-CN" dirty="0">
                <a:solidFill>
                  <a:schemeClr val="accent1"/>
                </a:solidFill>
              </a:rPr>
              <a:t>import random</a:t>
            </a:r>
            <a:endParaRPr lang="zh-CN" altLang="en-US" dirty="0">
              <a:solidFill>
                <a:schemeClr val="accent1"/>
              </a:solidFill>
            </a:endParaRPr>
          </a:p>
        </p:txBody>
      </p:sp>
    </p:spTree>
    <p:extLst>
      <p:ext uri="{BB962C8B-B14F-4D97-AF65-F5344CB8AC3E}">
        <p14:creationId xmlns:p14="http://schemas.microsoft.com/office/powerpoint/2010/main" val="8572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生成随机数示例：</a:t>
            </a:r>
          </a:p>
        </p:txBody>
      </p:sp>
      <p:sp>
        <p:nvSpPr>
          <p:cNvPr id="3" name="内容占位符 2"/>
          <p:cNvSpPr>
            <a:spLocks noGrp="1"/>
          </p:cNvSpPr>
          <p:nvPr>
            <p:ph idx="1"/>
          </p:nvPr>
        </p:nvSpPr>
        <p:spPr>
          <a:xfrm>
            <a:off x="914400" y="1783560"/>
            <a:ext cx="7978080" cy="4572000"/>
          </a:xfrm>
        </p:spPr>
        <p:txBody>
          <a:bodyPr/>
          <a:lstStyle/>
          <a:p>
            <a:r>
              <a:rPr lang="zh-CN" altLang="en-US" dirty="0"/>
              <a:t>引入 </a:t>
            </a:r>
            <a:r>
              <a:rPr lang="en-US" altLang="zh-CN" dirty="0">
                <a:solidFill>
                  <a:schemeClr val="accent1"/>
                </a:solidFill>
              </a:rPr>
              <a:t>random</a:t>
            </a:r>
            <a:r>
              <a:rPr lang="zh-CN" altLang="en-US" dirty="0"/>
              <a:t>库之后，需要使用</a:t>
            </a:r>
            <a:r>
              <a:rPr lang="en-US" altLang="zh-CN" dirty="0" err="1">
                <a:solidFill>
                  <a:schemeClr val="accent1"/>
                </a:solidFill>
              </a:rPr>
              <a:t>randint</a:t>
            </a:r>
            <a:r>
              <a:rPr lang="en-US" altLang="zh-CN" dirty="0">
                <a:solidFill>
                  <a:schemeClr val="accent1"/>
                </a:solidFill>
              </a:rPr>
              <a:t>()</a:t>
            </a:r>
            <a:r>
              <a:rPr lang="zh-CN" altLang="en-US" dirty="0"/>
              <a:t>函数</a:t>
            </a:r>
            <a:endParaRPr lang="en-US" altLang="zh-CN" dirty="0"/>
          </a:p>
          <a:p>
            <a:endParaRPr lang="en-US" altLang="zh-CN" dirty="0"/>
          </a:p>
          <a:p>
            <a:r>
              <a:rPr lang="zh-CN" altLang="en-US" dirty="0"/>
              <a:t>函数会返回一个指定范围内的随机整数</a:t>
            </a:r>
            <a:endParaRPr lang="en-US" altLang="zh-CN" dirty="0"/>
          </a:p>
          <a:p>
            <a:r>
              <a:rPr lang="zh-CN" altLang="en-US" dirty="0"/>
              <a:t>比如：</a:t>
            </a:r>
            <a:r>
              <a:rPr lang="en-US" altLang="zh-CN" dirty="0" err="1">
                <a:solidFill>
                  <a:schemeClr val="accent1"/>
                </a:solidFill>
              </a:rPr>
              <a:t>randint</a:t>
            </a:r>
            <a:r>
              <a:rPr lang="en-US" altLang="zh-CN" dirty="0">
                <a:solidFill>
                  <a:schemeClr val="accent1"/>
                </a:solidFill>
              </a:rPr>
              <a:t>(10, 99)</a:t>
            </a:r>
          </a:p>
          <a:p>
            <a:r>
              <a:rPr lang="zh-CN" altLang="en-US" dirty="0"/>
              <a:t>当然我们通常不仅仅要生成一个数字</a:t>
            </a:r>
            <a:endParaRPr lang="en-US" altLang="zh-CN" dirty="0"/>
          </a:p>
          <a:p>
            <a:r>
              <a:rPr lang="zh-CN" altLang="en-US" dirty="0"/>
              <a:t>需要的往往是一个序列，比如：</a:t>
            </a:r>
            <a:endParaRPr lang="en-US" altLang="zh-CN" dirty="0"/>
          </a:p>
          <a:p>
            <a:endParaRPr lang="en-US" altLang="zh-CN" dirty="0"/>
          </a:p>
          <a:p>
            <a:endParaRPr lang="en-US" altLang="zh-CN" dirty="0"/>
          </a:p>
          <a:p>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76872"/>
            <a:ext cx="6048672" cy="66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55" y="4077072"/>
            <a:ext cx="3955723" cy="244827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762838"/>
            <a:ext cx="4536504" cy="41730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27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randombar(horizontal)">
                                      <p:cBhvr>
                                        <p:cTn id="3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递归进阶：二分查找法</a:t>
            </a:r>
          </a:p>
        </p:txBody>
      </p:sp>
      <p:sp>
        <p:nvSpPr>
          <p:cNvPr id="3" name="内容占位符 2"/>
          <p:cNvSpPr>
            <a:spLocks noGrp="1"/>
          </p:cNvSpPr>
          <p:nvPr>
            <p:ph idx="1"/>
          </p:nvPr>
        </p:nvSpPr>
        <p:spPr/>
        <p:txBody>
          <a:bodyPr/>
          <a:lstStyle/>
          <a:p>
            <a:r>
              <a:rPr lang="zh-CN" altLang="en-US" dirty="0"/>
              <a:t>给定一个数字序列，查找某个数字是否在这个序列中，如果在，要返回其所在位置</a:t>
            </a:r>
            <a:endParaRPr lang="en-US" altLang="zh-CN" dirty="0"/>
          </a:p>
          <a:p>
            <a:r>
              <a:rPr lang="zh-CN" altLang="en-US" dirty="0"/>
              <a:t>这里需要一个前提：</a:t>
            </a:r>
            <a:endParaRPr lang="en-US" altLang="zh-CN" dirty="0"/>
          </a:p>
          <a:p>
            <a:r>
              <a:rPr lang="zh-CN" altLang="en-US" dirty="0"/>
              <a:t>就是这个数字序列应该是已经排好序了的</a:t>
            </a:r>
            <a:endParaRPr lang="en-US" altLang="zh-CN" dirty="0"/>
          </a:p>
          <a:p>
            <a:r>
              <a:rPr lang="zh-CN" altLang="en-US" dirty="0"/>
              <a:t>一般我们选择升序排列</a:t>
            </a:r>
            <a:endParaRPr lang="en-US" altLang="zh-CN" dirty="0"/>
          </a:p>
          <a:p>
            <a:r>
              <a:rPr lang="zh-CN" altLang="en-US" dirty="0"/>
              <a:t>但是在</a:t>
            </a:r>
            <a:r>
              <a:rPr lang="en-US" altLang="zh-CN" dirty="0"/>
              <a:t>Python</a:t>
            </a:r>
            <a:r>
              <a:rPr lang="zh-CN" altLang="en-US" dirty="0"/>
              <a:t>中怎么排序呢？</a:t>
            </a:r>
            <a:endParaRPr lang="en-US" altLang="zh-CN" dirty="0"/>
          </a:p>
          <a:p>
            <a:r>
              <a:rPr lang="zh-CN" altLang="en-US" dirty="0"/>
              <a:t>最简单的方法就是使用</a:t>
            </a:r>
            <a:r>
              <a:rPr lang="en-US" altLang="zh-CN" dirty="0">
                <a:solidFill>
                  <a:schemeClr val="accent1"/>
                </a:solidFill>
              </a:rPr>
              <a:t>sort()</a:t>
            </a:r>
            <a:r>
              <a:rPr lang="zh-CN" altLang="en-US" dirty="0">
                <a:solidFill>
                  <a:schemeClr val="accent1"/>
                </a:solidFill>
              </a:rPr>
              <a:t>函数</a:t>
            </a:r>
            <a:endParaRPr lang="en-US" altLang="zh-CN" dirty="0">
              <a:solidFill>
                <a:schemeClr val="accent1"/>
              </a:solidFill>
            </a:endParaRPr>
          </a:p>
          <a:p>
            <a:r>
              <a:rPr lang="zh-CN" altLang="en-US" dirty="0">
                <a:solidFill>
                  <a:schemeClr val="accent3"/>
                </a:solidFill>
              </a:rPr>
              <a:t>当然还有进阶的选择排序、快速排序等</a:t>
            </a:r>
            <a:endParaRPr lang="en-US" altLang="zh-CN" dirty="0">
              <a:solidFill>
                <a:schemeClr val="accent3"/>
              </a:solidFill>
            </a:endParaRPr>
          </a:p>
        </p:txBody>
      </p:sp>
    </p:spTree>
    <p:extLst>
      <p:ext uri="{BB962C8B-B14F-4D97-AF65-F5344CB8AC3E}">
        <p14:creationId xmlns:p14="http://schemas.microsoft.com/office/powerpoint/2010/main" val="366459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二分查找法的思想</a:t>
            </a:r>
          </a:p>
        </p:txBody>
      </p:sp>
      <p:sp>
        <p:nvSpPr>
          <p:cNvPr id="3" name="内容占位符 2"/>
          <p:cNvSpPr>
            <a:spLocks noGrp="1"/>
          </p:cNvSpPr>
          <p:nvPr>
            <p:ph idx="1"/>
          </p:nvPr>
        </p:nvSpPr>
        <p:spPr/>
        <p:txBody>
          <a:bodyPr/>
          <a:lstStyle/>
          <a:p>
            <a:r>
              <a:rPr lang="zh-CN" altLang="en-US" dirty="0"/>
              <a:t>先将序列一分为二，找出中间元素</a:t>
            </a:r>
            <a:r>
              <a:rPr lang="en-US" altLang="zh-CN" dirty="0"/>
              <a:t>mid</a:t>
            </a:r>
          </a:p>
          <a:p>
            <a:r>
              <a:rPr lang="zh-CN" altLang="en-US" dirty="0"/>
              <a:t>然后将所要寻找的数字与中间数比较</a:t>
            </a:r>
            <a:endParaRPr lang="en-US" altLang="zh-CN" dirty="0"/>
          </a:p>
          <a:p>
            <a:r>
              <a:rPr lang="zh-CN" altLang="en-US" dirty="0"/>
              <a:t>如果更小则落入左区间</a:t>
            </a:r>
            <a:endParaRPr lang="en-US" altLang="zh-CN" dirty="0"/>
          </a:p>
          <a:p>
            <a:r>
              <a:rPr lang="zh-CN" altLang="en-US" dirty="0"/>
              <a:t>如果更大则落入右区间</a:t>
            </a:r>
            <a:endParaRPr lang="en-US" altLang="zh-CN" dirty="0"/>
          </a:p>
          <a:p>
            <a:r>
              <a:rPr lang="zh-CN" altLang="en-US" dirty="0"/>
              <a:t>将寻找范围缩小为指定的区间</a:t>
            </a:r>
            <a:endParaRPr lang="en-US" altLang="zh-CN" dirty="0"/>
          </a:p>
          <a:p>
            <a:r>
              <a:rPr lang="zh-CN" altLang="en-US" dirty="0"/>
              <a:t>然后再对落入的这个区间进行二分</a:t>
            </a:r>
            <a:endParaRPr lang="en-US" altLang="zh-CN" dirty="0"/>
          </a:p>
          <a:p>
            <a:r>
              <a:rPr lang="zh-CN" altLang="en-US" dirty="0"/>
              <a:t>以此类推</a:t>
            </a:r>
            <a:endParaRPr lang="en-US" altLang="zh-CN" dirty="0"/>
          </a:p>
          <a:p>
            <a:r>
              <a:rPr lang="zh-CN" altLang="en-US" dirty="0"/>
              <a:t>直到找到为止</a:t>
            </a:r>
          </a:p>
          <a:p>
            <a:endParaRPr lang="zh-CN" altLang="en-US" dirty="0"/>
          </a:p>
        </p:txBody>
      </p:sp>
    </p:spTree>
    <p:extLst>
      <p:ext uri="{BB962C8B-B14F-4D97-AF65-F5344CB8AC3E}">
        <p14:creationId xmlns:p14="http://schemas.microsoft.com/office/powerpoint/2010/main" val="25351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使用循环来实现</a:t>
            </a:r>
          </a:p>
        </p:txBody>
      </p:sp>
      <p:sp>
        <p:nvSpPr>
          <p:cNvPr id="3" name="内容占位符 2"/>
          <p:cNvSpPr>
            <a:spLocks noGrp="1"/>
          </p:cNvSpPr>
          <p:nvPr>
            <p:ph idx="1"/>
          </p:nvPr>
        </p:nvSpPr>
        <p:spPr/>
        <p:txBody>
          <a:bodyPr/>
          <a:lstStyle/>
          <a:p>
            <a:r>
              <a:rPr lang="zh-CN" altLang="en-US" dirty="0"/>
              <a:t>查找函数：</a:t>
            </a:r>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47" y="120402"/>
            <a:ext cx="5000625" cy="28765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780928"/>
            <a:ext cx="6734175" cy="39814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9159" y="683915"/>
            <a:ext cx="3960440" cy="1448941"/>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878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randombar(horizontal)">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使用递归来实现</a:t>
            </a:r>
          </a:p>
        </p:txBody>
      </p:sp>
      <p:sp>
        <p:nvSpPr>
          <p:cNvPr id="3" name="内容占位符 2"/>
          <p:cNvSpPr>
            <a:spLocks noGrp="1"/>
          </p:cNvSpPr>
          <p:nvPr>
            <p:ph idx="1"/>
          </p:nvPr>
        </p:nvSpPr>
        <p:spPr/>
        <p:txBody>
          <a:bodyPr/>
          <a:lstStyle/>
          <a:p>
            <a:r>
              <a:rPr lang="zh-CN" altLang="en-US" dirty="0"/>
              <a:t>主要修改了</a:t>
            </a:r>
            <a:r>
              <a:rPr lang="en-US" altLang="zh-CN" dirty="0">
                <a:solidFill>
                  <a:schemeClr val="accent1"/>
                </a:solidFill>
              </a:rPr>
              <a:t>search()</a:t>
            </a:r>
            <a:r>
              <a:rPr lang="zh-CN" altLang="en-US" dirty="0"/>
              <a:t>函数</a:t>
            </a:r>
            <a:endParaRPr lang="en-US" altLang="zh-CN"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543877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84" y="5013175"/>
            <a:ext cx="4252838" cy="158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9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randombar(horizontal)">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抽象的目的</a:t>
            </a:r>
          </a:p>
        </p:txBody>
      </p:sp>
      <p:sp>
        <p:nvSpPr>
          <p:cNvPr id="3" name="内容占位符 2"/>
          <p:cNvSpPr>
            <a:spLocks noGrp="1"/>
          </p:cNvSpPr>
          <p:nvPr>
            <p:ph idx="1"/>
          </p:nvPr>
        </p:nvSpPr>
        <p:spPr>
          <a:xfrm>
            <a:off x="914400" y="1783560"/>
            <a:ext cx="7978080" cy="4572000"/>
          </a:xfrm>
        </p:spPr>
        <p:txBody>
          <a:bodyPr>
            <a:normAutofit lnSpcReduction="10000"/>
          </a:bodyPr>
          <a:lstStyle/>
          <a:p>
            <a:r>
              <a:rPr lang="zh-CN" altLang="en-US" dirty="0"/>
              <a:t>实际上我们是希望让整个程序结构清晰</a:t>
            </a:r>
            <a:endParaRPr lang="en-US" altLang="zh-CN" dirty="0"/>
          </a:p>
          <a:p>
            <a:r>
              <a:rPr lang="zh-CN" altLang="en-US" dirty="0"/>
              <a:t>将一套完整的程序分解成若干个任务（</a:t>
            </a:r>
            <a:r>
              <a:rPr lang="zh-CN" altLang="en-US" dirty="0">
                <a:solidFill>
                  <a:schemeClr val="accent1"/>
                </a:solidFill>
              </a:rPr>
              <a:t>函数</a:t>
            </a:r>
            <a:r>
              <a:rPr lang="zh-CN" altLang="en-US" dirty="0"/>
              <a:t>）</a:t>
            </a:r>
            <a:endParaRPr lang="en-US" altLang="zh-CN" dirty="0"/>
          </a:p>
          <a:p>
            <a:r>
              <a:rPr lang="zh-CN" altLang="en-US" dirty="0"/>
              <a:t>整个程序就变成了由这些</a:t>
            </a:r>
            <a:r>
              <a:rPr lang="zh-CN" altLang="en-US" dirty="0">
                <a:solidFill>
                  <a:schemeClr val="accent1"/>
                </a:solidFill>
              </a:rPr>
              <a:t>函数</a:t>
            </a:r>
            <a:r>
              <a:rPr lang="zh-CN" altLang="en-US" dirty="0"/>
              <a:t>构建的组合</a:t>
            </a:r>
            <a:endParaRPr lang="en-US" altLang="zh-CN" dirty="0"/>
          </a:p>
          <a:p>
            <a:r>
              <a:rPr lang="zh-CN" altLang="en-US" dirty="0"/>
              <a:t>比如说：</a:t>
            </a:r>
            <a:r>
              <a:rPr lang="zh-CN" altLang="en-US" dirty="0">
                <a:solidFill>
                  <a:schemeClr val="accent1"/>
                </a:solidFill>
              </a:rPr>
              <a:t>要把大象装冰箱</a:t>
            </a:r>
            <a:r>
              <a:rPr lang="zh-CN" altLang="en-US" dirty="0"/>
              <a:t>，该怎么做？</a:t>
            </a:r>
            <a:endParaRPr lang="en-US" altLang="zh-CN" dirty="0"/>
          </a:p>
          <a:p>
            <a:r>
              <a:rPr lang="en-US" altLang="zh-CN" dirty="0" err="1">
                <a:solidFill>
                  <a:schemeClr val="accent1"/>
                </a:solidFill>
              </a:rPr>
              <a:t>open_fridge</a:t>
            </a:r>
            <a:r>
              <a:rPr lang="en-US" altLang="zh-CN" dirty="0">
                <a:solidFill>
                  <a:schemeClr val="accent1"/>
                </a:solidFill>
              </a:rPr>
              <a:t>()</a:t>
            </a:r>
          </a:p>
          <a:p>
            <a:r>
              <a:rPr lang="en-US" altLang="zh-CN" dirty="0" err="1">
                <a:solidFill>
                  <a:schemeClr val="accent1"/>
                </a:solidFill>
              </a:rPr>
              <a:t>put_elephant_inside</a:t>
            </a:r>
            <a:r>
              <a:rPr lang="en-US" altLang="zh-CN" dirty="0">
                <a:solidFill>
                  <a:schemeClr val="accent1"/>
                </a:solidFill>
              </a:rPr>
              <a:t>()</a:t>
            </a:r>
          </a:p>
          <a:p>
            <a:r>
              <a:rPr lang="en-US" altLang="zh-CN" dirty="0" err="1">
                <a:solidFill>
                  <a:schemeClr val="accent1"/>
                </a:solidFill>
              </a:rPr>
              <a:t>close_fridge</a:t>
            </a:r>
            <a:r>
              <a:rPr lang="en-US" altLang="zh-CN" dirty="0">
                <a:solidFill>
                  <a:schemeClr val="accent1"/>
                </a:solidFill>
              </a:rPr>
              <a:t>()</a:t>
            </a:r>
          </a:p>
          <a:p>
            <a:r>
              <a:rPr lang="zh-CN" altLang="en-US" dirty="0"/>
              <a:t>即使是外行，也能瞬间明白整个程序的流程</a:t>
            </a:r>
            <a:endParaRPr lang="en-US" altLang="zh-CN" dirty="0"/>
          </a:p>
          <a:p>
            <a:r>
              <a:rPr lang="zh-CN" altLang="en-US" dirty="0"/>
              <a:t>至于细节如何实现，那是另外一回事</a:t>
            </a:r>
          </a:p>
        </p:txBody>
      </p:sp>
    </p:spTree>
    <p:extLst>
      <p:ext uri="{BB962C8B-B14F-4D97-AF65-F5344CB8AC3E}">
        <p14:creationId xmlns:p14="http://schemas.microsoft.com/office/powerpoint/2010/main" val="128926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bisect</a:t>
            </a:r>
            <a:r>
              <a:rPr lang="zh-CN" altLang="en-US" dirty="0"/>
              <a:t>模块</a:t>
            </a:r>
          </a:p>
        </p:txBody>
      </p:sp>
      <p:sp>
        <p:nvSpPr>
          <p:cNvPr id="3" name="内容占位符 2"/>
          <p:cNvSpPr>
            <a:spLocks noGrp="1"/>
          </p:cNvSpPr>
          <p:nvPr>
            <p:ph idx="1"/>
          </p:nvPr>
        </p:nvSpPr>
        <p:spPr/>
        <p:txBody>
          <a:bodyPr/>
          <a:lstStyle/>
          <a:p>
            <a:r>
              <a:rPr lang="en-US" altLang="zh-CN" dirty="0" err="1">
                <a:solidFill>
                  <a:schemeClr val="accent1"/>
                </a:solidFill>
              </a:rPr>
              <a:t>bisect.bisect</a:t>
            </a:r>
            <a:r>
              <a:rPr lang="en-US" altLang="zh-CN" dirty="0">
                <a:solidFill>
                  <a:schemeClr val="accent1"/>
                </a:solidFill>
              </a:rPr>
              <a:t>()</a:t>
            </a:r>
          </a:p>
          <a:p>
            <a:r>
              <a:rPr lang="zh-CN" altLang="en-US" dirty="0"/>
              <a:t>有兴趣的话可以研究一下</a:t>
            </a:r>
            <a:endParaRPr lang="en-US" altLang="zh-CN" dirty="0"/>
          </a:p>
          <a:p>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10820"/>
            <a:ext cx="6624736" cy="5358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1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AE3BF81-AEF5-4E39-B7A6-59BA4F494BB3}"/>
              </a:ext>
            </a:extLst>
          </p:cNvPr>
          <p:cNvSpPr>
            <a:spLocks noGrp="1"/>
          </p:cNvSpPr>
          <p:nvPr>
            <p:ph type="ctrTitle"/>
          </p:nvPr>
        </p:nvSpPr>
        <p:spPr/>
        <p:txBody>
          <a:bodyPr/>
          <a:lstStyle/>
          <a:p>
            <a:r>
              <a:rPr lang="en-US" altLang="zh-CN" dirty="0"/>
              <a:t>Python</a:t>
            </a:r>
            <a:r>
              <a:rPr lang="zh-CN" altLang="en-US"/>
              <a:t>中的装饰器</a:t>
            </a:r>
          </a:p>
        </p:txBody>
      </p:sp>
      <p:sp>
        <p:nvSpPr>
          <p:cNvPr id="5" name="副标题 4">
            <a:extLst>
              <a:ext uri="{FF2B5EF4-FFF2-40B4-BE49-F238E27FC236}">
                <a16:creationId xmlns:a16="http://schemas.microsoft.com/office/drawing/2014/main" id="{5DCDA3D2-1D85-493A-8DFB-EA8FFAB4AD5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26348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DFA32-0722-444C-AD2D-EFAE7C2AFF80}"/>
              </a:ext>
            </a:extLst>
          </p:cNvPr>
          <p:cNvSpPr>
            <a:spLocks noGrp="1"/>
          </p:cNvSpPr>
          <p:nvPr>
            <p:ph type="title"/>
          </p:nvPr>
        </p:nvSpPr>
        <p:spPr/>
        <p:txBody>
          <a:bodyPr/>
          <a:lstStyle/>
          <a:p>
            <a:r>
              <a:rPr lang="zh-CN" altLang="en-US" dirty="0"/>
              <a:t>关于装饰器</a:t>
            </a:r>
          </a:p>
        </p:txBody>
      </p:sp>
      <p:sp>
        <p:nvSpPr>
          <p:cNvPr id="3" name="内容占位符 2">
            <a:extLst>
              <a:ext uri="{FF2B5EF4-FFF2-40B4-BE49-F238E27FC236}">
                <a16:creationId xmlns:a16="http://schemas.microsoft.com/office/drawing/2014/main" id="{C7766255-F574-46FD-A6AE-C2463D5C097D}"/>
              </a:ext>
            </a:extLst>
          </p:cNvPr>
          <p:cNvSpPr>
            <a:spLocks noGrp="1"/>
          </p:cNvSpPr>
          <p:nvPr>
            <p:ph idx="1"/>
          </p:nvPr>
        </p:nvSpPr>
        <p:spPr/>
        <p:txBody>
          <a:bodyPr>
            <a:normAutofit fontScale="92500"/>
          </a:bodyPr>
          <a:lstStyle/>
          <a:p>
            <a:r>
              <a:rPr lang="zh-CN" altLang="en-US" dirty="0"/>
              <a:t>我们已经学过</a:t>
            </a:r>
            <a:r>
              <a:rPr lang="en-US" altLang="zh-CN" dirty="0"/>
              <a:t>Python</a:t>
            </a:r>
            <a:r>
              <a:rPr lang="zh-CN" altLang="en-US" dirty="0"/>
              <a:t>中的函数，比如，最简单的函数：</a:t>
            </a:r>
            <a:endParaRPr lang="en-US" altLang="zh-CN" dirty="0"/>
          </a:p>
          <a:p>
            <a:endParaRPr lang="en-US" altLang="zh-CN" dirty="0"/>
          </a:p>
          <a:p>
            <a:endParaRPr lang="en-US" altLang="zh-CN" dirty="0"/>
          </a:p>
          <a:p>
            <a:r>
              <a:rPr lang="zh-CN" altLang="zh-CN" dirty="0"/>
              <a:t>我们可以将函数名关联到一个变量名上，比如</a:t>
            </a:r>
            <a:br>
              <a:rPr lang="zh-CN" altLang="zh-CN" dirty="0"/>
            </a:br>
            <a:endParaRPr lang="en-US" altLang="zh-CN" dirty="0"/>
          </a:p>
          <a:p>
            <a:endParaRPr lang="en-US" altLang="zh-CN" dirty="0"/>
          </a:p>
          <a:p>
            <a:r>
              <a:rPr lang="zh-CN" altLang="en-US" dirty="0"/>
              <a:t>这两个运行的函数的名字是什么呢？访问</a:t>
            </a:r>
            <a:r>
              <a:rPr lang="en-US" altLang="zh-CN" dirty="0"/>
              <a:t>__name__</a:t>
            </a:r>
            <a:r>
              <a:rPr lang="zh-CN" altLang="en-US" dirty="0"/>
              <a:t>属性</a:t>
            </a:r>
            <a:endParaRPr lang="en-US" altLang="zh-CN" dirty="0"/>
          </a:p>
          <a:p>
            <a:endParaRPr lang="zh-CN" altLang="en-US" dirty="0"/>
          </a:p>
        </p:txBody>
      </p:sp>
      <p:sp>
        <p:nvSpPr>
          <p:cNvPr id="4" name="Rectangle 1">
            <a:extLst>
              <a:ext uri="{FF2B5EF4-FFF2-40B4-BE49-F238E27FC236}">
                <a16:creationId xmlns:a16="http://schemas.microsoft.com/office/drawing/2014/main" id="{EFC17907-2058-457A-909C-370B44D3D699}"/>
              </a:ext>
            </a:extLst>
          </p:cNvPr>
          <p:cNvSpPr>
            <a:spLocks noChangeArrowheads="1"/>
          </p:cNvSpPr>
          <p:nvPr/>
        </p:nvSpPr>
        <p:spPr bwMode="auto">
          <a:xfrm>
            <a:off x="1435033" y="2902482"/>
            <a:ext cx="3342443" cy="727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i="1">
                <a:solidFill>
                  <a:srgbClr val="808080"/>
                </a:solidFill>
                <a:latin typeface="Consolas" panose="020B0609020204030204" pitchFamily="49" charset="0"/>
              </a:rPr>
              <a:t>#</a:t>
            </a:r>
            <a:r>
              <a:rPr lang="zh-CN" altLang="zh-CN" sz="1425" i="1">
                <a:solidFill>
                  <a:srgbClr val="808080"/>
                </a:solidFill>
                <a:latin typeface="Courier New" panose="02070309020205020404" pitchFamily="49" charset="0"/>
                <a:cs typeface="Courier New" panose="02070309020205020404" pitchFamily="49" charset="0"/>
              </a:rPr>
              <a:t>首先定义一个简单函数</a:t>
            </a:r>
            <a:br>
              <a:rPr lang="zh-CN" altLang="zh-CN" sz="1425" i="1">
                <a:solidFill>
                  <a:srgbClr val="808080"/>
                </a:solidFill>
                <a:latin typeface="Courier New" panose="02070309020205020404" pitchFamily="49" charset="0"/>
                <a:cs typeface="Courier New" panose="02070309020205020404" pitchFamily="49" charset="0"/>
              </a:rPr>
            </a:b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hello():</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"Hello!"</a:t>
            </a:r>
            <a:r>
              <a:rPr lang="zh-CN" altLang="zh-CN" sz="1425">
                <a:solidFill>
                  <a:srgbClr val="000000"/>
                </a:solidFill>
                <a:latin typeface="Consolas" panose="020B0609020204030204" pitchFamily="49" charset="0"/>
              </a:rPr>
              <a:t>)</a:t>
            </a:r>
            <a:endParaRPr lang="zh-CN" altLang="zh-CN" sz="1350">
              <a:latin typeface="Arial" panose="020B0604020202020204" pitchFamily="34" charset="0"/>
            </a:endParaRPr>
          </a:p>
        </p:txBody>
      </p:sp>
      <p:sp>
        <p:nvSpPr>
          <p:cNvPr id="5" name="Rectangle 2">
            <a:extLst>
              <a:ext uri="{FF2B5EF4-FFF2-40B4-BE49-F238E27FC236}">
                <a16:creationId xmlns:a16="http://schemas.microsoft.com/office/drawing/2014/main" id="{A6C2753A-20EF-4F09-8EB2-7028FB6D6709}"/>
              </a:ext>
            </a:extLst>
          </p:cNvPr>
          <p:cNvSpPr>
            <a:spLocks noChangeArrowheads="1"/>
          </p:cNvSpPr>
          <p:nvPr/>
        </p:nvSpPr>
        <p:spPr bwMode="auto">
          <a:xfrm>
            <a:off x="1538057" y="4265460"/>
            <a:ext cx="2858610" cy="727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dirty="0">
                <a:solidFill>
                  <a:srgbClr val="000000"/>
                </a:solidFill>
                <a:latin typeface="Consolas" panose="020B0609020204030204" pitchFamily="49" charset="0"/>
              </a:rPr>
              <a:t>f = hello</a:t>
            </a:r>
            <a:br>
              <a:rPr lang="zh-CN" altLang="zh-CN" sz="1425" dirty="0">
                <a:solidFill>
                  <a:srgbClr val="000000"/>
                </a:solidFill>
                <a:latin typeface="Consolas" panose="020B0609020204030204" pitchFamily="49" charset="0"/>
              </a:rPr>
            </a:br>
            <a:r>
              <a:rPr lang="zh-CN" altLang="zh-CN" sz="1425" i="1" dirty="0">
                <a:solidFill>
                  <a:srgbClr val="808080"/>
                </a:solidFill>
                <a:latin typeface="Consolas" panose="020B0609020204030204" pitchFamily="49" charset="0"/>
              </a:rPr>
              <a:t>#</a:t>
            </a:r>
            <a:r>
              <a:rPr lang="zh-CN" altLang="zh-CN" sz="1425" i="1" dirty="0">
                <a:solidFill>
                  <a:srgbClr val="808080"/>
                </a:solidFill>
                <a:latin typeface="Courier New" panose="02070309020205020404" pitchFamily="49" charset="0"/>
                <a:cs typeface="Courier New" panose="02070309020205020404" pitchFamily="49" charset="0"/>
              </a:rPr>
              <a:t>接着调用</a:t>
            </a:r>
            <a:r>
              <a:rPr lang="zh-CN" altLang="zh-CN" sz="1425" i="1" dirty="0">
                <a:solidFill>
                  <a:srgbClr val="808080"/>
                </a:solidFill>
                <a:latin typeface="Consolas" panose="020B0609020204030204" pitchFamily="49" charset="0"/>
              </a:rPr>
              <a:t>f()</a:t>
            </a:r>
            <a:r>
              <a:rPr lang="zh-CN" altLang="zh-CN" sz="1425" i="1" dirty="0">
                <a:solidFill>
                  <a:srgbClr val="808080"/>
                </a:solidFill>
                <a:latin typeface="Courier New" panose="02070309020205020404" pitchFamily="49" charset="0"/>
                <a:cs typeface="Courier New" panose="02070309020205020404" pitchFamily="49" charset="0"/>
              </a:rPr>
              <a:t>，会是什么结果？</a:t>
            </a:r>
            <a:br>
              <a:rPr lang="zh-CN" altLang="zh-CN" sz="1425" i="1" dirty="0">
                <a:solidFill>
                  <a:srgbClr val="808080"/>
                </a:solidFill>
                <a:latin typeface="Courier New" panose="02070309020205020404" pitchFamily="49" charset="0"/>
                <a:cs typeface="Courier New" panose="02070309020205020404" pitchFamily="49" charset="0"/>
              </a:rPr>
            </a:br>
            <a:r>
              <a:rPr lang="zh-CN" altLang="zh-CN" sz="1425" dirty="0">
                <a:solidFill>
                  <a:srgbClr val="000000"/>
                </a:solidFill>
                <a:latin typeface="Consolas" panose="020B0609020204030204" pitchFamily="49" charset="0"/>
              </a:rPr>
              <a:t>f()</a:t>
            </a:r>
            <a:endParaRPr lang="zh-CN" altLang="zh-CN" sz="1350" dirty="0">
              <a:latin typeface="Arial" panose="020B0604020202020204" pitchFamily="34" charset="0"/>
            </a:endParaRPr>
          </a:p>
        </p:txBody>
      </p:sp>
      <p:sp>
        <p:nvSpPr>
          <p:cNvPr id="6" name="Rectangle 3">
            <a:extLst>
              <a:ext uri="{FF2B5EF4-FFF2-40B4-BE49-F238E27FC236}">
                <a16:creationId xmlns:a16="http://schemas.microsoft.com/office/drawing/2014/main" id="{4D7F2BC9-23B6-43C5-A0D6-9DFE616FC689}"/>
              </a:ext>
            </a:extLst>
          </p:cNvPr>
          <p:cNvSpPr>
            <a:spLocks noChangeArrowheads="1"/>
          </p:cNvSpPr>
          <p:nvPr/>
        </p:nvSpPr>
        <p:spPr bwMode="auto">
          <a:xfrm>
            <a:off x="4402347" y="5838105"/>
            <a:ext cx="3262544"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(hello.</a:t>
            </a:r>
            <a:r>
              <a:rPr lang="zh-CN" altLang="zh-CN" sz="1425">
                <a:solidFill>
                  <a:srgbClr val="B200B2"/>
                </a:solidFill>
                <a:latin typeface="Consolas" panose="020B0609020204030204" pitchFamily="49" charset="0"/>
              </a:rPr>
              <a:t>__name__</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(f.</a:t>
            </a:r>
            <a:r>
              <a:rPr lang="zh-CN" altLang="zh-CN" sz="1425">
                <a:solidFill>
                  <a:srgbClr val="B200B2"/>
                </a:solidFill>
                <a:latin typeface="Consolas" panose="020B0609020204030204" pitchFamily="49" charset="0"/>
              </a:rPr>
              <a:t>__name__</a:t>
            </a:r>
            <a:r>
              <a:rPr lang="zh-CN" altLang="zh-CN" sz="1425">
                <a:solidFill>
                  <a:srgbClr val="000000"/>
                </a:solidFill>
                <a:latin typeface="Consolas" panose="020B0609020204030204" pitchFamily="49" charset="0"/>
              </a:rPr>
              <a:t>)</a:t>
            </a:r>
            <a:endParaRPr lang="zh-CN" altLang="zh-CN" sz="1350">
              <a:latin typeface="Arial" panose="020B0604020202020204" pitchFamily="34" charset="0"/>
            </a:endParaRPr>
          </a:p>
        </p:txBody>
      </p:sp>
    </p:spTree>
    <p:extLst>
      <p:ext uri="{BB962C8B-B14F-4D97-AF65-F5344CB8AC3E}">
        <p14:creationId xmlns:p14="http://schemas.microsoft.com/office/powerpoint/2010/main" val="3844311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DED48-82E6-43BE-A2B4-137FCDE68DDF}"/>
              </a:ext>
            </a:extLst>
          </p:cNvPr>
          <p:cNvSpPr>
            <a:spLocks noGrp="1"/>
          </p:cNvSpPr>
          <p:nvPr>
            <p:ph type="title"/>
          </p:nvPr>
        </p:nvSpPr>
        <p:spPr/>
        <p:txBody>
          <a:bodyPr/>
          <a:lstStyle/>
          <a:p>
            <a:r>
              <a:rPr lang="zh-CN" altLang="en-US" dirty="0"/>
              <a:t>关于装饰器</a:t>
            </a:r>
          </a:p>
        </p:txBody>
      </p:sp>
      <p:sp>
        <p:nvSpPr>
          <p:cNvPr id="3" name="内容占位符 2">
            <a:extLst>
              <a:ext uri="{FF2B5EF4-FFF2-40B4-BE49-F238E27FC236}">
                <a16:creationId xmlns:a16="http://schemas.microsoft.com/office/drawing/2014/main" id="{3E893A50-8CC6-4C98-B2B0-E2EC132A8D91}"/>
              </a:ext>
            </a:extLst>
          </p:cNvPr>
          <p:cNvSpPr>
            <a:spLocks noGrp="1"/>
          </p:cNvSpPr>
          <p:nvPr>
            <p:ph idx="1"/>
          </p:nvPr>
        </p:nvSpPr>
        <p:spPr/>
        <p:txBody>
          <a:bodyPr/>
          <a:lstStyle/>
          <a:p>
            <a:r>
              <a:rPr lang="zh-CN" altLang="en-US" dirty="0"/>
              <a:t>刚才运行的结果表明，</a:t>
            </a:r>
            <a:r>
              <a:rPr lang="en-US" altLang="zh-CN" dirty="0"/>
              <a:t>hello</a:t>
            </a:r>
            <a:r>
              <a:rPr lang="zh-CN" altLang="en-US" dirty="0"/>
              <a:t>和</a:t>
            </a:r>
            <a:r>
              <a:rPr lang="en-US" altLang="zh-CN" dirty="0"/>
              <a:t>f</a:t>
            </a:r>
            <a:r>
              <a:rPr lang="zh-CN" altLang="en-US" dirty="0"/>
              <a:t>其实都代表同一个函数</a:t>
            </a:r>
            <a:r>
              <a:rPr lang="en-US" altLang="zh-CN" dirty="0"/>
              <a:t>hello()</a:t>
            </a:r>
          </a:p>
          <a:p>
            <a:r>
              <a:rPr lang="zh-CN" altLang="en-US" dirty="0"/>
              <a:t>现在，我们想进一步提高函数的性能</a:t>
            </a:r>
            <a:endParaRPr lang="en-US" altLang="zh-CN" dirty="0"/>
          </a:p>
          <a:p>
            <a:r>
              <a:rPr lang="zh-CN" altLang="en-US" dirty="0"/>
              <a:t>比如想在函数的运行前后增加一些输出内容，但是函数本身的功能不变</a:t>
            </a:r>
            <a:endParaRPr lang="en-US" altLang="zh-CN" dirty="0"/>
          </a:p>
          <a:p>
            <a:r>
              <a:rPr lang="zh-CN" altLang="en-US" dirty="0"/>
              <a:t>这种在代码运行期间动态增加功能的方式，称为</a:t>
            </a:r>
            <a:r>
              <a:rPr lang="zh-CN" altLang="en-US" dirty="0">
                <a:solidFill>
                  <a:schemeClr val="accent3"/>
                </a:solidFill>
              </a:rPr>
              <a:t>“装饰器”（</a:t>
            </a:r>
            <a:r>
              <a:rPr lang="en-US" altLang="zh-CN" dirty="0">
                <a:solidFill>
                  <a:schemeClr val="accent3"/>
                </a:solidFill>
              </a:rPr>
              <a:t>Decorator</a:t>
            </a:r>
            <a:r>
              <a:rPr lang="zh-CN" altLang="en-US" dirty="0">
                <a:solidFill>
                  <a:schemeClr val="accent3"/>
                </a:solidFill>
              </a:rPr>
              <a:t>）</a:t>
            </a:r>
            <a:r>
              <a:rPr lang="zh-CN" altLang="en-US" dirty="0"/>
              <a:t>。</a:t>
            </a:r>
            <a:endParaRPr lang="en-US" altLang="zh-CN" dirty="0"/>
          </a:p>
          <a:p>
            <a:r>
              <a:rPr lang="zh-CN" altLang="en-US" dirty="0"/>
              <a:t>比如我们定义一个在打招呼之前，先称呼一下对方</a:t>
            </a:r>
          </a:p>
        </p:txBody>
      </p:sp>
    </p:spTree>
    <p:extLst>
      <p:ext uri="{BB962C8B-B14F-4D97-AF65-F5344CB8AC3E}">
        <p14:creationId xmlns:p14="http://schemas.microsoft.com/office/powerpoint/2010/main" val="52149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40830-7C93-487F-9D56-8E9D9726374A}"/>
              </a:ext>
            </a:extLst>
          </p:cNvPr>
          <p:cNvSpPr>
            <a:spLocks noGrp="1"/>
          </p:cNvSpPr>
          <p:nvPr>
            <p:ph type="title"/>
          </p:nvPr>
        </p:nvSpPr>
        <p:spPr/>
        <p:txBody>
          <a:bodyPr/>
          <a:lstStyle/>
          <a:p>
            <a:r>
              <a:rPr lang="zh-CN" altLang="en-US" dirty="0"/>
              <a:t>前置知识：在函数中定义函数</a:t>
            </a:r>
          </a:p>
        </p:txBody>
      </p:sp>
      <p:sp>
        <p:nvSpPr>
          <p:cNvPr id="3" name="内容占位符 2">
            <a:extLst>
              <a:ext uri="{FF2B5EF4-FFF2-40B4-BE49-F238E27FC236}">
                <a16:creationId xmlns:a16="http://schemas.microsoft.com/office/drawing/2014/main" id="{CC2C369B-08AE-407F-A2C4-B9F396473CF1}"/>
              </a:ext>
            </a:extLst>
          </p:cNvPr>
          <p:cNvSpPr>
            <a:spLocks noGrp="1"/>
          </p:cNvSpPr>
          <p:nvPr>
            <p:ph idx="1"/>
          </p:nvPr>
        </p:nvSpPr>
        <p:spPr/>
        <p:txBody>
          <a:bodyPr/>
          <a:lstStyle/>
          <a:p>
            <a:r>
              <a:rPr lang="zh-CN" altLang="en-US" dirty="0"/>
              <a:t>在</a:t>
            </a:r>
            <a:r>
              <a:rPr lang="en-US" altLang="zh-CN" dirty="0"/>
              <a:t>Python</a:t>
            </a:r>
            <a:r>
              <a:rPr lang="zh-CN" altLang="en-US" dirty="0"/>
              <a:t>中，我们可以在一个函数中再定义另一个函数！</a:t>
            </a:r>
            <a:endParaRPr lang="en-US" altLang="zh-CN" dirty="0"/>
          </a:p>
          <a:p>
            <a:endParaRPr lang="zh-CN" altLang="en-US" dirty="0"/>
          </a:p>
        </p:txBody>
      </p:sp>
      <p:sp>
        <p:nvSpPr>
          <p:cNvPr id="4" name="Rectangle 1">
            <a:extLst>
              <a:ext uri="{FF2B5EF4-FFF2-40B4-BE49-F238E27FC236}">
                <a16:creationId xmlns:a16="http://schemas.microsoft.com/office/drawing/2014/main" id="{1FFBBE18-EEC3-4325-9B32-E3FB4D79ABB5}"/>
              </a:ext>
            </a:extLst>
          </p:cNvPr>
          <p:cNvSpPr>
            <a:spLocks noChangeArrowheads="1"/>
          </p:cNvSpPr>
          <p:nvPr/>
        </p:nvSpPr>
        <p:spPr bwMode="auto">
          <a:xfrm>
            <a:off x="1203218" y="2852936"/>
            <a:ext cx="3628748" cy="33586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i="1" dirty="0">
                <a:solidFill>
                  <a:srgbClr val="808080"/>
                </a:solidFill>
                <a:latin typeface="Consolas" panose="020B0609020204030204" pitchFamily="49" charset="0"/>
              </a:rPr>
              <a:t>#</a:t>
            </a:r>
            <a:r>
              <a:rPr lang="zh-CN" altLang="zh-CN" sz="1425" i="1" dirty="0">
                <a:solidFill>
                  <a:srgbClr val="808080"/>
                </a:solidFill>
                <a:latin typeface="Courier New" panose="02070309020205020404" pitchFamily="49" charset="0"/>
                <a:cs typeface="Courier New" panose="02070309020205020404" pitchFamily="49" charset="0"/>
              </a:rPr>
              <a:t>在函数中定义函数</a:t>
            </a:r>
            <a:br>
              <a:rPr lang="zh-CN" altLang="zh-CN" sz="1425" i="1" dirty="0">
                <a:solidFill>
                  <a:srgbClr val="808080"/>
                </a:solidFill>
                <a:latin typeface="Courier New" panose="02070309020205020404" pitchFamily="49" charset="0"/>
                <a:cs typeface="Courier New" panose="02070309020205020404" pitchFamily="49" charset="0"/>
              </a:rPr>
            </a:b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hello():</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现在进入</a:t>
            </a:r>
            <a:r>
              <a:rPr lang="zh-CN" altLang="zh-CN" sz="1425" b="1" dirty="0">
                <a:solidFill>
                  <a:srgbClr val="008080"/>
                </a:solidFill>
                <a:latin typeface="Consolas" panose="020B0609020204030204" pitchFamily="49" charset="0"/>
              </a:rPr>
              <a:t>hello()</a:t>
            </a:r>
            <a:r>
              <a:rPr lang="zh-CN" altLang="zh-CN" sz="1425" b="1" dirty="0">
                <a:solidFill>
                  <a:srgbClr val="008080"/>
                </a:solidFill>
                <a:latin typeface="Arial" panose="020B0604020202020204" pitchFamily="34" charset="0"/>
                <a:cs typeface="Arial" panose="020B0604020202020204" pitchFamily="34" charset="0"/>
              </a:rPr>
              <a:t>函数</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greet():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你好啊！</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en-US" altLang="zh-CN" sz="1425" dirty="0" err="1">
                <a:solidFill>
                  <a:srgbClr val="000000"/>
                </a:solidFill>
                <a:latin typeface="Consolas" panose="020B0609020204030204" pitchFamily="49" charset="0"/>
              </a:rPr>
              <a:t>small_talk</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en-US" sz="1425" b="1" dirty="0">
                <a:solidFill>
                  <a:srgbClr val="008080"/>
                </a:solidFill>
                <a:latin typeface="Arial" panose="020B0604020202020204" pitchFamily="34" charset="0"/>
                <a:cs typeface="Arial" panose="020B0604020202020204" pitchFamily="34" charset="0"/>
              </a:rPr>
              <a:t>好久不见</a:t>
            </a:r>
            <a:r>
              <a:rPr lang="zh-CN" altLang="zh-CN" sz="1425" b="1" dirty="0">
                <a:solidFill>
                  <a:srgbClr val="008080"/>
                </a:solidFill>
                <a:latin typeface="Arial" panose="020B0604020202020204" pitchFamily="34" charset="0"/>
                <a:cs typeface="Arial" panose="020B0604020202020204" pitchFamily="34" charset="0"/>
              </a:rPr>
              <a:t>！</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bye():</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再见！</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greet()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en-US" altLang="zh-CN" sz="1425">
                <a:solidFill>
                  <a:srgbClr val="000000"/>
                </a:solidFill>
                <a:latin typeface="Consolas" panose="020B0609020204030204" pitchFamily="49" charset="0"/>
              </a:rPr>
              <a:t>   small_talk</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bye()</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此时离开</a:t>
            </a:r>
            <a:r>
              <a:rPr lang="zh-CN" altLang="zh-CN" sz="1425" b="1" dirty="0">
                <a:solidFill>
                  <a:srgbClr val="008080"/>
                </a:solidFill>
                <a:latin typeface="Consolas" panose="020B0609020204030204" pitchFamily="49" charset="0"/>
              </a:rPr>
              <a:t>hello()</a:t>
            </a:r>
            <a:r>
              <a:rPr lang="zh-CN" altLang="zh-CN" sz="1425" b="1" dirty="0">
                <a:solidFill>
                  <a:srgbClr val="008080"/>
                </a:solidFill>
                <a:latin typeface="Arial" panose="020B0604020202020204" pitchFamily="34" charset="0"/>
                <a:cs typeface="Arial" panose="020B0604020202020204" pitchFamily="34" charset="0"/>
              </a:rPr>
              <a:t>函数！</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hello()</a:t>
            </a:r>
            <a:endParaRPr lang="zh-CN" altLang="zh-CN" sz="1350" dirty="0">
              <a:latin typeface="Arial" panose="020B0604020202020204" pitchFamily="34" charset="0"/>
            </a:endParaRPr>
          </a:p>
        </p:txBody>
      </p:sp>
      <p:pic>
        <p:nvPicPr>
          <p:cNvPr id="7" name="图片 6">
            <a:extLst>
              <a:ext uri="{FF2B5EF4-FFF2-40B4-BE49-F238E27FC236}">
                <a16:creationId xmlns:a16="http://schemas.microsoft.com/office/drawing/2014/main" id="{F3B00973-EC60-43F3-A54D-93263C24E8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82797" y="3306860"/>
            <a:ext cx="2249643" cy="1634308"/>
          </a:xfrm>
          <a:prstGeom prst="rect">
            <a:avLst/>
          </a:prstGeom>
          <a:noFill/>
          <a:ln>
            <a:solidFill>
              <a:schemeClr val="accent1"/>
            </a:solidFill>
          </a:ln>
        </p:spPr>
      </p:pic>
    </p:spTree>
    <p:extLst>
      <p:ext uri="{BB962C8B-B14F-4D97-AF65-F5344CB8AC3E}">
        <p14:creationId xmlns:p14="http://schemas.microsoft.com/office/powerpoint/2010/main" val="50880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404A1-9C8C-4C48-8004-1CED733CB76F}"/>
              </a:ext>
            </a:extLst>
          </p:cNvPr>
          <p:cNvSpPr>
            <a:spLocks noGrp="1"/>
          </p:cNvSpPr>
          <p:nvPr>
            <p:ph type="title"/>
          </p:nvPr>
        </p:nvSpPr>
        <p:spPr/>
        <p:txBody>
          <a:bodyPr/>
          <a:lstStyle/>
          <a:p>
            <a:r>
              <a:rPr lang="zh-CN" altLang="en-US" dirty="0"/>
              <a:t>前置知识：在函数中返回函数</a:t>
            </a:r>
          </a:p>
        </p:txBody>
      </p:sp>
      <p:sp>
        <p:nvSpPr>
          <p:cNvPr id="3" name="内容占位符 2">
            <a:extLst>
              <a:ext uri="{FF2B5EF4-FFF2-40B4-BE49-F238E27FC236}">
                <a16:creationId xmlns:a16="http://schemas.microsoft.com/office/drawing/2014/main" id="{07649F42-59EC-4504-A7E7-BD3A2867F333}"/>
              </a:ext>
            </a:extLst>
          </p:cNvPr>
          <p:cNvSpPr>
            <a:spLocks noGrp="1"/>
          </p:cNvSpPr>
          <p:nvPr>
            <p:ph idx="1"/>
          </p:nvPr>
        </p:nvSpPr>
        <p:spPr/>
        <p:txBody>
          <a:bodyPr/>
          <a:lstStyle/>
          <a:p>
            <a:r>
              <a:rPr lang="zh-CN" altLang="en-US" dirty="0"/>
              <a:t>现在我们知道了可以在函数中定义另外的函数。也就是说：我们可以创建嵌套的函数，其实，函数也能返回函数。</a:t>
            </a:r>
            <a:endParaRPr lang="en-US" altLang="zh-CN" dirty="0"/>
          </a:p>
          <a:p>
            <a:endParaRPr lang="zh-CN" altLang="en-US" dirty="0"/>
          </a:p>
        </p:txBody>
      </p:sp>
      <p:sp>
        <p:nvSpPr>
          <p:cNvPr id="4" name="Rectangle 1">
            <a:extLst>
              <a:ext uri="{FF2B5EF4-FFF2-40B4-BE49-F238E27FC236}">
                <a16:creationId xmlns:a16="http://schemas.microsoft.com/office/drawing/2014/main" id="{906F293D-8616-4AFF-9A0F-8F5BDC89695D}"/>
              </a:ext>
            </a:extLst>
          </p:cNvPr>
          <p:cNvSpPr>
            <a:spLocks noChangeArrowheads="1"/>
          </p:cNvSpPr>
          <p:nvPr/>
        </p:nvSpPr>
        <p:spPr bwMode="auto">
          <a:xfrm>
            <a:off x="1331640" y="3284984"/>
            <a:ext cx="3608773" cy="2920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hello(choice=</a:t>
            </a:r>
            <a:r>
              <a:rPr lang="zh-CN" altLang="zh-CN" sz="1425" dirty="0">
                <a:solidFill>
                  <a:srgbClr val="0000FF"/>
                </a:solidFill>
                <a:latin typeface="Consolas" panose="020B0609020204030204" pitchFamily="49" charset="0"/>
              </a:rPr>
              <a:t>0</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现在进入</a:t>
            </a:r>
            <a:r>
              <a:rPr lang="zh-CN" altLang="zh-CN" sz="1425" b="1" dirty="0">
                <a:solidFill>
                  <a:srgbClr val="008080"/>
                </a:solidFill>
                <a:latin typeface="Consolas" panose="020B0609020204030204" pitchFamily="49" charset="0"/>
              </a:rPr>
              <a:t>hello()</a:t>
            </a:r>
            <a:r>
              <a:rPr lang="zh-CN" altLang="zh-CN" sz="1425" b="1" dirty="0">
                <a:solidFill>
                  <a:srgbClr val="008080"/>
                </a:solidFill>
                <a:latin typeface="Arial" panose="020B0604020202020204" pitchFamily="34" charset="0"/>
                <a:cs typeface="Arial" panose="020B0604020202020204" pitchFamily="34" charset="0"/>
              </a:rPr>
              <a:t>函数</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greet():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你好啊！</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bye():</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再见！</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if </a:t>
            </a:r>
            <a:r>
              <a:rPr lang="zh-CN" altLang="zh-CN" sz="1425" dirty="0">
                <a:solidFill>
                  <a:srgbClr val="000000"/>
                </a:solidFill>
                <a:latin typeface="Consolas" panose="020B0609020204030204" pitchFamily="49" charset="0"/>
              </a:rPr>
              <a:t>choice==</a:t>
            </a:r>
            <a:r>
              <a:rPr lang="zh-CN" altLang="zh-CN" sz="1425" dirty="0">
                <a:solidFill>
                  <a:srgbClr val="0000FF"/>
                </a:solidFill>
                <a:latin typeface="Consolas" panose="020B0609020204030204" pitchFamily="49" charset="0"/>
              </a:rPr>
              <a:t>0</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return </a:t>
            </a:r>
            <a:r>
              <a:rPr lang="zh-CN" altLang="zh-CN" sz="1425" dirty="0">
                <a:solidFill>
                  <a:srgbClr val="000000"/>
                </a:solidFill>
                <a:latin typeface="Consolas" panose="020B0609020204030204" pitchFamily="49" charset="0"/>
              </a:rPr>
              <a:t>greet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else</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return </a:t>
            </a:r>
            <a:r>
              <a:rPr lang="zh-CN" altLang="zh-CN" sz="1425" dirty="0">
                <a:solidFill>
                  <a:srgbClr val="000000"/>
                </a:solidFill>
                <a:latin typeface="Consolas" panose="020B0609020204030204" pitchFamily="49" charset="0"/>
              </a:rPr>
              <a:t>bye</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result = hello()</a:t>
            </a:r>
            <a:br>
              <a:rPr lang="zh-CN" altLang="zh-CN" sz="1425" dirty="0">
                <a:solidFill>
                  <a:srgbClr val="000000"/>
                </a:solidFill>
                <a:latin typeface="Consolas" panose="020B0609020204030204" pitchFamily="49" charset="0"/>
              </a:rPr>
            </a:b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(result)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result()</a:t>
            </a:r>
            <a:endParaRPr lang="zh-CN" altLang="zh-CN" sz="1350" dirty="0">
              <a:latin typeface="Arial" panose="020B0604020202020204" pitchFamily="34" charset="0"/>
            </a:endParaRPr>
          </a:p>
        </p:txBody>
      </p:sp>
      <p:pic>
        <p:nvPicPr>
          <p:cNvPr id="6" name="图片 5">
            <a:extLst>
              <a:ext uri="{FF2B5EF4-FFF2-40B4-BE49-F238E27FC236}">
                <a16:creationId xmlns:a16="http://schemas.microsoft.com/office/drawing/2014/main" id="{008DBB80-96CA-48E5-B487-9A2F88FB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621" y="4797152"/>
            <a:ext cx="5595470" cy="811601"/>
          </a:xfrm>
          <a:prstGeom prst="rect">
            <a:avLst/>
          </a:prstGeom>
          <a:ln>
            <a:solidFill>
              <a:schemeClr val="accent1"/>
            </a:solidFill>
          </a:ln>
        </p:spPr>
      </p:pic>
    </p:spTree>
    <p:extLst>
      <p:ext uri="{BB962C8B-B14F-4D97-AF65-F5344CB8AC3E}">
        <p14:creationId xmlns:p14="http://schemas.microsoft.com/office/powerpoint/2010/main" val="2006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8D0D1-BB1C-4F40-B620-6F68E555A5F2}"/>
              </a:ext>
            </a:extLst>
          </p:cNvPr>
          <p:cNvSpPr>
            <a:spLocks noGrp="1"/>
          </p:cNvSpPr>
          <p:nvPr>
            <p:ph type="title"/>
          </p:nvPr>
        </p:nvSpPr>
        <p:spPr/>
        <p:txBody>
          <a:bodyPr/>
          <a:lstStyle/>
          <a:p>
            <a:r>
              <a:rPr lang="zh-CN" altLang="en-US" dirty="0"/>
              <a:t>前置知识：将函数作为另一个函数的参数</a:t>
            </a:r>
          </a:p>
        </p:txBody>
      </p:sp>
      <p:sp>
        <p:nvSpPr>
          <p:cNvPr id="3" name="内容占位符 2">
            <a:extLst>
              <a:ext uri="{FF2B5EF4-FFF2-40B4-BE49-F238E27FC236}">
                <a16:creationId xmlns:a16="http://schemas.microsoft.com/office/drawing/2014/main" id="{56341159-7681-4FB4-BB24-C9704D7614A1}"/>
              </a:ext>
            </a:extLst>
          </p:cNvPr>
          <p:cNvSpPr>
            <a:spLocks noGrp="1"/>
          </p:cNvSpPr>
          <p:nvPr>
            <p:ph idx="1"/>
          </p:nvPr>
        </p:nvSpPr>
        <p:spPr/>
        <p:txBody>
          <a:bodyPr/>
          <a:lstStyle/>
          <a:p>
            <a:r>
              <a:rPr lang="zh-CN" altLang="en-US" dirty="0"/>
              <a:t>比如在我们打招呼之前，可能正在做别的事情：</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大家应该能想明白这个代码的含义了吧</a:t>
            </a:r>
            <a:endParaRPr lang="en-US" altLang="zh-CN" dirty="0"/>
          </a:p>
          <a:p>
            <a:endParaRPr lang="en-US" altLang="zh-CN" dirty="0"/>
          </a:p>
          <a:p>
            <a:endParaRPr lang="zh-CN" altLang="en-US" dirty="0"/>
          </a:p>
        </p:txBody>
      </p:sp>
      <p:sp>
        <p:nvSpPr>
          <p:cNvPr id="4" name="Rectangle 1">
            <a:extLst>
              <a:ext uri="{FF2B5EF4-FFF2-40B4-BE49-F238E27FC236}">
                <a16:creationId xmlns:a16="http://schemas.microsoft.com/office/drawing/2014/main" id="{50F536CC-7E58-428B-B6FD-D74AD6B88EE0}"/>
              </a:ext>
            </a:extLst>
          </p:cNvPr>
          <p:cNvSpPr>
            <a:spLocks noChangeArrowheads="1"/>
          </p:cNvSpPr>
          <p:nvPr/>
        </p:nvSpPr>
        <p:spPr bwMode="auto">
          <a:xfrm>
            <a:off x="1403648" y="2948155"/>
            <a:ext cx="5200095" cy="20428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i="1">
                <a:solidFill>
                  <a:srgbClr val="808080"/>
                </a:solidFill>
                <a:latin typeface="Consolas" panose="020B0609020204030204" pitchFamily="49" charset="0"/>
              </a:rPr>
              <a:t>#</a:t>
            </a:r>
            <a:r>
              <a:rPr lang="zh-CN" altLang="zh-CN" sz="1425" i="1">
                <a:solidFill>
                  <a:srgbClr val="808080"/>
                </a:solidFill>
                <a:latin typeface="Courier New" panose="02070309020205020404" pitchFamily="49" charset="0"/>
                <a:cs typeface="Courier New" panose="02070309020205020404" pitchFamily="49" charset="0"/>
              </a:rPr>
              <a:t>将函数作为另一个函数的参数</a:t>
            </a:r>
            <a:br>
              <a:rPr lang="zh-CN" altLang="zh-CN" sz="1425" i="1">
                <a:solidFill>
                  <a:srgbClr val="808080"/>
                </a:solidFill>
                <a:latin typeface="Courier New" panose="02070309020205020404" pitchFamily="49" charset="0"/>
                <a:cs typeface="Courier New" panose="02070309020205020404" pitchFamily="49" charset="0"/>
              </a:rPr>
            </a:b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hello():</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a:t>
            </a:r>
            <a:r>
              <a:rPr lang="zh-CN" altLang="zh-CN" sz="1425" b="1">
                <a:solidFill>
                  <a:srgbClr val="008080"/>
                </a:solidFill>
                <a:latin typeface="Arial" panose="020B0604020202020204" pitchFamily="34" charset="0"/>
                <a:cs typeface="Arial" panose="020B0604020202020204" pitchFamily="34" charset="0"/>
              </a:rPr>
              <a:t>你好！</a:t>
            </a:r>
            <a:r>
              <a:rPr lang="zh-CN" altLang="zh-CN" sz="1425" b="1">
                <a:solidFill>
                  <a:srgbClr val="008080"/>
                </a:solidFill>
                <a:latin typeface="Consolas" panose="020B0609020204030204" pitchFamily="49" charset="0"/>
              </a:rPr>
              <a:t>"</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br>
              <a:rPr lang="zh-CN" altLang="zh-CN" sz="1425">
                <a:solidFill>
                  <a:srgbClr val="000000"/>
                </a:solidFill>
                <a:latin typeface="Consolas" panose="020B0609020204030204" pitchFamily="49" charset="0"/>
              </a:rPr>
            </a:b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before(func):</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a:t>
            </a:r>
            <a:r>
              <a:rPr lang="zh-CN" altLang="zh-CN" sz="1425" b="1">
                <a:solidFill>
                  <a:srgbClr val="008080"/>
                </a:solidFill>
                <a:latin typeface="Arial" panose="020B0604020202020204" pitchFamily="34" charset="0"/>
                <a:cs typeface="Arial" panose="020B0604020202020204" pitchFamily="34" charset="0"/>
              </a:rPr>
              <a:t>打招呼之前，我正在街上闲逛</a:t>
            </a:r>
            <a:r>
              <a:rPr lang="zh-CN" altLang="zh-CN" sz="1425" b="1">
                <a:solidFill>
                  <a:srgbClr val="008080"/>
                </a:solidFill>
                <a:latin typeface="Consolas" panose="020B0609020204030204" pitchFamily="49" charset="0"/>
              </a:rPr>
              <a:t>..."</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func()</a:t>
            </a:r>
            <a:br>
              <a:rPr lang="zh-CN" altLang="zh-CN" sz="1425">
                <a:solidFill>
                  <a:srgbClr val="000000"/>
                </a:solidFill>
                <a:latin typeface="Consolas" panose="020B0609020204030204" pitchFamily="49" charset="0"/>
              </a:rPr>
            </a:b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before(hello)</a:t>
            </a:r>
            <a:endParaRPr lang="zh-CN" altLang="zh-CN" sz="1350">
              <a:latin typeface="Arial" panose="020B0604020202020204" pitchFamily="34" charset="0"/>
            </a:endParaRPr>
          </a:p>
        </p:txBody>
      </p:sp>
      <p:pic>
        <p:nvPicPr>
          <p:cNvPr id="6" name="图片 5">
            <a:extLst>
              <a:ext uri="{FF2B5EF4-FFF2-40B4-BE49-F238E27FC236}">
                <a16:creationId xmlns:a16="http://schemas.microsoft.com/office/drawing/2014/main" id="{B2B58852-DD34-4836-92DD-D085ECDED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776" y="3306125"/>
            <a:ext cx="2812024" cy="640136"/>
          </a:xfrm>
          <a:prstGeom prst="rect">
            <a:avLst/>
          </a:prstGeom>
          <a:ln>
            <a:solidFill>
              <a:schemeClr val="accent1"/>
            </a:solidFill>
          </a:ln>
        </p:spPr>
      </p:pic>
    </p:spTree>
    <p:extLst>
      <p:ext uri="{BB962C8B-B14F-4D97-AF65-F5344CB8AC3E}">
        <p14:creationId xmlns:p14="http://schemas.microsoft.com/office/powerpoint/2010/main" val="2422115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8CBAF-83FE-4AED-8F0E-9A11463DB410}"/>
              </a:ext>
            </a:extLst>
          </p:cNvPr>
          <p:cNvSpPr>
            <a:spLocks noGrp="1"/>
          </p:cNvSpPr>
          <p:nvPr>
            <p:ph type="title"/>
          </p:nvPr>
        </p:nvSpPr>
        <p:spPr/>
        <p:txBody>
          <a:bodyPr/>
          <a:lstStyle/>
          <a:p>
            <a:r>
              <a:rPr lang="zh-CN" altLang="en-US" dirty="0"/>
              <a:t>咱们再说回装饰器</a:t>
            </a:r>
          </a:p>
        </p:txBody>
      </p:sp>
      <p:sp>
        <p:nvSpPr>
          <p:cNvPr id="3" name="内容占位符 2">
            <a:extLst>
              <a:ext uri="{FF2B5EF4-FFF2-40B4-BE49-F238E27FC236}">
                <a16:creationId xmlns:a16="http://schemas.microsoft.com/office/drawing/2014/main" id="{D284BDA2-FED7-47B5-81A0-97F05EFA346D}"/>
              </a:ext>
            </a:extLst>
          </p:cNvPr>
          <p:cNvSpPr>
            <a:spLocks noGrp="1"/>
          </p:cNvSpPr>
          <p:nvPr>
            <p:ph idx="1"/>
          </p:nvPr>
        </p:nvSpPr>
        <p:spPr/>
        <p:txBody>
          <a:bodyPr/>
          <a:lstStyle/>
          <a:p>
            <a:r>
              <a:rPr lang="zh-CN" altLang="en-US" dirty="0"/>
              <a:t>其实刚才的例子中，我们实现的功能就是装饰器的功能！</a:t>
            </a:r>
            <a:endParaRPr lang="en-US" altLang="zh-CN" dirty="0"/>
          </a:p>
          <a:p>
            <a:r>
              <a:rPr lang="zh-CN" altLang="en-US" dirty="0"/>
              <a:t>封装一个函数，并且修改这个函数的行为</a:t>
            </a:r>
            <a:endParaRPr lang="en-US" altLang="zh-CN" dirty="0"/>
          </a:p>
          <a:p>
            <a:endParaRPr lang="zh-CN" altLang="en-US" dirty="0"/>
          </a:p>
        </p:txBody>
      </p:sp>
      <p:sp>
        <p:nvSpPr>
          <p:cNvPr id="4" name="Rectangle 1">
            <a:extLst>
              <a:ext uri="{FF2B5EF4-FFF2-40B4-BE49-F238E27FC236}">
                <a16:creationId xmlns:a16="http://schemas.microsoft.com/office/drawing/2014/main" id="{B07129E5-1D0D-4118-A046-121A504AAEE6}"/>
              </a:ext>
            </a:extLst>
          </p:cNvPr>
          <p:cNvSpPr>
            <a:spLocks noChangeArrowheads="1"/>
          </p:cNvSpPr>
          <p:nvPr/>
        </p:nvSpPr>
        <p:spPr bwMode="auto">
          <a:xfrm>
            <a:off x="1187624" y="3429000"/>
            <a:ext cx="509356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i="1" dirty="0">
                <a:solidFill>
                  <a:srgbClr val="808080"/>
                </a:solidFill>
                <a:latin typeface="Consolas" panose="020B0609020204030204" pitchFamily="49" charset="0"/>
              </a:rPr>
              <a:t># </a:t>
            </a:r>
            <a:r>
              <a:rPr lang="zh-CN" altLang="zh-CN" sz="1425" i="1" dirty="0">
                <a:solidFill>
                  <a:srgbClr val="808080"/>
                </a:solidFill>
                <a:latin typeface="Courier New" panose="02070309020205020404" pitchFamily="49" charset="0"/>
                <a:cs typeface="Courier New" panose="02070309020205020404" pitchFamily="49" charset="0"/>
              </a:rPr>
              <a:t>装饰器的实例</a:t>
            </a:r>
            <a:br>
              <a:rPr lang="zh-CN" altLang="zh-CN" sz="1425" i="1" dirty="0">
                <a:solidFill>
                  <a:srgbClr val="808080"/>
                </a:solidFill>
                <a:latin typeface="Courier New" panose="02070309020205020404" pitchFamily="49" charset="0"/>
                <a:cs typeface="Courier New" panose="02070309020205020404" pitchFamily="49" charset="0"/>
              </a:rPr>
            </a:b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my_decorator(func):</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wrapper():</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打招呼之前，我正在街上闲逛</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func()</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打完招呼以后，我继续闲逛</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b="1" dirty="0">
                <a:solidFill>
                  <a:srgbClr val="000080"/>
                </a:solidFill>
                <a:latin typeface="Consolas" panose="020B0609020204030204" pitchFamily="49" charset="0"/>
              </a:rPr>
              <a:t>return </a:t>
            </a:r>
            <a:r>
              <a:rPr lang="zh-CN" altLang="zh-CN" sz="1425" dirty="0">
                <a:solidFill>
                  <a:srgbClr val="000000"/>
                </a:solidFill>
                <a:latin typeface="Consolas" panose="020B0609020204030204" pitchFamily="49" charset="0"/>
              </a:rPr>
              <a:t>wrapper</a:t>
            </a:r>
            <a:endParaRPr lang="en-US" altLang="zh-CN" sz="1425" dirty="0">
              <a:solidFill>
                <a:srgbClr val="000000"/>
              </a:solidFill>
              <a:latin typeface="Consolas" panose="020B0609020204030204" pitchFamily="49" charset="0"/>
            </a:endParaRPr>
          </a:p>
          <a:p>
            <a:pPr defTabSz="685800" eaLnBrk="0" fontAlgn="base" hangingPunct="0">
              <a:spcBef>
                <a:spcPct val="0"/>
              </a:spcBef>
              <a:spcAft>
                <a:spcPct val="0"/>
              </a:spcAft>
            </a:pPr>
            <a:br>
              <a:rPr lang="zh-CN" altLang="zh-CN" sz="1425" dirty="0">
                <a:solidFill>
                  <a:srgbClr val="000000"/>
                </a:solidFill>
                <a:latin typeface="Consolas" panose="020B0609020204030204" pitchFamily="49" charset="0"/>
              </a:rPr>
            </a:br>
            <a:r>
              <a:rPr lang="zh-CN" altLang="zh-CN" sz="1425" b="1" dirty="0">
                <a:solidFill>
                  <a:srgbClr val="000080"/>
                </a:solidFill>
                <a:latin typeface="Consolas" panose="020B0609020204030204" pitchFamily="49" charset="0"/>
              </a:rPr>
              <a:t>def </a:t>
            </a:r>
            <a:r>
              <a:rPr lang="zh-CN" altLang="zh-CN" sz="1425" dirty="0">
                <a:solidFill>
                  <a:srgbClr val="000000"/>
                </a:solidFill>
                <a:latin typeface="Consolas" panose="020B0609020204030204" pitchFamily="49" charset="0"/>
              </a:rPr>
              <a:t>hello():</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    </a:t>
            </a:r>
            <a:r>
              <a:rPr lang="zh-CN" altLang="zh-CN" sz="1425" dirty="0">
                <a:solidFill>
                  <a:srgbClr val="000080"/>
                </a:solidFill>
                <a:latin typeface="Consolas" panose="020B0609020204030204" pitchFamily="49" charset="0"/>
              </a:rPr>
              <a:t>print</a:t>
            </a:r>
            <a:r>
              <a:rPr lang="zh-CN" altLang="zh-CN" sz="1425" dirty="0">
                <a:solidFill>
                  <a:srgbClr val="000000"/>
                </a:solidFill>
                <a:latin typeface="Consolas" panose="020B0609020204030204" pitchFamily="49" charset="0"/>
              </a:rPr>
              <a:t>(</a:t>
            </a:r>
            <a:r>
              <a:rPr lang="zh-CN" altLang="zh-CN" sz="1425" b="1" dirty="0">
                <a:solidFill>
                  <a:srgbClr val="008080"/>
                </a:solidFill>
                <a:latin typeface="Consolas" panose="020B0609020204030204" pitchFamily="49" charset="0"/>
              </a:rPr>
              <a:t>"</a:t>
            </a:r>
            <a:r>
              <a:rPr lang="zh-CN" altLang="zh-CN" sz="1425" b="1" dirty="0">
                <a:solidFill>
                  <a:srgbClr val="008080"/>
                </a:solidFill>
                <a:latin typeface="Arial" panose="020B0604020202020204" pitchFamily="34" charset="0"/>
                <a:cs typeface="Arial" panose="020B0604020202020204" pitchFamily="34" charset="0"/>
              </a:rPr>
              <a:t>你好！</a:t>
            </a:r>
            <a:r>
              <a:rPr lang="zh-CN" altLang="zh-CN" sz="1425" b="1" dirty="0">
                <a:solidFill>
                  <a:srgbClr val="008080"/>
                </a:solidFill>
                <a:latin typeface="Consolas" panose="020B0609020204030204" pitchFamily="49" charset="0"/>
              </a:rPr>
              <a:t>"</a:t>
            </a:r>
            <a:r>
              <a:rPr lang="zh-CN" altLang="zh-CN" sz="1425" dirty="0">
                <a:solidFill>
                  <a:srgbClr val="000000"/>
                </a:solidFill>
                <a:latin typeface="Consolas" panose="020B0609020204030204" pitchFamily="49" charset="0"/>
              </a:rPr>
              <a:t>)</a:t>
            </a:r>
            <a:br>
              <a:rPr lang="zh-CN" altLang="zh-CN" sz="1425" dirty="0">
                <a:solidFill>
                  <a:srgbClr val="000000"/>
                </a:solidFill>
                <a:latin typeface="Consolas" panose="020B0609020204030204" pitchFamily="49" charset="0"/>
              </a:rPr>
            </a:b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hello()</a:t>
            </a:r>
            <a:r>
              <a:rPr lang="zh-CN" altLang="zh-CN" sz="1425" i="1" dirty="0">
                <a:solidFill>
                  <a:srgbClr val="808080"/>
                </a:solidFill>
                <a:latin typeface="Consolas" panose="020B0609020204030204" pitchFamily="49" charset="0"/>
              </a:rPr>
              <a:t>#</a:t>
            </a:r>
            <a:r>
              <a:rPr lang="zh-CN" altLang="zh-CN" sz="1425" i="1" dirty="0">
                <a:solidFill>
                  <a:srgbClr val="808080"/>
                </a:solidFill>
                <a:latin typeface="Courier New" panose="02070309020205020404" pitchFamily="49" charset="0"/>
                <a:cs typeface="Courier New" panose="02070309020205020404" pitchFamily="49" charset="0"/>
              </a:rPr>
              <a:t>未添加装饰器修饰之前</a:t>
            </a:r>
            <a:br>
              <a:rPr lang="zh-CN" altLang="zh-CN" sz="1425" i="1" dirty="0">
                <a:solidFill>
                  <a:srgbClr val="808080"/>
                </a:solidFill>
                <a:latin typeface="Courier New" panose="02070309020205020404" pitchFamily="49" charset="0"/>
                <a:cs typeface="Courier New" panose="02070309020205020404" pitchFamily="49" charset="0"/>
              </a:rPr>
            </a:br>
            <a:r>
              <a:rPr lang="zh-CN" altLang="zh-CN" sz="1425" dirty="0">
                <a:solidFill>
                  <a:srgbClr val="000000"/>
                </a:solidFill>
                <a:latin typeface="Consolas" panose="020B0609020204030204" pitchFamily="49" charset="0"/>
              </a:rPr>
              <a:t>hello = my_decorator(hello)</a:t>
            </a:r>
            <a:br>
              <a:rPr lang="zh-CN" altLang="zh-CN" sz="1425" dirty="0">
                <a:solidFill>
                  <a:srgbClr val="000000"/>
                </a:solidFill>
                <a:latin typeface="Consolas" panose="020B0609020204030204" pitchFamily="49" charset="0"/>
              </a:rPr>
            </a:br>
            <a:r>
              <a:rPr lang="zh-CN" altLang="zh-CN" sz="1425" dirty="0">
                <a:solidFill>
                  <a:srgbClr val="000000"/>
                </a:solidFill>
                <a:latin typeface="Consolas" panose="020B0609020204030204" pitchFamily="49" charset="0"/>
              </a:rPr>
              <a:t>hello()</a:t>
            </a:r>
            <a:endParaRPr lang="zh-CN" altLang="zh-CN" sz="1350" dirty="0">
              <a:latin typeface="Arial" panose="020B0604020202020204" pitchFamily="34" charset="0"/>
            </a:endParaRPr>
          </a:p>
        </p:txBody>
      </p:sp>
      <p:pic>
        <p:nvPicPr>
          <p:cNvPr id="6" name="图片 5">
            <a:extLst>
              <a:ext uri="{FF2B5EF4-FFF2-40B4-BE49-F238E27FC236}">
                <a16:creationId xmlns:a16="http://schemas.microsoft.com/office/drawing/2014/main" id="{F0EB882C-A5D2-452C-A30B-F1D0C402B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060" y="4394770"/>
            <a:ext cx="2817740" cy="851609"/>
          </a:xfrm>
          <a:prstGeom prst="rect">
            <a:avLst/>
          </a:prstGeom>
          <a:ln>
            <a:solidFill>
              <a:schemeClr val="accent1"/>
            </a:solidFill>
          </a:ln>
        </p:spPr>
      </p:pic>
    </p:spTree>
    <p:extLst>
      <p:ext uri="{BB962C8B-B14F-4D97-AF65-F5344CB8AC3E}">
        <p14:creationId xmlns:p14="http://schemas.microsoft.com/office/powerpoint/2010/main" val="70777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526D8-4D0B-4553-98D7-91AEBE208982}"/>
              </a:ext>
            </a:extLst>
          </p:cNvPr>
          <p:cNvSpPr>
            <a:spLocks noGrp="1"/>
          </p:cNvSpPr>
          <p:nvPr>
            <p:ph type="title"/>
          </p:nvPr>
        </p:nvSpPr>
        <p:spPr/>
        <p:txBody>
          <a:bodyPr/>
          <a:lstStyle/>
          <a:p>
            <a:r>
              <a:rPr lang="zh-CN" altLang="en-US" dirty="0"/>
              <a:t>我们刚才已经实现了装饰器！</a:t>
            </a:r>
          </a:p>
        </p:txBody>
      </p:sp>
      <p:sp>
        <p:nvSpPr>
          <p:cNvPr id="3" name="内容占位符 2">
            <a:extLst>
              <a:ext uri="{FF2B5EF4-FFF2-40B4-BE49-F238E27FC236}">
                <a16:creationId xmlns:a16="http://schemas.microsoft.com/office/drawing/2014/main" id="{F9D89E13-7A1A-41AE-8E77-0BE7D0AF7A03}"/>
              </a:ext>
            </a:extLst>
          </p:cNvPr>
          <p:cNvSpPr>
            <a:spLocks noGrp="1"/>
          </p:cNvSpPr>
          <p:nvPr>
            <p:ph idx="1"/>
          </p:nvPr>
        </p:nvSpPr>
        <p:spPr>
          <a:xfrm>
            <a:off x="914400" y="1426464"/>
            <a:ext cx="7772400" cy="4929096"/>
          </a:xfrm>
        </p:spPr>
        <p:txBody>
          <a:bodyPr/>
          <a:lstStyle/>
          <a:p>
            <a:r>
              <a:rPr lang="zh-CN" altLang="en-US" dirty="0"/>
              <a:t>装饰器就是让你能够在要运行的某个函数运行前后增加一些新的功能</a:t>
            </a:r>
            <a:endParaRPr lang="en-US" altLang="zh-CN" dirty="0"/>
          </a:p>
          <a:p>
            <a:r>
              <a:rPr lang="zh-CN" altLang="en-US" dirty="0"/>
              <a:t>但是好像我们并没有使用</a:t>
            </a:r>
            <a:r>
              <a:rPr lang="en-US" altLang="zh-CN" dirty="0">
                <a:solidFill>
                  <a:schemeClr val="accent3"/>
                </a:solidFill>
              </a:rPr>
              <a:t>@</a:t>
            </a:r>
            <a:r>
              <a:rPr lang="zh-CN" altLang="en-US" dirty="0"/>
              <a:t>这种标识方式</a:t>
            </a:r>
            <a:endParaRPr lang="en-US" altLang="zh-CN" dirty="0"/>
          </a:p>
          <a:p>
            <a:r>
              <a:rPr lang="en-US" altLang="zh-CN" dirty="0"/>
              <a:t>@</a:t>
            </a:r>
            <a:r>
              <a:rPr lang="zh-CN" altLang="en-US" dirty="0"/>
              <a:t>只是更简单地标明这是装饰器的修饰</a:t>
            </a:r>
            <a:endParaRPr lang="en-US" altLang="zh-CN" dirty="0"/>
          </a:p>
          <a:p>
            <a:r>
              <a:rPr lang="zh-CN" altLang="en-US" dirty="0"/>
              <a:t>比如刚才的例子，可以写成：</a:t>
            </a:r>
            <a:endParaRPr lang="en-US" altLang="zh-CN" dirty="0"/>
          </a:p>
          <a:p>
            <a:endParaRPr lang="en-US" altLang="zh-CN" dirty="0"/>
          </a:p>
          <a:p>
            <a:endParaRPr lang="zh-CN" altLang="en-US" dirty="0"/>
          </a:p>
        </p:txBody>
      </p:sp>
      <p:sp>
        <p:nvSpPr>
          <p:cNvPr id="4" name="Rectangle 1">
            <a:extLst>
              <a:ext uri="{FF2B5EF4-FFF2-40B4-BE49-F238E27FC236}">
                <a16:creationId xmlns:a16="http://schemas.microsoft.com/office/drawing/2014/main" id="{EE5CE1A0-A703-4987-A350-41DDD5D18D58}"/>
              </a:ext>
            </a:extLst>
          </p:cNvPr>
          <p:cNvSpPr>
            <a:spLocks noChangeArrowheads="1"/>
          </p:cNvSpPr>
          <p:nvPr/>
        </p:nvSpPr>
        <p:spPr bwMode="auto">
          <a:xfrm>
            <a:off x="1403648" y="4081166"/>
            <a:ext cx="4767309" cy="2700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my_decorator(func):</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wrapper():</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a:t>
            </a:r>
            <a:r>
              <a:rPr lang="zh-CN" altLang="zh-CN" sz="1425" b="1">
                <a:solidFill>
                  <a:srgbClr val="008080"/>
                </a:solidFill>
                <a:latin typeface="Arial" panose="020B0604020202020204" pitchFamily="34" charset="0"/>
                <a:cs typeface="Arial" panose="020B0604020202020204" pitchFamily="34" charset="0"/>
              </a:rPr>
              <a:t>打招呼之前，我正在街上闲逛</a:t>
            </a:r>
            <a:r>
              <a:rPr lang="zh-CN" altLang="zh-CN" sz="1425" b="1">
                <a:solidFill>
                  <a:srgbClr val="008080"/>
                </a:solidFill>
                <a:latin typeface="Consolas" panose="020B0609020204030204" pitchFamily="49" charset="0"/>
              </a:rPr>
              <a:t>..."</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func()</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a:t>
            </a:r>
            <a:r>
              <a:rPr lang="zh-CN" altLang="zh-CN" sz="1425" b="1">
                <a:solidFill>
                  <a:srgbClr val="008080"/>
                </a:solidFill>
                <a:latin typeface="Arial" panose="020B0604020202020204" pitchFamily="34" charset="0"/>
                <a:cs typeface="Arial" panose="020B0604020202020204" pitchFamily="34" charset="0"/>
              </a:rPr>
              <a:t>打完招呼以后，我继续闲逛</a:t>
            </a:r>
            <a:r>
              <a:rPr lang="zh-CN" altLang="zh-CN" sz="1425" b="1">
                <a:solidFill>
                  <a:srgbClr val="008080"/>
                </a:solidFill>
                <a:latin typeface="Consolas" panose="020B0609020204030204" pitchFamily="49" charset="0"/>
              </a:rPr>
              <a:t>..."</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b="1">
                <a:solidFill>
                  <a:srgbClr val="000080"/>
                </a:solidFill>
                <a:latin typeface="Consolas" panose="020B0609020204030204" pitchFamily="49" charset="0"/>
              </a:rPr>
              <a:t>return </a:t>
            </a:r>
            <a:r>
              <a:rPr lang="zh-CN" altLang="zh-CN" sz="1425">
                <a:solidFill>
                  <a:srgbClr val="000000"/>
                </a:solidFill>
                <a:latin typeface="Consolas" panose="020B0609020204030204" pitchFamily="49" charset="0"/>
              </a:rPr>
              <a:t>wrapper</a:t>
            </a:r>
            <a:br>
              <a:rPr lang="zh-CN" altLang="zh-CN" sz="1425">
                <a:solidFill>
                  <a:srgbClr val="000000"/>
                </a:solidFill>
                <a:latin typeface="Consolas" panose="020B0609020204030204" pitchFamily="49" charset="0"/>
              </a:rPr>
            </a:br>
            <a:br>
              <a:rPr lang="zh-CN" altLang="zh-CN" sz="1425">
                <a:solidFill>
                  <a:srgbClr val="000000"/>
                </a:solidFill>
                <a:latin typeface="Consolas" panose="020B0609020204030204" pitchFamily="49" charset="0"/>
              </a:rPr>
            </a:br>
            <a:r>
              <a:rPr lang="zh-CN" altLang="zh-CN" sz="1425">
                <a:solidFill>
                  <a:srgbClr val="0000B2"/>
                </a:solidFill>
                <a:latin typeface="Consolas" panose="020B0609020204030204" pitchFamily="49" charset="0"/>
              </a:rPr>
              <a:t>@my_decorator</a:t>
            </a:r>
            <a:br>
              <a:rPr lang="zh-CN" altLang="zh-CN" sz="1425">
                <a:solidFill>
                  <a:srgbClr val="0000B2"/>
                </a:solidFill>
                <a:latin typeface="Consolas" panose="020B0609020204030204" pitchFamily="49" charset="0"/>
              </a:rPr>
            </a:br>
            <a:r>
              <a:rPr lang="zh-CN" altLang="zh-CN" sz="1425" b="1">
                <a:solidFill>
                  <a:srgbClr val="000080"/>
                </a:solidFill>
                <a:latin typeface="Consolas" panose="020B0609020204030204" pitchFamily="49" charset="0"/>
              </a:rPr>
              <a:t>def </a:t>
            </a:r>
            <a:r>
              <a:rPr lang="zh-CN" altLang="zh-CN" sz="1425">
                <a:solidFill>
                  <a:srgbClr val="000000"/>
                </a:solidFill>
                <a:latin typeface="Consolas" panose="020B0609020204030204" pitchFamily="49" charset="0"/>
              </a:rPr>
              <a:t>hello():</a:t>
            </a: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    </a:t>
            </a:r>
            <a:r>
              <a:rPr lang="zh-CN" altLang="zh-CN" sz="1425">
                <a:solidFill>
                  <a:srgbClr val="000080"/>
                </a:solidFill>
                <a:latin typeface="Consolas" panose="020B0609020204030204" pitchFamily="49" charset="0"/>
              </a:rPr>
              <a:t>print</a:t>
            </a:r>
            <a:r>
              <a:rPr lang="zh-CN" altLang="zh-CN" sz="1425">
                <a:solidFill>
                  <a:srgbClr val="000000"/>
                </a:solidFill>
                <a:latin typeface="Consolas" panose="020B0609020204030204" pitchFamily="49" charset="0"/>
              </a:rPr>
              <a:t>(</a:t>
            </a:r>
            <a:r>
              <a:rPr lang="zh-CN" altLang="zh-CN" sz="1425" b="1">
                <a:solidFill>
                  <a:srgbClr val="008080"/>
                </a:solidFill>
                <a:latin typeface="Consolas" panose="020B0609020204030204" pitchFamily="49" charset="0"/>
              </a:rPr>
              <a:t>"</a:t>
            </a:r>
            <a:r>
              <a:rPr lang="zh-CN" altLang="zh-CN" sz="1425" b="1">
                <a:solidFill>
                  <a:srgbClr val="008080"/>
                </a:solidFill>
                <a:latin typeface="Arial" panose="020B0604020202020204" pitchFamily="34" charset="0"/>
                <a:cs typeface="Arial" panose="020B0604020202020204" pitchFamily="34" charset="0"/>
              </a:rPr>
              <a:t>你好！</a:t>
            </a:r>
            <a:r>
              <a:rPr lang="zh-CN" altLang="zh-CN" sz="1425" b="1">
                <a:solidFill>
                  <a:srgbClr val="008080"/>
                </a:solidFill>
                <a:latin typeface="Consolas" panose="020B0609020204030204" pitchFamily="49" charset="0"/>
              </a:rPr>
              <a:t>"</a:t>
            </a:r>
            <a:r>
              <a:rPr lang="zh-CN" altLang="zh-CN" sz="1425">
                <a:solidFill>
                  <a:srgbClr val="000000"/>
                </a:solidFill>
                <a:latin typeface="Consolas" panose="020B0609020204030204" pitchFamily="49" charset="0"/>
              </a:rPr>
              <a:t>)</a:t>
            </a:r>
            <a:br>
              <a:rPr lang="zh-CN" altLang="zh-CN" sz="1425">
                <a:solidFill>
                  <a:srgbClr val="000000"/>
                </a:solidFill>
                <a:latin typeface="Consolas" panose="020B0609020204030204" pitchFamily="49" charset="0"/>
              </a:rPr>
            </a:br>
            <a:br>
              <a:rPr lang="zh-CN" altLang="zh-CN" sz="1425">
                <a:solidFill>
                  <a:srgbClr val="000000"/>
                </a:solidFill>
                <a:latin typeface="Consolas" panose="020B0609020204030204" pitchFamily="49" charset="0"/>
              </a:rPr>
            </a:br>
            <a:r>
              <a:rPr lang="zh-CN" altLang="zh-CN" sz="1425">
                <a:solidFill>
                  <a:srgbClr val="000000"/>
                </a:solidFill>
                <a:latin typeface="Consolas" panose="020B0609020204030204" pitchFamily="49" charset="0"/>
              </a:rPr>
              <a:t>hello()</a:t>
            </a:r>
            <a:endParaRPr lang="zh-CN" altLang="zh-CN" sz="1350">
              <a:latin typeface="Arial" panose="020B0604020202020204" pitchFamily="34" charset="0"/>
            </a:endParaRPr>
          </a:p>
        </p:txBody>
      </p:sp>
      <p:pic>
        <p:nvPicPr>
          <p:cNvPr id="6" name="图片 5">
            <a:extLst>
              <a:ext uri="{FF2B5EF4-FFF2-40B4-BE49-F238E27FC236}">
                <a16:creationId xmlns:a16="http://schemas.microsoft.com/office/drawing/2014/main" id="{52756C1C-AD80-4EED-AD56-C3472236C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483" y="5282589"/>
            <a:ext cx="2846317" cy="851609"/>
          </a:xfrm>
          <a:prstGeom prst="rect">
            <a:avLst/>
          </a:prstGeom>
          <a:ln>
            <a:solidFill>
              <a:schemeClr val="accent1"/>
            </a:solidFill>
          </a:ln>
        </p:spPr>
      </p:pic>
    </p:spTree>
    <p:extLst>
      <p:ext uri="{BB962C8B-B14F-4D97-AF65-F5344CB8AC3E}">
        <p14:creationId xmlns:p14="http://schemas.microsoft.com/office/powerpoint/2010/main" val="143508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Python</a:t>
            </a:r>
            <a:r>
              <a:rPr lang="zh-CN" altLang="en-US" dirty="0"/>
              <a:t>中的模块</a:t>
            </a:r>
          </a:p>
        </p:txBody>
      </p:sp>
    </p:spTree>
    <p:extLst>
      <p:ext uri="{BB962C8B-B14F-4D97-AF65-F5344CB8AC3E}">
        <p14:creationId xmlns:p14="http://schemas.microsoft.com/office/powerpoint/2010/main" val="385127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的函数 </a:t>
            </a:r>
            <a:r>
              <a:rPr lang="en-US" altLang="zh-CN" dirty="0"/>
              <a:t>function</a:t>
            </a:r>
            <a:endParaRPr lang="zh-CN" altLang="en-US" dirty="0"/>
          </a:p>
        </p:txBody>
      </p:sp>
      <p:sp>
        <p:nvSpPr>
          <p:cNvPr id="3" name="内容占位符 2"/>
          <p:cNvSpPr>
            <a:spLocks noGrp="1"/>
          </p:cNvSpPr>
          <p:nvPr>
            <p:ph idx="1"/>
          </p:nvPr>
        </p:nvSpPr>
        <p:spPr/>
        <p:txBody>
          <a:bodyPr/>
          <a:lstStyle/>
          <a:p>
            <a:r>
              <a:rPr lang="zh-CN" altLang="en-US" dirty="0"/>
              <a:t>函数是组织好的，可重复使用的，用来实现单一，或相关联功能的代码段</a:t>
            </a:r>
            <a:endParaRPr lang="en-US" altLang="zh-CN" dirty="0"/>
          </a:p>
          <a:p>
            <a:r>
              <a:rPr lang="zh-CN" altLang="en-US" dirty="0"/>
              <a:t>能提高应用的模块性和代码的重复利用率</a:t>
            </a:r>
            <a:endParaRPr lang="en-US" altLang="zh-CN" dirty="0"/>
          </a:p>
          <a:p>
            <a:r>
              <a:rPr lang="zh-CN" altLang="en-US" dirty="0"/>
              <a:t>之前我们已经使用过很多</a:t>
            </a:r>
            <a:r>
              <a:rPr lang="en-US" altLang="zh-CN" dirty="0"/>
              <a:t>Python</a:t>
            </a:r>
            <a:r>
              <a:rPr lang="zh-CN" altLang="en-US" dirty="0"/>
              <a:t>提供的内建函数，比如</a:t>
            </a:r>
            <a:r>
              <a:rPr lang="en-US" altLang="zh-CN" dirty="0">
                <a:solidFill>
                  <a:schemeClr val="accent1"/>
                </a:solidFill>
              </a:rPr>
              <a:t>print()</a:t>
            </a:r>
          </a:p>
          <a:p>
            <a:r>
              <a:rPr lang="zh-CN" altLang="en-US" dirty="0"/>
              <a:t>但你也可以自己创建函数</a:t>
            </a:r>
            <a:endParaRPr lang="en-US" altLang="zh-CN" dirty="0"/>
          </a:p>
          <a:p>
            <a:r>
              <a:rPr lang="zh-CN" altLang="en-US" dirty="0"/>
              <a:t>即</a:t>
            </a:r>
            <a:r>
              <a:rPr lang="zh-CN" altLang="en-US" dirty="0">
                <a:solidFill>
                  <a:schemeClr val="accent1"/>
                </a:solidFill>
              </a:rPr>
              <a:t>用户自定义函数</a:t>
            </a:r>
          </a:p>
        </p:txBody>
      </p:sp>
    </p:spTree>
    <p:extLst>
      <p:ext uri="{BB962C8B-B14F-4D97-AF65-F5344CB8AC3E}">
        <p14:creationId xmlns:p14="http://schemas.microsoft.com/office/powerpoint/2010/main" val="232747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函数与模块</a:t>
            </a:r>
          </a:p>
        </p:txBody>
      </p:sp>
      <p:sp>
        <p:nvSpPr>
          <p:cNvPr id="3" name="内容占位符 2"/>
          <p:cNvSpPr>
            <a:spLocks noGrp="1"/>
          </p:cNvSpPr>
          <p:nvPr>
            <p:ph idx="1"/>
          </p:nvPr>
        </p:nvSpPr>
        <p:spPr/>
        <p:txBody>
          <a:bodyPr/>
          <a:lstStyle/>
          <a:p>
            <a:r>
              <a:rPr lang="zh-CN" altLang="en-US" dirty="0"/>
              <a:t>函数的作用在于：</a:t>
            </a:r>
            <a:endParaRPr lang="en-US" altLang="zh-CN" dirty="0"/>
          </a:p>
          <a:p>
            <a:r>
              <a:rPr lang="zh-CN" altLang="en-US" dirty="0">
                <a:solidFill>
                  <a:schemeClr val="accent1"/>
                </a:solidFill>
              </a:rPr>
              <a:t>使代码块与主程序分离，使程序结构清晰</a:t>
            </a:r>
            <a:endParaRPr lang="en-US" altLang="zh-CN" dirty="0">
              <a:solidFill>
                <a:schemeClr val="accent1"/>
              </a:solidFill>
            </a:endParaRPr>
          </a:p>
          <a:p>
            <a:r>
              <a:rPr lang="zh-CN" altLang="en-US" dirty="0"/>
              <a:t>但当函数逐渐增多之后，程序结构还是会开始混乱</a:t>
            </a:r>
            <a:endParaRPr lang="en-US" altLang="zh-CN" dirty="0"/>
          </a:p>
          <a:p>
            <a:r>
              <a:rPr lang="zh-CN" altLang="en-US" dirty="0"/>
              <a:t>这个时候，我们可以更进一步</a:t>
            </a:r>
            <a:endParaRPr lang="en-US" altLang="zh-CN" dirty="0"/>
          </a:p>
          <a:p>
            <a:r>
              <a:rPr lang="zh-CN" altLang="en-US" dirty="0">
                <a:solidFill>
                  <a:schemeClr val="accent1"/>
                </a:solidFill>
              </a:rPr>
              <a:t>将若干函数存储在独立的一个文件中</a:t>
            </a:r>
            <a:endParaRPr lang="en-US" altLang="zh-CN" dirty="0">
              <a:solidFill>
                <a:schemeClr val="accent1"/>
              </a:solidFill>
            </a:endParaRPr>
          </a:p>
          <a:p>
            <a:r>
              <a:rPr lang="zh-CN" altLang="en-US" dirty="0"/>
              <a:t>这个文件就是“</a:t>
            </a:r>
            <a:r>
              <a:rPr lang="zh-CN" altLang="en-US" dirty="0">
                <a:solidFill>
                  <a:schemeClr val="accent1"/>
                </a:solidFill>
              </a:rPr>
              <a:t>模块</a:t>
            </a:r>
            <a:r>
              <a:rPr lang="zh-CN" altLang="en-US" dirty="0"/>
              <a:t>”</a:t>
            </a:r>
            <a:r>
              <a:rPr lang="en-US" altLang="zh-CN" dirty="0"/>
              <a:t>——</a:t>
            </a:r>
            <a:r>
              <a:rPr lang="en-US" altLang="zh-CN" dirty="0">
                <a:solidFill>
                  <a:schemeClr val="accent1"/>
                </a:solidFill>
              </a:rPr>
              <a:t>module</a:t>
            </a:r>
          </a:p>
          <a:p>
            <a:r>
              <a:rPr lang="zh-CN" altLang="en-US" dirty="0"/>
              <a:t>需要使用函数时就</a:t>
            </a:r>
            <a:r>
              <a:rPr lang="zh-CN" altLang="en-US" dirty="0">
                <a:solidFill>
                  <a:schemeClr val="accent1"/>
                </a:solidFill>
              </a:rPr>
              <a:t>导入</a:t>
            </a:r>
            <a:r>
              <a:rPr lang="zh-CN" altLang="en-US" dirty="0"/>
              <a:t>该模块即可</a:t>
            </a:r>
          </a:p>
        </p:txBody>
      </p:sp>
    </p:spTree>
    <p:extLst>
      <p:ext uri="{BB962C8B-B14F-4D97-AF65-F5344CB8AC3E}">
        <p14:creationId xmlns:p14="http://schemas.microsoft.com/office/powerpoint/2010/main" val="388543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如何创建模块</a:t>
            </a:r>
          </a:p>
        </p:txBody>
      </p:sp>
      <p:sp>
        <p:nvSpPr>
          <p:cNvPr id="3" name="内容占位符 2"/>
          <p:cNvSpPr>
            <a:spLocks noGrp="1"/>
          </p:cNvSpPr>
          <p:nvPr>
            <p:ph idx="1"/>
          </p:nvPr>
        </p:nvSpPr>
        <p:spPr/>
        <p:txBody>
          <a:bodyPr/>
          <a:lstStyle/>
          <a:p>
            <a:r>
              <a:rPr lang="en-US" altLang="zh-CN" dirty="0"/>
              <a:t>Python</a:t>
            </a:r>
            <a:r>
              <a:rPr lang="zh-CN" altLang="en-US" dirty="0"/>
              <a:t>中的模块就是一个</a:t>
            </a:r>
            <a:r>
              <a:rPr lang="en-US" altLang="zh-CN" dirty="0">
                <a:solidFill>
                  <a:schemeClr val="accent1"/>
                </a:solidFill>
              </a:rPr>
              <a:t>.py</a:t>
            </a:r>
            <a:r>
              <a:rPr lang="zh-CN" altLang="en-US" dirty="0"/>
              <a:t>文件</a:t>
            </a:r>
            <a:endParaRPr lang="en-US" altLang="zh-CN" dirty="0"/>
          </a:p>
          <a:p>
            <a:r>
              <a:rPr lang="zh-CN" altLang="en-US" dirty="0"/>
              <a:t>只需要将函数的定义放入模块保存即可</a:t>
            </a:r>
            <a:endParaRPr lang="en-US" altLang="zh-CN" dirty="0"/>
          </a:p>
          <a:p>
            <a:r>
              <a:rPr lang="zh-CN" altLang="en-US" dirty="0"/>
              <a:t>然后使用</a:t>
            </a:r>
            <a:r>
              <a:rPr lang="en-US" altLang="zh-CN" dirty="0"/>
              <a:t>import</a:t>
            </a:r>
            <a:r>
              <a:rPr lang="zh-CN" altLang="en-US" dirty="0"/>
              <a:t>导入该模块即可使用函数</a:t>
            </a:r>
            <a:endParaRPr lang="en-US" altLang="zh-CN" dirty="0"/>
          </a:p>
          <a:p>
            <a:r>
              <a:rPr lang="zh-CN" altLang="en-US" dirty="0"/>
              <a:t>比如我创建一个叫</a:t>
            </a:r>
            <a:r>
              <a:rPr lang="en-US" altLang="zh-CN" dirty="0">
                <a:solidFill>
                  <a:schemeClr val="accent1"/>
                </a:solidFill>
              </a:rPr>
              <a:t>my_functions.py</a:t>
            </a:r>
            <a:r>
              <a:rPr lang="zh-CN" altLang="en-US" dirty="0"/>
              <a:t>的模块：</a:t>
            </a:r>
            <a:endParaRPr lang="en-US" altLang="zh-CN" dirty="0"/>
          </a:p>
          <a:p>
            <a:r>
              <a:rPr lang="zh-CN" altLang="en-US" dirty="0"/>
              <a:t>其中存入两个函数：</a:t>
            </a:r>
            <a:endParaRPr lang="en-US" altLang="zh-CN" dirty="0"/>
          </a:p>
          <a:p>
            <a:r>
              <a:rPr lang="zh-CN" altLang="en-US" dirty="0"/>
              <a:t>接着就可以在我们的代码中导入这个模块</a:t>
            </a:r>
            <a:endParaRPr lang="en-US" altLang="zh-CN" dirty="0"/>
          </a:p>
          <a:p>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4150315" cy="4074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89" y="5085184"/>
            <a:ext cx="66865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76672"/>
            <a:ext cx="2642051" cy="107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25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randombar(horizontal)">
                                      <p:cBhvr>
                                        <p:cTn id="42" dur="500"/>
                                        <p:tgtEl>
                                          <p:spTgt spid="10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8"/>
                                        </p:tgtEl>
                                        <p:attrNameLst>
                                          <p:attrName>style.visibility</p:attrName>
                                        </p:attrNameLst>
                                      </p:cBhvr>
                                      <p:to>
                                        <p:strVal val="visible"/>
                                      </p:to>
                                    </p:set>
                                    <p:animEffect transition="in" filter="fade">
                                      <p:cBhvr>
                                        <p:cTn id="4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使用模块基本方法</a:t>
            </a:r>
          </a:p>
        </p:txBody>
      </p:sp>
      <p:sp>
        <p:nvSpPr>
          <p:cNvPr id="3" name="内容占位符 2"/>
          <p:cNvSpPr>
            <a:spLocks noGrp="1"/>
          </p:cNvSpPr>
          <p:nvPr>
            <p:ph idx="1"/>
          </p:nvPr>
        </p:nvSpPr>
        <p:spPr/>
        <p:txBody>
          <a:bodyPr>
            <a:normAutofit/>
          </a:bodyPr>
          <a:lstStyle/>
          <a:p>
            <a:r>
              <a:rPr lang="zh-CN" altLang="en-US" dirty="0"/>
              <a:t>模块定义好后，我们可以使用 </a:t>
            </a:r>
            <a:r>
              <a:rPr lang="en-US" altLang="zh-CN" dirty="0">
                <a:solidFill>
                  <a:schemeClr val="accent1"/>
                </a:solidFill>
              </a:rPr>
              <a:t>import</a:t>
            </a:r>
            <a:r>
              <a:rPr lang="en-US" altLang="zh-CN" dirty="0"/>
              <a:t> </a:t>
            </a:r>
            <a:r>
              <a:rPr lang="zh-CN" altLang="en-US" dirty="0"/>
              <a:t>语句来引入模块，语法如下：</a:t>
            </a:r>
            <a:endParaRPr lang="en-US" altLang="zh-CN" dirty="0"/>
          </a:p>
          <a:p>
            <a:r>
              <a:rPr lang="en-US" altLang="zh-CN" dirty="0">
                <a:solidFill>
                  <a:schemeClr val="accent1"/>
                </a:solidFill>
              </a:rPr>
              <a:t>import module1[, module2, …</a:t>
            </a:r>
          </a:p>
          <a:p>
            <a:r>
              <a:rPr lang="zh-CN" altLang="en-US" dirty="0"/>
              <a:t>在调用模块中的函数时，必须这样引用：</a:t>
            </a:r>
            <a:endParaRPr lang="en-US" altLang="zh-CN" dirty="0"/>
          </a:p>
          <a:p>
            <a:r>
              <a:rPr lang="zh-CN" altLang="en-US" dirty="0">
                <a:solidFill>
                  <a:schemeClr val="accent1"/>
                </a:solidFill>
              </a:rPr>
              <a:t>模块名</a:t>
            </a:r>
            <a:r>
              <a:rPr lang="en-US" altLang="zh-CN" dirty="0">
                <a:solidFill>
                  <a:schemeClr val="accent1"/>
                </a:solidFill>
              </a:rPr>
              <a:t>.</a:t>
            </a:r>
            <a:r>
              <a:rPr lang="zh-CN" altLang="en-US" dirty="0">
                <a:solidFill>
                  <a:schemeClr val="accent1"/>
                </a:solidFill>
              </a:rPr>
              <a:t>函数名</a:t>
            </a:r>
            <a:endParaRPr lang="en-US" altLang="zh-CN" dirty="0">
              <a:solidFill>
                <a:schemeClr val="accent1"/>
              </a:solidFill>
            </a:endParaRPr>
          </a:p>
          <a:p>
            <a:r>
              <a:rPr lang="zh-CN" altLang="en-US" dirty="0"/>
              <a:t>一个模块只会被导入一次，不管你执行了多少次</a:t>
            </a:r>
            <a:r>
              <a:rPr lang="en-US" altLang="zh-CN" dirty="0"/>
              <a:t>import</a:t>
            </a:r>
          </a:p>
          <a:p>
            <a:r>
              <a:rPr lang="zh-CN" altLang="en-US" dirty="0"/>
              <a:t>防止导入操作被反复执行</a:t>
            </a:r>
            <a:endParaRPr lang="zh-CN" altLang="en-US" dirty="0">
              <a:solidFill>
                <a:schemeClr val="accent1"/>
              </a:solidFill>
            </a:endParaRPr>
          </a:p>
        </p:txBody>
      </p:sp>
    </p:spTree>
    <p:extLst>
      <p:ext uri="{BB962C8B-B14F-4D97-AF65-F5344CB8AC3E}">
        <p14:creationId xmlns:p14="http://schemas.microsoft.com/office/powerpoint/2010/main" val="1534509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671D5-26EF-40C3-96E3-A690A55931F0}"/>
              </a:ext>
            </a:extLst>
          </p:cNvPr>
          <p:cNvSpPr>
            <a:spLocks noGrp="1"/>
          </p:cNvSpPr>
          <p:nvPr>
            <p:ph type="title"/>
          </p:nvPr>
        </p:nvSpPr>
        <p:spPr/>
        <p:txBody>
          <a:bodyPr/>
          <a:lstStyle/>
          <a:p>
            <a:r>
              <a:rPr lang="zh-CN" altLang="en-US" dirty="0"/>
              <a:t>模块进阶示例</a:t>
            </a:r>
          </a:p>
        </p:txBody>
      </p:sp>
      <p:sp>
        <p:nvSpPr>
          <p:cNvPr id="3" name="内容占位符 2">
            <a:extLst>
              <a:ext uri="{FF2B5EF4-FFF2-40B4-BE49-F238E27FC236}">
                <a16:creationId xmlns:a16="http://schemas.microsoft.com/office/drawing/2014/main" id="{9201E4EB-EFC5-48F7-9197-4E398A111885}"/>
              </a:ext>
            </a:extLst>
          </p:cNvPr>
          <p:cNvSpPr>
            <a:spLocks noGrp="1"/>
          </p:cNvSpPr>
          <p:nvPr>
            <p:ph idx="1"/>
          </p:nvPr>
        </p:nvSpPr>
        <p:spPr/>
        <p:txBody>
          <a:bodyPr/>
          <a:lstStyle/>
          <a:p>
            <a:r>
              <a:rPr lang="zh-CN" altLang="en-US" dirty="0"/>
              <a:t>有如下模块和调用该模块的主程序</a:t>
            </a:r>
            <a:endParaRPr lang="en-US" altLang="zh-CN" dirty="0"/>
          </a:p>
          <a:p>
            <a:endParaRPr lang="zh-CN" altLang="en-US" dirty="0"/>
          </a:p>
        </p:txBody>
      </p:sp>
      <p:pic>
        <p:nvPicPr>
          <p:cNvPr id="6" name="图片 5">
            <a:extLst>
              <a:ext uri="{FF2B5EF4-FFF2-40B4-BE49-F238E27FC236}">
                <a16:creationId xmlns:a16="http://schemas.microsoft.com/office/drawing/2014/main" id="{76E15DCC-38EB-4084-87F8-684256FF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7" y="2239571"/>
            <a:ext cx="8839966" cy="3421677"/>
          </a:xfrm>
          <a:prstGeom prst="rect">
            <a:avLst/>
          </a:prstGeom>
        </p:spPr>
      </p:pic>
      <p:sp>
        <p:nvSpPr>
          <p:cNvPr id="7" name="Rectangle 2">
            <a:extLst>
              <a:ext uri="{FF2B5EF4-FFF2-40B4-BE49-F238E27FC236}">
                <a16:creationId xmlns:a16="http://schemas.microsoft.com/office/drawing/2014/main" id="{42EB26DF-6ACE-4D46-AF22-E21490A4CA38}"/>
              </a:ext>
            </a:extLst>
          </p:cNvPr>
          <p:cNvSpPr>
            <a:spLocks noChangeArrowheads="1"/>
          </p:cNvSpPr>
          <p:nvPr/>
        </p:nvSpPr>
        <p:spPr bwMode="auto">
          <a:xfrm>
            <a:off x="2357531" y="5733256"/>
            <a:ext cx="4886137"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a:ln>
                  <a:noFill/>
                </a:ln>
                <a:solidFill>
                  <a:srgbClr val="000080"/>
                </a:solidFill>
                <a:effectLst/>
                <a:latin typeface="Consolas" panose="020B0609020204030204" pitchFamily="49" charset="0"/>
              </a:rPr>
              <a:t>from </a:t>
            </a:r>
            <a:r>
              <a:rPr kumimoji="0" lang="zh-CN" altLang="zh-CN" sz="1900" b="0" i="0" u="none" strike="noStrike" cap="none" normalizeH="0" baseline="0">
                <a:ln>
                  <a:noFill/>
                </a:ln>
                <a:solidFill>
                  <a:srgbClr val="000000"/>
                </a:solidFill>
                <a:effectLst/>
                <a:latin typeface="Consolas" panose="020B0609020204030204" pitchFamily="49" charset="0"/>
              </a:rPr>
              <a:t>function </a:t>
            </a:r>
            <a:r>
              <a:rPr kumimoji="0" lang="zh-CN" altLang="zh-CN" sz="1900" b="1" i="0" u="none" strike="noStrike" cap="none" normalizeH="0" baseline="0">
                <a:ln>
                  <a:noFill/>
                </a:ln>
                <a:solidFill>
                  <a:srgbClr val="000080"/>
                </a:solidFill>
                <a:effectLst/>
                <a:latin typeface="Consolas" panose="020B0609020204030204" pitchFamily="49" charset="0"/>
              </a:rPr>
              <a:t>import </a:t>
            </a:r>
            <a:r>
              <a:rPr kumimoji="0" lang="zh-CN" altLang="zh-CN" sz="1900" b="0" i="0" u="none" strike="noStrike" cap="none" normalizeH="0" baseline="0">
                <a:ln>
                  <a:noFill/>
                </a:ln>
                <a:solidFill>
                  <a:srgbClr val="000000"/>
                </a:solidFill>
                <a:effectLst/>
                <a:latin typeface="Consolas" panose="020B0609020204030204" pitchFamily="49" charset="0"/>
              </a:rPr>
              <a:t>poem_module</a:t>
            </a:r>
            <a:br>
              <a:rPr kumimoji="0" lang="zh-CN" altLang="zh-CN" sz="1900" b="0" i="0" u="none" strike="noStrike" cap="none" normalizeH="0" baseline="0">
                <a:ln>
                  <a:noFill/>
                </a:ln>
                <a:solidFill>
                  <a:srgbClr val="000000"/>
                </a:solidFill>
                <a:effectLst/>
                <a:latin typeface="Consolas" panose="020B0609020204030204" pitchFamily="49" charset="0"/>
              </a:rPr>
            </a:b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poem_module.func(</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Arial" panose="020B0604020202020204" pitchFamily="34" charset="0"/>
                <a:cs typeface="Arial" panose="020B0604020202020204" pitchFamily="34" charset="0"/>
              </a:rPr>
              <a:t>静夜思</a:t>
            </a:r>
            <a:r>
              <a:rPr kumimoji="0" lang="zh-CN" altLang="zh-CN" sz="1900" b="1" i="0" u="none" strike="noStrike" cap="none" normalizeH="0" baseline="0">
                <a:ln>
                  <a:noFill/>
                </a:ln>
                <a:solidFill>
                  <a:srgbClr val="000080"/>
                </a:solidFill>
                <a:effectLst/>
                <a:latin typeface="Consolas" panose="020B0609020204030204" pitchFamily="49" charset="0"/>
              </a:rPr>
              <a:t>\n</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2039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52C3F-5ADD-410D-A87D-E11094B79884}"/>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7714F569-82C8-4C51-97F4-A18555A5D761}"/>
              </a:ext>
            </a:extLst>
          </p:cNvPr>
          <p:cNvSpPr>
            <a:spLocks noGrp="1"/>
          </p:cNvSpPr>
          <p:nvPr>
            <p:ph idx="1"/>
          </p:nvPr>
        </p:nvSpPr>
        <p:spPr/>
        <p:txBody>
          <a:bodyPr/>
          <a:lstStyle/>
          <a:p>
            <a:r>
              <a:rPr lang="zh-CN" altLang="en-US" dirty="0"/>
              <a:t>直接执行刚才的代码，很明显发现，不仅执行了模块中自定义函数的功能，而且将原来模块中的测试代码也都执行了一遍。</a:t>
            </a:r>
            <a:endParaRPr lang="en-US" altLang="zh-CN" dirty="0"/>
          </a:p>
          <a:p>
            <a:r>
              <a:rPr lang="zh-CN" altLang="en-US" dirty="0"/>
              <a:t>这个结果显然不合理</a:t>
            </a:r>
            <a:endParaRPr lang="en-US" altLang="zh-CN" dirty="0"/>
          </a:p>
          <a:p>
            <a:r>
              <a:rPr lang="zh-CN" altLang="en-US" dirty="0"/>
              <a:t>如何在调用模块中函数时，只执行函数本身的内容，而忽略原有模块中的其他测试代码呢？</a:t>
            </a:r>
            <a:endParaRPr lang="en-US" altLang="zh-CN" dirty="0"/>
          </a:p>
          <a:p>
            <a:r>
              <a:rPr lang="zh-CN" altLang="en-US" dirty="0"/>
              <a:t>此处需要做一个判断</a:t>
            </a:r>
          </a:p>
        </p:txBody>
      </p:sp>
    </p:spTree>
    <p:extLst>
      <p:ext uri="{BB962C8B-B14F-4D97-AF65-F5344CB8AC3E}">
        <p14:creationId xmlns:p14="http://schemas.microsoft.com/office/powerpoint/2010/main" val="53554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E2C4-37A1-438F-9751-69D1C21A6990}"/>
              </a:ext>
            </a:extLst>
          </p:cNvPr>
          <p:cNvSpPr>
            <a:spLocks noGrp="1"/>
          </p:cNvSpPr>
          <p:nvPr>
            <p:ph type="title"/>
          </p:nvPr>
        </p:nvSpPr>
        <p:spPr/>
        <p:txBody>
          <a:bodyPr/>
          <a:lstStyle/>
          <a:p>
            <a:r>
              <a:rPr lang="zh-CN" altLang="en-US" dirty="0"/>
              <a:t>以主程序的形式执行模块</a:t>
            </a:r>
          </a:p>
        </p:txBody>
      </p:sp>
      <p:sp>
        <p:nvSpPr>
          <p:cNvPr id="3" name="内容占位符 2">
            <a:extLst>
              <a:ext uri="{FF2B5EF4-FFF2-40B4-BE49-F238E27FC236}">
                <a16:creationId xmlns:a16="http://schemas.microsoft.com/office/drawing/2014/main" id="{3D20F890-531E-400C-8DC0-949C11A5C9D7}"/>
              </a:ext>
            </a:extLst>
          </p:cNvPr>
          <p:cNvSpPr>
            <a:spLocks noGrp="1"/>
          </p:cNvSpPr>
          <p:nvPr>
            <p:ph idx="1"/>
          </p:nvPr>
        </p:nvSpPr>
        <p:spPr/>
        <p:txBody>
          <a:bodyPr/>
          <a:lstStyle/>
          <a:p>
            <a:r>
              <a:rPr lang="zh-CN" altLang="en-US" dirty="0"/>
              <a:t>在每个模块的定义中都包括一个记录模块名称的变量</a:t>
            </a:r>
            <a:r>
              <a:rPr lang="en-US" altLang="zh-CN" dirty="0">
                <a:solidFill>
                  <a:schemeClr val="accent1"/>
                </a:solidFill>
              </a:rPr>
              <a:t>__name__</a:t>
            </a:r>
            <a:r>
              <a:rPr lang="zh-CN" altLang="en-US" dirty="0"/>
              <a:t>，程序可以检查该变量，以确定其在哪个模块中执行。</a:t>
            </a:r>
            <a:endParaRPr lang="en-US" altLang="zh-CN" dirty="0"/>
          </a:p>
          <a:p>
            <a:r>
              <a:rPr lang="zh-CN" altLang="en-US" dirty="0"/>
              <a:t>如果一个模块不是被导入到其他程序中执行，那么它可能在解释器的顶级模块中执行</a:t>
            </a:r>
            <a:endParaRPr lang="en-US" altLang="zh-CN" dirty="0"/>
          </a:p>
          <a:p>
            <a:r>
              <a:rPr lang="zh-CN" altLang="en-US" dirty="0"/>
              <a:t>顶级模块的</a:t>
            </a:r>
            <a:r>
              <a:rPr lang="en-US" altLang="zh-CN" dirty="0">
                <a:solidFill>
                  <a:schemeClr val="accent1"/>
                </a:solidFill>
              </a:rPr>
              <a:t>__name__</a:t>
            </a:r>
            <a:r>
              <a:rPr lang="zh-CN" altLang="en-US" dirty="0"/>
              <a:t>变量的值为</a:t>
            </a:r>
            <a:r>
              <a:rPr lang="en-US" altLang="zh-CN" dirty="0">
                <a:solidFill>
                  <a:schemeClr val="accent1"/>
                </a:solidFill>
              </a:rPr>
              <a:t>’__main__’</a:t>
            </a:r>
            <a:endParaRPr lang="zh-CN" altLang="en-US" dirty="0">
              <a:solidFill>
                <a:schemeClr val="accent1"/>
              </a:solidFill>
            </a:endParaRPr>
          </a:p>
        </p:txBody>
      </p:sp>
    </p:spTree>
    <p:extLst>
      <p:ext uri="{BB962C8B-B14F-4D97-AF65-F5344CB8AC3E}">
        <p14:creationId xmlns:p14="http://schemas.microsoft.com/office/powerpoint/2010/main" val="692570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00C96-80E7-41DF-A717-0C19E9BF4A0B}"/>
              </a:ext>
            </a:extLst>
          </p:cNvPr>
          <p:cNvSpPr>
            <a:spLocks noGrp="1"/>
          </p:cNvSpPr>
          <p:nvPr>
            <p:ph type="title"/>
          </p:nvPr>
        </p:nvSpPr>
        <p:spPr/>
        <p:txBody>
          <a:bodyPr/>
          <a:lstStyle/>
          <a:p>
            <a:r>
              <a:rPr lang="zh-CN" altLang="en-US" dirty="0"/>
              <a:t>代码修改</a:t>
            </a:r>
          </a:p>
        </p:txBody>
      </p:sp>
      <p:sp>
        <p:nvSpPr>
          <p:cNvPr id="3" name="内容占位符 2">
            <a:extLst>
              <a:ext uri="{FF2B5EF4-FFF2-40B4-BE49-F238E27FC236}">
                <a16:creationId xmlns:a16="http://schemas.microsoft.com/office/drawing/2014/main" id="{97129BFB-FD62-49B8-8673-707A356D3012}"/>
              </a:ext>
            </a:extLst>
          </p:cNvPr>
          <p:cNvSpPr>
            <a:spLocks noGrp="1"/>
          </p:cNvSpPr>
          <p:nvPr>
            <p:ph idx="1"/>
          </p:nvPr>
        </p:nvSpPr>
        <p:spPr/>
        <p:txBody>
          <a:bodyPr/>
          <a:lstStyle/>
          <a:p>
            <a:r>
              <a:rPr lang="zh-CN" altLang="en-US" dirty="0"/>
              <a:t>在原有的模块中，增加如下的判断：</a:t>
            </a:r>
            <a:endParaRPr lang="en-US" altLang="zh-CN" dirty="0"/>
          </a:p>
          <a:p>
            <a:endParaRPr lang="en-US" altLang="zh-CN" dirty="0"/>
          </a:p>
          <a:p>
            <a:endParaRPr lang="en-US" altLang="zh-CN" dirty="0"/>
          </a:p>
          <a:p>
            <a:endParaRPr lang="en-US" altLang="zh-CN" dirty="0"/>
          </a:p>
          <a:p>
            <a:endParaRPr lang="en-US" altLang="zh-CN" dirty="0"/>
          </a:p>
          <a:p>
            <a:r>
              <a:rPr lang="zh-CN" altLang="en-US"/>
              <a:t>此时再次运行主程序，就一切正常了。</a:t>
            </a:r>
            <a:endParaRPr lang="en-US" altLang="zh-CN" dirty="0"/>
          </a:p>
          <a:p>
            <a:endParaRPr lang="zh-CN" altLang="en-US" dirty="0"/>
          </a:p>
        </p:txBody>
      </p:sp>
      <p:sp>
        <p:nvSpPr>
          <p:cNvPr id="4" name="Rectangle 1">
            <a:extLst>
              <a:ext uri="{FF2B5EF4-FFF2-40B4-BE49-F238E27FC236}">
                <a16:creationId xmlns:a16="http://schemas.microsoft.com/office/drawing/2014/main" id="{53A12FE0-5A17-403A-B5BF-B4B0EE735061}"/>
              </a:ext>
            </a:extLst>
          </p:cNvPr>
          <p:cNvSpPr>
            <a:spLocks noChangeArrowheads="1"/>
          </p:cNvSpPr>
          <p:nvPr/>
        </p:nvSpPr>
        <p:spPr bwMode="auto">
          <a:xfrm>
            <a:off x="1331640" y="2505670"/>
            <a:ext cx="608416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a:ln>
                  <a:noFill/>
                </a:ln>
                <a:solidFill>
                  <a:srgbClr val="000080"/>
                </a:solidFill>
                <a:effectLst/>
                <a:latin typeface="Consolas" panose="020B0609020204030204" pitchFamily="49" charset="0"/>
              </a:rPr>
              <a:t>if </a:t>
            </a:r>
            <a:r>
              <a:rPr kumimoji="0" lang="zh-CN" altLang="zh-CN" sz="1900" b="0" i="0" u="none" strike="noStrike" cap="none" normalizeH="0" baseline="0">
                <a:ln>
                  <a:noFill/>
                </a:ln>
                <a:solidFill>
                  <a:srgbClr val="000000"/>
                </a:solidFill>
                <a:effectLst/>
                <a:latin typeface="Consolas" panose="020B0609020204030204" pitchFamily="49" charset="0"/>
              </a:rPr>
              <a:t>__name__==</a:t>
            </a:r>
            <a:r>
              <a:rPr kumimoji="0" lang="zh-CN" altLang="zh-CN" sz="1900" b="1" i="0" u="none" strike="noStrike" cap="none" normalizeH="0" baseline="0">
                <a:ln>
                  <a:noFill/>
                </a:ln>
                <a:solidFill>
                  <a:srgbClr val="008080"/>
                </a:solidFill>
                <a:effectLst/>
                <a:latin typeface="Consolas" panose="020B0609020204030204" pitchFamily="49" charset="0"/>
              </a:rPr>
              <a:t>'__main__'</a:t>
            </a:r>
            <a:r>
              <a:rPr kumimoji="0" lang="zh-CN" altLang="zh-CN" sz="1900" b="0" i="0" u="none" strike="noStrike" cap="none" normalizeH="0" baseline="0">
                <a:ln>
                  <a:noFill/>
                </a:ln>
                <a:solidFill>
                  <a:srgbClr val="000000"/>
                </a:solidFill>
                <a:effectLst/>
                <a:latin typeface="Consolas" panose="020B0609020204030204" pitchFamily="49" charset="0"/>
              </a:rPr>
              <a:t>:</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a:t>
            </a:r>
            <a:r>
              <a:rPr kumimoji="0" lang="zh-CN" altLang="zh-CN" sz="1900" b="0" i="0" u="none" strike="noStrike" cap="none" normalizeH="0" baseline="0">
                <a:ln>
                  <a:noFill/>
                </a:ln>
                <a:solidFill>
                  <a:srgbClr val="000080"/>
                </a:solidFill>
                <a:effectLst/>
                <a:latin typeface="Consolas" panose="020B0609020204030204" pitchFamily="49" charset="0"/>
              </a:rPr>
              <a:t>print</a:t>
            </a:r>
            <a:r>
              <a:rPr kumimoji="0" lang="zh-CN" altLang="zh-CN" sz="1900" b="0" i="0" u="none" strike="noStrike" cap="none" normalizeH="0" baseline="0">
                <a:ln>
                  <a:noFill/>
                </a:ln>
                <a:solidFill>
                  <a:srgbClr val="00000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Arial" panose="020B0604020202020204" pitchFamily="34" charset="0"/>
                <a:cs typeface="Arial" panose="020B0604020202020204" pitchFamily="34" charset="0"/>
              </a:rPr>
              <a:t>测试开始</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0" i="0" u="none" strike="noStrike" cap="none" normalizeH="0" baseline="0">
                <a:ln>
                  <a:noFill/>
                </a:ln>
                <a:solidFill>
                  <a:srgbClr val="000000"/>
                </a:solidFill>
                <a:effectLst/>
                <a:latin typeface="Consolas" panose="020B0609020204030204" pitchFamily="49" charset="0"/>
              </a:rPr>
              <a:t>)</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a:t>
            </a:r>
            <a:r>
              <a:rPr kumimoji="0" lang="zh-CN" altLang="zh-CN" sz="1900" b="0" i="0" u="none" strike="noStrike" cap="none" normalizeH="0" baseline="0">
                <a:ln>
                  <a:noFill/>
                </a:ln>
                <a:solidFill>
                  <a:srgbClr val="000080"/>
                </a:solidFill>
                <a:effectLst/>
                <a:latin typeface="Consolas" panose="020B0609020204030204" pitchFamily="49" charset="0"/>
              </a:rPr>
              <a:t>print</a:t>
            </a:r>
            <a:r>
              <a:rPr kumimoji="0" lang="zh-CN" altLang="zh-CN" sz="1900" b="0" i="0" u="none" strike="noStrike" cap="none" normalizeH="0" baseline="0">
                <a:ln>
                  <a:noFill/>
                </a:ln>
                <a:solidFill>
                  <a:srgbClr val="00000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Arial" panose="020B0604020202020204" pitchFamily="34" charset="0"/>
                <a:cs typeface="Arial" panose="020B0604020202020204" pitchFamily="34" charset="0"/>
              </a:rPr>
              <a:t>调用函数</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0" i="0" u="none" strike="noStrike" cap="none" normalizeH="0" baseline="0">
                <a:ln>
                  <a:noFill/>
                </a:ln>
                <a:solidFill>
                  <a:srgbClr val="000000"/>
                </a:solidFill>
                <a:effectLst/>
                <a:latin typeface="Consolas" panose="020B0609020204030204" pitchFamily="49" charset="0"/>
              </a:rPr>
              <a:t>)</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poem = </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Arial" panose="020B0604020202020204" pitchFamily="34" charset="0"/>
                <a:cs typeface="Arial" panose="020B0604020202020204" pitchFamily="34" charset="0"/>
              </a:rPr>
              <a:t>静夜思</a:t>
            </a:r>
            <a:r>
              <a:rPr kumimoji="0" lang="zh-CN" altLang="zh-CN" sz="1900" b="1" i="0" u="none" strike="noStrike" cap="none" normalizeH="0" baseline="0">
                <a:ln>
                  <a:noFill/>
                </a:ln>
                <a:solidFill>
                  <a:srgbClr val="000080"/>
                </a:solidFill>
                <a:effectLst/>
                <a:latin typeface="Consolas" panose="020B0609020204030204" pitchFamily="49" charset="0"/>
              </a:rPr>
              <a:t>\n</a:t>
            </a:r>
            <a:r>
              <a:rPr kumimoji="0" lang="zh-CN" altLang="zh-CN" sz="1900" b="1" i="0" u="none" strike="noStrike" cap="none" normalizeH="0" baseline="0">
                <a:ln>
                  <a:noFill/>
                </a:ln>
                <a:solidFill>
                  <a:srgbClr val="008080"/>
                </a:solidFill>
                <a:effectLst/>
                <a:latin typeface="Consolas" panose="020B0609020204030204" pitchFamily="49" charset="0"/>
              </a:rPr>
              <a:t>'</a:t>
            </a:r>
            <a:br>
              <a:rPr kumimoji="0" lang="zh-CN" altLang="zh-CN" sz="1900" b="1" i="0" u="none" strike="noStrike" cap="none" normalizeH="0" baseline="0">
                <a:ln>
                  <a:noFill/>
                </a:ln>
                <a:solidFill>
                  <a:srgbClr val="008080"/>
                </a:solidFill>
                <a:effectLst/>
                <a:latin typeface="Consolas" panose="020B0609020204030204" pitchFamily="49" charset="0"/>
              </a:rPr>
            </a:br>
            <a:r>
              <a:rPr kumimoji="0" lang="zh-CN" altLang="zh-CN" sz="1900" b="1" i="0" u="none" strike="noStrike" cap="none" normalizeH="0" baseline="0">
                <a:ln>
                  <a:noFill/>
                </a:ln>
                <a:solidFill>
                  <a:srgbClr val="008080"/>
                </a:solidFill>
                <a:effectLst/>
                <a:latin typeface="Consolas" panose="020B0609020204030204" pitchFamily="49" charset="0"/>
              </a:rPr>
              <a:t>    </a:t>
            </a:r>
            <a:r>
              <a:rPr kumimoji="0" lang="zh-CN" altLang="zh-CN" sz="1900" b="0" i="0" u="none" strike="noStrike" cap="none" normalizeH="0" baseline="0">
                <a:ln>
                  <a:noFill/>
                </a:ln>
                <a:solidFill>
                  <a:srgbClr val="000000"/>
                </a:solidFill>
                <a:effectLst/>
                <a:latin typeface="Consolas" panose="020B0609020204030204" pitchFamily="49" charset="0"/>
              </a:rPr>
              <a:t>func(poem)</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a:t>
            </a:r>
            <a:r>
              <a:rPr kumimoji="0" lang="zh-CN" altLang="zh-CN" sz="1900" b="0" i="0" u="none" strike="noStrike" cap="none" normalizeH="0" baseline="0">
                <a:ln>
                  <a:noFill/>
                </a:ln>
                <a:solidFill>
                  <a:srgbClr val="000080"/>
                </a:solidFill>
                <a:effectLst/>
                <a:latin typeface="Consolas" panose="020B0609020204030204" pitchFamily="49" charset="0"/>
              </a:rPr>
              <a:t>print</a:t>
            </a:r>
            <a:r>
              <a:rPr kumimoji="0" lang="zh-CN" altLang="zh-CN" sz="1900" b="0" i="0" u="none" strike="noStrike" cap="none" normalizeH="0" baseline="0">
                <a:ln>
                  <a:noFill/>
                </a:ln>
                <a:solidFill>
                  <a:srgbClr val="00000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8080"/>
                </a:solidFill>
                <a:effectLst/>
                <a:latin typeface="Arial" panose="020B0604020202020204" pitchFamily="34" charset="0"/>
                <a:cs typeface="Arial" panose="020B0604020202020204" pitchFamily="34" charset="0"/>
              </a:rPr>
              <a:t>测试结束</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1" i="0" u="none" strike="noStrike" cap="none" normalizeH="0" baseline="0">
                <a:ln>
                  <a:noFill/>
                </a:ln>
                <a:solidFill>
                  <a:srgbClr val="000080"/>
                </a:solidFill>
                <a:effectLst/>
                <a:latin typeface="Consolas" panose="020B0609020204030204" pitchFamily="49" charset="0"/>
              </a:rPr>
              <a:t>\n</a:t>
            </a:r>
            <a:r>
              <a:rPr kumimoji="0" lang="zh-CN" altLang="zh-CN" sz="1900" b="1" i="0" u="none" strike="noStrike" cap="none" normalizeH="0" baseline="0">
                <a:ln>
                  <a:noFill/>
                </a:ln>
                <a:solidFill>
                  <a:srgbClr val="008080"/>
                </a:solidFill>
                <a:effectLst/>
                <a:latin typeface="Consolas" panose="020B0609020204030204" pitchFamily="49" charset="0"/>
              </a:rPr>
              <a:t>'</a:t>
            </a:r>
            <a:r>
              <a:rPr kumimoji="0" lang="zh-CN" altLang="zh-CN" sz="19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7127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进阶使用模块</a:t>
            </a:r>
          </a:p>
        </p:txBody>
      </p:sp>
      <p:sp>
        <p:nvSpPr>
          <p:cNvPr id="3" name="内容占位符 2"/>
          <p:cNvSpPr>
            <a:spLocks noGrp="1"/>
          </p:cNvSpPr>
          <p:nvPr>
            <p:ph idx="1"/>
          </p:nvPr>
        </p:nvSpPr>
        <p:spPr>
          <a:xfrm>
            <a:off x="914400" y="1783560"/>
            <a:ext cx="8122096" cy="4572000"/>
          </a:xfrm>
        </p:spPr>
        <p:txBody>
          <a:bodyPr/>
          <a:lstStyle/>
          <a:p>
            <a:r>
              <a:rPr lang="zh-CN" altLang="en-US" dirty="0"/>
              <a:t>有时候为了方便，也可以这么写：</a:t>
            </a:r>
            <a:endParaRPr lang="en-US" altLang="zh-CN" dirty="0"/>
          </a:p>
          <a:p>
            <a:r>
              <a:rPr lang="en-US" altLang="zh-CN" dirty="0">
                <a:solidFill>
                  <a:schemeClr val="accent1"/>
                </a:solidFill>
              </a:rPr>
              <a:t>from </a:t>
            </a:r>
            <a:r>
              <a:rPr lang="zh-CN" altLang="en-US" dirty="0">
                <a:solidFill>
                  <a:schemeClr val="accent1"/>
                </a:solidFill>
              </a:rPr>
              <a:t>模块名 </a:t>
            </a:r>
            <a:r>
              <a:rPr lang="en-US" altLang="zh-CN" dirty="0">
                <a:solidFill>
                  <a:schemeClr val="accent1"/>
                </a:solidFill>
              </a:rPr>
              <a:t>import *</a:t>
            </a:r>
          </a:p>
          <a:p>
            <a:r>
              <a:rPr lang="zh-CN" altLang="en-US" dirty="0"/>
              <a:t>可以一次性导入模块中的所有函数</a:t>
            </a:r>
            <a:endParaRPr lang="en-US" altLang="zh-CN" dirty="0"/>
          </a:p>
          <a:p>
            <a:r>
              <a:rPr lang="zh-CN" altLang="en-US" dirty="0"/>
              <a:t>后面调用的时候就不需要写“</a:t>
            </a:r>
            <a:r>
              <a:rPr lang="zh-CN" altLang="en-US" dirty="0">
                <a:solidFill>
                  <a:schemeClr val="accent1"/>
                </a:solidFill>
              </a:rPr>
              <a:t>模块名</a:t>
            </a:r>
            <a:r>
              <a:rPr lang="en-US" altLang="zh-CN" dirty="0">
                <a:solidFill>
                  <a:schemeClr val="accent1"/>
                </a:solidFill>
              </a:rPr>
              <a:t>.</a:t>
            </a:r>
            <a:r>
              <a:rPr lang="zh-CN" altLang="en-US" dirty="0"/>
              <a:t>”了</a:t>
            </a:r>
            <a:endParaRPr lang="en-US" altLang="zh-CN" dirty="0"/>
          </a:p>
          <a:p>
            <a:r>
              <a:rPr lang="zh-CN" altLang="en-US" dirty="0"/>
              <a:t>比如：</a:t>
            </a:r>
            <a:endParaRPr lang="en-US" altLang="zh-CN" dirty="0"/>
          </a:p>
          <a:p>
            <a:endParaRPr lang="en-US" altLang="zh-CN" dirty="0"/>
          </a:p>
          <a:p>
            <a:endParaRPr lang="en-US" altLang="zh-CN" dirty="0"/>
          </a:p>
          <a:p>
            <a:r>
              <a:rPr lang="zh-CN" altLang="en-US" dirty="0"/>
              <a:t>但是我们并不推荐这么写</a:t>
            </a:r>
            <a:endParaRPr lang="en-US" altLang="zh-CN" dirty="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019550"/>
            <a:ext cx="5832648" cy="1300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001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5B3C2-03D5-43B4-AB21-E89DAD87ACC8}"/>
              </a:ext>
            </a:extLst>
          </p:cNvPr>
          <p:cNvSpPr>
            <a:spLocks noGrp="1"/>
          </p:cNvSpPr>
          <p:nvPr>
            <p:ph type="title"/>
          </p:nvPr>
        </p:nvSpPr>
        <p:spPr/>
        <p:txBody>
          <a:bodyPr/>
          <a:lstStyle/>
          <a:p>
            <a:r>
              <a:rPr lang="en-US" altLang="zh-CN" dirty="0"/>
              <a:t>Python</a:t>
            </a:r>
            <a:r>
              <a:rPr lang="zh-CN" altLang="en-US" dirty="0"/>
              <a:t>中的包 </a:t>
            </a:r>
            <a:r>
              <a:rPr lang="en-US" altLang="zh-CN" dirty="0"/>
              <a:t>Package</a:t>
            </a:r>
            <a:endParaRPr lang="zh-CN" altLang="en-US" dirty="0"/>
          </a:p>
        </p:txBody>
      </p:sp>
      <p:sp>
        <p:nvSpPr>
          <p:cNvPr id="3" name="内容占位符 2">
            <a:extLst>
              <a:ext uri="{FF2B5EF4-FFF2-40B4-BE49-F238E27FC236}">
                <a16:creationId xmlns:a16="http://schemas.microsoft.com/office/drawing/2014/main" id="{20F4C7BC-761A-4BB7-9C17-41B7A7A4D5C3}"/>
              </a:ext>
            </a:extLst>
          </p:cNvPr>
          <p:cNvSpPr>
            <a:spLocks noGrp="1"/>
          </p:cNvSpPr>
          <p:nvPr>
            <p:ph idx="1"/>
          </p:nvPr>
        </p:nvSpPr>
        <p:spPr>
          <a:xfrm>
            <a:off x="914400" y="1783560"/>
            <a:ext cx="5961856" cy="4572000"/>
          </a:xfrm>
        </p:spPr>
        <p:txBody>
          <a:bodyPr>
            <a:normAutofit fontScale="70000" lnSpcReduction="20000"/>
          </a:bodyPr>
          <a:lstStyle/>
          <a:p>
            <a:pPr>
              <a:lnSpc>
                <a:spcPct val="120000"/>
              </a:lnSpc>
            </a:pPr>
            <a:r>
              <a:rPr lang="zh-CN" altLang="en-US" dirty="0"/>
              <a:t>包是一个有层次的文件目录结构，它定义了由</a:t>
            </a:r>
            <a:r>
              <a:rPr lang="en-US" altLang="zh-CN" dirty="0"/>
              <a:t>n</a:t>
            </a:r>
            <a:r>
              <a:rPr lang="zh-CN" altLang="en-US" dirty="0"/>
              <a:t>个模块或</a:t>
            </a:r>
            <a:r>
              <a:rPr lang="en-US" altLang="zh-CN" dirty="0"/>
              <a:t>n</a:t>
            </a:r>
            <a:r>
              <a:rPr lang="zh-CN" altLang="en-US" dirty="0"/>
              <a:t>个子包组成的</a:t>
            </a:r>
            <a:r>
              <a:rPr lang="en-US" altLang="zh-CN" dirty="0"/>
              <a:t>python</a:t>
            </a:r>
            <a:r>
              <a:rPr lang="zh-CN" altLang="en-US" dirty="0"/>
              <a:t>应用程序执行环境。</a:t>
            </a:r>
            <a:endParaRPr lang="en-US" altLang="zh-CN" dirty="0"/>
          </a:p>
          <a:p>
            <a:pPr>
              <a:lnSpc>
                <a:spcPct val="120000"/>
              </a:lnSpc>
            </a:pPr>
            <a:r>
              <a:rPr lang="zh-CN" altLang="en-US" dirty="0"/>
              <a:t>通俗一点：</a:t>
            </a:r>
            <a:r>
              <a:rPr lang="zh-CN" altLang="en-US" dirty="0">
                <a:solidFill>
                  <a:schemeClr val="accent3"/>
                </a:solidFill>
              </a:rPr>
              <a:t>包是一个包含</a:t>
            </a:r>
            <a:r>
              <a:rPr lang="en-US" altLang="zh-CN" dirty="0">
                <a:solidFill>
                  <a:schemeClr val="accent3"/>
                </a:solidFill>
              </a:rPr>
              <a:t>__init__.py </a:t>
            </a:r>
            <a:r>
              <a:rPr lang="zh-CN" altLang="en-US" dirty="0">
                <a:solidFill>
                  <a:schemeClr val="accent3"/>
                </a:solidFill>
              </a:rPr>
              <a:t>文件的目录</a:t>
            </a:r>
            <a:r>
              <a:rPr lang="zh-CN" altLang="en-US" dirty="0"/>
              <a:t>，该目录下一定得有这个</a:t>
            </a:r>
            <a:r>
              <a:rPr lang="en-US" altLang="zh-CN" dirty="0"/>
              <a:t>__init__.py</a:t>
            </a:r>
            <a:r>
              <a:rPr lang="zh-CN" altLang="en-US" dirty="0"/>
              <a:t>文件和其它模块或子包。</a:t>
            </a:r>
            <a:endParaRPr lang="en-US" altLang="zh-CN" dirty="0"/>
          </a:p>
          <a:p>
            <a:pPr>
              <a:lnSpc>
                <a:spcPct val="120000"/>
              </a:lnSpc>
            </a:pPr>
            <a:r>
              <a:rPr lang="zh-CN" altLang="en-US" dirty="0"/>
              <a:t>建议：</a:t>
            </a:r>
            <a:endParaRPr lang="en-US" altLang="zh-CN" dirty="0"/>
          </a:p>
          <a:p>
            <a:pPr>
              <a:lnSpc>
                <a:spcPct val="120000"/>
              </a:lnSpc>
            </a:pPr>
            <a:r>
              <a:rPr lang="zh-CN" altLang="en-US" dirty="0">
                <a:solidFill>
                  <a:schemeClr val="accent3"/>
                </a:solidFill>
              </a:rPr>
              <a:t>经常使用</a:t>
            </a:r>
            <a:r>
              <a:rPr lang="en-US" altLang="zh-CN" dirty="0">
                <a:solidFill>
                  <a:schemeClr val="accent3"/>
                </a:solidFill>
              </a:rPr>
              <a:t>if __name__ == ‘__main__’</a:t>
            </a:r>
            <a:r>
              <a:rPr lang="zh-CN" altLang="en-US" dirty="0"/>
              <a:t>，保证写包既可以</a:t>
            </a:r>
            <a:r>
              <a:rPr lang="en-US" altLang="zh-CN" dirty="0"/>
              <a:t>import</a:t>
            </a:r>
            <a:r>
              <a:rPr lang="zh-CN" altLang="en-US" dirty="0"/>
              <a:t>又可以独立运行，用于测试。</a:t>
            </a:r>
            <a:endParaRPr lang="en-US" altLang="zh-CN" dirty="0"/>
          </a:p>
          <a:p>
            <a:pPr>
              <a:lnSpc>
                <a:spcPct val="120000"/>
              </a:lnSpc>
            </a:pPr>
            <a:r>
              <a:rPr lang="zh-CN" altLang="en-US" dirty="0"/>
              <a:t>多次</a:t>
            </a:r>
            <a:r>
              <a:rPr lang="en-US" altLang="zh-CN" dirty="0"/>
              <a:t>import</a:t>
            </a:r>
            <a:r>
              <a:rPr lang="zh-CN" altLang="en-US" dirty="0"/>
              <a:t>不会多次执行模块，只会执行一次。</a:t>
            </a:r>
            <a:endParaRPr lang="en-US" altLang="zh-CN" dirty="0"/>
          </a:p>
          <a:p>
            <a:pPr>
              <a:lnSpc>
                <a:spcPct val="120000"/>
              </a:lnSpc>
            </a:pPr>
            <a:r>
              <a:rPr lang="zh-CN" altLang="en-US" dirty="0"/>
              <a:t>常见的包结构如下：</a:t>
            </a:r>
          </a:p>
        </p:txBody>
      </p:sp>
      <p:pic>
        <p:nvPicPr>
          <p:cNvPr id="5" name="图片 4">
            <a:extLst>
              <a:ext uri="{FF2B5EF4-FFF2-40B4-BE49-F238E27FC236}">
                <a16:creationId xmlns:a16="http://schemas.microsoft.com/office/drawing/2014/main" id="{118CA6FB-1DB6-4C75-B9DD-D206C0516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766378"/>
            <a:ext cx="1944216" cy="4385051"/>
          </a:xfrm>
          <a:prstGeom prst="rect">
            <a:avLst/>
          </a:prstGeom>
        </p:spPr>
      </p:pic>
    </p:spTree>
    <p:extLst>
      <p:ext uri="{BB962C8B-B14F-4D97-AF65-F5344CB8AC3E}">
        <p14:creationId xmlns:p14="http://schemas.microsoft.com/office/powerpoint/2010/main" val="2232046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0EC89-0CFB-43E4-AC71-7F115563C923}"/>
              </a:ext>
            </a:extLst>
          </p:cNvPr>
          <p:cNvSpPr>
            <a:spLocks noGrp="1"/>
          </p:cNvSpPr>
          <p:nvPr>
            <p:ph type="title"/>
          </p:nvPr>
        </p:nvSpPr>
        <p:spPr/>
        <p:txBody>
          <a:bodyPr/>
          <a:lstStyle/>
          <a:p>
            <a:r>
              <a:rPr lang="zh-CN" altLang="en-US" dirty="0"/>
              <a:t>示例程序结构分析</a:t>
            </a:r>
          </a:p>
        </p:txBody>
      </p:sp>
      <p:sp>
        <p:nvSpPr>
          <p:cNvPr id="3" name="内容占位符 2">
            <a:extLst>
              <a:ext uri="{FF2B5EF4-FFF2-40B4-BE49-F238E27FC236}">
                <a16:creationId xmlns:a16="http://schemas.microsoft.com/office/drawing/2014/main" id="{9E29FED2-395D-4BDE-A352-FAA9FE254589}"/>
              </a:ext>
            </a:extLst>
          </p:cNvPr>
          <p:cNvSpPr>
            <a:spLocks noGrp="1"/>
          </p:cNvSpPr>
          <p:nvPr>
            <p:ph idx="1"/>
          </p:nvPr>
        </p:nvSpPr>
        <p:spPr>
          <a:xfrm>
            <a:off x="914400" y="1783560"/>
            <a:ext cx="5673824" cy="4572000"/>
          </a:xfrm>
        </p:spPr>
        <p:txBody>
          <a:bodyPr>
            <a:normAutofit lnSpcReduction="10000"/>
          </a:bodyPr>
          <a:lstStyle/>
          <a:p>
            <a:pPr>
              <a:lnSpc>
                <a:spcPct val="120000"/>
              </a:lnSpc>
            </a:pPr>
            <a:r>
              <a:rPr lang="zh-CN" altLang="en-US" dirty="0"/>
              <a:t>如果</a:t>
            </a:r>
            <a:r>
              <a:rPr lang="en-US" altLang="zh-CN" dirty="0"/>
              <a:t>main.py</a:t>
            </a:r>
            <a:r>
              <a:rPr lang="zh-CN" altLang="en-US" dirty="0"/>
              <a:t>想要引用</a:t>
            </a:r>
            <a:r>
              <a:rPr lang="en-US" altLang="zh-CN" dirty="0" err="1"/>
              <a:t>package_a</a:t>
            </a:r>
            <a:r>
              <a:rPr lang="zh-CN" altLang="en-US" dirty="0"/>
              <a:t>中的模块</a:t>
            </a:r>
            <a:r>
              <a:rPr lang="en-US" altLang="zh-CN" dirty="0"/>
              <a:t>module_a1</a:t>
            </a:r>
            <a:r>
              <a:rPr lang="zh-CN" altLang="en-US" dirty="0"/>
              <a:t>，可以使用</a:t>
            </a:r>
            <a:r>
              <a:rPr lang="en-US" altLang="zh-CN" dirty="0"/>
              <a:t>:</a:t>
            </a:r>
          </a:p>
          <a:p>
            <a:pPr>
              <a:lnSpc>
                <a:spcPct val="120000"/>
              </a:lnSpc>
            </a:pPr>
            <a:r>
              <a:rPr lang="en-US" altLang="zh-CN" dirty="0">
                <a:solidFill>
                  <a:schemeClr val="accent1"/>
                </a:solidFill>
              </a:rPr>
              <a:t>from package_a import module_a1</a:t>
            </a:r>
          </a:p>
          <a:p>
            <a:pPr>
              <a:lnSpc>
                <a:spcPct val="120000"/>
              </a:lnSpc>
            </a:pPr>
            <a:r>
              <a:rPr lang="en-US" altLang="zh-CN" dirty="0">
                <a:solidFill>
                  <a:schemeClr val="accent1"/>
                </a:solidFill>
              </a:rPr>
              <a:t>import package_a.module_a1</a:t>
            </a:r>
          </a:p>
          <a:p>
            <a:pPr>
              <a:lnSpc>
                <a:spcPct val="120000"/>
              </a:lnSpc>
            </a:pPr>
            <a:r>
              <a:rPr lang="zh-CN" altLang="en-US" dirty="0"/>
              <a:t>如果</a:t>
            </a:r>
            <a:r>
              <a:rPr lang="en-US" altLang="zh-CN" dirty="0"/>
              <a:t>package_a</a:t>
            </a:r>
            <a:r>
              <a:rPr lang="zh-CN" altLang="en-US" dirty="0"/>
              <a:t>中的</a:t>
            </a:r>
            <a:r>
              <a:rPr lang="en-US" altLang="zh-CN" dirty="0"/>
              <a:t>module a1</a:t>
            </a:r>
            <a:r>
              <a:rPr lang="zh-CN" altLang="en-US" dirty="0"/>
              <a:t>需要引用</a:t>
            </a:r>
            <a:r>
              <a:rPr lang="en-US" altLang="zh-CN" dirty="0" err="1"/>
              <a:t>package_b</a:t>
            </a:r>
            <a:r>
              <a:rPr lang="zh-CN" altLang="en-US" dirty="0"/>
              <a:t>，也可以</a:t>
            </a:r>
          </a:p>
        </p:txBody>
      </p:sp>
      <p:pic>
        <p:nvPicPr>
          <p:cNvPr id="5" name="图片 4">
            <a:extLst>
              <a:ext uri="{FF2B5EF4-FFF2-40B4-BE49-F238E27FC236}">
                <a16:creationId xmlns:a16="http://schemas.microsoft.com/office/drawing/2014/main" id="{3B933605-3F12-45BE-9CCC-0948F27A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766378"/>
            <a:ext cx="1944216" cy="4385051"/>
          </a:xfrm>
          <a:prstGeom prst="rect">
            <a:avLst/>
          </a:prstGeom>
        </p:spPr>
      </p:pic>
    </p:spTree>
    <p:extLst>
      <p:ext uri="{BB962C8B-B14F-4D97-AF65-F5344CB8AC3E}">
        <p14:creationId xmlns:p14="http://schemas.microsoft.com/office/powerpoint/2010/main" val="98526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自定义函数 </a:t>
            </a:r>
            <a:r>
              <a:rPr lang="en-US" altLang="zh-CN" dirty="0"/>
              <a:t>def</a:t>
            </a:r>
            <a:endParaRPr lang="zh-CN" altLang="en-US" dirty="0"/>
          </a:p>
        </p:txBody>
      </p:sp>
      <p:sp>
        <p:nvSpPr>
          <p:cNvPr id="3" name="内容占位符 2"/>
          <p:cNvSpPr>
            <a:spLocks noGrp="1"/>
          </p:cNvSpPr>
          <p:nvPr>
            <p:ph idx="1"/>
          </p:nvPr>
        </p:nvSpPr>
        <p:spPr/>
        <p:txBody>
          <a:bodyPr/>
          <a:lstStyle/>
          <a:p>
            <a:r>
              <a:rPr lang="zh-CN" altLang="en-US" dirty="0"/>
              <a:t>咱们来写个最简单的函数试试：</a:t>
            </a:r>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chemeClr val="accent1"/>
                </a:solidFill>
              </a:rPr>
              <a:t>def</a:t>
            </a:r>
            <a:r>
              <a:rPr lang="zh-CN" altLang="en-US" dirty="0"/>
              <a:t>关键字表示定义函数</a:t>
            </a:r>
            <a:endParaRPr lang="en-US" altLang="zh-CN" dirty="0"/>
          </a:p>
          <a:p>
            <a:r>
              <a:rPr lang="zh-CN" altLang="en-US" dirty="0"/>
              <a:t>缩进的部分被称为“</a:t>
            </a:r>
            <a:r>
              <a:rPr lang="zh-CN" altLang="en-US" dirty="0">
                <a:solidFill>
                  <a:schemeClr val="accent1"/>
                </a:solidFill>
              </a:rPr>
              <a:t>函数体</a:t>
            </a:r>
            <a:r>
              <a:rPr lang="zh-CN" altLang="en-US" dirty="0"/>
              <a:t>”</a:t>
            </a:r>
            <a:endParaRPr lang="en-US" altLang="zh-CN" dirty="0"/>
          </a:p>
          <a:p>
            <a:r>
              <a:rPr lang="en-US" altLang="zh-CN" dirty="0" err="1">
                <a:solidFill>
                  <a:schemeClr val="accent1"/>
                </a:solidFill>
              </a:rPr>
              <a:t>greet_user</a:t>
            </a:r>
            <a:r>
              <a:rPr lang="en-US" altLang="zh-CN" dirty="0">
                <a:solidFill>
                  <a:schemeClr val="accent1"/>
                </a:solidFill>
              </a:rPr>
              <a:t>()</a:t>
            </a:r>
            <a:r>
              <a:rPr lang="zh-CN" altLang="en-US" dirty="0"/>
              <a:t>就是“</a:t>
            </a:r>
            <a:r>
              <a:rPr lang="zh-CN" altLang="en-US" dirty="0">
                <a:solidFill>
                  <a:schemeClr val="accent1"/>
                </a:solidFill>
              </a:rPr>
              <a:t>函数的调用</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3960440" cy="191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824" y="2940643"/>
            <a:ext cx="2675201" cy="874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8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randombar(horizontal)">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52C79-804E-4B59-9081-E74EBBFA5C34}"/>
              </a:ext>
            </a:extLst>
          </p:cNvPr>
          <p:cNvSpPr>
            <a:spLocks noGrp="1"/>
          </p:cNvSpPr>
          <p:nvPr>
            <p:ph type="title"/>
          </p:nvPr>
        </p:nvSpPr>
        <p:spPr/>
        <p:txBody>
          <a:bodyPr/>
          <a:lstStyle/>
          <a:p>
            <a:r>
              <a:rPr lang="zh-CN" altLang="en-US" dirty="0"/>
              <a:t>关于</a:t>
            </a:r>
            <a:r>
              <a:rPr lang="en-US" altLang="zh-CN" dirty="0" err="1"/>
              <a:t>sys.path</a:t>
            </a:r>
            <a:endParaRPr lang="zh-CN" altLang="en-US" dirty="0"/>
          </a:p>
        </p:txBody>
      </p:sp>
      <p:sp>
        <p:nvSpPr>
          <p:cNvPr id="3" name="内容占位符 2">
            <a:extLst>
              <a:ext uri="{FF2B5EF4-FFF2-40B4-BE49-F238E27FC236}">
                <a16:creationId xmlns:a16="http://schemas.microsoft.com/office/drawing/2014/main" id="{F6C36DCB-4181-4D0F-8C62-E38240C2EA75}"/>
              </a:ext>
            </a:extLst>
          </p:cNvPr>
          <p:cNvSpPr>
            <a:spLocks noGrp="1"/>
          </p:cNvSpPr>
          <p:nvPr>
            <p:ph idx="1"/>
          </p:nvPr>
        </p:nvSpPr>
        <p:spPr>
          <a:xfrm>
            <a:off x="914400" y="1783560"/>
            <a:ext cx="7772400" cy="4813792"/>
          </a:xfrm>
        </p:spPr>
        <p:txBody>
          <a:bodyPr>
            <a:normAutofit fontScale="70000" lnSpcReduction="20000"/>
          </a:bodyPr>
          <a:lstStyle/>
          <a:p>
            <a:pPr>
              <a:lnSpc>
                <a:spcPct val="120000"/>
              </a:lnSpc>
            </a:pPr>
            <a:r>
              <a:rPr lang="zh-CN" altLang="en-US" dirty="0"/>
              <a:t>当我们导入一个模块时：</a:t>
            </a:r>
            <a:r>
              <a:rPr lang="en-US" altLang="zh-CN" dirty="0">
                <a:solidFill>
                  <a:schemeClr val="accent1"/>
                </a:solidFill>
              </a:rPr>
              <a:t>import  xxx</a:t>
            </a:r>
            <a:r>
              <a:rPr lang="zh-CN" altLang="en-US" dirty="0"/>
              <a:t>，</a:t>
            </a:r>
            <a:endParaRPr lang="en-US" altLang="zh-CN" dirty="0"/>
          </a:p>
          <a:p>
            <a:pPr>
              <a:lnSpc>
                <a:spcPct val="120000"/>
              </a:lnSpc>
            </a:pPr>
            <a:r>
              <a:rPr lang="zh-CN" altLang="en-US" dirty="0"/>
              <a:t>默认情况下</a:t>
            </a:r>
            <a:r>
              <a:rPr lang="en-US" altLang="zh-CN" dirty="0"/>
              <a:t>python</a:t>
            </a:r>
            <a:r>
              <a:rPr lang="zh-CN" altLang="en-US" dirty="0"/>
              <a:t>解析器会搜索当前目录、已安装的内置模块和第三方模块，搜索路径存放在</a:t>
            </a:r>
            <a:r>
              <a:rPr lang="en-US" altLang="zh-CN" dirty="0"/>
              <a:t>sys</a:t>
            </a:r>
            <a:r>
              <a:rPr lang="zh-CN" altLang="en-US" dirty="0"/>
              <a:t>模块的</a:t>
            </a:r>
            <a:r>
              <a:rPr lang="en-US" altLang="zh-CN" dirty="0"/>
              <a:t>path</a:t>
            </a:r>
            <a:r>
              <a:rPr lang="zh-CN" altLang="en-US" dirty="0"/>
              <a:t>中：</a:t>
            </a:r>
            <a:endParaRPr lang="en-US" altLang="zh-CN" dirty="0"/>
          </a:p>
          <a:p>
            <a:pPr>
              <a:lnSpc>
                <a:spcPct val="120000"/>
              </a:lnSpc>
            </a:pPr>
            <a:r>
              <a:rPr lang="zh-CN" altLang="en-US" dirty="0"/>
              <a:t>我们可以在代码中演示看看</a:t>
            </a:r>
            <a:endParaRPr lang="en-US" altLang="zh-CN" dirty="0"/>
          </a:p>
          <a:p>
            <a:pPr>
              <a:lnSpc>
                <a:spcPct val="120000"/>
              </a:lnSpc>
            </a:pPr>
            <a:r>
              <a:rPr lang="en-US" altLang="zh-CN" dirty="0" err="1">
                <a:solidFill>
                  <a:schemeClr val="accent3"/>
                </a:solidFill>
              </a:rPr>
              <a:t>sys.path</a:t>
            </a:r>
            <a:r>
              <a:rPr lang="en-US" altLang="zh-CN" dirty="0">
                <a:solidFill>
                  <a:schemeClr val="accent3"/>
                </a:solidFill>
              </a:rPr>
              <a:t> </a:t>
            </a:r>
            <a:r>
              <a:rPr lang="zh-CN" altLang="en-US" dirty="0">
                <a:solidFill>
                  <a:schemeClr val="accent3"/>
                </a:solidFill>
              </a:rPr>
              <a:t>返回的是一个列表！</a:t>
            </a:r>
          </a:p>
          <a:p>
            <a:pPr>
              <a:lnSpc>
                <a:spcPct val="120000"/>
              </a:lnSpc>
            </a:pPr>
            <a:r>
              <a:rPr lang="zh-CN" altLang="en-US" dirty="0"/>
              <a:t>该路径已经添加到系统的环境变量了</a:t>
            </a:r>
            <a:endParaRPr lang="en-US" altLang="zh-CN" dirty="0"/>
          </a:p>
          <a:p>
            <a:pPr>
              <a:lnSpc>
                <a:spcPct val="120000"/>
              </a:lnSpc>
            </a:pPr>
            <a:r>
              <a:rPr lang="zh-CN" altLang="en-US" dirty="0"/>
              <a:t>当我们要添加自己的搜索目录时，可以通过列表的</a:t>
            </a:r>
            <a:r>
              <a:rPr lang="en-US" altLang="zh-CN" dirty="0"/>
              <a:t>append()</a:t>
            </a:r>
            <a:r>
              <a:rPr lang="zh-CN" altLang="en-US" dirty="0"/>
              <a:t>方法；</a:t>
            </a:r>
          </a:p>
          <a:p>
            <a:pPr>
              <a:lnSpc>
                <a:spcPct val="120000"/>
              </a:lnSpc>
            </a:pPr>
            <a:r>
              <a:rPr lang="zh-CN" altLang="en-US" dirty="0"/>
              <a:t>对于模块和自己写的脚本不在同一个目录下，在脚本开头加</a:t>
            </a:r>
            <a:r>
              <a:rPr lang="en-US" altLang="zh-CN" dirty="0" err="1">
                <a:solidFill>
                  <a:schemeClr val="accent1"/>
                </a:solidFill>
              </a:rPr>
              <a:t>sys.path.append</a:t>
            </a:r>
            <a:r>
              <a:rPr lang="en-US" altLang="zh-CN" dirty="0">
                <a:solidFill>
                  <a:schemeClr val="accent1"/>
                </a:solidFill>
              </a:rPr>
              <a:t>(‘xxx’)</a:t>
            </a:r>
            <a:r>
              <a:rPr lang="zh-CN" altLang="en-US" dirty="0"/>
              <a:t>，比如：</a:t>
            </a:r>
            <a:endParaRPr lang="en-US" altLang="zh-CN" dirty="0"/>
          </a:p>
          <a:p>
            <a:pPr>
              <a:lnSpc>
                <a:spcPct val="120000"/>
              </a:lnSpc>
            </a:pPr>
            <a:r>
              <a:rPr lang="en-US" altLang="zh-CN" dirty="0">
                <a:solidFill>
                  <a:schemeClr val="accent3"/>
                </a:solidFill>
              </a:rPr>
              <a:t>import sys</a:t>
            </a:r>
          </a:p>
          <a:p>
            <a:pPr>
              <a:lnSpc>
                <a:spcPct val="120000"/>
              </a:lnSpc>
            </a:pPr>
            <a:r>
              <a:rPr lang="en-US" altLang="zh-CN" dirty="0" err="1">
                <a:solidFill>
                  <a:schemeClr val="accent3"/>
                </a:solidFill>
              </a:rPr>
              <a:t>sys.path.append</a:t>
            </a:r>
            <a:r>
              <a:rPr lang="en-US" altLang="zh-CN" dirty="0">
                <a:solidFill>
                  <a:schemeClr val="accent3"/>
                </a:solidFill>
              </a:rPr>
              <a:t>(’</a:t>
            </a:r>
            <a:r>
              <a:rPr lang="zh-CN" altLang="en-US" dirty="0">
                <a:solidFill>
                  <a:schemeClr val="accent3"/>
                </a:solidFill>
              </a:rPr>
              <a:t>引用模块的地址</a:t>
            </a:r>
            <a:r>
              <a:rPr lang="en-US" altLang="zh-CN" dirty="0">
                <a:solidFill>
                  <a:schemeClr val="accent3"/>
                </a:solidFill>
              </a:rPr>
              <a:t>')</a:t>
            </a:r>
            <a:endParaRPr lang="zh-CN" altLang="en-US" dirty="0">
              <a:solidFill>
                <a:schemeClr val="accent3"/>
              </a:solidFill>
            </a:endParaRPr>
          </a:p>
        </p:txBody>
      </p:sp>
    </p:spTree>
    <p:extLst>
      <p:ext uri="{BB962C8B-B14F-4D97-AF65-F5344CB8AC3E}">
        <p14:creationId xmlns:p14="http://schemas.microsoft.com/office/powerpoint/2010/main" val="1000110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13A7-C27D-4F9E-8940-DE8325D81D1A}"/>
              </a:ext>
            </a:extLst>
          </p:cNvPr>
          <p:cNvSpPr>
            <a:spLocks noGrp="1"/>
          </p:cNvSpPr>
          <p:nvPr>
            <p:ph type="title"/>
          </p:nvPr>
        </p:nvSpPr>
        <p:spPr/>
        <p:txBody>
          <a:bodyPr/>
          <a:lstStyle/>
          <a:p>
            <a:r>
              <a:rPr lang="zh-CN" altLang="en-US" dirty="0"/>
              <a:t>补充：关于</a:t>
            </a:r>
            <a:r>
              <a:rPr lang="en-US" altLang="zh-CN" dirty="0"/>
              <a:t>Python</a:t>
            </a:r>
            <a:r>
              <a:rPr lang="zh-CN" altLang="en-US" dirty="0"/>
              <a:t>中的进阶排序</a:t>
            </a:r>
          </a:p>
        </p:txBody>
      </p:sp>
      <p:sp>
        <p:nvSpPr>
          <p:cNvPr id="3" name="内容占位符 2">
            <a:extLst>
              <a:ext uri="{FF2B5EF4-FFF2-40B4-BE49-F238E27FC236}">
                <a16:creationId xmlns:a16="http://schemas.microsoft.com/office/drawing/2014/main" id="{8A54015F-C72D-4004-B6F3-C1DC77641A6F}"/>
              </a:ext>
            </a:extLst>
          </p:cNvPr>
          <p:cNvSpPr>
            <a:spLocks noGrp="1"/>
          </p:cNvSpPr>
          <p:nvPr>
            <p:ph idx="1"/>
          </p:nvPr>
        </p:nvSpPr>
        <p:spPr/>
        <p:txBody>
          <a:bodyPr/>
          <a:lstStyle/>
          <a:p>
            <a:r>
              <a:rPr lang="zh-CN" altLang="en-US" dirty="0"/>
              <a:t>从</a:t>
            </a:r>
            <a:r>
              <a:rPr lang="en-US" altLang="zh-CN" dirty="0"/>
              <a:t>python2.4</a:t>
            </a:r>
            <a:r>
              <a:rPr lang="zh-CN" altLang="en-US" dirty="0"/>
              <a:t>开始，</a:t>
            </a:r>
            <a:r>
              <a:rPr lang="en-US" altLang="zh-CN" dirty="0" err="1">
                <a:solidFill>
                  <a:schemeClr val="accent1"/>
                </a:solidFill>
              </a:rPr>
              <a:t>list.sort</a:t>
            </a:r>
            <a:r>
              <a:rPr lang="en-US" altLang="zh-CN" dirty="0">
                <a:solidFill>
                  <a:schemeClr val="accent1"/>
                </a:solidFill>
              </a:rPr>
              <a:t>()</a:t>
            </a:r>
            <a:r>
              <a:rPr lang="zh-CN" altLang="en-US" dirty="0"/>
              <a:t>和</a:t>
            </a:r>
            <a:r>
              <a:rPr lang="en-US" altLang="zh-CN" dirty="0">
                <a:solidFill>
                  <a:schemeClr val="accent1"/>
                </a:solidFill>
              </a:rPr>
              <a:t>sorted()</a:t>
            </a:r>
            <a:r>
              <a:rPr lang="zh-CN" altLang="en-US" dirty="0"/>
              <a:t>函数增加了</a:t>
            </a:r>
            <a:r>
              <a:rPr lang="en-US" altLang="zh-CN" dirty="0">
                <a:solidFill>
                  <a:schemeClr val="accent1"/>
                </a:solidFill>
              </a:rPr>
              <a:t>key</a:t>
            </a:r>
            <a:r>
              <a:rPr lang="zh-CN" altLang="en-US" dirty="0"/>
              <a:t>参数来指定一个函数</a:t>
            </a:r>
            <a:endParaRPr lang="en-US" altLang="zh-CN" dirty="0"/>
          </a:p>
          <a:p>
            <a:r>
              <a:rPr lang="zh-CN" altLang="en-US" dirty="0"/>
              <a:t>此函数将在每个元素比较前被调用。 </a:t>
            </a:r>
            <a:endParaRPr lang="en-US" altLang="zh-CN" dirty="0"/>
          </a:p>
          <a:p>
            <a:r>
              <a:rPr lang="zh-CN" altLang="en-US" dirty="0"/>
              <a:t>例如：</a:t>
            </a:r>
            <a:endParaRPr lang="en-US" altLang="zh-CN" dirty="0"/>
          </a:p>
          <a:p>
            <a:r>
              <a:rPr lang="zh-CN" altLang="en-US" dirty="0"/>
              <a:t>通过</a:t>
            </a:r>
            <a:r>
              <a:rPr lang="en-US" altLang="zh-CN" dirty="0">
                <a:solidFill>
                  <a:schemeClr val="accent1"/>
                </a:solidFill>
              </a:rPr>
              <a:t>key</a:t>
            </a:r>
            <a:r>
              <a:rPr lang="zh-CN" altLang="en-US" dirty="0"/>
              <a:t>指定的函数来忽略字符串的大小写</a:t>
            </a:r>
            <a:endParaRPr lang="en-US" altLang="zh-CN" dirty="0"/>
          </a:p>
          <a:p>
            <a:endParaRPr lang="zh-CN" altLang="en-US" dirty="0"/>
          </a:p>
        </p:txBody>
      </p:sp>
      <p:pic>
        <p:nvPicPr>
          <p:cNvPr id="5" name="图片 4">
            <a:extLst>
              <a:ext uri="{FF2B5EF4-FFF2-40B4-BE49-F238E27FC236}">
                <a16:creationId xmlns:a16="http://schemas.microsoft.com/office/drawing/2014/main" id="{91FBADFE-65B1-4790-A1E2-43ECD17CC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36" y="4653136"/>
            <a:ext cx="7940728" cy="1531753"/>
          </a:xfrm>
          <a:prstGeom prst="rect">
            <a:avLst/>
          </a:prstGeom>
        </p:spPr>
      </p:pic>
      <p:sp>
        <p:nvSpPr>
          <p:cNvPr id="7" name="文本框 6">
            <a:extLst>
              <a:ext uri="{FF2B5EF4-FFF2-40B4-BE49-F238E27FC236}">
                <a16:creationId xmlns:a16="http://schemas.microsoft.com/office/drawing/2014/main" id="{0F1510F7-8A7B-400D-BD13-383DBF89FFA6}"/>
              </a:ext>
            </a:extLst>
          </p:cNvPr>
          <p:cNvSpPr txBox="1"/>
          <p:nvPr/>
        </p:nvSpPr>
        <p:spPr>
          <a:xfrm>
            <a:off x="2627784" y="6325606"/>
            <a:ext cx="4572000" cy="369332"/>
          </a:xfrm>
          <a:prstGeom prst="rect">
            <a:avLst/>
          </a:prstGeom>
          <a:solidFill>
            <a:schemeClr val="tx1"/>
          </a:solidFill>
        </p:spPr>
        <p:txBody>
          <a:bodyPr wrap="square">
            <a:spAutoFit/>
          </a:bodyPr>
          <a:lstStyle/>
          <a:p>
            <a:r>
              <a:rPr lang="zh-CN" altLang="en-US" dirty="0">
                <a:solidFill>
                  <a:sysClr val="windowText" lastClr="000000"/>
                </a:solidFill>
              </a:rPr>
              <a:t>['catch', 'Jerry', 'to', 'Tom', 'wants']</a:t>
            </a:r>
          </a:p>
        </p:txBody>
      </p:sp>
    </p:spTree>
    <p:extLst>
      <p:ext uri="{BB962C8B-B14F-4D97-AF65-F5344CB8AC3E}">
        <p14:creationId xmlns:p14="http://schemas.microsoft.com/office/powerpoint/2010/main" val="279222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C4DCC-C000-43BB-8298-94A336C1CD09}"/>
              </a:ext>
            </a:extLst>
          </p:cNvPr>
          <p:cNvSpPr>
            <a:spLocks noGrp="1"/>
          </p:cNvSpPr>
          <p:nvPr>
            <p:ph type="title"/>
          </p:nvPr>
        </p:nvSpPr>
        <p:spPr/>
        <p:txBody>
          <a:bodyPr/>
          <a:lstStyle/>
          <a:p>
            <a:r>
              <a:rPr lang="zh-CN" altLang="en-US" dirty="0"/>
              <a:t>也可以自定义函数来作为排序依据</a:t>
            </a:r>
          </a:p>
        </p:txBody>
      </p:sp>
      <p:sp>
        <p:nvSpPr>
          <p:cNvPr id="3" name="内容占位符 2">
            <a:extLst>
              <a:ext uri="{FF2B5EF4-FFF2-40B4-BE49-F238E27FC236}">
                <a16:creationId xmlns:a16="http://schemas.microsoft.com/office/drawing/2014/main" id="{3739ED21-3997-42BA-A3F4-F9F7B4615752}"/>
              </a:ext>
            </a:extLst>
          </p:cNvPr>
          <p:cNvSpPr>
            <a:spLocks noGrp="1"/>
          </p:cNvSpPr>
          <p:nvPr>
            <p:ph idx="1"/>
          </p:nvPr>
        </p:nvSpPr>
        <p:spPr/>
        <p:txBody>
          <a:bodyPr/>
          <a:lstStyle/>
          <a:p>
            <a:r>
              <a:rPr lang="zh-CN" altLang="en-US" dirty="0"/>
              <a:t>直接排序的话：</a:t>
            </a:r>
            <a:endParaRPr lang="en-US" altLang="zh-CN" dirty="0"/>
          </a:p>
          <a:p>
            <a:endParaRPr lang="en-US" altLang="zh-CN" dirty="0"/>
          </a:p>
          <a:p>
            <a:endParaRPr lang="en-US" altLang="zh-CN" dirty="0"/>
          </a:p>
          <a:p>
            <a:endParaRPr lang="en-US" altLang="zh-CN" dirty="0"/>
          </a:p>
          <a:p>
            <a:r>
              <a:rPr lang="zh-CN" altLang="en-US" dirty="0"/>
              <a:t>如果希望改为以年龄大小排序：</a:t>
            </a:r>
            <a:endParaRPr lang="en-US" altLang="zh-CN" dirty="0"/>
          </a:p>
          <a:p>
            <a:endParaRPr lang="zh-CN" altLang="en-US" dirty="0"/>
          </a:p>
        </p:txBody>
      </p:sp>
      <p:sp>
        <p:nvSpPr>
          <p:cNvPr id="7" name="Rectangle 4">
            <a:extLst>
              <a:ext uri="{FF2B5EF4-FFF2-40B4-BE49-F238E27FC236}">
                <a16:creationId xmlns:a16="http://schemas.microsoft.com/office/drawing/2014/main" id="{431F4095-7922-44DF-BFD0-E550D0DEBEAC}"/>
              </a:ext>
            </a:extLst>
          </p:cNvPr>
          <p:cNvSpPr>
            <a:spLocks noChangeArrowheads="1"/>
          </p:cNvSpPr>
          <p:nvPr/>
        </p:nvSpPr>
        <p:spPr bwMode="auto">
          <a:xfrm>
            <a:off x="701090" y="2348880"/>
            <a:ext cx="8199019"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dirty="0">
                <a:ln>
                  <a:noFill/>
                </a:ln>
                <a:solidFill>
                  <a:srgbClr val="000000"/>
                </a:solidFill>
                <a:effectLst/>
                <a:latin typeface="Consolas" panose="020B0609020204030204" pitchFamily="49" charset="0"/>
              </a:rPr>
              <a:t>list1 = [(</a:t>
            </a:r>
            <a:r>
              <a:rPr kumimoji="0" lang="zh-CN" altLang="zh-CN" sz="1900" b="1" i="0" u="none" strike="noStrike" cap="none" normalizeH="0" baseline="0" dirty="0">
                <a:ln>
                  <a:noFill/>
                </a:ln>
                <a:solidFill>
                  <a:srgbClr val="008080"/>
                </a:solidFill>
                <a:effectLst/>
                <a:latin typeface="Consolas" panose="020B0609020204030204" pitchFamily="49" charset="0"/>
              </a:rPr>
              <a:t>'Tom'</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18</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'Jerry'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20</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'Sheldon'</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17</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'Raj'</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'25'</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'Penny'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13</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1" u="none" strike="noStrike" cap="none" normalizeH="0" baseline="0" dirty="0">
                <a:ln>
                  <a:noFill/>
                </a:ln>
                <a:solidFill>
                  <a:srgbClr val="808080"/>
                </a:solidFill>
                <a:effectLst/>
                <a:latin typeface="Consolas" panose="020B0609020204030204" pitchFamily="49" charset="0"/>
              </a:rPr>
              <a:t># </a:t>
            </a:r>
            <a: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t>如果默认排序，结果会以第一项字符串的字母排列顺序来排序</a:t>
            </a:r>
            <a:b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900" b="0" i="0" u="none" strike="noStrike" cap="none" normalizeH="0" baseline="0" dirty="0">
                <a:ln>
                  <a:noFill/>
                </a:ln>
                <a:solidFill>
                  <a:srgbClr val="000080"/>
                </a:solidFill>
                <a:effectLst/>
                <a:latin typeface="Consolas" panose="020B0609020204030204" pitchFamily="49" charset="0"/>
              </a:rPr>
              <a:t>print</a:t>
            </a:r>
            <a:r>
              <a:rPr kumimoji="0" lang="zh-CN" altLang="zh-CN" sz="1900" b="0" i="0" u="none" strike="noStrike" cap="none" normalizeH="0" baseline="0" dirty="0">
                <a:ln>
                  <a:noFill/>
                </a:ln>
                <a:solidFill>
                  <a:srgbClr val="000000"/>
                </a:solidFill>
                <a:effectLst/>
                <a:latin typeface="Consolas" panose="020B0609020204030204" pitchFamily="49" charset="0"/>
              </a:rPr>
              <a:t>(</a:t>
            </a:r>
            <a:r>
              <a:rPr kumimoji="0" lang="zh-CN" altLang="zh-CN" sz="1900" b="0" i="0" u="none" strike="noStrike" cap="none" normalizeH="0" baseline="0" dirty="0">
                <a:ln>
                  <a:noFill/>
                </a:ln>
                <a:solidFill>
                  <a:srgbClr val="000080"/>
                </a:solidFill>
                <a:effectLst/>
                <a:latin typeface="Consolas" panose="020B0609020204030204" pitchFamily="49" charset="0"/>
              </a:rPr>
              <a:t>sorted</a:t>
            </a:r>
            <a:r>
              <a:rPr kumimoji="0" lang="zh-CN" altLang="zh-CN" sz="1900" b="0" i="0" u="none" strike="noStrike" cap="none" normalizeH="0" baseline="0" dirty="0">
                <a:ln>
                  <a:noFill/>
                </a:ln>
                <a:solidFill>
                  <a:srgbClr val="000000"/>
                </a:solidFill>
                <a:effectLst/>
                <a:latin typeface="Consolas" panose="020B0609020204030204" pitchFamily="49" charset="0"/>
              </a:rPr>
              <a:t>(list1))</a:t>
            </a:r>
            <a:br>
              <a:rPr kumimoji="0" lang="zh-CN" altLang="zh-CN" sz="1900" b="0" i="0" u="none" strike="noStrike" cap="none" normalizeH="0" baseline="0" dirty="0">
                <a:ln>
                  <a:noFill/>
                </a:ln>
                <a:solidFill>
                  <a:srgbClr val="000000"/>
                </a:solidFill>
                <a:effectLst/>
                <a:latin typeface="Consolas" panose="020B0609020204030204" pitchFamily="49"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446288A-AA94-4D2A-81BF-B05C2CBF82D1}"/>
              </a:ext>
            </a:extLst>
          </p:cNvPr>
          <p:cNvSpPr>
            <a:spLocks noChangeArrowheads="1"/>
          </p:cNvSpPr>
          <p:nvPr/>
        </p:nvSpPr>
        <p:spPr bwMode="auto">
          <a:xfrm>
            <a:off x="1074439" y="4490719"/>
            <a:ext cx="7452320"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dirty="0">
                <a:ln>
                  <a:noFill/>
                </a:ln>
                <a:solidFill>
                  <a:srgbClr val="000080"/>
                </a:solidFill>
                <a:effectLst/>
                <a:latin typeface="Consolas" panose="020B0609020204030204" pitchFamily="49" charset="0"/>
              </a:rPr>
              <a:t>def </a:t>
            </a:r>
            <a:r>
              <a:rPr kumimoji="0" lang="zh-CN" altLang="zh-CN" sz="1900" b="0" i="0" u="none" strike="noStrike" cap="none" normalizeH="0" baseline="0" dirty="0">
                <a:ln>
                  <a:noFill/>
                </a:ln>
                <a:solidFill>
                  <a:srgbClr val="000000"/>
                </a:solidFill>
                <a:effectLst/>
                <a:latin typeface="Consolas" panose="020B0609020204030204" pitchFamily="49" charset="0"/>
              </a:rPr>
              <a:t>takeSecond(item):</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0080"/>
                </a:solidFill>
                <a:effectLst/>
                <a:latin typeface="Consolas" panose="020B0609020204030204" pitchFamily="49" charset="0"/>
              </a:rPr>
              <a:t>return </a:t>
            </a:r>
            <a:r>
              <a:rPr kumimoji="0" lang="zh-CN" altLang="zh-CN" sz="1900" b="0" i="0" u="none" strike="noStrike" cap="none" normalizeH="0" baseline="0" dirty="0">
                <a:ln>
                  <a:noFill/>
                </a:ln>
                <a:solidFill>
                  <a:srgbClr val="000000"/>
                </a:solidFill>
                <a:effectLst/>
                <a:latin typeface="Consolas" panose="020B0609020204030204" pitchFamily="49" charset="0"/>
              </a:rPr>
              <a:t>item[</a:t>
            </a:r>
            <a:r>
              <a:rPr kumimoji="0" lang="zh-CN" altLang="zh-CN" sz="1900" b="0" i="0" u="none" strike="noStrike" cap="none" normalizeH="0" baseline="0" dirty="0">
                <a:ln>
                  <a:noFill/>
                </a:ln>
                <a:solidFill>
                  <a:srgbClr val="0000FF"/>
                </a:solidFill>
                <a:effectLst/>
                <a:latin typeface="Consolas" panose="020B0609020204030204" pitchFamily="49" charset="0"/>
              </a:rPr>
              <a:t>1</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list1_reversed = </a:t>
            </a:r>
            <a:r>
              <a:rPr kumimoji="0" lang="zh-CN" altLang="zh-CN" sz="1900" b="0" i="0" u="none" strike="noStrike" cap="none" normalizeH="0" baseline="0" dirty="0">
                <a:ln>
                  <a:noFill/>
                </a:ln>
                <a:solidFill>
                  <a:srgbClr val="000080"/>
                </a:solidFill>
                <a:effectLst/>
                <a:latin typeface="Consolas" panose="020B0609020204030204" pitchFamily="49" charset="0"/>
              </a:rPr>
              <a:t>sorted</a:t>
            </a:r>
            <a:r>
              <a:rPr kumimoji="0" lang="zh-CN" altLang="zh-CN" sz="1900" b="0" i="0" u="none" strike="noStrike" cap="none" normalizeH="0" baseline="0" dirty="0">
                <a:ln>
                  <a:noFill/>
                </a:ln>
                <a:solidFill>
                  <a:srgbClr val="000000"/>
                </a:solidFill>
                <a:effectLst/>
                <a:latin typeface="Consolas" panose="020B0609020204030204" pitchFamily="49" charset="0"/>
              </a:rPr>
              <a:t>(list1, </a:t>
            </a:r>
            <a:r>
              <a:rPr kumimoji="0" lang="zh-CN" altLang="zh-CN" sz="1900" b="0" i="0" u="none" strike="noStrike" cap="none" normalizeH="0" baseline="0" dirty="0">
                <a:ln>
                  <a:noFill/>
                </a:ln>
                <a:solidFill>
                  <a:srgbClr val="660099"/>
                </a:solidFill>
                <a:effectLst/>
                <a:latin typeface="Consolas" panose="020B0609020204030204" pitchFamily="49" charset="0"/>
              </a:rPr>
              <a:t>key</a:t>
            </a:r>
            <a:r>
              <a:rPr kumimoji="0" lang="zh-CN" altLang="zh-CN" sz="1900" b="0" i="0" u="none" strike="noStrike" cap="none" normalizeH="0" baseline="0" dirty="0">
                <a:ln>
                  <a:noFill/>
                </a:ln>
                <a:solidFill>
                  <a:srgbClr val="000000"/>
                </a:solidFill>
                <a:effectLst/>
                <a:latin typeface="Consolas" panose="020B0609020204030204" pitchFamily="49" charset="0"/>
              </a:rPr>
              <a:t>=takeSecond)</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80"/>
                </a:solidFill>
                <a:effectLst/>
                <a:latin typeface="Consolas" panose="020B0609020204030204" pitchFamily="49" charset="0"/>
              </a:rPr>
              <a:t>print</a:t>
            </a:r>
            <a:r>
              <a:rPr kumimoji="0" lang="zh-CN" altLang="zh-CN" sz="1900" b="0" i="0" u="none" strike="noStrike" cap="none" normalizeH="0" baseline="0" dirty="0">
                <a:ln>
                  <a:noFill/>
                </a:ln>
                <a:solidFill>
                  <a:srgbClr val="000000"/>
                </a:solidFill>
                <a:effectLst/>
                <a:latin typeface="Consolas" panose="020B0609020204030204" pitchFamily="49" charset="0"/>
              </a:rPr>
              <a:t>(list1_reversed)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64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2D053-3452-449B-B0C8-D15B4A500CCD}"/>
              </a:ext>
            </a:extLst>
          </p:cNvPr>
          <p:cNvSpPr>
            <a:spLocks noGrp="1"/>
          </p:cNvSpPr>
          <p:nvPr>
            <p:ph type="title"/>
          </p:nvPr>
        </p:nvSpPr>
        <p:spPr/>
        <p:txBody>
          <a:bodyPr/>
          <a:lstStyle/>
          <a:p>
            <a:r>
              <a:rPr lang="zh-CN" altLang="en-US" dirty="0"/>
              <a:t>关于</a:t>
            </a:r>
            <a:r>
              <a:rPr lang="en-US" altLang="zh-CN" dirty="0"/>
              <a:t>lambda</a:t>
            </a:r>
            <a:r>
              <a:rPr lang="zh-CN" altLang="en-US" dirty="0"/>
              <a:t>匿名函数</a:t>
            </a:r>
          </a:p>
        </p:txBody>
      </p:sp>
      <p:sp>
        <p:nvSpPr>
          <p:cNvPr id="3" name="内容占位符 2">
            <a:extLst>
              <a:ext uri="{FF2B5EF4-FFF2-40B4-BE49-F238E27FC236}">
                <a16:creationId xmlns:a16="http://schemas.microsoft.com/office/drawing/2014/main" id="{200053CD-557E-4249-B9FF-A2C028BA23CF}"/>
              </a:ext>
            </a:extLst>
          </p:cNvPr>
          <p:cNvSpPr>
            <a:spLocks noGrp="1"/>
          </p:cNvSpPr>
          <p:nvPr>
            <p:ph idx="1"/>
          </p:nvPr>
        </p:nvSpPr>
        <p:spPr/>
        <p:txBody>
          <a:bodyPr>
            <a:normAutofit/>
          </a:bodyPr>
          <a:lstStyle/>
          <a:p>
            <a:r>
              <a:rPr lang="en-US" altLang="zh-CN" dirty="0"/>
              <a:t>python </a:t>
            </a:r>
            <a:r>
              <a:rPr lang="zh-CN" altLang="en-US" dirty="0"/>
              <a:t>使用 </a:t>
            </a:r>
            <a:r>
              <a:rPr lang="en-US" altLang="zh-CN" dirty="0"/>
              <a:t>lambda </a:t>
            </a:r>
            <a:r>
              <a:rPr lang="zh-CN" altLang="en-US" dirty="0"/>
              <a:t>来创建匿名函数。</a:t>
            </a:r>
          </a:p>
          <a:p>
            <a:r>
              <a:rPr lang="en-US" altLang="zh-CN" dirty="0"/>
              <a:t>lambda</a:t>
            </a:r>
            <a:r>
              <a:rPr lang="zh-CN" altLang="en-US" dirty="0"/>
              <a:t>只是一个表达式</a:t>
            </a:r>
          </a:p>
          <a:p>
            <a:r>
              <a:rPr lang="en-US" altLang="zh-CN" dirty="0"/>
              <a:t>lambda</a:t>
            </a:r>
            <a:r>
              <a:rPr lang="zh-CN" altLang="en-US" dirty="0"/>
              <a:t>函数拥有自己的命名空间</a:t>
            </a:r>
            <a:endParaRPr lang="en-US" altLang="zh-CN" dirty="0"/>
          </a:p>
          <a:p>
            <a:r>
              <a:rPr lang="zh-CN" altLang="en-US" dirty="0"/>
              <a:t>例如：</a:t>
            </a:r>
            <a:endParaRPr lang="en-US" altLang="zh-CN" dirty="0"/>
          </a:p>
          <a:p>
            <a:r>
              <a:rPr lang="en-US" altLang="zh-CN" dirty="0">
                <a:solidFill>
                  <a:schemeClr val="accent1"/>
                </a:solidFill>
              </a:rPr>
              <a:t>sum = </a:t>
            </a:r>
            <a:r>
              <a:rPr lang="en-US" altLang="zh-CN" dirty="0">
                <a:solidFill>
                  <a:schemeClr val="accent3"/>
                </a:solidFill>
              </a:rPr>
              <a:t>lambda</a:t>
            </a:r>
            <a:r>
              <a:rPr lang="en-US" altLang="zh-CN" dirty="0">
                <a:solidFill>
                  <a:schemeClr val="accent1"/>
                </a:solidFill>
              </a:rPr>
              <a:t> arg1, arg2</a:t>
            </a:r>
            <a:r>
              <a:rPr lang="en-US" altLang="zh-CN" dirty="0">
                <a:solidFill>
                  <a:schemeClr val="accent3"/>
                </a:solidFill>
              </a:rPr>
              <a:t>: </a:t>
            </a:r>
            <a:r>
              <a:rPr lang="en-US" altLang="zh-CN" dirty="0">
                <a:solidFill>
                  <a:schemeClr val="accent1"/>
                </a:solidFill>
              </a:rPr>
              <a:t>arg1 + arg2 </a:t>
            </a:r>
          </a:p>
          <a:p>
            <a:r>
              <a:rPr lang="en-US" altLang="zh-CN" dirty="0">
                <a:solidFill>
                  <a:schemeClr val="accent1"/>
                </a:solidFill>
              </a:rPr>
              <a:t># </a:t>
            </a:r>
            <a:r>
              <a:rPr lang="zh-CN" altLang="en-US" dirty="0">
                <a:solidFill>
                  <a:schemeClr val="accent1"/>
                </a:solidFill>
              </a:rPr>
              <a:t>调用</a:t>
            </a:r>
            <a:r>
              <a:rPr lang="en-US" altLang="zh-CN" dirty="0">
                <a:solidFill>
                  <a:schemeClr val="accent1"/>
                </a:solidFill>
              </a:rPr>
              <a:t>sum</a:t>
            </a:r>
            <a:r>
              <a:rPr lang="zh-CN" altLang="en-US" dirty="0">
                <a:solidFill>
                  <a:schemeClr val="accent1"/>
                </a:solidFill>
              </a:rPr>
              <a:t>函数</a:t>
            </a:r>
          </a:p>
          <a:p>
            <a:r>
              <a:rPr lang="en-US" altLang="zh-CN" dirty="0">
                <a:solidFill>
                  <a:schemeClr val="accent1"/>
                </a:solidFill>
              </a:rPr>
              <a:t>print "</a:t>
            </a:r>
            <a:r>
              <a:rPr lang="zh-CN" altLang="en-US" dirty="0">
                <a:solidFill>
                  <a:schemeClr val="accent1"/>
                </a:solidFill>
              </a:rPr>
              <a:t>相加后的值为 </a:t>
            </a:r>
            <a:r>
              <a:rPr lang="en-US" altLang="zh-CN" dirty="0">
                <a:solidFill>
                  <a:schemeClr val="accent1"/>
                </a:solidFill>
              </a:rPr>
              <a:t>: ", sum( 10, 20 )</a:t>
            </a:r>
          </a:p>
          <a:p>
            <a:r>
              <a:rPr lang="en-US" altLang="zh-CN" dirty="0">
                <a:solidFill>
                  <a:schemeClr val="accent1"/>
                </a:solidFill>
              </a:rPr>
              <a:t>print "</a:t>
            </a:r>
            <a:r>
              <a:rPr lang="zh-CN" altLang="en-US" dirty="0">
                <a:solidFill>
                  <a:schemeClr val="accent1"/>
                </a:solidFill>
              </a:rPr>
              <a:t>相加后的值为 </a:t>
            </a:r>
            <a:r>
              <a:rPr lang="en-US" altLang="zh-CN" dirty="0">
                <a:solidFill>
                  <a:schemeClr val="accent1"/>
                </a:solidFill>
              </a:rPr>
              <a:t>: ", sum( 20, 20 )</a:t>
            </a:r>
            <a:endParaRPr lang="zh-CN" altLang="en-US" dirty="0">
              <a:solidFill>
                <a:schemeClr val="accent1"/>
              </a:solidFill>
            </a:endParaRPr>
          </a:p>
        </p:txBody>
      </p:sp>
    </p:spTree>
    <p:extLst>
      <p:ext uri="{BB962C8B-B14F-4D97-AF65-F5344CB8AC3E}">
        <p14:creationId xmlns:p14="http://schemas.microsoft.com/office/powerpoint/2010/main" val="1722022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4331E-0C70-40C4-818A-93D85C1000EA}"/>
              </a:ext>
            </a:extLst>
          </p:cNvPr>
          <p:cNvSpPr>
            <a:spLocks noGrp="1"/>
          </p:cNvSpPr>
          <p:nvPr>
            <p:ph type="title"/>
          </p:nvPr>
        </p:nvSpPr>
        <p:spPr/>
        <p:txBody>
          <a:bodyPr/>
          <a:lstStyle/>
          <a:p>
            <a:r>
              <a:rPr lang="zh-CN" altLang="en-US" dirty="0"/>
              <a:t>使用</a:t>
            </a:r>
            <a:r>
              <a:rPr lang="en-US" altLang="zh-CN" dirty="0"/>
              <a:t>lambda</a:t>
            </a:r>
            <a:r>
              <a:rPr lang="zh-CN" altLang="en-US" dirty="0"/>
              <a:t>函数来排序</a:t>
            </a:r>
          </a:p>
        </p:txBody>
      </p:sp>
      <p:sp>
        <p:nvSpPr>
          <p:cNvPr id="3" name="内容占位符 2">
            <a:extLst>
              <a:ext uri="{FF2B5EF4-FFF2-40B4-BE49-F238E27FC236}">
                <a16:creationId xmlns:a16="http://schemas.microsoft.com/office/drawing/2014/main" id="{561A2DBD-D7E6-43E3-A03E-8B656CFA3114}"/>
              </a:ext>
            </a:extLst>
          </p:cNvPr>
          <p:cNvSpPr>
            <a:spLocks noGrp="1"/>
          </p:cNvSpPr>
          <p:nvPr>
            <p:ph idx="1"/>
          </p:nvPr>
        </p:nvSpPr>
        <p:spPr/>
        <p:txBody>
          <a:bodyPr/>
          <a:lstStyle/>
          <a:p>
            <a:r>
              <a:rPr lang="zh-CN" altLang="en-US" dirty="0"/>
              <a:t>比如，对学生列表以年龄排序</a:t>
            </a:r>
            <a:endParaRPr lang="en-US" altLang="zh-CN" dirty="0"/>
          </a:p>
          <a:p>
            <a:endParaRPr lang="zh-CN" altLang="en-US" dirty="0"/>
          </a:p>
        </p:txBody>
      </p:sp>
      <p:pic>
        <p:nvPicPr>
          <p:cNvPr id="5" name="图片 4">
            <a:extLst>
              <a:ext uri="{FF2B5EF4-FFF2-40B4-BE49-F238E27FC236}">
                <a16:creationId xmlns:a16="http://schemas.microsoft.com/office/drawing/2014/main" id="{D7E30B89-4444-435F-A6E1-8C5A7851C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91" y="2348880"/>
            <a:ext cx="7826418" cy="3825572"/>
          </a:xfrm>
          <a:prstGeom prst="rect">
            <a:avLst/>
          </a:prstGeom>
        </p:spPr>
      </p:pic>
    </p:spTree>
    <p:extLst>
      <p:ext uri="{BB962C8B-B14F-4D97-AF65-F5344CB8AC3E}">
        <p14:creationId xmlns:p14="http://schemas.microsoft.com/office/powerpoint/2010/main" val="41136491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638DD-DA76-47C2-8C0B-2BA757FAFB4C}"/>
              </a:ext>
            </a:extLst>
          </p:cNvPr>
          <p:cNvSpPr>
            <a:spLocks noGrp="1"/>
          </p:cNvSpPr>
          <p:nvPr>
            <p:ph type="title"/>
          </p:nvPr>
        </p:nvSpPr>
        <p:spPr/>
        <p:txBody>
          <a:bodyPr/>
          <a:lstStyle/>
          <a:p>
            <a:r>
              <a:rPr lang="zh-CN" altLang="en-US" dirty="0"/>
              <a:t>使用</a:t>
            </a:r>
            <a:r>
              <a:rPr lang="en-US" altLang="zh-CN" dirty="0"/>
              <a:t>lambda</a:t>
            </a:r>
            <a:r>
              <a:rPr lang="zh-CN" altLang="en-US" dirty="0"/>
              <a:t>函数对字典排序</a:t>
            </a:r>
          </a:p>
        </p:txBody>
      </p:sp>
      <p:sp>
        <p:nvSpPr>
          <p:cNvPr id="3" name="内容占位符 2">
            <a:extLst>
              <a:ext uri="{FF2B5EF4-FFF2-40B4-BE49-F238E27FC236}">
                <a16:creationId xmlns:a16="http://schemas.microsoft.com/office/drawing/2014/main" id="{347034DB-B619-442A-891B-2A8885628FFF}"/>
              </a:ext>
            </a:extLst>
          </p:cNvPr>
          <p:cNvSpPr>
            <a:spLocks noGrp="1"/>
          </p:cNvSpPr>
          <p:nvPr>
            <p:ph idx="1"/>
          </p:nvPr>
        </p:nvSpPr>
        <p:spPr/>
        <p:txBody>
          <a:bodyPr/>
          <a:lstStyle/>
          <a:p>
            <a:r>
              <a:rPr lang="zh-CN" altLang="en-US" dirty="0"/>
              <a:t>学生信息的字典</a:t>
            </a:r>
            <a:endParaRPr lang="en-US" altLang="zh-CN" dirty="0"/>
          </a:p>
          <a:p>
            <a:endParaRPr lang="en-US" altLang="zh-CN" dirty="0"/>
          </a:p>
          <a:p>
            <a:endParaRPr lang="en-US" altLang="zh-CN" dirty="0"/>
          </a:p>
          <a:p>
            <a:endParaRPr lang="en-US" altLang="zh-CN" dirty="0"/>
          </a:p>
          <a:p>
            <a:endParaRPr lang="en-US" altLang="zh-CN" dirty="0"/>
          </a:p>
          <a:p>
            <a:r>
              <a:rPr lang="zh-CN" altLang="en-US" dirty="0"/>
              <a:t>首先默认排序：</a:t>
            </a:r>
            <a:endParaRPr lang="en-US" altLang="zh-CN" dirty="0"/>
          </a:p>
          <a:p>
            <a:r>
              <a:rPr lang="zh-CN" altLang="en-US" dirty="0"/>
              <a:t>修改：</a:t>
            </a:r>
            <a:endParaRPr lang="en-US" altLang="zh-CN" dirty="0"/>
          </a:p>
          <a:p>
            <a:endParaRPr lang="zh-CN" altLang="en-US" dirty="0"/>
          </a:p>
        </p:txBody>
      </p:sp>
      <p:sp>
        <p:nvSpPr>
          <p:cNvPr id="5" name="Rectangle 2">
            <a:extLst>
              <a:ext uri="{FF2B5EF4-FFF2-40B4-BE49-F238E27FC236}">
                <a16:creationId xmlns:a16="http://schemas.microsoft.com/office/drawing/2014/main" id="{54BC3BFF-FCDE-40B3-98DF-97E9369EB26D}"/>
              </a:ext>
            </a:extLst>
          </p:cNvPr>
          <p:cNvSpPr>
            <a:spLocks noChangeArrowheads="1"/>
          </p:cNvSpPr>
          <p:nvPr/>
        </p:nvSpPr>
        <p:spPr bwMode="auto">
          <a:xfrm>
            <a:off x="1403648" y="2298065"/>
            <a:ext cx="6336704" cy="2139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dirty="0">
                <a:ln>
                  <a:noFill/>
                </a:ln>
                <a:solidFill>
                  <a:srgbClr val="000000"/>
                </a:solidFill>
                <a:effectLst/>
                <a:latin typeface="Consolas" panose="020B0609020204030204" pitchFamily="49" charset="0"/>
              </a:rPr>
              <a:t>students = {</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'Tom'</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'A'</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18</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'Jerry'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'B'</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20</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'Sheldon'</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'B'</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17</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'Raj'</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'C'</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25</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'Penny'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'A'</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13</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0F824C5-31AA-458E-B0D6-48A8FDFD87F5}"/>
              </a:ext>
            </a:extLst>
          </p:cNvPr>
          <p:cNvSpPr>
            <a:spLocks noChangeArrowheads="1"/>
          </p:cNvSpPr>
          <p:nvPr/>
        </p:nvSpPr>
        <p:spPr bwMode="auto">
          <a:xfrm>
            <a:off x="4067944" y="4601847"/>
            <a:ext cx="3600400" cy="38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dirty="0">
                <a:ln>
                  <a:noFill/>
                </a:ln>
                <a:solidFill>
                  <a:srgbClr val="000080"/>
                </a:solidFill>
                <a:effectLst/>
                <a:latin typeface="Consolas" panose="020B0609020204030204" pitchFamily="49" charset="0"/>
              </a:rPr>
              <a:t>print</a:t>
            </a:r>
            <a:r>
              <a:rPr kumimoji="0" lang="zh-CN" altLang="zh-CN" sz="1900" b="0" i="0" u="none" strike="noStrike" cap="none" normalizeH="0" baseline="0" dirty="0">
                <a:ln>
                  <a:noFill/>
                </a:ln>
                <a:solidFill>
                  <a:srgbClr val="000000"/>
                </a:solidFill>
                <a:effectLst/>
                <a:latin typeface="Consolas" panose="020B0609020204030204" pitchFamily="49" charset="0"/>
              </a:rPr>
              <a:t>(</a:t>
            </a:r>
            <a:r>
              <a:rPr kumimoji="0" lang="zh-CN" altLang="zh-CN" sz="1900" b="0" i="0" u="none" strike="noStrike" cap="none" normalizeH="0" baseline="0" dirty="0">
                <a:ln>
                  <a:noFill/>
                </a:ln>
                <a:solidFill>
                  <a:srgbClr val="000080"/>
                </a:solidFill>
                <a:effectLst/>
                <a:latin typeface="Consolas" panose="020B0609020204030204" pitchFamily="49" charset="0"/>
              </a:rPr>
              <a:t>sorted</a:t>
            </a:r>
            <a:r>
              <a:rPr kumimoji="0" lang="zh-CN" altLang="zh-CN" sz="1900" b="0" i="0" u="none" strike="noStrike" cap="none" normalizeH="0" baseline="0" dirty="0">
                <a:ln>
                  <a:noFill/>
                </a:ln>
                <a:solidFill>
                  <a:srgbClr val="000000"/>
                </a:solidFill>
                <a:effectLst/>
                <a:latin typeface="Consolas" panose="020B0609020204030204" pitchFamily="49" charset="0"/>
              </a:rPr>
              <a:t>(students))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10031A4-9777-49F8-BD9F-CC7399265D6C}"/>
              </a:ext>
            </a:extLst>
          </p:cNvPr>
          <p:cNvSpPr>
            <a:spLocks noChangeArrowheads="1"/>
          </p:cNvSpPr>
          <p:nvPr/>
        </p:nvSpPr>
        <p:spPr bwMode="auto">
          <a:xfrm>
            <a:off x="2649488" y="5151303"/>
            <a:ext cx="558011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a:ln>
                  <a:noFill/>
                </a:ln>
                <a:solidFill>
                  <a:srgbClr val="000080"/>
                </a:solidFill>
                <a:effectLst/>
                <a:latin typeface="Consolas" panose="020B0609020204030204" pitchFamily="49" charset="0"/>
              </a:rPr>
              <a:t>for </a:t>
            </a:r>
            <a:r>
              <a:rPr kumimoji="0" lang="zh-CN" altLang="zh-CN" sz="1900" b="0" i="0" u="none" strike="noStrike" cap="none" normalizeH="0" baseline="0">
                <a:ln>
                  <a:noFill/>
                </a:ln>
                <a:solidFill>
                  <a:srgbClr val="000000"/>
                </a:solidFill>
                <a:effectLst/>
                <a:latin typeface="Consolas" panose="020B0609020204030204" pitchFamily="49" charset="0"/>
              </a:rPr>
              <a:t>item </a:t>
            </a:r>
            <a:r>
              <a:rPr kumimoji="0" lang="zh-CN" altLang="zh-CN" sz="1900" b="1" i="0" u="none" strike="noStrike" cap="none" normalizeH="0" baseline="0">
                <a:ln>
                  <a:noFill/>
                </a:ln>
                <a:solidFill>
                  <a:srgbClr val="000080"/>
                </a:solidFill>
                <a:effectLst/>
                <a:latin typeface="Consolas" panose="020B0609020204030204" pitchFamily="49" charset="0"/>
              </a:rPr>
              <a:t>in </a:t>
            </a:r>
            <a:r>
              <a:rPr kumimoji="0" lang="zh-CN" altLang="zh-CN" sz="1900" b="0" i="0" u="none" strike="noStrike" cap="none" normalizeH="0" baseline="0">
                <a:ln>
                  <a:noFill/>
                </a:ln>
                <a:solidFill>
                  <a:srgbClr val="000080"/>
                </a:solidFill>
                <a:effectLst/>
                <a:latin typeface="Consolas" panose="020B0609020204030204" pitchFamily="49" charset="0"/>
              </a:rPr>
              <a:t>sorted</a:t>
            </a:r>
            <a:r>
              <a:rPr kumimoji="0" lang="zh-CN" altLang="zh-CN" sz="1900" b="0" i="0" u="none" strike="noStrike" cap="none" normalizeH="0" baseline="0">
                <a:ln>
                  <a:noFill/>
                </a:ln>
                <a:solidFill>
                  <a:srgbClr val="000000"/>
                </a:solidFill>
                <a:effectLst/>
                <a:latin typeface="Consolas" panose="020B0609020204030204" pitchFamily="49" charset="0"/>
              </a:rPr>
              <a:t>(students.items()):</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a:t>
            </a:r>
            <a:r>
              <a:rPr kumimoji="0" lang="zh-CN" altLang="zh-CN" sz="1900" b="0" i="0" u="none" strike="noStrike" cap="none" normalizeH="0" baseline="0">
                <a:ln>
                  <a:noFill/>
                </a:ln>
                <a:solidFill>
                  <a:srgbClr val="000080"/>
                </a:solidFill>
                <a:effectLst/>
                <a:latin typeface="Consolas" panose="020B0609020204030204" pitchFamily="49" charset="0"/>
              </a:rPr>
              <a:t>print</a:t>
            </a:r>
            <a:r>
              <a:rPr kumimoji="0" lang="zh-CN" altLang="zh-CN" sz="1900" b="0" i="0" u="none" strike="noStrike" cap="none" normalizeH="0" baseline="0">
                <a:ln>
                  <a:noFill/>
                </a:ln>
                <a:solidFill>
                  <a:srgbClr val="000000"/>
                </a:solidFill>
                <a:effectLst/>
                <a:latin typeface="Consolas" panose="020B0609020204030204" pitchFamily="49" charset="0"/>
              </a:rPr>
              <a:t>(item)</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57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E67E0-692D-4807-9381-47C3C00FC906}"/>
              </a:ext>
            </a:extLst>
          </p:cNvPr>
          <p:cNvSpPr>
            <a:spLocks noGrp="1"/>
          </p:cNvSpPr>
          <p:nvPr>
            <p:ph type="title"/>
          </p:nvPr>
        </p:nvSpPr>
        <p:spPr/>
        <p:txBody>
          <a:bodyPr/>
          <a:lstStyle/>
          <a:p>
            <a:r>
              <a:rPr lang="zh-CN" altLang="en-US" dirty="0"/>
              <a:t>如何正确实现</a:t>
            </a:r>
            <a:r>
              <a:rPr lang="en-US" altLang="zh-CN" dirty="0"/>
              <a:t>lambda</a:t>
            </a:r>
            <a:r>
              <a:rPr lang="zh-CN" altLang="en-US" dirty="0"/>
              <a:t>对字典排序？</a:t>
            </a:r>
          </a:p>
        </p:txBody>
      </p:sp>
      <p:sp>
        <p:nvSpPr>
          <p:cNvPr id="3" name="内容占位符 2">
            <a:extLst>
              <a:ext uri="{FF2B5EF4-FFF2-40B4-BE49-F238E27FC236}">
                <a16:creationId xmlns:a16="http://schemas.microsoft.com/office/drawing/2014/main" id="{8B209BA2-4F10-40AD-8D94-5BC5B2510C7A}"/>
              </a:ext>
            </a:extLst>
          </p:cNvPr>
          <p:cNvSpPr>
            <a:spLocks noGrp="1"/>
          </p:cNvSpPr>
          <p:nvPr>
            <p:ph idx="1"/>
          </p:nvPr>
        </p:nvSpPr>
        <p:spPr/>
        <p:txBody>
          <a:bodyPr/>
          <a:lstStyle/>
          <a:p>
            <a:r>
              <a:rPr lang="zh-CN" altLang="en-US" dirty="0"/>
              <a:t>按照每个人的年龄来排序</a:t>
            </a:r>
            <a:endParaRPr lang="en-US" altLang="zh-CN" dirty="0"/>
          </a:p>
          <a:p>
            <a:r>
              <a:rPr lang="zh-CN" altLang="en-US" dirty="0"/>
              <a:t>先来个简化版的：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Rectangle 1">
            <a:extLst>
              <a:ext uri="{FF2B5EF4-FFF2-40B4-BE49-F238E27FC236}">
                <a16:creationId xmlns:a16="http://schemas.microsoft.com/office/drawing/2014/main" id="{A9116998-87D4-450D-9C6E-0C3F408AA4BD}"/>
              </a:ext>
            </a:extLst>
          </p:cNvPr>
          <p:cNvSpPr>
            <a:spLocks noChangeArrowheads="1"/>
          </p:cNvSpPr>
          <p:nvPr/>
        </p:nvSpPr>
        <p:spPr bwMode="auto">
          <a:xfrm>
            <a:off x="1434480" y="2852936"/>
            <a:ext cx="6732240"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1" u="none" strike="noStrike" cap="none" normalizeH="0" baseline="0" dirty="0">
                <a:ln>
                  <a:noFill/>
                </a:ln>
                <a:solidFill>
                  <a:srgbClr val="808080"/>
                </a:solidFill>
                <a:effectLst/>
                <a:latin typeface="Consolas" panose="020B0609020204030204" pitchFamily="49" charset="0"/>
              </a:rPr>
              <a:t># </a:t>
            </a:r>
            <a: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t>简化版，只考虑</a:t>
            </a:r>
            <a:r>
              <a:rPr kumimoji="0" lang="zh-CN" altLang="zh-CN" sz="1900" b="0" i="1" u="none" strike="noStrike" cap="none" normalizeH="0" baseline="0" dirty="0">
                <a:ln>
                  <a:noFill/>
                </a:ln>
                <a:solidFill>
                  <a:srgbClr val="808080"/>
                </a:solidFill>
                <a:effectLst/>
                <a:latin typeface="Consolas" panose="020B0609020204030204" pitchFamily="49" charset="0"/>
              </a:rPr>
              <a:t>key</a:t>
            </a:r>
            <a: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t>为姓名，</a:t>
            </a:r>
            <a:r>
              <a:rPr kumimoji="0" lang="zh-CN" altLang="zh-CN" sz="1900" b="0" i="1" u="none" strike="noStrike" cap="none" normalizeH="0" baseline="0" dirty="0">
                <a:ln>
                  <a:noFill/>
                </a:ln>
                <a:solidFill>
                  <a:srgbClr val="808080"/>
                </a:solidFill>
                <a:effectLst/>
                <a:latin typeface="Consolas" panose="020B0609020204030204" pitchFamily="49" charset="0"/>
              </a:rPr>
              <a:t>value</a:t>
            </a:r>
            <a: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t>为年龄的情况，如何按年龄排序？</a:t>
            </a:r>
            <a:br>
              <a:rPr kumimoji="0" lang="zh-CN" altLang="zh-CN" sz="1900" b="0" i="1" u="none" strike="noStrike" cap="none" normalizeH="0" baseline="0" dirty="0">
                <a:ln>
                  <a:noFill/>
                </a:ln>
                <a:solidFill>
                  <a:srgbClr val="80808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900" b="0" i="0" u="none" strike="noStrike" cap="none" normalizeH="0" baseline="0" dirty="0">
                <a:ln>
                  <a:noFill/>
                </a:ln>
                <a:solidFill>
                  <a:srgbClr val="000000"/>
                </a:solidFill>
                <a:effectLst/>
                <a:latin typeface="Consolas" panose="020B0609020204030204" pitchFamily="49" charset="0"/>
              </a:rPr>
              <a:t>students = {</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'Tom'</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18</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'Jerry'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20</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'Sheldon'</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17</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'Raj'</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25</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'Penny'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13</a:t>
            </a:r>
            <a:br>
              <a:rPr kumimoji="0" lang="zh-CN" altLang="zh-CN" sz="1900" b="0" i="0" u="none" strike="noStrike" cap="none" normalizeH="0" baseline="0" dirty="0">
                <a:ln>
                  <a:noFill/>
                </a:ln>
                <a:solidFill>
                  <a:srgbClr val="0000FF"/>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AF73349-EACA-4721-8052-AF75705C6B0B}"/>
              </a:ext>
            </a:extLst>
          </p:cNvPr>
          <p:cNvSpPr>
            <a:spLocks noChangeArrowheads="1"/>
          </p:cNvSpPr>
          <p:nvPr/>
        </p:nvSpPr>
        <p:spPr bwMode="auto">
          <a:xfrm>
            <a:off x="1434480" y="5676639"/>
            <a:ext cx="6732240"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Consolas" panose="020B0609020204030204" pitchFamily="49" charset="0"/>
              </a:rPr>
              <a:t>students_sorted = </a:t>
            </a:r>
            <a:r>
              <a:rPr kumimoji="0" lang="zh-CN" altLang="zh-CN" sz="1900" b="0" i="0" u="none" strike="noStrike" cap="none" normalizeH="0" baseline="0">
                <a:ln>
                  <a:noFill/>
                </a:ln>
                <a:solidFill>
                  <a:srgbClr val="000080"/>
                </a:solidFill>
                <a:effectLst/>
                <a:latin typeface="Consolas" panose="020B0609020204030204" pitchFamily="49" charset="0"/>
              </a:rPr>
              <a:t>sorted</a:t>
            </a:r>
            <a:r>
              <a:rPr kumimoji="0" lang="zh-CN" altLang="zh-CN" sz="1900" b="0" i="0" u="none" strike="noStrike" cap="none" normalizeH="0" baseline="0">
                <a:ln>
                  <a:noFill/>
                </a:ln>
                <a:solidFill>
                  <a:srgbClr val="000000"/>
                </a:solidFill>
                <a:effectLst/>
                <a:latin typeface="Consolas" panose="020B0609020204030204" pitchFamily="49" charset="0"/>
              </a:rPr>
              <a:t>(students.items(),</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00"/>
                </a:solidFill>
                <a:effectLst/>
                <a:latin typeface="Consolas" panose="020B0609020204030204" pitchFamily="49" charset="0"/>
              </a:rPr>
              <a:t>                         </a:t>
            </a:r>
            <a:r>
              <a:rPr kumimoji="0" lang="zh-CN" altLang="zh-CN" sz="1900" b="0" i="0" u="none" strike="noStrike" cap="none" normalizeH="0" baseline="0">
                <a:ln>
                  <a:noFill/>
                </a:ln>
                <a:solidFill>
                  <a:srgbClr val="660099"/>
                </a:solidFill>
                <a:effectLst/>
                <a:latin typeface="Consolas" panose="020B0609020204030204" pitchFamily="49" charset="0"/>
              </a:rPr>
              <a:t>key</a:t>
            </a:r>
            <a:r>
              <a:rPr kumimoji="0" lang="zh-CN" altLang="zh-CN" sz="1900" b="0" i="0" u="none" strike="noStrike" cap="none" normalizeH="0" baseline="0">
                <a:ln>
                  <a:noFill/>
                </a:ln>
                <a:solidFill>
                  <a:srgbClr val="000000"/>
                </a:solidFill>
                <a:effectLst/>
                <a:latin typeface="Consolas" panose="020B0609020204030204" pitchFamily="49" charset="0"/>
              </a:rPr>
              <a:t>=</a:t>
            </a:r>
            <a:r>
              <a:rPr kumimoji="0" lang="zh-CN" altLang="zh-CN" sz="1900" b="1" i="0" u="none" strike="noStrike" cap="none" normalizeH="0" baseline="0">
                <a:ln>
                  <a:noFill/>
                </a:ln>
                <a:solidFill>
                  <a:srgbClr val="000080"/>
                </a:solidFill>
                <a:effectLst/>
                <a:latin typeface="Consolas" panose="020B0609020204030204" pitchFamily="49" charset="0"/>
              </a:rPr>
              <a:t>lambda </a:t>
            </a:r>
            <a:r>
              <a:rPr kumimoji="0" lang="zh-CN" altLang="zh-CN" sz="1900" b="0" i="0" u="none" strike="noStrike" cap="none" normalizeH="0" baseline="0">
                <a:ln>
                  <a:noFill/>
                </a:ln>
                <a:solidFill>
                  <a:srgbClr val="000000"/>
                </a:solidFill>
                <a:effectLst/>
                <a:latin typeface="Consolas" panose="020B0609020204030204" pitchFamily="49" charset="0"/>
              </a:rPr>
              <a:t>x: x[</a:t>
            </a:r>
            <a:r>
              <a:rPr kumimoji="0" lang="zh-CN" altLang="zh-CN" sz="1900" b="0" i="0" u="none" strike="noStrike" cap="none" normalizeH="0" baseline="0">
                <a:ln>
                  <a:noFill/>
                </a:ln>
                <a:solidFill>
                  <a:srgbClr val="0000FF"/>
                </a:solidFill>
                <a:effectLst/>
                <a:latin typeface="Consolas" panose="020B0609020204030204" pitchFamily="49" charset="0"/>
              </a:rPr>
              <a:t>1</a:t>
            </a:r>
            <a:r>
              <a:rPr kumimoji="0" lang="zh-CN" altLang="zh-CN" sz="1900" b="0" i="0" u="none" strike="noStrike" cap="none" normalizeH="0" baseline="0">
                <a:ln>
                  <a:noFill/>
                </a:ln>
                <a:solidFill>
                  <a:srgbClr val="000000"/>
                </a:solidFill>
                <a:effectLst/>
                <a:latin typeface="Consolas" panose="020B0609020204030204" pitchFamily="49" charset="0"/>
              </a:rPr>
              <a:t>])</a:t>
            </a:r>
            <a:br>
              <a:rPr kumimoji="0" lang="zh-CN" altLang="zh-CN" sz="1900" b="0" i="0" u="none" strike="noStrike" cap="none" normalizeH="0" baseline="0">
                <a:ln>
                  <a:noFill/>
                </a:ln>
                <a:solidFill>
                  <a:srgbClr val="000000"/>
                </a:solidFill>
                <a:effectLst/>
                <a:latin typeface="Consolas" panose="020B0609020204030204" pitchFamily="49" charset="0"/>
              </a:rPr>
            </a:br>
            <a:r>
              <a:rPr kumimoji="0" lang="zh-CN" altLang="zh-CN" sz="1900" b="0" i="0" u="none" strike="noStrike" cap="none" normalizeH="0" baseline="0">
                <a:ln>
                  <a:noFill/>
                </a:ln>
                <a:solidFill>
                  <a:srgbClr val="000080"/>
                </a:solidFill>
                <a:effectLst/>
                <a:latin typeface="Consolas" panose="020B0609020204030204" pitchFamily="49" charset="0"/>
              </a:rPr>
              <a:t>print</a:t>
            </a:r>
            <a:r>
              <a:rPr kumimoji="0" lang="zh-CN" altLang="zh-CN" sz="1900" b="0" i="0" u="none" strike="noStrike" cap="none" normalizeH="0" baseline="0">
                <a:ln>
                  <a:noFill/>
                </a:ln>
                <a:solidFill>
                  <a:srgbClr val="000000"/>
                </a:solidFill>
                <a:effectLst/>
                <a:latin typeface="Consolas" panose="020B0609020204030204" pitchFamily="49" charset="0"/>
              </a:rPr>
              <a:t>(students_sorted)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67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39570-FB77-4D6A-B273-34A41BC92ADC}"/>
              </a:ext>
            </a:extLst>
          </p:cNvPr>
          <p:cNvSpPr>
            <a:spLocks noGrp="1"/>
          </p:cNvSpPr>
          <p:nvPr>
            <p:ph type="title"/>
          </p:nvPr>
        </p:nvSpPr>
        <p:spPr/>
        <p:txBody>
          <a:bodyPr/>
          <a:lstStyle/>
          <a:p>
            <a:r>
              <a:rPr lang="zh-CN" altLang="en-US" dirty="0"/>
              <a:t>实现复杂排序</a:t>
            </a:r>
          </a:p>
        </p:txBody>
      </p:sp>
      <p:sp>
        <p:nvSpPr>
          <p:cNvPr id="3" name="内容占位符 2">
            <a:extLst>
              <a:ext uri="{FF2B5EF4-FFF2-40B4-BE49-F238E27FC236}">
                <a16:creationId xmlns:a16="http://schemas.microsoft.com/office/drawing/2014/main" id="{A5EF8327-0096-4DEA-BA42-A38FDD72A269}"/>
              </a:ext>
            </a:extLst>
          </p:cNvPr>
          <p:cNvSpPr>
            <a:spLocks noGrp="1"/>
          </p:cNvSpPr>
          <p:nvPr>
            <p:ph idx="1"/>
          </p:nvPr>
        </p:nvSpPr>
        <p:spPr/>
        <p:txBody>
          <a:bodyPr/>
          <a:lstStyle/>
          <a:p>
            <a:r>
              <a:rPr lang="zh-CN" altLang="en-US" dirty="0"/>
              <a:t>回到刚才的例子：</a:t>
            </a:r>
            <a:endParaRPr lang="en-US" altLang="zh-CN" dirty="0"/>
          </a:p>
          <a:p>
            <a:endParaRPr lang="en-US" altLang="zh-CN" dirty="0"/>
          </a:p>
          <a:p>
            <a:endParaRPr lang="en-US" altLang="zh-CN" dirty="0"/>
          </a:p>
          <a:p>
            <a:endParaRPr lang="en-US" altLang="zh-CN" dirty="0"/>
          </a:p>
          <a:p>
            <a:endParaRPr lang="en-US" altLang="zh-CN" dirty="0"/>
          </a:p>
          <a:p>
            <a:r>
              <a:rPr lang="zh-CN" altLang="en-US" dirty="0"/>
              <a:t>如何使用</a:t>
            </a:r>
            <a:r>
              <a:rPr lang="en-US" altLang="zh-CN" dirty="0"/>
              <a:t>lambda</a:t>
            </a:r>
            <a:r>
              <a:rPr lang="zh-CN" altLang="en-US" dirty="0"/>
              <a:t>按年龄排序？</a:t>
            </a:r>
            <a:endParaRPr lang="en-US" altLang="zh-CN" dirty="0"/>
          </a:p>
          <a:p>
            <a:r>
              <a:rPr lang="zh-CN" altLang="en-US" dirty="0"/>
              <a:t>可以这样：</a:t>
            </a:r>
            <a:endParaRPr lang="en-US" altLang="zh-CN" dirty="0"/>
          </a:p>
          <a:p>
            <a:endParaRPr lang="en-US" altLang="zh-CN" dirty="0"/>
          </a:p>
          <a:p>
            <a:endParaRPr lang="zh-CN" altLang="en-US" dirty="0"/>
          </a:p>
        </p:txBody>
      </p:sp>
      <p:sp>
        <p:nvSpPr>
          <p:cNvPr id="4" name="Rectangle 1">
            <a:extLst>
              <a:ext uri="{FF2B5EF4-FFF2-40B4-BE49-F238E27FC236}">
                <a16:creationId xmlns:a16="http://schemas.microsoft.com/office/drawing/2014/main" id="{8E970BC3-EE91-43ED-A1EA-F4CAF995C87E}"/>
              </a:ext>
            </a:extLst>
          </p:cNvPr>
          <p:cNvSpPr>
            <a:spLocks noChangeArrowheads="1"/>
          </p:cNvSpPr>
          <p:nvPr/>
        </p:nvSpPr>
        <p:spPr bwMode="auto">
          <a:xfrm>
            <a:off x="1475656" y="2359476"/>
            <a:ext cx="5940152" cy="2139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dirty="0">
                <a:ln>
                  <a:noFill/>
                </a:ln>
                <a:solidFill>
                  <a:srgbClr val="000000"/>
                </a:solidFill>
                <a:effectLst/>
                <a:latin typeface="Consolas" panose="020B0609020204030204" pitchFamily="49" charset="0"/>
              </a:rPr>
              <a:t>students = {</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'Tom'</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'A'</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18</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'Jerry'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'B'</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20</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'Sheldon'</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'B'</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17</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'Raj'</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'C'</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25</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'Penny'</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1" i="0" u="none" strike="noStrike" cap="none" normalizeH="0" baseline="0" dirty="0">
                <a:ln>
                  <a:noFill/>
                </a:ln>
                <a:solidFill>
                  <a:srgbClr val="008080"/>
                </a:solidFill>
                <a:effectLst/>
                <a:latin typeface="Consolas" panose="020B0609020204030204" pitchFamily="49" charset="0"/>
              </a:rPr>
              <a:t>'A'</a:t>
            </a: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0000FF"/>
                </a:solidFill>
                <a:effectLst/>
                <a:latin typeface="Consolas" panose="020B0609020204030204" pitchFamily="49" charset="0"/>
              </a:rPr>
              <a:t>13</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D9DA20-599C-4268-BBA2-405B210B5AF7}"/>
              </a:ext>
            </a:extLst>
          </p:cNvPr>
          <p:cNvSpPr>
            <a:spLocks noChangeArrowheads="1"/>
          </p:cNvSpPr>
          <p:nvPr/>
        </p:nvSpPr>
        <p:spPr bwMode="auto">
          <a:xfrm>
            <a:off x="1169876" y="5589240"/>
            <a:ext cx="6804248"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dirty="0">
                <a:ln>
                  <a:noFill/>
                </a:ln>
                <a:solidFill>
                  <a:srgbClr val="000000"/>
                </a:solidFill>
                <a:effectLst/>
                <a:latin typeface="Consolas" panose="020B0609020204030204" pitchFamily="49" charset="0"/>
              </a:rPr>
              <a:t>students_sorted = </a:t>
            </a:r>
            <a:r>
              <a:rPr kumimoji="0" lang="zh-CN" altLang="zh-CN" sz="1900" b="0" i="0" u="none" strike="noStrike" cap="none" normalizeH="0" baseline="0" dirty="0">
                <a:ln>
                  <a:noFill/>
                </a:ln>
                <a:solidFill>
                  <a:srgbClr val="000080"/>
                </a:solidFill>
                <a:effectLst/>
                <a:latin typeface="Consolas" panose="020B0609020204030204" pitchFamily="49" charset="0"/>
              </a:rPr>
              <a:t>sorted</a:t>
            </a:r>
            <a:r>
              <a:rPr kumimoji="0" lang="zh-CN" altLang="zh-CN" sz="1900" b="0" i="0" u="none" strike="noStrike" cap="none" normalizeH="0" baseline="0" dirty="0">
                <a:ln>
                  <a:noFill/>
                </a:ln>
                <a:solidFill>
                  <a:srgbClr val="000000"/>
                </a:solidFill>
                <a:effectLst/>
                <a:latin typeface="Consolas" panose="020B0609020204030204" pitchFamily="49" charset="0"/>
              </a:rPr>
              <a:t>(students.items(),</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00"/>
                </a:solidFill>
                <a:effectLst/>
                <a:latin typeface="Consolas" panose="020B0609020204030204" pitchFamily="49" charset="0"/>
              </a:rPr>
              <a:t>                         </a:t>
            </a:r>
            <a:r>
              <a:rPr kumimoji="0" lang="zh-CN" altLang="zh-CN" sz="1900" b="0" i="0" u="none" strike="noStrike" cap="none" normalizeH="0" baseline="0" dirty="0">
                <a:ln>
                  <a:noFill/>
                </a:ln>
                <a:solidFill>
                  <a:srgbClr val="660099"/>
                </a:solidFill>
                <a:effectLst/>
                <a:latin typeface="Consolas" panose="020B0609020204030204" pitchFamily="49" charset="0"/>
              </a:rPr>
              <a:t>key</a:t>
            </a:r>
            <a:r>
              <a:rPr kumimoji="0" lang="zh-CN" altLang="zh-CN" sz="1900" b="0" i="0" u="none" strike="noStrike" cap="none" normalizeH="0" baseline="0" dirty="0">
                <a:ln>
                  <a:noFill/>
                </a:ln>
                <a:solidFill>
                  <a:srgbClr val="000000"/>
                </a:solidFill>
                <a:effectLst/>
                <a:latin typeface="Consolas" panose="020B0609020204030204" pitchFamily="49" charset="0"/>
              </a:rPr>
              <a:t>=</a:t>
            </a:r>
            <a:r>
              <a:rPr kumimoji="0" lang="zh-CN" altLang="zh-CN" sz="1900" b="1" i="0" u="none" strike="noStrike" cap="none" normalizeH="0" baseline="0" dirty="0">
                <a:ln>
                  <a:noFill/>
                </a:ln>
                <a:solidFill>
                  <a:srgbClr val="000080"/>
                </a:solidFill>
                <a:effectLst/>
                <a:latin typeface="Consolas" panose="020B0609020204030204" pitchFamily="49" charset="0"/>
              </a:rPr>
              <a:t>lambda </a:t>
            </a:r>
            <a:r>
              <a:rPr kumimoji="0" lang="zh-CN" altLang="zh-CN" sz="1900" b="0" i="0" u="none" strike="noStrike" cap="none" normalizeH="0" baseline="0" dirty="0">
                <a:ln>
                  <a:noFill/>
                </a:ln>
                <a:solidFill>
                  <a:srgbClr val="000000"/>
                </a:solidFill>
                <a:effectLst/>
                <a:latin typeface="Consolas" panose="020B0609020204030204" pitchFamily="49" charset="0"/>
              </a:rPr>
              <a:t>x: x[</a:t>
            </a:r>
            <a:r>
              <a:rPr kumimoji="0" lang="zh-CN" altLang="zh-CN" sz="1900" b="0" i="0" u="none" strike="noStrike" cap="none" normalizeH="0" baseline="0" dirty="0">
                <a:ln>
                  <a:noFill/>
                </a:ln>
                <a:solidFill>
                  <a:srgbClr val="0000FF"/>
                </a:solidFill>
                <a:effectLst/>
                <a:latin typeface="Consolas" panose="020B0609020204030204" pitchFamily="49" charset="0"/>
              </a:rPr>
              <a:t>1</a:t>
            </a:r>
            <a:r>
              <a:rPr kumimoji="0" lang="zh-CN" altLang="zh-CN" sz="1900" b="0" i="0" u="none" strike="noStrike" cap="none" normalizeH="0" baseline="0" dirty="0">
                <a:ln>
                  <a:noFill/>
                </a:ln>
                <a:solidFill>
                  <a:srgbClr val="000000"/>
                </a:solidFill>
                <a:effectLst/>
                <a:latin typeface="Consolas" panose="020B0609020204030204" pitchFamily="49" charset="0"/>
              </a:rPr>
              <a:t>][</a:t>
            </a:r>
            <a:r>
              <a:rPr kumimoji="0" lang="zh-CN" altLang="zh-CN" sz="1900" b="0" i="0" u="none" strike="noStrike" cap="none" normalizeH="0" baseline="0" dirty="0">
                <a:ln>
                  <a:noFill/>
                </a:ln>
                <a:solidFill>
                  <a:srgbClr val="0000FF"/>
                </a:solidFill>
                <a:effectLst/>
                <a:latin typeface="Consolas" panose="020B0609020204030204" pitchFamily="49" charset="0"/>
              </a:rPr>
              <a:t>1</a:t>
            </a:r>
            <a:r>
              <a:rPr kumimoji="0" lang="zh-CN" altLang="zh-CN" sz="1900" b="0" i="0" u="none" strike="noStrike" cap="none" normalizeH="0" baseline="0" dirty="0">
                <a:ln>
                  <a:noFill/>
                </a:ln>
                <a:solidFill>
                  <a:srgbClr val="000000"/>
                </a:solidFill>
                <a:effectLst/>
                <a:latin typeface="Consolas" panose="020B0609020204030204" pitchFamily="49" charset="0"/>
              </a:rPr>
              <a:t>])</a:t>
            </a:r>
            <a:br>
              <a:rPr kumimoji="0" lang="zh-CN" altLang="zh-CN" sz="1900" b="0" i="0" u="none" strike="noStrike" cap="none" normalizeH="0" baseline="0" dirty="0">
                <a:ln>
                  <a:noFill/>
                </a:ln>
                <a:solidFill>
                  <a:srgbClr val="000000"/>
                </a:solidFill>
                <a:effectLst/>
                <a:latin typeface="Consolas" panose="020B0609020204030204" pitchFamily="49" charset="0"/>
              </a:rPr>
            </a:br>
            <a:r>
              <a:rPr kumimoji="0" lang="zh-CN" altLang="zh-CN" sz="1900" b="0" i="0" u="none" strike="noStrike" cap="none" normalizeH="0" baseline="0" dirty="0">
                <a:ln>
                  <a:noFill/>
                </a:ln>
                <a:solidFill>
                  <a:srgbClr val="000080"/>
                </a:solidFill>
                <a:effectLst/>
                <a:latin typeface="Consolas" panose="020B0609020204030204" pitchFamily="49" charset="0"/>
              </a:rPr>
              <a:t>print</a:t>
            </a:r>
            <a:r>
              <a:rPr kumimoji="0" lang="zh-CN" altLang="zh-CN" sz="1900" b="0" i="0" u="none" strike="noStrike" cap="none" normalizeH="0" baseline="0" dirty="0">
                <a:ln>
                  <a:noFill/>
                </a:ln>
                <a:solidFill>
                  <a:srgbClr val="000000"/>
                </a:solidFill>
                <a:effectLst/>
                <a:latin typeface="Consolas" panose="020B0609020204030204" pitchFamily="49" charset="0"/>
              </a:rPr>
              <a:t>(students_sorted)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75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0607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向函数传递信息</a:t>
            </a:r>
          </a:p>
        </p:txBody>
      </p:sp>
      <p:sp>
        <p:nvSpPr>
          <p:cNvPr id="3" name="内容占位符 2"/>
          <p:cNvSpPr>
            <a:spLocks noGrp="1"/>
          </p:cNvSpPr>
          <p:nvPr>
            <p:ph idx="1"/>
          </p:nvPr>
        </p:nvSpPr>
        <p:spPr/>
        <p:txBody>
          <a:bodyPr/>
          <a:lstStyle/>
          <a:p>
            <a:r>
              <a:rPr lang="zh-CN" altLang="en-US" dirty="0"/>
              <a:t>刚才的代码似乎还看不出函数的强大之处</a:t>
            </a:r>
            <a:endParaRPr lang="en-US" altLang="zh-CN" dirty="0"/>
          </a:p>
          <a:p>
            <a:r>
              <a:rPr lang="zh-CN" altLang="en-US" dirty="0"/>
              <a:t>咱们稍作修改</a:t>
            </a:r>
            <a:endParaRPr lang="en-US" altLang="zh-CN" dirty="0"/>
          </a:p>
          <a:p>
            <a:endParaRPr lang="en-US" altLang="zh-CN" dirty="0"/>
          </a:p>
          <a:p>
            <a:endParaRPr lang="en-US" altLang="zh-CN" dirty="0"/>
          </a:p>
          <a:p>
            <a:endParaRPr lang="en-US" altLang="zh-CN" dirty="0"/>
          </a:p>
          <a:p>
            <a:r>
              <a:rPr lang="zh-CN" altLang="en-US" dirty="0"/>
              <a:t>我们在调用函数时，传递了一个用户名的信息，这就是所谓的“</a:t>
            </a:r>
            <a:r>
              <a:rPr lang="zh-CN" altLang="en-US" dirty="0">
                <a:solidFill>
                  <a:schemeClr val="accent1"/>
                </a:solidFill>
              </a:rPr>
              <a:t>参数</a:t>
            </a:r>
            <a:r>
              <a:rPr lang="zh-CN" altLang="en-US" dirty="0"/>
              <a:t>”</a:t>
            </a:r>
            <a:endParaRPr lang="en-US" altLang="zh-CN" dirty="0"/>
          </a:p>
          <a:p>
            <a:r>
              <a:rPr lang="zh-CN" altLang="en-US" dirty="0"/>
              <a:t>函数就会获得这个信息并且处理</a:t>
            </a:r>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47578"/>
            <a:ext cx="34290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89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进一步改进代码</a:t>
            </a:r>
          </a:p>
        </p:txBody>
      </p:sp>
      <p:sp>
        <p:nvSpPr>
          <p:cNvPr id="3" name="内容占位符 2"/>
          <p:cNvSpPr>
            <a:spLocks noGrp="1"/>
          </p:cNvSpPr>
          <p:nvPr>
            <p:ph idx="1"/>
          </p:nvPr>
        </p:nvSpPr>
        <p:spPr/>
        <p:txBody>
          <a:bodyPr/>
          <a:lstStyle/>
          <a:p>
            <a:r>
              <a:rPr lang="zh-CN" altLang="en-US" dirty="0"/>
              <a:t>之所以使用函数是为了将程序抽象化</a:t>
            </a:r>
            <a:endParaRPr lang="en-US" altLang="zh-CN" dirty="0"/>
          </a:p>
          <a:p>
            <a:r>
              <a:rPr lang="zh-CN" altLang="en-US" dirty="0">
                <a:solidFill>
                  <a:schemeClr val="accent1"/>
                </a:solidFill>
              </a:rPr>
              <a:t>在需要多次使用同一段代码的时候只需要简单调用函数即可</a:t>
            </a:r>
            <a:endParaRPr lang="en-US" altLang="zh-CN" dirty="0">
              <a:solidFill>
                <a:schemeClr val="accent1"/>
              </a:solidFill>
            </a:endParaRPr>
          </a:p>
          <a:p>
            <a:r>
              <a:rPr lang="zh-CN" altLang="en-US" dirty="0"/>
              <a:t>比如先来看个简单的应用：</a:t>
            </a:r>
            <a:endParaRPr lang="en-US" altLang="zh-CN" dirty="0"/>
          </a:p>
          <a:p>
            <a:endParaRPr lang="en-US" altLang="zh-CN"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933056"/>
            <a:ext cx="3456384" cy="243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933055"/>
            <a:ext cx="2160240" cy="176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2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fade">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randombar(horizontal)">
                                      <p:cBhvr>
                                        <p:cTn id="2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1748</TotalTime>
  <Words>4511</Words>
  <Application>Microsoft Office PowerPoint</Application>
  <PresentationFormat>全屏显示(4:3)</PresentationFormat>
  <Paragraphs>500</Paragraphs>
  <Slides>78</Slides>
  <Notes>5</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78</vt:i4>
      </vt:variant>
    </vt:vector>
  </HeadingPairs>
  <TitlesOfParts>
    <vt:vector size="92" baseType="lpstr">
      <vt:lpstr>Arial Unicode MS</vt:lpstr>
      <vt:lpstr>PingFang SC</vt:lpstr>
      <vt:lpstr>华文楷体</vt:lpstr>
      <vt:lpstr>微软雅黑</vt:lpstr>
      <vt:lpstr>Arial</vt:lpstr>
      <vt:lpstr>Calibri</vt:lpstr>
      <vt:lpstr>Cambria Math</vt:lpstr>
      <vt:lpstr>Consolas</vt:lpstr>
      <vt:lpstr>Corbel</vt:lpstr>
      <vt:lpstr>Courier New</vt:lpstr>
      <vt:lpstr>Wingdings</vt:lpstr>
      <vt:lpstr>Wingdings 2</vt:lpstr>
      <vt:lpstr>Wingdings 3</vt:lpstr>
      <vt:lpstr>穿越</vt:lpstr>
      <vt:lpstr>Python中的 抽象与函数</vt:lpstr>
      <vt:lpstr>何谓抽象</vt:lpstr>
      <vt:lpstr>学了序列，有了循环，还有什么？</vt:lpstr>
      <vt:lpstr>Sloth is a virtue</vt:lpstr>
      <vt:lpstr>抽象的目的</vt:lpstr>
      <vt:lpstr>Python的函数 function</vt:lpstr>
      <vt:lpstr>自定义函数 def</vt:lpstr>
      <vt:lpstr>向函数传递信息</vt:lpstr>
      <vt:lpstr>进一步改进代码</vt:lpstr>
      <vt:lpstr>定义函数的基本语法</vt:lpstr>
      <vt:lpstr>函数的返回值示例</vt:lpstr>
      <vt:lpstr>关于参数</vt:lpstr>
      <vt:lpstr>原因分析：Python中的变量和对象</vt:lpstr>
      <vt:lpstr>可变(mutable) 与不可变(immutable)对象 </vt:lpstr>
      <vt:lpstr>Python的参数传递</vt:lpstr>
      <vt:lpstr>Python的参数传递</vt:lpstr>
      <vt:lpstr>是不是有点晕？</vt:lpstr>
      <vt:lpstr>经典示例：交换数字大小（不可变）</vt:lpstr>
      <vt:lpstr>经典示例：交换数字大小（可变）</vt:lpstr>
      <vt:lpstr>继续了解参数传递</vt:lpstr>
      <vt:lpstr>关键字参数示例</vt:lpstr>
      <vt:lpstr>指定默认参数值</vt:lpstr>
      <vt:lpstr>默认参数示例</vt:lpstr>
      <vt:lpstr>补充：不定长参数</vt:lpstr>
      <vt:lpstr>问题解决：</vt:lpstr>
      <vt:lpstr>参数*params分析</vt:lpstr>
      <vt:lpstr>对不定长参数params的使用</vt:lpstr>
      <vt:lpstr>关于不定长参数的更多</vt:lpstr>
      <vt:lpstr>变量作用域</vt:lpstr>
      <vt:lpstr>全局变量与局部变量</vt:lpstr>
      <vt:lpstr>变量作用域示例</vt:lpstr>
      <vt:lpstr>局部变量与全局变量的区别</vt:lpstr>
      <vt:lpstr>globals()</vt:lpstr>
      <vt:lpstr>重新关联全局变量：global</vt:lpstr>
      <vt:lpstr>函数的嵌套调用</vt:lpstr>
      <vt:lpstr>什么是函数递归 Recursion</vt:lpstr>
      <vt:lpstr>递归的两个要素</vt:lpstr>
      <vt:lpstr>经典的函数调用示例：求n!</vt:lpstr>
      <vt:lpstr>先想想，用循环来求n!该怎么实现？</vt:lpstr>
      <vt:lpstr>求n!的递归代码示例</vt:lpstr>
      <vt:lpstr>思考：如果求幂值呢？</vt:lpstr>
      <vt:lpstr>求幂值的代码示例：</vt:lpstr>
      <vt:lpstr>递归实现Fibonacci数列</vt:lpstr>
      <vt:lpstr>补充：生成随机数</vt:lpstr>
      <vt:lpstr>生成随机数示例：</vt:lpstr>
      <vt:lpstr>递归进阶：二分查找法</vt:lpstr>
      <vt:lpstr>二分查找法的思想</vt:lpstr>
      <vt:lpstr>使用循环来实现</vt:lpstr>
      <vt:lpstr>使用递归来实现</vt:lpstr>
      <vt:lpstr>bisect模块</vt:lpstr>
      <vt:lpstr>Python中的装饰器</vt:lpstr>
      <vt:lpstr>关于装饰器</vt:lpstr>
      <vt:lpstr>关于装饰器</vt:lpstr>
      <vt:lpstr>前置知识：在函数中定义函数</vt:lpstr>
      <vt:lpstr>前置知识：在函数中返回函数</vt:lpstr>
      <vt:lpstr>前置知识：将函数作为另一个函数的参数</vt:lpstr>
      <vt:lpstr>咱们再说回装饰器</vt:lpstr>
      <vt:lpstr>我们刚才已经实现了装饰器！</vt:lpstr>
      <vt:lpstr>Python中的模块</vt:lpstr>
      <vt:lpstr>函数与模块</vt:lpstr>
      <vt:lpstr>如何创建模块</vt:lpstr>
      <vt:lpstr>使用模块基本方法</vt:lpstr>
      <vt:lpstr>模块进阶示例</vt:lpstr>
      <vt:lpstr>问题分析</vt:lpstr>
      <vt:lpstr>以主程序的形式执行模块</vt:lpstr>
      <vt:lpstr>代码修改</vt:lpstr>
      <vt:lpstr>进阶使用模块</vt:lpstr>
      <vt:lpstr>Python中的包 Package</vt:lpstr>
      <vt:lpstr>示例程序结构分析</vt:lpstr>
      <vt:lpstr>关于sys.path</vt:lpstr>
      <vt:lpstr>补充：关于Python中的进阶排序</vt:lpstr>
      <vt:lpstr>也可以自定义函数来作为排序依据</vt:lpstr>
      <vt:lpstr>关于lambda匿名函数</vt:lpstr>
      <vt:lpstr>使用lambda函数来排序</vt:lpstr>
      <vt:lpstr>使用lambda函数对字典排序</vt:lpstr>
      <vt:lpstr>如何正确实现lambda对字典排序？</vt:lpstr>
      <vt:lpstr>实现复杂排序</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Python中的 抽象与函数</dc:title>
  <dc:creator>xyf</dc:creator>
  <cp:lastModifiedBy>Windows 用户</cp:lastModifiedBy>
  <cp:revision>90</cp:revision>
  <dcterms:created xsi:type="dcterms:W3CDTF">2019-08-16T16:12:58Z</dcterms:created>
  <dcterms:modified xsi:type="dcterms:W3CDTF">2021-04-23T06:52:13Z</dcterms:modified>
</cp:coreProperties>
</file>