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64" r:id="rId3"/>
    <p:sldId id="257" r:id="rId4"/>
    <p:sldId id="263" r:id="rId5"/>
    <p:sldId id="258" r:id="rId6"/>
    <p:sldId id="259" r:id="rId7"/>
    <p:sldId id="260" r:id="rId8"/>
    <p:sldId id="261"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6ED4"/>
    <a:srgbClr val="DCC4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5" d="100"/>
          <a:sy n="75"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ED1C14C-A143-42F5-B247-D0E800131009}" type="datetimeFigureOut">
              <a:rPr lang="en-US" smtClean="0"/>
              <a:t>4/29/2024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2346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38711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39157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6096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08331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6124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6874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20132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ED1C14C-A143-42F5-B247-D0E800131009}" type="datetimeFigureOut">
              <a:rPr lang="en-US" smtClean="0"/>
              <a:t>4/29/2024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5247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8411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ED1C14C-A143-42F5-B247-D0E800131009}" type="datetimeFigureOut">
              <a:rPr lang="en-US" smtClean="0"/>
              <a:t>4/29/2024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994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3467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272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84498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2180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611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583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4/29/2024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9416760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AmazonSalesAnalysis_17140351682830/Dashboar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rive.google.com/file/d/1muFpBkV3fLyfXB568AxKVfKn1-ooIL0t/view?usp=shar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C12DF898-43D4-4400-8CFD-A6C63A4CE5F1}"/>
              </a:ext>
            </a:extLst>
          </p:cNvPr>
          <p:cNvSpPr>
            <a:spLocks noGrp="1"/>
          </p:cNvSpPr>
          <p:nvPr>
            <p:ph type="ctrTitle"/>
          </p:nvPr>
        </p:nvSpPr>
        <p:spPr>
          <a:xfrm>
            <a:off x="1282700" y="1857910"/>
            <a:ext cx="9448800" cy="1825096"/>
          </a:xfrm>
        </p:spPr>
        <p:txBody>
          <a:bodyPr/>
          <a:lstStyle/>
          <a:p>
            <a:pPr algn="r"/>
            <a:r>
              <a:rPr lang="en-us" dirty="0">
                <a:latin typeface="Rosemary" panose="02000506040000020004" pitchFamily="2" charset="-126"/>
                <a:ea typeface="Rosemary" panose="02000506040000020004" pitchFamily="2" charset="-126"/>
                <a:cs typeface="Rosemary" panose="02000506040000020004" pitchFamily="2" charset="-126"/>
                <a:hlinkClick r:id="rId2"/>
              </a:rPr>
              <a:t>Sales Analysis</a:t>
            </a:r>
          </a:p>
        </p:txBody>
      </p:sp>
      <p:sp>
        <p:nvSpPr>
          <p:cNvPr id="3" name="slide1">
            <a:extLst>
              <a:ext uri="{FF2B5EF4-FFF2-40B4-BE49-F238E27FC236}">
                <a16:creationId xmlns:a16="http://schemas.microsoft.com/office/drawing/2014/main" id="{48FE9980-260B-4D93-8FAA-5811E5C274E4}"/>
              </a:ext>
            </a:extLst>
          </p:cNvPr>
          <p:cNvSpPr>
            <a:spLocks noGrp="1"/>
          </p:cNvSpPr>
          <p:nvPr>
            <p:ph type="subTitle" idx="1"/>
          </p:nvPr>
        </p:nvSpPr>
        <p:spPr/>
        <p:txBody>
          <a:bodyPr/>
          <a:lstStyle/>
          <a:p>
            <a:pPr algn="r"/>
            <a:r>
              <a:rPr lang="en-IN" dirty="0">
                <a:latin typeface="Rosemary" panose="02000506040000020004" pitchFamily="2" charset="-126"/>
                <a:ea typeface="Rosemary" panose="02000506040000020004" pitchFamily="2" charset="-126"/>
                <a:cs typeface="Rosemary" panose="02000506040000020004" pitchFamily="2" charset="-126"/>
              </a:rPr>
              <a:t>By Aditya Kumar</a:t>
            </a:r>
            <a:endParaRPr dirty="0">
              <a:latin typeface="Rosemary" panose="02000506040000020004" pitchFamily="2" charset="-126"/>
              <a:ea typeface="Rosemary" panose="02000506040000020004" pitchFamily="2" charset="-126"/>
              <a:cs typeface="Rosemary" panose="02000506040000020004" pitchFamily="2" charset="-126"/>
            </a:endParaRPr>
          </a:p>
        </p:txBody>
      </p:sp>
      <p:pic>
        <p:nvPicPr>
          <p:cNvPr id="5" name="Picture 4">
            <a:extLst>
              <a:ext uri="{FF2B5EF4-FFF2-40B4-BE49-F238E27FC236}">
                <a16:creationId xmlns:a16="http://schemas.microsoft.com/office/drawing/2014/main" id="{A72AAB32-6FC4-B90E-0E9F-30DF29826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2846003"/>
            <a:ext cx="3852442" cy="1165994"/>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C882377-8771-EF7C-C2C9-D2266975B056}"/>
              </a:ext>
            </a:extLst>
          </p:cNvPr>
          <p:cNvSpPr/>
          <p:nvPr/>
        </p:nvSpPr>
        <p:spPr>
          <a:xfrm>
            <a:off x="3914775" y="2857500"/>
            <a:ext cx="4343400" cy="1314450"/>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7FC6FA3C-ED72-C935-BE09-41F892C15CB2}"/>
              </a:ext>
            </a:extLst>
          </p:cNvPr>
          <p:cNvSpPr/>
          <p:nvPr/>
        </p:nvSpPr>
        <p:spPr>
          <a:xfrm>
            <a:off x="4118540" y="2967335"/>
            <a:ext cx="3954929" cy="1107996"/>
          </a:xfrm>
          <a:prstGeom prst="rect">
            <a:avLst/>
          </a:prstGeom>
          <a:noFill/>
        </p:spPr>
        <p:txBody>
          <a:bodyPr wrap="none" lIns="91440" tIns="45720" rIns="91440" bIns="45720">
            <a:spAutoFit/>
          </a:bodyPr>
          <a:lstStyle/>
          <a:p>
            <a:pPr algn="ctr"/>
            <a:r>
              <a:rPr lang="en-US" sz="6600" dirty="0">
                <a:latin typeface="Rosemary" panose="02000506040000020004" pitchFamily="2" charset="-126"/>
                <a:ea typeface="Rosemary" panose="02000506040000020004" pitchFamily="2" charset="-126"/>
                <a:cs typeface="Rosemary" panose="02000506040000020004" pitchFamily="2" charset="-126"/>
              </a:rPr>
              <a:t>Thank you.</a:t>
            </a:r>
          </a:p>
        </p:txBody>
      </p:sp>
    </p:spTree>
    <p:extLst>
      <p:ext uri="{BB962C8B-B14F-4D97-AF65-F5344CB8AC3E}">
        <p14:creationId xmlns:p14="http://schemas.microsoft.com/office/powerpoint/2010/main" val="155230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24E8D-FA6E-B2EE-6E96-7F148CC613A5}"/>
              </a:ext>
            </a:extLst>
          </p:cNvPr>
          <p:cNvSpPr txBox="1"/>
          <p:nvPr/>
        </p:nvSpPr>
        <p:spPr>
          <a:xfrm>
            <a:off x="1447800" y="1689100"/>
            <a:ext cx="8305800" cy="2616101"/>
          </a:xfrm>
          <a:prstGeom prst="rect">
            <a:avLst/>
          </a:prstGeom>
          <a:noFill/>
        </p:spPr>
        <p:txBody>
          <a:bodyPr wrap="square" rtlCol="0">
            <a:spAutoFit/>
          </a:bodyPr>
          <a:lstStyle/>
          <a:p>
            <a:r>
              <a:rPr lang="en-US" sz="4400" dirty="0">
                <a:ln w="0"/>
                <a:solidFill>
                  <a:schemeClr val="accent1"/>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Problem Statement:</a:t>
            </a:r>
          </a:p>
          <a:p>
            <a:pPr algn="just"/>
            <a:r>
              <a:rPr lang="en-US" sz="2400" dirty="0">
                <a:solidFill>
                  <a:schemeClr val="tx1">
                    <a:lumMod val="75000"/>
                  </a:schemeClr>
                </a:solidFill>
                <a:latin typeface="Rosemary" panose="02000506040000020004" pitchFamily="2" charset="-126"/>
                <a:ea typeface="Rosemary" panose="02000506040000020004" pitchFamily="2" charset="-126"/>
                <a:cs typeface="Rosemary" panose="02000506040000020004" pitchFamily="2" charset="-126"/>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sz="2400" dirty="0">
              <a:solidFill>
                <a:schemeClr val="tx1">
                  <a:lumMod val="75000"/>
                </a:schemeClr>
              </a:solidFill>
              <a:latin typeface="Rosemary" panose="02000506040000020004" pitchFamily="2" charset="-126"/>
              <a:ea typeface="Rosemary" panose="02000506040000020004" pitchFamily="2" charset="-126"/>
              <a:cs typeface="Rosemary" panose="02000506040000020004" pitchFamily="2" charset="-126"/>
            </a:endParaRPr>
          </a:p>
        </p:txBody>
      </p:sp>
    </p:spTree>
    <p:extLst>
      <p:ext uri="{BB962C8B-B14F-4D97-AF65-F5344CB8AC3E}">
        <p14:creationId xmlns:p14="http://schemas.microsoft.com/office/powerpoint/2010/main" val="15664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A57606-5D47-D0FA-9171-939D98220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7" y="0"/>
            <a:ext cx="12171583" cy="6858000"/>
          </a:xfrm>
          <a:prstGeom prst="rect">
            <a:avLst/>
          </a:prstGeom>
        </p:spPr>
      </p:pic>
    </p:spTree>
    <p:extLst>
      <p:ext uri="{BB962C8B-B14F-4D97-AF65-F5344CB8AC3E}">
        <p14:creationId xmlns:p14="http://schemas.microsoft.com/office/powerpoint/2010/main" val="95992585"/>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531CD-B1CD-BA1D-121B-6D136897C069}"/>
              </a:ext>
            </a:extLst>
          </p:cNvPr>
          <p:cNvSpPr txBox="1"/>
          <p:nvPr/>
        </p:nvSpPr>
        <p:spPr>
          <a:xfrm>
            <a:off x="721495" y="2131937"/>
            <a:ext cx="4914900" cy="923330"/>
          </a:xfrm>
          <a:prstGeom prst="rect">
            <a:avLst/>
          </a:prstGeom>
          <a:noFill/>
        </p:spPr>
        <p:txBody>
          <a:bodyPr wrap="square" rtlCol="0">
            <a:spAutoFit/>
          </a:bodyPr>
          <a:lstStyle/>
          <a:p>
            <a:pPr algn="just"/>
            <a:r>
              <a:rPr lang="en-IN" dirty="0"/>
              <a:t>Click </a:t>
            </a:r>
            <a:r>
              <a:rPr lang="en-IN" dirty="0">
                <a:hlinkClick r:id="rId2"/>
              </a:rPr>
              <a:t>here</a:t>
            </a:r>
            <a:r>
              <a:rPr lang="en-IN" dirty="0"/>
              <a:t> to access Dataset.</a:t>
            </a:r>
          </a:p>
          <a:p>
            <a:pPr algn="just"/>
            <a:endParaRPr lang="en-IN" dirty="0"/>
          </a:p>
          <a:p>
            <a:pPr algn="just"/>
            <a:endParaRPr lang="en-IN" dirty="0"/>
          </a:p>
        </p:txBody>
      </p:sp>
      <p:pic>
        <p:nvPicPr>
          <p:cNvPr id="4" name="Picture 3">
            <a:extLst>
              <a:ext uri="{FF2B5EF4-FFF2-40B4-BE49-F238E27FC236}">
                <a16:creationId xmlns:a16="http://schemas.microsoft.com/office/drawing/2014/main" id="{105F76CA-DEA1-94BC-DB2A-B727D1EDAEF0}"/>
              </a:ext>
            </a:extLst>
          </p:cNvPr>
          <p:cNvPicPr>
            <a:picLocks noChangeAspect="1"/>
          </p:cNvPicPr>
          <p:nvPr/>
        </p:nvPicPr>
        <p:blipFill>
          <a:blip r:embed="rId3"/>
          <a:stretch>
            <a:fillRect/>
          </a:stretch>
        </p:blipFill>
        <p:spPr>
          <a:xfrm>
            <a:off x="7831086" y="1003301"/>
            <a:ext cx="1011322" cy="1130300"/>
          </a:xfrm>
          <a:prstGeom prst="rect">
            <a:avLst/>
          </a:prstGeom>
        </p:spPr>
      </p:pic>
      <p:pic>
        <p:nvPicPr>
          <p:cNvPr id="5" name="Picture 4">
            <a:extLst>
              <a:ext uri="{FF2B5EF4-FFF2-40B4-BE49-F238E27FC236}">
                <a16:creationId xmlns:a16="http://schemas.microsoft.com/office/drawing/2014/main" id="{E25EEF67-F398-0809-DC77-C0DD5DF504FA}"/>
              </a:ext>
            </a:extLst>
          </p:cNvPr>
          <p:cNvPicPr>
            <a:picLocks noChangeAspect="1"/>
          </p:cNvPicPr>
          <p:nvPr/>
        </p:nvPicPr>
        <p:blipFill>
          <a:blip r:embed="rId3"/>
          <a:stretch>
            <a:fillRect/>
          </a:stretch>
        </p:blipFill>
        <p:spPr>
          <a:xfrm>
            <a:off x="9013056" y="1766963"/>
            <a:ext cx="1011322" cy="1190474"/>
          </a:xfrm>
          <a:prstGeom prst="rect">
            <a:avLst/>
          </a:prstGeom>
        </p:spPr>
      </p:pic>
      <p:pic>
        <p:nvPicPr>
          <p:cNvPr id="6" name="Picture 5">
            <a:extLst>
              <a:ext uri="{FF2B5EF4-FFF2-40B4-BE49-F238E27FC236}">
                <a16:creationId xmlns:a16="http://schemas.microsoft.com/office/drawing/2014/main" id="{19E26CFC-7595-9BF3-9109-7ACE161157DD}"/>
              </a:ext>
            </a:extLst>
          </p:cNvPr>
          <p:cNvPicPr>
            <a:picLocks noChangeAspect="1"/>
          </p:cNvPicPr>
          <p:nvPr/>
        </p:nvPicPr>
        <p:blipFill>
          <a:blip r:embed="rId3"/>
          <a:stretch>
            <a:fillRect/>
          </a:stretch>
        </p:blipFill>
        <p:spPr>
          <a:xfrm>
            <a:off x="8336747" y="3186036"/>
            <a:ext cx="1011322" cy="1190474"/>
          </a:xfrm>
          <a:prstGeom prst="rect">
            <a:avLst/>
          </a:prstGeom>
        </p:spPr>
      </p:pic>
      <p:sp>
        <p:nvSpPr>
          <p:cNvPr id="7" name="Rectangle 6">
            <a:extLst>
              <a:ext uri="{FF2B5EF4-FFF2-40B4-BE49-F238E27FC236}">
                <a16:creationId xmlns:a16="http://schemas.microsoft.com/office/drawing/2014/main" id="{E3211E96-DA04-DC03-96D6-46A49F3B83BA}"/>
              </a:ext>
            </a:extLst>
          </p:cNvPr>
          <p:cNvSpPr/>
          <p:nvPr/>
        </p:nvSpPr>
        <p:spPr>
          <a:xfrm>
            <a:off x="383341" y="1445047"/>
            <a:ext cx="2624436" cy="769441"/>
          </a:xfrm>
          <a:prstGeom prst="rect">
            <a:avLst/>
          </a:prstGeom>
          <a:noFill/>
        </p:spPr>
        <p:txBody>
          <a:bodyPr wrap="none" lIns="91440" tIns="45720" rIns="91440" bIns="45720">
            <a:spAutoFit/>
          </a:bodyPr>
          <a:lstStyle/>
          <a:p>
            <a:pPr algn="ctr"/>
            <a:r>
              <a:rPr lang="en-US" sz="4400" b="0" cap="none" spc="0" dirty="0">
                <a:ln w="0"/>
                <a:solidFill>
                  <a:schemeClr val="accent1"/>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Raw Data:</a:t>
            </a:r>
          </a:p>
        </p:txBody>
      </p:sp>
      <p:sp>
        <p:nvSpPr>
          <p:cNvPr id="8" name="Rectangle 7">
            <a:extLst>
              <a:ext uri="{FF2B5EF4-FFF2-40B4-BE49-F238E27FC236}">
                <a16:creationId xmlns:a16="http://schemas.microsoft.com/office/drawing/2014/main" id="{A43B3D5E-6FDB-18DA-314A-CDE4BCC72CD8}"/>
              </a:ext>
            </a:extLst>
          </p:cNvPr>
          <p:cNvSpPr/>
          <p:nvPr/>
        </p:nvSpPr>
        <p:spPr>
          <a:xfrm>
            <a:off x="383341" y="3012007"/>
            <a:ext cx="6822702" cy="923330"/>
          </a:xfrm>
          <a:prstGeom prst="rect">
            <a:avLst/>
          </a:prstGeom>
          <a:noFill/>
        </p:spPr>
        <p:txBody>
          <a:bodyPr wrap="none" lIns="91440" tIns="45720" rIns="91440" bIns="45720">
            <a:spAutoFit/>
          </a:bodyPr>
          <a:lstStyle/>
          <a:p>
            <a:pPr algn="ctr"/>
            <a:r>
              <a:rPr lang="en-US" sz="4400" b="0" cap="none" spc="0" dirty="0">
                <a:ln w="0"/>
                <a:solidFill>
                  <a:schemeClr val="accent1"/>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Data Manipulation and ETL</a:t>
            </a:r>
            <a:r>
              <a:rPr lang="en-US" sz="5400" b="0" cap="none" spc="0" dirty="0">
                <a:ln w="0"/>
                <a:solidFill>
                  <a:schemeClr val="accent1"/>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a:t>
            </a:r>
          </a:p>
        </p:txBody>
      </p:sp>
      <p:sp>
        <p:nvSpPr>
          <p:cNvPr id="9" name="TextBox 8">
            <a:extLst>
              <a:ext uri="{FF2B5EF4-FFF2-40B4-BE49-F238E27FC236}">
                <a16:creationId xmlns:a16="http://schemas.microsoft.com/office/drawing/2014/main" id="{6E64911B-9AFA-815D-7E51-673110E06B79}"/>
              </a:ext>
            </a:extLst>
          </p:cNvPr>
          <p:cNvSpPr txBox="1"/>
          <p:nvPr/>
        </p:nvSpPr>
        <p:spPr>
          <a:xfrm>
            <a:off x="721495" y="3935337"/>
            <a:ext cx="6942086" cy="2739211"/>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Convert text format to Datetime format in order date as well as Ship Date.</a:t>
            </a:r>
          </a:p>
          <a:p>
            <a:pPr marL="285750" indent="-285750">
              <a:buFont typeface="Wingdings" panose="05000000000000000000" pitchFamily="2" charset="2"/>
              <a:buChar char="Ø"/>
            </a:pPr>
            <a:r>
              <a:rPr lang="en-IN" sz="1600" b="1" dirty="0"/>
              <a:t>Cleaning Data to remove duplicates, missing values and outliers for accurate Analysis.</a:t>
            </a:r>
          </a:p>
          <a:p>
            <a:pPr marL="285750" indent="-285750">
              <a:buFont typeface="Wingdings" panose="05000000000000000000" pitchFamily="2" charset="2"/>
              <a:buChar char="Ø"/>
            </a:pPr>
            <a:r>
              <a:rPr lang="en-IN" sz="1600" b="1" dirty="0"/>
              <a:t>Writing the full form in the column name ORDER PRIORITY were written as :</a:t>
            </a:r>
          </a:p>
          <a:p>
            <a:pPr marL="742950" lvl="1" indent="-285750">
              <a:buFont typeface="Arial" panose="020B0604020202020204" pitchFamily="34" charset="0"/>
              <a:buChar char="•"/>
            </a:pPr>
            <a:r>
              <a:rPr lang="en-IN"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C- critical</a:t>
            </a:r>
          </a:p>
          <a:p>
            <a:pPr marL="742950" lvl="1" indent="-285750">
              <a:buFont typeface="Arial" panose="020B0604020202020204" pitchFamily="34" charset="0"/>
              <a:buChar char="•"/>
            </a:pPr>
            <a:r>
              <a:rPr lang="en-IN"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H- High</a:t>
            </a:r>
          </a:p>
          <a:p>
            <a:pPr marL="742950" lvl="1" indent="-285750">
              <a:buFont typeface="Arial" panose="020B0604020202020204" pitchFamily="34" charset="0"/>
              <a:buChar char="•"/>
            </a:pPr>
            <a:r>
              <a:rPr lang="en-IN"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L – Low </a:t>
            </a:r>
          </a:p>
          <a:p>
            <a:pPr marL="742950" lvl="1" indent="-285750">
              <a:buFont typeface="Arial" panose="020B0604020202020204" pitchFamily="34" charset="0"/>
              <a:buChar char="•"/>
            </a:pPr>
            <a:r>
              <a:rPr lang="en-IN"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M – Medium</a:t>
            </a:r>
          </a:p>
        </p:txBody>
      </p:sp>
    </p:spTree>
    <p:extLst>
      <p:ext uri="{BB962C8B-B14F-4D97-AF65-F5344CB8AC3E}">
        <p14:creationId xmlns:p14="http://schemas.microsoft.com/office/powerpoint/2010/main" val="4092308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9D7ABD-66DB-2B56-8835-87A6BF4E3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299" y="596900"/>
            <a:ext cx="6311789" cy="4635500"/>
          </a:xfrm>
          <a:prstGeom prst="rect">
            <a:avLst/>
          </a:prstGeom>
        </p:spPr>
      </p:pic>
      <p:sp>
        <p:nvSpPr>
          <p:cNvPr id="6" name="TextBox 5">
            <a:extLst>
              <a:ext uri="{FF2B5EF4-FFF2-40B4-BE49-F238E27FC236}">
                <a16:creationId xmlns:a16="http://schemas.microsoft.com/office/drawing/2014/main" id="{26FFAD83-2A02-DC3E-3B90-669DE49EA22F}"/>
              </a:ext>
            </a:extLst>
          </p:cNvPr>
          <p:cNvSpPr txBox="1"/>
          <p:nvPr/>
        </p:nvSpPr>
        <p:spPr>
          <a:xfrm>
            <a:off x="528638" y="1700213"/>
            <a:ext cx="4443412" cy="3477875"/>
          </a:xfrm>
          <a:prstGeom prst="rect">
            <a:avLst/>
          </a:prstGeom>
          <a:noFill/>
        </p:spPr>
        <p:txBody>
          <a:bodyPr wrap="square" rtlCol="0">
            <a:spAutoFit/>
          </a:bodyPr>
          <a:lstStyle/>
          <a:p>
            <a:pPr marL="285750" indent="-285750">
              <a:buFont typeface="Wingdings" panose="05000000000000000000" pitchFamily="2" charset="2"/>
              <a:buChar char="Ø"/>
            </a:pPr>
            <a:r>
              <a:rPr lang="en-IN" dirty="0"/>
              <a:t>This chart show the order priority of each Item Types.</a:t>
            </a:r>
          </a:p>
          <a:p>
            <a:pPr marL="285750" indent="-285750">
              <a:buFont typeface="Wingdings" panose="05000000000000000000" pitchFamily="2" charset="2"/>
              <a:buChar char="Ø"/>
            </a:pPr>
            <a:r>
              <a:rPr lang="en-IN" dirty="0"/>
              <a:t>As scene in this picture order priority are given:</a:t>
            </a:r>
          </a:p>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Critical</a:t>
            </a:r>
          </a:p>
          <a:p>
            <a:pPr marL="285750" indent="-285750">
              <a:buFont typeface="Arial" panose="020B0604020202020204" pitchFamily="34" charset="0"/>
              <a:buChar char="•"/>
            </a:pPr>
            <a:r>
              <a:rPr lang="en-IN" sz="1600"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High</a:t>
            </a:r>
          </a:p>
          <a:p>
            <a:pPr marL="285750" indent="-285750">
              <a:buFont typeface="Arial" panose="020B0604020202020204" pitchFamily="34" charset="0"/>
              <a:buChar char="•"/>
            </a:pPr>
            <a:r>
              <a:rPr lang="en-IN" sz="1600"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low</a:t>
            </a:r>
          </a:p>
          <a:p>
            <a:pPr marL="285750" indent="-285750">
              <a:buFont typeface="Arial" panose="020B0604020202020204" pitchFamily="34" charset="0"/>
              <a:buChar char="•"/>
            </a:pPr>
            <a:r>
              <a:rPr lang="en-IN" sz="1600" b="1" dirty="0">
                <a:solidFill>
                  <a:schemeClr val="accent1">
                    <a:lumMod val="40000"/>
                    <a:lumOff val="60000"/>
                  </a:schemeClr>
                </a:solidFill>
                <a:latin typeface="Calibri" panose="020F0502020204030204" pitchFamily="34" charset="0"/>
                <a:ea typeface="Calibri" panose="020F0502020204030204" pitchFamily="34" charset="0"/>
                <a:cs typeface="Calibri" panose="020F0502020204030204" pitchFamily="34" charset="0"/>
              </a:rPr>
              <a:t>		Medium</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More the darker mean the more priority in particular field like</a:t>
            </a:r>
          </a:p>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Priority of baby food are high in it </a:t>
            </a:r>
          </a:p>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Priority of beverages are critical likewise</a:t>
            </a:r>
          </a:p>
        </p:txBody>
      </p:sp>
    </p:spTree>
    <p:extLst>
      <p:ext uri="{BB962C8B-B14F-4D97-AF65-F5344CB8AC3E}">
        <p14:creationId xmlns:p14="http://schemas.microsoft.com/office/powerpoint/2010/main" val="27695212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DE822B-E9BC-6C13-632C-AA6BD72A9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100" y="711201"/>
            <a:ext cx="7035800" cy="4876799"/>
          </a:xfrm>
          <a:prstGeom prst="rect">
            <a:avLst/>
          </a:prstGeom>
        </p:spPr>
      </p:pic>
      <p:sp>
        <p:nvSpPr>
          <p:cNvPr id="4" name="TextBox 3">
            <a:extLst>
              <a:ext uri="{FF2B5EF4-FFF2-40B4-BE49-F238E27FC236}">
                <a16:creationId xmlns:a16="http://schemas.microsoft.com/office/drawing/2014/main" id="{175B5831-10AB-017A-256E-562E73845F62}"/>
              </a:ext>
            </a:extLst>
          </p:cNvPr>
          <p:cNvSpPr txBox="1"/>
          <p:nvPr/>
        </p:nvSpPr>
        <p:spPr>
          <a:xfrm>
            <a:off x="471488" y="2071688"/>
            <a:ext cx="3386137" cy="280076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accent1">
                    <a:lumMod val="40000"/>
                    <a:lumOff val="60000"/>
                  </a:schemeClr>
                </a:solidFill>
                <a:latin typeface="Segoe UI Semibold" panose="020B0702040204020203" pitchFamily="34" charset="0"/>
                <a:cs typeface="Segoe UI Semibold" panose="020B0702040204020203" pitchFamily="34" charset="0"/>
              </a:rPr>
              <a:t>This chart indicate the profit as per different region.</a:t>
            </a:r>
          </a:p>
          <a:p>
            <a:endParaRPr lang="en-IN" sz="1600" dirty="0">
              <a:solidFill>
                <a:schemeClr val="accent1">
                  <a:lumMod val="40000"/>
                  <a:lumOff val="60000"/>
                </a:schemeClr>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IN" sz="1600" dirty="0">
                <a:solidFill>
                  <a:schemeClr val="accent1">
                    <a:lumMod val="40000"/>
                    <a:lumOff val="60000"/>
                  </a:schemeClr>
                </a:solidFill>
                <a:latin typeface="Segoe UI Semibold" panose="020B0702040204020203" pitchFamily="34" charset="0"/>
                <a:cs typeface="Segoe UI Semibold" panose="020B0702040204020203" pitchFamily="34" charset="0"/>
              </a:rPr>
              <a:t>More big circle means profit from that region is high. For example profit from sub-Saharan Africa is highest</a:t>
            </a:r>
          </a:p>
          <a:p>
            <a:endParaRPr lang="en-IN" sz="1600" dirty="0">
              <a:solidFill>
                <a:schemeClr val="accent1">
                  <a:lumMod val="40000"/>
                  <a:lumOff val="60000"/>
                </a:schemeClr>
              </a:solidFill>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Ø"/>
            </a:pPr>
            <a:r>
              <a:rPr lang="en-IN" sz="1600" dirty="0">
                <a:solidFill>
                  <a:schemeClr val="accent1">
                    <a:lumMod val="40000"/>
                    <a:lumOff val="60000"/>
                  </a:schemeClr>
                </a:solidFill>
                <a:latin typeface="Segoe UI Semibold" panose="020B0702040204020203" pitchFamily="34" charset="0"/>
                <a:cs typeface="Segoe UI Semibold" panose="020B0702040204020203" pitchFamily="34" charset="0"/>
              </a:rPr>
              <a:t>Small circle means vice-versa. For example profit from North America is lowest here.</a:t>
            </a:r>
          </a:p>
        </p:txBody>
      </p:sp>
    </p:spTree>
    <p:extLst>
      <p:ext uri="{BB962C8B-B14F-4D97-AF65-F5344CB8AC3E}">
        <p14:creationId xmlns:p14="http://schemas.microsoft.com/office/powerpoint/2010/main" val="21176912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1B6207-BA65-D1A0-D4AC-62BE33EB3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73" y="1651000"/>
            <a:ext cx="5763027" cy="3578225"/>
          </a:xfrm>
          <a:prstGeom prst="rect">
            <a:avLst/>
          </a:prstGeom>
        </p:spPr>
      </p:pic>
      <p:sp>
        <p:nvSpPr>
          <p:cNvPr id="8" name="TextBox 7">
            <a:extLst>
              <a:ext uri="{FF2B5EF4-FFF2-40B4-BE49-F238E27FC236}">
                <a16:creationId xmlns:a16="http://schemas.microsoft.com/office/drawing/2014/main" id="{B3204FE3-91FB-60B6-19FB-3388210C02C1}"/>
              </a:ext>
            </a:extLst>
          </p:cNvPr>
          <p:cNvSpPr txBox="1"/>
          <p:nvPr/>
        </p:nvSpPr>
        <p:spPr>
          <a:xfrm>
            <a:off x="7721601" y="1993900"/>
            <a:ext cx="3949700" cy="2062103"/>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rgbClr val="A86ED4"/>
                </a:solidFill>
                <a:latin typeface="Segoe UI Semibold" panose="020B0702040204020203" pitchFamily="34" charset="0"/>
                <a:cs typeface="Segoe UI Semibold" panose="020B0702040204020203" pitchFamily="34" charset="0"/>
              </a:rPr>
              <a:t>This chart show the profit as per Item type and</a:t>
            </a:r>
          </a:p>
          <a:p>
            <a:pPr marL="285750" indent="-285750">
              <a:buFont typeface="Wingdings" panose="05000000000000000000" pitchFamily="2" charset="2"/>
              <a:buChar char="Ø"/>
            </a:pPr>
            <a:r>
              <a:rPr lang="en-IN" sz="1600" dirty="0">
                <a:solidFill>
                  <a:srgbClr val="A86ED4"/>
                </a:solidFill>
                <a:latin typeface="Segoe UI Semibold" panose="020B0702040204020203" pitchFamily="34" charset="0"/>
                <a:cs typeface="Segoe UI Semibold" panose="020B0702040204020203" pitchFamily="34" charset="0"/>
              </a:rPr>
              <a:t> also categorized by sales channel like online and offline</a:t>
            </a:r>
          </a:p>
          <a:p>
            <a:pPr marL="285750" indent="-285750">
              <a:buFont typeface="Wingdings" panose="05000000000000000000" pitchFamily="2" charset="2"/>
              <a:buChar char="Ø"/>
            </a:pPr>
            <a:r>
              <a:rPr lang="en-IN" sz="1600" dirty="0">
                <a:solidFill>
                  <a:srgbClr val="A86ED4"/>
                </a:solidFill>
                <a:latin typeface="Segoe UI Semibold" panose="020B0702040204020203" pitchFamily="34" charset="0"/>
                <a:cs typeface="Segoe UI Semibold" panose="020B0702040204020203" pitchFamily="34" charset="0"/>
              </a:rPr>
              <a:t>Here the cosmetics item are more valuable for the company because this type of item sold more and return more profit .</a:t>
            </a:r>
          </a:p>
        </p:txBody>
      </p:sp>
    </p:spTree>
    <p:extLst>
      <p:ext uri="{BB962C8B-B14F-4D97-AF65-F5344CB8AC3E}">
        <p14:creationId xmlns:p14="http://schemas.microsoft.com/office/powerpoint/2010/main" val="4366411"/>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6A6FA6-9F97-946F-A4E1-CEAEC6DCE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51" y="1561946"/>
            <a:ext cx="4009846" cy="4153054"/>
          </a:xfrm>
          <a:prstGeom prst="rect">
            <a:avLst/>
          </a:prstGeom>
        </p:spPr>
      </p:pic>
      <p:sp>
        <p:nvSpPr>
          <p:cNvPr id="4" name="TextBox 3">
            <a:extLst>
              <a:ext uri="{FF2B5EF4-FFF2-40B4-BE49-F238E27FC236}">
                <a16:creationId xmlns:a16="http://schemas.microsoft.com/office/drawing/2014/main" id="{721D285C-FB30-39EC-1F64-02C8E7752C71}"/>
              </a:ext>
            </a:extLst>
          </p:cNvPr>
          <p:cNvSpPr txBox="1"/>
          <p:nvPr/>
        </p:nvSpPr>
        <p:spPr>
          <a:xfrm>
            <a:off x="5461000" y="2260600"/>
            <a:ext cx="5105400" cy="1446550"/>
          </a:xfrm>
          <a:prstGeom prst="rect">
            <a:avLst/>
          </a:prstGeom>
          <a:noFill/>
        </p:spPr>
        <p:txBody>
          <a:bodyPr wrap="square" rtlCol="0">
            <a:spAutoFit/>
          </a:bodyPr>
          <a:lstStyle/>
          <a:p>
            <a:pPr marL="457200" indent="-457200">
              <a:buFont typeface="Wingdings" panose="05000000000000000000" pitchFamily="2" charset="2"/>
              <a:buChar char="v"/>
            </a:pPr>
            <a:r>
              <a:rPr lang="en-IN" sz="2800" dirty="0">
                <a:solidFill>
                  <a:srgbClr val="A86ED4"/>
                </a:solidFill>
                <a:latin typeface="Rosemary" panose="02000506040000020004" pitchFamily="2" charset="-126"/>
                <a:ea typeface="Rosemary" panose="02000506040000020004" pitchFamily="2" charset="-126"/>
                <a:cs typeface="Rosemary" panose="02000506040000020004" pitchFamily="2" charset="-126"/>
              </a:rPr>
              <a:t>Categorization of profit over sales channel.</a:t>
            </a:r>
          </a:p>
          <a:p>
            <a:pPr marL="742950" lvl="1" indent="-285750">
              <a:buFont typeface="Wingdings" panose="05000000000000000000" pitchFamily="2" charset="2"/>
              <a:buChar char="v"/>
            </a:pPr>
            <a:r>
              <a:rPr lang="en-IN" sz="1600" b="1" dirty="0">
                <a:solidFill>
                  <a:srgbClr val="DCC4EE"/>
                </a:solidFill>
                <a:latin typeface="Calibri" panose="020F0502020204030204" pitchFamily="34" charset="0"/>
                <a:ea typeface="Calibri" panose="020F0502020204030204" pitchFamily="34" charset="0"/>
                <a:cs typeface="Calibri" panose="020F0502020204030204" pitchFamily="34" charset="0"/>
              </a:rPr>
              <a:t>Online – 43.58%</a:t>
            </a:r>
          </a:p>
          <a:p>
            <a:pPr marL="742950" lvl="1" indent="-285750">
              <a:buFont typeface="Wingdings" panose="05000000000000000000" pitchFamily="2" charset="2"/>
              <a:buChar char="v"/>
            </a:pPr>
            <a:r>
              <a:rPr lang="en-IN" sz="1600" b="1" dirty="0">
                <a:solidFill>
                  <a:srgbClr val="DCC4EE"/>
                </a:solidFill>
                <a:latin typeface="Calibri" panose="020F0502020204030204" pitchFamily="34" charset="0"/>
                <a:ea typeface="Calibri" panose="020F0502020204030204" pitchFamily="34" charset="0"/>
                <a:cs typeface="Calibri" panose="020F0502020204030204" pitchFamily="34" charset="0"/>
              </a:rPr>
              <a:t>Offline – 56-42%</a:t>
            </a:r>
          </a:p>
        </p:txBody>
      </p:sp>
    </p:spTree>
    <p:extLst>
      <p:ext uri="{BB962C8B-B14F-4D97-AF65-F5344CB8AC3E}">
        <p14:creationId xmlns:p14="http://schemas.microsoft.com/office/powerpoint/2010/main" val="399425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71551-93C4-8984-B966-1801A11CF1EC}"/>
              </a:ext>
            </a:extLst>
          </p:cNvPr>
          <p:cNvSpPr txBox="1"/>
          <p:nvPr/>
        </p:nvSpPr>
        <p:spPr>
          <a:xfrm>
            <a:off x="1041401" y="1625600"/>
            <a:ext cx="8851900" cy="2000548"/>
          </a:xfrm>
          <a:prstGeom prst="rect">
            <a:avLst/>
          </a:prstGeom>
          <a:noFill/>
        </p:spPr>
        <p:txBody>
          <a:bodyPr wrap="square" rtlCol="0">
            <a:spAutoFit/>
          </a:bodyPr>
          <a:lstStyle/>
          <a:p>
            <a:r>
              <a:rPr lang="en-IN" sz="4400" dirty="0">
                <a:ln w="0"/>
                <a:solidFill>
                  <a:schemeClr val="accent2">
                    <a:lumMod val="75000"/>
                  </a:schemeClr>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Insights &amp; Analysis:</a:t>
            </a:r>
          </a:p>
          <a:p>
            <a:pPr marL="285750" indent="-285750">
              <a:buFont typeface="Wingdings" panose="05000000000000000000" pitchFamily="2" charset="2"/>
              <a:buChar char="Ø"/>
            </a:pPr>
            <a:r>
              <a:rPr lang="en-IN" sz="1600" b="1" dirty="0"/>
              <a:t>Evaluate the impact of marketing campaigns, pricing changes, and promotions on sales.</a:t>
            </a:r>
          </a:p>
          <a:p>
            <a:pPr marL="285750" indent="-285750">
              <a:buFont typeface="Wingdings" panose="05000000000000000000" pitchFamily="2" charset="2"/>
              <a:buChar char="Ø"/>
            </a:pPr>
            <a:r>
              <a:rPr lang="en-IN" sz="1600" b="1" dirty="0"/>
              <a:t>Explored correlations  between Customers demographics, product category, and sales performance.</a:t>
            </a:r>
          </a:p>
          <a:p>
            <a:pPr marL="285750" indent="-285750">
              <a:buFont typeface="Wingdings" panose="05000000000000000000" pitchFamily="2" charset="2"/>
              <a:buChar char="Ø"/>
            </a:pPr>
            <a:r>
              <a:rPr lang="en-IN" sz="1600" b="1" dirty="0"/>
              <a:t>Identify Sales and profit on the basis of Sales channel, year wise , Items types</a:t>
            </a:r>
          </a:p>
        </p:txBody>
      </p:sp>
      <p:sp>
        <p:nvSpPr>
          <p:cNvPr id="3" name="TextBox 2">
            <a:extLst>
              <a:ext uri="{FF2B5EF4-FFF2-40B4-BE49-F238E27FC236}">
                <a16:creationId xmlns:a16="http://schemas.microsoft.com/office/drawing/2014/main" id="{AE01F699-F259-D757-8382-E4A623F0A69D}"/>
              </a:ext>
            </a:extLst>
          </p:cNvPr>
          <p:cNvSpPr txBox="1"/>
          <p:nvPr/>
        </p:nvSpPr>
        <p:spPr>
          <a:xfrm>
            <a:off x="1041401" y="3962400"/>
            <a:ext cx="10655299" cy="1631216"/>
          </a:xfrm>
          <a:prstGeom prst="rect">
            <a:avLst/>
          </a:prstGeom>
          <a:noFill/>
        </p:spPr>
        <p:txBody>
          <a:bodyPr wrap="square" rtlCol="0">
            <a:spAutoFit/>
          </a:bodyPr>
          <a:lstStyle/>
          <a:p>
            <a:r>
              <a:rPr lang="en-IN" sz="3600" dirty="0">
                <a:ln w="0"/>
                <a:solidFill>
                  <a:schemeClr val="accent2">
                    <a:lumMod val="60000"/>
                    <a:lumOff val="40000"/>
                  </a:schemeClr>
                </a:solidFill>
                <a:effectLst>
                  <a:outerShdw blurRad="38100" dist="25400" dir="5400000" algn="ctr" rotWithShape="0">
                    <a:srgbClr val="6E747A">
                      <a:alpha val="43000"/>
                    </a:srgbClr>
                  </a:outerShdw>
                </a:effectLst>
                <a:latin typeface="Rosemary" panose="02000506040000020004" pitchFamily="2" charset="-126"/>
                <a:ea typeface="Rosemary" panose="02000506040000020004" pitchFamily="2" charset="-126"/>
                <a:cs typeface="Rosemary" panose="02000506040000020004" pitchFamily="2" charset="-126"/>
              </a:rPr>
              <a:t>Report Generation &amp; presentation:</a:t>
            </a:r>
          </a:p>
          <a:p>
            <a:r>
              <a:rPr lang="en-IN" sz="1600" b="1" dirty="0"/>
              <a:t>Compiled a comprehensive project report with key findings, actionable insights, and strategic recommendations.</a:t>
            </a:r>
          </a:p>
          <a:p>
            <a:r>
              <a:rPr lang="en-IN" sz="1600" b="1" dirty="0"/>
              <a:t>Presented visualizations, Charts  and Tables from Tableau Public in a clear and structured format.</a:t>
            </a:r>
          </a:p>
          <a:p>
            <a:endParaRPr lang="en-IN" sz="1600" b="1" dirty="0"/>
          </a:p>
        </p:txBody>
      </p:sp>
    </p:spTree>
    <p:extLst>
      <p:ext uri="{BB962C8B-B14F-4D97-AF65-F5344CB8AC3E}">
        <p14:creationId xmlns:p14="http://schemas.microsoft.com/office/powerpoint/2010/main" val="25715290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186</TotalTime>
  <Words>367</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Rosemary</vt:lpstr>
      <vt:lpstr>Arial</vt:lpstr>
      <vt:lpstr>Calibri</vt:lpstr>
      <vt:lpstr>Century Gothic</vt:lpstr>
      <vt:lpstr>Segoe UI Semibold</vt:lpstr>
      <vt:lpstr>Wingdings</vt:lpstr>
      <vt:lpstr>Vapor Trail</vt:lpstr>
      <vt:lpstr>Sales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Aditya</dc:creator>
  <cp:lastModifiedBy>Adi tya</cp:lastModifiedBy>
  <cp:revision>4</cp:revision>
  <dcterms:created xsi:type="dcterms:W3CDTF">2024-04-25T10:30:36Z</dcterms:created>
  <dcterms:modified xsi:type="dcterms:W3CDTF">2024-04-29T03:31:33Z</dcterms:modified>
</cp:coreProperties>
</file>