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62" r:id="rId2"/>
    <p:sldId id="261" r:id="rId3"/>
    <p:sldId id="263" r:id="rId4"/>
    <p:sldId id="264" r:id="rId5"/>
    <p:sldId id="259" r:id="rId6"/>
    <p:sldId id="258" r:id="rId7"/>
    <p:sldId id="260"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 tya" initials="At" lastIdx="1" clrIdx="0">
    <p:extLst>
      <p:ext uri="{19B8F6BF-5375-455C-9EA6-DF929625EA0E}">
        <p15:presenceInfo xmlns:p15="http://schemas.microsoft.com/office/powerpoint/2012/main" userId="58a05fe93848fb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4913"/>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E26B9-2461-46B1-A99B-E1C4D00A6268}"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9BFE-8C2E-4DDB-88DD-C793C797AFF2}" type="slidenum">
              <a:rPr lang="en-IN" smtClean="0"/>
              <a:t>‹#›</a:t>
            </a:fld>
            <a:endParaRPr lang="en-IN"/>
          </a:p>
        </p:txBody>
      </p:sp>
    </p:spTree>
    <p:extLst>
      <p:ext uri="{BB962C8B-B14F-4D97-AF65-F5344CB8AC3E}">
        <p14:creationId xmlns:p14="http://schemas.microsoft.com/office/powerpoint/2010/main" val="166415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839BFE-8C2E-4DDB-88DD-C793C797AFF2}" type="slidenum">
              <a:rPr lang="en-IN" smtClean="0"/>
              <a:t>4</a:t>
            </a:fld>
            <a:endParaRPr lang="en-IN"/>
          </a:p>
        </p:txBody>
      </p:sp>
    </p:spTree>
    <p:extLst>
      <p:ext uri="{BB962C8B-B14F-4D97-AF65-F5344CB8AC3E}">
        <p14:creationId xmlns:p14="http://schemas.microsoft.com/office/powerpoint/2010/main" val="211616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3428-0034-EA92-8BC7-5441B6A16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42FB1F-ECBA-5802-1CE5-F4D6DF699C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00546A-2D95-0206-885A-75A48CDF4ED9}"/>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5" name="Footer Placeholder 4">
            <a:extLst>
              <a:ext uri="{FF2B5EF4-FFF2-40B4-BE49-F238E27FC236}">
                <a16:creationId xmlns:a16="http://schemas.microsoft.com/office/drawing/2014/main" id="{FCDA562F-AC7E-D3A3-858E-D2A868D9E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31012-B74A-18C6-388B-62EA3188C3F6}"/>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1285137314"/>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08DC-BC8C-BC2F-ED47-F361CEB95E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2833ED-2313-7B7B-AF6A-4C4D6BB7B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0B670-F4FD-8F19-1E42-D51A6B2907B5}"/>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5" name="Footer Placeholder 4">
            <a:extLst>
              <a:ext uri="{FF2B5EF4-FFF2-40B4-BE49-F238E27FC236}">
                <a16:creationId xmlns:a16="http://schemas.microsoft.com/office/drawing/2014/main" id="{C6741FC3-1741-84EB-4346-67CBAD961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5187E-442D-A311-B1D3-94107AD77880}"/>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1644901883"/>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A2F30-6739-59A0-E15C-E65C895ABF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061B71-F7EB-73D5-AD37-8A130BBE9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B0CEB-9C45-A5E9-1DE2-CA17A2AA0E46}"/>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5" name="Footer Placeholder 4">
            <a:extLst>
              <a:ext uri="{FF2B5EF4-FFF2-40B4-BE49-F238E27FC236}">
                <a16:creationId xmlns:a16="http://schemas.microsoft.com/office/drawing/2014/main" id="{881C77F2-B2DA-6FFB-FD52-9BE322D27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B1137-FA45-745C-784B-B9936B38E13D}"/>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3106009000"/>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0B09-FB07-76DA-27F8-C9AB69267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43E9E-7E7C-FC8B-78D7-C49E4393C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953D9-D4EE-DBCD-D9FF-CB788DD83362}"/>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5" name="Footer Placeholder 4">
            <a:extLst>
              <a:ext uri="{FF2B5EF4-FFF2-40B4-BE49-F238E27FC236}">
                <a16:creationId xmlns:a16="http://schemas.microsoft.com/office/drawing/2014/main" id="{09DE76C3-0827-B6AB-CCF3-0011A0AA2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64E51-8ADC-036A-B40C-8ABB46633512}"/>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1775235758"/>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342C-8F07-7865-26A7-22B4968C21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7A82BE-09E4-2DB0-DCB8-D317BC849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F552B-9217-9164-C516-EAEEFC0F0BE5}"/>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5" name="Footer Placeholder 4">
            <a:extLst>
              <a:ext uri="{FF2B5EF4-FFF2-40B4-BE49-F238E27FC236}">
                <a16:creationId xmlns:a16="http://schemas.microsoft.com/office/drawing/2014/main" id="{13696861-D467-D957-C4C7-E9FDB55FF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69F9F-BDAF-1B79-D010-87AC8C41EC5D}"/>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1843197379"/>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BB03-8D09-D621-ABEA-B8281DD42D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BF469-1F2D-7BB3-49D0-D4EE3AD5F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E595D2-9DCF-672C-CEF7-35BCBF763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0148BC-0BA6-A28F-D2A5-CE194A3461FA}"/>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6" name="Footer Placeholder 5">
            <a:extLst>
              <a:ext uri="{FF2B5EF4-FFF2-40B4-BE49-F238E27FC236}">
                <a16:creationId xmlns:a16="http://schemas.microsoft.com/office/drawing/2014/main" id="{4E4B3167-B425-2EDF-0A3A-E180BBDDA7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37179B-72D8-ACAB-BBE3-C022FFF9E93B}"/>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3338268401"/>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FB94-0EFE-DE8B-CF5E-BE3C78B555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A206A2-B946-48E1-9C12-9E0D81888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B44C04-A4F7-D4CD-B8C9-3909674A66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41AF9A-C8FB-CA7E-2CCC-20C0B97B8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7E97D-820C-B882-F727-693D8119D7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FB12EA-830A-31D1-39E6-5A8A826DA600}"/>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8" name="Footer Placeholder 7">
            <a:extLst>
              <a:ext uri="{FF2B5EF4-FFF2-40B4-BE49-F238E27FC236}">
                <a16:creationId xmlns:a16="http://schemas.microsoft.com/office/drawing/2014/main" id="{7739F238-512A-4669-357A-DD981ACD42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A7846-DA1D-980D-B079-DE31C3F60275}"/>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1109169851"/>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5A9C-E947-0914-0BDC-4D82D4846A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3B073-4547-F07E-A90A-E5AE752374A0}"/>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4" name="Footer Placeholder 3">
            <a:extLst>
              <a:ext uri="{FF2B5EF4-FFF2-40B4-BE49-F238E27FC236}">
                <a16:creationId xmlns:a16="http://schemas.microsoft.com/office/drawing/2014/main" id="{ED633E91-C7C3-55B9-925C-A55E615545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9A672A-BA50-01B6-61E1-66231E48C863}"/>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2204707281"/>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F869B-A967-FBD1-10FD-46FD4EC1FF92}"/>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3" name="Footer Placeholder 2">
            <a:extLst>
              <a:ext uri="{FF2B5EF4-FFF2-40B4-BE49-F238E27FC236}">
                <a16:creationId xmlns:a16="http://schemas.microsoft.com/office/drawing/2014/main" id="{C5B02DED-3A24-5D6B-7F84-93D8F2C2E9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CF55B8-C668-23E3-C47B-A8D47462B8CC}"/>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645647782"/>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FF79-44F9-255A-C133-7F0607620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D3D0D9-E4CB-B1C3-505C-90DC90911F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1F95D6-B9B0-9B77-82B4-72ED242A1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871ED-11CF-334B-5C38-CCB4A881C035}"/>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6" name="Footer Placeholder 5">
            <a:extLst>
              <a:ext uri="{FF2B5EF4-FFF2-40B4-BE49-F238E27FC236}">
                <a16:creationId xmlns:a16="http://schemas.microsoft.com/office/drawing/2014/main" id="{F9F3B26C-A8B9-CB0B-1536-0A5C3BB2E2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F3FB9-80F5-76BA-0884-525C8BB96BE2}"/>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3521128675"/>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F706-F856-BD65-905E-315891990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7BF5D8-9835-6129-17B3-39D462038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5002C4-E158-F1C3-1173-3D857C1F4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558AC-4F20-B073-922B-0A917C5BBEB2}"/>
              </a:ext>
            </a:extLst>
          </p:cNvPr>
          <p:cNvSpPr>
            <a:spLocks noGrp="1"/>
          </p:cNvSpPr>
          <p:nvPr>
            <p:ph type="dt" sz="half" idx="10"/>
          </p:nvPr>
        </p:nvSpPr>
        <p:spPr/>
        <p:txBody>
          <a:bodyPr/>
          <a:lstStyle/>
          <a:p>
            <a:fld id="{CBA20293-EC64-479B-8263-0EF1DB29CB17}" type="datetimeFigureOut">
              <a:rPr lang="en-IN" smtClean="0"/>
              <a:t>08-05-2024</a:t>
            </a:fld>
            <a:endParaRPr lang="en-IN"/>
          </a:p>
        </p:txBody>
      </p:sp>
      <p:sp>
        <p:nvSpPr>
          <p:cNvPr id="6" name="Footer Placeholder 5">
            <a:extLst>
              <a:ext uri="{FF2B5EF4-FFF2-40B4-BE49-F238E27FC236}">
                <a16:creationId xmlns:a16="http://schemas.microsoft.com/office/drawing/2014/main" id="{CE563DDC-A2A0-7B05-1145-BAC2F7A16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CAFE6-60B1-705B-0175-D7B1BBDBB687}"/>
              </a:ext>
            </a:extLst>
          </p:cNvPr>
          <p:cNvSpPr>
            <a:spLocks noGrp="1"/>
          </p:cNvSpPr>
          <p:nvPr>
            <p:ph type="sldNum" sz="quarter" idx="12"/>
          </p:nvPr>
        </p:nvSpPr>
        <p:spPr/>
        <p:txBody>
          <a:bodyPr/>
          <a:lstStyle/>
          <a:p>
            <a:fld id="{D8A84FDB-ED5D-487C-B177-F3BFFE833797}" type="slidenum">
              <a:rPr lang="en-IN" smtClean="0"/>
              <a:t>‹#›</a:t>
            </a:fld>
            <a:endParaRPr lang="en-IN"/>
          </a:p>
        </p:txBody>
      </p:sp>
    </p:spTree>
    <p:extLst>
      <p:ext uri="{BB962C8B-B14F-4D97-AF65-F5344CB8AC3E}">
        <p14:creationId xmlns:p14="http://schemas.microsoft.com/office/powerpoint/2010/main" val="2585954152"/>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4F989-9BFD-E656-17B1-F3B07D4BFB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A12EE6-9D21-1DB3-8DB7-5BBE552FB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41AD6-F697-1D9C-7498-0C6E7B8D2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20293-EC64-479B-8263-0EF1DB29CB17}" type="datetimeFigureOut">
              <a:rPr lang="en-IN" smtClean="0"/>
              <a:t>08-05-2024</a:t>
            </a:fld>
            <a:endParaRPr lang="en-IN"/>
          </a:p>
        </p:txBody>
      </p:sp>
      <p:sp>
        <p:nvSpPr>
          <p:cNvPr id="5" name="Footer Placeholder 4">
            <a:extLst>
              <a:ext uri="{FF2B5EF4-FFF2-40B4-BE49-F238E27FC236}">
                <a16:creationId xmlns:a16="http://schemas.microsoft.com/office/drawing/2014/main" id="{C1FC4900-E372-2779-1F83-D29634794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97B8BC-79D2-AEEA-146B-3050DA6D4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84FDB-ED5D-487C-B177-F3BFFE833797}" type="slidenum">
              <a:rPr lang="en-IN" smtClean="0"/>
              <a:t>‹#›</a:t>
            </a:fld>
            <a:endParaRPr lang="en-IN"/>
          </a:p>
        </p:txBody>
      </p:sp>
    </p:spTree>
    <p:extLst>
      <p:ext uri="{BB962C8B-B14F-4D97-AF65-F5344CB8AC3E}">
        <p14:creationId xmlns:p14="http://schemas.microsoft.com/office/powerpoint/2010/main" val="38991457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hyperlink" Target="https://public.tableau.com/app/profile/aditya.kumar6002/viz/CropProductionAnalysisinIndia_17148975013260/Overview?publish=y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D9B023-E30E-0036-29DC-2DACEEB26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4478"/>
          </a:xfrm>
          <a:prstGeom prst="rect">
            <a:avLst/>
          </a:prstGeom>
        </p:spPr>
      </p:pic>
      <p:sp>
        <p:nvSpPr>
          <p:cNvPr id="9" name="TextBox 8">
            <a:extLst>
              <a:ext uri="{FF2B5EF4-FFF2-40B4-BE49-F238E27FC236}">
                <a16:creationId xmlns:a16="http://schemas.microsoft.com/office/drawing/2014/main" id="{1CDC456C-CDFD-D107-673D-B8142B7BD8FF}"/>
              </a:ext>
            </a:extLst>
          </p:cNvPr>
          <p:cNvSpPr txBox="1"/>
          <p:nvPr/>
        </p:nvSpPr>
        <p:spPr>
          <a:xfrm>
            <a:off x="5604189" y="1813943"/>
            <a:ext cx="3526301" cy="2123658"/>
          </a:xfrm>
          <a:prstGeom prst="rect">
            <a:avLst/>
          </a:prstGeom>
          <a:noFill/>
          <a:effectLst>
            <a:outerShdw blurRad="50800" dist="38100" dir="8100000" algn="tr" rotWithShape="0">
              <a:schemeClr val="bg2">
                <a:lumMod val="20000"/>
                <a:lumOff val="80000"/>
                <a:alpha val="40000"/>
              </a:schemeClr>
            </a:outerShdw>
          </a:effectLst>
        </p:spPr>
        <p:txBody>
          <a:bodyPr wrap="square">
            <a:spAutoFit/>
          </a:bodyPr>
          <a:lstStyle/>
          <a:p>
            <a:pPr algn="r"/>
            <a:r>
              <a:rPr lang="en-IN" sz="44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hlinkClick r:id="rId4">
                  <a:extLst>
                    <a:ext uri="{A12FA001-AC4F-418D-AE19-62706E023703}">
                      <ahyp:hlinkClr xmlns:ahyp="http://schemas.microsoft.com/office/drawing/2018/hyperlinkcolor" val="tx"/>
                    </a:ext>
                  </a:extLst>
                </a:hlinkClick>
              </a:rPr>
              <a:t>CROP</a:t>
            </a:r>
            <a:r>
              <a:rPr lang="en-IN" sz="2400" b="1" cap="none"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hlinkClick r:id="rId4"/>
              </a:rPr>
              <a:t> </a:t>
            </a:r>
          </a:p>
          <a:p>
            <a:pPr algn="r"/>
            <a:r>
              <a:rPr lang="en-IN" sz="44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hlinkClick r:id="rId4">
                  <a:extLst>
                    <a:ext uri="{A12FA001-AC4F-418D-AE19-62706E023703}">
                      <ahyp:hlinkClr xmlns:ahyp="http://schemas.microsoft.com/office/drawing/2018/hyperlinkcolor" val="tx"/>
                    </a:ext>
                  </a:extLst>
                </a:hlinkClick>
              </a:rPr>
              <a:t>PRODUCTION</a:t>
            </a:r>
            <a:r>
              <a:rPr lang="en-IN" sz="2400" b="1" cap="none"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hlinkClick r:id="rId4"/>
              </a:rPr>
              <a:t> </a:t>
            </a:r>
            <a:r>
              <a:rPr lang="en-IN" sz="44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hlinkClick r:id="rId4">
                  <a:extLst>
                    <a:ext uri="{A12FA001-AC4F-418D-AE19-62706E023703}">
                      <ahyp:hlinkClr xmlns:ahyp="http://schemas.microsoft.com/office/drawing/2018/hyperlinkcolor" val="tx"/>
                    </a:ext>
                  </a:extLst>
                </a:hlinkClick>
              </a:rPr>
              <a:t>ANALYSIS</a:t>
            </a:r>
            <a:endParaRPr lang="en-IN" sz="44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endParaRPr>
          </a:p>
        </p:txBody>
      </p:sp>
      <p:sp>
        <p:nvSpPr>
          <p:cNvPr id="10" name="Rectangle 9">
            <a:extLst>
              <a:ext uri="{FF2B5EF4-FFF2-40B4-BE49-F238E27FC236}">
                <a16:creationId xmlns:a16="http://schemas.microsoft.com/office/drawing/2014/main" id="{8CC49A96-AA76-48F9-3552-259C63692C15}"/>
              </a:ext>
            </a:extLst>
          </p:cNvPr>
          <p:cNvSpPr/>
          <p:nvPr/>
        </p:nvSpPr>
        <p:spPr>
          <a:xfrm>
            <a:off x="9190215" y="1609679"/>
            <a:ext cx="52756" cy="253218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0D770F8F-F09E-84F7-045C-4EB31A5EC254}"/>
              </a:ext>
            </a:extLst>
          </p:cNvPr>
          <p:cNvSpPr txBox="1"/>
          <p:nvPr/>
        </p:nvSpPr>
        <p:spPr>
          <a:xfrm>
            <a:off x="9444361" y="2466254"/>
            <a:ext cx="2565126" cy="1200329"/>
          </a:xfrm>
          <a:prstGeom prst="rect">
            <a:avLst/>
          </a:prstGeom>
          <a:noFill/>
          <a:effectLst>
            <a:outerShdw blurRad="50800" dist="38100" dir="8100000" algn="tr" rotWithShape="0">
              <a:schemeClr val="bg1">
                <a:alpha val="40000"/>
              </a:schemeClr>
            </a:outerShdw>
          </a:effectLst>
        </p:spPr>
        <p:txBody>
          <a:bodyPr wrap="none" rtlCol="0">
            <a:spAutoFit/>
          </a:bodyPr>
          <a:lstStyle/>
          <a:p>
            <a:r>
              <a:rPr lang="en-IN" sz="72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rPr>
              <a:t>INDIA</a:t>
            </a:r>
          </a:p>
        </p:txBody>
      </p:sp>
      <p:sp>
        <p:nvSpPr>
          <p:cNvPr id="12" name="Rectangle 11">
            <a:extLst>
              <a:ext uri="{FF2B5EF4-FFF2-40B4-BE49-F238E27FC236}">
                <a16:creationId xmlns:a16="http://schemas.microsoft.com/office/drawing/2014/main" id="{4F3BBBD9-36A8-3248-F8AB-F897B20A77ED}"/>
              </a:ext>
            </a:extLst>
          </p:cNvPr>
          <p:cNvSpPr/>
          <p:nvPr/>
        </p:nvSpPr>
        <p:spPr>
          <a:xfrm>
            <a:off x="9312135" y="1976538"/>
            <a:ext cx="52755" cy="253218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7B8F4C10-0331-1B88-3895-CDBBDF3DA668}"/>
              </a:ext>
            </a:extLst>
          </p:cNvPr>
          <p:cNvSpPr txBox="1"/>
          <p:nvPr/>
        </p:nvSpPr>
        <p:spPr>
          <a:xfrm>
            <a:off x="9622066" y="4615960"/>
            <a:ext cx="2569934" cy="646331"/>
          </a:xfrm>
          <a:prstGeom prst="rect">
            <a:avLst/>
          </a:prstGeom>
          <a:noFill/>
        </p:spPr>
        <p:txBody>
          <a:bodyPr wrap="none" rtlCol="0">
            <a:spAutoFit/>
          </a:bodyPr>
          <a:lstStyle/>
          <a:p>
            <a:r>
              <a:rPr lang="en-IN" sz="3600" dirty="0">
                <a:solidFill>
                  <a:srgbClr val="92D050"/>
                </a:solidFill>
                <a:latin typeface="Chiller" panose="04020404031007020602" pitchFamily="82" charset="0"/>
                <a:ea typeface="Rosemary" panose="02000506040000020004" pitchFamily="2" charset="-126"/>
                <a:cs typeface="Rosemary" panose="02000506040000020004" pitchFamily="2" charset="-126"/>
              </a:rPr>
              <a:t>By</a:t>
            </a:r>
            <a:r>
              <a:rPr lang="en-IN" sz="3600" dirty="0">
                <a:solidFill>
                  <a:schemeClr val="bg1"/>
                </a:solidFill>
                <a:latin typeface="Chiller" panose="04020404031007020602" pitchFamily="82" charset="0"/>
                <a:ea typeface="Rosemary" panose="02000506040000020004" pitchFamily="2" charset="-126"/>
                <a:cs typeface="Rosemary" panose="02000506040000020004" pitchFamily="2" charset="-126"/>
              </a:rPr>
              <a:t> </a:t>
            </a:r>
            <a:r>
              <a:rPr lang="en-IN" sz="3600" dirty="0">
                <a:solidFill>
                  <a:srgbClr val="92D050"/>
                </a:solidFill>
                <a:latin typeface="Chiller" panose="04020404031007020602" pitchFamily="82" charset="0"/>
                <a:ea typeface="Rosemary" panose="02000506040000020004" pitchFamily="2" charset="-126"/>
                <a:cs typeface="Rosemary" panose="02000506040000020004" pitchFamily="2" charset="-126"/>
              </a:rPr>
              <a:t>Aditya</a:t>
            </a:r>
            <a:r>
              <a:rPr lang="en-IN" sz="3600" dirty="0">
                <a:solidFill>
                  <a:schemeClr val="bg1"/>
                </a:solidFill>
                <a:latin typeface="Chiller" panose="04020404031007020602" pitchFamily="82" charset="0"/>
                <a:ea typeface="Rosemary" panose="02000506040000020004" pitchFamily="2" charset="-126"/>
                <a:cs typeface="Rosemary" panose="02000506040000020004" pitchFamily="2" charset="-126"/>
              </a:rPr>
              <a:t> </a:t>
            </a:r>
            <a:r>
              <a:rPr lang="en-IN" sz="3600" dirty="0">
                <a:solidFill>
                  <a:srgbClr val="92D050"/>
                </a:solidFill>
                <a:latin typeface="Chiller" panose="04020404031007020602" pitchFamily="82" charset="0"/>
                <a:ea typeface="Rosemary" panose="02000506040000020004" pitchFamily="2" charset="-126"/>
                <a:cs typeface="Rosemary" panose="02000506040000020004" pitchFamily="2" charset="-126"/>
              </a:rPr>
              <a:t>Kumar</a:t>
            </a:r>
          </a:p>
        </p:txBody>
      </p:sp>
    </p:spTree>
    <p:custDataLst>
      <p:tags r:id="rId1"/>
    </p:custDataLst>
    <p:extLst>
      <p:ext uri="{BB962C8B-B14F-4D97-AF65-F5344CB8AC3E}">
        <p14:creationId xmlns:p14="http://schemas.microsoft.com/office/powerpoint/2010/main" val="1072051397"/>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25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par>
                                <p:cTn id="13" presetID="6" presetClass="entr" presetSubtype="16"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grpId="0" nodeType="withEffect">
                                  <p:stCondLst>
                                    <p:cond delay="25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2000"/>
                                        <p:tgtEl>
                                          <p:spTgt spid="12"/>
                                        </p:tgtEl>
                                      </p:cBhvr>
                                    </p:animEffect>
                                  </p:childTnLst>
                                </p:cTn>
                              </p:par>
                              <p:par>
                                <p:cTn id="19" presetID="6" presetClass="entr" presetSubtype="16" fill="hold" grpId="0" nodeType="with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2000"/>
                                        <p:tgtEl>
                                          <p:spTgt spid="11"/>
                                        </p:tgtEl>
                                      </p:cBhvr>
                                    </p:animEffect>
                                  </p:childTnLst>
                                </p:cTn>
                              </p:par>
                              <p:par>
                                <p:cTn id="22" presetID="6" presetClass="entr" presetSubtype="16" fill="hold" grpId="0" nodeType="with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circle(in)">
                                      <p:cBhvr>
                                        <p:cTn id="2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827192-6B06-F633-1EFD-14A3FF3A0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3F7A680-B741-11AC-5235-C0A7FF5ADECA}"/>
              </a:ext>
            </a:extLst>
          </p:cNvPr>
          <p:cNvSpPr txBox="1"/>
          <p:nvPr/>
        </p:nvSpPr>
        <p:spPr>
          <a:xfrm>
            <a:off x="862819" y="1083212"/>
            <a:ext cx="10128736" cy="3323987"/>
          </a:xfrm>
          <a:prstGeom prst="rect">
            <a:avLst/>
          </a:prstGeom>
          <a:noFill/>
          <a:effectLst>
            <a:outerShdw blurRad="50800" dist="38100" dir="5400000" algn="t" rotWithShape="0">
              <a:prstClr val="black">
                <a:alpha val="40000"/>
              </a:prstClr>
            </a:outerShdw>
          </a:effectLst>
          <a:scene3d>
            <a:camera prst="orthographicFront"/>
            <a:lightRig rig="threePt" dir="t"/>
          </a:scene3d>
          <a:sp3d>
            <a:bevelT w="31750" prst="softRound"/>
          </a:sp3d>
        </p:spPr>
        <p:txBody>
          <a:bodyPr wrap="square" rtlCol="0">
            <a:spAutoFit/>
          </a:bodyPr>
          <a:lstStyle/>
          <a:p>
            <a:r>
              <a:rPr lang="en-US" sz="66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rPr>
              <a:t>Introduction:-</a:t>
            </a:r>
          </a:p>
          <a:p>
            <a:pPr algn="just"/>
            <a:r>
              <a:rPr lang="en-US" sz="2400" dirty="0">
                <a:solidFill>
                  <a:schemeClr val="bg1"/>
                </a:solidFill>
              </a:rPr>
              <a:t>The agriculture business domain plays a critical role in the supply chain and is poised for significant evolution in the coming years, driven by advancements in the Future Internet. This paper introduces a novel Business-to-Business (B2B) collaboration platform tailored to the agri-food sector. The platform aims to facilitate effective and flexible collaboration among stakeholders from various associated business domains.</a:t>
            </a:r>
            <a:endParaRPr lang="en-IN" sz="2400" dirty="0">
              <a:solidFill>
                <a:schemeClr val="bg1"/>
              </a:solidFill>
            </a:endParaRPr>
          </a:p>
        </p:txBody>
      </p:sp>
    </p:spTree>
    <p:custDataLst>
      <p:tags r:id="rId1"/>
    </p:custDataLst>
    <p:extLst>
      <p:ext uri="{BB962C8B-B14F-4D97-AF65-F5344CB8AC3E}">
        <p14:creationId xmlns:p14="http://schemas.microsoft.com/office/powerpoint/2010/main" val="3542089588"/>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A63789-F9D6-CE47-9CC8-90315684A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D3DAD2D-F5D7-BE59-C07B-8583D5596303}"/>
              </a:ext>
            </a:extLst>
          </p:cNvPr>
          <p:cNvSpPr txBox="1"/>
          <p:nvPr/>
        </p:nvSpPr>
        <p:spPr>
          <a:xfrm>
            <a:off x="759656" y="1519310"/>
            <a:ext cx="7737230" cy="2677656"/>
          </a:xfrm>
          <a:prstGeom prst="rect">
            <a:avLst/>
          </a:prstGeom>
          <a:noFill/>
        </p:spPr>
        <p:txBody>
          <a:bodyPr wrap="square" rtlCol="0">
            <a:spAutoFit/>
          </a:bodyPr>
          <a:lstStyle/>
          <a:p>
            <a:r>
              <a:rPr lang="en-US" sz="48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rPr>
              <a:t>Problem Statement:-</a:t>
            </a:r>
          </a:p>
          <a:p>
            <a:pPr algn="just"/>
            <a:r>
              <a:rPr lang="en-US" sz="2400" dirty="0">
                <a:solidFill>
                  <a:schemeClr val="bg1"/>
                </a:solidFill>
              </a:rPr>
              <a:t>This dataset provides comprehensive information on crop production in India spanning several years. The primary objective is to leverage this dataset to predict crop production and uncover key insights into the factors influencing production metrics.</a:t>
            </a:r>
          </a:p>
        </p:txBody>
      </p:sp>
    </p:spTree>
    <p:extLst>
      <p:ext uri="{BB962C8B-B14F-4D97-AF65-F5344CB8AC3E}">
        <p14:creationId xmlns:p14="http://schemas.microsoft.com/office/powerpoint/2010/main" val="3119430542"/>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1FF53-10BD-882F-E95D-948753CF2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866184D-158F-2CFA-9FBE-1D59DB846A7F}"/>
              </a:ext>
            </a:extLst>
          </p:cNvPr>
          <p:cNvSpPr txBox="1"/>
          <p:nvPr/>
        </p:nvSpPr>
        <p:spPr>
          <a:xfrm>
            <a:off x="813582" y="633046"/>
            <a:ext cx="10564836" cy="5093702"/>
          </a:xfrm>
          <a:prstGeom prst="rect">
            <a:avLst/>
          </a:prstGeom>
          <a:noFill/>
        </p:spPr>
        <p:txBody>
          <a:bodyPr wrap="square" rtlCol="0">
            <a:spAutoFit/>
          </a:bodyPr>
          <a:lstStyle/>
          <a:p>
            <a:endParaRPr lang="en-US" sz="1800" b="1" dirty="0">
              <a:solidFill>
                <a:srgbClr val="000000"/>
              </a:solidFill>
              <a:effectLst/>
              <a:latin typeface="Rosemary" panose="02000506040000020004" pitchFamily="2" charset="-126"/>
            </a:endParaRPr>
          </a:p>
          <a:p>
            <a:r>
              <a:rPr lang="en-US" sz="2400" b="1" dirty="0">
                <a:solidFill>
                  <a:srgbClr val="2F4913"/>
                </a:solidFill>
                <a:effectLst/>
                <a:latin typeface="Rosemary" panose="02000506040000020004" pitchFamily="2" charset="-126"/>
              </a:rPr>
              <a:t>Data Sources:</a:t>
            </a:r>
            <a:r>
              <a:rPr lang="en-US" sz="2400" dirty="0">
                <a:solidFill>
                  <a:srgbClr val="2F4913"/>
                </a:solidFill>
                <a:effectLst/>
                <a:latin typeface="Rosemary" panose="02000506040000020004" pitchFamily="2" charset="-126"/>
              </a:rPr>
              <a:t> </a:t>
            </a:r>
            <a:endParaRPr lang="en-US" sz="2400" dirty="0">
              <a:solidFill>
                <a:srgbClr val="2F4913"/>
              </a:solidFill>
              <a:effectLst/>
            </a:endParaRPr>
          </a:p>
          <a:p>
            <a:pPr marL="285750" indent="-285750">
              <a:buFont typeface="Arial" panose="020B0604020202020204" pitchFamily="34" charset="0"/>
              <a:buChar char="•"/>
            </a:pPr>
            <a:r>
              <a:rPr lang="en-US" sz="2000" dirty="0">
                <a:solidFill>
                  <a:srgbClr val="000000"/>
                </a:solidFill>
                <a:effectLst/>
                <a:latin typeface="Rosemary" panose="02000506040000020004" pitchFamily="2" charset="-126"/>
              </a:rPr>
              <a:t>The Ministry of Agriculture &amp; Farmers Welfare, Government of India, for providing comprehensive data on crop area, yield, and production through their online portal.</a:t>
            </a:r>
            <a:endParaRPr lang="en-US" sz="2000" dirty="0">
              <a:effectLst/>
            </a:endParaRPr>
          </a:p>
          <a:p>
            <a:pPr marL="285750" indent="-285750">
              <a:buFont typeface="Arial" panose="020B0604020202020204" pitchFamily="34" charset="0"/>
              <a:buChar char="•"/>
            </a:pPr>
            <a:r>
              <a:rPr lang="en-US" sz="2000" dirty="0">
                <a:solidFill>
                  <a:srgbClr val="000000"/>
                </a:solidFill>
                <a:effectLst/>
                <a:latin typeface="Rosemary" panose="02000506040000020004" pitchFamily="2" charset="-126"/>
              </a:rPr>
              <a:t>I got this data from Unified Mentor Pvt Ltd.</a:t>
            </a:r>
            <a:endParaRPr lang="en-US" sz="2000" dirty="0">
              <a:effectLst/>
            </a:endParaRPr>
          </a:p>
          <a:p>
            <a:endParaRPr lang="en-US" sz="1800" dirty="0">
              <a:solidFill>
                <a:srgbClr val="000000"/>
              </a:solidFill>
              <a:effectLst/>
              <a:latin typeface="Rosemary" panose="02000506040000020004" pitchFamily="2" charset="-126"/>
            </a:endParaRPr>
          </a:p>
          <a:p>
            <a:r>
              <a:rPr lang="en-US" sz="2400" b="1" dirty="0">
                <a:solidFill>
                  <a:srgbClr val="2F4913"/>
                </a:solidFill>
                <a:effectLst/>
                <a:latin typeface="Rosemary" panose="02000506040000020004" pitchFamily="2" charset="-126"/>
              </a:rPr>
              <a:t>Researchers and Analysts:</a:t>
            </a:r>
            <a:r>
              <a:rPr lang="en-US" sz="2400" dirty="0">
                <a:solidFill>
                  <a:srgbClr val="2F4913"/>
                </a:solidFill>
                <a:effectLst/>
                <a:latin typeface="Rosemary" panose="02000506040000020004" pitchFamily="2" charset="-126"/>
              </a:rPr>
              <a:t> </a:t>
            </a:r>
            <a:endParaRPr lang="en-US" sz="2400" dirty="0">
              <a:solidFill>
                <a:srgbClr val="2F4913"/>
              </a:solidFill>
              <a:effectLst/>
            </a:endParaRPr>
          </a:p>
          <a:p>
            <a:pPr lvl="1"/>
            <a:r>
              <a:rPr lang="en-US" sz="2000" dirty="0">
                <a:solidFill>
                  <a:srgbClr val="000000"/>
                </a:solidFill>
                <a:effectLst/>
                <a:latin typeface="Rosemary" panose="02000506040000020004" pitchFamily="2" charset="-126"/>
              </a:rPr>
              <a:t>Gratitude is extended to the researchers and analysts who have previously investigated crop production in India. Their past work has informed the approach and methodology used in this analysis.</a:t>
            </a:r>
            <a:endParaRPr lang="en-US" sz="2000" dirty="0">
              <a:effectLst/>
            </a:endParaRPr>
          </a:p>
          <a:p>
            <a:endParaRPr lang="en-US" sz="2000" dirty="0">
              <a:solidFill>
                <a:srgbClr val="000000"/>
              </a:solidFill>
              <a:effectLst/>
              <a:latin typeface="Rosemary" panose="02000506040000020004" pitchFamily="2" charset="-126"/>
            </a:endParaRPr>
          </a:p>
          <a:p>
            <a:r>
              <a:rPr lang="en-US" sz="2400" b="1" dirty="0">
                <a:solidFill>
                  <a:srgbClr val="2F4913"/>
                </a:solidFill>
                <a:effectLst/>
                <a:latin typeface="Rosemary" panose="02000506040000020004" pitchFamily="2" charset="-126"/>
              </a:rPr>
              <a:t>Software and Tools:</a:t>
            </a:r>
            <a:r>
              <a:rPr lang="en-US" sz="2400" dirty="0">
                <a:solidFill>
                  <a:srgbClr val="2F4913"/>
                </a:solidFill>
                <a:effectLst/>
                <a:latin typeface="Rosemary" panose="02000506040000020004" pitchFamily="2" charset="-126"/>
              </a:rPr>
              <a:t> </a:t>
            </a:r>
            <a:endParaRPr lang="en-US" sz="2400" dirty="0">
              <a:solidFill>
                <a:srgbClr val="2F4913"/>
              </a:solidFill>
            </a:endParaRPr>
          </a:p>
          <a:p>
            <a:pPr lvl="1"/>
            <a:r>
              <a:rPr lang="en-US" sz="2000" dirty="0">
                <a:solidFill>
                  <a:srgbClr val="000000"/>
                </a:solidFill>
                <a:effectLst/>
                <a:latin typeface="Rosemary" panose="02000506040000020004" pitchFamily="2" charset="-126"/>
              </a:rPr>
              <a:t>Thanks to the developers of the software and tools used for data analysis and visualization that is </a:t>
            </a:r>
            <a:r>
              <a:rPr lang="en-US" sz="2000" b="1" dirty="0">
                <a:solidFill>
                  <a:srgbClr val="000000"/>
                </a:solidFill>
                <a:effectLst/>
                <a:latin typeface="Rosemary" panose="02000506040000020004" pitchFamily="2" charset="-126"/>
              </a:rPr>
              <a:t>Tableau</a:t>
            </a:r>
            <a:r>
              <a:rPr lang="en-US" sz="2000" dirty="0">
                <a:solidFill>
                  <a:srgbClr val="000000"/>
                </a:solidFill>
                <a:effectLst/>
                <a:latin typeface="Rosemary" panose="02000506040000020004" pitchFamily="2" charset="-126"/>
              </a:rPr>
              <a:t>. This tools facilitated the exploration and interpretation of the data.</a:t>
            </a:r>
          </a:p>
          <a:p>
            <a:pPr lvl="1"/>
            <a:endParaRPr lang="en-US" sz="1700" dirty="0">
              <a:solidFill>
                <a:srgbClr val="000000"/>
              </a:solidFill>
              <a:latin typeface="Rosemary" panose="02000506040000020004" pitchFamily="2" charset="-126"/>
            </a:endParaRPr>
          </a:p>
          <a:p>
            <a:r>
              <a:rPr lang="en-US" sz="2000" b="1" dirty="0">
                <a:solidFill>
                  <a:srgbClr val="2F4913"/>
                </a:solidFill>
                <a:latin typeface="Rosemary" panose="02000506040000020004" pitchFamily="2" charset="-126"/>
              </a:rPr>
              <a:t>A functional Dashboard that summarizing key findings  and insights from Analysis.</a:t>
            </a:r>
            <a:endParaRPr lang="en-US" sz="2000" b="1" dirty="0">
              <a:solidFill>
                <a:srgbClr val="2F4913"/>
              </a:solidFill>
              <a:effectLst/>
              <a:latin typeface="Rosemary" panose="02000506040000020004" pitchFamily="2" charset="-126"/>
            </a:endParaRPr>
          </a:p>
        </p:txBody>
      </p:sp>
    </p:spTree>
    <p:extLst>
      <p:ext uri="{BB962C8B-B14F-4D97-AF65-F5344CB8AC3E}">
        <p14:creationId xmlns:p14="http://schemas.microsoft.com/office/powerpoint/2010/main" val="925096164"/>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250" fill="hold"/>
                                        <p:tgtEl>
                                          <p:spTgt spid="2"/>
                                        </p:tgtEl>
                                        <p:attrNameLst>
                                          <p:attrName>ppt_w</p:attrName>
                                        </p:attrNameLst>
                                      </p:cBhvr>
                                      <p:tavLst>
                                        <p:tav tm="0">
                                          <p:val>
                                            <p:strVal val="#ppt_w+.3"/>
                                          </p:val>
                                        </p:tav>
                                        <p:tav tm="100000">
                                          <p:val>
                                            <p:strVal val="#ppt_w"/>
                                          </p:val>
                                        </p:tav>
                                      </p:tavLst>
                                    </p:anim>
                                    <p:anim calcmode="lin" valueType="num">
                                      <p:cBhvr>
                                        <p:cTn id="8" dur="2250" fill="hold"/>
                                        <p:tgtEl>
                                          <p:spTgt spid="2"/>
                                        </p:tgtEl>
                                        <p:attrNameLst>
                                          <p:attrName>ppt_h</p:attrName>
                                        </p:attrNameLst>
                                      </p:cBhvr>
                                      <p:tavLst>
                                        <p:tav tm="0">
                                          <p:val>
                                            <p:strVal val="#ppt_h"/>
                                          </p:val>
                                        </p:tav>
                                        <p:tav tm="100000">
                                          <p:val>
                                            <p:strVal val="#ppt_h"/>
                                          </p:val>
                                        </p:tav>
                                      </p:tavLst>
                                    </p:anim>
                                    <p:animEffect transition="in" filter="fade">
                                      <p:cBhvr>
                                        <p:cTn id="9" dur="2250"/>
                                        <p:tgtEl>
                                          <p:spTgt spid="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75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375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375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3750"/>
                                        <p:tgtEl>
                                          <p:spTgt spid="3">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3750"/>
                                        <p:tgtEl>
                                          <p:spTgt spid="3">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3750"/>
                                        <p:tgtEl>
                                          <p:spTgt spid="3">
                                            <p:txEl>
                                              <p:pRg st="8" end="8"/>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left)">
                                      <p:cBhvr>
                                        <p:cTn id="30" dur="3750"/>
                                        <p:tgtEl>
                                          <p:spTgt spid="3">
                                            <p:txEl>
                                              <p:pRg st="9" end="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wipe(left)">
                                      <p:cBhvr>
                                        <p:cTn id="33" dur="375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65C43B-1F88-3906-9DC9-75201DFEA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3987033993"/>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6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695ABE-8330-0291-633F-9382A9667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557173071"/>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250"/>
                                        <p:tgtEl>
                                          <p:spTgt spid="3"/>
                                        </p:tgtEl>
                                      </p:cBhvr>
                                    </p:animEffect>
                                    <p:anim calcmode="lin" valueType="num">
                                      <p:cBhvr>
                                        <p:cTn id="8" dur="6250" fill="hold"/>
                                        <p:tgtEl>
                                          <p:spTgt spid="3"/>
                                        </p:tgtEl>
                                        <p:attrNameLst>
                                          <p:attrName>ppt_x</p:attrName>
                                        </p:attrNameLst>
                                      </p:cBhvr>
                                      <p:tavLst>
                                        <p:tav tm="0">
                                          <p:val>
                                            <p:strVal val="#ppt_x"/>
                                          </p:val>
                                        </p:tav>
                                        <p:tav tm="100000">
                                          <p:val>
                                            <p:strVal val="#ppt_x"/>
                                          </p:val>
                                        </p:tav>
                                      </p:tavLst>
                                    </p:anim>
                                    <p:anim calcmode="lin" valueType="num">
                                      <p:cBhvr>
                                        <p:cTn id="9" dur="6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FED292-8401-C92E-733C-80686E5EF39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022733751"/>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6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8DD7B3-4605-024E-0773-421EB2C53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4763550"/>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6C4DE8-6866-7E46-F87D-27F7EBF7C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478"/>
          </a:xfrm>
          <a:prstGeom prst="rect">
            <a:avLst/>
          </a:prstGeom>
        </p:spPr>
      </p:pic>
      <p:sp>
        <p:nvSpPr>
          <p:cNvPr id="5" name="TextBox 4">
            <a:extLst>
              <a:ext uri="{FF2B5EF4-FFF2-40B4-BE49-F238E27FC236}">
                <a16:creationId xmlns:a16="http://schemas.microsoft.com/office/drawing/2014/main" id="{F459B4DB-ED72-CAA7-F6C6-03DF974E6FCB}"/>
              </a:ext>
            </a:extLst>
          </p:cNvPr>
          <p:cNvSpPr txBox="1"/>
          <p:nvPr/>
        </p:nvSpPr>
        <p:spPr>
          <a:xfrm>
            <a:off x="6414868" y="2765519"/>
            <a:ext cx="5317587" cy="1323439"/>
          </a:xfrm>
          <a:prstGeom prst="rect">
            <a:avLst/>
          </a:prstGeom>
          <a:noFill/>
          <a:effectLst>
            <a:reflection blurRad="6350" stA="50000" endA="300" endPos="38500" dist="50800" dir="5400000" sy="-100000" algn="bl" rotWithShape="0"/>
          </a:effectLst>
          <a:scene3d>
            <a:camera prst="orthographicFront"/>
            <a:lightRig rig="threePt" dir="t"/>
          </a:scene3d>
          <a:sp3d>
            <a:bevelT w="114300" prst="hardEdge"/>
          </a:sp3d>
        </p:spPr>
        <p:txBody>
          <a:bodyPr wrap="square" rtlCol="0">
            <a:spAutoFit/>
          </a:bodyPr>
          <a:lstStyle/>
          <a:p>
            <a:r>
              <a:rPr lang="en-IN" sz="80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rPr>
              <a:t>Thank</a:t>
            </a:r>
            <a:r>
              <a:rPr lang="en-IN" sz="40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rPr>
              <a:t>    </a:t>
            </a:r>
            <a:r>
              <a:rPr lang="en-IN" sz="8000" b="1" dirty="0">
                <a:ln/>
                <a:solidFill>
                  <a:srgbClr val="92D050"/>
                </a:solidFill>
                <a:effectLst>
                  <a:outerShdw blurRad="38100" dist="38100" dir="2700000" algn="tl">
                    <a:srgbClr val="000000">
                      <a:alpha val="43137"/>
                    </a:srgbClr>
                  </a:outerShdw>
                </a:effectLst>
                <a:latin typeface="Rosemary" panose="02000506040000020004" pitchFamily="2" charset="-126"/>
                <a:ea typeface="Rosemary" panose="02000506040000020004" pitchFamily="2" charset="-126"/>
                <a:cs typeface="Rosemary" panose="02000506040000020004" pitchFamily="2" charset="-126"/>
              </a:rPr>
              <a:t>you</a:t>
            </a:r>
          </a:p>
        </p:txBody>
      </p:sp>
    </p:spTree>
    <p:extLst>
      <p:ext uri="{BB962C8B-B14F-4D97-AF65-F5344CB8AC3E}">
        <p14:creationId xmlns:p14="http://schemas.microsoft.com/office/powerpoint/2010/main" val="1085736434"/>
      </p:ext>
    </p:extLst>
  </p:cSld>
  <p:clrMapOvr>
    <a:masterClrMapping/>
  </p:clrMapOvr>
  <mc:AlternateContent xmlns:mc="http://schemas.openxmlformats.org/markup-compatibility/2006">
    <mc:Choice xmlns:p14="http://schemas.microsoft.com/office/powerpoint/2010/main" Requires="p14">
      <p:transition p14:dur="10" advTm="0">
        <p:wipe dir="r"/>
      </p:transition>
    </mc:Choice>
    <mc:Fallback>
      <p:transition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6|1.5"/>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240</Words>
  <Application>Microsoft Office PowerPoint</Application>
  <PresentationFormat>Widescreen</PresentationFormat>
  <Paragraphs>22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Rosemary</vt:lpstr>
      <vt:lpstr>Arial</vt:lpstr>
      <vt:lpstr>Calibri</vt:lpstr>
      <vt:lpstr>Calibri Light</vt:lpstr>
      <vt:lpstr>Chiller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tya</dc:creator>
  <cp:lastModifiedBy>Adi tya</cp:lastModifiedBy>
  <cp:revision>3</cp:revision>
  <dcterms:created xsi:type="dcterms:W3CDTF">2024-05-08T04:55:16Z</dcterms:created>
  <dcterms:modified xsi:type="dcterms:W3CDTF">2024-05-08T11:39:54Z</dcterms:modified>
</cp:coreProperties>
</file>