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81" r:id="rId5"/>
    <p:sldMasterId id="2147483694" r:id="rId6"/>
    <p:sldMasterId id="2147483702" r:id="rId7"/>
    <p:sldMasterId id="2147483710" r:id="rId8"/>
    <p:sldMasterId id="2147483718" r:id="rId9"/>
    <p:sldMasterId id="2147483726" r:id="rId10"/>
  </p:sldMasterIdLst>
  <p:notesMasterIdLst>
    <p:notesMasterId r:id="rId33"/>
  </p:notesMasterIdLst>
  <p:handoutMasterIdLst>
    <p:handoutMasterId r:id="rId34"/>
  </p:handoutMasterIdLst>
  <p:sldIdLst>
    <p:sldId id="285" r:id="rId11"/>
    <p:sldId id="257" r:id="rId12"/>
    <p:sldId id="286" r:id="rId13"/>
    <p:sldId id="304" r:id="rId14"/>
    <p:sldId id="319" r:id="rId15"/>
    <p:sldId id="306" r:id="rId16"/>
    <p:sldId id="320" r:id="rId17"/>
    <p:sldId id="309" r:id="rId18"/>
    <p:sldId id="321" r:id="rId19"/>
    <p:sldId id="308" r:id="rId20"/>
    <p:sldId id="314" r:id="rId21"/>
    <p:sldId id="307" r:id="rId22"/>
    <p:sldId id="310" r:id="rId23"/>
    <p:sldId id="316" r:id="rId24"/>
    <p:sldId id="315" r:id="rId25"/>
    <p:sldId id="312" r:id="rId26"/>
    <p:sldId id="318" r:id="rId27"/>
    <p:sldId id="325" r:id="rId28"/>
    <p:sldId id="313" r:id="rId29"/>
    <p:sldId id="322" r:id="rId30"/>
    <p:sldId id="324" r:id="rId31"/>
    <p:sldId id="2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380"/>
    <a:srgbClr val="0171B0"/>
    <a:srgbClr val="3C454F"/>
    <a:srgbClr val="E34F24"/>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62857" autoAdjust="0"/>
  </p:normalViewPr>
  <p:slideViewPr>
    <p:cSldViewPr snapToGrid="0">
      <p:cViewPr varScale="1">
        <p:scale>
          <a:sx n="54" d="100"/>
          <a:sy n="54" d="100"/>
        </p:scale>
        <p:origin x="1733" y="384"/>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on Visual Studio Code has tight integration with Python and VS Code through the Python extension. The extension requires that Python be installed separately, but once Python and the extension are installed, the extension will automatically hook into python and the IDE to provide the integrated development experience expected from an IDE. Combined with the other features of VS Code, this offering makes for a full featured Python development experience not found in other IDE’s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573846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Visual Studio Code with Python helps developers write apps in the same way they can using much heavier programs. Visual Studio Cod brings many of the most loved features of Visual Studio to Python. Some of these features include, but are not limited to Linting to help prevent bugs, </a:t>
            </a:r>
            <a:r>
              <a:rPr lang="en-US" baseline="0" dirty="0" err="1"/>
              <a:t>Intellisense</a:t>
            </a:r>
            <a:r>
              <a:rPr lang="en-US" baseline="0" dirty="0"/>
              <a:t> for aiding code completion, and interactive debugging.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4245720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Many new Python developers can be confused between Python 2 and Python 3. While generally speaking, there is a lot of shared knowledge between these two versions, however Python 3 is not fully backwards compatible with Python 2. </a:t>
            </a:r>
          </a:p>
          <a:p>
            <a:endParaRPr lang="en-US" baseline="0" dirty="0"/>
          </a:p>
          <a:p>
            <a:r>
              <a:rPr lang="en-US" baseline="0" dirty="0"/>
              <a:t>Python 2 was given a long End-of-Life because of the shear number of apps and scripts written in Python. It isn’t, however, receiving any new features under the extended EOL.</a:t>
            </a:r>
          </a:p>
          <a:p>
            <a:endParaRPr lang="en-US" baseline="0" dirty="0"/>
          </a:p>
          <a:p>
            <a:r>
              <a:rPr lang="en-US" baseline="0" dirty="0"/>
              <a:t>Python 3 is the latest version, and should be the version of choice for new development. It also has better support for internationalization and other such features that make it more appealing to a global audience.</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372927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Given that Python is an interpreted language instead of a compiled language, it needs an interpreter to run. Interpreters for Python have been implemented in a number of languages including C, Java, and .NET. For the most part, the one that comes from the Python Foundation will work for most all apps. The important thing to note is that the </a:t>
            </a:r>
            <a:r>
              <a:rPr lang="en-US" dirty="0"/>
              <a:t>PYTHONHOME</a:t>
            </a:r>
            <a:r>
              <a:rPr lang="en-US" baseline="0" dirty="0"/>
              <a:t> environmental variable points to the interpreter. For some environments, adding the Python folder to the PATH environmental variable is necessary to shorten using Python commands in the CLI.</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78184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Pip is the in Python recommended tool for installing packages. Pip acts like many other package managers, wherein packages are updated and stored in central repositories, which are then downloaded and installed when the manager is used. It is also responsible for updating and patching old packages.</a:t>
            </a:r>
          </a:p>
          <a:p>
            <a:endParaRPr lang="en-US" baseline="0" dirty="0"/>
          </a:p>
          <a:p>
            <a:r>
              <a:rPr lang="en-US" baseline="0" dirty="0"/>
              <a:t>Python Package Index is principal repository used for Python packages. Packages can be viewed and accessed online at https://pypi.python.org/pypi</a:t>
            </a:r>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3795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Python’s package ecosystem is designed to be simple and easy to use to appeal developers without deep technical knowledge of programming. In the command line, one simply types in “pip install package” and it will download, decompress, and install, and configure the package. </a:t>
            </a:r>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75946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Python uses the import keyword to include packages into apps. Usually, the package name that is used with import is also what is used with pip to install the package. If the package is not found in the repository, the application will throw an error. These are simply resolved by using pip to install the package. </a:t>
            </a: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39652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Many apps written in Python will contain a setup.py script that calls the setup method. The method receives a number of parameters that define the app and provision the environment so that the application is setup to run correctly, including application package dependencies.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For simpler apps, a setup.py probably isn’t necessary, but it is recommended to use the setup.py for more complex apps so that it eliminates any headaches that might come from provisioning an app.</a:t>
            </a:r>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967832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was original created as</a:t>
            </a:r>
            <a:r>
              <a:rPr lang="en-US" baseline="0" dirty="0"/>
              <a:t> a hobby project by Guido van Rossum in 1991 and was cheekily named after Monty Python. The principal driver behind the project was readability as opposed to languages like C or C++ that use brackets and other conventions.</a:t>
            </a:r>
          </a:p>
          <a:p>
            <a:endParaRPr lang="en-US" baseline="0" dirty="0"/>
          </a:p>
          <a:p>
            <a:r>
              <a:rPr lang="en-US" baseline="0" dirty="0"/>
              <a:t>Python is a cross-platform, mixed paradigm language, being object oriented or structured. It is also a high-level, interpreted language similar to languages like PHP or JavaScript. It’s versatility makes it useful for all sorts of applications including general purpose scripting as well as more sophisticated desktop apps and web apps.</a:t>
            </a:r>
          </a:p>
          <a:p>
            <a:endParaRPr lang="en-US" baseline="0" dirty="0"/>
          </a:p>
          <a:p>
            <a:r>
              <a:rPr lang="en-US" baseline="0" dirty="0"/>
              <a:t>Python has enjoyed a revival in recent years in academia and among developers because of its versatility. Python’s readability makes it user friendly. This combined with its powerful mathematic libraries makes it popular with researchers. Computer Science schools have embraced it because it makes it easier to focus on teaching programming paradigms rather than syntax.</a:t>
            </a:r>
          </a:p>
          <a:p>
            <a:endParaRPr lang="en-US" baseline="0" dirty="0"/>
          </a:p>
          <a:p>
            <a:r>
              <a:rPr lang="en-US" baseline="0" dirty="0"/>
              <a:t>Developers use python scripting for applications and build automation alike. It’s cross-platform appeal delivers write once, run anywhere in the vein of JavaScript and PHP.</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89828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supports most all conventional data types. Python doesn’t have arrays per se, rather a variety of data structures that work like arrays do in other programming languages including Tuples and Lists. </a:t>
            </a:r>
          </a:p>
          <a:p>
            <a:endParaRPr lang="en-US" baseline="0" dirty="0"/>
          </a:p>
          <a:p>
            <a:r>
              <a:rPr lang="en-US" baseline="0" dirty="0"/>
              <a:t>Lists are intended to group sets of data together where the focus is on the individual items. The functionality lists provide works around ordering the data, however operations are intended to be performed on the items themselves. </a:t>
            </a:r>
          </a:p>
          <a:p>
            <a:endParaRPr lang="en-US" baseline="0" dirty="0"/>
          </a:p>
          <a:p>
            <a:r>
              <a:rPr lang="en-US" baseline="0" dirty="0"/>
              <a:t>Tuples, on the other hand do not focus on the items in the list or order, rather focus on the data in the tuple as a unit. The focus of tuples is structure.</a:t>
            </a:r>
          </a:p>
          <a:p>
            <a:endParaRPr lang="en-US" baseline="0" dirty="0"/>
          </a:p>
          <a:p>
            <a:r>
              <a:rPr lang="en-US" baseline="0" dirty="0" err="1"/>
              <a:t>Dicts</a:t>
            </a:r>
            <a:r>
              <a:rPr lang="en-US" baseline="0" dirty="0"/>
              <a:t> work like associative arrays or dictionaries, depending on the language. They contain sets of key-value pairs.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62149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new developers, finding simple syntax errors like semicolons and lining up curly brackets can be a daunting task. </a:t>
            </a:r>
            <a:r>
              <a:rPr lang="en-US" dirty="0"/>
              <a:t>With readability</a:t>
            </a:r>
            <a:r>
              <a:rPr lang="en-US" baseline="0" dirty="0"/>
              <a:t> being one of main goals of Python, the language is structured using indentation. Code blocks are defined by the nested code in the block being more indented that the containing block. This is true for loops, conditionals, methods, and classes.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352062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functions are first class functions, meaning that they themselves can be treated like objects in the program itself. Python also supports lambda functions (a.k.a. anonymous functions) too, which allows these to be defined inline. Python uses the def keyword to define named functions.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358499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a number of great resources online for learning Python, and it requires virtually no prior experience programming in order to learn.</a:t>
            </a:r>
          </a:p>
          <a:p>
            <a:endParaRPr lang="en-US" baseline="0" dirty="0"/>
          </a:p>
          <a:p>
            <a:r>
              <a:rPr lang="en-US" u="sng" baseline="0" dirty="0"/>
              <a:t>learnpython.org</a:t>
            </a:r>
            <a:r>
              <a:rPr lang="en-US" baseline="0" dirty="0"/>
              <a:t> is probably the most popular site for learning how to use Python. It has an integrated execution environment so that students don’t have to install Python to use it. Each lesson is a simple, one page tutorial that walks the learner through the basic of Python programming.</a:t>
            </a:r>
          </a:p>
          <a:p>
            <a:endParaRPr lang="en-US" baseline="0" dirty="0"/>
          </a:p>
          <a:p>
            <a:r>
              <a:rPr lang="en-US" baseline="0" dirty="0"/>
              <a:t>The Python Software Foundation (</a:t>
            </a:r>
            <a:r>
              <a:rPr lang="en-US" u="sng" baseline="0" dirty="0"/>
              <a:t>python.org</a:t>
            </a:r>
            <a:r>
              <a:rPr lang="en-US" baseline="0" dirty="0"/>
              <a:t>) also has a number of tutorials for getting started with Python.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17509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a number of great resources online for learning Python, and it requires virtually no prior experience programming in order to learn.</a:t>
            </a:r>
          </a:p>
          <a:p>
            <a:endParaRPr lang="en-US" baseline="0" dirty="0"/>
          </a:p>
          <a:p>
            <a:r>
              <a:rPr lang="en-US" u="sng" baseline="0" dirty="0"/>
              <a:t>learnpython.org</a:t>
            </a:r>
            <a:r>
              <a:rPr lang="en-US" baseline="0" dirty="0"/>
              <a:t> is probably the most popular site for learning how to use Python. It has an integrated execution environment so that students don’t have to install Python to use it. Each lesson is a simple, one page tutorial that walks the learner through the basic of Python programming.</a:t>
            </a:r>
          </a:p>
          <a:p>
            <a:endParaRPr lang="en-US" baseline="0" dirty="0"/>
          </a:p>
          <a:p>
            <a:r>
              <a:rPr lang="en-US" baseline="0" dirty="0"/>
              <a:t>The Python Software Foundation (</a:t>
            </a:r>
            <a:r>
              <a:rPr lang="en-US" u="sng" baseline="0" dirty="0"/>
              <a:t>python.org</a:t>
            </a:r>
            <a:r>
              <a:rPr lang="en-US" baseline="0" dirty="0"/>
              <a:t>) also has a number of tutorials for getting started with Python.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23078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Python itself doesn’t requires an IDE to use, however having an IDE handy makes the development experience my fluid. Visual Studio Code integrates unobtrusively with existing Python installations. Many POSIX compatible systems such as OSX and Linux will often times install Python with other software, as a lot of software on these platforms use Python. However if it is not installed, Python is easy to install with one of the many available installation packages from Python, including ones for Windows and Mac OSX. Check out </a:t>
            </a:r>
            <a:r>
              <a:rPr lang="en-US" u="sng" dirty="0"/>
              <a:t>https://www.python.org/downloads/</a:t>
            </a:r>
            <a:r>
              <a:rPr lang="en-US" dirty="0"/>
              <a:t> to find these packages.</a:t>
            </a:r>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86055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Microsoft introduced Visual Studio Code as a cross-platform tool for developers to have a lightweight IDE with many of the beloved features of Visual Studio including extensibility, code-highlighting, integrated debugging for many languages, and </a:t>
            </a:r>
            <a:r>
              <a:rPr lang="en-US" baseline="0" dirty="0" err="1"/>
              <a:t>Intellisense</a:t>
            </a:r>
            <a:r>
              <a:rPr lang="en-US" baseline="0" dirty="0"/>
              <a:t>.</a:t>
            </a:r>
          </a:p>
          <a:p>
            <a:endParaRPr lang="en-US" baseline="0" dirty="0"/>
          </a:p>
          <a:p>
            <a:r>
              <a:rPr lang="en-US" baseline="0" dirty="0"/>
              <a:t>Microsoft also included built in support for </a:t>
            </a:r>
            <a:r>
              <a:rPr lang="en-US" baseline="0" dirty="0" err="1"/>
              <a:t>Git</a:t>
            </a:r>
            <a:r>
              <a:rPr lang="en-US" baseline="0" dirty="0"/>
              <a:t> and GitHub as convenient way to access code repositories without the need for third-party tools.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362925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757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8007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50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92467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1448604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8286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371115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a:t>Fifth level</a:t>
            </a:r>
            <a:endParaRPr lang="en-US" dirty="0"/>
          </a:p>
        </p:txBody>
      </p:sp>
    </p:spTree>
    <p:extLst>
      <p:ext uri="{BB962C8B-B14F-4D97-AF65-F5344CB8AC3E}">
        <p14:creationId xmlns:p14="http://schemas.microsoft.com/office/powerpoint/2010/main" val="159250814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a:solidFill>
                  <a:srgbClr val="289FD7"/>
                </a:solidFill>
                <a:latin typeface="+mj-lt"/>
                <a:ea typeface="+mj-ea"/>
                <a:cs typeface="+mj-cs"/>
              </a:rPr>
              <a:t>Demo</a:t>
            </a:r>
          </a:p>
        </p:txBody>
      </p:sp>
    </p:spTree>
    <p:extLst>
      <p:ext uri="{BB962C8B-B14F-4D97-AF65-F5344CB8AC3E}">
        <p14:creationId xmlns:p14="http://schemas.microsoft.com/office/powerpoint/2010/main" val="2835469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9801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55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720567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537311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788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70287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729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63836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517188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357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738466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61294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068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257923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479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726098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670515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Titl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Tree>
    <p:extLst>
      <p:ext uri="{BB962C8B-B14F-4D97-AF65-F5344CB8AC3E}">
        <p14:creationId xmlns:p14="http://schemas.microsoft.com/office/powerpoint/2010/main" val="16184684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4694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155910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95042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01013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81761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1745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3971738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791109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2729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5302257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877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574180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7334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4589257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690452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347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4850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3062388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24536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4875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90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92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480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2219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652539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20443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emf"/><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36877565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016051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5687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880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0870750"/>
      </p:ext>
    </p:extLst>
  </p:cSld>
  <p:clrMap bg1="lt1" tx1="dk1" bg2="lt2" tx2="dk2" accent1="accent1" accent2="accent2" accent3="accent3" accent4="accent4" accent5="accent5" accent6="accent6" hlink="hlink" folHlink="folHlink"/>
  <p:sldLayoutIdLst>
    <p:sldLayoutId id="2147483711" r:id="rId1"/>
    <p:sldLayoutId id="2147483734" r:id="rId2"/>
    <p:sldLayoutId id="2147483712" r:id="rId3"/>
    <p:sldLayoutId id="2147483713" r:id="rId4"/>
    <p:sldLayoutId id="2147483714" r:id="rId5"/>
    <p:sldLayoutId id="2147483715" r:id="rId6"/>
    <p:sldLayoutId id="2147483716" r:id="rId7"/>
    <p:sldLayoutId id="214748371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99367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0193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7200" dirty="0"/>
              <a:t>Using Python with </a:t>
            </a:r>
            <a:br>
              <a:rPr lang="en-US" sz="7200" dirty="0"/>
            </a:br>
            <a:r>
              <a:rPr lang="en-US" sz="7200" dirty="0"/>
              <a:t>VS Code </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63288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Python with Visual Studio Code</a:t>
            </a:r>
            <a:endParaRPr lang="en-US" dirty="0"/>
          </a:p>
        </p:txBody>
      </p:sp>
    </p:spTree>
    <p:extLst>
      <p:ext uri="{BB962C8B-B14F-4D97-AF65-F5344CB8AC3E}">
        <p14:creationId xmlns:p14="http://schemas.microsoft.com/office/powerpoint/2010/main" val="365306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11214734" cy="4215579"/>
          </a:xfrm>
        </p:spPr>
        <p:txBody>
          <a:bodyPr>
            <a:normAutofit/>
          </a:bodyPr>
          <a:lstStyle/>
          <a:p>
            <a:r>
              <a:rPr lang="en-US" dirty="0"/>
              <a:t>Visual Studio Code requires that Python be installed separately, however this is easily accomplished by using one of the many platform specific installers.</a:t>
            </a:r>
          </a:p>
          <a:p>
            <a:pPr marL="0" indent="0">
              <a:buNone/>
            </a:pPr>
            <a:endParaRPr lang="en-US" dirty="0"/>
          </a:p>
          <a:p>
            <a:pPr marL="0" indent="0" algn="ctr">
              <a:buNone/>
            </a:pPr>
            <a:r>
              <a:rPr lang="en-US" dirty="0"/>
              <a:t>https://www.python.org/downloads/</a:t>
            </a:r>
            <a:br>
              <a:rPr lang="en-US" dirty="0"/>
            </a:b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92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a:t>
            </a:r>
          </a:p>
        </p:txBody>
      </p:sp>
      <p:sp>
        <p:nvSpPr>
          <p:cNvPr id="3" name="Content Placeholder 2"/>
          <p:cNvSpPr>
            <a:spLocks noGrp="1"/>
          </p:cNvSpPr>
          <p:nvPr>
            <p:ph idx="1"/>
          </p:nvPr>
        </p:nvSpPr>
        <p:spPr>
          <a:xfrm>
            <a:off x="425886" y="1876994"/>
            <a:ext cx="6334677" cy="4215579"/>
          </a:xfrm>
        </p:spPr>
        <p:txBody>
          <a:bodyPr>
            <a:normAutofit fontScale="77500" lnSpcReduction="20000"/>
          </a:bodyPr>
          <a:lstStyle/>
          <a:p>
            <a:r>
              <a:rPr lang="en-US" dirty="0"/>
              <a:t>Visual Studio Code (VS Code) is a free, cross-platform IDE designed for all sorts of languages including Python.</a:t>
            </a:r>
          </a:p>
          <a:p>
            <a:r>
              <a:rPr lang="en-US" dirty="0"/>
              <a:t>VS Code is available on Mac, Windows, and Linux.</a:t>
            </a:r>
          </a:p>
          <a:p>
            <a:r>
              <a:rPr lang="en-US" dirty="0"/>
              <a:t>VS Code has built in support for </a:t>
            </a:r>
            <a:r>
              <a:rPr lang="en-US" dirty="0" err="1"/>
              <a:t>git</a:t>
            </a:r>
            <a:r>
              <a:rPr lang="en-US" dirty="0"/>
              <a:t> and GitHub</a:t>
            </a:r>
            <a:br>
              <a:rPr lang="en-US" dirty="0"/>
            </a:br>
            <a:endParaRPr lang="en-US" sz="4600" dirty="0"/>
          </a:p>
          <a:p>
            <a:pPr marL="0" indent="0" algn="ctr">
              <a:buNone/>
            </a:pPr>
            <a:r>
              <a:rPr lang="en-US" sz="4600" dirty="0"/>
              <a:t>https://code.visualstudio.com/ </a:t>
            </a:r>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390667"/>
            <a:ext cx="1306955" cy="1351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910466" y="2112164"/>
            <a:ext cx="5010192" cy="3205595"/>
          </a:xfrm>
          <a:prstGeom prst="rect">
            <a:avLst/>
          </a:prstGeom>
        </p:spPr>
      </p:pic>
    </p:spTree>
    <p:extLst>
      <p:ext uri="{BB962C8B-B14F-4D97-AF65-F5344CB8AC3E}">
        <p14:creationId xmlns:p14="http://schemas.microsoft.com/office/powerpoint/2010/main" val="1816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6574521" cy="4215579"/>
          </a:xfrm>
        </p:spPr>
        <p:txBody>
          <a:bodyPr>
            <a:normAutofit/>
          </a:bodyPr>
          <a:lstStyle/>
          <a:p>
            <a:r>
              <a:rPr lang="en-US" dirty="0"/>
              <a:t>Visual Studio Code can be extended to be tightly integrated with Python.</a:t>
            </a:r>
          </a:p>
          <a:p>
            <a:r>
              <a:rPr lang="en-US" dirty="0"/>
              <a:t>It offers all the loved features of debugging integrated with VS Code </a:t>
            </a:r>
            <a:br>
              <a:rPr lang="en-US" dirty="0"/>
            </a:br>
            <a:endParaRPr lang="en-US" sz="46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593814" y="2427445"/>
            <a:ext cx="2619375" cy="3114675"/>
          </a:xfrm>
          <a:prstGeom prst="rect">
            <a:avLst/>
          </a:prstGeom>
        </p:spPr>
      </p:pic>
    </p:spTree>
    <p:extLst>
      <p:ext uri="{BB962C8B-B14F-4D97-AF65-F5344CB8AC3E}">
        <p14:creationId xmlns:p14="http://schemas.microsoft.com/office/powerpoint/2010/main" val="363785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Code and Python</a:t>
            </a:r>
          </a:p>
        </p:txBody>
      </p:sp>
      <p:sp>
        <p:nvSpPr>
          <p:cNvPr id="3" name="Content Placeholder 2"/>
          <p:cNvSpPr>
            <a:spLocks noGrp="1"/>
          </p:cNvSpPr>
          <p:nvPr>
            <p:ph idx="1"/>
          </p:nvPr>
        </p:nvSpPr>
        <p:spPr>
          <a:xfrm>
            <a:off x="425886" y="1876994"/>
            <a:ext cx="10038914" cy="4215579"/>
          </a:xfrm>
        </p:spPr>
        <p:txBody>
          <a:bodyPr>
            <a:normAutofit fontScale="92500" lnSpcReduction="20000"/>
          </a:bodyPr>
          <a:lstStyle/>
          <a:p>
            <a:r>
              <a:rPr lang="en-US" dirty="0"/>
              <a:t>The integrated Python debugger offers many common features of a debugger including:</a:t>
            </a:r>
          </a:p>
          <a:p>
            <a:pPr lvl="1"/>
            <a:r>
              <a:rPr lang="en-US" dirty="0"/>
              <a:t>Linting – The linting suggestions made by Python help prevent potential bugs</a:t>
            </a:r>
          </a:p>
          <a:p>
            <a:pPr lvl="1"/>
            <a:r>
              <a:rPr lang="en-US" dirty="0" err="1"/>
              <a:t>Intellisense</a:t>
            </a:r>
            <a:r>
              <a:rPr lang="en-US" dirty="0"/>
              <a:t> – This helps developers complete lines of code automatically.</a:t>
            </a:r>
          </a:p>
          <a:p>
            <a:pPr lvl="1"/>
            <a:r>
              <a:rPr lang="en-US" dirty="0"/>
              <a:t>Interactive Debugging – Developers can step through code a line at a time and see the values of variables, have a terminal to evaluate Python commands in real time, and even change variables.</a:t>
            </a:r>
            <a:br>
              <a:rPr lang="en-US" dirty="0"/>
            </a:br>
            <a:endParaRPr lang="en-US" sz="4200" dirty="0"/>
          </a:p>
        </p:txBody>
      </p:sp>
      <p:pic>
        <p:nvPicPr>
          <p:cNvPr id="3079" name="Picture 7" descr="Image result for visual studio cod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665" y="416496"/>
            <a:ext cx="1306955" cy="135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4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The Python Ecosystem</a:t>
            </a:r>
            <a:endParaRPr lang="en-US" dirty="0"/>
          </a:p>
        </p:txBody>
      </p:sp>
    </p:spTree>
    <p:extLst>
      <p:ext uri="{BB962C8B-B14F-4D97-AF65-F5344CB8AC3E}">
        <p14:creationId xmlns:p14="http://schemas.microsoft.com/office/powerpoint/2010/main" val="16372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3 vs Python 2</a:t>
            </a:r>
          </a:p>
        </p:txBody>
      </p:sp>
      <p:sp>
        <p:nvSpPr>
          <p:cNvPr id="3" name="Content Placeholder 2"/>
          <p:cNvSpPr>
            <a:spLocks noGrp="1"/>
          </p:cNvSpPr>
          <p:nvPr>
            <p:ph idx="1"/>
          </p:nvPr>
        </p:nvSpPr>
        <p:spPr>
          <a:xfrm>
            <a:off x="425886" y="1876994"/>
            <a:ext cx="11417771" cy="4215579"/>
          </a:xfrm>
        </p:spPr>
        <p:txBody>
          <a:bodyPr>
            <a:normAutofit fontScale="92500"/>
          </a:bodyPr>
          <a:lstStyle/>
          <a:p>
            <a:r>
              <a:rPr lang="en-US" dirty="0"/>
              <a:t>Python has two major supported versions including Python 2 and Python 3.</a:t>
            </a:r>
          </a:p>
          <a:p>
            <a:r>
              <a:rPr lang="en-US" dirty="0"/>
              <a:t>Python 2 is an extended End-of-Life version of Python to continue to provide support for many legacy Python apps.</a:t>
            </a:r>
          </a:p>
          <a:p>
            <a:r>
              <a:rPr lang="en-US" dirty="0"/>
              <a:t>Python 3 is the latest version. For new development, use Python 3, as most major packages support this version now. Likewise, it has better performance and other enhancements. </a:t>
            </a:r>
            <a:endParaRPr lang="en-US" sz="4800" dirty="0"/>
          </a:p>
          <a:p>
            <a:endParaRPr lang="en-US" sz="4600" dirty="0"/>
          </a:p>
        </p:txBody>
      </p:sp>
      <p:pic>
        <p:nvPicPr>
          <p:cNvPr id="6"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75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Interpreter</a:t>
            </a:r>
          </a:p>
        </p:txBody>
      </p:sp>
      <p:sp>
        <p:nvSpPr>
          <p:cNvPr id="3" name="Content Placeholder 2"/>
          <p:cNvSpPr>
            <a:spLocks noGrp="1"/>
          </p:cNvSpPr>
          <p:nvPr>
            <p:ph idx="1"/>
          </p:nvPr>
        </p:nvSpPr>
        <p:spPr>
          <a:xfrm>
            <a:off x="425886" y="1876994"/>
            <a:ext cx="9255143" cy="4215579"/>
          </a:xfrm>
        </p:spPr>
        <p:txBody>
          <a:bodyPr>
            <a:normAutofit fontScale="92500" lnSpcReduction="10000"/>
          </a:bodyPr>
          <a:lstStyle/>
          <a:p>
            <a:r>
              <a:rPr lang="en-US" dirty="0"/>
              <a:t>Python is an interpreted language, which means that it isn’t compiled into a set of binary files. Rather each line of the app is compiled as it is encountered in the app.</a:t>
            </a:r>
          </a:p>
          <a:p>
            <a:r>
              <a:rPr lang="en-US" dirty="0"/>
              <a:t>There are a number Python interpreters available.</a:t>
            </a:r>
          </a:p>
          <a:p>
            <a:r>
              <a:rPr lang="en-US" dirty="0"/>
              <a:t>The PYTHONHOME environmental variable points to the system wide python interpreter that is used.</a:t>
            </a: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76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The Package Manager</a:t>
            </a:r>
          </a:p>
        </p:txBody>
      </p:sp>
      <p:sp>
        <p:nvSpPr>
          <p:cNvPr id="3" name="Content Placeholder 2"/>
          <p:cNvSpPr>
            <a:spLocks noGrp="1"/>
          </p:cNvSpPr>
          <p:nvPr>
            <p:ph idx="1"/>
          </p:nvPr>
        </p:nvSpPr>
        <p:spPr>
          <a:xfrm>
            <a:off x="425886" y="1876994"/>
            <a:ext cx="9255143" cy="4215579"/>
          </a:xfrm>
        </p:spPr>
        <p:txBody>
          <a:bodyPr>
            <a:normAutofit/>
          </a:bodyPr>
          <a:lstStyle/>
          <a:p>
            <a:r>
              <a:rPr lang="en-US" dirty="0"/>
              <a:t>Python installs pip, which really stands for Python Package Index.</a:t>
            </a:r>
          </a:p>
          <a:p>
            <a:r>
              <a:rPr lang="en-US" dirty="0"/>
              <a:t>The package manager can be used within VS Studio Code with the integrated terminal</a:t>
            </a:r>
            <a:br>
              <a:rPr lang="en-US" dirty="0"/>
            </a:br>
            <a:endParaRPr lang="en-US" dirty="0"/>
          </a:p>
          <a:p>
            <a:pPr marL="0" indent="0" algn="ctr">
              <a:buNone/>
            </a:pPr>
            <a:r>
              <a:rPr lang="en-US" sz="4800" dirty="0"/>
              <a:t>https://pypi.python.org/pypi</a:t>
            </a: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45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 The Package Manager</a:t>
            </a:r>
          </a:p>
        </p:txBody>
      </p:sp>
      <p:sp>
        <p:nvSpPr>
          <p:cNvPr id="3" name="Content Placeholder 2"/>
          <p:cNvSpPr>
            <a:spLocks noGrp="1"/>
          </p:cNvSpPr>
          <p:nvPr>
            <p:ph idx="1"/>
          </p:nvPr>
        </p:nvSpPr>
        <p:spPr>
          <a:xfrm>
            <a:off x="425886" y="1876994"/>
            <a:ext cx="9255143" cy="4215579"/>
          </a:xfrm>
        </p:spPr>
        <p:txBody>
          <a:bodyPr>
            <a:normAutofit/>
          </a:bodyPr>
          <a:lstStyle/>
          <a:p>
            <a:r>
              <a:rPr lang="en-US" dirty="0"/>
              <a:t>Pip installs packages much the same way other packages </a:t>
            </a:r>
            <a:r>
              <a:rPr lang="en-US" dirty="0" err="1"/>
              <a:t>managers,using</a:t>
            </a:r>
            <a:r>
              <a:rPr lang="en-US" dirty="0"/>
              <a:t> a simple syntax from the command line</a:t>
            </a:r>
            <a:br>
              <a:rPr lang="en-US" dirty="0"/>
            </a:br>
            <a:endParaRPr lang="en-US" dirty="0"/>
          </a:p>
          <a:p>
            <a:pPr marL="0" indent="0" algn="ctr">
              <a:buNone/>
            </a:pPr>
            <a:r>
              <a:rPr lang="en-US" sz="4800" dirty="0">
                <a:latin typeface="Courier New" panose="02070309020205020404" pitchFamily="49" charset="0"/>
                <a:cs typeface="Courier New" panose="02070309020205020404" pitchFamily="49" charset="0"/>
              </a:rPr>
              <a:t>pip3 install </a:t>
            </a:r>
            <a:r>
              <a:rPr lang="en-US" sz="4800" dirty="0" err="1">
                <a:latin typeface="Courier New" panose="02070309020205020404" pitchFamily="49" charset="0"/>
                <a:cs typeface="Courier New" panose="02070309020205020404" pitchFamily="49" charset="0"/>
              </a:rPr>
              <a:t>packagename</a:t>
            </a:r>
            <a:endParaRPr lang="en-US" sz="4800" dirty="0">
              <a:latin typeface="Courier New" panose="02070309020205020404" pitchFamily="49" charset="0"/>
              <a:cs typeface="Courier New" panose="02070309020205020404" pitchFamily="49" charset="0"/>
            </a:endParaRPr>
          </a:p>
          <a:p>
            <a:endParaRPr lang="en-US" sz="4600" dirty="0"/>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22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Brief introduction to Python</a:t>
            </a:r>
          </a:p>
          <a:p>
            <a:pPr marL="742950" indent="-742950">
              <a:buFont typeface="+mj-lt"/>
              <a:buAutoNum type="arabicParenR"/>
            </a:pPr>
            <a:r>
              <a:rPr lang="en-GB" dirty="0"/>
              <a:t>Python with Visual Studio Code</a:t>
            </a:r>
          </a:p>
          <a:p>
            <a:pPr marL="742950" indent="-742950">
              <a:buFont typeface="+mj-lt"/>
              <a:buAutoNum type="arabicParenR"/>
            </a:pPr>
            <a:r>
              <a:rPr lang="en-GB" dirty="0"/>
              <a:t>The Python Ecosystem</a:t>
            </a:r>
          </a:p>
        </p:txBody>
      </p:sp>
    </p:spTree>
    <p:extLst>
      <p:ext uri="{BB962C8B-B14F-4D97-AF65-F5344CB8AC3E}">
        <p14:creationId xmlns:p14="http://schemas.microsoft.com/office/powerpoint/2010/main" val="313954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Packages</a:t>
            </a:r>
          </a:p>
        </p:txBody>
      </p:sp>
      <p:sp>
        <p:nvSpPr>
          <p:cNvPr id="3" name="Content Placeholder 2"/>
          <p:cNvSpPr>
            <a:spLocks noGrp="1"/>
          </p:cNvSpPr>
          <p:nvPr>
            <p:ph idx="1"/>
          </p:nvPr>
        </p:nvSpPr>
        <p:spPr>
          <a:xfrm>
            <a:off x="425886" y="1876994"/>
            <a:ext cx="9255143" cy="4215579"/>
          </a:xfrm>
        </p:spPr>
        <p:txBody>
          <a:bodyPr>
            <a:normAutofit/>
          </a:bodyPr>
          <a:lstStyle/>
          <a:p>
            <a:r>
              <a:rPr lang="en-US" dirty="0"/>
              <a:t>Packages are imported into python apps using the import keyword.</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packagename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something from </a:t>
            </a:r>
            <a:r>
              <a:rPr lang="en-US" dirty="0" err="1">
                <a:latin typeface="Courier New" panose="02070309020205020404" pitchFamily="49" charset="0"/>
                <a:cs typeface="Courier New" panose="02070309020205020404" pitchFamily="49" charset="0"/>
              </a:rPr>
              <a:t>packagename</a:t>
            </a:r>
            <a:endParaRPr lang="en-US" dirty="0">
              <a:latin typeface="Courier New" panose="02070309020205020404" pitchFamily="49" charset="0"/>
              <a:cs typeface="Courier New" panose="02070309020205020404" pitchFamily="49" charset="0"/>
            </a:endParaRPr>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53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setup.py</a:t>
            </a:r>
          </a:p>
        </p:txBody>
      </p:sp>
      <p:sp>
        <p:nvSpPr>
          <p:cNvPr id="3" name="Content Placeholder 2"/>
          <p:cNvSpPr>
            <a:spLocks noGrp="1"/>
          </p:cNvSpPr>
          <p:nvPr>
            <p:ph idx="1"/>
          </p:nvPr>
        </p:nvSpPr>
        <p:spPr>
          <a:xfrm>
            <a:off x="425886" y="1876994"/>
            <a:ext cx="11104127" cy="4215579"/>
          </a:xfrm>
        </p:spPr>
        <p:txBody>
          <a:bodyPr>
            <a:normAutofit fontScale="62500" lnSpcReduction="20000"/>
          </a:bodyPr>
          <a:lstStyle/>
          <a:p>
            <a:r>
              <a:rPr lang="en-US" dirty="0"/>
              <a:t>setup.py is the common name for a script that is included with many python project. It contains a call to the setup method to provision Python to run the app.</a:t>
            </a:r>
            <a:br>
              <a:rPr lang="en-US" dirty="0"/>
            </a:br>
            <a:endParaRPr lang="en-US" dirty="0"/>
          </a:p>
          <a:p>
            <a:pPr marL="0" indent="0">
              <a:buNone/>
            </a:pPr>
            <a:r>
              <a:rPr lang="en-US" dirty="0">
                <a:latin typeface="Courier New" panose="02070309020205020404" pitchFamily="49" charset="0"/>
                <a:cs typeface="Courier New" panose="02070309020205020404" pitchFamily="49" charset="0"/>
              </a:rPr>
              <a:t>setup(name=‘Application Name',</a:t>
            </a:r>
          </a:p>
          <a:p>
            <a:pPr marL="0" indent="0">
              <a:buNone/>
            </a:pPr>
            <a:r>
              <a:rPr lang="en-US" dirty="0">
                <a:latin typeface="Courier New" panose="02070309020205020404" pitchFamily="49" charset="0"/>
                <a:cs typeface="Courier New" panose="02070309020205020404" pitchFamily="49" charset="0"/>
              </a:rPr>
              <a:t>      version='1.0',</a:t>
            </a:r>
          </a:p>
          <a:p>
            <a:pPr marL="0" indent="0">
              <a:buNone/>
            </a:pPr>
            <a:r>
              <a:rPr lang="en-US" dirty="0">
                <a:latin typeface="Courier New" panose="02070309020205020404" pitchFamily="49" charset="0"/>
                <a:cs typeface="Courier New" panose="02070309020205020404" pitchFamily="49" charset="0"/>
              </a:rPr>
              <a:t>      description=‘My Cool App!',</a:t>
            </a:r>
          </a:p>
          <a:p>
            <a:pPr marL="0" indent="0">
              <a:buNone/>
            </a:pPr>
            <a:r>
              <a:rPr lang="en-US" dirty="0">
                <a:latin typeface="Courier New" panose="02070309020205020404" pitchFamily="49" charset="0"/>
                <a:cs typeface="Courier New" panose="02070309020205020404" pitchFamily="49" charset="0"/>
              </a:rPr>
              <a:t>      author=‘Blaize Stewart',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author_email</a:t>
            </a:r>
            <a:r>
              <a:rPr lang="en-US" dirty="0">
                <a:latin typeface="Courier New" panose="02070309020205020404" pitchFamily="49" charset="0"/>
                <a:cs typeface="Courier New" panose="02070309020205020404" pitchFamily="49" charset="0"/>
              </a:rPr>
              <a:t>=‘me@blaize.net',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url</a:t>
            </a:r>
            <a:r>
              <a:rPr lang="en-US" dirty="0">
                <a:latin typeface="Courier New" panose="02070309020205020404" pitchFamily="49" charset="0"/>
                <a:cs typeface="Courier New" panose="02070309020205020404" pitchFamily="49" charset="0"/>
              </a:rPr>
              <a:t>='http://www.blaize.net',</a:t>
            </a:r>
          </a:p>
          <a:p>
            <a:pPr marL="0" indent="0">
              <a:buNone/>
            </a:pPr>
            <a:r>
              <a:rPr lang="en-US" dirty="0">
                <a:latin typeface="Courier New" panose="02070309020205020404" pitchFamily="49" charset="0"/>
                <a:cs typeface="Courier New" panose="02070309020205020404" pitchFamily="49" charset="0"/>
              </a:rPr>
              <a:t>      packages=[‘flask'],</a:t>
            </a:r>
          </a:p>
          <a:p>
            <a:pPr marL="0" indent="0">
              <a:buNone/>
            </a:pPr>
            <a:r>
              <a:rPr lang="en-US" dirty="0">
                <a:latin typeface="Courier New" panose="02070309020205020404" pitchFamily="49" charset="0"/>
                <a:cs typeface="Courier New" panose="02070309020205020404" pitchFamily="49" charset="0"/>
              </a:rPr>
              <a:t>     )</a:t>
            </a:r>
          </a:p>
        </p:txBody>
      </p:sp>
      <p:pic>
        <p:nvPicPr>
          <p:cNvPr id="5"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50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Brief Introduction to Python</a:t>
            </a:r>
            <a:endParaRPr lang="en-US" dirty="0"/>
          </a:p>
        </p:txBody>
      </p:sp>
    </p:spTree>
    <p:extLst>
      <p:ext uri="{BB962C8B-B14F-4D97-AF65-F5344CB8AC3E}">
        <p14:creationId xmlns:p14="http://schemas.microsoft.com/office/powerpoint/2010/main" val="12300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fontScale="92500"/>
          </a:bodyPr>
          <a:lstStyle/>
          <a:p>
            <a:r>
              <a:rPr lang="en-US" dirty="0"/>
              <a:t>Python is a object oriented or structured, high-level, interpreted, dynamically typed programming language.</a:t>
            </a:r>
          </a:p>
          <a:p>
            <a:r>
              <a:rPr lang="en-US" dirty="0"/>
              <a:t>It was originally created in 1991 by Guido van Rossum.</a:t>
            </a:r>
          </a:p>
          <a:p>
            <a:r>
              <a:rPr lang="en-US" dirty="0"/>
              <a:t>Python aims to be readable code.</a:t>
            </a:r>
          </a:p>
          <a:p>
            <a:r>
              <a:rPr lang="en-US" dirty="0"/>
              <a:t>According to a September 2016 GitHub survey, Python is the 3</a:t>
            </a:r>
            <a:r>
              <a:rPr lang="en-US" baseline="30000" dirty="0"/>
              <a:t>rd</a:t>
            </a:r>
            <a:r>
              <a:rPr lang="en-US" dirty="0"/>
              <a:t> most popular language after JavaScript and Java.</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a:t>
            </a:r>
          </a:p>
        </p:txBody>
      </p:sp>
      <p:sp>
        <p:nvSpPr>
          <p:cNvPr id="3" name="Content Placeholder 2"/>
          <p:cNvSpPr>
            <a:spLocks noGrp="1"/>
          </p:cNvSpPr>
          <p:nvPr>
            <p:ph idx="1"/>
          </p:nvPr>
        </p:nvSpPr>
        <p:spPr/>
        <p:txBody>
          <a:bodyPr>
            <a:normAutofit lnSpcReduction="10000"/>
          </a:bodyPr>
          <a:lstStyle/>
          <a:p>
            <a:r>
              <a:rPr lang="en-US" dirty="0"/>
              <a:t>Python data structure nomenclature for set data can be quirky for experienced developers.</a:t>
            </a:r>
          </a:p>
          <a:p>
            <a:pPr lvl="1"/>
            <a:r>
              <a:rPr lang="en-US" dirty="0"/>
              <a:t>List – a list can contain any sort of data type. Lists are mutable and focus on order with the intent of working on items</a:t>
            </a:r>
          </a:p>
          <a:p>
            <a:pPr lvl="1"/>
            <a:r>
              <a:rPr lang="en-US" dirty="0" err="1"/>
              <a:t>Dict</a:t>
            </a:r>
            <a:r>
              <a:rPr lang="en-US" dirty="0"/>
              <a:t> – a set of key-value pairs</a:t>
            </a:r>
          </a:p>
          <a:p>
            <a:pPr lvl="1"/>
            <a:r>
              <a:rPr lang="en-US" dirty="0"/>
              <a:t>Tuple – a set of data that is immutable. Tuples focus on structure with the intent of working on the tuple as a unit.</a:t>
            </a:r>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9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lnSpcReduction="10000"/>
          </a:bodyPr>
          <a:lstStyle/>
          <a:p>
            <a:r>
              <a:rPr lang="en-US" dirty="0"/>
              <a:t>Instead of brackets and semicolons, Python uses indentation and lines to structure code and flow control.</a:t>
            </a:r>
          </a:p>
          <a:p>
            <a:pPr marL="0" indent="0">
              <a:buNone/>
            </a:pPr>
            <a:r>
              <a:rPr lang="en-US" dirty="0">
                <a:latin typeface="Courier New" panose="02070309020205020404" pitchFamily="49" charset="0"/>
                <a:cs typeface="Courier New" panose="02070309020205020404" pitchFamily="49" charset="0"/>
              </a:rPr>
              <a:t>y = 1</a:t>
            </a:r>
          </a:p>
          <a:p>
            <a:pPr marL="0" indent="0">
              <a:buNone/>
            </a:pPr>
            <a:r>
              <a:rPr lang="en-US" dirty="0">
                <a:latin typeface="Courier New" panose="02070309020205020404" pitchFamily="49" charset="0"/>
                <a:cs typeface="Courier New" panose="02070309020205020404" pitchFamily="49" charset="0"/>
              </a:rPr>
              <a:t>if y == 1:</a:t>
            </a:r>
          </a:p>
          <a:p>
            <a:pPr marL="0" indent="0">
              <a:buNone/>
            </a:pPr>
            <a:r>
              <a:rPr lang="en-US" dirty="0">
                <a:latin typeface="Courier New" panose="02070309020205020404" pitchFamily="49" charset="0"/>
                <a:cs typeface="Courier New" panose="02070309020205020404" pitchFamily="49" charset="0"/>
              </a:rPr>
              <a:t>	print “Y, hello world.”</a:t>
            </a:r>
            <a:br>
              <a:rPr lang="en-US" dirty="0"/>
            </a:br>
            <a:br>
              <a:rPr lang="en-US" dirty="0"/>
            </a:br>
            <a:endParaRPr lang="en-US" dirty="0"/>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65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fontScale="92500" lnSpcReduction="20000"/>
          </a:bodyPr>
          <a:lstStyle/>
          <a:p>
            <a:r>
              <a:rPr lang="en-US" dirty="0"/>
              <a:t>Python has first class functions, so they are registered as objects in Python.</a:t>
            </a:r>
          </a:p>
          <a:p>
            <a:r>
              <a:rPr lang="en-US" dirty="0"/>
              <a:t>Python also supports lambda function too.</a:t>
            </a:r>
            <a:br>
              <a:rPr lang="en-US" dirty="0"/>
            </a:br>
            <a:endParaRPr lang="en-US" dirty="0"/>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call_func</a:t>
            </a:r>
            <a:r>
              <a:rPr lang="en-US" dirty="0">
                <a:latin typeface="Courier New" panose="02070309020205020404" pitchFamily="49" charset="0"/>
                <a:cs typeface="Courier New" panose="02070309020205020404" pitchFamily="49" charset="0"/>
              </a:rPr>
              <a:t>(f,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return f(*</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call_func</a:t>
            </a:r>
            <a:r>
              <a:rPr lang="en-US" dirty="0">
                <a:latin typeface="Courier New" panose="02070309020205020404" pitchFamily="49" charset="0"/>
                <a:cs typeface="Courier New" panose="02070309020205020404" pitchFamily="49" charset="0"/>
              </a:rPr>
              <a:t>(lambda x, y: x + y, 2, 2)</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#output is 4</a:t>
            </a:r>
            <a:br>
              <a:rPr lang="en-US" dirty="0"/>
            </a:br>
            <a:endParaRPr lang="en-US" dirty="0"/>
          </a:p>
        </p:txBody>
      </p:sp>
      <p:pic>
        <p:nvPicPr>
          <p:cNvPr id="4"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7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Python</a:t>
            </a:r>
          </a:p>
        </p:txBody>
      </p:sp>
      <p:sp>
        <p:nvSpPr>
          <p:cNvPr id="3" name="Content Placeholder 2"/>
          <p:cNvSpPr>
            <a:spLocks noGrp="1"/>
          </p:cNvSpPr>
          <p:nvPr>
            <p:ph idx="1"/>
          </p:nvPr>
        </p:nvSpPr>
        <p:spPr>
          <a:xfrm>
            <a:off x="560798" y="2011933"/>
            <a:ext cx="11079822" cy="4215579"/>
          </a:xfrm>
        </p:spPr>
        <p:txBody>
          <a:bodyPr>
            <a:normAutofit/>
          </a:bodyPr>
          <a:lstStyle/>
          <a:p>
            <a:r>
              <a:rPr lang="en-US" dirty="0"/>
              <a:t>Python’s simplicity makes it easy to learn</a:t>
            </a:r>
          </a:p>
          <a:p>
            <a:r>
              <a:rPr lang="en-US" dirty="0"/>
              <a:t>There are a number of great online resources that teach Python:</a:t>
            </a:r>
          </a:p>
          <a:p>
            <a:pPr lvl="1"/>
            <a:r>
              <a:rPr lang="en-US" dirty="0"/>
              <a:t>http://www.learnpython.org/ </a:t>
            </a:r>
          </a:p>
          <a:p>
            <a:pPr lvl="1"/>
            <a:r>
              <a:rPr lang="en-US" dirty="0"/>
              <a:t>https://www.python.org/about/gettingstarted/</a:t>
            </a:r>
          </a:p>
        </p:txBody>
      </p:sp>
      <p:pic>
        <p:nvPicPr>
          <p:cNvPr id="2050"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96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Python</a:t>
            </a:r>
          </a:p>
        </p:txBody>
      </p:sp>
      <p:sp>
        <p:nvSpPr>
          <p:cNvPr id="3" name="Content Placeholder 2"/>
          <p:cNvSpPr>
            <a:spLocks noGrp="1"/>
          </p:cNvSpPr>
          <p:nvPr>
            <p:ph idx="1"/>
          </p:nvPr>
        </p:nvSpPr>
        <p:spPr>
          <a:xfrm>
            <a:off x="560798" y="2011933"/>
            <a:ext cx="11079822" cy="4215579"/>
          </a:xfrm>
        </p:spPr>
        <p:txBody>
          <a:bodyPr>
            <a:normAutofit/>
          </a:bodyPr>
          <a:lstStyle/>
          <a:p>
            <a:r>
              <a:rPr lang="en-US" dirty="0"/>
              <a:t>Python’s simplicity makes it easy to learn</a:t>
            </a:r>
          </a:p>
          <a:p>
            <a:r>
              <a:rPr lang="en-US" dirty="0"/>
              <a:t>There are a number of great online resources that teach Python:</a:t>
            </a:r>
          </a:p>
          <a:p>
            <a:pPr lvl="1"/>
            <a:r>
              <a:rPr lang="en-US" dirty="0"/>
              <a:t>http://www.learnpython.org/ </a:t>
            </a:r>
          </a:p>
          <a:p>
            <a:pPr lvl="1"/>
            <a:r>
              <a:rPr lang="en-US" dirty="0"/>
              <a:t>https://www.python.org/about/gettingstarted/</a:t>
            </a:r>
          </a:p>
        </p:txBody>
      </p:sp>
      <p:pic>
        <p:nvPicPr>
          <p:cNvPr id="2050" name="Picture 2"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3519" y="554533"/>
            <a:ext cx="3107101" cy="10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28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636b0322-90fb-440c-9cbc-22749e7231e9"/>
    <ds:schemaRef ds:uri="http://www.w3.org/XML/1998/namespace"/>
    <ds:schemaRef ds:uri="http://purl.org/dc/dcmitype/"/>
  </ds:schemaRefs>
</ds:datastoreItem>
</file>

<file path=customXml/itemProps2.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7278</TotalTime>
  <Words>2221</Words>
  <Application>Microsoft Office PowerPoint</Application>
  <PresentationFormat>Widescreen</PresentationFormat>
  <Paragraphs>154</Paragraphs>
  <Slides>22</Slides>
  <Notes>17</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22</vt:i4>
      </vt:variant>
    </vt:vector>
  </HeadingPairs>
  <TitlesOfParts>
    <vt:vector size="36" baseType="lpstr">
      <vt:lpstr>Arial</vt:lpstr>
      <vt:lpstr>Calibri</vt:lpstr>
      <vt:lpstr>Courier New</vt:lpstr>
      <vt:lpstr>Segoe</vt:lpstr>
      <vt:lpstr>Segoe UI</vt:lpstr>
      <vt:lpstr>Segoe UI Light</vt:lpstr>
      <vt:lpstr>Segoe UI Semibold</vt:lpstr>
      <vt:lpstr>WebCamps</vt:lpstr>
      <vt:lpstr>Azure Medium</vt:lpstr>
      <vt:lpstr>Azure Green</vt:lpstr>
      <vt:lpstr>Azure Graphite</vt:lpstr>
      <vt:lpstr>Azure Dark</vt:lpstr>
      <vt:lpstr>Azure Basic</vt:lpstr>
      <vt:lpstr>Azure Noir</vt:lpstr>
      <vt:lpstr>Using Python with  VS Code </vt:lpstr>
      <vt:lpstr>Agenda</vt:lpstr>
      <vt:lpstr>Brief Introduction to Python</vt:lpstr>
      <vt:lpstr>Python</vt:lpstr>
      <vt:lpstr>Python Data Types</vt:lpstr>
      <vt:lpstr>Python</vt:lpstr>
      <vt:lpstr>Python</vt:lpstr>
      <vt:lpstr>Learning Python</vt:lpstr>
      <vt:lpstr>Learning Python</vt:lpstr>
      <vt:lpstr>Python with Visual Studio Code</vt:lpstr>
      <vt:lpstr>Visual Studio Code and Python</vt:lpstr>
      <vt:lpstr>Visual Studio Code</vt:lpstr>
      <vt:lpstr>Visual Studio Code and Python</vt:lpstr>
      <vt:lpstr>Visual Studio Code and Python</vt:lpstr>
      <vt:lpstr>The Python Ecosystem</vt:lpstr>
      <vt:lpstr>Python 3 vs Python 2</vt:lpstr>
      <vt:lpstr>The Interpreter</vt:lpstr>
      <vt:lpstr>Pip: The Package Manager</vt:lpstr>
      <vt:lpstr>Pip: The Package Manager</vt:lpstr>
      <vt:lpstr>Using Packages</vt:lpstr>
      <vt:lpstr>setup.py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blaize stewart</cp:lastModifiedBy>
  <cp:revision>127</cp:revision>
  <dcterms:created xsi:type="dcterms:W3CDTF">2013-02-15T23:12:42Z</dcterms:created>
  <dcterms:modified xsi:type="dcterms:W3CDTF">2016-11-28T21:14:36Z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