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5.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95" r:id="rId2"/>
    <p:sldId id="293" r:id="rId3"/>
    <p:sldId id="296" r:id="rId4"/>
    <p:sldId id="264" r:id="rId5"/>
    <p:sldId id="297" r:id="rId6"/>
    <p:sldId id="298" r:id="rId7"/>
    <p:sldId id="299" r:id="rId8"/>
    <p:sldId id="315" r:id="rId9"/>
    <p:sldId id="330" r:id="rId10"/>
    <p:sldId id="301" r:id="rId11"/>
    <p:sldId id="302" r:id="rId12"/>
    <p:sldId id="303" r:id="rId13"/>
    <p:sldId id="304" r:id="rId14"/>
    <p:sldId id="305" r:id="rId15"/>
    <p:sldId id="317" r:id="rId16"/>
    <p:sldId id="319" r:id="rId17"/>
    <p:sldId id="321" r:id="rId18"/>
    <p:sldId id="322" r:id="rId19"/>
    <p:sldId id="323" r:id="rId20"/>
    <p:sldId id="307" r:id="rId21"/>
    <p:sldId id="308" r:id="rId22"/>
    <p:sldId id="309" r:id="rId23"/>
    <p:sldId id="310" r:id="rId24"/>
    <p:sldId id="324" r:id="rId25"/>
    <p:sldId id="327" r:id="rId26"/>
    <p:sldId id="329" r:id="rId27"/>
    <p:sldId id="314" r:id="rId28"/>
    <p:sldId id="31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315080F-DD28-49C2-B748-9D108600F0F2}">
          <p14:sldIdLst>
            <p14:sldId id="295"/>
            <p14:sldId id="293"/>
            <p14:sldId id="296"/>
          </p14:sldIdLst>
        </p14:section>
        <p14:section name="Provisioning a VM" id="{CFBFAB06-0831-4447-BD66-547E193BADDC}">
          <p14:sldIdLst>
            <p14:sldId id="264"/>
            <p14:sldId id="297"/>
            <p14:sldId id="298"/>
            <p14:sldId id="299"/>
            <p14:sldId id="315"/>
            <p14:sldId id="330"/>
            <p14:sldId id="301"/>
            <p14:sldId id="302"/>
          </p14:sldIdLst>
        </p14:section>
        <p14:section name="Scalability &amp; Reliability" id="{138D87E1-E8D6-43D9-98A5-214527E8E126}">
          <p14:sldIdLst>
            <p14:sldId id="303"/>
            <p14:sldId id="304"/>
            <p14:sldId id="305"/>
            <p14:sldId id="317"/>
            <p14:sldId id="319"/>
            <p14:sldId id="321"/>
            <p14:sldId id="322"/>
            <p14:sldId id="323"/>
            <p14:sldId id="307"/>
            <p14:sldId id="308"/>
            <p14:sldId id="309"/>
          </p14:sldIdLst>
        </p14:section>
        <p14:section name="Networking" id="{48C00F05-C9A6-40ED-BA2B-4C8FF6260DCA}">
          <p14:sldIdLst>
            <p14:sldId id="310"/>
            <p14:sldId id="324"/>
            <p14:sldId id="327"/>
            <p14:sldId id="329"/>
          </p14:sldIdLst>
        </p14:section>
        <p14:section name="Other" id="{E2607C85-7143-4C41-A516-E970F8F32B6E}">
          <p14:sldIdLst>
            <p14:sldId id="314"/>
            <p14:sldId id="313"/>
          </p14:sldIdLst>
        </p14:section>
      </p14:sectionLst>
    </p:ext>
    <p:ext uri="{EFAFB233-063F-42B5-8137-9DF3F51BA10A}">
      <p15:sldGuideLst xmlns:p15="http://schemas.microsoft.com/office/powerpoint/2012/main">
        <p15:guide id="2" pos="3840" userDrawn="1">
          <p15:clr>
            <a:srgbClr val="A4A3A4"/>
          </p15:clr>
        </p15:guide>
        <p15:guide id="3" pos="1272" userDrawn="1">
          <p15:clr>
            <a:srgbClr val="A4A3A4"/>
          </p15:clr>
        </p15:guide>
        <p15:guide id="4" orient="horz" pos="768" userDrawn="1">
          <p15:clr>
            <a:srgbClr val="A4A3A4"/>
          </p15:clr>
        </p15:guide>
        <p15:guide id="8" pos="7152" userDrawn="1">
          <p15:clr>
            <a:srgbClr val="A4A3A4"/>
          </p15:clr>
        </p15:guide>
        <p15:guide id="10" orient="horz" pos="1224" userDrawn="1">
          <p15:clr>
            <a:srgbClr val="A4A3A4"/>
          </p15:clr>
        </p15:guide>
        <p15:guide id="11" orient="horz" pos="1800" userDrawn="1">
          <p15:clr>
            <a:srgbClr val="A4A3A4"/>
          </p15:clr>
        </p15:guide>
        <p15:guide id="12" pos="528" userDrawn="1">
          <p15:clr>
            <a:srgbClr val="A4A3A4"/>
          </p15:clr>
        </p15:guide>
        <p15:guide id="13" orient="horz" pos="4176" userDrawn="1">
          <p15:clr>
            <a:srgbClr val="A4A3A4"/>
          </p15:clr>
        </p15:guide>
        <p15:guide id="14" pos="6360" userDrawn="1">
          <p15:clr>
            <a:srgbClr val="A4A3A4"/>
          </p15:clr>
        </p15:guide>
        <p15:guide id="15" orient="horz" pos="3264" userDrawn="1">
          <p15:clr>
            <a:srgbClr val="A4A3A4"/>
          </p15:clr>
        </p15:guide>
        <p15:guide id="16" orient="horz" pos="28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CC9B00"/>
    <a:srgbClr val="235888"/>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76044" autoAdjust="0"/>
  </p:normalViewPr>
  <p:slideViewPr>
    <p:cSldViewPr snapToGrid="0">
      <p:cViewPr varScale="1">
        <p:scale>
          <a:sx n="79" d="100"/>
          <a:sy n="79" d="100"/>
        </p:scale>
        <p:origin x="1560" y="90"/>
      </p:cViewPr>
      <p:guideLst>
        <p:guide pos="3840"/>
        <p:guide pos="1272"/>
        <p:guide orient="horz" pos="768"/>
        <p:guide pos="7152"/>
        <p:guide orient="horz" pos="1224"/>
        <p:guide orient="horz" pos="1800"/>
        <p:guide pos="528"/>
        <p:guide orient="horz" pos="4176"/>
        <p:guide pos="6360"/>
        <p:guide orient="horz" pos="3264"/>
        <p:guide orient="horz" pos="2808"/>
      </p:guideLst>
    </p:cSldViewPr>
  </p:slideViewPr>
  <p:notesTextViewPr>
    <p:cViewPr>
      <p:scale>
        <a:sx n="1" d="1"/>
        <a:sy n="1" d="1"/>
      </p:scale>
      <p:origin x="0" y="0"/>
    </p:cViewPr>
  </p:notesTextViewPr>
  <p:sorterViewPr>
    <p:cViewPr>
      <p:scale>
        <a:sx n="100" d="100"/>
        <a:sy n="100" d="100"/>
      </p:scale>
      <p:origin x="0" y="-16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68C09B-113A-40AA-BE63-0553AEAA11AB}"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DD0FEE4B-146A-495C-BBA6-75A98C776ADF}">
      <dgm:prSet phldrT="[Text]"/>
      <dgm:spPr>
        <a:solidFill>
          <a:schemeClr val="accent3"/>
        </a:solidFill>
        <a:ln>
          <a:noFill/>
        </a:ln>
      </dgm:spPr>
      <dgm:t>
        <a:bodyPr/>
        <a:lstStyle/>
        <a:p>
          <a:r>
            <a:rPr lang="en-US" dirty="0"/>
            <a:t>Provision</a:t>
          </a:r>
        </a:p>
      </dgm:t>
    </dgm:pt>
    <dgm:pt modelId="{5C5D75B7-B1AE-435F-9DFC-D7289C86B2B7}" type="parTrans" cxnId="{A0CD1262-E95A-4181-B415-6E458CC9BE0C}">
      <dgm:prSet/>
      <dgm:spPr/>
      <dgm:t>
        <a:bodyPr/>
        <a:lstStyle/>
        <a:p>
          <a:endParaRPr lang="en-US"/>
        </a:p>
      </dgm:t>
    </dgm:pt>
    <dgm:pt modelId="{8C4E152F-0E2F-4592-AC87-85F05DB6A825}" type="sibTrans" cxnId="{A0CD1262-E95A-4181-B415-6E458CC9BE0C}">
      <dgm:prSet/>
      <dgm:spPr/>
      <dgm:t>
        <a:bodyPr/>
        <a:lstStyle/>
        <a:p>
          <a:endParaRPr lang="en-US"/>
        </a:p>
      </dgm:t>
    </dgm:pt>
    <dgm:pt modelId="{F3808770-E904-469E-94F8-396B56E2230C}">
      <dgm:prSet phldrT="[Text]"/>
      <dgm:spPr>
        <a:solidFill>
          <a:schemeClr val="accent5">
            <a:lumMod val="40000"/>
            <a:lumOff val="60000"/>
            <a:alpha val="90000"/>
          </a:schemeClr>
        </a:solidFill>
        <a:ln>
          <a:noFill/>
        </a:ln>
      </dgm:spPr>
      <dgm:t>
        <a:bodyPr/>
        <a:lstStyle/>
        <a:p>
          <a:r>
            <a:rPr lang="en-US" dirty="0"/>
            <a:t>Select an image from the VM Gallery</a:t>
          </a:r>
        </a:p>
      </dgm:t>
    </dgm:pt>
    <dgm:pt modelId="{2CC69255-259B-4806-99A3-E0FC9021B51D}" type="parTrans" cxnId="{D3281068-5FAE-458A-AE0F-23B1FDDDB305}">
      <dgm:prSet/>
      <dgm:spPr/>
      <dgm:t>
        <a:bodyPr/>
        <a:lstStyle/>
        <a:p>
          <a:endParaRPr lang="en-US"/>
        </a:p>
      </dgm:t>
    </dgm:pt>
    <dgm:pt modelId="{9525D2A3-D087-4B03-AB4B-F1DF85BD42B4}" type="sibTrans" cxnId="{D3281068-5FAE-458A-AE0F-23B1FDDDB305}">
      <dgm:prSet/>
      <dgm:spPr/>
      <dgm:t>
        <a:bodyPr/>
        <a:lstStyle/>
        <a:p>
          <a:endParaRPr lang="en-US"/>
        </a:p>
      </dgm:t>
    </dgm:pt>
    <dgm:pt modelId="{969FDC44-628E-417A-A28A-5530A38C5BAC}">
      <dgm:prSet phldrT="[Text]"/>
      <dgm:spPr>
        <a:solidFill>
          <a:schemeClr val="accent5">
            <a:lumMod val="40000"/>
            <a:lumOff val="60000"/>
            <a:alpha val="90000"/>
          </a:schemeClr>
        </a:solidFill>
        <a:ln>
          <a:noFill/>
        </a:ln>
      </dgm:spPr>
      <dgm:t>
        <a:bodyPr/>
        <a:lstStyle/>
        <a:p>
          <a:r>
            <a:rPr lang="en-US" dirty="0"/>
            <a:t>Use a Custom ARM Template</a:t>
          </a:r>
        </a:p>
      </dgm:t>
    </dgm:pt>
    <dgm:pt modelId="{083FCCC9-C600-44FA-92A8-84EADFDB14A5}" type="parTrans" cxnId="{C97FC409-15BC-491A-BBEA-3C39FA178F08}">
      <dgm:prSet/>
      <dgm:spPr/>
      <dgm:t>
        <a:bodyPr/>
        <a:lstStyle/>
        <a:p>
          <a:endParaRPr lang="en-US"/>
        </a:p>
      </dgm:t>
    </dgm:pt>
    <dgm:pt modelId="{46C7F781-A69F-41D8-8227-9279FFD8CFE0}" type="sibTrans" cxnId="{C97FC409-15BC-491A-BBEA-3C39FA178F08}">
      <dgm:prSet/>
      <dgm:spPr/>
      <dgm:t>
        <a:bodyPr/>
        <a:lstStyle/>
        <a:p>
          <a:endParaRPr lang="en-US"/>
        </a:p>
      </dgm:t>
    </dgm:pt>
    <dgm:pt modelId="{7F86B73A-9A4A-4058-811D-0C442771DADA}">
      <dgm:prSet phldrT="[Text]"/>
      <dgm:spPr>
        <a:solidFill>
          <a:schemeClr val="accent5">
            <a:lumMod val="40000"/>
            <a:lumOff val="60000"/>
            <a:alpha val="90000"/>
          </a:schemeClr>
        </a:solidFill>
        <a:ln>
          <a:noFill/>
        </a:ln>
      </dgm:spPr>
      <dgm:t>
        <a:bodyPr/>
        <a:lstStyle/>
        <a:p>
          <a:r>
            <a:rPr lang="en-US" dirty="0"/>
            <a:t>Upload your own Custom-Prepped Image</a:t>
          </a:r>
        </a:p>
      </dgm:t>
    </dgm:pt>
    <dgm:pt modelId="{7E06FEE5-F364-4E87-BFC5-2FF2939C9F7C}" type="parTrans" cxnId="{1F16B530-7A84-4608-A6C3-B62995E8CD6B}">
      <dgm:prSet/>
      <dgm:spPr/>
      <dgm:t>
        <a:bodyPr/>
        <a:lstStyle/>
        <a:p>
          <a:endParaRPr lang="en-US"/>
        </a:p>
      </dgm:t>
    </dgm:pt>
    <dgm:pt modelId="{71D83568-61CB-4702-A497-945F6FA3B0B1}" type="sibTrans" cxnId="{1F16B530-7A84-4608-A6C3-B62995E8CD6B}">
      <dgm:prSet/>
      <dgm:spPr/>
      <dgm:t>
        <a:bodyPr/>
        <a:lstStyle/>
        <a:p>
          <a:endParaRPr lang="en-US"/>
        </a:p>
      </dgm:t>
    </dgm:pt>
    <dgm:pt modelId="{C0E18C18-E687-4517-88A1-798198981AF8}">
      <dgm:prSet phldrT="[Text]"/>
      <dgm:spPr>
        <a:solidFill>
          <a:srgbClr val="0070C0"/>
        </a:solidFill>
        <a:ln>
          <a:noFill/>
        </a:ln>
      </dgm:spPr>
      <dgm:t>
        <a:bodyPr/>
        <a:lstStyle/>
        <a:p>
          <a:r>
            <a:rPr lang="en-US" dirty="0"/>
            <a:t>Scale</a:t>
          </a:r>
        </a:p>
      </dgm:t>
    </dgm:pt>
    <dgm:pt modelId="{CBB49B7F-7170-443A-9310-8579B2617177}" type="parTrans" cxnId="{29349F98-216E-4114-8A33-9458ED4A126B}">
      <dgm:prSet/>
      <dgm:spPr/>
      <dgm:t>
        <a:bodyPr/>
        <a:lstStyle/>
        <a:p>
          <a:endParaRPr lang="en-US"/>
        </a:p>
      </dgm:t>
    </dgm:pt>
    <dgm:pt modelId="{38853C39-46C0-4FC8-9E83-D63AFCAAAD35}" type="sibTrans" cxnId="{29349F98-216E-4114-8A33-9458ED4A126B}">
      <dgm:prSet/>
      <dgm:spPr/>
      <dgm:t>
        <a:bodyPr/>
        <a:lstStyle/>
        <a:p>
          <a:endParaRPr lang="en-US"/>
        </a:p>
      </dgm:t>
    </dgm:pt>
    <dgm:pt modelId="{EB130527-9971-4CA5-80E4-26AD1D43139A}">
      <dgm:prSet phldrT="[Text]"/>
      <dgm:spPr>
        <a:solidFill>
          <a:schemeClr val="accent2">
            <a:lumMod val="40000"/>
            <a:lumOff val="60000"/>
            <a:alpha val="90000"/>
          </a:schemeClr>
        </a:solidFill>
        <a:ln>
          <a:noFill/>
        </a:ln>
      </dgm:spPr>
      <dgm:t>
        <a:bodyPr/>
        <a:lstStyle/>
        <a:p>
          <a:r>
            <a:rPr lang="en-US" dirty="0"/>
            <a:t>General Purpose</a:t>
          </a:r>
        </a:p>
      </dgm:t>
    </dgm:pt>
    <dgm:pt modelId="{0B27DD1C-122B-43D3-B80B-34E6EA49BD00}" type="parTrans" cxnId="{15107A3C-0CC7-4B37-AE17-E6C50E930C07}">
      <dgm:prSet/>
      <dgm:spPr/>
      <dgm:t>
        <a:bodyPr/>
        <a:lstStyle/>
        <a:p>
          <a:endParaRPr lang="en-US"/>
        </a:p>
      </dgm:t>
    </dgm:pt>
    <dgm:pt modelId="{48E2667D-5C52-4972-A44B-FD5564973506}" type="sibTrans" cxnId="{15107A3C-0CC7-4B37-AE17-E6C50E930C07}">
      <dgm:prSet/>
      <dgm:spPr/>
      <dgm:t>
        <a:bodyPr/>
        <a:lstStyle/>
        <a:p>
          <a:endParaRPr lang="en-US"/>
        </a:p>
      </dgm:t>
    </dgm:pt>
    <dgm:pt modelId="{53A04FAC-B714-4672-A861-B55398B42EFC}">
      <dgm:prSet phldrT="[Text]"/>
      <dgm:spPr>
        <a:solidFill>
          <a:schemeClr val="accent2">
            <a:lumMod val="40000"/>
            <a:lumOff val="60000"/>
            <a:alpha val="90000"/>
          </a:schemeClr>
        </a:solidFill>
        <a:ln>
          <a:noFill/>
        </a:ln>
      </dgm:spPr>
      <dgm:t>
        <a:bodyPr/>
        <a:lstStyle/>
        <a:p>
          <a:r>
            <a:rPr lang="en-US" dirty="0"/>
            <a:t>Compute Optimized</a:t>
          </a:r>
        </a:p>
      </dgm:t>
    </dgm:pt>
    <dgm:pt modelId="{FBCD7AEA-6DD5-4BA9-9FD2-E09763AD2E99}" type="parTrans" cxnId="{5118CE64-30E0-482F-8E00-D2A313FB969A}">
      <dgm:prSet/>
      <dgm:spPr/>
      <dgm:t>
        <a:bodyPr/>
        <a:lstStyle/>
        <a:p>
          <a:endParaRPr lang="en-US"/>
        </a:p>
      </dgm:t>
    </dgm:pt>
    <dgm:pt modelId="{5A1CC6E2-1CBE-499D-A8A8-352C938754AE}" type="sibTrans" cxnId="{5118CE64-30E0-482F-8E00-D2A313FB969A}">
      <dgm:prSet/>
      <dgm:spPr/>
      <dgm:t>
        <a:bodyPr/>
        <a:lstStyle/>
        <a:p>
          <a:endParaRPr lang="en-US"/>
        </a:p>
      </dgm:t>
    </dgm:pt>
    <dgm:pt modelId="{C615B697-C36C-4DC8-977E-A63F8196574D}">
      <dgm:prSet phldrT="[Text]"/>
      <dgm:spPr>
        <a:solidFill>
          <a:schemeClr val="accent2">
            <a:lumMod val="40000"/>
            <a:lumOff val="60000"/>
            <a:alpha val="90000"/>
          </a:schemeClr>
        </a:solidFill>
        <a:ln>
          <a:noFill/>
        </a:ln>
      </dgm:spPr>
      <dgm:t>
        <a:bodyPr/>
        <a:lstStyle/>
        <a:p>
          <a:r>
            <a:rPr lang="en-US" dirty="0"/>
            <a:t>Memory Optimized</a:t>
          </a:r>
        </a:p>
      </dgm:t>
    </dgm:pt>
    <dgm:pt modelId="{A9597E0C-0465-45C7-B66F-6124C9EEEEE6}" type="parTrans" cxnId="{04CEC785-EAF9-43AE-8C88-C5CBBC210D9A}">
      <dgm:prSet/>
      <dgm:spPr/>
      <dgm:t>
        <a:bodyPr/>
        <a:lstStyle/>
        <a:p>
          <a:endParaRPr lang="en-US"/>
        </a:p>
      </dgm:t>
    </dgm:pt>
    <dgm:pt modelId="{15F2448E-0737-4AEA-842B-5F7847FEA234}" type="sibTrans" cxnId="{04CEC785-EAF9-43AE-8C88-C5CBBC210D9A}">
      <dgm:prSet/>
      <dgm:spPr/>
      <dgm:t>
        <a:bodyPr/>
        <a:lstStyle/>
        <a:p>
          <a:endParaRPr lang="en-US"/>
        </a:p>
      </dgm:t>
    </dgm:pt>
    <dgm:pt modelId="{15E4FA4C-C7C4-44F9-839D-AEA3915DB121}">
      <dgm:prSet phldrT="[Text]"/>
      <dgm:spPr>
        <a:solidFill>
          <a:schemeClr val="accent2">
            <a:lumMod val="40000"/>
            <a:lumOff val="60000"/>
            <a:alpha val="90000"/>
          </a:schemeClr>
        </a:solidFill>
        <a:ln>
          <a:noFill/>
        </a:ln>
      </dgm:spPr>
      <dgm:t>
        <a:bodyPr/>
        <a:lstStyle/>
        <a:p>
          <a:r>
            <a:rPr lang="en-US" dirty="0"/>
            <a:t>GPU</a:t>
          </a:r>
        </a:p>
      </dgm:t>
    </dgm:pt>
    <dgm:pt modelId="{4C07EC2C-29CD-4810-905D-FE125C2124A5}" type="parTrans" cxnId="{D2C820B5-E495-4E80-B2B1-67CE20C3EB65}">
      <dgm:prSet/>
      <dgm:spPr/>
      <dgm:t>
        <a:bodyPr/>
        <a:lstStyle/>
        <a:p>
          <a:endParaRPr lang="en-US"/>
        </a:p>
      </dgm:t>
    </dgm:pt>
    <dgm:pt modelId="{1DE05BAD-2A10-40A3-A7F4-A530D7ACA48D}" type="sibTrans" cxnId="{D2C820B5-E495-4E80-B2B1-67CE20C3EB65}">
      <dgm:prSet/>
      <dgm:spPr/>
      <dgm:t>
        <a:bodyPr/>
        <a:lstStyle/>
        <a:p>
          <a:endParaRPr lang="en-US"/>
        </a:p>
      </dgm:t>
    </dgm:pt>
    <dgm:pt modelId="{6D7F13BD-1746-4018-B4B2-B89B5D795F66}">
      <dgm:prSet phldrT="[Text]"/>
      <dgm:spPr>
        <a:solidFill>
          <a:srgbClr val="00B0F0"/>
        </a:solidFill>
        <a:ln>
          <a:noFill/>
        </a:ln>
      </dgm:spPr>
      <dgm:t>
        <a:bodyPr/>
        <a:lstStyle/>
        <a:p>
          <a:r>
            <a:rPr lang="en-US" dirty="0"/>
            <a:t>Boot</a:t>
          </a:r>
        </a:p>
      </dgm:t>
    </dgm:pt>
    <dgm:pt modelId="{4C7E05A3-503F-4CEE-A06C-D67020124CDC}" type="parTrans" cxnId="{5726721F-AB2C-4466-BB8C-719B3FD8FDED}">
      <dgm:prSet/>
      <dgm:spPr/>
      <dgm:t>
        <a:bodyPr/>
        <a:lstStyle/>
        <a:p>
          <a:endParaRPr lang="en-US"/>
        </a:p>
      </dgm:t>
    </dgm:pt>
    <dgm:pt modelId="{BE1523A5-937E-4751-8E29-C8D66B4AC246}" type="sibTrans" cxnId="{5726721F-AB2C-4466-BB8C-719B3FD8FDED}">
      <dgm:prSet/>
      <dgm:spPr/>
      <dgm:t>
        <a:bodyPr/>
        <a:lstStyle/>
        <a:p>
          <a:endParaRPr lang="en-US"/>
        </a:p>
      </dgm:t>
    </dgm:pt>
    <dgm:pt modelId="{34168D17-4406-43C3-8F84-BE928967179B}">
      <dgm:prSet phldrT="[Text]"/>
      <dgm:spPr>
        <a:solidFill>
          <a:schemeClr val="accent1">
            <a:lumMod val="40000"/>
            <a:lumOff val="60000"/>
            <a:alpha val="90000"/>
          </a:schemeClr>
        </a:solidFill>
        <a:ln>
          <a:noFill/>
        </a:ln>
      </dgm:spPr>
      <dgm:t>
        <a:bodyPr/>
        <a:lstStyle/>
        <a:p>
          <a:r>
            <a:rPr lang="en-US" dirty="0"/>
            <a:t>Create new disk in Storage</a:t>
          </a:r>
        </a:p>
      </dgm:t>
    </dgm:pt>
    <dgm:pt modelId="{67D95A88-CCDC-4F81-9E83-1CAA9D91058F}" type="parTrans" cxnId="{9A9CFE48-8CC2-4927-9E81-57A551DAC13A}">
      <dgm:prSet/>
      <dgm:spPr/>
      <dgm:t>
        <a:bodyPr/>
        <a:lstStyle/>
        <a:p>
          <a:endParaRPr lang="en-US"/>
        </a:p>
      </dgm:t>
    </dgm:pt>
    <dgm:pt modelId="{914A6CF7-F9C3-43A4-9670-CF4B3822A587}" type="sibTrans" cxnId="{9A9CFE48-8CC2-4927-9E81-57A551DAC13A}">
      <dgm:prSet/>
      <dgm:spPr/>
      <dgm:t>
        <a:bodyPr/>
        <a:lstStyle/>
        <a:p>
          <a:endParaRPr lang="en-US"/>
        </a:p>
      </dgm:t>
    </dgm:pt>
    <dgm:pt modelId="{76A7089D-4A74-47BA-A01F-8E1942DD1702}">
      <dgm:prSet phldrT="[Text]"/>
      <dgm:spPr>
        <a:solidFill>
          <a:schemeClr val="accent1">
            <a:lumMod val="40000"/>
            <a:lumOff val="60000"/>
            <a:alpha val="90000"/>
          </a:schemeClr>
        </a:solidFill>
        <a:ln>
          <a:noFill/>
        </a:ln>
      </dgm:spPr>
      <dgm:t>
        <a:bodyPr/>
        <a:lstStyle/>
        <a:p>
          <a:r>
            <a:rPr lang="en-US" dirty="0"/>
            <a:t>Boot the machine</a:t>
          </a:r>
        </a:p>
      </dgm:t>
    </dgm:pt>
    <dgm:pt modelId="{5ED336E4-6EF7-43C7-B6E0-3C03F9AA27C3}" type="parTrans" cxnId="{D9943EA4-BCF4-48CC-9EBA-F22CAC99E223}">
      <dgm:prSet/>
      <dgm:spPr/>
      <dgm:t>
        <a:bodyPr/>
        <a:lstStyle/>
        <a:p>
          <a:endParaRPr lang="en-US"/>
        </a:p>
      </dgm:t>
    </dgm:pt>
    <dgm:pt modelId="{81002272-0B85-467A-B0A1-CEB7EB88E07F}" type="sibTrans" cxnId="{D9943EA4-BCF4-48CC-9EBA-F22CAC99E223}">
      <dgm:prSet/>
      <dgm:spPr/>
      <dgm:t>
        <a:bodyPr/>
        <a:lstStyle/>
        <a:p>
          <a:endParaRPr lang="en-US"/>
        </a:p>
      </dgm:t>
    </dgm:pt>
    <dgm:pt modelId="{BA7D3D14-7570-4140-AA4F-6F7D9668C63C}">
      <dgm:prSet phldrT="[Text]"/>
      <dgm:spPr>
        <a:solidFill>
          <a:schemeClr val="accent2">
            <a:lumMod val="40000"/>
            <a:lumOff val="60000"/>
            <a:alpha val="90000"/>
          </a:schemeClr>
        </a:solidFill>
        <a:ln>
          <a:noFill/>
        </a:ln>
      </dgm:spPr>
      <dgm:t>
        <a:bodyPr/>
        <a:lstStyle/>
        <a:p>
          <a:r>
            <a:rPr lang="en-US" dirty="0"/>
            <a:t>High Performance Compute</a:t>
          </a:r>
        </a:p>
      </dgm:t>
    </dgm:pt>
    <dgm:pt modelId="{5C491254-2647-4D83-B80D-A41C7DBBE2D1}" type="parTrans" cxnId="{10D3D067-A1C6-4BFD-86B6-758CF00B13CF}">
      <dgm:prSet/>
      <dgm:spPr/>
      <dgm:t>
        <a:bodyPr/>
        <a:lstStyle/>
        <a:p>
          <a:endParaRPr lang="en-US"/>
        </a:p>
      </dgm:t>
    </dgm:pt>
    <dgm:pt modelId="{C2DE4CB4-98B1-4D71-AC89-A1349CC5C5FE}" type="sibTrans" cxnId="{10D3D067-A1C6-4BFD-86B6-758CF00B13CF}">
      <dgm:prSet/>
      <dgm:spPr/>
      <dgm:t>
        <a:bodyPr/>
        <a:lstStyle/>
        <a:p>
          <a:endParaRPr lang="en-US"/>
        </a:p>
      </dgm:t>
    </dgm:pt>
    <dgm:pt modelId="{6C88236F-68CF-47A6-B8F6-B34D305BE6A1}" type="pres">
      <dgm:prSet presAssocID="{D868C09B-113A-40AA-BE63-0553AEAA11AB}" presName="Name0" presStyleCnt="0">
        <dgm:presLayoutVars>
          <dgm:dir/>
          <dgm:animLvl val="lvl"/>
          <dgm:resizeHandles val="exact"/>
        </dgm:presLayoutVars>
      </dgm:prSet>
      <dgm:spPr/>
    </dgm:pt>
    <dgm:pt modelId="{A5742A3D-3149-4833-9E95-31AD3589EBEF}" type="pres">
      <dgm:prSet presAssocID="{DD0FEE4B-146A-495C-BBA6-75A98C776ADF}" presName="composite" presStyleCnt="0"/>
      <dgm:spPr/>
    </dgm:pt>
    <dgm:pt modelId="{FD36590A-558B-46D9-802B-12502375674E}" type="pres">
      <dgm:prSet presAssocID="{DD0FEE4B-146A-495C-BBA6-75A98C776ADF}" presName="parTx" presStyleLbl="alignNode1" presStyleIdx="0" presStyleCnt="3">
        <dgm:presLayoutVars>
          <dgm:chMax val="0"/>
          <dgm:chPref val="0"/>
          <dgm:bulletEnabled val="1"/>
        </dgm:presLayoutVars>
      </dgm:prSet>
      <dgm:spPr/>
    </dgm:pt>
    <dgm:pt modelId="{9FA6C10D-9552-4996-A95C-2636A5BE516B}" type="pres">
      <dgm:prSet presAssocID="{DD0FEE4B-146A-495C-BBA6-75A98C776ADF}" presName="desTx" presStyleLbl="alignAccFollowNode1" presStyleIdx="0" presStyleCnt="3">
        <dgm:presLayoutVars>
          <dgm:bulletEnabled val="1"/>
        </dgm:presLayoutVars>
      </dgm:prSet>
      <dgm:spPr/>
    </dgm:pt>
    <dgm:pt modelId="{83E0A8C5-BD0C-48C8-9A3B-72E81B172D1E}" type="pres">
      <dgm:prSet presAssocID="{8C4E152F-0E2F-4592-AC87-85F05DB6A825}" presName="space" presStyleCnt="0"/>
      <dgm:spPr/>
    </dgm:pt>
    <dgm:pt modelId="{179C8C11-86C9-401A-A357-90104D701C07}" type="pres">
      <dgm:prSet presAssocID="{C0E18C18-E687-4517-88A1-798198981AF8}" presName="composite" presStyleCnt="0"/>
      <dgm:spPr/>
    </dgm:pt>
    <dgm:pt modelId="{38A270B5-0C1D-478F-ABA9-EF14CA141189}" type="pres">
      <dgm:prSet presAssocID="{C0E18C18-E687-4517-88A1-798198981AF8}" presName="parTx" presStyleLbl="alignNode1" presStyleIdx="1" presStyleCnt="3">
        <dgm:presLayoutVars>
          <dgm:chMax val="0"/>
          <dgm:chPref val="0"/>
          <dgm:bulletEnabled val="1"/>
        </dgm:presLayoutVars>
      </dgm:prSet>
      <dgm:spPr/>
    </dgm:pt>
    <dgm:pt modelId="{F21A3429-D2FD-4E5A-BA57-1E91163818B6}" type="pres">
      <dgm:prSet presAssocID="{C0E18C18-E687-4517-88A1-798198981AF8}" presName="desTx" presStyleLbl="alignAccFollowNode1" presStyleIdx="1" presStyleCnt="3">
        <dgm:presLayoutVars>
          <dgm:bulletEnabled val="1"/>
        </dgm:presLayoutVars>
      </dgm:prSet>
      <dgm:spPr/>
    </dgm:pt>
    <dgm:pt modelId="{83543584-6ADA-4949-8C38-05F2F9022028}" type="pres">
      <dgm:prSet presAssocID="{38853C39-46C0-4FC8-9E83-D63AFCAAAD35}" presName="space" presStyleCnt="0"/>
      <dgm:spPr/>
    </dgm:pt>
    <dgm:pt modelId="{02457D94-4650-415E-A665-93C3936023AC}" type="pres">
      <dgm:prSet presAssocID="{6D7F13BD-1746-4018-B4B2-B89B5D795F66}" presName="composite" presStyleCnt="0"/>
      <dgm:spPr/>
    </dgm:pt>
    <dgm:pt modelId="{D09D8195-4BD3-4C85-A2A0-535948727BC4}" type="pres">
      <dgm:prSet presAssocID="{6D7F13BD-1746-4018-B4B2-B89B5D795F66}" presName="parTx" presStyleLbl="alignNode1" presStyleIdx="2" presStyleCnt="3">
        <dgm:presLayoutVars>
          <dgm:chMax val="0"/>
          <dgm:chPref val="0"/>
          <dgm:bulletEnabled val="1"/>
        </dgm:presLayoutVars>
      </dgm:prSet>
      <dgm:spPr/>
    </dgm:pt>
    <dgm:pt modelId="{B50089EA-95B2-4DA2-A097-9864D32B35C3}" type="pres">
      <dgm:prSet presAssocID="{6D7F13BD-1746-4018-B4B2-B89B5D795F66}" presName="desTx" presStyleLbl="alignAccFollowNode1" presStyleIdx="2" presStyleCnt="3">
        <dgm:presLayoutVars>
          <dgm:bulletEnabled val="1"/>
        </dgm:presLayoutVars>
      </dgm:prSet>
      <dgm:spPr/>
    </dgm:pt>
  </dgm:ptLst>
  <dgm:cxnLst>
    <dgm:cxn modelId="{15107A3C-0CC7-4B37-AE17-E6C50E930C07}" srcId="{C0E18C18-E687-4517-88A1-798198981AF8}" destId="{EB130527-9971-4CA5-80E4-26AD1D43139A}" srcOrd="0" destOrd="0" parTransId="{0B27DD1C-122B-43D3-B80B-34E6EA49BD00}" sibTransId="{48E2667D-5C52-4972-A44B-FD5564973506}"/>
    <dgm:cxn modelId="{10D3D067-A1C6-4BFD-86B6-758CF00B13CF}" srcId="{C0E18C18-E687-4517-88A1-798198981AF8}" destId="{BA7D3D14-7570-4140-AA4F-6F7D9668C63C}" srcOrd="4" destOrd="0" parTransId="{5C491254-2647-4D83-B80D-A41C7DBBE2D1}" sibTransId="{C2DE4CB4-98B1-4D71-AC89-A1349CC5C5FE}"/>
    <dgm:cxn modelId="{0FFC3D8D-1D44-4A9D-8D6C-D93904453E2F}" type="presOf" srcId="{C0E18C18-E687-4517-88A1-798198981AF8}" destId="{38A270B5-0C1D-478F-ABA9-EF14CA141189}" srcOrd="0" destOrd="0" presId="urn:microsoft.com/office/officeart/2005/8/layout/hList1"/>
    <dgm:cxn modelId="{D3281068-5FAE-458A-AE0F-23B1FDDDB305}" srcId="{DD0FEE4B-146A-495C-BBA6-75A98C776ADF}" destId="{F3808770-E904-469E-94F8-396B56E2230C}" srcOrd="0" destOrd="0" parTransId="{2CC69255-259B-4806-99A3-E0FC9021B51D}" sibTransId="{9525D2A3-D087-4B03-AB4B-F1DF85BD42B4}"/>
    <dgm:cxn modelId="{71AA33AE-A389-4FF2-80F4-C15183C54D90}" type="presOf" srcId="{DD0FEE4B-146A-495C-BBA6-75A98C776ADF}" destId="{FD36590A-558B-46D9-802B-12502375674E}" srcOrd="0" destOrd="0" presId="urn:microsoft.com/office/officeart/2005/8/layout/hList1"/>
    <dgm:cxn modelId="{D2C820B5-E495-4E80-B2B1-67CE20C3EB65}" srcId="{C0E18C18-E687-4517-88A1-798198981AF8}" destId="{15E4FA4C-C7C4-44F9-839D-AEA3915DB121}" srcOrd="3" destOrd="0" parTransId="{4C07EC2C-29CD-4810-905D-FE125C2124A5}" sibTransId="{1DE05BAD-2A10-40A3-A7F4-A530D7ACA48D}"/>
    <dgm:cxn modelId="{A2E865DA-D83F-449A-B00C-1B89B7690518}" type="presOf" srcId="{EB130527-9971-4CA5-80E4-26AD1D43139A}" destId="{F21A3429-D2FD-4E5A-BA57-1E91163818B6}" srcOrd="0" destOrd="0" presId="urn:microsoft.com/office/officeart/2005/8/layout/hList1"/>
    <dgm:cxn modelId="{C97FC409-15BC-491A-BBEA-3C39FA178F08}" srcId="{DD0FEE4B-146A-495C-BBA6-75A98C776ADF}" destId="{969FDC44-628E-417A-A28A-5530A38C5BAC}" srcOrd="1" destOrd="0" parTransId="{083FCCC9-C600-44FA-92A8-84EADFDB14A5}" sibTransId="{46C7F781-A69F-41D8-8227-9279FFD8CFE0}"/>
    <dgm:cxn modelId="{4F14A052-A8E3-49AC-994B-F2FCBFE7834E}" type="presOf" srcId="{C615B697-C36C-4DC8-977E-A63F8196574D}" destId="{F21A3429-D2FD-4E5A-BA57-1E91163818B6}" srcOrd="0" destOrd="2" presId="urn:microsoft.com/office/officeart/2005/8/layout/hList1"/>
    <dgm:cxn modelId="{A0CD1262-E95A-4181-B415-6E458CC9BE0C}" srcId="{D868C09B-113A-40AA-BE63-0553AEAA11AB}" destId="{DD0FEE4B-146A-495C-BBA6-75A98C776ADF}" srcOrd="0" destOrd="0" parTransId="{5C5D75B7-B1AE-435F-9DFC-D7289C86B2B7}" sibTransId="{8C4E152F-0E2F-4592-AC87-85F05DB6A825}"/>
    <dgm:cxn modelId="{4C363A6B-7FA4-49AB-8D1F-79E88FDCEAA8}" type="presOf" srcId="{6D7F13BD-1746-4018-B4B2-B89B5D795F66}" destId="{D09D8195-4BD3-4C85-A2A0-535948727BC4}" srcOrd="0" destOrd="0" presId="urn:microsoft.com/office/officeart/2005/8/layout/hList1"/>
    <dgm:cxn modelId="{4F54CF29-F8F1-45DB-9AD1-E554DD0A4612}" type="presOf" srcId="{76A7089D-4A74-47BA-A01F-8E1942DD1702}" destId="{B50089EA-95B2-4DA2-A097-9864D32B35C3}" srcOrd="0" destOrd="1" presId="urn:microsoft.com/office/officeart/2005/8/layout/hList1"/>
    <dgm:cxn modelId="{1F16B530-7A84-4608-A6C3-B62995E8CD6B}" srcId="{DD0FEE4B-146A-495C-BBA6-75A98C776ADF}" destId="{7F86B73A-9A4A-4058-811D-0C442771DADA}" srcOrd="2" destOrd="0" parTransId="{7E06FEE5-F364-4E87-BFC5-2FF2939C9F7C}" sibTransId="{71D83568-61CB-4702-A497-945F6FA3B0B1}"/>
    <dgm:cxn modelId="{29349F98-216E-4114-8A33-9458ED4A126B}" srcId="{D868C09B-113A-40AA-BE63-0553AEAA11AB}" destId="{C0E18C18-E687-4517-88A1-798198981AF8}" srcOrd="1" destOrd="0" parTransId="{CBB49B7F-7170-443A-9310-8579B2617177}" sibTransId="{38853C39-46C0-4FC8-9E83-D63AFCAAAD35}"/>
    <dgm:cxn modelId="{BCEFB632-6AF5-4048-9D07-F7B177A86939}" type="presOf" srcId="{7F86B73A-9A4A-4058-811D-0C442771DADA}" destId="{9FA6C10D-9552-4996-A95C-2636A5BE516B}" srcOrd="0" destOrd="2" presId="urn:microsoft.com/office/officeart/2005/8/layout/hList1"/>
    <dgm:cxn modelId="{9A9CFE48-8CC2-4927-9E81-57A551DAC13A}" srcId="{6D7F13BD-1746-4018-B4B2-B89B5D795F66}" destId="{34168D17-4406-43C3-8F84-BE928967179B}" srcOrd="0" destOrd="0" parTransId="{67D95A88-CCDC-4F81-9E83-1CAA9D91058F}" sibTransId="{914A6CF7-F9C3-43A4-9670-CF4B3822A587}"/>
    <dgm:cxn modelId="{5118CE64-30E0-482F-8E00-D2A313FB969A}" srcId="{C0E18C18-E687-4517-88A1-798198981AF8}" destId="{53A04FAC-B714-4672-A861-B55398B42EFC}" srcOrd="1" destOrd="0" parTransId="{FBCD7AEA-6DD5-4BA9-9FD2-E09763AD2E99}" sibTransId="{5A1CC6E2-1CBE-499D-A8A8-352C938754AE}"/>
    <dgm:cxn modelId="{932FBF00-67E9-4D59-A578-477A5EEDE953}" type="presOf" srcId="{969FDC44-628E-417A-A28A-5530A38C5BAC}" destId="{9FA6C10D-9552-4996-A95C-2636A5BE516B}" srcOrd="0" destOrd="1" presId="urn:microsoft.com/office/officeart/2005/8/layout/hList1"/>
    <dgm:cxn modelId="{04CEC785-EAF9-43AE-8C88-C5CBBC210D9A}" srcId="{C0E18C18-E687-4517-88A1-798198981AF8}" destId="{C615B697-C36C-4DC8-977E-A63F8196574D}" srcOrd="2" destOrd="0" parTransId="{A9597E0C-0465-45C7-B66F-6124C9EEEEE6}" sibTransId="{15F2448E-0737-4AEA-842B-5F7847FEA234}"/>
    <dgm:cxn modelId="{F832F10F-646A-45A7-AF57-2588491F1AD7}" type="presOf" srcId="{F3808770-E904-469E-94F8-396B56E2230C}" destId="{9FA6C10D-9552-4996-A95C-2636A5BE516B}" srcOrd="0" destOrd="0" presId="urn:microsoft.com/office/officeart/2005/8/layout/hList1"/>
    <dgm:cxn modelId="{5726721F-AB2C-4466-BB8C-719B3FD8FDED}" srcId="{D868C09B-113A-40AA-BE63-0553AEAA11AB}" destId="{6D7F13BD-1746-4018-B4B2-B89B5D795F66}" srcOrd="2" destOrd="0" parTransId="{4C7E05A3-503F-4CEE-A06C-D67020124CDC}" sibTransId="{BE1523A5-937E-4751-8E29-C8D66B4AC246}"/>
    <dgm:cxn modelId="{E1C3C284-3175-4BE7-AC86-EFDD6C147E6A}" type="presOf" srcId="{53A04FAC-B714-4672-A861-B55398B42EFC}" destId="{F21A3429-D2FD-4E5A-BA57-1E91163818B6}" srcOrd="0" destOrd="1" presId="urn:microsoft.com/office/officeart/2005/8/layout/hList1"/>
    <dgm:cxn modelId="{064928F0-7D33-4E49-AE88-B533217398DE}" type="presOf" srcId="{34168D17-4406-43C3-8F84-BE928967179B}" destId="{B50089EA-95B2-4DA2-A097-9864D32B35C3}" srcOrd="0" destOrd="0" presId="urn:microsoft.com/office/officeart/2005/8/layout/hList1"/>
    <dgm:cxn modelId="{E3D25692-9FB4-422C-A884-07A32E2C43CA}" type="presOf" srcId="{D868C09B-113A-40AA-BE63-0553AEAA11AB}" destId="{6C88236F-68CF-47A6-B8F6-B34D305BE6A1}" srcOrd="0" destOrd="0" presId="urn:microsoft.com/office/officeart/2005/8/layout/hList1"/>
    <dgm:cxn modelId="{2301CA69-6BD7-4B99-858E-DCB99B6EC727}" type="presOf" srcId="{BA7D3D14-7570-4140-AA4F-6F7D9668C63C}" destId="{F21A3429-D2FD-4E5A-BA57-1E91163818B6}" srcOrd="0" destOrd="4" presId="urn:microsoft.com/office/officeart/2005/8/layout/hList1"/>
    <dgm:cxn modelId="{78C6FD2C-5105-4786-8541-958ABD0F31B5}" type="presOf" srcId="{15E4FA4C-C7C4-44F9-839D-AEA3915DB121}" destId="{F21A3429-D2FD-4E5A-BA57-1E91163818B6}" srcOrd="0" destOrd="3" presId="urn:microsoft.com/office/officeart/2005/8/layout/hList1"/>
    <dgm:cxn modelId="{D9943EA4-BCF4-48CC-9EBA-F22CAC99E223}" srcId="{6D7F13BD-1746-4018-B4B2-B89B5D795F66}" destId="{76A7089D-4A74-47BA-A01F-8E1942DD1702}" srcOrd="1" destOrd="0" parTransId="{5ED336E4-6EF7-43C7-B6E0-3C03F9AA27C3}" sibTransId="{81002272-0B85-467A-B0A1-CEB7EB88E07F}"/>
    <dgm:cxn modelId="{CA5F8145-A724-48E6-A621-8A04FD2455B0}" type="presParOf" srcId="{6C88236F-68CF-47A6-B8F6-B34D305BE6A1}" destId="{A5742A3D-3149-4833-9E95-31AD3589EBEF}" srcOrd="0" destOrd="0" presId="urn:microsoft.com/office/officeart/2005/8/layout/hList1"/>
    <dgm:cxn modelId="{367A23F3-A18D-4CCF-8BAE-C7706F477917}" type="presParOf" srcId="{A5742A3D-3149-4833-9E95-31AD3589EBEF}" destId="{FD36590A-558B-46D9-802B-12502375674E}" srcOrd="0" destOrd="0" presId="urn:microsoft.com/office/officeart/2005/8/layout/hList1"/>
    <dgm:cxn modelId="{0E73460F-7934-481C-B3F1-AB3324E725C4}" type="presParOf" srcId="{A5742A3D-3149-4833-9E95-31AD3589EBEF}" destId="{9FA6C10D-9552-4996-A95C-2636A5BE516B}" srcOrd="1" destOrd="0" presId="urn:microsoft.com/office/officeart/2005/8/layout/hList1"/>
    <dgm:cxn modelId="{85351578-D973-4C6F-9ECF-8BCFF8569DB8}" type="presParOf" srcId="{6C88236F-68CF-47A6-B8F6-B34D305BE6A1}" destId="{83E0A8C5-BD0C-48C8-9A3B-72E81B172D1E}" srcOrd="1" destOrd="0" presId="urn:microsoft.com/office/officeart/2005/8/layout/hList1"/>
    <dgm:cxn modelId="{4DF87F89-1BD7-4F4A-8FF5-C26AADFB0021}" type="presParOf" srcId="{6C88236F-68CF-47A6-B8F6-B34D305BE6A1}" destId="{179C8C11-86C9-401A-A357-90104D701C07}" srcOrd="2" destOrd="0" presId="urn:microsoft.com/office/officeart/2005/8/layout/hList1"/>
    <dgm:cxn modelId="{CFD7E703-8E62-4E79-9E1D-AB05C9DA2A34}" type="presParOf" srcId="{179C8C11-86C9-401A-A357-90104D701C07}" destId="{38A270B5-0C1D-478F-ABA9-EF14CA141189}" srcOrd="0" destOrd="0" presId="urn:microsoft.com/office/officeart/2005/8/layout/hList1"/>
    <dgm:cxn modelId="{9162A3F7-2010-40FB-9E6B-83607E3D3CFE}" type="presParOf" srcId="{179C8C11-86C9-401A-A357-90104D701C07}" destId="{F21A3429-D2FD-4E5A-BA57-1E91163818B6}" srcOrd="1" destOrd="0" presId="urn:microsoft.com/office/officeart/2005/8/layout/hList1"/>
    <dgm:cxn modelId="{3DD5DDAD-3862-4DED-84F5-A50CE1EB985C}" type="presParOf" srcId="{6C88236F-68CF-47A6-B8F6-B34D305BE6A1}" destId="{83543584-6ADA-4949-8C38-05F2F9022028}" srcOrd="3" destOrd="0" presId="urn:microsoft.com/office/officeart/2005/8/layout/hList1"/>
    <dgm:cxn modelId="{03A2973D-B487-45AF-8FA0-221A36A59A6A}" type="presParOf" srcId="{6C88236F-68CF-47A6-B8F6-B34D305BE6A1}" destId="{02457D94-4650-415E-A665-93C3936023AC}" srcOrd="4" destOrd="0" presId="urn:microsoft.com/office/officeart/2005/8/layout/hList1"/>
    <dgm:cxn modelId="{4F0EC99B-617B-4F0C-83CD-C32496298664}" type="presParOf" srcId="{02457D94-4650-415E-A665-93C3936023AC}" destId="{D09D8195-4BD3-4C85-A2A0-535948727BC4}" srcOrd="0" destOrd="0" presId="urn:microsoft.com/office/officeart/2005/8/layout/hList1"/>
    <dgm:cxn modelId="{258F2C36-97B8-4CBE-8780-A880CDBC676D}" type="presParOf" srcId="{02457D94-4650-415E-A665-93C3936023AC}" destId="{B50089EA-95B2-4DA2-A097-9864D32B35C3}" srcOrd="1" destOrd="0" presId="urn:microsoft.com/office/officeart/2005/8/layout/hList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36590A-558B-46D9-802B-12502375674E}">
      <dsp:nvSpPr>
        <dsp:cNvPr id="0" name=""/>
        <dsp:cNvSpPr/>
      </dsp:nvSpPr>
      <dsp:spPr>
        <a:xfrm>
          <a:off x="3286" y="162906"/>
          <a:ext cx="3203971" cy="662400"/>
        </a:xfrm>
        <a:prstGeom prst="rect">
          <a:avLst/>
        </a:prstGeom>
        <a:solidFill>
          <a:schemeClr val="accent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dirty="0"/>
            <a:t>Provision</a:t>
          </a:r>
        </a:p>
      </dsp:txBody>
      <dsp:txXfrm>
        <a:off x="3286" y="162906"/>
        <a:ext cx="3203971" cy="662400"/>
      </dsp:txXfrm>
    </dsp:sp>
    <dsp:sp modelId="{9FA6C10D-9552-4996-A95C-2636A5BE516B}">
      <dsp:nvSpPr>
        <dsp:cNvPr id="0" name=""/>
        <dsp:cNvSpPr/>
      </dsp:nvSpPr>
      <dsp:spPr>
        <a:xfrm>
          <a:off x="3286" y="825306"/>
          <a:ext cx="3203971" cy="2904209"/>
        </a:xfrm>
        <a:prstGeom prst="rect">
          <a:avLst/>
        </a:prstGeom>
        <a:solidFill>
          <a:schemeClr val="accent5">
            <a:lumMod val="40000"/>
            <a:lumOff val="6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Select an image from the VM Gallery</a:t>
          </a:r>
        </a:p>
        <a:p>
          <a:pPr marL="228600" lvl="1" indent="-228600" algn="l" defTabSz="1022350">
            <a:lnSpc>
              <a:spcPct val="90000"/>
            </a:lnSpc>
            <a:spcBef>
              <a:spcPct val="0"/>
            </a:spcBef>
            <a:spcAft>
              <a:spcPct val="15000"/>
            </a:spcAft>
            <a:buChar char="•"/>
          </a:pPr>
          <a:r>
            <a:rPr lang="en-US" sz="2300" kern="1200" dirty="0"/>
            <a:t>Use a Custom ARM Template</a:t>
          </a:r>
        </a:p>
        <a:p>
          <a:pPr marL="228600" lvl="1" indent="-228600" algn="l" defTabSz="1022350">
            <a:lnSpc>
              <a:spcPct val="90000"/>
            </a:lnSpc>
            <a:spcBef>
              <a:spcPct val="0"/>
            </a:spcBef>
            <a:spcAft>
              <a:spcPct val="15000"/>
            </a:spcAft>
            <a:buChar char="•"/>
          </a:pPr>
          <a:r>
            <a:rPr lang="en-US" sz="2300" kern="1200" dirty="0"/>
            <a:t>Upload your own Custom-Prepped Image</a:t>
          </a:r>
        </a:p>
      </dsp:txBody>
      <dsp:txXfrm>
        <a:off x="3286" y="825306"/>
        <a:ext cx="3203971" cy="2904209"/>
      </dsp:txXfrm>
    </dsp:sp>
    <dsp:sp modelId="{38A270B5-0C1D-478F-ABA9-EF14CA141189}">
      <dsp:nvSpPr>
        <dsp:cNvPr id="0" name=""/>
        <dsp:cNvSpPr/>
      </dsp:nvSpPr>
      <dsp:spPr>
        <a:xfrm>
          <a:off x="3655814" y="162906"/>
          <a:ext cx="3203971" cy="662400"/>
        </a:xfrm>
        <a:prstGeom prst="rect">
          <a:avLst/>
        </a:prstGeom>
        <a:solidFill>
          <a:srgbClr val="0070C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dirty="0"/>
            <a:t>Scale</a:t>
          </a:r>
        </a:p>
      </dsp:txBody>
      <dsp:txXfrm>
        <a:off x="3655814" y="162906"/>
        <a:ext cx="3203971" cy="662400"/>
      </dsp:txXfrm>
    </dsp:sp>
    <dsp:sp modelId="{F21A3429-D2FD-4E5A-BA57-1E91163818B6}">
      <dsp:nvSpPr>
        <dsp:cNvPr id="0" name=""/>
        <dsp:cNvSpPr/>
      </dsp:nvSpPr>
      <dsp:spPr>
        <a:xfrm>
          <a:off x="3655814" y="825306"/>
          <a:ext cx="3203971" cy="2904209"/>
        </a:xfrm>
        <a:prstGeom prst="rect">
          <a:avLst/>
        </a:prstGeom>
        <a:solidFill>
          <a:schemeClr val="accent2">
            <a:lumMod val="40000"/>
            <a:lumOff val="6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General Purpose</a:t>
          </a:r>
        </a:p>
        <a:p>
          <a:pPr marL="228600" lvl="1" indent="-228600" algn="l" defTabSz="1022350">
            <a:lnSpc>
              <a:spcPct val="90000"/>
            </a:lnSpc>
            <a:spcBef>
              <a:spcPct val="0"/>
            </a:spcBef>
            <a:spcAft>
              <a:spcPct val="15000"/>
            </a:spcAft>
            <a:buChar char="•"/>
          </a:pPr>
          <a:r>
            <a:rPr lang="en-US" sz="2300" kern="1200" dirty="0"/>
            <a:t>Compute Optimized</a:t>
          </a:r>
        </a:p>
        <a:p>
          <a:pPr marL="228600" lvl="1" indent="-228600" algn="l" defTabSz="1022350">
            <a:lnSpc>
              <a:spcPct val="90000"/>
            </a:lnSpc>
            <a:spcBef>
              <a:spcPct val="0"/>
            </a:spcBef>
            <a:spcAft>
              <a:spcPct val="15000"/>
            </a:spcAft>
            <a:buChar char="•"/>
          </a:pPr>
          <a:r>
            <a:rPr lang="en-US" sz="2300" kern="1200" dirty="0"/>
            <a:t>Memory Optimized</a:t>
          </a:r>
        </a:p>
        <a:p>
          <a:pPr marL="228600" lvl="1" indent="-228600" algn="l" defTabSz="1022350">
            <a:lnSpc>
              <a:spcPct val="90000"/>
            </a:lnSpc>
            <a:spcBef>
              <a:spcPct val="0"/>
            </a:spcBef>
            <a:spcAft>
              <a:spcPct val="15000"/>
            </a:spcAft>
            <a:buChar char="•"/>
          </a:pPr>
          <a:r>
            <a:rPr lang="en-US" sz="2300" kern="1200" dirty="0"/>
            <a:t>GPU</a:t>
          </a:r>
        </a:p>
        <a:p>
          <a:pPr marL="228600" lvl="1" indent="-228600" algn="l" defTabSz="1022350">
            <a:lnSpc>
              <a:spcPct val="90000"/>
            </a:lnSpc>
            <a:spcBef>
              <a:spcPct val="0"/>
            </a:spcBef>
            <a:spcAft>
              <a:spcPct val="15000"/>
            </a:spcAft>
            <a:buChar char="•"/>
          </a:pPr>
          <a:r>
            <a:rPr lang="en-US" sz="2300" kern="1200" dirty="0"/>
            <a:t>High Performance Compute</a:t>
          </a:r>
        </a:p>
      </dsp:txBody>
      <dsp:txXfrm>
        <a:off x="3655814" y="825306"/>
        <a:ext cx="3203971" cy="2904209"/>
      </dsp:txXfrm>
    </dsp:sp>
    <dsp:sp modelId="{D09D8195-4BD3-4C85-A2A0-535948727BC4}">
      <dsp:nvSpPr>
        <dsp:cNvPr id="0" name=""/>
        <dsp:cNvSpPr/>
      </dsp:nvSpPr>
      <dsp:spPr>
        <a:xfrm>
          <a:off x="7308342" y="162906"/>
          <a:ext cx="3203971" cy="662400"/>
        </a:xfrm>
        <a:prstGeom prst="rect">
          <a:avLst/>
        </a:prstGeom>
        <a:solidFill>
          <a:srgbClr val="00B0F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dirty="0"/>
            <a:t>Boot</a:t>
          </a:r>
        </a:p>
      </dsp:txBody>
      <dsp:txXfrm>
        <a:off x="7308342" y="162906"/>
        <a:ext cx="3203971" cy="662400"/>
      </dsp:txXfrm>
    </dsp:sp>
    <dsp:sp modelId="{B50089EA-95B2-4DA2-A097-9864D32B35C3}">
      <dsp:nvSpPr>
        <dsp:cNvPr id="0" name=""/>
        <dsp:cNvSpPr/>
      </dsp:nvSpPr>
      <dsp:spPr>
        <a:xfrm>
          <a:off x="7308342" y="825306"/>
          <a:ext cx="3203971" cy="2904209"/>
        </a:xfrm>
        <a:prstGeom prst="rect">
          <a:avLst/>
        </a:prstGeom>
        <a:solidFill>
          <a:schemeClr val="accent1">
            <a:lumMod val="40000"/>
            <a:lumOff val="6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Create new disk in Storage</a:t>
          </a:r>
        </a:p>
        <a:p>
          <a:pPr marL="228600" lvl="1" indent="-228600" algn="l" defTabSz="1022350">
            <a:lnSpc>
              <a:spcPct val="90000"/>
            </a:lnSpc>
            <a:spcBef>
              <a:spcPct val="0"/>
            </a:spcBef>
            <a:spcAft>
              <a:spcPct val="15000"/>
            </a:spcAft>
            <a:buChar char="•"/>
          </a:pPr>
          <a:r>
            <a:rPr lang="en-US" sz="2300" kern="1200" dirty="0"/>
            <a:t>Boot the machine</a:t>
          </a:r>
        </a:p>
      </dsp:txBody>
      <dsp:txXfrm>
        <a:off x="7308342" y="825306"/>
        <a:ext cx="3203971" cy="290420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10/23/2016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930048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takeaway – part of provisioning your VM’s is determining the Family/Size that best addresses</a:t>
            </a:r>
            <a:r>
              <a:rPr lang="en-US" baseline="0" dirty="0"/>
              <a:t> your needs</a:t>
            </a:r>
          </a:p>
          <a:p>
            <a:r>
              <a:rPr lang="en-US" baseline="0" dirty="0"/>
              <a:t>Information Source: https://azure.microsoft.com/en-us/pricing/details/virtual-machines/linux/</a:t>
            </a:r>
          </a:p>
          <a:p>
            <a:endParaRPr lang="en-US" baseline="0" dirty="0"/>
          </a:p>
          <a:p>
            <a:r>
              <a:rPr lang="en-US" baseline="0" dirty="0"/>
              <a:t>General: </a:t>
            </a:r>
          </a:p>
          <a:p>
            <a:pPr marL="171450" indent="-171450">
              <a:buFont typeface="Arial" panose="020B0604020202020204" pitchFamily="34" charset="0"/>
              <a:buChar char="•"/>
            </a:pPr>
            <a:r>
              <a:rPr lang="en-US" baseline="0" dirty="0"/>
              <a:t>A0 – A4 Basic: 1-8 cores, .75-14 GB RAM.  Entry-level, economical.  Good for dev workloads, dev/test</a:t>
            </a:r>
          </a:p>
          <a:p>
            <a:pPr marL="171450" indent="-171450">
              <a:buFont typeface="Arial" panose="020B0604020202020204" pitchFamily="34" charset="0"/>
              <a:buChar char="•"/>
            </a:pPr>
            <a:r>
              <a:rPr lang="en-US" baseline="0" dirty="0"/>
              <a:t>A0 – A7 Standard: 1-8 cores, .74-56 GB RAM. Entry-level, economical.  Supports load-balancing, auto-scaling.  Good for dev workloads, dev/test</a:t>
            </a:r>
          </a:p>
          <a:p>
            <a:pPr marL="171450" indent="-171450">
              <a:buFont typeface="Arial" panose="020B0604020202020204" pitchFamily="34" charset="0"/>
              <a:buChar char="•"/>
            </a:pPr>
            <a:r>
              <a:rPr lang="en-US" baseline="0" dirty="0"/>
              <a:t>D1 – D4 (v1): 1 – 8 cores, 3.5 – 28 GB RAM.  More powerful CPU than A, feature SSD’s.  Also available in Ds (premium storage</a:t>
            </a:r>
          </a:p>
          <a:p>
            <a:pPr marL="171450" indent="-171450">
              <a:buFont typeface="Arial" panose="020B0604020202020204" pitchFamily="34" charset="0"/>
              <a:buChar char="•"/>
            </a:pPr>
            <a:r>
              <a:rPr lang="en-US" baseline="0" dirty="0"/>
              <a:t>D1v2 – D5vs: 1 – 16 cores, 3.5 – 56 GB RAM.  Newer-gen D-series, 35% faster CPU than D.  </a:t>
            </a:r>
            <a:endParaRPr lang="en-US" dirty="0"/>
          </a:p>
          <a:p>
            <a:endParaRPr lang="en-US" dirty="0"/>
          </a:p>
          <a:p>
            <a:r>
              <a:rPr lang="en-US" dirty="0"/>
              <a:t>Compute Optimized:</a:t>
            </a:r>
          </a:p>
          <a:p>
            <a:pPr marL="171450" indent="-171450">
              <a:buFont typeface="Arial" panose="020B0604020202020204" pitchFamily="34" charset="0"/>
              <a:buChar char="•"/>
            </a:pPr>
            <a:r>
              <a:rPr lang="en-US" dirty="0"/>
              <a:t>F1 – F16: 1 – 16 cores, 2 – 32 GB RAM.  Higher CPU to memory ratio Good for batch-processing, web servers, analytics, gaming.</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Memory Optimized:</a:t>
            </a:r>
          </a:p>
          <a:p>
            <a:pPr marL="171450" indent="-171450">
              <a:buFont typeface="Arial" panose="020B0604020202020204" pitchFamily="34" charset="0"/>
              <a:buChar char="•"/>
            </a:pPr>
            <a:r>
              <a:rPr lang="en-US" dirty="0"/>
              <a:t>D11 – D14 (v1): 2 – 16 cores, 14 – 112 GB RAM.  Ideal for memory-intensive</a:t>
            </a:r>
            <a:r>
              <a:rPr lang="en-US" baseline="0" dirty="0"/>
              <a:t> enterprise applications.</a:t>
            </a:r>
          </a:p>
          <a:p>
            <a:pPr marL="171450" indent="-171450">
              <a:buFont typeface="Arial" panose="020B0604020202020204" pitchFamily="34" charset="0"/>
              <a:buChar char="•"/>
            </a:pPr>
            <a:r>
              <a:rPr lang="en-US" baseline="0" dirty="0"/>
              <a:t>D11v2 – D15v2: 2 – 20 cores, 14 – 140 GB RAM.  Ideal for memory-intensive enterprise applications.</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GPU</a:t>
            </a:r>
          </a:p>
          <a:p>
            <a:pPr marL="171450" indent="-171450">
              <a:buFont typeface="Arial" panose="020B0604020202020204" pitchFamily="34" charset="0"/>
              <a:buChar char="•"/>
            </a:pPr>
            <a:r>
              <a:rPr lang="en-US" baseline="0" dirty="0"/>
              <a:t>NV6 - NV24: Good for high-end remote visualization, deep-learning, predictive analytics.  V series focuses on visualization.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NC6 - NC24/r: Good for high-end remote visualization, deep-learning, predictive analytics.  C series focuses on compute. (24r is for tightly-coupled parallel computing workloads with 2</a:t>
            </a:r>
            <a:r>
              <a:rPr lang="en-US" baseline="30000" dirty="0"/>
              <a:t>nd</a:t>
            </a:r>
            <a:r>
              <a:rPr lang="en-US" baseline="0" dirty="0"/>
              <a:t> low-latency, high-throughput NIC)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HPC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A8 – A11: A8 &amp; A10 have 8 cores &amp; 56 GB RAM, A9 &amp; A11 have 16 cores &amp; 112 GB RAM.  Entry-level, economical.  Good for dev workloads, dev/test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H8, H16, </a:t>
            </a:r>
            <a:r>
              <a:rPr lang="en-US" baseline="0" dirty="0" err="1"/>
              <a:t>m&amp;r</a:t>
            </a:r>
            <a:r>
              <a:rPr lang="en-US" baseline="0" dirty="0"/>
              <a:t>: 8, 16 cores, 56GB – 224 GB RAM.  M = high memory, r = RDMA network.  Good for risk modeling, seismic &amp; reservoir simulation, molecular modeling, genomic research.</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COMING SOON</a:t>
            </a:r>
          </a:p>
          <a:p>
            <a:pPr marL="171450" indent="-171450">
              <a:buFont typeface="Arial" panose="020B0604020202020204" pitchFamily="34" charset="0"/>
              <a:buChar char="•"/>
            </a:pPr>
            <a:r>
              <a:rPr lang="en-US" dirty="0"/>
              <a:t>L-Series: “Storage</a:t>
            </a:r>
            <a:r>
              <a:rPr lang="en-US" baseline="0" dirty="0"/>
              <a:t> optimized”</a:t>
            </a: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168329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VM’s typically have at least 2 disks:</a:t>
            </a:r>
          </a:p>
          <a:p>
            <a:pPr marL="171450" indent="-171450">
              <a:buFont typeface="Arial" panose="020B0604020202020204" pitchFamily="34" charset="0"/>
              <a:buChar char="•"/>
            </a:pPr>
            <a:r>
              <a:rPr lang="en-US" dirty="0"/>
              <a:t>OS Disk (C on Windows), persistent content.  SATA access</a:t>
            </a:r>
          </a:p>
          <a:p>
            <a:pPr marL="171450" indent="-171450">
              <a:buFont typeface="Arial" panose="020B0604020202020204" pitchFamily="34" charset="0"/>
              <a:buChar char="•"/>
            </a:pPr>
            <a:r>
              <a:rPr lang="en-US" dirty="0"/>
              <a:t>Temp Storage (D on Windows),</a:t>
            </a:r>
            <a:r>
              <a:rPr lang="en-US" baseline="0" dirty="0"/>
              <a:t> SATA access, NOT PERSISTENT (Temp storage only) (Good for </a:t>
            </a:r>
            <a:r>
              <a:rPr lang="en-US" baseline="0" dirty="0" err="1"/>
              <a:t>TempDB</a:t>
            </a:r>
            <a:r>
              <a:rPr lang="en-US" baseline="0" dirty="0"/>
              <a:t> on SQL images, for example)</a:t>
            </a:r>
          </a:p>
          <a:p>
            <a:pPr marL="171450" indent="-171450">
              <a:buFont typeface="Arial" panose="020B0604020202020204" pitchFamily="34" charset="0"/>
              <a:buChar char="•"/>
            </a:pPr>
            <a:r>
              <a:rPr lang="en-US" baseline="0" dirty="0"/>
              <a:t>Data Disks (Drive-letter assigned on Windows), SCSI, Persistent</a:t>
            </a:r>
          </a:p>
          <a:p>
            <a:pPr marL="628650" lvl="1" indent="-171450">
              <a:buFont typeface="Arial" panose="020B0604020202020204" pitchFamily="34" charset="0"/>
              <a:buChar char="•"/>
            </a:pPr>
            <a:r>
              <a:rPr lang="en-US" baseline="0" dirty="0"/>
              <a:t>Can be striped for performance</a:t>
            </a:r>
          </a:p>
          <a:p>
            <a:pPr marL="628650" lvl="1" indent="-171450">
              <a:buFont typeface="Arial" panose="020B0604020202020204" pitchFamily="34" charset="0"/>
              <a:buChar char="•"/>
            </a:pPr>
            <a:r>
              <a:rPr lang="en-US" baseline="0" dirty="0"/>
              <a:t>Limit on # determined by VM family/size</a:t>
            </a:r>
          </a:p>
          <a:p>
            <a:pPr marL="171450" lvl="0" indent="-171450">
              <a:buFont typeface="Arial" panose="020B0604020202020204" pitchFamily="34" charset="0"/>
              <a:buChar char="•"/>
            </a:pPr>
            <a:endParaRPr lang="en-US" baseline="0" dirty="0"/>
          </a:p>
          <a:p>
            <a:pPr marL="628650" lvl="1"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674740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Data disks</a:t>
            </a:r>
            <a:r>
              <a:rPr lang="en-US" baseline="0" dirty="0"/>
              <a:t> have max capacity of 1 TB, but can be striped for larger sizes, up to 64 TB of storage per VM</a:t>
            </a:r>
          </a:p>
          <a:p>
            <a:pPr marL="171450" indent="-171450">
              <a:buFont typeface="Arial" panose="020B0604020202020204" pitchFamily="34" charset="0"/>
              <a:buChar char="•"/>
            </a:pPr>
            <a:r>
              <a:rPr lang="en-US" dirty="0"/>
              <a:t>Azure imposes limits on the number of data disks and amount of bandwidth available, depending on the VM size. </a:t>
            </a:r>
            <a:r>
              <a:rPr lang="en-US" baseline="0" dirty="0"/>
              <a:t>(</a:t>
            </a:r>
            <a:r>
              <a:rPr lang="en-US" baseline="0" dirty="0" err="1"/>
              <a:t>eg</a:t>
            </a:r>
            <a:r>
              <a:rPr lang="en-US" baseline="0" dirty="0"/>
              <a:t> F2S = max 4 data disks, F16S = max 32 data disks)</a:t>
            </a:r>
          </a:p>
          <a:p>
            <a:pPr marL="171450" indent="-171450">
              <a:buFont typeface="Arial" panose="020B0604020202020204" pitchFamily="34" charset="0"/>
              <a:buChar char="•"/>
            </a:pPr>
            <a:r>
              <a:rPr lang="en-US" baseline="0" dirty="0"/>
              <a:t>Per-Disk (and Share) IOPS are 8KB operations</a:t>
            </a:r>
          </a:p>
          <a:p>
            <a:pPr marL="171450" indent="-171450">
              <a:buFont typeface="Arial" panose="020B0604020202020204" pitchFamily="34" charset="0"/>
              <a:buChar char="•"/>
            </a:pPr>
            <a:r>
              <a:rPr lang="en-US" baseline="0" dirty="0"/>
              <a:t>Standard Storage</a:t>
            </a:r>
          </a:p>
          <a:p>
            <a:pPr marL="628650" lvl="1" indent="-171450">
              <a:buFont typeface="Arial" panose="020B0604020202020204" pitchFamily="34" charset="0"/>
              <a:buChar char="•"/>
            </a:pPr>
            <a:r>
              <a:rPr lang="en-US" baseline="0" dirty="0"/>
              <a:t>IOPS and Throughput per disk above are for Standard, basic is lower</a:t>
            </a:r>
          </a:p>
          <a:p>
            <a:pPr marL="628650" lvl="1" indent="-171450">
              <a:buFont typeface="Arial" panose="020B0604020202020204" pitchFamily="34" charset="0"/>
              <a:buChar char="•"/>
            </a:pPr>
            <a:r>
              <a:rPr lang="en-US" baseline="0" dirty="0"/>
              <a:t>Entire storage account (not just single disk) has max IOPS of 20,000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kern="0" dirty="0">
                <a:solidFill>
                  <a:prstClr val="white"/>
                </a:solidFill>
              </a:rPr>
              <a:t>Premium Storage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kern="0" dirty="0">
                <a:solidFill>
                  <a:prstClr val="white"/>
                </a:solidFill>
              </a:rPr>
              <a:t>IOPS and Throughput</a:t>
            </a:r>
            <a:r>
              <a:rPr lang="en-US" kern="0" baseline="0" dirty="0">
                <a:solidFill>
                  <a:prstClr val="white"/>
                </a:solidFill>
              </a:rPr>
              <a:t> per disk above are for P30, lower for P10, P20</a:t>
            </a:r>
            <a:endParaRPr lang="en-US" kern="0" dirty="0">
              <a:solidFill>
                <a:prstClr val="white"/>
              </a:solidFill>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kern="0" dirty="0">
                <a:solidFill>
                  <a:prstClr val="white"/>
                </a:solidFill>
              </a:rPr>
              <a:t>With a GS5, supports up to 80,000 IOPS and 2000 MB/s</a:t>
            </a:r>
            <a:r>
              <a:rPr lang="en-US" kern="0" baseline="0" dirty="0">
                <a:solidFill>
                  <a:prstClr val="white"/>
                </a:solidFill>
              </a:rPr>
              <a:t> </a:t>
            </a:r>
            <a:r>
              <a:rPr lang="en-US" kern="0" dirty="0">
                <a:solidFill>
                  <a:prstClr val="white"/>
                </a:solidFill>
              </a:rPr>
              <a:t>throughput per VM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kern="0" dirty="0">
                <a:solidFill>
                  <a:prstClr val="white"/>
                </a:solidFill>
              </a:rPr>
              <a:t>Entire storage account has a max total throughput rate of 50 </a:t>
            </a:r>
            <a:r>
              <a:rPr lang="en-US" kern="0" dirty="0" err="1">
                <a:solidFill>
                  <a:prstClr val="white"/>
                </a:solidFill>
              </a:rPr>
              <a:t>Gbps</a:t>
            </a:r>
            <a:endParaRPr lang="en-US" baseline="0" dirty="0"/>
          </a:p>
          <a:p>
            <a:pPr marL="171450" indent="-171450">
              <a:buFont typeface="Arial" panose="020B0604020202020204" pitchFamily="34" charset="0"/>
              <a:buChar char="•"/>
            </a:pPr>
            <a:r>
              <a:rPr lang="en-US" baseline="0" dirty="0"/>
              <a:t>No Azure-imposed limit on the number of file shares that can be mounted, no limit on the number of VM’s that can simultaneously mount a File Storage share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Can also be mounted by on-premises clients (Windows) - o</a:t>
            </a:r>
            <a:r>
              <a:rPr lang="en-US" baseline="0" dirty="0"/>
              <a:t>n </a:t>
            </a:r>
            <a:r>
              <a:rPr lang="en-US" baseline="0" dirty="0" err="1"/>
              <a:t>prem</a:t>
            </a:r>
            <a:r>
              <a:rPr lang="en-US" baseline="0" dirty="0"/>
              <a:t> mounting requires Windows 8 or newer (Server 2012+) and firewall cooperation</a:t>
            </a:r>
          </a:p>
          <a:p>
            <a:pPr marL="628650" lvl="1" indent="-171450">
              <a:buFont typeface="Arial" panose="020B0604020202020204" pitchFamily="34" charset="0"/>
              <a:buChar char="•"/>
            </a:pPr>
            <a:r>
              <a:rPr lang="en-US" baseline="0" dirty="0"/>
              <a:t>No limit on # of files in a share (other than overall share size)</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endParaRPr lang="en-US" baseline="0"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3974560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Fault Domains</a:t>
            </a:r>
          </a:p>
          <a:p>
            <a:pPr marL="171450" indent="-171450">
              <a:buFont typeface="Arial" panose="020B0604020202020204" pitchFamily="34" charset="0"/>
              <a:buChar char="•"/>
            </a:pPr>
            <a:r>
              <a:rPr lang="en-US" dirty="0"/>
              <a:t>Think “single point of failure”</a:t>
            </a:r>
          </a:p>
          <a:p>
            <a:pPr marL="171450" indent="-171450">
              <a:buFont typeface="Arial" panose="020B0604020202020204" pitchFamily="34" charset="0"/>
              <a:buChar char="•"/>
            </a:pPr>
            <a:r>
              <a:rPr lang="en-US" dirty="0"/>
              <a:t>Note that a Fault Domain can actually span multiple physical racks – you’re not</a:t>
            </a:r>
            <a:r>
              <a:rPr lang="en-US" baseline="0" dirty="0"/>
              <a:t> too worried about that, but it just means that items in different Fault Domains are assured to be on different hardware</a:t>
            </a:r>
          </a:p>
          <a:p>
            <a:pPr marL="0" indent="0">
              <a:buFont typeface="Arial" panose="020B0604020202020204" pitchFamily="34" charset="0"/>
              <a:buNone/>
            </a:pPr>
            <a:r>
              <a:rPr lang="en-US" baseline="0" dirty="0"/>
              <a:t>Update Domains</a:t>
            </a:r>
          </a:p>
          <a:p>
            <a:pPr marL="171450" indent="-171450">
              <a:buFont typeface="Arial" panose="020B0604020202020204" pitchFamily="34" charset="0"/>
              <a:buChar char="•"/>
            </a:pPr>
            <a:r>
              <a:rPr lang="en-US" baseline="0" dirty="0"/>
              <a:t>Update domains are largely related to patching the host OS</a:t>
            </a:r>
          </a:p>
          <a:p>
            <a:pPr marL="171450" indent="-171450">
              <a:buFont typeface="Arial" panose="020B0604020202020204" pitchFamily="34" charset="0"/>
              <a:buChar char="•"/>
            </a:pPr>
            <a:r>
              <a:rPr lang="en-US" dirty="0"/>
              <a:t>A given Fault Domain can host multiple update domains, as long as not ALL update domains are on a given rack.</a:t>
            </a:r>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1359242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Showing how VM’s are laid out in an availability set based on Fault &amp; Update domains</a:t>
            </a:r>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4242446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Illustrating what happens when a rack goes down</a:t>
            </a:r>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4054165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Illustrates Azure managing downtime when performing scheduled maintenance (such as updating host machines)</a:t>
            </a:r>
          </a:p>
          <a:p>
            <a:pPr marL="171450" indent="-171450">
              <a:buFont typeface="Arial" panose="020B0604020202020204" pitchFamily="34" charset="0"/>
              <a:buChar char="•"/>
            </a:pPr>
            <a:r>
              <a:rPr lang="en-US" dirty="0"/>
              <a:t>Don’t count on update sequence being linear from UD 0 to UD4.</a:t>
            </a:r>
            <a:r>
              <a:rPr lang="en-US" baseline="0" dirty="0"/>
              <a:t>  It will do 1 UD at a time, but might follow a different sequence.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692189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Translates to 4.38 hours of downtime per year</a:t>
            </a:r>
          </a:p>
          <a:p>
            <a:r>
              <a:rPr lang="en-US" dirty="0"/>
              <a:t>VM’s that have 2 or more instances deployed in the same Availability Set, connectivity to at least one instance</a:t>
            </a:r>
          </a:p>
          <a:p>
            <a:r>
              <a:rPr lang="en-US" dirty="0"/>
              <a:t>Source: https://azure.microsoft.com/en-us/support/legal/sla/virtual-machines/v1_2/</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19511969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Ideal for clusters/farms</a:t>
            </a:r>
          </a:p>
          <a:p>
            <a:r>
              <a:rPr lang="en-US" dirty="0"/>
              <a:t>Without VMSS, you have to manage scaling of VM’s with pre-provisioned images (bring online, stop as needed)</a:t>
            </a:r>
          </a:p>
          <a:p>
            <a:r>
              <a:rPr lang="en-US" dirty="0"/>
              <a:t>Currently</a:t>
            </a:r>
            <a:r>
              <a:rPr lang="en-US" baseline="0" dirty="0"/>
              <a:t> do *NOT* support data disks, but can mount Azure Storage File Shares (data drives in-preview, coming soon)</a:t>
            </a:r>
          </a:p>
          <a:p>
            <a:r>
              <a:rPr lang="en-US" baseline="0" dirty="0"/>
              <a:t>The auto-scaling infrastructure even works with </a:t>
            </a:r>
            <a:r>
              <a:rPr lang="en-US" baseline="0" dirty="0" err="1"/>
              <a:t>WebHooks</a:t>
            </a:r>
            <a:r>
              <a:rPr lang="en-US" baseline="0" dirty="0"/>
              <a:t>, allowing you to receive notifications when scaling operations happen.</a:t>
            </a:r>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24360694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Illustration source: https://azure.microsoft.com/en-us/documentation/articles/virtual-networks-overview/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Leverage other tools like Load Balancers, Network Service Gateways, Application Gateways, Public IP Addresses,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Peering (new feature) allows 2 VNETs to be</a:t>
            </a:r>
            <a:r>
              <a:rPr lang="en-US" baseline="0" dirty="0"/>
              <a:t> maintained as separate resources, but VMs in those VNETs can communicate with each other directly via IP Address.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VNETs can define </a:t>
            </a:r>
            <a:r>
              <a:rPr lang="en-US" dirty="0"/>
              <a:t>Network Security Groups,</a:t>
            </a:r>
            <a:r>
              <a:rPr lang="en-US" baseline="0" dirty="0"/>
              <a:t> which contain ACL rules that allow or deny traffic to VM instances in a VNET.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NSG’s can be associated with subnets or individual VM instances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1933169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3243044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Reserved Public IP Addresses</a:t>
            </a:r>
          </a:p>
          <a:p>
            <a:pPr marL="628650" lvl="1" indent="-171450">
              <a:buFont typeface="Arial" panose="020B0604020202020204" pitchFamily="34" charset="0"/>
              <a:buChar char="•"/>
            </a:pPr>
            <a:r>
              <a:rPr lang="en-US" dirty="0"/>
              <a:t>Can be dynamic or reserved</a:t>
            </a:r>
            <a:r>
              <a:rPr lang="en-US" baseline="0" dirty="0"/>
              <a:t> IP addresses</a:t>
            </a:r>
            <a:endParaRPr lang="en-US" dirty="0"/>
          </a:p>
          <a:p>
            <a:pPr marL="171450" indent="-171450">
              <a:buFont typeface="Arial" panose="020B0604020202020204" pitchFamily="34" charset="0"/>
              <a:buChar char="•"/>
            </a:pPr>
            <a:r>
              <a:rPr lang="en-US" dirty="0"/>
              <a:t>Load balancers act</a:t>
            </a:r>
            <a:r>
              <a:rPr lang="en-US" baseline="0" dirty="0"/>
              <a:t> as a NAT</a:t>
            </a:r>
          </a:p>
          <a:p>
            <a:pPr marL="628650" lvl="1" indent="-171450">
              <a:buFont typeface="Arial" panose="020B0604020202020204" pitchFamily="34" charset="0"/>
              <a:buChar char="•"/>
            </a:pPr>
            <a:r>
              <a:rPr lang="en-US" baseline="0" dirty="0"/>
              <a:t>Public IP address can be associated to it (public), private is assigned an address in the subnet (and is accessed via that address)</a:t>
            </a:r>
          </a:p>
          <a:p>
            <a:pPr marL="628650" lvl="1" indent="-171450">
              <a:buFont typeface="Arial" panose="020B0604020202020204" pitchFamily="34" charset="0"/>
              <a:buChar char="•"/>
            </a:pPr>
            <a:r>
              <a:rPr lang="en-US" baseline="0" dirty="0"/>
              <a:t>Private load balancers are usually found in multi-tier apps/deployments, where only one (front) tier is internet-facing.</a:t>
            </a:r>
          </a:p>
          <a:p>
            <a:pPr marL="628650" lvl="1" indent="-171450">
              <a:buFont typeface="Arial" panose="020B0604020202020204" pitchFamily="34" charset="0"/>
              <a:buChar char="•"/>
            </a:pPr>
            <a:r>
              <a:rPr lang="en-US" baseline="0" dirty="0"/>
              <a:t>Also, with VPNs, the ILB can ensure company resource are only available internally to other systems on the same VNET</a:t>
            </a:r>
          </a:p>
          <a:p>
            <a:pPr marL="628650" lvl="1" indent="-171450">
              <a:buFont typeface="Arial" panose="020B0604020202020204" pitchFamily="34" charset="0"/>
              <a:buChar char="•"/>
            </a:pPr>
            <a:r>
              <a:rPr lang="en-US" baseline="0" dirty="0"/>
              <a:t>Supports hashed distribution of traffic, as well as port forwarding, auto-reconfiguration (scaling), service monitoring (probes), source NAT</a:t>
            </a:r>
            <a:endParaRPr lang="en-US" dirty="0"/>
          </a:p>
          <a:p>
            <a:pPr marL="171450" indent="-171450">
              <a:buFont typeface="Arial" panose="020B0604020202020204" pitchFamily="34" charset="0"/>
              <a:buChar char="•"/>
            </a:pPr>
            <a:r>
              <a:rPr lang="en-US" dirty="0"/>
              <a:t>Application Gateways</a:t>
            </a:r>
          </a:p>
          <a:p>
            <a:pPr marL="628650" lvl="1" indent="-171450">
              <a:buFont typeface="Arial" panose="020B0604020202020204" pitchFamily="34" charset="0"/>
              <a:buChar char="•"/>
            </a:pPr>
            <a:r>
              <a:rPr lang="en-US" dirty="0"/>
              <a:t>Work</a:t>
            </a:r>
            <a:r>
              <a:rPr lang="en-US" baseline="0" dirty="0"/>
              <a:t> at application layer compared to Load Balancer working at the transport layer (Layer 7 vs Layer 4)</a:t>
            </a:r>
          </a:p>
          <a:p>
            <a:pPr marL="628650" lvl="1" indent="-171450">
              <a:buFont typeface="Arial" panose="020B0604020202020204" pitchFamily="34" charset="0"/>
              <a:buChar char="•"/>
            </a:pPr>
            <a:r>
              <a:rPr lang="en-US" baseline="0" dirty="0"/>
              <a:t>Acts as a reverse-proxy…client connections are terminated and requests are then forwarded to back-end endpoints.</a:t>
            </a:r>
          </a:p>
          <a:p>
            <a:pPr marL="628650" lvl="1" indent="-171450">
              <a:buFont typeface="Arial" panose="020B0604020202020204" pitchFamily="34" charset="0"/>
              <a:buChar char="•"/>
            </a:pPr>
            <a:r>
              <a:rPr lang="en-US" baseline="0" dirty="0"/>
              <a:t>HTTP &amp; HTTPS only</a:t>
            </a:r>
          </a:p>
          <a:p>
            <a:pPr marL="628650" lvl="1" indent="-171450">
              <a:buFont typeface="Arial" panose="020B0604020202020204" pitchFamily="34" charset="0"/>
              <a:buChar char="•"/>
            </a:pPr>
            <a:r>
              <a:rPr lang="en-US" baseline="0" dirty="0"/>
              <a:t>Differ from Load Balancer in that this is URL/content-based routing &amp; load balancing</a:t>
            </a:r>
          </a:p>
          <a:p>
            <a:pPr marL="171450" lvl="0" indent="-171450">
              <a:buFont typeface="Arial" panose="020B0604020202020204" pitchFamily="34" charset="0"/>
              <a:buChar char="•"/>
            </a:pPr>
            <a:r>
              <a:rPr lang="en-US" baseline="0" dirty="0"/>
              <a:t>Web Application Firewall (recently announced/in preview)</a:t>
            </a:r>
          </a:p>
          <a:p>
            <a:pPr marL="628650" lvl="1" indent="-171450">
              <a:buFont typeface="Arial" panose="020B0604020202020204" pitchFamily="34" charset="0"/>
              <a:buChar char="•"/>
            </a:pPr>
            <a:r>
              <a:rPr lang="en-US" baseline="0" dirty="0"/>
              <a:t>Preconfigured to prevent OWASP core top 10 vulnerabilities</a:t>
            </a:r>
          </a:p>
          <a:p>
            <a:pPr marL="628650" lvl="1" indent="-171450">
              <a:buFont typeface="Arial" panose="020B0604020202020204" pitchFamily="34" charset="0"/>
              <a:buChar char="•"/>
            </a:pPr>
            <a:r>
              <a:rPr lang="en-US" baseline="0" dirty="0"/>
              <a:t>Custom rules coming soon</a:t>
            </a:r>
          </a:p>
          <a:p>
            <a:pPr marL="628650" lvl="1" indent="-171450">
              <a:buFont typeface="Arial" panose="020B0604020202020204" pitchFamily="34" charset="0"/>
              <a:buChar char="•"/>
            </a:pPr>
            <a:endParaRPr lang="en-US" dirty="0"/>
          </a:p>
          <a:p>
            <a:pPr marL="171450" indent="-171450">
              <a:buFont typeface="Arial" panose="020B0604020202020204" pitchFamily="34" charset="0"/>
              <a:buChar char="•"/>
            </a:pPr>
            <a:r>
              <a:rPr lang="en-US" baseline="0" dirty="0"/>
              <a:t>You can also stand up a virtual appliance – dedicated VM running 3</a:t>
            </a:r>
            <a:r>
              <a:rPr lang="en-US" baseline="30000" dirty="0"/>
              <a:t>rd</a:t>
            </a:r>
            <a:r>
              <a:rPr lang="en-US" baseline="0" dirty="0"/>
              <a:t> party SW that provides layer-7 security (NSG is layer-4)</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25</a:t>
            </a:fld>
            <a:endParaRPr lang="en-US"/>
          </a:p>
        </p:txBody>
      </p:sp>
    </p:spTree>
    <p:extLst>
      <p:ext uri="{BB962C8B-B14F-4D97-AF65-F5344CB8AC3E}">
        <p14:creationId xmlns:p14="http://schemas.microsoft.com/office/powerpoint/2010/main" val="1891157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VPN Gateway – whereas Peering only allows non-overlapping VNET connection in same Region, VPN Gateway allows connections that span regions</a:t>
            </a:r>
            <a:r>
              <a:rPr lang="en-US" baseline="0" dirty="0"/>
              <a:t> and even </a:t>
            </a:r>
            <a:r>
              <a:rPr lang="en-US" dirty="0"/>
              <a:t>subscriptions (even different deployment models)</a:t>
            </a:r>
          </a:p>
          <a:p>
            <a:pPr marL="171450" indent="-171450">
              <a:buFont typeface="Arial" panose="020B0604020202020204" pitchFamily="34" charset="0"/>
              <a:buChar char="•"/>
            </a:pPr>
            <a:r>
              <a:rPr lang="en-US" dirty="0"/>
              <a:t>Point-to-Site VPN</a:t>
            </a:r>
          </a:p>
          <a:p>
            <a:pPr marL="628650" lvl="1" indent="-171450">
              <a:buFont typeface="Arial" panose="020B0604020202020204" pitchFamily="34" charset="0"/>
              <a:buChar char="•"/>
            </a:pPr>
            <a:r>
              <a:rPr lang="en-US" dirty="0"/>
              <a:t>Allows creating a secure connection to your VNET from an</a:t>
            </a:r>
            <a:r>
              <a:rPr lang="en-US" baseline="0" dirty="0"/>
              <a:t> individual computer.</a:t>
            </a:r>
          </a:p>
          <a:p>
            <a:pPr marL="628650" lvl="1" indent="-171450">
              <a:buFont typeface="Arial" panose="020B0604020202020204" pitchFamily="34" charset="0"/>
              <a:buChar char="•"/>
            </a:pPr>
            <a:r>
              <a:rPr lang="en-US" baseline="0" dirty="0"/>
              <a:t>Cert-based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Used primarily for dev/test, small-scale deployments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Does not require dedicated VPN device, run software from the client computer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Connect</a:t>
            </a:r>
            <a:r>
              <a:rPr lang="en-US" baseline="0" dirty="0"/>
              <a:t> to network from home/hotel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Can be used with S2S connections through the same VPN Gateway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Site-to-Site VPN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a:t>IPSec</a:t>
            </a:r>
            <a:r>
              <a:rPr lang="en-US" baseline="0" dirty="0"/>
              <a:t> VPN tunnel connection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Requires a dedicated VPN device on-premises with a public IP address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lvl="0" indent="-171450">
              <a:buFont typeface="Arial" panose="020B0604020202020204" pitchFamily="34" charset="0"/>
              <a:buChar char="•"/>
            </a:pPr>
            <a:endParaRPr lang="en-US" baseline="0" dirty="0"/>
          </a:p>
          <a:p>
            <a:pPr marL="171450" lvl="0" indent="-171450">
              <a:buFont typeface="Arial" panose="020B0604020202020204" pitchFamily="34" charset="0"/>
              <a:buChar char="•"/>
            </a:pPr>
            <a:endParaRPr lang="en-US" baseline="0" dirty="0"/>
          </a:p>
          <a:p>
            <a:pPr marL="628650" lvl="1" indent="-171450">
              <a:buFont typeface="Arial" panose="020B0604020202020204" pitchFamily="34" charset="0"/>
              <a:buChar char="•"/>
            </a:pPr>
            <a:endParaRPr lang="en-US" dirty="0"/>
          </a:p>
          <a:p>
            <a:endParaRPr lang="en-US" dirty="0"/>
          </a:p>
          <a:p>
            <a:r>
              <a:rPr lang="en-US" dirty="0"/>
              <a:t>Azure Point-to-Site &amp; Site-to-Site VPN</a:t>
            </a:r>
          </a:p>
          <a:p>
            <a:pPr lvl="1"/>
            <a:r>
              <a:rPr lang="en-US" dirty="0"/>
              <a:t>P2S is VPN Client to server connectivity, certificate-based connectivity</a:t>
            </a:r>
          </a:p>
          <a:p>
            <a:pPr lvl="1"/>
            <a:r>
              <a:rPr lang="en-US" dirty="0"/>
              <a:t>S2S </a:t>
            </a:r>
          </a:p>
          <a:p>
            <a:pPr lvl="2"/>
            <a:r>
              <a:rPr lang="en-US" dirty="0"/>
              <a:t>Network-to-network connectivity</a:t>
            </a:r>
          </a:p>
          <a:p>
            <a:pPr lvl="2"/>
            <a:r>
              <a:rPr lang="en-US" dirty="0"/>
              <a:t>VPN on premises (VPN appliance using </a:t>
            </a:r>
            <a:r>
              <a:rPr lang="en-US" dirty="0" err="1"/>
              <a:t>IPSec</a:t>
            </a:r>
            <a:r>
              <a:rPr lang="en-US" dirty="0"/>
              <a:t>)/leveraging appliance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P2S is limited to</a:t>
            </a:r>
            <a:r>
              <a:rPr lang="en-US" baseline="0" dirty="0"/>
              <a:t> ~128 concurrent connections, no infrastructure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S2S – need infrastructure (software-based appliances, or true hardware appliances)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Private WAN connectivity with ExpressRoute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S2S &amp; P2S go over the Internet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ExpressRoute goes direct – not over Internet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ExpressRoute is not limited to </a:t>
            </a:r>
            <a:r>
              <a:rPr lang="en-US" baseline="0" dirty="0" err="1"/>
              <a:t>VNet</a:t>
            </a:r>
            <a:r>
              <a:rPr lang="en-US" baseline="0" dirty="0"/>
              <a:t> access (can connect to all Azure services)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VPN gateway – connect VNETs either with or across regions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ExpressRoute – Leverage</a:t>
            </a:r>
            <a:r>
              <a:rPr lang="en-US" baseline="0" dirty="0"/>
              <a:t> </a:t>
            </a:r>
            <a:r>
              <a:rPr lang="en-US" dirty="0"/>
              <a:t>a high-throughput private Fiber connection to an</a:t>
            </a:r>
            <a:r>
              <a:rPr lang="en-US" baseline="0" dirty="0"/>
              <a:t> Azure Data Center</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26</a:t>
            </a:fld>
            <a:endParaRPr lang="en-US"/>
          </a:p>
        </p:txBody>
      </p:sp>
    </p:spTree>
    <p:extLst>
      <p:ext uri="{BB962C8B-B14F-4D97-AF65-F5344CB8AC3E}">
        <p14:creationId xmlns:p14="http://schemas.microsoft.com/office/powerpoint/2010/main" val="18847059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Designed to allow Dev-Test lab setup, access, and management scenarios, but can be applied for other uses (classroom, etc.)</a:t>
            </a:r>
          </a:p>
          <a:p>
            <a:pPr marL="171450" indent="-171450">
              <a:buFont typeface="Arial" panose="020B0604020202020204" pitchFamily="34" charset="0"/>
              <a:buChar char="•"/>
            </a:pPr>
            <a:r>
              <a:rPr lang="en-US" baseline="0" dirty="0"/>
              <a:t>VM “Formulas” allow you to select pre-existing or custom base images and size/configurations, as well as “artifacts to be applied to those images</a:t>
            </a:r>
          </a:p>
          <a:p>
            <a:pPr marL="171450" indent="-171450">
              <a:buFont typeface="Arial" panose="020B0604020202020204" pitchFamily="34" charset="0"/>
              <a:buChar char="•"/>
            </a:pPr>
            <a:r>
              <a:rPr lang="en-US" baseline="0" dirty="0"/>
              <a:t>Artifacts are useful for pre-installing SW or running config scripts</a:t>
            </a:r>
          </a:p>
          <a:p>
            <a:pPr marL="628650" lvl="1" indent="-171450">
              <a:buFont typeface="Arial" panose="020B0604020202020204" pitchFamily="34" charset="0"/>
              <a:buChar char="•"/>
            </a:pPr>
            <a:r>
              <a:rPr lang="en-US" dirty="0"/>
              <a:t>Install Chrome or Firefox </a:t>
            </a:r>
            <a:r>
              <a:rPr lang="en-US" baseline="0" dirty="0"/>
              <a:t>browsers</a:t>
            </a:r>
          </a:p>
          <a:p>
            <a:pPr marL="628650" lvl="1" indent="-171450">
              <a:buFont typeface="Arial" panose="020B0604020202020204" pitchFamily="34" charset="0"/>
              <a:buChar char="•"/>
            </a:pPr>
            <a:r>
              <a:rPr lang="en-US" baseline="0" dirty="0"/>
              <a:t>Install </a:t>
            </a:r>
            <a:r>
              <a:rPr lang="en-US" baseline="0" dirty="0" err="1"/>
              <a:t>Git</a:t>
            </a:r>
            <a:r>
              <a:rPr lang="en-US" baseline="0" dirty="0"/>
              <a:t> and retrieve a project from a repository</a:t>
            </a:r>
          </a:p>
          <a:p>
            <a:pPr marL="628650" lvl="1" indent="-171450">
              <a:buFont typeface="Arial" panose="020B0604020202020204" pitchFamily="34" charset="0"/>
              <a:buChar char="•"/>
            </a:pPr>
            <a:r>
              <a:rPr lang="en-US" baseline="0" dirty="0"/>
              <a:t>Install VS Code, PowerShell, </a:t>
            </a:r>
            <a:r>
              <a:rPr lang="en-US" baseline="0" dirty="0" err="1"/>
              <a:t>NodeJS</a:t>
            </a:r>
            <a:r>
              <a:rPr lang="en-US" baseline="0" dirty="0"/>
              <a:t>, or other development &amp; runtime tools</a:t>
            </a:r>
          </a:p>
          <a:p>
            <a:pPr marL="628650" lvl="1" indent="-171450">
              <a:buFont typeface="Arial" panose="020B0604020202020204" pitchFamily="34" charset="0"/>
              <a:buChar char="•"/>
            </a:pPr>
            <a:r>
              <a:rPr lang="en-US" baseline="0" dirty="0"/>
              <a:t>Install Chocolatey / Apt-Get packages</a:t>
            </a:r>
          </a:p>
          <a:p>
            <a:pPr marL="628650" lvl="1" indent="-171450">
              <a:buFont typeface="Arial" panose="020B0604020202020204" pitchFamily="34" charset="0"/>
              <a:buChar char="•"/>
            </a:pPr>
            <a:r>
              <a:rPr lang="en-US" baseline="0" dirty="0"/>
              <a:t>Run startup scripts (PowerShell (both Windows or Linux) or Bash (Linux))</a:t>
            </a:r>
          </a:p>
          <a:p>
            <a:pPr marL="171450" lvl="0" indent="-171450">
              <a:buFont typeface="Arial" panose="020B0604020202020204" pitchFamily="34" charset="0"/>
              <a:buChar char="•"/>
            </a:pPr>
            <a:r>
              <a:rPr lang="en-US" baseline="0" dirty="0"/>
              <a:t>Auto-shutdown: includes optional </a:t>
            </a:r>
            <a:r>
              <a:rPr lang="en-US" baseline="0" dirty="0" err="1"/>
              <a:t>Webhook</a:t>
            </a:r>
            <a:r>
              <a:rPr lang="en-US" baseline="0" dirty="0"/>
              <a:t>-based pre-shutdown notifications</a:t>
            </a:r>
          </a:p>
          <a:p>
            <a:pPr marL="171450" lvl="0" indent="-171450">
              <a:buFont typeface="Arial" panose="020B0604020202020204" pitchFamily="34" charset="0"/>
              <a:buChar char="•"/>
            </a:pPr>
            <a:r>
              <a:rPr lang="en-US" baseline="0" dirty="0"/>
              <a:t>Auto-start: choose days of the week where this should apply (do not auto-start on weekends)</a:t>
            </a:r>
          </a:p>
          <a:p>
            <a:pPr marL="171450" lvl="0" indent="-171450">
              <a:buFont typeface="Arial" panose="020B0604020202020204" pitchFamily="34" charset="0"/>
              <a:buChar char="•"/>
            </a:pPr>
            <a:r>
              <a:rPr lang="en-US" baseline="0" dirty="0"/>
              <a:t>Other – limit the available VM Marketplace images, VM sizes, Limit the available # of VM’s per user</a:t>
            </a:r>
          </a:p>
          <a:p>
            <a:pPr marL="171450" lvl="0" indent="-171450">
              <a:buFont typeface="Arial" panose="020B0604020202020204" pitchFamily="34" charset="0"/>
              <a:buChar char="•"/>
            </a:pPr>
            <a:r>
              <a:rPr lang="en-US" baseline="0" dirty="0"/>
              <a:t>RBAC – Owners and Contributors can do everything, except contributors cannot add new users to the lab.  Regular “users” can create new VM (instances) and formulas, and manage their own created VM instances (including applying artifacts), but cannot do much else.</a:t>
            </a:r>
          </a:p>
        </p:txBody>
      </p:sp>
      <p:sp>
        <p:nvSpPr>
          <p:cNvPr id="4" name="Slide Number Placeholder 3"/>
          <p:cNvSpPr>
            <a:spLocks noGrp="1"/>
          </p:cNvSpPr>
          <p:nvPr>
            <p:ph type="sldNum" sz="quarter" idx="10"/>
          </p:nvPr>
        </p:nvSpPr>
        <p:spPr/>
        <p:txBody>
          <a:bodyPr/>
          <a:lstStyle/>
          <a:p>
            <a:fld id="{01283FAC-A721-45A3-BBDE-EAF2B09B7CD9}" type="slidenum">
              <a:rPr lang="en-US" smtClean="0"/>
              <a:t>28</a:t>
            </a:fld>
            <a:endParaRPr lang="en-US"/>
          </a:p>
        </p:txBody>
      </p:sp>
    </p:spTree>
    <p:extLst>
      <p:ext uri="{BB962C8B-B14F-4D97-AF65-F5344CB8AC3E}">
        <p14:creationId xmlns:p14="http://schemas.microsoft.com/office/powerpoint/2010/main" val="1126841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954372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ways a VM can be provisioned is by selecting a predefined image from the VM Gallery, which offers a wide variety of vendor/partner-provided</a:t>
            </a:r>
            <a:r>
              <a:rPr lang="en-US" baseline="0" dirty="0"/>
              <a:t> pre-configured VM images that you can choose from.</a:t>
            </a:r>
          </a:p>
          <a:p>
            <a:r>
              <a:rPr lang="en-US" baseline="0" dirty="0"/>
              <a:t>Examples include </a:t>
            </a:r>
          </a:p>
          <a:p>
            <a:pPr marL="171450" indent="-171450">
              <a:buFont typeface="Arial" panose="020B0604020202020204" pitchFamily="34" charset="0"/>
              <a:buChar char="•"/>
            </a:pPr>
            <a:r>
              <a:rPr lang="en-US" baseline="0" dirty="0"/>
              <a:t>Windows Server versions/editions or Linux Servers</a:t>
            </a:r>
          </a:p>
          <a:p>
            <a:pPr marL="171450" indent="-171450">
              <a:buFont typeface="Arial" panose="020B0604020202020204" pitchFamily="34" charset="0"/>
              <a:buChar char="•"/>
            </a:pPr>
            <a:r>
              <a:rPr lang="en-US" baseline="0" dirty="0"/>
              <a:t>SQL Server database or Oracle database</a:t>
            </a:r>
          </a:p>
          <a:p>
            <a:pPr marL="171450" indent="-171450">
              <a:buFont typeface="Arial" panose="020B0604020202020204" pitchFamily="34" charset="0"/>
              <a:buChar char="•"/>
            </a:pPr>
            <a:r>
              <a:rPr lang="en-US" baseline="0" dirty="0"/>
              <a:t>MSDN subscribers also get access to Windows images pre-populated with Visual Studio and Windows Client OS versions for use in </a:t>
            </a:r>
            <a:r>
              <a:rPr lang="en-US" baseline="0" dirty="0" err="1"/>
              <a:t>DevTest</a:t>
            </a:r>
            <a:r>
              <a:rPr lang="en-US" baseline="0" dirty="0"/>
              <a:t> scenarios</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3798550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Just because Azure comes from Microsoft doesn't mean it's Windows-centric. Azure loves Linux, and much of the ongoing development taking place in Azure today is designed to make it the best cloud platform in the world for hosting Linux and popular open-source tools that run on it.</a:t>
            </a:r>
          </a:p>
          <a:p>
            <a:r>
              <a:rPr lang="en-US" dirty="0"/>
              <a:t>In fact &gt; 30% (and growing) of VM’s in Azure today run Linux</a:t>
            </a: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2471568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p>
          <a:p>
            <a:pPr marL="171450" indent="-171450">
              <a:buFont typeface="Arial" panose="020B0604020202020204" pitchFamily="34" charset="0"/>
              <a:buChar char="•"/>
            </a:pPr>
            <a:r>
              <a:rPr lang="en-US" dirty="0"/>
              <a:t>Another deployment option is to use ARM Templates</a:t>
            </a:r>
          </a:p>
          <a:p>
            <a:pPr marL="171450" indent="-171450">
              <a:buFont typeface="Arial" panose="020B0604020202020204" pitchFamily="34" charset="0"/>
              <a:buChar char="•"/>
            </a:pPr>
            <a:r>
              <a:rPr lang="en-US" dirty="0"/>
              <a:t>ARM Templates are declarative</a:t>
            </a:r>
            <a:r>
              <a:rPr lang="en-US" baseline="0" dirty="0"/>
              <a:t> files that define the resources to deploy and the inter-relationships between deployed resources</a:t>
            </a:r>
            <a:endParaRPr lang="en-US" dirty="0"/>
          </a:p>
          <a:p>
            <a:pPr marL="171450" indent="-171450">
              <a:buFont typeface="Arial" panose="020B0604020202020204" pitchFamily="34" charset="0"/>
              <a:buChar char="•"/>
            </a:pPr>
            <a:r>
              <a:rPr lang="en-US" dirty="0"/>
              <a:t>Specify input parameters and variables, use expressions</a:t>
            </a:r>
          </a:p>
          <a:p>
            <a:pPr marL="171450" indent="-171450">
              <a:buFont typeface="Arial" panose="020B0604020202020204" pitchFamily="34" charset="0"/>
              <a:buChar char="•"/>
            </a:pPr>
            <a:r>
              <a:rPr lang="en-US" dirty="0"/>
              <a:t>Use Azure </a:t>
            </a:r>
            <a:r>
              <a:rPr lang="en-US" dirty="0" err="1"/>
              <a:t>Quickstart</a:t>
            </a:r>
            <a:r>
              <a:rPr lang="en-US" dirty="0"/>
              <a:t> templates, with source in GitHub</a:t>
            </a:r>
          </a:p>
          <a:p>
            <a:pPr marL="171450" indent="-171450">
              <a:buFont typeface="Arial" panose="020B0604020202020204" pitchFamily="34" charset="0"/>
              <a:buChar char="•"/>
            </a:pPr>
            <a:r>
              <a:rPr lang="en-US" dirty="0"/>
              <a:t>Edit in Azure online editor, use Visual Studio tooling, use Visual Studio Code</a:t>
            </a:r>
          </a:p>
          <a:p>
            <a:pPr marL="171450" indent="-171450">
              <a:buFont typeface="Arial" panose="020B0604020202020204" pitchFamily="34" charset="0"/>
              <a:buChar char="•"/>
            </a:pPr>
            <a:r>
              <a:rPr lang="en-US" dirty="0"/>
              <a:t>They can be checked into source</a:t>
            </a:r>
            <a:r>
              <a:rPr lang="en-US" baseline="0" dirty="0"/>
              <a:t> control in order to simplify deployment management</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2138688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(based on conversation 10/23) – Show the minimal basic ARM template</a:t>
            </a:r>
            <a:r>
              <a:rPr lang="en-US" baseline="0" dirty="0"/>
              <a:t> for provisioning a VM – no </a:t>
            </a:r>
            <a:r>
              <a:rPr lang="en-US" baseline="0" dirty="0" err="1"/>
              <a:t>params</a:t>
            </a:r>
            <a:r>
              <a:rPr lang="en-US" baseline="0" dirty="0"/>
              <a:t>/variables.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3674947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unique thing about Azure</a:t>
            </a:r>
            <a:r>
              <a:rPr lang="en-US" baseline="0" dirty="0"/>
              <a:t> is its Hybrid nature – VM exchange isn’t strictly </a:t>
            </a:r>
            <a:r>
              <a:rPr lang="en-US" baseline="0" dirty="0" err="1"/>
              <a:t>uni</a:t>
            </a:r>
            <a:r>
              <a:rPr lang="en-US" baseline="0" dirty="0"/>
              <a:t>-directional, VHD’s can be moved from Azure to on-prem.</a:t>
            </a:r>
          </a:p>
          <a:p>
            <a:r>
              <a:rPr lang="en-US" baseline="0" dirty="0"/>
              <a:t>A “generalized” image is one which is intended to be used to create multiple new VM’s - it has all personal information &amp; state removed via </a:t>
            </a:r>
            <a:r>
              <a:rPr lang="en-US" baseline="0" dirty="0" err="1"/>
              <a:t>SysPrep</a:t>
            </a:r>
            <a:r>
              <a:rPr lang="en-US" baseline="0" dirty="0"/>
              <a:t> (Windows) or </a:t>
            </a:r>
            <a:r>
              <a:rPr lang="en-US" baseline="0" dirty="0" err="1"/>
              <a:t>waagent</a:t>
            </a:r>
            <a:r>
              <a:rPr lang="en-US" baseline="0" dirty="0"/>
              <a:t> (Linux)</a:t>
            </a:r>
          </a:p>
          <a:p>
            <a:r>
              <a:rPr lang="en-US" baseline="0" dirty="0"/>
              <a:t>A “specialized” image is one which is intended to be used “as is” in Azure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3423033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Typical</a:t>
            </a:r>
            <a:r>
              <a:rPr lang="en-US" baseline="0" dirty="0"/>
              <a:t> extension functions include software installation, OS configuration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Anti-virus configuration, which may be mandated by Compliance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Custom Script configuration</a:t>
            </a:r>
            <a:r>
              <a:rPr lang="en-US" baseline="0" dirty="0"/>
              <a:t> – run a custom script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Chef, Puppet extensions – automated management at scale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Symantec Endpoint protection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Docker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Visual Studio remote Debugger</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2410795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10/23/2016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10/23/2016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10/23/2016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10/23/2016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10/23/2016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10/23/2016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10/23/2016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10/23/2016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10/23/2016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10/23/2016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10/23/2016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0.png"/><Relationship Id="rId7" Type="http://schemas.microsoft.com/office/2007/relationships/hdphoto" Target="../media/hdphoto2.wdp"/><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6" Type="http://schemas.openxmlformats.org/officeDocument/2006/relationships/notesSlide" Target="../notesSlides/notesSlide14.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2.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8.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tags" Target="../tags/tag26.xml"/><Relationship Id="rId2" Type="http://schemas.openxmlformats.org/officeDocument/2006/relationships/tags" Target="../tags/tag16.xml"/><Relationship Id="rId16" Type="http://schemas.openxmlformats.org/officeDocument/2006/relationships/notesSlide" Target="../notesSlides/notesSlide15.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5" Type="http://schemas.openxmlformats.org/officeDocument/2006/relationships/slideLayout" Target="../slideLayouts/slideLayout2.xml"/><Relationship Id="rId10" Type="http://schemas.openxmlformats.org/officeDocument/2006/relationships/tags" Target="../tags/tag24.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tags" Target="../tags/tag28.xml"/></Relationships>
</file>

<file path=ppt/slides/_rels/slide19.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tags" Target="../tags/tag41.xml"/><Relationship Id="rId3" Type="http://schemas.openxmlformats.org/officeDocument/2006/relationships/tags" Target="../tags/tag31.xml"/><Relationship Id="rId7" Type="http://schemas.openxmlformats.org/officeDocument/2006/relationships/tags" Target="../tags/tag35.xml"/><Relationship Id="rId12" Type="http://schemas.openxmlformats.org/officeDocument/2006/relationships/tags" Target="../tags/tag40.xml"/><Relationship Id="rId2" Type="http://schemas.openxmlformats.org/officeDocument/2006/relationships/tags" Target="../tags/tag30.xml"/><Relationship Id="rId16" Type="http://schemas.openxmlformats.org/officeDocument/2006/relationships/notesSlide" Target="../notesSlides/notesSlide16.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5" Type="http://schemas.openxmlformats.org/officeDocument/2006/relationships/tags" Target="../tags/tag33.xml"/><Relationship Id="rId15" Type="http://schemas.openxmlformats.org/officeDocument/2006/relationships/slideLayout" Target="../slideLayouts/slideLayout2.xml"/><Relationship Id="rId10" Type="http://schemas.openxmlformats.org/officeDocument/2006/relationships/tags" Target="../tags/tag38.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tags" Target="../tags/tag4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8.png"/><Relationship Id="rId7"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10" Type="http://schemas.openxmlformats.org/officeDocument/2006/relationships/image" Target="../media/image44.png"/><Relationship Id="rId4" Type="http://schemas.openxmlformats.org/officeDocument/2006/relationships/image" Target="../media/image39.png"/><Relationship Id="rId9" Type="http://schemas.openxmlformats.org/officeDocument/2006/relationships/image" Target="../media/image4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4.xml"/><Relationship Id="rId16"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Virtual Machines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27015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067034" y="4425696"/>
            <a:ext cx="4645152" cy="20909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400" dirty="0">
                <a:solidFill>
                  <a:schemeClr val="tx1"/>
                </a:solidFill>
              </a:rPr>
              <a:t>Cloud</a:t>
            </a:r>
          </a:p>
        </p:txBody>
      </p:sp>
      <p:sp>
        <p:nvSpPr>
          <p:cNvPr id="13" name="Rectangle 12"/>
          <p:cNvSpPr/>
          <p:nvPr/>
        </p:nvSpPr>
        <p:spPr>
          <a:xfrm>
            <a:off x="1450848" y="4425696"/>
            <a:ext cx="4645152" cy="209092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a:solidFill>
                  <a:schemeClr val="bg1"/>
                </a:solidFill>
              </a:rPr>
              <a:t>On-Premises</a:t>
            </a:r>
          </a:p>
        </p:txBody>
      </p:sp>
      <p:sp>
        <p:nvSpPr>
          <p:cNvPr id="2" name="Title 1"/>
          <p:cNvSpPr>
            <a:spLocks noGrp="1"/>
          </p:cNvSpPr>
          <p:nvPr>
            <p:ph type="title"/>
          </p:nvPr>
        </p:nvSpPr>
        <p:spPr/>
        <p:txBody>
          <a:bodyPr/>
          <a:lstStyle/>
          <a:p>
            <a:r>
              <a:rPr lang="en-US" dirty="0"/>
              <a:t>Custom Image Upload</a:t>
            </a:r>
          </a:p>
        </p:txBody>
      </p:sp>
      <p:sp>
        <p:nvSpPr>
          <p:cNvPr id="3" name="Content Placeholder 2"/>
          <p:cNvSpPr>
            <a:spLocks noGrp="1"/>
          </p:cNvSpPr>
          <p:nvPr>
            <p:ph idx="1"/>
          </p:nvPr>
        </p:nvSpPr>
        <p:spPr/>
        <p:txBody>
          <a:bodyPr/>
          <a:lstStyle/>
          <a:p>
            <a:r>
              <a:rPr lang="en-US" dirty="0"/>
              <a:t>Prepare the VHD</a:t>
            </a:r>
          </a:p>
          <a:p>
            <a:r>
              <a:rPr lang="en-US" dirty="0"/>
              <a:t>Optional – generalize the VHD by using </a:t>
            </a:r>
            <a:r>
              <a:rPr lang="en-US" dirty="0" err="1"/>
              <a:t>SysPrep</a:t>
            </a:r>
            <a:r>
              <a:rPr lang="en-US" dirty="0"/>
              <a:t>/</a:t>
            </a:r>
            <a:r>
              <a:rPr lang="en-US" dirty="0" err="1"/>
              <a:t>waagent</a:t>
            </a:r>
            <a:endParaRPr lang="en-US" dirty="0"/>
          </a:p>
          <a:p>
            <a:r>
              <a:rPr lang="en-US" dirty="0"/>
              <a:t>Upload the VHD to Azure Storage</a:t>
            </a:r>
          </a:p>
          <a:p>
            <a:r>
              <a:rPr lang="en-US" dirty="0"/>
              <a:t>Prepare networking resources</a:t>
            </a:r>
          </a:p>
          <a:p>
            <a:r>
              <a:rPr lang="en-US" dirty="0"/>
              <a:t>Create the VM from uploaded generalized or specialized image</a:t>
            </a:r>
          </a:p>
        </p:txBody>
      </p:sp>
      <p:pic>
        <p:nvPicPr>
          <p:cNvPr id="4" name="Picture 3"/>
          <p:cNvPicPr>
            <a:picLocks noChangeAspect="1"/>
          </p:cNvPicPr>
          <p:nvPr/>
        </p:nvPicPr>
        <p:blipFill>
          <a:blip r:embed="rId3">
            <a:biLevel thresh="25000"/>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1863849" y="5055297"/>
            <a:ext cx="914400" cy="914400"/>
          </a:xfrm>
          <a:prstGeom prst="rect">
            <a:avLst/>
          </a:prstGeom>
        </p:spPr>
      </p:pic>
      <p:pic>
        <p:nvPicPr>
          <p:cNvPr id="8" name="Picture 7"/>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7024107" y="4158328"/>
            <a:ext cx="2596897" cy="2596897"/>
          </a:xfrm>
          <a:prstGeom prst="rect">
            <a:avLst/>
          </a:prstGeom>
        </p:spPr>
      </p:pic>
      <p:pic>
        <p:nvPicPr>
          <p:cNvPr id="9" name="Picture 8"/>
          <p:cNvPicPr>
            <a:picLocks noChangeAspect="1"/>
          </p:cNvPicPr>
          <p:nvPr/>
        </p:nvPicPr>
        <p:blipFill>
          <a:blip r:embed="rId6">
            <a:biLevel thresh="25000"/>
            <a:extLst>
              <a:ext uri="{BEBA8EAE-BF5A-486C-A8C5-ECC9F3942E4B}">
                <a14:imgProps xmlns:a14="http://schemas.microsoft.com/office/drawing/2010/main">
                  <a14:imgLayer r:embed="rId7">
                    <a14:imgEffect>
                      <a14:saturation sat="66000"/>
                    </a14:imgEffect>
                  </a14:imgLayer>
                </a14:imgProps>
              </a:ext>
              <a:ext uri="{28A0092B-C50C-407E-A947-70E740481C1C}">
                <a14:useLocalDpi xmlns:a14="http://schemas.microsoft.com/office/drawing/2010/main" val="0"/>
              </a:ext>
            </a:extLst>
          </a:blip>
          <a:stretch>
            <a:fillRect/>
          </a:stretch>
        </p:blipFill>
        <p:spPr>
          <a:xfrm>
            <a:off x="4443978" y="5055297"/>
            <a:ext cx="914400" cy="914400"/>
          </a:xfrm>
          <a:prstGeom prst="rect">
            <a:avLst/>
          </a:prstGeom>
        </p:spPr>
      </p:pic>
      <p:pic>
        <p:nvPicPr>
          <p:cNvPr id="10" name="Picture 9"/>
          <p:cNvPicPr>
            <a:picLocks noChangeAspect="1"/>
          </p:cNvPicPr>
          <p:nvPr/>
        </p:nvPicPr>
        <p:blipFill>
          <a:blip r:embed="rId8">
            <a:biLevel thresh="50000"/>
            <a:extLst>
              <a:ext uri="{28A0092B-C50C-407E-A947-70E740481C1C}">
                <a14:useLocalDpi xmlns:a14="http://schemas.microsoft.com/office/drawing/2010/main" val="0"/>
              </a:ext>
            </a:extLst>
          </a:blip>
          <a:stretch>
            <a:fillRect/>
          </a:stretch>
        </p:blipFill>
        <p:spPr>
          <a:xfrm>
            <a:off x="7965926" y="5056155"/>
            <a:ext cx="914400" cy="914400"/>
          </a:xfrm>
          <a:prstGeom prst="rect">
            <a:avLst/>
          </a:prstGeom>
        </p:spPr>
      </p:pic>
      <p:sp>
        <p:nvSpPr>
          <p:cNvPr id="11" name="Arrow: Right 10"/>
          <p:cNvSpPr/>
          <p:nvPr/>
        </p:nvSpPr>
        <p:spPr>
          <a:xfrm>
            <a:off x="2967225" y="5166802"/>
            <a:ext cx="1438653" cy="592137"/>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Arrow: Right 11"/>
          <p:cNvSpPr/>
          <p:nvPr/>
        </p:nvSpPr>
        <p:spPr>
          <a:xfrm>
            <a:off x="5375149" y="5160709"/>
            <a:ext cx="1648958" cy="592137"/>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TextBox 14"/>
          <p:cNvSpPr txBox="1"/>
          <p:nvPr/>
        </p:nvSpPr>
        <p:spPr>
          <a:xfrm>
            <a:off x="4733535" y="5677862"/>
            <a:ext cx="560159" cy="307777"/>
          </a:xfrm>
          <a:prstGeom prst="rect">
            <a:avLst/>
          </a:prstGeom>
          <a:noFill/>
        </p:spPr>
        <p:txBody>
          <a:bodyPr wrap="square" rtlCol="0">
            <a:spAutoFit/>
          </a:bodyPr>
          <a:lstStyle/>
          <a:p>
            <a:r>
              <a:rPr lang="en-US" sz="1400" dirty="0"/>
              <a:t>VHD</a:t>
            </a:r>
          </a:p>
        </p:txBody>
      </p:sp>
    </p:spTree>
    <p:extLst>
      <p:ext uri="{BB962C8B-B14F-4D97-AF65-F5344CB8AC3E}">
        <p14:creationId xmlns:p14="http://schemas.microsoft.com/office/powerpoint/2010/main" val="1916245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Extensions</a:t>
            </a:r>
          </a:p>
        </p:txBody>
      </p:sp>
      <p:sp>
        <p:nvSpPr>
          <p:cNvPr id="3" name="Content Placeholder 2"/>
          <p:cNvSpPr>
            <a:spLocks noGrp="1"/>
          </p:cNvSpPr>
          <p:nvPr>
            <p:ph idx="1"/>
          </p:nvPr>
        </p:nvSpPr>
        <p:spPr>
          <a:xfrm>
            <a:off x="838200" y="1825625"/>
            <a:ext cx="10515600" cy="2800510"/>
          </a:xfrm>
        </p:spPr>
        <p:txBody>
          <a:bodyPr/>
          <a:lstStyle/>
          <a:p>
            <a:r>
              <a:rPr lang="en-US" dirty="0"/>
              <a:t>Small applications that perform post-deployment configuration and automation tasks</a:t>
            </a:r>
          </a:p>
          <a:p>
            <a:r>
              <a:rPr lang="en-US" dirty="0"/>
              <a:t>Extensions are published by Microsoft &amp; trusted 3rd party publishers</a:t>
            </a:r>
          </a:p>
          <a:p>
            <a:r>
              <a:rPr lang="en-US" dirty="0"/>
              <a:t>Can be added, updated, disabled, or removed at any time</a:t>
            </a:r>
          </a:p>
          <a:p>
            <a:r>
              <a:rPr lang="en-US" dirty="0"/>
              <a:t>Managed via Azure Portal, PowerShell, and Management APIs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63150" y="4651310"/>
            <a:ext cx="1143519" cy="902236"/>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69697" y="5545599"/>
            <a:ext cx="2410559" cy="1125354"/>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05717" y="5518887"/>
            <a:ext cx="1418503" cy="1173811"/>
          </a:xfrm>
          <a:prstGeom prst="rect">
            <a:avLst/>
          </a:prstGeom>
        </p:spPr>
      </p:pic>
      <p:pic>
        <p:nvPicPr>
          <p:cNvPr id="7" name="Picture 6"/>
          <p:cNvPicPr>
            <a:picLocks noChangeAspect="1"/>
          </p:cNvPicPr>
          <p:nvPr/>
        </p:nvPicPr>
        <p:blipFill rotWithShape="1">
          <a:blip r:embed="rId6">
            <a:extLst>
              <a:ext uri="{28A0092B-C50C-407E-A947-70E740481C1C}">
                <a14:useLocalDpi xmlns:a14="http://schemas.microsoft.com/office/drawing/2010/main" val="0"/>
              </a:ext>
            </a:extLst>
          </a:blip>
          <a:srcRect r="4849"/>
          <a:stretch/>
        </p:blipFill>
        <p:spPr>
          <a:xfrm>
            <a:off x="6372905" y="4568254"/>
            <a:ext cx="2640040" cy="1020533"/>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61629" y="5677664"/>
            <a:ext cx="1017771" cy="1017771"/>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13981" y="4715012"/>
            <a:ext cx="873775" cy="873775"/>
          </a:xfrm>
          <a:prstGeom prst="rect">
            <a:avLst/>
          </a:prstGeom>
        </p:spPr>
      </p:pic>
    </p:spTree>
    <p:extLst>
      <p:ext uri="{BB962C8B-B14F-4D97-AF65-F5344CB8AC3E}">
        <p14:creationId xmlns:p14="http://schemas.microsoft.com/office/powerpoint/2010/main" val="1563761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Scalability &amp; Reliability</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268866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Choosing a VM Size</a:t>
            </a:r>
          </a:p>
        </p:txBody>
      </p:sp>
      <p:cxnSp>
        <p:nvCxnSpPr>
          <p:cNvPr id="6" name="Straight Connector 5"/>
          <p:cNvCxnSpPr/>
          <p:nvPr/>
        </p:nvCxnSpPr>
        <p:spPr>
          <a:xfrm>
            <a:off x="2399808" y="1484434"/>
            <a:ext cx="492" cy="536425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7325" y="1736309"/>
            <a:ext cx="2414016" cy="911019"/>
          </a:xfrm>
          <a:prstGeom prst="rect">
            <a:avLst/>
          </a:prstGeom>
        </p:spPr>
        <p:txBody>
          <a:bodyPr wrap="square" anchor="b">
            <a:spAutoFit/>
          </a:bodyPr>
          <a:lstStyle/>
          <a:p>
            <a:pPr algn="ctr">
              <a:lnSpc>
                <a:spcPct val="95000"/>
              </a:lnSpc>
              <a:buSzPct val="90000"/>
            </a:pPr>
            <a:r>
              <a:rPr lang="en-US" sz="2800" spc="-200" dirty="0">
                <a:solidFill>
                  <a:srgbClr val="00B0F0"/>
                </a:solidFill>
                <a:latin typeface="Segoe UI Light" panose="020B0502040204020203" pitchFamily="34" charset="0"/>
                <a:cs typeface="Segoe UI Light" panose="020B0502040204020203" pitchFamily="34" charset="0"/>
              </a:rPr>
              <a:t>General</a:t>
            </a:r>
            <a:br>
              <a:rPr lang="en-US" sz="2800" spc="-200" dirty="0">
                <a:solidFill>
                  <a:srgbClr val="00B0F0"/>
                </a:solidFill>
                <a:latin typeface="Segoe UI Light" panose="020B0502040204020203" pitchFamily="34" charset="0"/>
                <a:cs typeface="Segoe UI Light" panose="020B0502040204020203" pitchFamily="34" charset="0"/>
              </a:rPr>
            </a:br>
            <a:r>
              <a:rPr lang="en-US" sz="2800" spc="-200" dirty="0">
                <a:solidFill>
                  <a:srgbClr val="00B0F0"/>
                </a:solidFill>
                <a:latin typeface="Segoe UI Light" panose="020B0502040204020203" pitchFamily="34" charset="0"/>
                <a:cs typeface="Segoe UI Light" panose="020B0502040204020203" pitchFamily="34" charset="0"/>
              </a:rPr>
              <a:t>Purpose</a:t>
            </a:r>
            <a:endParaRPr lang="en-US" sz="3600" spc="-294" dirty="0">
              <a:solidFill>
                <a:srgbClr val="00B0F0"/>
              </a:solidFill>
              <a:latin typeface="Segoe UI Light" panose="020B0502040204020203" pitchFamily="34" charset="0"/>
              <a:cs typeface="Segoe UI Light" panose="020B0502040204020203" pitchFamily="34" charset="0"/>
            </a:endParaRPr>
          </a:p>
        </p:txBody>
      </p:sp>
      <p:sp>
        <p:nvSpPr>
          <p:cNvPr id="8" name="Rectangle 7"/>
          <p:cNvSpPr/>
          <p:nvPr/>
        </p:nvSpPr>
        <p:spPr>
          <a:xfrm>
            <a:off x="2395903" y="1726675"/>
            <a:ext cx="2414016" cy="911019"/>
          </a:xfrm>
          <a:prstGeom prst="rect">
            <a:avLst/>
          </a:prstGeom>
        </p:spPr>
        <p:txBody>
          <a:bodyPr wrap="square" anchor="b">
            <a:spAutoFit/>
          </a:bodyPr>
          <a:lstStyle/>
          <a:p>
            <a:pPr algn="ctr">
              <a:lnSpc>
                <a:spcPct val="95000"/>
              </a:lnSpc>
              <a:buSzPct val="90000"/>
            </a:pPr>
            <a:r>
              <a:rPr lang="en-US" sz="2800" spc="-200" dirty="0">
                <a:solidFill>
                  <a:srgbClr val="00B0F0"/>
                </a:solidFill>
                <a:latin typeface="Segoe UI Light" panose="020B0502040204020203" pitchFamily="34" charset="0"/>
                <a:cs typeface="Segoe UI Light" panose="020B0502040204020203" pitchFamily="34" charset="0"/>
              </a:rPr>
              <a:t>Compute Optimized</a:t>
            </a:r>
            <a:endParaRPr lang="en-US" sz="3600" spc="-294" dirty="0">
              <a:solidFill>
                <a:srgbClr val="00B0F0"/>
              </a:solidFill>
              <a:latin typeface="Segoe UI Light" panose="020B0502040204020203" pitchFamily="34" charset="0"/>
              <a:cs typeface="Segoe UI Light" panose="020B0502040204020203" pitchFamily="34" charset="0"/>
            </a:endParaRPr>
          </a:p>
        </p:txBody>
      </p:sp>
      <p:cxnSp>
        <p:nvCxnSpPr>
          <p:cNvPr id="9" name="Straight Connector 8"/>
          <p:cNvCxnSpPr/>
          <p:nvPr/>
        </p:nvCxnSpPr>
        <p:spPr>
          <a:xfrm flipH="1">
            <a:off x="4838700" y="1484434"/>
            <a:ext cx="7376" cy="5354935"/>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821367" y="1760179"/>
            <a:ext cx="2414016" cy="911019"/>
          </a:xfrm>
          <a:prstGeom prst="rect">
            <a:avLst/>
          </a:prstGeom>
        </p:spPr>
        <p:txBody>
          <a:bodyPr wrap="square" anchor="b">
            <a:spAutoFit/>
          </a:bodyPr>
          <a:lstStyle/>
          <a:p>
            <a:pPr algn="ctr">
              <a:lnSpc>
                <a:spcPct val="95000"/>
              </a:lnSpc>
              <a:buSzPct val="90000"/>
            </a:pPr>
            <a:r>
              <a:rPr lang="en-US" sz="2800" spc="-200" dirty="0">
                <a:solidFill>
                  <a:srgbClr val="00B0F0"/>
                </a:solidFill>
                <a:latin typeface="Segoe UI Light" panose="020B0502040204020203" pitchFamily="34" charset="0"/>
                <a:cs typeface="Segoe UI Light" panose="020B0502040204020203" pitchFamily="34" charset="0"/>
              </a:rPr>
              <a:t>Memory Optimized</a:t>
            </a:r>
            <a:endParaRPr lang="en-US" sz="3600" spc="-294" dirty="0">
              <a:solidFill>
                <a:srgbClr val="00B0F0"/>
              </a:solidFill>
              <a:latin typeface="Segoe UI Light" panose="020B0502040204020203" pitchFamily="34" charset="0"/>
              <a:cs typeface="Segoe UI Light" panose="020B0502040204020203" pitchFamily="34" charset="0"/>
            </a:endParaRPr>
          </a:p>
        </p:txBody>
      </p:sp>
      <p:cxnSp>
        <p:nvCxnSpPr>
          <p:cNvPr id="11" name="Straight Connector 10"/>
          <p:cNvCxnSpPr/>
          <p:nvPr/>
        </p:nvCxnSpPr>
        <p:spPr>
          <a:xfrm>
            <a:off x="7245483" y="1562100"/>
            <a:ext cx="3729" cy="5364251"/>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282725" y="1880259"/>
            <a:ext cx="2414016" cy="501676"/>
          </a:xfrm>
          <a:prstGeom prst="rect">
            <a:avLst/>
          </a:prstGeom>
        </p:spPr>
        <p:txBody>
          <a:bodyPr wrap="square" anchor="b">
            <a:spAutoFit/>
          </a:bodyPr>
          <a:lstStyle/>
          <a:p>
            <a:pPr algn="ctr">
              <a:lnSpc>
                <a:spcPct val="95000"/>
              </a:lnSpc>
              <a:buSzPct val="90000"/>
            </a:pPr>
            <a:r>
              <a:rPr lang="en-US" sz="2800" spc="-200" dirty="0">
                <a:solidFill>
                  <a:srgbClr val="00B0F0"/>
                </a:solidFill>
                <a:latin typeface="Segoe UI Light" panose="020B0502040204020203" pitchFamily="34" charset="0"/>
                <a:cs typeface="Segoe UI Light" panose="020B0502040204020203" pitchFamily="34" charset="0"/>
              </a:rPr>
              <a:t>GPU</a:t>
            </a:r>
            <a:endParaRPr lang="en-US" sz="3600" spc="-294" dirty="0">
              <a:solidFill>
                <a:srgbClr val="00B0F0"/>
              </a:solidFill>
              <a:latin typeface="Segoe UI Light" panose="020B0502040204020203" pitchFamily="34" charset="0"/>
              <a:cs typeface="Segoe UI Light" panose="020B0502040204020203" pitchFamily="34" charset="0"/>
            </a:endParaRPr>
          </a:p>
        </p:txBody>
      </p:sp>
      <p:cxnSp>
        <p:nvCxnSpPr>
          <p:cNvPr id="15" name="Straight Connector 14"/>
          <p:cNvCxnSpPr/>
          <p:nvPr/>
        </p:nvCxnSpPr>
        <p:spPr>
          <a:xfrm>
            <a:off x="9683428" y="1562100"/>
            <a:ext cx="3729" cy="5364251"/>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9706324" y="1587873"/>
            <a:ext cx="2414016" cy="1320361"/>
          </a:xfrm>
          <a:prstGeom prst="rect">
            <a:avLst/>
          </a:prstGeom>
        </p:spPr>
        <p:txBody>
          <a:bodyPr wrap="square" anchor="b">
            <a:spAutoFit/>
          </a:bodyPr>
          <a:lstStyle/>
          <a:p>
            <a:pPr algn="ctr">
              <a:lnSpc>
                <a:spcPct val="95000"/>
              </a:lnSpc>
              <a:buSzPct val="90000"/>
            </a:pPr>
            <a:r>
              <a:rPr lang="en-US" sz="2800" spc="-200" dirty="0">
                <a:solidFill>
                  <a:srgbClr val="00B0F0"/>
                </a:solidFill>
                <a:latin typeface="Segoe UI Light" panose="020B0502040204020203" pitchFamily="34" charset="0"/>
                <a:cs typeface="Segoe UI Light" panose="020B0502040204020203" pitchFamily="34" charset="0"/>
              </a:rPr>
              <a:t>High Performance Compute</a:t>
            </a:r>
            <a:endParaRPr lang="en-US" sz="3600" spc="-294" dirty="0">
              <a:solidFill>
                <a:srgbClr val="00B0F0"/>
              </a:solidFill>
              <a:latin typeface="Segoe UI Light" panose="020B0502040204020203" pitchFamily="34" charset="0"/>
              <a:cs typeface="Segoe UI Light" panose="020B0502040204020203" pitchFamily="34" charset="0"/>
            </a:endParaRPr>
          </a:p>
        </p:txBody>
      </p:sp>
      <p:sp>
        <p:nvSpPr>
          <p:cNvPr id="17" name="Rectangle 16"/>
          <p:cNvSpPr/>
          <p:nvPr/>
        </p:nvSpPr>
        <p:spPr>
          <a:xfrm>
            <a:off x="73327" y="2943016"/>
            <a:ext cx="2286000" cy="6400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A0 – A5 Basic</a:t>
            </a:r>
          </a:p>
        </p:txBody>
      </p:sp>
      <p:sp>
        <p:nvSpPr>
          <p:cNvPr id="23" name="Rectangle 22"/>
          <p:cNvSpPr/>
          <p:nvPr/>
        </p:nvSpPr>
        <p:spPr>
          <a:xfrm>
            <a:off x="73327" y="5141719"/>
            <a:ext cx="2286000" cy="64008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D1v2 – D5v2</a:t>
            </a:r>
          </a:p>
        </p:txBody>
      </p:sp>
      <p:sp>
        <p:nvSpPr>
          <p:cNvPr id="32" name="Rectangle 31"/>
          <p:cNvSpPr/>
          <p:nvPr/>
        </p:nvSpPr>
        <p:spPr>
          <a:xfrm>
            <a:off x="63743" y="4408818"/>
            <a:ext cx="2286000" cy="64008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D1 – D4</a:t>
            </a:r>
          </a:p>
        </p:txBody>
      </p:sp>
      <p:sp>
        <p:nvSpPr>
          <p:cNvPr id="33" name="Rectangle 32"/>
          <p:cNvSpPr/>
          <p:nvPr/>
        </p:nvSpPr>
        <p:spPr>
          <a:xfrm>
            <a:off x="66607" y="3675917"/>
            <a:ext cx="2286000" cy="64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A0 – A7 Standard</a:t>
            </a:r>
          </a:p>
        </p:txBody>
      </p:sp>
      <p:sp>
        <p:nvSpPr>
          <p:cNvPr id="34" name="Rectangle 33"/>
          <p:cNvSpPr/>
          <p:nvPr/>
        </p:nvSpPr>
        <p:spPr>
          <a:xfrm>
            <a:off x="2491959" y="2943016"/>
            <a:ext cx="2286000" cy="64008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F1, F2, F4, F8, F16</a:t>
            </a:r>
          </a:p>
        </p:txBody>
      </p:sp>
      <p:sp>
        <p:nvSpPr>
          <p:cNvPr id="35" name="Rectangle 34"/>
          <p:cNvSpPr/>
          <p:nvPr/>
        </p:nvSpPr>
        <p:spPr>
          <a:xfrm>
            <a:off x="4905600" y="3675917"/>
            <a:ext cx="2286000" cy="64008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D11v2 – D15v2</a:t>
            </a:r>
          </a:p>
        </p:txBody>
      </p:sp>
      <p:sp>
        <p:nvSpPr>
          <p:cNvPr id="36" name="Rectangle 35"/>
          <p:cNvSpPr/>
          <p:nvPr/>
        </p:nvSpPr>
        <p:spPr>
          <a:xfrm>
            <a:off x="4918510" y="2947758"/>
            <a:ext cx="2286000" cy="64008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D11 – D14</a:t>
            </a:r>
          </a:p>
        </p:txBody>
      </p:sp>
      <p:sp>
        <p:nvSpPr>
          <p:cNvPr id="37" name="Rectangle 36"/>
          <p:cNvSpPr/>
          <p:nvPr/>
        </p:nvSpPr>
        <p:spPr>
          <a:xfrm>
            <a:off x="4912282" y="4404076"/>
            <a:ext cx="2286000" cy="64008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G1 – G5</a:t>
            </a:r>
          </a:p>
        </p:txBody>
      </p:sp>
      <p:sp>
        <p:nvSpPr>
          <p:cNvPr id="38" name="Rectangle 37"/>
          <p:cNvSpPr/>
          <p:nvPr/>
        </p:nvSpPr>
        <p:spPr>
          <a:xfrm>
            <a:off x="7350227" y="2943016"/>
            <a:ext cx="2286000" cy="64008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NV6, NV12, NV24</a:t>
            </a:r>
          </a:p>
        </p:txBody>
      </p:sp>
      <p:sp>
        <p:nvSpPr>
          <p:cNvPr id="39" name="Rectangle 38"/>
          <p:cNvSpPr/>
          <p:nvPr/>
        </p:nvSpPr>
        <p:spPr>
          <a:xfrm>
            <a:off x="7362192" y="3675917"/>
            <a:ext cx="2286000" cy="64008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NC6, NC12, NC24, NC24r</a:t>
            </a:r>
          </a:p>
        </p:txBody>
      </p:sp>
      <p:sp>
        <p:nvSpPr>
          <p:cNvPr id="40" name="Rectangle 39"/>
          <p:cNvSpPr/>
          <p:nvPr/>
        </p:nvSpPr>
        <p:spPr>
          <a:xfrm>
            <a:off x="9778278" y="3672612"/>
            <a:ext cx="2286000" cy="6400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H8, H8m, H16, H16m, H16r, H16mr</a:t>
            </a:r>
          </a:p>
        </p:txBody>
      </p:sp>
      <p:sp>
        <p:nvSpPr>
          <p:cNvPr id="41" name="Rectangle 40"/>
          <p:cNvSpPr/>
          <p:nvPr/>
        </p:nvSpPr>
        <p:spPr>
          <a:xfrm>
            <a:off x="9784443" y="2933700"/>
            <a:ext cx="2286000" cy="64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A8 – A11</a:t>
            </a:r>
          </a:p>
        </p:txBody>
      </p:sp>
    </p:spTree>
    <p:extLst>
      <p:ext uri="{BB962C8B-B14F-4D97-AF65-F5344CB8AC3E}">
        <p14:creationId xmlns:p14="http://schemas.microsoft.com/office/powerpoint/2010/main" val="3604832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Disks vs Images</a:t>
            </a:r>
          </a:p>
        </p:txBody>
      </p:sp>
      <p:grpSp>
        <p:nvGrpSpPr>
          <p:cNvPr id="5" name="Group 4"/>
          <p:cNvGrpSpPr/>
          <p:nvPr/>
        </p:nvGrpSpPr>
        <p:grpSpPr>
          <a:xfrm>
            <a:off x="1597777" y="1825625"/>
            <a:ext cx="8996445" cy="4627818"/>
            <a:chOff x="1597778" y="584357"/>
            <a:chExt cx="8996445" cy="4627818"/>
          </a:xfrm>
        </p:grpSpPr>
        <p:sp>
          <p:nvSpPr>
            <p:cNvPr id="6" name="Rectangle 5"/>
            <p:cNvSpPr/>
            <p:nvPr/>
          </p:nvSpPr>
          <p:spPr bwMode="auto">
            <a:xfrm>
              <a:off x="3761505" y="584357"/>
              <a:ext cx="6832717" cy="21388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grpSp>
          <p:nvGrpSpPr>
            <p:cNvPr id="7" name="Group 6"/>
            <p:cNvGrpSpPr/>
            <p:nvPr/>
          </p:nvGrpSpPr>
          <p:grpSpPr>
            <a:xfrm>
              <a:off x="1597778" y="584357"/>
              <a:ext cx="2081170" cy="2138899"/>
              <a:chOff x="829782" y="750015"/>
              <a:chExt cx="1758428" cy="1807205"/>
            </a:xfrm>
          </p:grpSpPr>
          <p:sp>
            <p:nvSpPr>
              <p:cNvPr id="17" name="Rectangle 16"/>
              <p:cNvSpPr/>
              <p:nvPr/>
            </p:nvSpPr>
            <p:spPr bwMode="auto">
              <a:xfrm>
                <a:off x="829782" y="750015"/>
                <a:ext cx="1758428" cy="1807205"/>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lvl="0">
                  <a:lnSpc>
                    <a:spcPct val="90000"/>
                  </a:lnSpc>
                  <a:buSzPct val="90000"/>
                  <a:defRPr/>
                </a:pPr>
                <a:r>
                  <a:rPr lang="en-US" sz="2800"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Images</a:t>
                </a:r>
              </a:p>
              <a:p>
                <a:pPr marL="380841" indent="-380841">
                  <a:lnSpc>
                    <a:spcPct val="90000"/>
                  </a:lnSpc>
                  <a:buSzPct val="90000"/>
                  <a:buFont typeface="Arial" pitchFamily="34" charset="0"/>
                  <a:buChar char="•"/>
                  <a:defRPr/>
                </a:pPr>
                <a:endParaRPr lang="en-US" sz="12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a:lnSpc>
                    <a:spcPct val="90000"/>
                  </a:lnSpc>
                  <a:buSzPct val="90000"/>
                  <a:buFont typeface="Arial" pitchFamily="34" charset="0"/>
                  <a:buChar char="•"/>
                  <a:defRPr/>
                </a:pPr>
                <a:r>
                  <a:rPr lang="en-US" sz="20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a:t>
                </a:r>
              </a:p>
              <a:p>
                <a:pPr marL="380841" indent="-380841">
                  <a:lnSpc>
                    <a:spcPct val="90000"/>
                  </a:lnSpc>
                  <a:buSzPct val="90000"/>
                  <a:buFont typeface="Arial" pitchFamily="34" charset="0"/>
                  <a:buChar char="•"/>
                  <a:defRPr/>
                </a:pPr>
                <a:r>
                  <a:rPr lang="en-US" sz="20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Partner </a:t>
                </a:r>
              </a:p>
              <a:p>
                <a:pPr marL="380841" indent="-380841">
                  <a:lnSpc>
                    <a:spcPct val="90000"/>
                  </a:lnSpc>
                  <a:buSzPct val="90000"/>
                  <a:buFont typeface="Arial" pitchFamily="34" charset="0"/>
                  <a:buChar char="•"/>
                  <a:defRPr/>
                </a:pPr>
                <a:r>
                  <a:rPr lang="en-US" sz="20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User</a:t>
                </a:r>
              </a:p>
            </p:txBody>
          </p:sp>
          <p:sp>
            <p:nvSpPr>
              <p:cNvPr id="18" name="Freeform 79"/>
              <p:cNvSpPr>
                <a:spLocks noEditPoints="1"/>
              </p:cNvSpPr>
              <p:nvPr/>
            </p:nvSpPr>
            <p:spPr bwMode="black">
              <a:xfrm>
                <a:off x="95507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19" name="Freeform 79"/>
              <p:cNvSpPr>
                <a:spLocks noEditPoints="1"/>
              </p:cNvSpPr>
              <p:nvPr/>
            </p:nvSpPr>
            <p:spPr bwMode="black">
              <a:xfrm>
                <a:off x="13872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0" name="Freeform 79"/>
              <p:cNvSpPr>
                <a:spLocks noEditPoints="1"/>
              </p:cNvSpPr>
              <p:nvPr/>
            </p:nvSpPr>
            <p:spPr bwMode="black">
              <a:xfrm>
                <a:off x="1801433" y="209465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1" name="Freeform 79"/>
              <p:cNvSpPr>
                <a:spLocks noEditPoints="1"/>
              </p:cNvSpPr>
              <p:nvPr/>
            </p:nvSpPr>
            <p:spPr bwMode="black">
              <a:xfrm>
                <a:off x="22090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grpSp>
        <p:grpSp>
          <p:nvGrpSpPr>
            <p:cNvPr id="8" name="Group 7"/>
            <p:cNvGrpSpPr/>
            <p:nvPr/>
          </p:nvGrpSpPr>
          <p:grpSpPr>
            <a:xfrm>
              <a:off x="1597779" y="3073276"/>
              <a:ext cx="2088743" cy="2126266"/>
              <a:chOff x="3055099" y="760689"/>
              <a:chExt cx="1764827" cy="1796531"/>
            </a:xfrm>
          </p:grpSpPr>
          <p:sp>
            <p:nvSpPr>
              <p:cNvPr id="12" name="Rectangle 11"/>
              <p:cNvSpPr/>
              <p:nvPr/>
            </p:nvSpPr>
            <p:spPr bwMode="auto">
              <a:xfrm>
                <a:off x="3055099" y="760689"/>
                <a:ext cx="1764827" cy="1796531"/>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lvl="0">
                  <a:lnSpc>
                    <a:spcPct val="90000"/>
                  </a:lnSpc>
                  <a:buSzPct val="90000"/>
                  <a:defRPr/>
                </a:pPr>
                <a:r>
                  <a:rPr lang="en-US" sz="2800"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a:p>
                <a:pPr lvl="0">
                  <a:lnSpc>
                    <a:spcPct val="90000"/>
                  </a:lnSpc>
                  <a:buSzPct val="90000"/>
                  <a:defRPr/>
                </a:pPr>
                <a:endParaRPr lang="en-US" sz="1400"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a:lnSpc>
                    <a:spcPct val="90000"/>
                  </a:lnSpc>
                  <a:buSzPct val="90000"/>
                  <a:buFont typeface="Arial" pitchFamily="34" charset="0"/>
                  <a:buChar char="•"/>
                  <a:defRPr/>
                </a:pPr>
                <a:r>
                  <a:rPr lang="en-US" sz="20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Disks </a:t>
                </a:r>
              </a:p>
              <a:p>
                <a:pPr marL="380841" indent="-380841">
                  <a:lnSpc>
                    <a:spcPct val="90000"/>
                  </a:lnSpc>
                  <a:buSzPct val="90000"/>
                  <a:buFont typeface="Arial" pitchFamily="34" charset="0"/>
                  <a:buChar char="•"/>
                  <a:defRPr/>
                </a:pPr>
                <a:r>
                  <a:rPr lang="en-US" sz="20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Data Disks</a:t>
                </a:r>
              </a:p>
            </p:txBody>
          </p:sp>
          <p:sp>
            <p:nvSpPr>
              <p:cNvPr id="13" name="Freeform 79"/>
              <p:cNvSpPr>
                <a:spLocks noEditPoints="1"/>
              </p:cNvSpPr>
              <p:nvPr/>
            </p:nvSpPr>
            <p:spPr bwMode="black">
              <a:xfrm>
                <a:off x="314550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14" name="Freeform 79"/>
              <p:cNvSpPr>
                <a:spLocks noEditPoints="1"/>
              </p:cNvSpPr>
              <p:nvPr/>
            </p:nvSpPr>
            <p:spPr bwMode="black">
              <a:xfrm>
                <a:off x="35776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15" name="Freeform 79"/>
              <p:cNvSpPr>
                <a:spLocks noEditPoints="1"/>
              </p:cNvSpPr>
              <p:nvPr/>
            </p:nvSpPr>
            <p:spPr bwMode="black">
              <a:xfrm>
                <a:off x="3991860"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16" name="Freeform 79"/>
              <p:cNvSpPr>
                <a:spLocks noEditPoints="1"/>
              </p:cNvSpPr>
              <p:nvPr/>
            </p:nvSpPr>
            <p:spPr bwMode="black">
              <a:xfrm>
                <a:off x="43994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grpSp>
        <p:sp>
          <p:nvSpPr>
            <p:cNvPr id="9" name="TextBox 8"/>
            <p:cNvSpPr txBox="1"/>
            <p:nvPr/>
          </p:nvSpPr>
          <p:spPr>
            <a:xfrm>
              <a:off x="3888372" y="976268"/>
              <a:ext cx="6594260" cy="1355080"/>
            </a:xfrm>
            <a:prstGeom prst="rect">
              <a:avLst/>
            </a:prstGeom>
            <a:noFill/>
          </p:spPr>
          <p:txBody>
            <a:bodyPr wrap="square" lIns="0" tIns="0" rIns="0" bIns="0" rtlCol="0">
              <a:spAutoFit/>
            </a:bodyPr>
            <a:lstStyle/>
            <a:p>
              <a:pPr>
                <a:lnSpc>
                  <a:spcPct val="90000"/>
                </a:lnSpc>
                <a:spcBef>
                  <a:spcPct val="20000"/>
                </a:spcBef>
                <a:buSzPct val="80000"/>
              </a:pPr>
              <a:r>
                <a:rPr lang="en-US" sz="2800" dirty="0">
                  <a:solidFill>
                    <a:sysClr val="windowText" lastClr="000000"/>
                  </a:solidFill>
                </a:rPr>
                <a:t>Base OS image for new Virtual Machines</a:t>
              </a:r>
            </a:p>
            <a:p>
              <a:pPr>
                <a:lnSpc>
                  <a:spcPct val="90000"/>
                </a:lnSpc>
                <a:spcBef>
                  <a:spcPct val="20000"/>
                </a:spcBef>
                <a:buSzPct val="80000"/>
              </a:pPr>
              <a:r>
                <a:rPr lang="en-US" sz="2800" dirty="0">
                  <a:solidFill>
                    <a:sysClr val="windowText" lastClr="000000"/>
                  </a:solidFill>
                </a:rPr>
                <a:t>Sys-Prepped/Generalized/Read Only </a:t>
              </a:r>
            </a:p>
            <a:p>
              <a:pPr>
                <a:lnSpc>
                  <a:spcPct val="90000"/>
                </a:lnSpc>
                <a:spcBef>
                  <a:spcPct val="20000"/>
                </a:spcBef>
                <a:buSzPct val="80000"/>
              </a:pPr>
              <a:r>
                <a:rPr lang="en-US" sz="2800" dirty="0">
                  <a:solidFill>
                    <a:sysClr val="windowText" lastClr="000000"/>
                  </a:solidFill>
                </a:rPr>
                <a:t>Created by uploading or by capture</a:t>
              </a:r>
            </a:p>
          </p:txBody>
        </p:sp>
        <p:sp>
          <p:nvSpPr>
            <p:cNvPr id="10" name="Rectangle 9"/>
            <p:cNvSpPr/>
            <p:nvPr/>
          </p:nvSpPr>
          <p:spPr bwMode="auto">
            <a:xfrm>
              <a:off x="3776792" y="3073276"/>
              <a:ext cx="6817431" cy="21388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11" name="TextBox 10"/>
            <p:cNvSpPr txBox="1"/>
            <p:nvPr/>
          </p:nvSpPr>
          <p:spPr>
            <a:xfrm>
              <a:off x="3999957" y="3458871"/>
              <a:ext cx="6025631" cy="1249573"/>
            </a:xfrm>
            <a:prstGeom prst="rect">
              <a:avLst/>
            </a:prstGeom>
            <a:noFill/>
          </p:spPr>
          <p:txBody>
            <a:bodyPr wrap="square" lIns="0" tIns="0" rIns="0" bIns="0" rtlCol="0" anchor="ctr">
              <a:spAutoFit/>
            </a:bodyPr>
            <a:lstStyle/>
            <a:p>
              <a:pPr>
                <a:lnSpc>
                  <a:spcPct val="90000"/>
                </a:lnSpc>
                <a:spcBef>
                  <a:spcPct val="20000"/>
                </a:spcBef>
                <a:buSzPct val="80000"/>
              </a:pPr>
              <a:r>
                <a:rPr lang="en-US" sz="2800" dirty="0">
                  <a:solidFill>
                    <a:sysClr val="windowText" lastClr="000000"/>
                  </a:solidFill>
                </a:rPr>
                <a:t>Writable Disks for Virtual Machines</a:t>
              </a:r>
            </a:p>
            <a:p>
              <a:pPr>
                <a:lnSpc>
                  <a:spcPct val="90000"/>
                </a:lnSpc>
                <a:spcBef>
                  <a:spcPct val="20000"/>
                </a:spcBef>
                <a:buSzPct val="80000"/>
              </a:pPr>
              <a:r>
                <a:rPr lang="en-US" sz="2800" dirty="0">
                  <a:solidFill>
                    <a:sysClr val="windowText" lastClr="000000"/>
                  </a:solidFill>
                </a:rPr>
                <a:t>Created during VM creation or during upload of existing VHDs.  </a:t>
              </a:r>
            </a:p>
          </p:txBody>
        </p:sp>
      </p:grpSp>
    </p:spTree>
    <p:extLst>
      <p:ext uri="{BB962C8B-B14F-4D97-AF65-F5344CB8AC3E}">
        <p14:creationId xmlns:p14="http://schemas.microsoft.com/office/powerpoint/2010/main" val="3440352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Disks</a:t>
            </a:r>
          </a:p>
        </p:txBody>
      </p:sp>
      <p:sp>
        <p:nvSpPr>
          <p:cNvPr id="4" name="Rectangle 3"/>
          <p:cNvSpPr/>
          <p:nvPr/>
        </p:nvSpPr>
        <p:spPr>
          <a:xfrm>
            <a:off x="0" y="1943100"/>
            <a:ext cx="4059936" cy="1529711"/>
          </a:xfrm>
          <a:prstGeom prst="rect">
            <a:avLst/>
          </a:prstGeom>
          <a:solidFill>
            <a:srgbClr val="00B0F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FFFF00"/>
                </a:solidFill>
                <a:effectLst/>
                <a:uLnTx/>
                <a:uFillTx/>
                <a:latin typeface="+mj-lt"/>
                <a:ea typeface="+mn-ea"/>
                <a:cs typeface="+mn-cs"/>
              </a:rPr>
              <a:t>Standard Storage</a:t>
            </a:r>
          </a:p>
        </p:txBody>
      </p:sp>
      <p:sp>
        <p:nvSpPr>
          <p:cNvPr id="5" name="Rectangle 4"/>
          <p:cNvSpPr/>
          <p:nvPr/>
        </p:nvSpPr>
        <p:spPr>
          <a:xfrm>
            <a:off x="0" y="3472810"/>
            <a:ext cx="4059936" cy="3156589"/>
          </a:xfrm>
          <a:prstGeom prst="rect">
            <a:avLst/>
          </a:prstGeom>
          <a:solidFill>
            <a:srgbClr val="00B0F0"/>
          </a:solidFill>
          <a:ln w="9525" cap="flat" cmpd="sng" algn="ctr">
            <a:noFill/>
            <a:prstDash val="solid"/>
          </a:ln>
          <a:effectLst/>
        </p:spPr>
        <p:txBody>
          <a:bodyPr rtlCol="0" anchor="t"/>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i="0" u="none" strike="noStrike" kern="0" cap="none" spc="0" normalizeH="0" baseline="0" noProof="0" dirty="0">
                <a:ln>
                  <a:noFill/>
                </a:ln>
                <a:solidFill>
                  <a:prstClr val="white"/>
                </a:solidFill>
                <a:effectLst/>
                <a:uLnTx/>
                <a:uFillTx/>
              </a:rPr>
              <a:t>Cloud-scale reliable storage</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i="0" u="none" strike="noStrike" kern="0" cap="none" spc="0" normalizeH="0" baseline="0" noProof="0" dirty="0">
                <a:ln>
                  <a:noFill/>
                </a:ln>
                <a:solidFill>
                  <a:prstClr val="white"/>
                </a:solidFill>
                <a:effectLst/>
                <a:uLnTx/>
                <a:uFillTx/>
              </a:rPr>
              <a:t>Maximum 500 IOPS</a:t>
            </a:r>
            <a:r>
              <a:rPr lang="en-US" kern="0" dirty="0">
                <a:solidFill>
                  <a:prstClr val="white"/>
                </a:solidFill>
              </a:rPr>
              <a:t>, </a:t>
            </a:r>
            <a:r>
              <a:rPr kumimoji="0" lang="en-US" i="0" u="none" strike="noStrike" kern="0" cap="none" spc="0" normalizeH="0" noProof="0" dirty="0">
                <a:ln>
                  <a:noFill/>
                </a:ln>
                <a:solidFill>
                  <a:prstClr val="white"/>
                </a:solidFill>
                <a:effectLst/>
                <a:uLnTx/>
                <a:uFillTx/>
              </a:rPr>
              <a:t>60 MB per second throughput per disk</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kern="0" dirty="0">
                <a:solidFill>
                  <a:prstClr val="white"/>
                </a:solidFill>
              </a:rPr>
              <a:t>Available in all VM Sizes</a:t>
            </a:r>
          </a:p>
        </p:txBody>
      </p:sp>
      <p:sp>
        <p:nvSpPr>
          <p:cNvPr id="6" name="Rectangle 5"/>
          <p:cNvSpPr/>
          <p:nvPr/>
        </p:nvSpPr>
        <p:spPr>
          <a:xfrm>
            <a:off x="4059936" y="1943100"/>
            <a:ext cx="4069080" cy="15297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FFFF00"/>
                </a:solidFill>
                <a:effectLst/>
                <a:uLnTx/>
                <a:uFillTx/>
                <a:latin typeface="+mj-lt"/>
                <a:ea typeface="+mn-ea"/>
                <a:cs typeface="+mn-cs"/>
              </a:rPr>
              <a:t>Premium Storage</a:t>
            </a:r>
          </a:p>
        </p:txBody>
      </p:sp>
      <p:sp>
        <p:nvSpPr>
          <p:cNvPr id="7" name="Rectangle 6"/>
          <p:cNvSpPr/>
          <p:nvPr/>
        </p:nvSpPr>
        <p:spPr>
          <a:xfrm>
            <a:off x="4059936" y="3472809"/>
            <a:ext cx="4059936" cy="3156591"/>
          </a:xfrm>
          <a:prstGeom prst="rect">
            <a:avLst/>
          </a:prstGeom>
          <a:solidFill>
            <a:srgbClr val="0070C0"/>
          </a:solidFill>
          <a:ln w="9525" cap="flat" cmpd="sng" algn="ctr">
            <a:noFill/>
            <a:prstDash val="solid"/>
          </a:ln>
          <a:effectLst/>
        </p:spPr>
        <p:txBody>
          <a:bodyPr rtlCol="0" anchor="t"/>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i="0" u="none" strike="noStrike" kern="0" cap="none" spc="0" normalizeH="0" baseline="0" noProof="0" dirty="0">
                <a:ln>
                  <a:noFill/>
                </a:ln>
                <a:solidFill>
                  <a:prstClr val="white"/>
                </a:solidFill>
                <a:effectLst/>
                <a:uLnTx/>
                <a:uFillTx/>
              </a:rPr>
              <a:t>High-performance, low-latency disk support, </a:t>
            </a:r>
            <a:r>
              <a:rPr kumimoji="0" lang="en-US" i="0" u="none" strike="noStrike" kern="0" cap="none" spc="0" normalizeH="0" baseline="0" noProof="0" dirty="0" err="1">
                <a:ln>
                  <a:noFill/>
                </a:ln>
                <a:solidFill>
                  <a:prstClr val="white"/>
                </a:solidFill>
                <a:effectLst/>
                <a:uLnTx/>
                <a:uFillTx/>
              </a:rPr>
              <a:t>i</a:t>
            </a:r>
            <a:r>
              <a:rPr lang="en-US" kern="0" dirty="0">
                <a:solidFill>
                  <a:prstClr val="white"/>
                </a:solidFill>
              </a:rPr>
              <a:t>deal for I/O intensive workloads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i="0" u="none" strike="noStrike" kern="0" cap="none" spc="0" normalizeH="0" baseline="0" noProof="0" dirty="0">
                <a:ln>
                  <a:noFill/>
                </a:ln>
                <a:solidFill>
                  <a:prstClr val="white"/>
                </a:solidFill>
                <a:effectLst/>
                <a:uLnTx/>
                <a:uFillTx/>
              </a:rPr>
              <a:t>Maximum</a:t>
            </a:r>
            <a:r>
              <a:rPr kumimoji="0" lang="en-US" i="0" u="none" strike="noStrike" kern="0" cap="none" spc="0" normalizeH="0" noProof="0" dirty="0">
                <a:ln>
                  <a:noFill/>
                </a:ln>
                <a:solidFill>
                  <a:prstClr val="white"/>
                </a:solidFill>
                <a:effectLst/>
                <a:uLnTx/>
                <a:uFillTx/>
              </a:rPr>
              <a:t> 5000 IOPS, 200 MB per second throughput per disk</a:t>
            </a:r>
            <a:endParaRPr kumimoji="0" lang="en-US" i="0" u="none" strike="noStrike" kern="0" cap="none" spc="0" normalizeH="0" baseline="0" noProof="0" dirty="0">
              <a:ln>
                <a:noFill/>
              </a:ln>
              <a:solidFill>
                <a:prstClr val="white"/>
              </a:solidFill>
              <a:effectLst/>
              <a:uLnTx/>
              <a:uFillTx/>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i="0" u="none" strike="noStrike" kern="0" cap="none" spc="0" normalizeH="0" baseline="0" noProof="0" dirty="0">
                <a:ln>
                  <a:noFill/>
                </a:ln>
                <a:solidFill>
                  <a:prstClr val="white"/>
                </a:solidFill>
                <a:effectLst/>
                <a:uLnTx/>
                <a:uFillTx/>
              </a:rPr>
              <a:t>Only supported in “S” series VMS (DS, DSv2, GS, FS)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kern="0" dirty="0">
                <a:solidFill>
                  <a:prstClr val="white"/>
                </a:solidFill>
              </a:rPr>
              <a:t>Locally redundant storage only</a:t>
            </a:r>
            <a:endParaRPr kumimoji="0" lang="en-US" i="0" u="none" strike="noStrike" kern="0" cap="none" spc="0" normalizeH="0" baseline="0" noProof="0" dirty="0">
              <a:ln>
                <a:noFill/>
              </a:ln>
              <a:solidFill>
                <a:prstClr val="white"/>
              </a:solidFill>
              <a:effectLst/>
              <a:uLnTx/>
              <a:uFillTx/>
            </a:endParaRPr>
          </a:p>
        </p:txBody>
      </p:sp>
      <p:sp>
        <p:nvSpPr>
          <p:cNvPr id="9" name="Rectangle 8"/>
          <p:cNvSpPr/>
          <p:nvPr/>
        </p:nvSpPr>
        <p:spPr>
          <a:xfrm>
            <a:off x="8119871" y="3472807"/>
            <a:ext cx="4059936" cy="3156591"/>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Arial" panose="020B0604020202020204" pitchFamily="34" charset="0"/>
              <a:buChar char="•"/>
            </a:pPr>
            <a:r>
              <a:rPr lang="en-US" dirty="0">
                <a:solidFill>
                  <a:schemeClr val="lt1"/>
                </a:solidFill>
              </a:rPr>
              <a:t>Mount Azure Storage as network share volumes</a:t>
            </a:r>
          </a:p>
          <a:p>
            <a:pPr marL="171450" indent="-171450">
              <a:buFont typeface="Arial" panose="020B0604020202020204" pitchFamily="34" charset="0"/>
              <a:buChar char="•"/>
            </a:pPr>
            <a:r>
              <a:rPr lang="en-US" dirty="0"/>
              <a:t>Can be accessed via SMB 3.0 or REST APIs</a:t>
            </a:r>
          </a:p>
          <a:p>
            <a:pPr marL="171450" indent="-171450">
              <a:buFont typeface="Arial" panose="020B0604020202020204" pitchFamily="34" charset="0"/>
              <a:buChar char="•"/>
            </a:pPr>
            <a:r>
              <a:rPr lang="en-US" dirty="0"/>
              <a:t>Up to 1000 IOPS, up to 60 MB/second throughput per share</a:t>
            </a:r>
          </a:p>
          <a:p>
            <a:pPr marL="171450" indent="-171450">
              <a:buFont typeface="Arial" panose="020B0604020202020204" pitchFamily="34" charset="0"/>
              <a:buChar char="•"/>
            </a:pPr>
            <a:r>
              <a:rPr lang="en-US" dirty="0"/>
              <a:t>Max share size = 5TB, Max file size = 1 TB.</a:t>
            </a:r>
          </a:p>
          <a:p>
            <a:pPr marL="171450" indent="-171450">
              <a:buFont typeface="Arial" panose="020B0604020202020204" pitchFamily="34" charset="0"/>
              <a:buChar char="•"/>
            </a:pPr>
            <a:endParaRPr lang="en-US" dirty="0">
              <a:solidFill>
                <a:schemeClr val="lt1"/>
              </a:solidFill>
            </a:endParaRPr>
          </a:p>
        </p:txBody>
      </p:sp>
      <p:sp>
        <p:nvSpPr>
          <p:cNvPr id="10" name="Rectangle 9"/>
          <p:cNvSpPr/>
          <p:nvPr/>
        </p:nvSpPr>
        <p:spPr>
          <a:xfrm>
            <a:off x="8124444" y="1943094"/>
            <a:ext cx="4069080" cy="1529711"/>
          </a:xfrm>
          <a:prstGeom prst="rect">
            <a:avLst/>
          </a:prstGeom>
          <a:solidFill>
            <a:srgbClr val="00206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FFFF00"/>
                </a:solidFill>
                <a:effectLst/>
                <a:uLnTx/>
                <a:uFillTx/>
                <a:latin typeface="+mj-lt"/>
                <a:ea typeface="+mn-ea"/>
                <a:cs typeface="+mn-cs"/>
              </a:rPr>
              <a:t>Azure File Storage</a:t>
            </a:r>
          </a:p>
        </p:txBody>
      </p:sp>
    </p:spTree>
    <p:extLst>
      <p:ext uri="{BB962C8B-B14F-4D97-AF65-F5344CB8AC3E}">
        <p14:creationId xmlns:p14="http://schemas.microsoft.com/office/powerpoint/2010/main" val="2565083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Fault and Update Domains</a:t>
            </a:r>
          </a:p>
        </p:txBody>
      </p:sp>
      <p:sp>
        <p:nvSpPr>
          <p:cNvPr id="3" name="Content Placeholder 2"/>
          <p:cNvSpPr>
            <a:spLocks noGrp="1"/>
          </p:cNvSpPr>
          <p:nvPr>
            <p:ph idx="1"/>
          </p:nvPr>
        </p:nvSpPr>
        <p:spPr/>
        <p:txBody>
          <a:bodyPr/>
          <a:lstStyle/>
          <a:p>
            <a:r>
              <a:rPr lang="en-US" dirty="0"/>
              <a:t>Fault domains are groupings of VMs that share the same physical hardware (server rack, power connection, network switch.)</a:t>
            </a:r>
          </a:p>
          <a:p>
            <a:r>
              <a:rPr lang="en-US" dirty="0"/>
              <a:t>Update domains are groupings of VMs that can be rebooted at the same time. </a:t>
            </a:r>
          </a:p>
          <a:p>
            <a:r>
              <a:rPr lang="en-US" dirty="0"/>
              <a:t>Deploying your VMs into an Availability Set distributes them across Fault &amp; Update Domains in order to help ensure uptime for your system. </a:t>
            </a:r>
          </a:p>
        </p:txBody>
      </p:sp>
    </p:spTree>
    <p:extLst>
      <p:ext uri="{BB962C8B-B14F-4D97-AF65-F5344CB8AC3E}">
        <p14:creationId xmlns:p14="http://schemas.microsoft.com/office/powerpoint/2010/main" val="2666555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custDataLst>
              <p:tags r:id="rId1"/>
            </p:custDataLst>
          </p:nvPr>
        </p:nvSpPr>
        <p:spPr bwMode="auto">
          <a:xfrm>
            <a:off x="848932" y="1907633"/>
            <a:ext cx="2377439" cy="472176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2" name="Title 1"/>
          <p:cNvSpPr>
            <a:spLocks noGrp="1"/>
          </p:cNvSpPr>
          <p:nvPr>
            <p:ph type="title"/>
          </p:nvPr>
        </p:nvSpPr>
        <p:spPr/>
        <p:txBody>
          <a:bodyPr/>
          <a:lstStyle/>
          <a:p>
            <a:r>
              <a:rPr lang="en-US" dirty="0"/>
              <a:t>Availability Sets</a:t>
            </a:r>
          </a:p>
        </p:txBody>
      </p:sp>
      <p:sp>
        <p:nvSpPr>
          <p:cNvPr id="4" name="Rectangle 3"/>
          <p:cNvSpPr/>
          <p:nvPr>
            <p:custDataLst>
              <p:tags r:id="rId2"/>
            </p:custDataLst>
          </p:nvPr>
        </p:nvSpPr>
        <p:spPr bwMode="auto">
          <a:xfrm>
            <a:off x="9024769" y="1905000"/>
            <a:ext cx="2377439" cy="47244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5" name="Rectangle 4"/>
          <p:cNvSpPr/>
          <p:nvPr>
            <p:custDataLst>
              <p:tags r:id="rId3"/>
            </p:custDataLst>
          </p:nvPr>
        </p:nvSpPr>
        <p:spPr bwMode="auto">
          <a:xfrm>
            <a:off x="4907280" y="1940405"/>
            <a:ext cx="2377439" cy="471116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6" name="Rectangle 5"/>
          <p:cNvSpPr/>
          <p:nvPr>
            <p:custDataLst>
              <p:tags r:id="rId4"/>
            </p:custDataLst>
          </p:nvPr>
        </p:nvSpPr>
        <p:spPr bwMode="auto">
          <a:xfrm>
            <a:off x="848932" y="2324034"/>
            <a:ext cx="10553276" cy="3691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US" sz="2133" dirty="0">
                <a:ln>
                  <a:solidFill>
                    <a:srgbClr val="FFFFFF">
                      <a:alpha val="0"/>
                    </a:srgbClr>
                  </a:solidFill>
                </a:ln>
                <a:solidFill>
                  <a:schemeClr val="bg1">
                    <a:alpha val="99000"/>
                  </a:schemeClr>
                </a:solidFill>
              </a:rPr>
              <a:t>Web Servers</a:t>
            </a:r>
          </a:p>
        </p:txBody>
      </p:sp>
      <p:grpSp>
        <p:nvGrpSpPr>
          <p:cNvPr id="34" name="Group 33"/>
          <p:cNvGrpSpPr/>
          <p:nvPr/>
        </p:nvGrpSpPr>
        <p:grpSpPr>
          <a:xfrm>
            <a:off x="1276906" y="2813853"/>
            <a:ext cx="1463040" cy="640080"/>
            <a:chOff x="1280673" y="2938339"/>
            <a:chExt cx="1463040" cy="640080"/>
          </a:xfrm>
        </p:grpSpPr>
        <p:sp>
          <p:nvSpPr>
            <p:cNvPr id="7" name="Rectangle 6"/>
            <p:cNvSpPr/>
            <p:nvPr>
              <p:custDataLst>
                <p:tags r:id="rId14"/>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1</a:t>
              </a:r>
            </a:p>
          </p:txBody>
        </p:sp>
        <p:sp>
          <p:nvSpPr>
            <p:cNvPr id="33" name="TextBox 32"/>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0</a:t>
              </a:r>
            </a:p>
          </p:txBody>
        </p:sp>
      </p:grpSp>
      <p:grpSp>
        <p:nvGrpSpPr>
          <p:cNvPr id="35" name="Group 34"/>
          <p:cNvGrpSpPr/>
          <p:nvPr/>
        </p:nvGrpSpPr>
        <p:grpSpPr>
          <a:xfrm>
            <a:off x="5364479" y="2802897"/>
            <a:ext cx="1463040" cy="640080"/>
            <a:chOff x="1280673" y="2938339"/>
            <a:chExt cx="1463040" cy="640080"/>
          </a:xfrm>
        </p:grpSpPr>
        <p:sp>
          <p:nvSpPr>
            <p:cNvPr id="36" name="Rectangle 35"/>
            <p:cNvSpPr/>
            <p:nvPr>
              <p:custDataLst>
                <p:tags r:id="rId13"/>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2</a:t>
              </a:r>
            </a:p>
          </p:txBody>
        </p:sp>
        <p:sp>
          <p:nvSpPr>
            <p:cNvPr id="37" name="TextBox 36"/>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1 UD 1</a:t>
              </a:r>
            </a:p>
          </p:txBody>
        </p:sp>
      </p:grpSp>
      <p:grpSp>
        <p:nvGrpSpPr>
          <p:cNvPr id="38" name="Group 37"/>
          <p:cNvGrpSpPr/>
          <p:nvPr/>
        </p:nvGrpSpPr>
        <p:grpSpPr>
          <a:xfrm>
            <a:off x="9481968" y="2802897"/>
            <a:ext cx="1463040" cy="640080"/>
            <a:chOff x="1280673" y="2938339"/>
            <a:chExt cx="1463040" cy="640080"/>
          </a:xfrm>
        </p:grpSpPr>
        <p:sp>
          <p:nvSpPr>
            <p:cNvPr id="39" name="Rectangle 38"/>
            <p:cNvSpPr/>
            <p:nvPr>
              <p:custDataLst>
                <p:tags r:id="rId12"/>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3</a:t>
              </a:r>
            </a:p>
          </p:txBody>
        </p:sp>
        <p:sp>
          <p:nvSpPr>
            <p:cNvPr id="40" name="TextBox 39"/>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2 UD 2</a:t>
              </a:r>
            </a:p>
          </p:txBody>
        </p:sp>
      </p:grpSp>
      <p:grpSp>
        <p:nvGrpSpPr>
          <p:cNvPr id="41" name="Group 40"/>
          <p:cNvGrpSpPr/>
          <p:nvPr/>
        </p:nvGrpSpPr>
        <p:grpSpPr>
          <a:xfrm>
            <a:off x="1276906" y="3607775"/>
            <a:ext cx="1463040" cy="640080"/>
            <a:chOff x="1280673" y="2938339"/>
            <a:chExt cx="1463040" cy="640080"/>
          </a:xfrm>
        </p:grpSpPr>
        <p:sp>
          <p:nvSpPr>
            <p:cNvPr id="42" name="Rectangle 41"/>
            <p:cNvSpPr/>
            <p:nvPr>
              <p:custDataLst>
                <p:tags r:id="rId11"/>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4</a:t>
              </a:r>
            </a:p>
          </p:txBody>
        </p:sp>
        <p:sp>
          <p:nvSpPr>
            <p:cNvPr id="43" name="TextBox 42"/>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3</a:t>
              </a:r>
            </a:p>
          </p:txBody>
        </p:sp>
      </p:grpSp>
      <p:grpSp>
        <p:nvGrpSpPr>
          <p:cNvPr id="44" name="Group 43"/>
          <p:cNvGrpSpPr/>
          <p:nvPr/>
        </p:nvGrpSpPr>
        <p:grpSpPr>
          <a:xfrm>
            <a:off x="5364479" y="3607775"/>
            <a:ext cx="1463040" cy="640080"/>
            <a:chOff x="1280673" y="2938339"/>
            <a:chExt cx="1463040" cy="640080"/>
          </a:xfrm>
        </p:grpSpPr>
        <p:sp>
          <p:nvSpPr>
            <p:cNvPr id="45" name="Rectangle 44"/>
            <p:cNvSpPr/>
            <p:nvPr>
              <p:custDataLst>
                <p:tags r:id="rId10"/>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5</a:t>
              </a:r>
            </a:p>
          </p:txBody>
        </p:sp>
        <p:sp>
          <p:nvSpPr>
            <p:cNvPr id="46" name="TextBox 45"/>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1 UD 4</a:t>
              </a:r>
            </a:p>
          </p:txBody>
        </p:sp>
      </p:grpSp>
      <p:grpSp>
        <p:nvGrpSpPr>
          <p:cNvPr id="47" name="Group 46"/>
          <p:cNvGrpSpPr/>
          <p:nvPr/>
        </p:nvGrpSpPr>
        <p:grpSpPr>
          <a:xfrm>
            <a:off x="9481968" y="3607775"/>
            <a:ext cx="1463040" cy="640080"/>
            <a:chOff x="1280673" y="2938339"/>
            <a:chExt cx="1463040" cy="640080"/>
          </a:xfrm>
        </p:grpSpPr>
        <p:sp>
          <p:nvSpPr>
            <p:cNvPr id="48" name="Rectangle 47"/>
            <p:cNvSpPr/>
            <p:nvPr>
              <p:custDataLst>
                <p:tags r:id="rId9"/>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6</a:t>
              </a:r>
            </a:p>
          </p:txBody>
        </p:sp>
        <p:sp>
          <p:nvSpPr>
            <p:cNvPr id="49" name="TextBox 48"/>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2 UD 0</a:t>
              </a:r>
            </a:p>
          </p:txBody>
        </p:sp>
      </p:grpSp>
      <p:grpSp>
        <p:nvGrpSpPr>
          <p:cNvPr id="50" name="Group 49"/>
          <p:cNvGrpSpPr/>
          <p:nvPr/>
        </p:nvGrpSpPr>
        <p:grpSpPr>
          <a:xfrm>
            <a:off x="1276906" y="4389767"/>
            <a:ext cx="1463040" cy="640080"/>
            <a:chOff x="1280673" y="2938339"/>
            <a:chExt cx="1463040" cy="640080"/>
          </a:xfrm>
        </p:grpSpPr>
        <p:sp>
          <p:nvSpPr>
            <p:cNvPr id="51" name="Rectangle 50"/>
            <p:cNvSpPr/>
            <p:nvPr>
              <p:custDataLst>
                <p:tags r:id="rId8"/>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7</a:t>
              </a:r>
            </a:p>
          </p:txBody>
        </p:sp>
        <p:sp>
          <p:nvSpPr>
            <p:cNvPr id="52" name="TextBox 51"/>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1</a:t>
              </a:r>
            </a:p>
          </p:txBody>
        </p:sp>
      </p:grpSp>
      <p:grpSp>
        <p:nvGrpSpPr>
          <p:cNvPr id="28" name="Group 27"/>
          <p:cNvGrpSpPr/>
          <p:nvPr/>
        </p:nvGrpSpPr>
        <p:grpSpPr>
          <a:xfrm>
            <a:off x="5364479" y="4389767"/>
            <a:ext cx="1463040" cy="640080"/>
            <a:chOff x="1280673" y="2938339"/>
            <a:chExt cx="1463040" cy="640080"/>
          </a:xfrm>
        </p:grpSpPr>
        <p:sp>
          <p:nvSpPr>
            <p:cNvPr id="29" name="Rectangle 28"/>
            <p:cNvSpPr/>
            <p:nvPr>
              <p:custDataLst>
                <p:tags r:id="rId7"/>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8</a:t>
              </a:r>
            </a:p>
          </p:txBody>
        </p:sp>
        <p:sp>
          <p:nvSpPr>
            <p:cNvPr id="30" name="TextBox 29"/>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1 UD 2</a:t>
              </a:r>
            </a:p>
          </p:txBody>
        </p:sp>
      </p:grpSp>
      <p:grpSp>
        <p:nvGrpSpPr>
          <p:cNvPr id="31" name="Group 30"/>
          <p:cNvGrpSpPr/>
          <p:nvPr/>
        </p:nvGrpSpPr>
        <p:grpSpPr>
          <a:xfrm>
            <a:off x="9481968" y="4389767"/>
            <a:ext cx="1463040" cy="640080"/>
            <a:chOff x="1280673" y="2938339"/>
            <a:chExt cx="1463040" cy="640080"/>
          </a:xfrm>
        </p:grpSpPr>
        <p:sp>
          <p:nvSpPr>
            <p:cNvPr id="32" name="Rectangle 31"/>
            <p:cNvSpPr/>
            <p:nvPr>
              <p:custDataLst>
                <p:tags r:id="rId6"/>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9</a:t>
              </a:r>
            </a:p>
          </p:txBody>
        </p:sp>
        <p:sp>
          <p:nvSpPr>
            <p:cNvPr id="53" name="TextBox 52"/>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2 UD 3</a:t>
              </a:r>
            </a:p>
          </p:txBody>
        </p:sp>
      </p:grpSp>
      <p:grpSp>
        <p:nvGrpSpPr>
          <p:cNvPr id="54" name="Group 53"/>
          <p:cNvGrpSpPr/>
          <p:nvPr/>
        </p:nvGrpSpPr>
        <p:grpSpPr>
          <a:xfrm>
            <a:off x="1276906" y="5182407"/>
            <a:ext cx="1463040" cy="640080"/>
            <a:chOff x="1280673" y="2938339"/>
            <a:chExt cx="1463040" cy="640080"/>
          </a:xfrm>
        </p:grpSpPr>
        <p:sp>
          <p:nvSpPr>
            <p:cNvPr id="55" name="Rectangle 54"/>
            <p:cNvSpPr/>
            <p:nvPr>
              <p:custDataLst>
                <p:tags r:id="rId5"/>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10</a:t>
              </a:r>
            </a:p>
          </p:txBody>
        </p:sp>
        <p:sp>
          <p:nvSpPr>
            <p:cNvPr id="56" name="TextBox 55"/>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4</a:t>
              </a:r>
            </a:p>
          </p:txBody>
        </p:sp>
      </p:grpSp>
    </p:spTree>
    <p:extLst>
      <p:ext uri="{BB962C8B-B14F-4D97-AF65-F5344CB8AC3E}">
        <p14:creationId xmlns:p14="http://schemas.microsoft.com/office/powerpoint/2010/main" val="200201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5"/>
                                        </p:tgtEl>
                                        <p:attrNameLst>
                                          <p:attrName>style.visibility</p:attrName>
                                        </p:attrNameLst>
                                      </p:cBhvr>
                                      <p:to>
                                        <p:strVal val="visible"/>
                                      </p:to>
                                    </p:set>
                                    <p:anim calcmode="lin" valueType="num">
                                      <p:cBhvr additive="base">
                                        <p:cTn id="18" dur="500" fill="hold"/>
                                        <p:tgtEl>
                                          <p:spTgt spid="35"/>
                                        </p:tgtEl>
                                        <p:attrNameLst>
                                          <p:attrName>ppt_x</p:attrName>
                                        </p:attrNameLst>
                                      </p:cBhvr>
                                      <p:tavLst>
                                        <p:tav tm="0">
                                          <p:val>
                                            <p:strVal val="#ppt_x"/>
                                          </p:val>
                                        </p:tav>
                                        <p:tav tm="100000">
                                          <p:val>
                                            <p:strVal val="#ppt_x"/>
                                          </p:val>
                                        </p:tav>
                                      </p:tavLst>
                                    </p:anim>
                                    <p:anim calcmode="lin" valueType="num">
                                      <p:cBhvr additive="base">
                                        <p:cTn id="19"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8"/>
                                        </p:tgtEl>
                                        <p:attrNameLst>
                                          <p:attrName>style.visibility</p:attrName>
                                        </p:attrNameLst>
                                      </p:cBhvr>
                                      <p:to>
                                        <p:strVal val="visible"/>
                                      </p:to>
                                    </p:set>
                                    <p:anim calcmode="lin" valueType="num">
                                      <p:cBhvr additive="base">
                                        <p:cTn id="24" dur="500" fill="hold"/>
                                        <p:tgtEl>
                                          <p:spTgt spid="38"/>
                                        </p:tgtEl>
                                        <p:attrNameLst>
                                          <p:attrName>ppt_x</p:attrName>
                                        </p:attrNameLst>
                                      </p:cBhvr>
                                      <p:tavLst>
                                        <p:tav tm="0">
                                          <p:val>
                                            <p:strVal val="#ppt_x"/>
                                          </p:val>
                                        </p:tav>
                                        <p:tav tm="100000">
                                          <p:val>
                                            <p:strVal val="#ppt_x"/>
                                          </p:val>
                                        </p:tav>
                                      </p:tavLst>
                                    </p:anim>
                                    <p:anim calcmode="lin" valueType="num">
                                      <p:cBhvr additive="base">
                                        <p:cTn id="25"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1"/>
                                        </p:tgtEl>
                                        <p:attrNameLst>
                                          <p:attrName>style.visibility</p:attrName>
                                        </p:attrNameLst>
                                      </p:cBhvr>
                                      <p:to>
                                        <p:strVal val="visible"/>
                                      </p:to>
                                    </p:set>
                                    <p:anim calcmode="lin" valueType="num">
                                      <p:cBhvr additive="base">
                                        <p:cTn id="30" dur="500" fill="hold"/>
                                        <p:tgtEl>
                                          <p:spTgt spid="41"/>
                                        </p:tgtEl>
                                        <p:attrNameLst>
                                          <p:attrName>ppt_x</p:attrName>
                                        </p:attrNameLst>
                                      </p:cBhvr>
                                      <p:tavLst>
                                        <p:tav tm="0">
                                          <p:val>
                                            <p:strVal val="#ppt_x"/>
                                          </p:val>
                                        </p:tav>
                                        <p:tav tm="100000">
                                          <p:val>
                                            <p:strVal val="#ppt_x"/>
                                          </p:val>
                                        </p:tav>
                                      </p:tavLst>
                                    </p:anim>
                                    <p:anim calcmode="lin" valueType="num">
                                      <p:cBhvr additive="base">
                                        <p:cTn id="31" dur="500" fill="hold"/>
                                        <p:tgtEl>
                                          <p:spTgt spid="41"/>
                                        </p:tgtEl>
                                        <p:attrNameLst>
                                          <p:attrName>ppt_y</p:attrName>
                                        </p:attrNameLst>
                                      </p:cBhvr>
                                      <p:tavLst>
                                        <p:tav tm="0">
                                          <p:val>
                                            <p:strVal val="1+#ppt_h/2"/>
                                          </p:val>
                                        </p:tav>
                                        <p:tav tm="100000">
                                          <p:val>
                                            <p:strVal val="#ppt_y"/>
                                          </p:val>
                                        </p:tav>
                                      </p:tavLst>
                                    </p:anim>
                                  </p:childTnLst>
                                </p:cTn>
                              </p:par>
                            </p:childTnLst>
                          </p:cTn>
                        </p:par>
                        <p:par>
                          <p:cTn id="32" fill="hold">
                            <p:stCondLst>
                              <p:cond delay="500"/>
                            </p:stCondLst>
                            <p:childTnLst>
                              <p:par>
                                <p:cTn id="33" presetID="2" presetClass="entr" presetSubtype="4" fill="hold" nodeType="afterEffect">
                                  <p:stCondLst>
                                    <p:cond delay="0"/>
                                  </p:stCondLst>
                                  <p:childTnLst>
                                    <p:set>
                                      <p:cBhvr>
                                        <p:cTn id="34" dur="1" fill="hold">
                                          <p:stCondLst>
                                            <p:cond delay="0"/>
                                          </p:stCondLst>
                                        </p:cTn>
                                        <p:tgtEl>
                                          <p:spTgt spid="44"/>
                                        </p:tgtEl>
                                        <p:attrNameLst>
                                          <p:attrName>style.visibility</p:attrName>
                                        </p:attrNameLst>
                                      </p:cBhvr>
                                      <p:to>
                                        <p:strVal val="visible"/>
                                      </p:to>
                                    </p:set>
                                    <p:anim calcmode="lin" valueType="num">
                                      <p:cBhvr additive="base">
                                        <p:cTn id="35" dur="500" fill="hold"/>
                                        <p:tgtEl>
                                          <p:spTgt spid="44"/>
                                        </p:tgtEl>
                                        <p:attrNameLst>
                                          <p:attrName>ppt_x</p:attrName>
                                        </p:attrNameLst>
                                      </p:cBhvr>
                                      <p:tavLst>
                                        <p:tav tm="0">
                                          <p:val>
                                            <p:strVal val="#ppt_x"/>
                                          </p:val>
                                        </p:tav>
                                        <p:tav tm="100000">
                                          <p:val>
                                            <p:strVal val="#ppt_x"/>
                                          </p:val>
                                        </p:tav>
                                      </p:tavLst>
                                    </p:anim>
                                    <p:anim calcmode="lin" valueType="num">
                                      <p:cBhvr additive="base">
                                        <p:cTn id="36" dur="500" fill="hold"/>
                                        <p:tgtEl>
                                          <p:spTgt spid="44"/>
                                        </p:tgtEl>
                                        <p:attrNameLst>
                                          <p:attrName>ppt_y</p:attrName>
                                        </p:attrNameLst>
                                      </p:cBhvr>
                                      <p:tavLst>
                                        <p:tav tm="0">
                                          <p:val>
                                            <p:strVal val="1+#ppt_h/2"/>
                                          </p:val>
                                        </p:tav>
                                        <p:tav tm="100000">
                                          <p:val>
                                            <p:strVal val="#ppt_y"/>
                                          </p:val>
                                        </p:tav>
                                      </p:tavLst>
                                    </p:anim>
                                  </p:childTnLst>
                                </p:cTn>
                              </p:par>
                            </p:childTnLst>
                          </p:cTn>
                        </p:par>
                        <p:par>
                          <p:cTn id="37" fill="hold">
                            <p:stCondLst>
                              <p:cond delay="1000"/>
                            </p:stCondLst>
                            <p:childTnLst>
                              <p:par>
                                <p:cTn id="38" presetID="2" presetClass="entr" presetSubtype="4" fill="hold" nodeType="afterEffect">
                                  <p:stCondLst>
                                    <p:cond delay="0"/>
                                  </p:stCondLst>
                                  <p:childTnLst>
                                    <p:set>
                                      <p:cBhvr>
                                        <p:cTn id="39" dur="1" fill="hold">
                                          <p:stCondLst>
                                            <p:cond delay="0"/>
                                          </p:stCondLst>
                                        </p:cTn>
                                        <p:tgtEl>
                                          <p:spTgt spid="47"/>
                                        </p:tgtEl>
                                        <p:attrNameLst>
                                          <p:attrName>style.visibility</p:attrName>
                                        </p:attrNameLst>
                                      </p:cBhvr>
                                      <p:to>
                                        <p:strVal val="visible"/>
                                      </p:to>
                                    </p:set>
                                    <p:anim calcmode="lin" valueType="num">
                                      <p:cBhvr additive="base">
                                        <p:cTn id="40" dur="500" fill="hold"/>
                                        <p:tgtEl>
                                          <p:spTgt spid="47"/>
                                        </p:tgtEl>
                                        <p:attrNameLst>
                                          <p:attrName>ppt_x</p:attrName>
                                        </p:attrNameLst>
                                      </p:cBhvr>
                                      <p:tavLst>
                                        <p:tav tm="0">
                                          <p:val>
                                            <p:strVal val="#ppt_x"/>
                                          </p:val>
                                        </p:tav>
                                        <p:tav tm="100000">
                                          <p:val>
                                            <p:strVal val="#ppt_x"/>
                                          </p:val>
                                        </p:tav>
                                      </p:tavLst>
                                    </p:anim>
                                    <p:anim calcmode="lin" valueType="num">
                                      <p:cBhvr additive="base">
                                        <p:cTn id="41" dur="500" fill="hold"/>
                                        <p:tgtEl>
                                          <p:spTgt spid="47"/>
                                        </p:tgtEl>
                                        <p:attrNameLst>
                                          <p:attrName>ppt_y</p:attrName>
                                        </p:attrNameLst>
                                      </p:cBhvr>
                                      <p:tavLst>
                                        <p:tav tm="0">
                                          <p:val>
                                            <p:strVal val="1+#ppt_h/2"/>
                                          </p:val>
                                        </p:tav>
                                        <p:tav tm="100000">
                                          <p:val>
                                            <p:strVal val="#ppt_y"/>
                                          </p:val>
                                        </p:tav>
                                      </p:tavLst>
                                    </p:anim>
                                  </p:childTnLst>
                                </p:cTn>
                              </p:par>
                            </p:childTnLst>
                          </p:cTn>
                        </p:par>
                        <p:par>
                          <p:cTn id="42" fill="hold">
                            <p:stCondLst>
                              <p:cond delay="1500"/>
                            </p:stCondLst>
                            <p:childTnLst>
                              <p:par>
                                <p:cTn id="43" presetID="2" presetClass="entr" presetSubtype="4"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additive="base">
                                        <p:cTn id="45" dur="500" fill="hold"/>
                                        <p:tgtEl>
                                          <p:spTgt spid="50"/>
                                        </p:tgtEl>
                                        <p:attrNameLst>
                                          <p:attrName>ppt_x</p:attrName>
                                        </p:attrNameLst>
                                      </p:cBhvr>
                                      <p:tavLst>
                                        <p:tav tm="0">
                                          <p:val>
                                            <p:strVal val="#ppt_x"/>
                                          </p:val>
                                        </p:tav>
                                        <p:tav tm="100000">
                                          <p:val>
                                            <p:strVal val="#ppt_x"/>
                                          </p:val>
                                        </p:tav>
                                      </p:tavLst>
                                    </p:anim>
                                    <p:anim calcmode="lin" valueType="num">
                                      <p:cBhvr additive="base">
                                        <p:cTn id="46" dur="500" fill="hold"/>
                                        <p:tgtEl>
                                          <p:spTgt spid="50"/>
                                        </p:tgtEl>
                                        <p:attrNameLst>
                                          <p:attrName>ppt_y</p:attrName>
                                        </p:attrNameLst>
                                      </p:cBhvr>
                                      <p:tavLst>
                                        <p:tav tm="0">
                                          <p:val>
                                            <p:strVal val="1+#ppt_h/2"/>
                                          </p:val>
                                        </p:tav>
                                        <p:tav tm="100000">
                                          <p:val>
                                            <p:strVal val="#ppt_y"/>
                                          </p:val>
                                        </p:tav>
                                      </p:tavLst>
                                    </p:anim>
                                  </p:childTnLst>
                                </p:cTn>
                              </p:par>
                            </p:childTnLst>
                          </p:cTn>
                        </p:par>
                        <p:par>
                          <p:cTn id="47" fill="hold">
                            <p:stCondLst>
                              <p:cond delay="2000"/>
                            </p:stCondLst>
                            <p:childTnLst>
                              <p:par>
                                <p:cTn id="48" presetID="2" presetClass="entr" presetSubtype="4" fill="hold" nodeType="afterEffect">
                                  <p:stCondLst>
                                    <p:cond delay="0"/>
                                  </p:stCondLst>
                                  <p:childTnLst>
                                    <p:set>
                                      <p:cBhvr>
                                        <p:cTn id="49" dur="1" fill="hold">
                                          <p:stCondLst>
                                            <p:cond delay="0"/>
                                          </p:stCondLst>
                                        </p:cTn>
                                        <p:tgtEl>
                                          <p:spTgt spid="28"/>
                                        </p:tgtEl>
                                        <p:attrNameLst>
                                          <p:attrName>style.visibility</p:attrName>
                                        </p:attrNameLst>
                                      </p:cBhvr>
                                      <p:to>
                                        <p:strVal val="visible"/>
                                      </p:to>
                                    </p:set>
                                    <p:anim calcmode="lin" valueType="num">
                                      <p:cBhvr additive="base">
                                        <p:cTn id="50" dur="500" fill="hold"/>
                                        <p:tgtEl>
                                          <p:spTgt spid="28"/>
                                        </p:tgtEl>
                                        <p:attrNameLst>
                                          <p:attrName>ppt_x</p:attrName>
                                        </p:attrNameLst>
                                      </p:cBhvr>
                                      <p:tavLst>
                                        <p:tav tm="0">
                                          <p:val>
                                            <p:strVal val="#ppt_x"/>
                                          </p:val>
                                        </p:tav>
                                        <p:tav tm="100000">
                                          <p:val>
                                            <p:strVal val="#ppt_x"/>
                                          </p:val>
                                        </p:tav>
                                      </p:tavLst>
                                    </p:anim>
                                    <p:anim calcmode="lin" valueType="num">
                                      <p:cBhvr additive="base">
                                        <p:cTn id="51" dur="500" fill="hold"/>
                                        <p:tgtEl>
                                          <p:spTgt spid="28"/>
                                        </p:tgtEl>
                                        <p:attrNameLst>
                                          <p:attrName>ppt_y</p:attrName>
                                        </p:attrNameLst>
                                      </p:cBhvr>
                                      <p:tavLst>
                                        <p:tav tm="0">
                                          <p:val>
                                            <p:strVal val="1+#ppt_h/2"/>
                                          </p:val>
                                        </p:tav>
                                        <p:tav tm="100000">
                                          <p:val>
                                            <p:strVal val="#ppt_y"/>
                                          </p:val>
                                        </p:tav>
                                      </p:tavLst>
                                    </p:anim>
                                  </p:childTnLst>
                                </p:cTn>
                              </p:par>
                            </p:childTnLst>
                          </p:cTn>
                        </p:par>
                        <p:par>
                          <p:cTn id="52" fill="hold">
                            <p:stCondLst>
                              <p:cond delay="2500"/>
                            </p:stCondLst>
                            <p:childTnLst>
                              <p:par>
                                <p:cTn id="53" presetID="2" presetClass="entr" presetSubtype="4" fill="hold" nodeType="after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ppt_x"/>
                                          </p:val>
                                        </p:tav>
                                        <p:tav tm="100000">
                                          <p:val>
                                            <p:strVal val="#ppt_x"/>
                                          </p:val>
                                        </p:tav>
                                      </p:tavLst>
                                    </p:anim>
                                    <p:anim calcmode="lin" valueType="num">
                                      <p:cBhvr additive="base">
                                        <p:cTn id="56" dur="500" fill="hold"/>
                                        <p:tgtEl>
                                          <p:spTgt spid="31"/>
                                        </p:tgtEl>
                                        <p:attrNameLst>
                                          <p:attrName>ppt_y</p:attrName>
                                        </p:attrNameLst>
                                      </p:cBhvr>
                                      <p:tavLst>
                                        <p:tav tm="0">
                                          <p:val>
                                            <p:strVal val="1+#ppt_h/2"/>
                                          </p:val>
                                        </p:tav>
                                        <p:tav tm="100000">
                                          <p:val>
                                            <p:strVal val="#ppt_y"/>
                                          </p:val>
                                        </p:tav>
                                      </p:tavLst>
                                    </p:anim>
                                  </p:childTnLst>
                                </p:cTn>
                              </p:par>
                            </p:childTnLst>
                          </p:cTn>
                        </p:par>
                        <p:par>
                          <p:cTn id="57" fill="hold">
                            <p:stCondLst>
                              <p:cond delay="3000"/>
                            </p:stCondLst>
                            <p:childTnLst>
                              <p:par>
                                <p:cTn id="58" presetID="2" presetClass="entr" presetSubtype="4" fill="hold" nodeType="afterEffect">
                                  <p:stCondLst>
                                    <p:cond delay="0"/>
                                  </p:stCondLst>
                                  <p:childTnLst>
                                    <p:set>
                                      <p:cBhvr>
                                        <p:cTn id="59" dur="1" fill="hold">
                                          <p:stCondLst>
                                            <p:cond delay="0"/>
                                          </p:stCondLst>
                                        </p:cTn>
                                        <p:tgtEl>
                                          <p:spTgt spid="54"/>
                                        </p:tgtEl>
                                        <p:attrNameLst>
                                          <p:attrName>style.visibility</p:attrName>
                                        </p:attrNameLst>
                                      </p:cBhvr>
                                      <p:to>
                                        <p:strVal val="visible"/>
                                      </p:to>
                                    </p:set>
                                    <p:anim calcmode="lin" valueType="num">
                                      <p:cBhvr additive="base">
                                        <p:cTn id="60" dur="500" fill="hold"/>
                                        <p:tgtEl>
                                          <p:spTgt spid="54"/>
                                        </p:tgtEl>
                                        <p:attrNameLst>
                                          <p:attrName>ppt_x</p:attrName>
                                        </p:attrNameLst>
                                      </p:cBhvr>
                                      <p:tavLst>
                                        <p:tav tm="0">
                                          <p:val>
                                            <p:strVal val="#ppt_x"/>
                                          </p:val>
                                        </p:tav>
                                        <p:tav tm="100000">
                                          <p:val>
                                            <p:strVal val="#ppt_x"/>
                                          </p:val>
                                        </p:tav>
                                      </p:tavLst>
                                    </p:anim>
                                    <p:anim calcmode="lin" valueType="num">
                                      <p:cBhvr additive="base">
                                        <p:cTn id="61"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custDataLst>
              <p:tags r:id="rId1"/>
            </p:custDataLst>
          </p:nvPr>
        </p:nvSpPr>
        <p:spPr bwMode="auto">
          <a:xfrm>
            <a:off x="848932" y="1907633"/>
            <a:ext cx="2377439" cy="472176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2" name="Title 1"/>
          <p:cNvSpPr>
            <a:spLocks noGrp="1"/>
          </p:cNvSpPr>
          <p:nvPr>
            <p:ph type="title"/>
          </p:nvPr>
        </p:nvSpPr>
        <p:spPr/>
        <p:txBody>
          <a:bodyPr/>
          <a:lstStyle/>
          <a:p>
            <a:r>
              <a:rPr lang="en-US" dirty="0"/>
              <a:t>Availability Sets – Rack Failure</a:t>
            </a:r>
          </a:p>
        </p:txBody>
      </p:sp>
      <p:sp>
        <p:nvSpPr>
          <p:cNvPr id="4" name="Rectangle 3"/>
          <p:cNvSpPr/>
          <p:nvPr>
            <p:custDataLst>
              <p:tags r:id="rId2"/>
            </p:custDataLst>
          </p:nvPr>
        </p:nvSpPr>
        <p:spPr bwMode="auto">
          <a:xfrm>
            <a:off x="9024769" y="1905000"/>
            <a:ext cx="2377439" cy="47244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5" name="Rectangle 4"/>
          <p:cNvSpPr/>
          <p:nvPr>
            <p:custDataLst>
              <p:tags r:id="rId3"/>
            </p:custDataLst>
          </p:nvPr>
        </p:nvSpPr>
        <p:spPr bwMode="auto">
          <a:xfrm>
            <a:off x="4907280" y="1940405"/>
            <a:ext cx="2377439" cy="471116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6" name="Rectangle 5"/>
          <p:cNvSpPr/>
          <p:nvPr>
            <p:custDataLst>
              <p:tags r:id="rId4"/>
            </p:custDataLst>
          </p:nvPr>
        </p:nvSpPr>
        <p:spPr bwMode="auto">
          <a:xfrm>
            <a:off x="848932" y="2324034"/>
            <a:ext cx="10553276" cy="3691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US" sz="2133" dirty="0">
                <a:ln>
                  <a:solidFill>
                    <a:srgbClr val="FFFFFF">
                      <a:alpha val="0"/>
                    </a:srgbClr>
                  </a:solidFill>
                </a:ln>
                <a:solidFill>
                  <a:schemeClr val="bg1">
                    <a:alpha val="99000"/>
                  </a:schemeClr>
                </a:solidFill>
              </a:rPr>
              <a:t>Web Servers</a:t>
            </a:r>
          </a:p>
        </p:txBody>
      </p:sp>
      <p:grpSp>
        <p:nvGrpSpPr>
          <p:cNvPr id="34" name="Group 33"/>
          <p:cNvGrpSpPr/>
          <p:nvPr/>
        </p:nvGrpSpPr>
        <p:grpSpPr>
          <a:xfrm>
            <a:off x="1276906" y="2813853"/>
            <a:ext cx="1463040" cy="640080"/>
            <a:chOff x="1280673" y="2938339"/>
            <a:chExt cx="1463040" cy="640080"/>
          </a:xfrm>
        </p:grpSpPr>
        <p:sp>
          <p:nvSpPr>
            <p:cNvPr id="7" name="Rectangle 6"/>
            <p:cNvSpPr/>
            <p:nvPr>
              <p:custDataLst>
                <p:tags r:id="rId14"/>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1</a:t>
              </a:r>
            </a:p>
          </p:txBody>
        </p:sp>
        <p:sp>
          <p:nvSpPr>
            <p:cNvPr id="33" name="TextBox 32"/>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0</a:t>
              </a:r>
            </a:p>
          </p:txBody>
        </p:sp>
      </p:grpSp>
      <p:grpSp>
        <p:nvGrpSpPr>
          <p:cNvPr id="35" name="Group 34"/>
          <p:cNvGrpSpPr/>
          <p:nvPr/>
        </p:nvGrpSpPr>
        <p:grpSpPr>
          <a:xfrm>
            <a:off x="5364479" y="2802897"/>
            <a:ext cx="1463040" cy="640080"/>
            <a:chOff x="1280673" y="2938339"/>
            <a:chExt cx="1463040" cy="640080"/>
          </a:xfrm>
        </p:grpSpPr>
        <p:sp>
          <p:nvSpPr>
            <p:cNvPr id="36" name="Rectangle 35"/>
            <p:cNvSpPr/>
            <p:nvPr>
              <p:custDataLst>
                <p:tags r:id="rId13"/>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2</a:t>
              </a:r>
            </a:p>
          </p:txBody>
        </p:sp>
        <p:sp>
          <p:nvSpPr>
            <p:cNvPr id="37" name="TextBox 36"/>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1 UD 1</a:t>
              </a:r>
            </a:p>
          </p:txBody>
        </p:sp>
      </p:grpSp>
      <p:grpSp>
        <p:nvGrpSpPr>
          <p:cNvPr id="38" name="Group 37"/>
          <p:cNvGrpSpPr/>
          <p:nvPr/>
        </p:nvGrpSpPr>
        <p:grpSpPr>
          <a:xfrm>
            <a:off x="9481968" y="2802897"/>
            <a:ext cx="1463040" cy="640080"/>
            <a:chOff x="1280673" y="2938339"/>
            <a:chExt cx="1463040" cy="640080"/>
          </a:xfrm>
        </p:grpSpPr>
        <p:sp>
          <p:nvSpPr>
            <p:cNvPr id="39" name="Rectangle 38"/>
            <p:cNvSpPr/>
            <p:nvPr>
              <p:custDataLst>
                <p:tags r:id="rId12"/>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3</a:t>
              </a:r>
            </a:p>
          </p:txBody>
        </p:sp>
        <p:sp>
          <p:nvSpPr>
            <p:cNvPr id="40" name="TextBox 39"/>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2 UD 2</a:t>
              </a:r>
            </a:p>
          </p:txBody>
        </p:sp>
      </p:grpSp>
      <p:grpSp>
        <p:nvGrpSpPr>
          <p:cNvPr id="41" name="Group 40"/>
          <p:cNvGrpSpPr/>
          <p:nvPr/>
        </p:nvGrpSpPr>
        <p:grpSpPr>
          <a:xfrm>
            <a:off x="1276906" y="3607775"/>
            <a:ext cx="1463040" cy="640080"/>
            <a:chOff x="1280673" y="2938339"/>
            <a:chExt cx="1463040" cy="640080"/>
          </a:xfrm>
        </p:grpSpPr>
        <p:sp>
          <p:nvSpPr>
            <p:cNvPr id="42" name="Rectangle 41"/>
            <p:cNvSpPr/>
            <p:nvPr>
              <p:custDataLst>
                <p:tags r:id="rId11"/>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4</a:t>
              </a:r>
            </a:p>
          </p:txBody>
        </p:sp>
        <p:sp>
          <p:nvSpPr>
            <p:cNvPr id="43" name="TextBox 42"/>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3</a:t>
              </a:r>
            </a:p>
          </p:txBody>
        </p:sp>
      </p:grpSp>
      <p:grpSp>
        <p:nvGrpSpPr>
          <p:cNvPr id="44" name="Group 43"/>
          <p:cNvGrpSpPr/>
          <p:nvPr/>
        </p:nvGrpSpPr>
        <p:grpSpPr>
          <a:xfrm>
            <a:off x="5364479" y="3607775"/>
            <a:ext cx="1463040" cy="640080"/>
            <a:chOff x="1280673" y="2938339"/>
            <a:chExt cx="1463040" cy="640080"/>
          </a:xfrm>
        </p:grpSpPr>
        <p:sp>
          <p:nvSpPr>
            <p:cNvPr id="45" name="Rectangle 44"/>
            <p:cNvSpPr/>
            <p:nvPr>
              <p:custDataLst>
                <p:tags r:id="rId10"/>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5</a:t>
              </a:r>
            </a:p>
          </p:txBody>
        </p:sp>
        <p:sp>
          <p:nvSpPr>
            <p:cNvPr id="46" name="TextBox 45"/>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1 UD 4</a:t>
              </a:r>
            </a:p>
          </p:txBody>
        </p:sp>
      </p:grpSp>
      <p:grpSp>
        <p:nvGrpSpPr>
          <p:cNvPr id="47" name="Group 46"/>
          <p:cNvGrpSpPr/>
          <p:nvPr/>
        </p:nvGrpSpPr>
        <p:grpSpPr>
          <a:xfrm>
            <a:off x="9481968" y="3607775"/>
            <a:ext cx="1463040" cy="640080"/>
            <a:chOff x="1280673" y="2938339"/>
            <a:chExt cx="1463040" cy="640080"/>
          </a:xfrm>
        </p:grpSpPr>
        <p:sp>
          <p:nvSpPr>
            <p:cNvPr id="48" name="Rectangle 47"/>
            <p:cNvSpPr/>
            <p:nvPr>
              <p:custDataLst>
                <p:tags r:id="rId9"/>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6</a:t>
              </a:r>
            </a:p>
          </p:txBody>
        </p:sp>
        <p:sp>
          <p:nvSpPr>
            <p:cNvPr id="49" name="TextBox 48"/>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2 UD 0</a:t>
              </a:r>
            </a:p>
          </p:txBody>
        </p:sp>
      </p:grpSp>
      <p:grpSp>
        <p:nvGrpSpPr>
          <p:cNvPr id="50" name="Group 49"/>
          <p:cNvGrpSpPr/>
          <p:nvPr/>
        </p:nvGrpSpPr>
        <p:grpSpPr>
          <a:xfrm>
            <a:off x="1276906" y="4389767"/>
            <a:ext cx="1463040" cy="640080"/>
            <a:chOff x="1280673" y="2938339"/>
            <a:chExt cx="1463040" cy="640080"/>
          </a:xfrm>
        </p:grpSpPr>
        <p:sp>
          <p:nvSpPr>
            <p:cNvPr id="51" name="Rectangle 50"/>
            <p:cNvSpPr/>
            <p:nvPr>
              <p:custDataLst>
                <p:tags r:id="rId8"/>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7</a:t>
              </a:r>
            </a:p>
          </p:txBody>
        </p:sp>
        <p:sp>
          <p:nvSpPr>
            <p:cNvPr id="52" name="TextBox 51"/>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1</a:t>
              </a:r>
            </a:p>
          </p:txBody>
        </p:sp>
      </p:grpSp>
      <p:grpSp>
        <p:nvGrpSpPr>
          <p:cNvPr id="28" name="Group 27"/>
          <p:cNvGrpSpPr/>
          <p:nvPr/>
        </p:nvGrpSpPr>
        <p:grpSpPr>
          <a:xfrm>
            <a:off x="5364479" y="4389767"/>
            <a:ext cx="1463040" cy="640080"/>
            <a:chOff x="1280673" y="2938339"/>
            <a:chExt cx="1463040" cy="640080"/>
          </a:xfrm>
        </p:grpSpPr>
        <p:sp>
          <p:nvSpPr>
            <p:cNvPr id="29" name="Rectangle 28"/>
            <p:cNvSpPr/>
            <p:nvPr>
              <p:custDataLst>
                <p:tags r:id="rId7"/>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8</a:t>
              </a:r>
            </a:p>
          </p:txBody>
        </p:sp>
        <p:sp>
          <p:nvSpPr>
            <p:cNvPr id="30" name="TextBox 29"/>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1 UD 2</a:t>
              </a:r>
            </a:p>
          </p:txBody>
        </p:sp>
      </p:grpSp>
      <p:grpSp>
        <p:nvGrpSpPr>
          <p:cNvPr id="31" name="Group 30"/>
          <p:cNvGrpSpPr/>
          <p:nvPr/>
        </p:nvGrpSpPr>
        <p:grpSpPr>
          <a:xfrm>
            <a:off x="9481968" y="4389767"/>
            <a:ext cx="1463040" cy="640080"/>
            <a:chOff x="1280673" y="2938339"/>
            <a:chExt cx="1463040" cy="640080"/>
          </a:xfrm>
        </p:grpSpPr>
        <p:sp>
          <p:nvSpPr>
            <p:cNvPr id="32" name="Rectangle 31"/>
            <p:cNvSpPr/>
            <p:nvPr>
              <p:custDataLst>
                <p:tags r:id="rId6"/>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9</a:t>
              </a:r>
            </a:p>
          </p:txBody>
        </p:sp>
        <p:sp>
          <p:nvSpPr>
            <p:cNvPr id="53" name="TextBox 52"/>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2 UD 3</a:t>
              </a:r>
            </a:p>
          </p:txBody>
        </p:sp>
      </p:grpSp>
      <p:grpSp>
        <p:nvGrpSpPr>
          <p:cNvPr id="54" name="Group 53"/>
          <p:cNvGrpSpPr/>
          <p:nvPr/>
        </p:nvGrpSpPr>
        <p:grpSpPr>
          <a:xfrm>
            <a:off x="1276906" y="5182407"/>
            <a:ext cx="1463040" cy="640080"/>
            <a:chOff x="1280673" y="2938339"/>
            <a:chExt cx="1463040" cy="640080"/>
          </a:xfrm>
        </p:grpSpPr>
        <p:sp>
          <p:nvSpPr>
            <p:cNvPr id="55" name="Rectangle 54"/>
            <p:cNvSpPr/>
            <p:nvPr>
              <p:custDataLst>
                <p:tags r:id="rId5"/>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10</a:t>
              </a:r>
            </a:p>
          </p:txBody>
        </p:sp>
        <p:sp>
          <p:nvSpPr>
            <p:cNvPr id="56" name="TextBox 55"/>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4</a:t>
              </a:r>
            </a:p>
          </p:txBody>
        </p:sp>
      </p:grpSp>
    </p:spTree>
    <p:extLst>
      <p:ext uri="{BB962C8B-B14F-4D97-AF65-F5344CB8AC3E}">
        <p14:creationId xmlns:p14="http://schemas.microsoft.com/office/powerpoint/2010/main" val="121795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4"/>
                                        </p:tgtEl>
                                        <p:attrNameLst>
                                          <p:attrName>fillcolor</p:attrName>
                                        </p:attrNameLst>
                                      </p:cBhvr>
                                      <p:to>
                                        <a:srgbClr val="FF3300"/>
                                      </p:to>
                                    </p:animClr>
                                    <p:set>
                                      <p:cBhvr>
                                        <p:cTn id="7" dur="2000" fill="hold"/>
                                        <p:tgtEl>
                                          <p:spTgt spid="24"/>
                                        </p:tgtEl>
                                        <p:attrNameLst>
                                          <p:attrName>fill.type</p:attrName>
                                        </p:attrNameLst>
                                      </p:cBhvr>
                                      <p:to>
                                        <p:strVal val="solid"/>
                                      </p:to>
                                    </p:set>
                                    <p:set>
                                      <p:cBhvr>
                                        <p:cTn id="8" dur="2000" fill="hold"/>
                                        <p:tgtEl>
                                          <p:spTgt spid="24"/>
                                        </p:tgtEl>
                                        <p:attrNameLst>
                                          <p:attrName>fill.on</p:attrName>
                                        </p:attrNameLst>
                                      </p:cBhvr>
                                      <p:to>
                                        <p:strVal val="true"/>
                                      </p:to>
                                    </p:set>
                                  </p:childTnLst>
                                </p:cTn>
                              </p:par>
                            </p:childTnLst>
                          </p:cTn>
                        </p:par>
                        <p:par>
                          <p:cTn id="9" fill="hold">
                            <p:stCondLst>
                              <p:cond delay="2000"/>
                            </p:stCondLst>
                            <p:childTnLst>
                              <p:par>
                                <p:cTn id="10" presetID="1" presetClass="exit" presetSubtype="0" fill="hold" nodeType="afterEffect">
                                  <p:stCondLst>
                                    <p:cond delay="0"/>
                                  </p:stCondLst>
                                  <p:childTnLst>
                                    <p:set>
                                      <p:cBhvr>
                                        <p:cTn id="11" dur="1" fill="hold">
                                          <p:stCondLst>
                                            <p:cond delay="0"/>
                                          </p:stCondLst>
                                        </p:cTn>
                                        <p:tgtEl>
                                          <p:spTgt spid="34"/>
                                        </p:tgtEl>
                                        <p:attrNameLst>
                                          <p:attrName>style.visibility</p:attrName>
                                        </p:attrNameLst>
                                      </p:cBhvr>
                                      <p:to>
                                        <p:strVal val="hidden"/>
                                      </p:to>
                                    </p:set>
                                  </p:childTnLst>
                                </p:cTn>
                              </p:par>
                              <p:par>
                                <p:cTn id="12" presetID="1" presetClass="exit" presetSubtype="0" fill="hold" nodeType="withEffect">
                                  <p:stCondLst>
                                    <p:cond delay="0"/>
                                  </p:stCondLst>
                                  <p:childTnLst>
                                    <p:set>
                                      <p:cBhvr>
                                        <p:cTn id="13" dur="1" fill="hold">
                                          <p:stCondLst>
                                            <p:cond delay="0"/>
                                          </p:stCondLst>
                                        </p:cTn>
                                        <p:tgtEl>
                                          <p:spTgt spid="41"/>
                                        </p:tgtEl>
                                        <p:attrNameLst>
                                          <p:attrName>style.visibility</p:attrName>
                                        </p:attrNameLst>
                                      </p:cBhvr>
                                      <p:to>
                                        <p:strVal val="hidden"/>
                                      </p:to>
                                    </p:set>
                                  </p:childTnLst>
                                </p:cTn>
                              </p:par>
                              <p:par>
                                <p:cTn id="14" presetID="1" presetClass="exit" presetSubtype="0" fill="hold" nodeType="withEffect">
                                  <p:stCondLst>
                                    <p:cond delay="0"/>
                                  </p:stCondLst>
                                  <p:childTnLst>
                                    <p:set>
                                      <p:cBhvr>
                                        <p:cTn id="15" dur="1" fill="hold">
                                          <p:stCondLst>
                                            <p:cond delay="0"/>
                                          </p:stCondLst>
                                        </p:cTn>
                                        <p:tgtEl>
                                          <p:spTgt spid="50"/>
                                        </p:tgtEl>
                                        <p:attrNameLst>
                                          <p:attrName>style.visibility</p:attrName>
                                        </p:attrNameLst>
                                      </p:cBhvr>
                                      <p:to>
                                        <p:strVal val="hidden"/>
                                      </p:to>
                                    </p:set>
                                  </p:childTnLst>
                                </p:cTn>
                              </p:par>
                              <p:par>
                                <p:cTn id="16" presetID="1" presetClass="exit" presetSubtype="0" fill="hold" nodeType="withEffect">
                                  <p:stCondLst>
                                    <p:cond delay="0"/>
                                  </p:stCondLst>
                                  <p:childTnLst>
                                    <p:set>
                                      <p:cBhvr>
                                        <p:cTn id="17" dur="1" fill="hold">
                                          <p:stCondLst>
                                            <p:cond delay="0"/>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custDataLst>
              <p:tags r:id="rId1"/>
            </p:custDataLst>
          </p:nvPr>
        </p:nvSpPr>
        <p:spPr bwMode="auto">
          <a:xfrm>
            <a:off x="848932" y="1907633"/>
            <a:ext cx="2377439" cy="472176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2" name="Title 1"/>
          <p:cNvSpPr>
            <a:spLocks noGrp="1"/>
          </p:cNvSpPr>
          <p:nvPr>
            <p:ph type="title"/>
          </p:nvPr>
        </p:nvSpPr>
        <p:spPr/>
        <p:txBody>
          <a:bodyPr/>
          <a:lstStyle/>
          <a:p>
            <a:r>
              <a:rPr lang="en-US" dirty="0"/>
              <a:t>Availability Sets - Maintenance</a:t>
            </a:r>
          </a:p>
        </p:txBody>
      </p:sp>
      <p:sp>
        <p:nvSpPr>
          <p:cNvPr id="4" name="Rectangle 3"/>
          <p:cNvSpPr/>
          <p:nvPr>
            <p:custDataLst>
              <p:tags r:id="rId2"/>
            </p:custDataLst>
          </p:nvPr>
        </p:nvSpPr>
        <p:spPr bwMode="auto">
          <a:xfrm>
            <a:off x="9024769" y="1905000"/>
            <a:ext cx="2377439" cy="47244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5" name="Rectangle 4"/>
          <p:cNvSpPr/>
          <p:nvPr>
            <p:custDataLst>
              <p:tags r:id="rId3"/>
            </p:custDataLst>
          </p:nvPr>
        </p:nvSpPr>
        <p:spPr bwMode="auto">
          <a:xfrm>
            <a:off x="4907280" y="1940405"/>
            <a:ext cx="2377439" cy="471116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6" name="Rectangle 5"/>
          <p:cNvSpPr/>
          <p:nvPr>
            <p:custDataLst>
              <p:tags r:id="rId4"/>
            </p:custDataLst>
          </p:nvPr>
        </p:nvSpPr>
        <p:spPr bwMode="auto">
          <a:xfrm>
            <a:off x="848932" y="2324034"/>
            <a:ext cx="10553276" cy="3691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US" sz="2133" dirty="0">
                <a:ln>
                  <a:solidFill>
                    <a:srgbClr val="FFFFFF">
                      <a:alpha val="0"/>
                    </a:srgbClr>
                  </a:solidFill>
                </a:ln>
                <a:solidFill>
                  <a:schemeClr val="bg1">
                    <a:alpha val="99000"/>
                  </a:schemeClr>
                </a:solidFill>
              </a:rPr>
              <a:t>Web Servers</a:t>
            </a:r>
          </a:p>
        </p:txBody>
      </p:sp>
      <p:grpSp>
        <p:nvGrpSpPr>
          <p:cNvPr id="34" name="Group 33"/>
          <p:cNvGrpSpPr/>
          <p:nvPr/>
        </p:nvGrpSpPr>
        <p:grpSpPr>
          <a:xfrm>
            <a:off x="1276906" y="2813853"/>
            <a:ext cx="1463040" cy="640080"/>
            <a:chOff x="1280673" y="2938339"/>
            <a:chExt cx="1463040" cy="640080"/>
          </a:xfrm>
        </p:grpSpPr>
        <p:sp>
          <p:nvSpPr>
            <p:cNvPr id="7" name="Rectangle 6"/>
            <p:cNvSpPr/>
            <p:nvPr>
              <p:custDataLst>
                <p:tags r:id="rId14"/>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1</a:t>
              </a:r>
            </a:p>
          </p:txBody>
        </p:sp>
        <p:sp>
          <p:nvSpPr>
            <p:cNvPr id="33" name="TextBox 32"/>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0</a:t>
              </a:r>
            </a:p>
          </p:txBody>
        </p:sp>
      </p:grpSp>
      <p:grpSp>
        <p:nvGrpSpPr>
          <p:cNvPr id="35" name="Group 34"/>
          <p:cNvGrpSpPr/>
          <p:nvPr/>
        </p:nvGrpSpPr>
        <p:grpSpPr>
          <a:xfrm>
            <a:off x="5364479" y="2802897"/>
            <a:ext cx="1463040" cy="640080"/>
            <a:chOff x="1280673" y="2938339"/>
            <a:chExt cx="1463040" cy="640080"/>
          </a:xfrm>
        </p:grpSpPr>
        <p:sp>
          <p:nvSpPr>
            <p:cNvPr id="36" name="Rectangle 35"/>
            <p:cNvSpPr/>
            <p:nvPr>
              <p:custDataLst>
                <p:tags r:id="rId13"/>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2</a:t>
              </a:r>
            </a:p>
          </p:txBody>
        </p:sp>
        <p:sp>
          <p:nvSpPr>
            <p:cNvPr id="37" name="TextBox 36"/>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1 UD 1</a:t>
              </a:r>
            </a:p>
          </p:txBody>
        </p:sp>
      </p:grpSp>
      <p:grpSp>
        <p:nvGrpSpPr>
          <p:cNvPr id="38" name="Group 37"/>
          <p:cNvGrpSpPr/>
          <p:nvPr/>
        </p:nvGrpSpPr>
        <p:grpSpPr>
          <a:xfrm>
            <a:off x="9481968" y="2802897"/>
            <a:ext cx="1463040" cy="640080"/>
            <a:chOff x="1280673" y="2938339"/>
            <a:chExt cx="1463040" cy="640080"/>
          </a:xfrm>
        </p:grpSpPr>
        <p:sp>
          <p:nvSpPr>
            <p:cNvPr id="39" name="Rectangle 38"/>
            <p:cNvSpPr/>
            <p:nvPr>
              <p:custDataLst>
                <p:tags r:id="rId12"/>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3</a:t>
              </a:r>
            </a:p>
          </p:txBody>
        </p:sp>
        <p:sp>
          <p:nvSpPr>
            <p:cNvPr id="40" name="TextBox 39"/>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2 UD 2</a:t>
              </a:r>
            </a:p>
          </p:txBody>
        </p:sp>
      </p:grpSp>
      <p:grpSp>
        <p:nvGrpSpPr>
          <p:cNvPr id="41" name="Group 40"/>
          <p:cNvGrpSpPr/>
          <p:nvPr/>
        </p:nvGrpSpPr>
        <p:grpSpPr>
          <a:xfrm>
            <a:off x="1276906" y="3607775"/>
            <a:ext cx="1463040" cy="640080"/>
            <a:chOff x="1280673" y="2938339"/>
            <a:chExt cx="1463040" cy="640080"/>
          </a:xfrm>
        </p:grpSpPr>
        <p:sp>
          <p:nvSpPr>
            <p:cNvPr id="42" name="Rectangle 41"/>
            <p:cNvSpPr/>
            <p:nvPr>
              <p:custDataLst>
                <p:tags r:id="rId11"/>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4</a:t>
              </a:r>
            </a:p>
          </p:txBody>
        </p:sp>
        <p:sp>
          <p:nvSpPr>
            <p:cNvPr id="43" name="TextBox 42"/>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3</a:t>
              </a:r>
            </a:p>
          </p:txBody>
        </p:sp>
      </p:grpSp>
      <p:grpSp>
        <p:nvGrpSpPr>
          <p:cNvPr id="44" name="Group 43"/>
          <p:cNvGrpSpPr/>
          <p:nvPr/>
        </p:nvGrpSpPr>
        <p:grpSpPr>
          <a:xfrm>
            <a:off x="5364479" y="3607775"/>
            <a:ext cx="1463040" cy="640080"/>
            <a:chOff x="1280673" y="2938339"/>
            <a:chExt cx="1463040" cy="640080"/>
          </a:xfrm>
        </p:grpSpPr>
        <p:sp>
          <p:nvSpPr>
            <p:cNvPr id="45" name="Rectangle 44"/>
            <p:cNvSpPr/>
            <p:nvPr>
              <p:custDataLst>
                <p:tags r:id="rId10"/>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5</a:t>
              </a:r>
            </a:p>
          </p:txBody>
        </p:sp>
        <p:sp>
          <p:nvSpPr>
            <p:cNvPr id="46" name="TextBox 45"/>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1 UD 4</a:t>
              </a:r>
            </a:p>
          </p:txBody>
        </p:sp>
      </p:grpSp>
      <p:grpSp>
        <p:nvGrpSpPr>
          <p:cNvPr id="47" name="Group 46"/>
          <p:cNvGrpSpPr/>
          <p:nvPr/>
        </p:nvGrpSpPr>
        <p:grpSpPr>
          <a:xfrm>
            <a:off x="9481968" y="3607775"/>
            <a:ext cx="1463040" cy="640080"/>
            <a:chOff x="1280673" y="2938339"/>
            <a:chExt cx="1463040" cy="640080"/>
          </a:xfrm>
        </p:grpSpPr>
        <p:sp>
          <p:nvSpPr>
            <p:cNvPr id="48" name="Rectangle 47"/>
            <p:cNvSpPr/>
            <p:nvPr>
              <p:custDataLst>
                <p:tags r:id="rId9"/>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6</a:t>
              </a:r>
            </a:p>
          </p:txBody>
        </p:sp>
        <p:sp>
          <p:nvSpPr>
            <p:cNvPr id="49" name="TextBox 48"/>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2 UD 0</a:t>
              </a:r>
            </a:p>
          </p:txBody>
        </p:sp>
      </p:grpSp>
      <p:grpSp>
        <p:nvGrpSpPr>
          <p:cNvPr id="50" name="Group 49"/>
          <p:cNvGrpSpPr/>
          <p:nvPr/>
        </p:nvGrpSpPr>
        <p:grpSpPr>
          <a:xfrm>
            <a:off x="1276906" y="4389767"/>
            <a:ext cx="1463040" cy="640080"/>
            <a:chOff x="1280673" y="2938339"/>
            <a:chExt cx="1463040" cy="640080"/>
          </a:xfrm>
        </p:grpSpPr>
        <p:sp>
          <p:nvSpPr>
            <p:cNvPr id="51" name="Rectangle 50"/>
            <p:cNvSpPr/>
            <p:nvPr>
              <p:custDataLst>
                <p:tags r:id="rId8"/>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7</a:t>
              </a:r>
            </a:p>
          </p:txBody>
        </p:sp>
        <p:sp>
          <p:nvSpPr>
            <p:cNvPr id="52" name="TextBox 51"/>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1</a:t>
              </a:r>
            </a:p>
          </p:txBody>
        </p:sp>
      </p:grpSp>
      <p:grpSp>
        <p:nvGrpSpPr>
          <p:cNvPr id="28" name="Group 27"/>
          <p:cNvGrpSpPr/>
          <p:nvPr/>
        </p:nvGrpSpPr>
        <p:grpSpPr>
          <a:xfrm>
            <a:off x="5364479" y="4389767"/>
            <a:ext cx="1463040" cy="640080"/>
            <a:chOff x="1280673" y="2938339"/>
            <a:chExt cx="1463040" cy="640080"/>
          </a:xfrm>
        </p:grpSpPr>
        <p:sp>
          <p:nvSpPr>
            <p:cNvPr id="29" name="Rectangle 28"/>
            <p:cNvSpPr/>
            <p:nvPr>
              <p:custDataLst>
                <p:tags r:id="rId7"/>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8</a:t>
              </a:r>
            </a:p>
          </p:txBody>
        </p:sp>
        <p:sp>
          <p:nvSpPr>
            <p:cNvPr id="30" name="TextBox 29"/>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1 UD 2</a:t>
              </a:r>
            </a:p>
          </p:txBody>
        </p:sp>
      </p:grpSp>
      <p:grpSp>
        <p:nvGrpSpPr>
          <p:cNvPr id="31" name="Group 30"/>
          <p:cNvGrpSpPr/>
          <p:nvPr/>
        </p:nvGrpSpPr>
        <p:grpSpPr>
          <a:xfrm>
            <a:off x="9481968" y="4389767"/>
            <a:ext cx="1463040" cy="640080"/>
            <a:chOff x="1280673" y="2938339"/>
            <a:chExt cx="1463040" cy="640080"/>
          </a:xfrm>
        </p:grpSpPr>
        <p:sp>
          <p:nvSpPr>
            <p:cNvPr id="32" name="Rectangle 31"/>
            <p:cNvSpPr/>
            <p:nvPr>
              <p:custDataLst>
                <p:tags r:id="rId6"/>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9</a:t>
              </a:r>
            </a:p>
          </p:txBody>
        </p:sp>
        <p:sp>
          <p:nvSpPr>
            <p:cNvPr id="53" name="TextBox 52"/>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2 UD 3</a:t>
              </a:r>
            </a:p>
          </p:txBody>
        </p:sp>
      </p:grpSp>
      <p:grpSp>
        <p:nvGrpSpPr>
          <p:cNvPr id="54" name="Group 53"/>
          <p:cNvGrpSpPr/>
          <p:nvPr/>
        </p:nvGrpSpPr>
        <p:grpSpPr>
          <a:xfrm>
            <a:off x="1276906" y="5182407"/>
            <a:ext cx="1463040" cy="640080"/>
            <a:chOff x="1280673" y="2938339"/>
            <a:chExt cx="1463040" cy="640080"/>
          </a:xfrm>
        </p:grpSpPr>
        <p:sp>
          <p:nvSpPr>
            <p:cNvPr id="55" name="Rectangle 54"/>
            <p:cNvSpPr/>
            <p:nvPr>
              <p:custDataLst>
                <p:tags r:id="rId5"/>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10</a:t>
              </a:r>
            </a:p>
          </p:txBody>
        </p:sp>
        <p:sp>
          <p:nvSpPr>
            <p:cNvPr id="56" name="TextBox 55"/>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4</a:t>
              </a:r>
            </a:p>
          </p:txBody>
        </p:sp>
      </p:grpSp>
    </p:spTree>
    <p:extLst>
      <p:ext uri="{BB962C8B-B14F-4D97-AF65-F5344CB8AC3E}">
        <p14:creationId xmlns:p14="http://schemas.microsoft.com/office/powerpoint/2010/main" val="62013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2000" tmFilter="0, 0; .2, .5; .8, .5; 1, 0"/>
                                        <p:tgtEl>
                                          <p:spTgt spid="47"/>
                                        </p:tgtEl>
                                      </p:cBhvr>
                                    </p:animEffect>
                                    <p:animScale>
                                      <p:cBhvr>
                                        <p:cTn id="7" dur="1000" autoRev="1" fill="hold"/>
                                        <p:tgtEl>
                                          <p:spTgt spid="47"/>
                                        </p:tgtEl>
                                      </p:cBhvr>
                                      <p:by x="105000" y="105000"/>
                                    </p:animScale>
                                  </p:childTnLst>
                                </p:cTn>
                              </p:par>
                              <p:par>
                                <p:cTn id="8" presetID="26" presetClass="emph" presetSubtype="0" fill="hold" nodeType="withEffect">
                                  <p:stCondLst>
                                    <p:cond delay="0"/>
                                  </p:stCondLst>
                                  <p:childTnLst>
                                    <p:animEffect transition="out" filter="fade">
                                      <p:cBhvr>
                                        <p:cTn id="9" dur="2000" tmFilter="0, 0; .2, .5; .8, .5; 1, 0"/>
                                        <p:tgtEl>
                                          <p:spTgt spid="34"/>
                                        </p:tgtEl>
                                      </p:cBhvr>
                                    </p:animEffect>
                                    <p:animScale>
                                      <p:cBhvr>
                                        <p:cTn id="10" dur="1000" autoRev="1" fill="hold"/>
                                        <p:tgtEl>
                                          <p:spTgt spid="34"/>
                                        </p:tgtEl>
                                      </p:cBhvr>
                                      <p:by x="105000" y="105000"/>
                                    </p:animScale>
                                  </p:childTnLst>
                                </p:cTn>
                              </p:par>
                            </p:childTnLst>
                          </p:cTn>
                        </p:par>
                        <p:par>
                          <p:cTn id="11" fill="hold">
                            <p:stCondLst>
                              <p:cond delay="2000"/>
                            </p:stCondLst>
                            <p:childTnLst>
                              <p:par>
                                <p:cTn id="12" presetID="26" presetClass="emph" presetSubtype="0" fill="hold" nodeType="afterEffect">
                                  <p:stCondLst>
                                    <p:cond delay="0"/>
                                  </p:stCondLst>
                                  <p:childTnLst>
                                    <p:animEffect transition="out" filter="fade">
                                      <p:cBhvr>
                                        <p:cTn id="13" dur="2000" tmFilter="0, 0; .2, .5; .8, .5; 1, 0"/>
                                        <p:tgtEl>
                                          <p:spTgt spid="35"/>
                                        </p:tgtEl>
                                      </p:cBhvr>
                                    </p:animEffect>
                                    <p:animScale>
                                      <p:cBhvr>
                                        <p:cTn id="14" dur="1000" autoRev="1" fill="hold"/>
                                        <p:tgtEl>
                                          <p:spTgt spid="35"/>
                                        </p:tgtEl>
                                      </p:cBhvr>
                                      <p:by x="105000" y="105000"/>
                                    </p:animScale>
                                  </p:childTnLst>
                                </p:cTn>
                              </p:par>
                              <p:par>
                                <p:cTn id="15" presetID="26" presetClass="emph" presetSubtype="0" fill="hold" nodeType="withEffect">
                                  <p:stCondLst>
                                    <p:cond delay="0"/>
                                  </p:stCondLst>
                                  <p:childTnLst>
                                    <p:animEffect transition="out" filter="fade">
                                      <p:cBhvr>
                                        <p:cTn id="16" dur="2000" tmFilter="0, 0; .2, .5; .8, .5; 1, 0"/>
                                        <p:tgtEl>
                                          <p:spTgt spid="50"/>
                                        </p:tgtEl>
                                      </p:cBhvr>
                                    </p:animEffect>
                                    <p:animScale>
                                      <p:cBhvr>
                                        <p:cTn id="17" dur="1000" autoRev="1" fill="hold"/>
                                        <p:tgtEl>
                                          <p:spTgt spid="50"/>
                                        </p:tgtEl>
                                      </p:cBhvr>
                                      <p:by x="105000" y="105000"/>
                                    </p:animScale>
                                  </p:childTnLst>
                                </p:cTn>
                              </p:par>
                            </p:childTnLst>
                          </p:cTn>
                        </p:par>
                        <p:par>
                          <p:cTn id="18" fill="hold">
                            <p:stCondLst>
                              <p:cond delay="4000"/>
                            </p:stCondLst>
                            <p:childTnLst>
                              <p:par>
                                <p:cTn id="19" presetID="26" presetClass="emph" presetSubtype="0" fill="hold" nodeType="afterEffect">
                                  <p:stCondLst>
                                    <p:cond delay="0"/>
                                  </p:stCondLst>
                                  <p:childTnLst>
                                    <p:animEffect transition="out" filter="fade">
                                      <p:cBhvr>
                                        <p:cTn id="20" dur="2000" tmFilter="0, 0; .2, .5; .8, .5; 1, 0"/>
                                        <p:tgtEl>
                                          <p:spTgt spid="38"/>
                                        </p:tgtEl>
                                      </p:cBhvr>
                                    </p:animEffect>
                                    <p:animScale>
                                      <p:cBhvr>
                                        <p:cTn id="21" dur="1000" autoRev="1" fill="hold"/>
                                        <p:tgtEl>
                                          <p:spTgt spid="38"/>
                                        </p:tgtEl>
                                      </p:cBhvr>
                                      <p:by x="105000" y="105000"/>
                                    </p:animScale>
                                  </p:childTnLst>
                                </p:cTn>
                              </p:par>
                              <p:par>
                                <p:cTn id="22" presetID="26" presetClass="emph" presetSubtype="0" fill="hold" nodeType="withEffect">
                                  <p:stCondLst>
                                    <p:cond delay="0"/>
                                  </p:stCondLst>
                                  <p:childTnLst>
                                    <p:animEffect transition="out" filter="fade">
                                      <p:cBhvr>
                                        <p:cTn id="23" dur="2000" tmFilter="0, 0; .2, .5; .8, .5; 1, 0"/>
                                        <p:tgtEl>
                                          <p:spTgt spid="28"/>
                                        </p:tgtEl>
                                      </p:cBhvr>
                                    </p:animEffect>
                                    <p:animScale>
                                      <p:cBhvr>
                                        <p:cTn id="24" dur="1000" autoRev="1" fill="hold"/>
                                        <p:tgtEl>
                                          <p:spTgt spid="28"/>
                                        </p:tgtEl>
                                      </p:cBhvr>
                                      <p:by x="105000" y="105000"/>
                                    </p:animScale>
                                  </p:childTnLst>
                                </p:cTn>
                              </p:par>
                            </p:childTnLst>
                          </p:cTn>
                        </p:par>
                        <p:par>
                          <p:cTn id="25" fill="hold">
                            <p:stCondLst>
                              <p:cond delay="6000"/>
                            </p:stCondLst>
                            <p:childTnLst>
                              <p:par>
                                <p:cTn id="26" presetID="26" presetClass="emph" presetSubtype="0" fill="hold" nodeType="afterEffect">
                                  <p:stCondLst>
                                    <p:cond delay="0"/>
                                  </p:stCondLst>
                                  <p:childTnLst>
                                    <p:animEffect transition="out" filter="fade">
                                      <p:cBhvr>
                                        <p:cTn id="27" dur="2000" tmFilter="0, 0; .2, .5; .8, .5; 1, 0"/>
                                        <p:tgtEl>
                                          <p:spTgt spid="41"/>
                                        </p:tgtEl>
                                      </p:cBhvr>
                                    </p:animEffect>
                                    <p:animScale>
                                      <p:cBhvr>
                                        <p:cTn id="28" dur="1000" autoRev="1" fill="hold"/>
                                        <p:tgtEl>
                                          <p:spTgt spid="41"/>
                                        </p:tgtEl>
                                      </p:cBhvr>
                                      <p:by x="105000" y="105000"/>
                                    </p:animScale>
                                  </p:childTnLst>
                                </p:cTn>
                              </p:par>
                              <p:par>
                                <p:cTn id="29" presetID="26" presetClass="emph" presetSubtype="0" fill="hold" nodeType="withEffect">
                                  <p:stCondLst>
                                    <p:cond delay="0"/>
                                  </p:stCondLst>
                                  <p:childTnLst>
                                    <p:animEffect transition="out" filter="fade">
                                      <p:cBhvr>
                                        <p:cTn id="30" dur="2000" tmFilter="0, 0; .2, .5; .8, .5; 1, 0"/>
                                        <p:tgtEl>
                                          <p:spTgt spid="31"/>
                                        </p:tgtEl>
                                      </p:cBhvr>
                                    </p:animEffect>
                                    <p:animScale>
                                      <p:cBhvr>
                                        <p:cTn id="31" dur="1000" autoRev="1" fill="hold"/>
                                        <p:tgtEl>
                                          <p:spTgt spid="31"/>
                                        </p:tgtEl>
                                      </p:cBhvr>
                                      <p:by x="105000" y="105000"/>
                                    </p:animScale>
                                  </p:childTnLst>
                                </p:cTn>
                              </p:par>
                            </p:childTnLst>
                          </p:cTn>
                        </p:par>
                        <p:par>
                          <p:cTn id="32" fill="hold">
                            <p:stCondLst>
                              <p:cond delay="8000"/>
                            </p:stCondLst>
                            <p:childTnLst>
                              <p:par>
                                <p:cTn id="33" presetID="26" presetClass="emph" presetSubtype="0" fill="hold" nodeType="afterEffect">
                                  <p:stCondLst>
                                    <p:cond delay="0"/>
                                  </p:stCondLst>
                                  <p:childTnLst>
                                    <p:animEffect transition="out" filter="fade">
                                      <p:cBhvr>
                                        <p:cTn id="34" dur="2000" tmFilter="0, 0; .2, .5; .8, .5; 1, 0"/>
                                        <p:tgtEl>
                                          <p:spTgt spid="44"/>
                                        </p:tgtEl>
                                      </p:cBhvr>
                                    </p:animEffect>
                                    <p:animScale>
                                      <p:cBhvr>
                                        <p:cTn id="35" dur="1000" autoRev="1" fill="hold"/>
                                        <p:tgtEl>
                                          <p:spTgt spid="44"/>
                                        </p:tgtEl>
                                      </p:cBhvr>
                                      <p:by x="105000" y="105000"/>
                                    </p:animScale>
                                  </p:childTnLst>
                                </p:cTn>
                              </p:par>
                              <p:par>
                                <p:cTn id="36" presetID="26" presetClass="emph" presetSubtype="0" fill="hold" nodeType="withEffect">
                                  <p:stCondLst>
                                    <p:cond delay="0"/>
                                  </p:stCondLst>
                                  <p:childTnLst>
                                    <p:animEffect transition="out" filter="fade">
                                      <p:cBhvr>
                                        <p:cTn id="37" dur="2000" tmFilter="0, 0; .2, .5; .8, .5; 1, 0"/>
                                        <p:tgtEl>
                                          <p:spTgt spid="54"/>
                                        </p:tgtEl>
                                      </p:cBhvr>
                                    </p:animEffect>
                                    <p:animScale>
                                      <p:cBhvr>
                                        <p:cTn id="38" dur="1000" autoRev="1" fill="hold"/>
                                        <p:tgtEl>
                                          <p:spTgt spid="5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lstStyle/>
          <a:p>
            <a:r>
              <a:rPr lang="en-US" dirty="0"/>
              <a:t>Introduction</a:t>
            </a:r>
          </a:p>
          <a:p>
            <a:r>
              <a:rPr lang="en-US" dirty="0"/>
              <a:t>Provisioning VMs</a:t>
            </a:r>
          </a:p>
          <a:p>
            <a:r>
              <a:rPr lang="en-US" dirty="0"/>
              <a:t>Scalability &amp; Reliability</a:t>
            </a:r>
          </a:p>
          <a:p>
            <a:r>
              <a:rPr lang="en-US" dirty="0"/>
              <a:t>Networking</a:t>
            </a:r>
          </a:p>
          <a:p>
            <a:r>
              <a:rPr lang="en-US" dirty="0"/>
              <a:t>Additional Concepts</a:t>
            </a:r>
          </a:p>
        </p:txBody>
      </p:sp>
    </p:spTree>
    <p:extLst>
      <p:ext uri="{BB962C8B-B14F-4D97-AF65-F5344CB8AC3E}">
        <p14:creationId xmlns:p14="http://schemas.microsoft.com/office/powerpoint/2010/main" val="516830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Knowing Your 9’s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04428623"/>
              </p:ext>
            </p:extLst>
          </p:nvPr>
        </p:nvGraphicFramePr>
        <p:xfrm>
          <a:off x="838200" y="1825625"/>
          <a:ext cx="10515603" cy="3718560"/>
        </p:xfrm>
        <a:graphic>
          <a:graphicData uri="http://schemas.openxmlformats.org/drawingml/2006/table">
            <a:tbl>
              <a:tblPr firstRow="1" bandRow="1">
                <a:tableStyleId>{F5AB1C69-6EDB-4FF4-983F-18BD219EF322}</a:tableStyleId>
              </a:tblPr>
              <a:tblGrid>
                <a:gridCol w="1283208">
                  <a:extLst>
                    <a:ext uri="{9D8B030D-6E8A-4147-A177-3AD203B41FA5}">
                      <a16:colId xmlns:a16="http://schemas.microsoft.com/office/drawing/2014/main" val="3564033980"/>
                    </a:ext>
                  </a:extLst>
                </a:gridCol>
                <a:gridCol w="2145792">
                  <a:extLst>
                    <a:ext uri="{9D8B030D-6E8A-4147-A177-3AD203B41FA5}">
                      <a16:colId xmlns:a16="http://schemas.microsoft.com/office/drawing/2014/main" val="3060330438"/>
                    </a:ext>
                  </a:extLst>
                </a:gridCol>
                <a:gridCol w="1072896">
                  <a:extLst>
                    <a:ext uri="{9D8B030D-6E8A-4147-A177-3AD203B41FA5}">
                      <a16:colId xmlns:a16="http://schemas.microsoft.com/office/drawing/2014/main" val="3947038132"/>
                    </a:ext>
                  </a:extLst>
                </a:gridCol>
                <a:gridCol w="1194816">
                  <a:extLst>
                    <a:ext uri="{9D8B030D-6E8A-4147-A177-3AD203B41FA5}">
                      <a16:colId xmlns:a16="http://schemas.microsoft.com/office/drawing/2014/main" val="2217343523"/>
                    </a:ext>
                  </a:extLst>
                </a:gridCol>
                <a:gridCol w="1011936">
                  <a:extLst>
                    <a:ext uri="{9D8B030D-6E8A-4147-A177-3AD203B41FA5}">
                      <a16:colId xmlns:a16="http://schemas.microsoft.com/office/drawing/2014/main" val="374252259"/>
                    </a:ext>
                  </a:extLst>
                </a:gridCol>
                <a:gridCol w="2572512">
                  <a:extLst>
                    <a:ext uri="{9D8B030D-6E8A-4147-A177-3AD203B41FA5}">
                      <a16:colId xmlns:a16="http://schemas.microsoft.com/office/drawing/2014/main" val="417372413"/>
                    </a:ext>
                  </a:extLst>
                </a:gridCol>
                <a:gridCol w="1234443">
                  <a:extLst>
                    <a:ext uri="{9D8B030D-6E8A-4147-A177-3AD203B41FA5}">
                      <a16:colId xmlns:a16="http://schemas.microsoft.com/office/drawing/2014/main" val="3208941474"/>
                    </a:ext>
                  </a:extLst>
                </a:gridCol>
              </a:tblGrid>
              <a:tr h="457200">
                <a:tc rowSpan="2">
                  <a:txBody>
                    <a:bodyPr/>
                    <a:lstStyle/>
                    <a:p>
                      <a:pPr algn="ctr"/>
                      <a:r>
                        <a:rPr lang="en-US" sz="1600" dirty="0"/>
                        <a:t>Availability</a:t>
                      </a:r>
                      <a:br>
                        <a:rPr lang="en-US" sz="1600" dirty="0"/>
                      </a:br>
                      <a:r>
                        <a:rPr lang="en-US" sz="1600" dirty="0"/>
                        <a:t>(%)</a:t>
                      </a:r>
                    </a:p>
                  </a:txBody>
                  <a:tcPr/>
                </a:tc>
                <a:tc rowSpan="2">
                  <a:txBody>
                    <a:bodyPr/>
                    <a:lstStyle/>
                    <a:p>
                      <a:pPr algn="ctr"/>
                      <a:r>
                        <a:rPr lang="en-US" sz="1600" dirty="0"/>
                        <a:t>Description</a:t>
                      </a:r>
                    </a:p>
                  </a:txBody>
                  <a:tcPr/>
                </a:tc>
                <a:tc gridSpan="3">
                  <a:txBody>
                    <a:bodyPr/>
                    <a:lstStyle/>
                    <a:p>
                      <a:pPr marL="0" algn="ctr" defTabSz="914400" rtl="0" eaLnBrk="1" latinLnBrk="0" hangingPunct="1"/>
                      <a:r>
                        <a:rPr lang="en-US" sz="1600" kern="1200" dirty="0"/>
                        <a:t>Downtime (Minutes)</a:t>
                      </a:r>
                      <a:endParaRPr lang="en-US" sz="1600" b="1" kern="1200" dirty="0">
                        <a:solidFill>
                          <a:schemeClr val="lt1"/>
                        </a:solidFill>
                        <a:latin typeface="+mn-lt"/>
                        <a:ea typeface="+mn-ea"/>
                        <a:cs typeface="+mn-cs"/>
                      </a:endParaRPr>
                    </a:p>
                  </a:txBody>
                  <a:tcPr>
                    <a:lnB w="12700" cap="flat" cmpd="sng" algn="ctr">
                      <a:solidFill>
                        <a:schemeClr val="bg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rowSpan="2">
                  <a:txBody>
                    <a:bodyPr/>
                    <a:lstStyle/>
                    <a:p>
                      <a:pPr marL="0" algn="ctr" defTabSz="914400" rtl="0" eaLnBrk="1" latinLnBrk="0" hangingPunct="1"/>
                      <a:r>
                        <a:rPr lang="en-US" sz="1600" kern="1200" dirty="0"/>
                        <a:t>Practical Meaning</a:t>
                      </a:r>
                      <a:endParaRPr lang="en-US" sz="1600" b="1" kern="1200" dirty="0">
                        <a:solidFill>
                          <a:schemeClr val="lt1"/>
                        </a:solidFill>
                        <a:latin typeface="+mn-lt"/>
                        <a:ea typeface="+mn-ea"/>
                        <a:cs typeface="+mn-cs"/>
                      </a:endParaRPr>
                    </a:p>
                  </a:txBody>
                  <a:tcPr/>
                </a:tc>
                <a:tc rowSpan="2">
                  <a:txBody>
                    <a:bodyPr/>
                    <a:lstStyle/>
                    <a:p>
                      <a:pPr marL="0" algn="ctr" defTabSz="914400" rtl="0" eaLnBrk="1" latinLnBrk="0" hangingPunct="1"/>
                      <a:r>
                        <a:rPr lang="en-US" sz="1600" kern="1200" dirty="0"/>
                        <a:t>FAA Rating</a:t>
                      </a:r>
                      <a:endParaRPr lang="en-US" sz="1600" b="1" kern="1200" dirty="0">
                        <a:solidFill>
                          <a:schemeClr val="lt1"/>
                        </a:solidFill>
                        <a:latin typeface="+mn-lt"/>
                        <a:ea typeface="+mn-ea"/>
                        <a:cs typeface="+mn-cs"/>
                      </a:endParaRPr>
                    </a:p>
                  </a:txBody>
                  <a:tcPr/>
                </a:tc>
                <a:extLst>
                  <a:ext uri="{0D108BD9-81ED-4DB2-BD59-A6C34878D82A}">
                    <a16:rowId xmlns:a16="http://schemas.microsoft.com/office/drawing/2014/main" val="2291148063"/>
                  </a:ext>
                </a:extLst>
              </a:tr>
              <a:tr h="457200">
                <a:tc vMerge="1">
                  <a:txBody>
                    <a:bodyPr/>
                    <a:lstStyle/>
                    <a:p>
                      <a:endParaRPr lang="en-US"/>
                    </a:p>
                  </a:txBody>
                  <a:tcPr/>
                </a:tc>
                <a:tc vMerge="1">
                  <a:txBody>
                    <a:bodyPr/>
                    <a:lstStyle/>
                    <a:p>
                      <a:endParaRPr lang="en-US"/>
                    </a:p>
                  </a:txBody>
                  <a:tcPr/>
                </a:tc>
                <a:tc>
                  <a:txBody>
                    <a:bodyPr/>
                    <a:lstStyle/>
                    <a:p>
                      <a:pPr marL="0" algn="ctr" defTabSz="914400" rtl="0" eaLnBrk="1" latinLnBrk="0" hangingPunct="1"/>
                      <a:r>
                        <a:rPr lang="en-US" sz="1600" b="1" kern="1200" dirty="0">
                          <a:solidFill>
                            <a:schemeClr val="lt1"/>
                          </a:solidFill>
                          <a:latin typeface="+mn-lt"/>
                          <a:ea typeface="+mn-ea"/>
                          <a:cs typeface="+mn-cs"/>
                        </a:rPr>
                        <a:t>Annual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algn="ctr" defTabSz="914400" rtl="0" eaLnBrk="1" latinLnBrk="0" hangingPunct="1"/>
                      <a:r>
                        <a:rPr lang="en-US" sz="1600" b="1" kern="1200" dirty="0">
                          <a:solidFill>
                            <a:schemeClr val="lt1"/>
                          </a:solidFill>
                          <a:latin typeface="+mn-lt"/>
                          <a:ea typeface="+mn-ea"/>
                          <a:cs typeface="+mn-cs"/>
                        </a:rPr>
                        <a:t>Quarterly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algn="ctr" defTabSz="914400" rtl="0" eaLnBrk="1" latinLnBrk="0" hangingPunct="1"/>
                      <a:r>
                        <a:rPr lang="en-US" sz="1600" b="1" kern="1200" dirty="0">
                          <a:solidFill>
                            <a:schemeClr val="lt1"/>
                          </a:solidFill>
                          <a:latin typeface="+mn-lt"/>
                          <a:ea typeface="+mn-ea"/>
                          <a:cs typeface="+mn-cs"/>
                        </a:rPr>
                        <a:t>Monthly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714241341"/>
                  </a:ext>
                </a:extLst>
              </a:tr>
              <a:tr h="370840">
                <a:tc>
                  <a:txBody>
                    <a:bodyPr/>
                    <a:lstStyle/>
                    <a:p>
                      <a:r>
                        <a:rPr lang="en-US" sz="1600" dirty="0"/>
                        <a:t>90</a:t>
                      </a:r>
                    </a:p>
                  </a:txBody>
                  <a:tcPr/>
                </a:tc>
                <a:tc>
                  <a:txBody>
                    <a:bodyPr/>
                    <a:lstStyle/>
                    <a:p>
                      <a:r>
                        <a:rPr lang="en-US" sz="1600" dirty="0"/>
                        <a:t>Unmanaged</a:t>
                      </a:r>
                    </a:p>
                  </a:txBody>
                  <a:tcPr/>
                </a:tc>
                <a:tc>
                  <a:txBody>
                    <a:bodyPr/>
                    <a:lstStyle/>
                    <a:p>
                      <a:r>
                        <a:rPr lang="en-US" sz="1600" dirty="0"/>
                        <a:t>52,596.00</a:t>
                      </a:r>
                    </a:p>
                  </a:txBody>
                  <a:tcPr>
                    <a:lnT w="38100" cap="flat" cmpd="sng" algn="ctr">
                      <a:solidFill>
                        <a:schemeClr val="bg1"/>
                      </a:solidFill>
                      <a:prstDash val="solid"/>
                      <a:round/>
                      <a:headEnd type="none" w="med" len="med"/>
                      <a:tailEnd type="none" w="med" len="med"/>
                    </a:lnT>
                  </a:tcPr>
                </a:tc>
                <a:tc>
                  <a:txBody>
                    <a:bodyPr/>
                    <a:lstStyle/>
                    <a:p>
                      <a:r>
                        <a:rPr lang="en-US" sz="1600" dirty="0"/>
                        <a:t>13,149.00</a:t>
                      </a:r>
                    </a:p>
                  </a:txBody>
                  <a:tcPr>
                    <a:lnT w="38100" cap="flat" cmpd="sng" algn="ctr">
                      <a:solidFill>
                        <a:schemeClr val="bg1"/>
                      </a:solidFill>
                      <a:prstDash val="solid"/>
                      <a:round/>
                      <a:headEnd type="none" w="med" len="med"/>
                      <a:tailEnd type="none" w="med" len="med"/>
                    </a:lnT>
                  </a:tcPr>
                </a:tc>
                <a:tc>
                  <a:txBody>
                    <a:bodyPr/>
                    <a:lstStyle/>
                    <a:p>
                      <a:r>
                        <a:rPr lang="en-US" sz="1600" dirty="0"/>
                        <a:t>4,383.00</a:t>
                      </a:r>
                    </a:p>
                  </a:txBody>
                  <a:tcPr>
                    <a:lnT w="38100" cap="flat" cmpd="sng" algn="ctr">
                      <a:solidFill>
                        <a:schemeClr val="bg1"/>
                      </a:solidFill>
                      <a:prstDash val="solid"/>
                      <a:round/>
                      <a:headEnd type="none" w="med" len="med"/>
                      <a:tailEnd type="none" w="med" len="med"/>
                    </a:lnT>
                  </a:tcPr>
                </a:tc>
                <a:tc>
                  <a:txBody>
                    <a:bodyPr/>
                    <a:lstStyle/>
                    <a:p>
                      <a:r>
                        <a:rPr lang="en-US" sz="1600" dirty="0"/>
                        <a:t>Down 5 weeks per year</a:t>
                      </a:r>
                    </a:p>
                  </a:txBody>
                  <a:tcPr/>
                </a:tc>
                <a:tc>
                  <a:txBody>
                    <a:bodyPr/>
                    <a:lstStyle/>
                    <a:p>
                      <a:endParaRPr lang="en-US" sz="1600" dirty="0"/>
                    </a:p>
                  </a:txBody>
                  <a:tcPr/>
                </a:tc>
                <a:extLst>
                  <a:ext uri="{0D108BD9-81ED-4DB2-BD59-A6C34878D82A}">
                    <a16:rowId xmlns:a16="http://schemas.microsoft.com/office/drawing/2014/main" val="313922505"/>
                  </a:ext>
                </a:extLst>
              </a:tr>
              <a:tr h="370840">
                <a:tc>
                  <a:txBody>
                    <a:bodyPr/>
                    <a:lstStyle/>
                    <a:p>
                      <a:r>
                        <a:rPr lang="en-US" sz="1600" dirty="0"/>
                        <a:t>99</a:t>
                      </a:r>
                    </a:p>
                  </a:txBody>
                  <a:tcPr/>
                </a:tc>
                <a:tc>
                  <a:txBody>
                    <a:bodyPr/>
                    <a:lstStyle/>
                    <a:p>
                      <a:r>
                        <a:rPr lang="en-US" sz="1600" dirty="0"/>
                        <a:t>Managed</a:t>
                      </a:r>
                    </a:p>
                  </a:txBody>
                  <a:tcPr/>
                </a:tc>
                <a:tc>
                  <a:txBody>
                    <a:bodyPr/>
                    <a:lstStyle/>
                    <a:p>
                      <a:r>
                        <a:rPr lang="en-US" sz="1600" dirty="0"/>
                        <a:t>5,259.60</a:t>
                      </a:r>
                    </a:p>
                  </a:txBody>
                  <a:tcPr/>
                </a:tc>
                <a:tc>
                  <a:txBody>
                    <a:bodyPr/>
                    <a:lstStyle/>
                    <a:p>
                      <a:r>
                        <a:rPr lang="en-US" sz="1600" dirty="0"/>
                        <a:t>1,314,90</a:t>
                      </a:r>
                    </a:p>
                  </a:txBody>
                  <a:tcPr/>
                </a:tc>
                <a:tc>
                  <a:txBody>
                    <a:bodyPr/>
                    <a:lstStyle/>
                    <a:p>
                      <a:r>
                        <a:rPr lang="en-US" sz="1600" dirty="0"/>
                        <a:t>438.30</a:t>
                      </a:r>
                    </a:p>
                  </a:txBody>
                  <a:tcPr/>
                </a:tc>
                <a:tc>
                  <a:txBody>
                    <a:bodyPr/>
                    <a:lstStyle/>
                    <a:p>
                      <a:r>
                        <a:rPr lang="en-US" sz="1600" dirty="0"/>
                        <a:t>Down 4 days per year</a:t>
                      </a:r>
                    </a:p>
                  </a:txBody>
                  <a:tcPr/>
                </a:tc>
                <a:tc>
                  <a:txBody>
                    <a:bodyPr/>
                    <a:lstStyle/>
                    <a:p>
                      <a:r>
                        <a:rPr lang="en-US" sz="1600" dirty="0"/>
                        <a:t>ROUTINE</a:t>
                      </a:r>
                    </a:p>
                  </a:txBody>
                  <a:tcPr/>
                </a:tc>
                <a:extLst>
                  <a:ext uri="{0D108BD9-81ED-4DB2-BD59-A6C34878D82A}">
                    <a16:rowId xmlns:a16="http://schemas.microsoft.com/office/drawing/2014/main" val="1467642850"/>
                  </a:ext>
                </a:extLst>
              </a:tr>
              <a:tr h="370840">
                <a:tc>
                  <a:txBody>
                    <a:bodyPr/>
                    <a:lstStyle/>
                    <a:p>
                      <a:r>
                        <a:rPr lang="en-US" sz="1600" dirty="0"/>
                        <a:t>99.9</a:t>
                      </a:r>
                    </a:p>
                  </a:txBody>
                  <a:tcPr/>
                </a:tc>
                <a:tc>
                  <a:txBody>
                    <a:bodyPr/>
                    <a:lstStyle/>
                    <a:p>
                      <a:r>
                        <a:rPr lang="en-US" sz="1600" dirty="0"/>
                        <a:t>Well-Managed</a:t>
                      </a:r>
                    </a:p>
                  </a:txBody>
                  <a:tcPr/>
                </a:tc>
                <a:tc>
                  <a:txBody>
                    <a:bodyPr/>
                    <a:lstStyle/>
                    <a:p>
                      <a:r>
                        <a:rPr lang="en-US" sz="1600" dirty="0"/>
                        <a:t>525.96</a:t>
                      </a:r>
                    </a:p>
                  </a:txBody>
                  <a:tcPr/>
                </a:tc>
                <a:tc>
                  <a:txBody>
                    <a:bodyPr/>
                    <a:lstStyle/>
                    <a:p>
                      <a:r>
                        <a:rPr lang="en-US" sz="1600" dirty="0"/>
                        <a:t>131.49</a:t>
                      </a:r>
                    </a:p>
                  </a:txBody>
                  <a:tcPr/>
                </a:tc>
                <a:tc>
                  <a:txBody>
                    <a:bodyPr/>
                    <a:lstStyle/>
                    <a:p>
                      <a:r>
                        <a:rPr lang="en-US" sz="1600" dirty="0"/>
                        <a:t>43.83</a:t>
                      </a:r>
                    </a:p>
                  </a:txBody>
                  <a:tcPr/>
                </a:tc>
                <a:tc>
                  <a:txBody>
                    <a:bodyPr/>
                    <a:lstStyle/>
                    <a:p>
                      <a:r>
                        <a:rPr lang="en-US" sz="1600" dirty="0"/>
                        <a:t>Down 9 hours</a:t>
                      </a:r>
                      <a:r>
                        <a:rPr lang="en-US" sz="1600" baseline="0" dirty="0"/>
                        <a:t> per year</a:t>
                      </a:r>
                      <a:endParaRPr lang="en-US" sz="1600" dirty="0"/>
                    </a:p>
                  </a:txBody>
                  <a:tcPr/>
                </a:tc>
                <a:tc>
                  <a:txBody>
                    <a:bodyPr/>
                    <a:lstStyle/>
                    <a:p>
                      <a:r>
                        <a:rPr lang="en-US" sz="1600" dirty="0"/>
                        <a:t>ESSENTIAL</a:t>
                      </a:r>
                    </a:p>
                  </a:txBody>
                  <a:tcPr/>
                </a:tc>
                <a:extLst>
                  <a:ext uri="{0D108BD9-81ED-4DB2-BD59-A6C34878D82A}">
                    <a16:rowId xmlns:a16="http://schemas.microsoft.com/office/drawing/2014/main" val="4164103869"/>
                  </a:ext>
                </a:extLst>
              </a:tr>
              <a:tr h="370840">
                <a:tc>
                  <a:txBody>
                    <a:bodyPr/>
                    <a:lstStyle/>
                    <a:p>
                      <a:r>
                        <a:rPr lang="en-US" sz="1600" dirty="0"/>
                        <a:t>99.99</a:t>
                      </a:r>
                    </a:p>
                  </a:txBody>
                  <a:tcPr/>
                </a:tc>
                <a:tc>
                  <a:txBody>
                    <a:bodyPr/>
                    <a:lstStyle/>
                    <a:p>
                      <a:r>
                        <a:rPr lang="en-US" sz="1600" dirty="0"/>
                        <a:t>Fault-Tolerant</a:t>
                      </a:r>
                    </a:p>
                  </a:txBody>
                  <a:tcPr/>
                </a:tc>
                <a:tc>
                  <a:txBody>
                    <a:bodyPr/>
                    <a:lstStyle/>
                    <a:p>
                      <a:r>
                        <a:rPr lang="en-US" sz="1600" dirty="0"/>
                        <a:t>52.60</a:t>
                      </a:r>
                    </a:p>
                  </a:txBody>
                  <a:tcPr/>
                </a:tc>
                <a:tc>
                  <a:txBody>
                    <a:bodyPr/>
                    <a:lstStyle/>
                    <a:p>
                      <a:r>
                        <a:rPr lang="en-US" sz="1600" dirty="0"/>
                        <a:t>131.15</a:t>
                      </a:r>
                    </a:p>
                  </a:txBody>
                  <a:tcPr/>
                </a:tc>
                <a:tc>
                  <a:txBody>
                    <a:bodyPr/>
                    <a:lstStyle/>
                    <a:p>
                      <a:r>
                        <a:rPr lang="en-US" sz="1600" dirty="0"/>
                        <a:t>4.38</a:t>
                      </a:r>
                    </a:p>
                  </a:txBody>
                  <a:tcPr/>
                </a:tc>
                <a:tc>
                  <a:txBody>
                    <a:bodyPr/>
                    <a:lstStyle/>
                    <a:p>
                      <a:r>
                        <a:rPr lang="en-US" sz="1600" dirty="0"/>
                        <a:t>Down 1 hour per year</a:t>
                      </a:r>
                    </a:p>
                  </a:txBody>
                  <a:tcPr/>
                </a:tc>
                <a:tc>
                  <a:txBody>
                    <a:bodyPr/>
                    <a:lstStyle/>
                    <a:p>
                      <a:endParaRPr lang="en-US" sz="1600" dirty="0"/>
                    </a:p>
                  </a:txBody>
                  <a:tcPr/>
                </a:tc>
                <a:extLst>
                  <a:ext uri="{0D108BD9-81ED-4DB2-BD59-A6C34878D82A}">
                    <a16:rowId xmlns:a16="http://schemas.microsoft.com/office/drawing/2014/main" val="3432051853"/>
                  </a:ext>
                </a:extLst>
              </a:tr>
              <a:tr h="370840">
                <a:tc>
                  <a:txBody>
                    <a:bodyPr/>
                    <a:lstStyle/>
                    <a:p>
                      <a:r>
                        <a:rPr lang="en-US" sz="1600" dirty="0"/>
                        <a:t>99.999</a:t>
                      </a:r>
                    </a:p>
                  </a:txBody>
                  <a:tcPr/>
                </a:tc>
                <a:tc>
                  <a:txBody>
                    <a:bodyPr/>
                    <a:lstStyle/>
                    <a:p>
                      <a:r>
                        <a:rPr lang="en-US" sz="1600" dirty="0"/>
                        <a:t>High</a:t>
                      </a:r>
                      <a:r>
                        <a:rPr lang="en-US" sz="1600" baseline="0" dirty="0"/>
                        <a:t> </a:t>
                      </a:r>
                      <a:r>
                        <a:rPr lang="en-US" sz="1600" dirty="0"/>
                        <a:t>Availability</a:t>
                      </a:r>
                    </a:p>
                  </a:txBody>
                  <a:tcPr/>
                </a:tc>
                <a:tc>
                  <a:txBody>
                    <a:bodyPr/>
                    <a:lstStyle/>
                    <a:p>
                      <a:r>
                        <a:rPr lang="en-US" sz="1600" dirty="0"/>
                        <a:t>5.26</a:t>
                      </a:r>
                    </a:p>
                  </a:txBody>
                  <a:tcPr/>
                </a:tc>
                <a:tc>
                  <a:txBody>
                    <a:bodyPr/>
                    <a:lstStyle/>
                    <a:p>
                      <a:r>
                        <a:rPr lang="en-US" sz="1600" dirty="0"/>
                        <a:t>1.31</a:t>
                      </a:r>
                    </a:p>
                  </a:txBody>
                  <a:tcPr/>
                </a:tc>
                <a:tc>
                  <a:txBody>
                    <a:bodyPr/>
                    <a:lstStyle/>
                    <a:p>
                      <a:r>
                        <a:rPr lang="en-US" sz="1600" dirty="0"/>
                        <a:t>.44</a:t>
                      </a:r>
                    </a:p>
                  </a:txBody>
                  <a:tcPr/>
                </a:tc>
                <a:tc>
                  <a:txBody>
                    <a:bodyPr/>
                    <a:lstStyle/>
                    <a:p>
                      <a:r>
                        <a:rPr lang="en-US" sz="1600" dirty="0"/>
                        <a:t>Down</a:t>
                      </a:r>
                      <a:r>
                        <a:rPr lang="en-US" sz="1600" baseline="0" dirty="0"/>
                        <a:t> 5 minutes per year</a:t>
                      </a:r>
                      <a:endParaRPr lang="en-US" sz="1600" dirty="0"/>
                    </a:p>
                  </a:txBody>
                  <a:tcPr/>
                </a:tc>
                <a:tc>
                  <a:txBody>
                    <a:bodyPr/>
                    <a:lstStyle/>
                    <a:p>
                      <a:r>
                        <a:rPr lang="en-US" sz="1600" dirty="0"/>
                        <a:t>CRITICAL</a:t>
                      </a:r>
                    </a:p>
                  </a:txBody>
                  <a:tcPr/>
                </a:tc>
                <a:extLst>
                  <a:ext uri="{0D108BD9-81ED-4DB2-BD59-A6C34878D82A}">
                    <a16:rowId xmlns:a16="http://schemas.microsoft.com/office/drawing/2014/main" val="2411533771"/>
                  </a:ext>
                </a:extLst>
              </a:tr>
              <a:tr h="370840">
                <a:tc>
                  <a:txBody>
                    <a:bodyPr/>
                    <a:lstStyle/>
                    <a:p>
                      <a:r>
                        <a:rPr lang="en-US" sz="1600" dirty="0"/>
                        <a:t>99.9999</a:t>
                      </a:r>
                    </a:p>
                  </a:txBody>
                  <a:tcPr/>
                </a:tc>
                <a:tc>
                  <a:txBody>
                    <a:bodyPr/>
                    <a:lstStyle/>
                    <a:p>
                      <a:r>
                        <a:rPr lang="en-US" sz="1600" dirty="0"/>
                        <a:t>Very High Availability</a:t>
                      </a:r>
                    </a:p>
                  </a:txBody>
                  <a:tcPr/>
                </a:tc>
                <a:tc>
                  <a:txBody>
                    <a:bodyPr/>
                    <a:lstStyle/>
                    <a:p>
                      <a:r>
                        <a:rPr lang="en-US" sz="1600" dirty="0"/>
                        <a:t>0.53</a:t>
                      </a:r>
                    </a:p>
                  </a:txBody>
                  <a:tcPr/>
                </a:tc>
                <a:tc>
                  <a:txBody>
                    <a:bodyPr/>
                    <a:lstStyle/>
                    <a:p>
                      <a:r>
                        <a:rPr lang="en-US" sz="1600" dirty="0"/>
                        <a:t>0.13</a:t>
                      </a:r>
                    </a:p>
                  </a:txBody>
                  <a:tcPr/>
                </a:tc>
                <a:tc>
                  <a:txBody>
                    <a:bodyPr/>
                    <a:lstStyle/>
                    <a:p>
                      <a:r>
                        <a:rPr lang="en-US" sz="1600" dirty="0"/>
                        <a:t>0.04</a:t>
                      </a:r>
                    </a:p>
                  </a:txBody>
                  <a:tcPr/>
                </a:tc>
                <a:tc>
                  <a:txBody>
                    <a:bodyPr/>
                    <a:lstStyle/>
                    <a:p>
                      <a:r>
                        <a:rPr lang="en-US" sz="1600" dirty="0"/>
                        <a:t>Down 30 seconds per year</a:t>
                      </a:r>
                    </a:p>
                  </a:txBody>
                  <a:tcPr/>
                </a:tc>
                <a:tc>
                  <a:txBody>
                    <a:bodyPr/>
                    <a:lstStyle/>
                    <a:p>
                      <a:endParaRPr lang="en-US" sz="1600" dirty="0"/>
                    </a:p>
                  </a:txBody>
                  <a:tcPr/>
                </a:tc>
                <a:extLst>
                  <a:ext uri="{0D108BD9-81ED-4DB2-BD59-A6C34878D82A}">
                    <a16:rowId xmlns:a16="http://schemas.microsoft.com/office/drawing/2014/main" val="3049237370"/>
                  </a:ext>
                </a:extLst>
              </a:tr>
              <a:tr h="370840">
                <a:tc>
                  <a:txBody>
                    <a:bodyPr/>
                    <a:lstStyle/>
                    <a:p>
                      <a:r>
                        <a:rPr lang="en-US" sz="1600" dirty="0"/>
                        <a:t>99.99999</a:t>
                      </a:r>
                    </a:p>
                  </a:txBody>
                  <a:tcPr/>
                </a:tc>
                <a:tc>
                  <a:txBody>
                    <a:bodyPr/>
                    <a:lstStyle/>
                    <a:p>
                      <a:r>
                        <a:rPr lang="en-US" sz="1600" dirty="0"/>
                        <a:t>Ultra Availability</a:t>
                      </a:r>
                    </a:p>
                  </a:txBody>
                  <a:tcPr/>
                </a:tc>
                <a:tc>
                  <a:txBody>
                    <a:bodyPr/>
                    <a:lstStyle/>
                    <a:p>
                      <a:r>
                        <a:rPr lang="en-US" sz="1600" dirty="0"/>
                        <a:t>0.05</a:t>
                      </a:r>
                    </a:p>
                  </a:txBody>
                  <a:tcPr/>
                </a:tc>
                <a:tc>
                  <a:txBody>
                    <a:bodyPr/>
                    <a:lstStyle/>
                    <a:p>
                      <a:r>
                        <a:rPr lang="en-US" sz="1600" dirty="0"/>
                        <a:t>0.01</a:t>
                      </a:r>
                    </a:p>
                  </a:txBody>
                  <a:tcPr/>
                </a:tc>
                <a:tc>
                  <a:txBody>
                    <a:bodyPr/>
                    <a:lstStyle/>
                    <a:p>
                      <a:r>
                        <a:rPr lang="en-US" sz="1600" dirty="0"/>
                        <a:t>--</a:t>
                      </a:r>
                    </a:p>
                  </a:txBody>
                  <a:tcPr/>
                </a:tc>
                <a:tc>
                  <a:txBody>
                    <a:bodyPr/>
                    <a:lstStyle/>
                    <a:p>
                      <a:r>
                        <a:rPr lang="en-US" sz="1600" dirty="0"/>
                        <a:t>Down 3 seconds per year</a:t>
                      </a:r>
                    </a:p>
                  </a:txBody>
                  <a:tcPr/>
                </a:tc>
                <a:tc>
                  <a:txBody>
                    <a:bodyPr/>
                    <a:lstStyle/>
                    <a:p>
                      <a:r>
                        <a:rPr lang="en-US" sz="1600" dirty="0"/>
                        <a:t>SAFETY CRITICAL</a:t>
                      </a:r>
                    </a:p>
                  </a:txBody>
                  <a:tcPr/>
                </a:tc>
                <a:extLst>
                  <a:ext uri="{0D108BD9-81ED-4DB2-BD59-A6C34878D82A}">
                    <a16:rowId xmlns:a16="http://schemas.microsoft.com/office/drawing/2014/main" val="636727792"/>
                  </a:ext>
                </a:extLst>
              </a:tr>
            </a:tbl>
          </a:graphicData>
        </a:graphic>
      </p:graphicFrame>
      <p:sp>
        <p:nvSpPr>
          <p:cNvPr id="5" name="TextBox 4"/>
          <p:cNvSpPr txBox="1"/>
          <p:nvPr/>
        </p:nvSpPr>
        <p:spPr>
          <a:xfrm>
            <a:off x="838200" y="5856106"/>
            <a:ext cx="10515600" cy="400110"/>
          </a:xfrm>
          <a:prstGeom prst="rect">
            <a:avLst/>
          </a:prstGeom>
          <a:noFill/>
        </p:spPr>
        <p:txBody>
          <a:bodyPr wrap="square" rtlCol="0">
            <a:spAutoFit/>
          </a:bodyPr>
          <a:lstStyle/>
          <a:p>
            <a:pPr algn="r"/>
            <a:r>
              <a:rPr lang="en-US" altLang="zh-CN" sz="1000" i="1" dirty="0"/>
              <a:t>From Generic Requirements for Operation Systems Platform Reliability, </a:t>
            </a:r>
            <a:r>
              <a:rPr lang="en-US" altLang="zh-CN" sz="1000" i="1" dirty="0" err="1"/>
              <a:t>Telcordia</a:t>
            </a:r>
            <a:r>
              <a:rPr lang="en-US" altLang="zh-CN" sz="1000" i="1" dirty="0"/>
              <a:t> Technologies System Documentation,GR-2841-CORE and </a:t>
            </a:r>
          </a:p>
          <a:p>
            <a:pPr algn="r"/>
            <a:r>
              <a:rPr lang="en-US" altLang="zh-CN" sz="1000" i="1" dirty="0"/>
              <a:t>Federation Aviation Administration Handbook: Reliability, Maintainability, and Availability (RMA) Handbook, FAA-HDBK-006A, Jan 7, 2008.</a:t>
            </a:r>
            <a:endParaRPr lang="en-US" sz="1000" i="1" dirty="0"/>
          </a:p>
        </p:txBody>
      </p:sp>
    </p:spTree>
    <p:extLst>
      <p:ext uri="{BB962C8B-B14F-4D97-AF65-F5344CB8AC3E}">
        <p14:creationId xmlns:p14="http://schemas.microsoft.com/office/powerpoint/2010/main" val="2944745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VM Service Level Agreement</a:t>
            </a:r>
          </a:p>
        </p:txBody>
      </p:sp>
      <p:sp>
        <p:nvSpPr>
          <p:cNvPr id="3" name="Content Placeholder 2"/>
          <p:cNvSpPr>
            <a:spLocks noGrp="1"/>
          </p:cNvSpPr>
          <p:nvPr>
            <p:ph idx="1"/>
          </p:nvPr>
        </p:nvSpPr>
        <p:spPr/>
        <p:txBody>
          <a:bodyPr/>
          <a:lstStyle/>
          <a:p>
            <a:r>
              <a:rPr lang="en-US" dirty="0"/>
              <a:t>99.95% for multiple role instances in an Availability Set</a:t>
            </a:r>
          </a:p>
          <a:p>
            <a:r>
              <a:rPr lang="en-US" dirty="0"/>
              <a:t>What’s Included</a:t>
            </a:r>
          </a:p>
          <a:p>
            <a:pPr lvl="1"/>
            <a:r>
              <a:rPr lang="en-US" dirty="0"/>
              <a:t>Computer hardware failure (disk, CPU, memory)</a:t>
            </a:r>
          </a:p>
          <a:p>
            <a:pPr lvl="1"/>
            <a:r>
              <a:rPr lang="en-US" dirty="0"/>
              <a:t>Data Center failures – network, power</a:t>
            </a:r>
          </a:p>
          <a:p>
            <a:pPr lvl="1"/>
            <a:r>
              <a:rPr lang="en-US" dirty="0"/>
              <a:t>Hardware upgrades, software maintenance, Host OS Updates</a:t>
            </a:r>
          </a:p>
          <a:p>
            <a:r>
              <a:rPr lang="en-US" dirty="0"/>
              <a:t>Not Included</a:t>
            </a:r>
          </a:p>
          <a:p>
            <a:pPr lvl="1"/>
            <a:r>
              <a:rPr lang="en-US" dirty="0"/>
              <a:t>VM Container crashes, Guest OS updates</a:t>
            </a:r>
          </a:p>
          <a:p>
            <a:endParaRPr lang="en-US" dirty="0"/>
          </a:p>
        </p:txBody>
      </p:sp>
    </p:spTree>
    <p:extLst>
      <p:ext uri="{BB962C8B-B14F-4D97-AF65-F5344CB8AC3E}">
        <p14:creationId xmlns:p14="http://schemas.microsoft.com/office/powerpoint/2010/main" val="1687347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VM Scale Sets</a:t>
            </a:r>
          </a:p>
        </p:txBody>
      </p:sp>
      <p:sp>
        <p:nvSpPr>
          <p:cNvPr id="3" name="Content Placeholder 2"/>
          <p:cNvSpPr>
            <a:spLocks noGrp="1"/>
          </p:cNvSpPr>
          <p:nvPr>
            <p:ph idx="1"/>
          </p:nvPr>
        </p:nvSpPr>
        <p:spPr>
          <a:xfrm>
            <a:off x="849217" y="1825625"/>
            <a:ext cx="8392319" cy="4803775"/>
          </a:xfrm>
        </p:spPr>
        <p:txBody>
          <a:bodyPr>
            <a:normAutofit/>
          </a:bodyPr>
          <a:lstStyle/>
          <a:p>
            <a:r>
              <a:rPr lang="en-US" dirty="0"/>
              <a:t>Easily deploy a set of VMs based on the same image</a:t>
            </a:r>
          </a:p>
          <a:p>
            <a:r>
              <a:rPr lang="en-US" dirty="0"/>
              <a:t>Implicitly balanced across Fault &amp; Update Domains</a:t>
            </a:r>
          </a:p>
          <a:p>
            <a:r>
              <a:rPr lang="en-US" dirty="0"/>
              <a:t>VM Scale sets are implicitly an Availability Set </a:t>
            </a:r>
            <a:br>
              <a:rPr lang="en-US" dirty="0"/>
            </a:br>
            <a:r>
              <a:rPr lang="en-US" dirty="0"/>
              <a:t>(3 FD, 5 UD)</a:t>
            </a:r>
          </a:p>
          <a:p>
            <a:r>
              <a:rPr lang="en-US" dirty="0"/>
              <a:t>Manual or rule-based scaling for the Scale Set capacity</a:t>
            </a:r>
          </a:p>
          <a:p>
            <a:r>
              <a:rPr lang="en-US" dirty="0"/>
              <a:t>Use a Load Balancer or Application Gateway to distribute requests across the available VM’s in a Scale Set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2590" y="3800792"/>
            <a:ext cx="1143000" cy="11430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1998" y="3800792"/>
            <a:ext cx="1143000" cy="11430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2590" y="2396458"/>
            <a:ext cx="1143000" cy="11430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1998" y="2354580"/>
            <a:ext cx="1143000" cy="11430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2590" y="908368"/>
            <a:ext cx="1143000" cy="1143000"/>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1998" y="914400"/>
            <a:ext cx="1143000" cy="1143000"/>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2590" y="5247004"/>
            <a:ext cx="1143000" cy="1143000"/>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6248" y="5247004"/>
            <a:ext cx="1143000" cy="1143000"/>
          </a:xfrm>
          <a:prstGeom prst="rect">
            <a:avLst/>
          </a:prstGeom>
        </p:spPr>
      </p:pic>
    </p:spTree>
    <p:extLst>
      <p:ext uri="{BB962C8B-B14F-4D97-AF65-F5344CB8AC3E}">
        <p14:creationId xmlns:p14="http://schemas.microsoft.com/office/powerpoint/2010/main" val="727196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Networking</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57674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Networks</a:t>
            </a:r>
          </a:p>
        </p:txBody>
      </p:sp>
      <p:sp>
        <p:nvSpPr>
          <p:cNvPr id="3" name="Content Placeholder 2"/>
          <p:cNvSpPr>
            <a:spLocks noGrp="1"/>
          </p:cNvSpPr>
          <p:nvPr>
            <p:ph idx="1"/>
          </p:nvPr>
        </p:nvSpPr>
        <p:spPr>
          <a:xfrm>
            <a:off x="838200" y="1803590"/>
            <a:ext cx="5257800" cy="4825809"/>
          </a:xfrm>
        </p:spPr>
        <p:txBody>
          <a:bodyPr>
            <a:normAutofit fontScale="92500" lnSpcReduction="10000"/>
          </a:bodyPr>
          <a:lstStyle/>
          <a:p>
            <a:r>
              <a:rPr lang="en-US" dirty="0"/>
              <a:t>“Bring your own network”</a:t>
            </a:r>
          </a:p>
          <a:p>
            <a:r>
              <a:rPr lang="en-US" dirty="0"/>
              <a:t>Provides security and isolation by creating a private network inside of Azure</a:t>
            </a:r>
          </a:p>
          <a:p>
            <a:r>
              <a:rPr lang="en-US" dirty="0"/>
              <a:t>Supports:</a:t>
            </a:r>
          </a:p>
          <a:p>
            <a:pPr lvl="1"/>
            <a:r>
              <a:rPr lang="en-US" dirty="0"/>
              <a:t>Defining subnets</a:t>
            </a:r>
          </a:p>
          <a:p>
            <a:pPr lvl="1"/>
            <a:r>
              <a:rPr lang="en-US" dirty="0"/>
              <a:t>“Peering” with other non-overlapping VNETs in the same region</a:t>
            </a:r>
          </a:p>
          <a:p>
            <a:pPr lvl="1"/>
            <a:r>
              <a:rPr lang="en-US" dirty="0"/>
              <a:t>Defining Network Security Groups (ACL rules)</a:t>
            </a:r>
          </a:p>
          <a:p>
            <a:r>
              <a:rPr lang="en-US" dirty="0"/>
              <a:t>Allows you to create complex and/or sophisticated network topologies around your VM’s</a:t>
            </a:r>
          </a:p>
        </p:txBody>
      </p:sp>
      <p:pic>
        <p:nvPicPr>
          <p:cNvPr id="4" name="Content Placeholder 3"/>
          <p:cNvPicPr>
            <a:picLocks noChangeAspect="1"/>
          </p:cNvPicPr>
          <p:nvPr/>
        </p:nvPicPr>
        <p:blipFill rotWithShape="1">
          <a:blip r:embed="rId3">
            <a:extLst>
              <a:ext uri="{28A0092B-C50C-407E-A947-70E740481C1C}">
                <a14:useLocalDpi xmlns:a14="http://schemas.microsoft.com/office/drawing/2010/main" val="0"/>
              </a:ext>
            </a:extLst>
          </a:blip>
          <a:srcRect l="246" t="-542" r="-246" b="-1"/>
          <a:stretch/>
        </p:blipFill>
        <p:spPr>
          <a:xfrm>
            <a:off x="6795721" y="240632"/>
            <a:ext cx="5396279" cy="6224336"/>
          </a:xfrm>
          <a:prstGeom prst="rect">
            <a:avLst/>
          </a:prstGeom>
        </p:spPr>
      </p:pic>
    </p:spTree>
    <p:extLst>
      <p:ext uri="{BB962C8B-B14F-4D97-AF65-F5344CB8AC3E}">
        <p14:creationId xmlns:p14="http://schemas.microsoft.com/office/powerpoint/2010/main" val="570143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Network Resources</a:t>
            </a:r>
          </a:p>
        </p:txBody>
      </p:sp>
      <p:sp>
        <p:nvSpPr>
          <p:cNvPr id="3" name="Content Placeholder 2"/>
          <p:cNvSpPr>
            <a:spLocks noGrp="1"/>
          </p:cNvSpPr>
          <p:nvPr>
            <p:ph idx="1"/>
          </p:nvPr>
        </p:nvSpPr>
        <p:spPr>
          <a:xfrm>
            <a:off x="1618490" y="1825625"/>
            <a:ext cx="9735310" cy="4351338"/>
          </a:xfrm>
        </p:spPr>
        <p:txBody>
          <a:bodyPr/>
          <a:lstStyle/>
          <a:p>
            <a:r>
              <a:rPr lang="en-US" dirty="0"/>
              <a:t>Reserved Public IP Addresses</a:t>
            </a:r>
          </a:p>
          <a:p>
            <a:endParaRPr lang="en-US" dirty="0"/>
          </a:p>
          <a:p>
            <a:r>
              <a:rPr lang="en-US" dirty="0"/>
              <a:t>Internal or External Load Balancers</a:t>
            </a:r>
          </a:p>
          <a:p>
            <a:endParaRPr lang="en-US" dirty="0"/>
          </a:p>
          <a:p>
            <a:r>
              <a:rPr lang="en-US" dirty="0"/>
              <a:t>Application Gateways</a:t>
            </a:r>
          </a:p>
          <a:p>
            <a:endParaRPr lang="en-US" dirty="0"/>
          </a:p>
          <a:p>
            <a:r>
              <a:rPr lang="en-US" dirty="0"/>
              <a:t>Application Gateway Web Application Firewall (Preview)</a:t>
            </a:r>
          </a:p>
          <a:p>
            <a:endParaRPr lang="en-US" dirty="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674781"/>
            <a:ext cx="780290" cy="78029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713986"/>
            <a:ext cx="780290" cy="780290"/>
          </a:xfrm>
          <a:prstGeom prst="rect">
            <a:avLst/>
          </a:prstGeom>
        </p:spPr>
      </p:pic>
      <p:pic>
        <p:nvPicPr>
          <p:cNvPr id="7" name="Picture 6"/>
          <p:cNvPicPr>
            <a:picLocks noChangeAspect="1"/>
          </p:cNvPicPr>
          <p:nvPr/>
        </p:nvPicPr>
        <p:blipFill>
          <a:blip r:embed="rId5"/>
          <a:stretch>
            <a:fillRect/>
          </a:stretch>
        </p:blipFill>
        <p:spPr>
          <a:xfrm>
            <a:off x="841250" y="1642679"/>
            <a:ext cx="777240" cy="777240"/>
          </a:xfrm>
          <a:prstGeom prst="rect">
            <a:avLst/>
          </a:prstGeom>
        </p:spPr>
      </p:pic>
      <p:pic>
        <p:nvPicPr>
          <p:cNvPr id="8" name="Picture 7"/>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38200" y="4753191"/>
            <a:ext cx="780290" cy="780290"/>
          </a:xfrm>
          <a:prstGeom prst="rect">
            <a:avLst/>
          </a:prstGeom>
        </p:spPr>
      </p:pic>
    </p:spTree>
    <p:extLst>
      <p:ext uri="{BB962C8B-B14F-4D97-AF65-F5344CB8AC3E}">
        <p14:creationId xmlns:p14="http://schemas.microsoft.com/office/powerpoint/2010/main" val="27748059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Connecting to On-Premises Networks</a:t>
            </a:r>
          </a:p>
        </p:txBody>
      </p:sp>
      <p:sp>
        <p:nvSpPr>
          <p:cNvPr id="3" name="Content Placeholder 2"/>
          <p:cNvSpPr>
            <a:spLocks noGrp="1"/>
          </p:cNvSpPr>
          <p:nvPr>
            <p:ph idx="1"/>
          </p:nvPr>
        </p:nvSpPr>
        <p:spPr>
          <a:xfrm>
            <a:off x="838200" y="1813434"/>
            <a:ext cx="8317992" cy="1856359"/>
          </a:xfrm>
        </p:spPr>
        <p:txBody>
          <a:bodyPr>
            <a:normAutofit fontScale="92500" lnSpcReduction="10000"/>
          </a:bodyPr>
          <a:lstStyle/>
          <a:p>
            <a:pPr marL="0" indent="0">
              <a:buNone/>
            </a:pPr>
            <a:r>
              <a:rPr lang="en-US" b="1" dirty="0"/>
              <a:t>Azure VPN Gateway</a:t>
            </a:r>
          </a:p>
          <a:p>
            <a:r>
              <a:rPr lang="en-US" dirty="0"/>
              <a:t>Connects your on-</a:t>
            </a:r>
            <a:r>
              <a:rPr lang="en-US" dirty="0" err="1"/>
              <a:t>prem</a:t>
            </a:r>
            <a:r>
              <a:rPr lang="en-US" dirty="0"/>
              <a:t> resources to Azure</a:t>
            </a:r>
          </a:p>
          <a:p>
            <a:r>
              <a:rPr lang="en-US" dirty="0"/>
              <a:t>Includes Point-to-Site and Site-to-Site connections</a:t>
            </a:r>
          </a:p>
          <a:p>
            <a:r>
              <a:rPr lang="en-US" dirty="0"/>
              <a:t>Can also be used to connect multiple VNETs in Azure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0700" y="2055813"/>
            <a:ext cx="1371600" cy="1371600"/>
          </a:xfrm>
          <a:prstGeom prst="rect">
            <a:avLst/>
          </a:prstGeom>
        </p:spPr>
      </p:pic>
      <p:sp>
        <p:nvSpPr>
          <p:cNvPr id="6" name="Content Placeholder 2"/>
          <p:cNvSpPr txBox="1">
            <a:spLocks/>
          </p:cNvSpPr>
          <p:nvPr/>
        </p:nvSpPr>
        <p:spPr>
          <a:xfrm>
            <a:off x="2606040" y="3912172"/>
            <a:ext cx="9258300" cy="263207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ExpressRoute</a:t>
            </a:r>
          </a:p>
          <a:p>
            <a:r>
              <a:rPr lang="en-US" dirty="0"/>
              <a:t>Create private connections between Azure datacenters and on-premises or partner/colocation host environments</a:t>
            </a:r>
          </a:p>
          <a:p>
            <a:r>
              <a:rPr lang="en-US" dirty="0"/>
              <a:t>Connections do *not* go over the public Internet.  </a:t>
            </a:r>
          </a:p>
          <a:p>
            <a:r>
              <a:rPr lang="en-US" dirty="0"/>
              <a:t>Connectivity is faster, more reliable, and more secure than Internet-based connections.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542409"/>
            <a:ext cx="1371600" cy="1371600"/>
          </a:xfrm>
          <a:prstGeom prst="rect">
            <a:avLst/>
          </a:prstGeom>
        </p:spPr>
      </p:pic>
    </p:spTree>
    <p:extLst>
      <p:ext uri="{BB962C8B-B14F-4D97-AF65-F5344CB8AC3E}">
        <p14:creationId xmlns:p14="http://schemas.microsoft.com/office/powerpoint/2010/main" val="1797709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Concepts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699312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a:t>
            </a:r>
            <a:r>
              <a:rPr lang="en-US" dirty="0" err="1"/>
              <a:t>DevTest</a:t>
            </a:r>
            <a:r>
              <a:rPr lang="en-US" dirty="0"/>
              <a:t> Labs</a:t>
            </a:r>
          </a:p>
        </p:txBody>
      </p:sp>
      <p:sp>
        <p:nvSpPr>
          <p:cNvPr id="3" name="Content Placeholder 2"/>
          <p:cNvSpPr>
            <a:spLocks noGrp="1"/>
          </p:cNvSpPr>
          <p:nvPr>
            <p:ph idx="1"/>
          </p:nvPr>
        </p:nvSpPr>
        <p:spPr>
          <a:xfrm>
            <a:off x="827183" y="1825625"/>
            <a:ext cx="7695025" cy="4611752"/>
          </a:xfrm>
        </p:spPr>
        <p:txBody>
          <a:bodyPr>
            <a:normAutofit/>
          </a:bodyPr>
          <a:lstStyle/>
          <a:p>
            <a:r>
              <a:rPr lang="en-US" dirty="0"/>
              <a:t>Manage a set of VM’s or provide worry-free self-service for dev-test lab environments.</a:t>
            </a:r>
          </a:p>
          <a:p>
            <a:r>
              <a:rPr lang="en-US" dirty="0"/>
              <a:t>Use “Formulas” to create reusable VM configurations</a:t>
            </a:r>
          </a:p>
          <a:p>
            <a:r>
              <a:rPr lang="en-US" dirty="0"/>
              <a:t>Use “Artifacts” to create reusable VM configuration elements</a:t>
            </a:r>
          </a:p>
          <a:p>
            <a:r>
              <a:rPr lang="en-US" dirty="0"/>
              <a:t>Configure policies for auto-shutdown, </a:t>
            </a:r>
            <a:br>
              <a:rPr lang="en-US" dirty="0"/>
            </a:br>
            <a:r>
              <a:rPr lang="en-US" dirty="0"/>
              <a:t>auto-start</a:t>
            </a:r>
          </a:p>
          <a:p>
            <a:r>
              <a:rPr lang="en-US" dirty="0"/>
              <a:t>Role-based access for Owners, Contributors, Lab Users</a:t>
            </a:r>
          </a:p>
          <a:p>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455326" y="2641572"/>
            <a:ext cx="1600200" cy="1600200"/>
          </a:xfrm>
          <a:prstGeom prst="rect">
            <a:avLst/>
          </a:prstGeom>
        </p:spPr>
      </p:pic>
      <p:pic>
        <p:nvPicPr>
          <p:cNvPr id="20" name="Picture 19"/>
          <p:cNvPicPr>
            <a:picLocks noChangeAspect="1"/>
          </p:cNvPicPr>
          <p:nvPr/>
        </p:nvPicPr>
        <p:blipFill rotWithShape="1">
          <a:blip r:embed="rId4" cstate="print">
            <a:extLst>
              <a:ext uri="{28A0092B-C50C-407E-A947-70E740481C1C}">
                <a14:useLocalDpi xmlns:a14="http://schemas.microsoft.com/office/drawing/2010/main" val="0"/>
              </a:ext>
            </a:extLst>
          </a:blip>
          <a:srcRect l="23989" t="-562" r="23659" b="562"/>
          <a:stretch/>
        </p:blipFill>
        <p:spPr>
          <a:xfrm>
            <a:off x="8983425" y="5361161"/>
            <a:ext cx="685800" cy="642696"/>
          </a:xfrm>
          <a:prstGeom prst="rect">
            <a:avLst/>
          </a:prstGeom>
        </p:spPr>
      </p:pic>
      <p:pic>
        <p:nvPicPr>
          <p:cNvPr id="21" name="Picture 20"/>
          <p:cNvPicPr>
            <a:picLocks noChangeAspect="1"/>
          </p:cNvPicPr>
          <p:nvPr/>
        </p:nvPicPr>
        <p:blipFill rotWithShape="1">
          <a:blip r:embed="rId4" cstate="print">
            <a:extLst>
              <a:ext uri="{28A0092B-C50C-407E-A947-70E740481C1C}">
                <a14:useLocalDpi xmlns:a14="http://schemas.microsoft.com/office/drawing/2010/main" val="0"/>
              </a:ext>
            </a:extLst>
          </a:blip>
          <a:srcRect l="23989" t="-562" r="23659" b="562"/>
          <a:stretch/>
        </p:blipFill>
        <p:spPr>
          <a:xfrm>
            <a:off x="9786634" y="5361161"/>
            <a:ext cx="685800" cy="642696"/>
          </a:xfrm>
          <a:prstGeom prst="rect">
            <a:avLst/>
          </a:prstGeom>
        </p:spPr>
      </p:pic>
      <p:pic>
        <p:nvPicPr>
          <p:cNvPr id="22" name="Picture 21"/>
          <p:cNvPicPr>
            <a:picLocks noChangeAspect="1"/>
          </p:cNvPicPr>
          <p:nvPr/>
        </p:nvPicPr>
        <p:blipFill rotWithShape="1">
          <a:blip r:embed="rId4" cstate="print">
            <a:extLst>
              <a:ext uri="{28A0092B-C50C-407E-A947-70E740481C1C}">
                <a14:useLocalDpi xmlns:a14="http://schemas.microsoft.com/office/drawing/2010/main" val="0"/>
              </a:ext>
            </a:extLst>
          </a:blip>
          <a:srcRect l="23989" t="-562" r="23659" b="562"/>
          <a:stretch/>
        </p:blipFill>
        <p:spPr>
          <a:xfrm>
            <a:off x="10595750" y="5361161"/>
            <a:ext cx="685800" cy="642696"/>
          </a:xfrm>
          <a:prstGeom prst="rect">
            <a:avLst/>
          </a:prstGeom>
        </p:spPr>
      </p:pic>
      <p:sp>
        <p:nvSpPr>
          <p:cNvPr id="24" name="Arrow: Right 23"/>
          <p:cNvSpPr/>
          <p:nvPr/>
        </p:nvSpPr>
        <p:spPr>
          <a:xfrm rot="6887935">
            <a:off x="9152517" y="4644631"/>
            <a:ext cx="775561" cy="36576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5" name="Arrow: Right 24"/>
          <p:cNvSpPr/>
          <p:nvPr/>
        </p:nvSpPr>
        <p:spPr>
          <a:xfrm rot="3670940">
            <a:off x="10281676" y="4655581"/>
            <a:ext cx="790236" cy="36576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Arrow: Right 25"/>
          <p:cNvSpPr/>
          <p:nvPr/>
        </p:nvSpPr>
        <p:spPr>
          <a:xfrm rot="5400000">
            <a:off x="9809112" y="2124880"/>
            <a:ext cx="580545" cy="36576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Arrow: Right 26"/>
          <p:cNvSpPr/>
          <p:nvPr/>
        </p:nvSpPr>
        <p:spPr>
          <a:xfrm rot="5400000">
            <a:off x="9731028" y="4637874"/>
            <a:ext cx="721692" cy="36576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29" name="Picture 28"/>
          <p:cNvPicPr>
            <a:picLocks noChangeAspect="1"/>
          </p:cNvPicPr>
          <p:nvPr/>
        </p:nvPicPr>
        <p:blipFill rotWithShape="1">
          <a:blip r:embed="rId4" cstate="print">
            <a:extLst>
              <a:ext uri="{28A0092B-C50C-407E-A947-70E740481C1C}">
                <a14:useLocalDpi xmlns:a14="http://schemas.microsoft.com/office/drawing/2010/main" val="0"/>
              </a:ext>
            </a:extLst>
          </a:blip>
          <a:srcRect l="23989" t="-562" r="23659" b="562"/>
          <a:stretch/>
        </p:blipFill>
        <p:spPr>
          <a:xfrm>
            <a:off x="8983425" y="6116029"/>
            <a:ext cx="685800" cy="642696"/>
          </a:xfrm>
          <a:prstGeom prst="rect">
            <a:avLst/>
          </a:prstGeom>
        </p:spPr>
      </p:pic>
      <p:pic>
        <p:nvPicPr>
          <p:cNvPr id="30" name="Picture 29"/>
          <p:cNvPicPr>
            <a:picLocks noChangeAspect="1"/>
          </p:cNvPicPr>
          <p:nvPr/>
        </p:nvPicPr>
        <p:blipFill rotWithShape="1">
          <a:blip r:embed="rId4" cstate="print">
            <a:extLst>
              <a:ext uri="{28A0092B-C50C-407E-A947-70E740481C1C}">
                <a14:useLocalDpi xmlns:a14="http://schemas.microsoft.com/office/drawing/2010/main" val="0"/>
              </a:ext>
            </a:extLst>
          </a:blip>
          <a:srcRect l="23989" t="-562" r="23659" b="562"/>
          <a:stretch/>
        </p:blipFill>
        <p:spPr>
          <a:xfrm>
            <a:off x="9786634" y="6116029"/>
            <a:ext cx="685800" cy="642696"/>
          </a:xfrm>
          <a:prstGeom prst="rect">
            <a:avLst/>
          </a:prstGeom>
        </p:spPr>
      </p:pic>
      <p:pic>
        <p:nvPicPr>
          <p:cNvPr id="31" name="Picture 30"/>
          <p:cNvPicPr>
            <a:picLocks noChangeAspect="1"/>
          </p:cNvPicPr>
          <p:nvPr/>
        </p:nvPicPr>
        <p:blipFill rotWithShape="1">
          <a:blip r:embed="rId4" cstate="print">
            <a:extLst>
              <a:ext uri="{28A0092B-C50C-407E-A947-70E740481C1C}">
                <a14:useLocalDpi xmlns:a14="http://schemas.microsoft.com/office/drawing/2010/main" val="0"/>
              </a:ext>
            </a:extLst>
          </a:blip>
          <a:srcRect l="23989" t="-562" r="23659" b="562"/>
          <a:stretch/>
        </p:blipFill>
        <p:spPr>
          <a:xfrm>
            <a:off x="10595750" y="6116029"/>
            <a:ext cx="685800" cy="642696"/>
          </a:xfrm>
          <a:prstGeom prst="rect">
            <a:avLst/>
          </a:prstGeom>
        </p:spPr>
      </p:pic>
      <p:grpSp>
        <p:nvGrpSpPr>
          <p:cNvPr id="33" name="Group 32"/>
          <p:cNvGrpSpPr/>
          <p:nvPr/>
        </p:nvGrpSpPr>
        <p:grpSpPr>
          <a:xfrm>
            <a:off x="9268985" y="258212"/>
            <a:ext cx="1663941" cy="1663982"/>
            <a:chOff x="9268985" y="258212"/>
            <a:chExt cx="1663941" cy="1663982"/>
          </a:xfrm>
        </p:grpSpPr>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251816">
              <a:off x="9874969" y="1464994"/>
              <a:ext cx="457200" cy="457200"/>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0426047">
              <a:off x="10255426" y="941860"/>
              <a:ext cx="457200" cy="457200"/>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0487610">
              <a:off x="9923954" y="381528"/>
              <a:ext cx="457200" cy="457200"/>
            </a:xfrm>
            <a:prstGeom prst="rect">
              <a:avLst/>
            </a:prstGeom>
          </p:spPr>
        </p:pic>
        <p:pic>
          <p:nvPicPr>
            <p:cNvPr id="15" name="Picture 14"/>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20875055">
              <a:off x="9268985" y="301141"/>
              <a:ext cx="457200" cy="457200"/>
            </a:xfrm>
            <a:prstGeom prst="rect">
              <a:avLst/>
            </a:prstGeom>
          </p:spPr>
        </p:pic>
        <p:pic>
          <p:nvPicPr>
            <p:cNvPr id="16" name="Pictur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047332">
              <a:off x="10475726" y="258212"/>
              <a:ext cx="457200" cy="457200"/>
            </a:xfrm>
            <a:prstGeom prst="rect">
              <a:avLst/>
            </a:prstGeom>
          </p:spPr>
        </p:pic>
        <p:pic>
          <p:nvPicPr>
            <p:cNvPr id="32" name="Picture 31"/>
            <p:cNvPicPr>
              <a:picLocks noChangeAspect="1"/>
            </p:cNvPicPr>
            <p:nvPr/>
          </p:nvPicPr>
          <p:blipFill rotWithShape="1">
            <a:blip r:embed="rId10">
              <a:extLst>
                <a:ext uri="{28A0092B-C50C-407E-A947-70E740481C1C}">
                  <a14:useLocalDpi xmlns:a14="http://schemas.microsoft.com/office/drawing/2010/main" val="0"/>
                </a:ext>
              </a:extLst>
            </a:blip>
            <a:srcRect l="880" r="81697" b="16671"/>
            <a:stretch/>
          </p:blipFill>
          <p:spPr>
            <a:xfrm rot="1271406">
              <a:off x="9522984" y="830608"/>
              <a:ext cx="455038" cy="457200"/>
            </a:xfrm>
            <a:prstGeom prst="rect">
              <a:avLst/>
            </a:prstGeom>
          </p:spPr>
        </p:pic>
      </p:grpSp>
    </p:spTree>
    <p:extLst>
      <p:ext uri="{BB962C8B-B14F-4D97-AF65-F5344CB8AC3E}">
        <p14:creationId xmlns:p14="http://schemas.microsoft.com/office/powerpoint/2010/main" val="122189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par>
                          <p:cTn id="29" fill="hold">
                            <p:stCondLst>
                              <p:cond delay="2000"/>
                            </p:stCondLst>
                            <p:childTnLst>
                              <p:par>
                                <p:cTn id="30" presetID="10" presetClass="entr" presetSubtype="0"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par>
                          <p:cTn id="33" fill="hold">
                            <p:stCondLst>
                              <p:cond delay="2500"/>
                            </p:stCondLst>
                            <p:childTnLst>
                              <p:par>
                                <p:cTn id="34" presetID="10" presetClass="entr" presetSubtype="0" fill="hold" nodeType="after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childTnLst>
                          </p:cTn>
                        </p:par>
                        <p:par>
                          <p:cTn id="37" fill="hold">
                            <p:stCondLst>
                              <p:cond delay="3000"/>
                            </p:stCondLst>
                            <p:childTnLst>
                              <p:par>
                                <p:cTn id="38" presetID="10" presetClass="entr" presetSubtype="0" fill="hold" nodeType="after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childTnLst>
                          </p:cTn>
                        </p:par>
                        <p:par>
                          <p:cTn id="41" fill="hold">
                            <p:stCondLst>
                              <p:cond delay="3500"/>
                            </p:stCondLst>
                            <p:childTnLst>
                              <p:par>
                                <p:cTn id="42" presetID="10" presetClass="entr" presetSubtype="0" fill="hold" nodeType="after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Virtual Machine Benefits</a:t>
            </a:r>
          </a:p>
        </p:txBody>
      </p:sp>
      <p:sp>
        <p:nvSpPr>
          <p:cNvPr id="3" name="Content Placeholder 2"/>
          <p:cNvSpPr>
            <a:spLocks noGrp="1"/>
          </p:cNvSpPr>
          <p:nvPr>
            <p:ph idx="1"/>
          </p:nvPr>
        </p:nvSpPr>
        <p:spPr/>
        <p:txBody>
          <a:bodyPr>
            <a:normAutofit fontScale="92500"/>
          </a:bodyPr>
          <a:lstStyle/>
          <a:p>
            <a:r>
              <a:rPr lang="en-US" dirty="0"/>
              <a:t>Choice</a:t>
            </a:r>
          </a:p>
          <a:p>
            <a:pPr lvl="1"/>
            <a:r>
              <a:rPr lang="en-US" dirty="0"/>
              <a:t>Choose from thousands of pre-configured VM images or configure, capture, and upload your own custom images</a:t>
            </a:r>
          </a:p>
          <a:p>
            <a:pPr lvl="1"/>
            <a:r>
              <a:rPr lang="en-US" dirty="0"/>
              <a:t>Leverage VM Extensions to do custom post-deployment configuration</a:t>
            </a:r>
          </a:p>
          <a:p>
            <a:r>
              <a:rPr lang="en-US" dirty="0"/>
              <a:t>Scalability &amp; Reliability</a:t>
            </a:r>
          </a:p>
          <a:p>
            <a:pPr lvl="1"/>
            <a:r>
              <a:rPr lang="en-US" dirty="0"/>
              <a:t>Select system profiles to best match your workload</a:t>
            </a:r>
          </a:p>
          <a:p>
            <a:pPr lvl="1"/>
            <a:r>
              <a:rPr lang="en-US" dirty="0"/>
              <a:t>Configure drives for size and performance</a:t>
            </a:r>
          </a:p>
          <a:p>
            <a:pPr lvl="1"/>
            <a:r>
              <a:rPr lang="en-US" dirty="0"/>
              <a:t>Leverage VM Scale Sets to scale from one to thousands of VM instances</a:t>
            </a:r>
          </a:p>
          <a:p>
            <a:r>
              <a:rPr lang="en-US" dirty="0"/>
              <a:t>Access &amp; Security</a:t>
            </a:r>
          </a:p>
          <a:p>
            <a:pPr lvl="1"/>
            <a:r>
              <a:rPr lang="en-US" dirty="0"/>
              <a:t>Configure Azure networking to the topology you require</a:t>
            </a:r>
          </a:p>
          <a:p>
            <a:pPr lvl="1"/>
            <a:r>
              <a:rPr lang="en-US" dirty="0"/>
              <a:t>Extend your on-premises infrastructure into the Cloud</a:t>
            </a:r>
          </a:p>
          <a:p>
            <a:endParaRPr lang="en-US" dirty="0"/>
          </a:p>
        </p:txBody>
      </p:sp>
    </p:spTree>
    <p:extLst>
      <p:ext uri="{BB962C8B-B14F-4D97-AF65-F5344CB8AC3E}">
        <p14:creationId xmlns:p14="http://schemas.microsoft.com/office/powerpoint/2010/main" val="2749331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Provisioning a VM</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26120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Provisioning Steps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83147018"/>
              </p:ext>
            </p:extLst>
          </p:nvPr>
        </p:nvGraphicFramePr>
        <p:xfrm>
          <a:off x="838200" y="1825625"/>
          <a:ext cx="10515600" cy="38924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838200" y="5852985"/>
            <a:ext cx="10515599" cy="707886"/>
          </a:xfrm>
          <a:prstGeom prst="rect">
            <a:avLst/>
          </a:prstGeom>
          <a:noFill/>
        </p:spPr>
        <p:txBody>
          <a:bodyPr wrap="square" rtlCol="0">
            <a:spAutoFit/>
          </a:bodyPr>
          <a:lstStyle/>
          <a:p>
            <a:pPr algn="ctr"/>
            <a:r>
              <a:rPr lang="en-US" sz="4000" i="1" dirty="0">
                <a:latin typeface="Segoe UI" panose="020B0502040204020203" pitchFamily="34" charset="0"/>
                <a:cs typeface="Segoe UI" panose="020B0502040204020203" pitchFamily="34" charset="0"/>
              </a:rPr>
              <a:t>Easy as 1-2-3!</a:t>
            </a:r>
          </a:p>
        </p:txBody>
      </p:sp>
    </p:spTree>
    <p:extLst>
      <p:ext uri="{BB962C8B-B14F-4D97-AF65-F5344CB8AC3E}">
        <p14:creationId xmlns:p14="http://schemas.microsoft.com/office/powerpoint/2010/main" val="2557178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Gallery Images</a:t>
            </a:r>
          </a:p>
        </p:txBody>
      </p:sp>
      <p:grpSp>
        <p:nvGrpSpPr>
          <p:cNvPr id="4" name="Group 3"/>
          <p:cNvGrpSpPr/>
          <p:nvPr/>
        </p:nvGrpSpPr>
        <p:grpSpPr>
          <a:xfrm>
            <a:off x="1689897" y="1786284"/>
            <a:ext cx="1600956" cy="1318108"/>
            <a:chOff x="1689897" y="1786284"/>
            <a:chExt cx="1600956" cy="1318108"/>
          </a:xfrm>
        </p:grpSpPr>
        <p:pic>
          <p:nvPicPr>
            <p:cNvPr id="5" name="Picture 4"/>
            <p:cNvPicPr>
              <a:picLocks noChangeAspect="1"/>
            </p:cNvPicPr>
            <p:nvPr/>
          </p:nvPicPr>
          <p:blipFill>
            <a:blip r:embed="rId3"/>
            <a:stretch>
              <a:fillRect/>
            </a:stretch>
          </p:blipFill>
          <p:spPr>
            <a:xfrm>
              <a:off x="1831321" y="1786284"/>
              <a:ext cx="1318108" cy="1318108"/>
            </a:xfrm>
            <a:prstGeom prst="rect">
              <a:avLst/>
            </a:prstGeom>
          </p:spPr>
        </p:pic>
        <p:sp>
          <p:nvSpPr>
            <p:cNvPr id="6" name="Rectangle 5"/>
            <p:cNvSpPr/>
            <p:nvPr/>
          </p:nvSpPr>
          <p:spPr>
            <a:xfrm>
              <a:off x="1689897" y="2852091"/>
              <a:ext cx="1600956" cy="230832"/>
            </a:xfrm>
            <a:prstGeom prst="rect">
              <a:avLst/>
            </a:prstGeom>
          </p:spPr>
          <p:txBody>
            <a:bodyPr wrap="square">
              <a:spAutoFit/>
            </a:bodyPr>
            <a:lstStyle/>
            <a:p>
              <a:pPr algn="ctr"/>
              <a:r>
                <a:rPr lang="pt-BR" sz="900" dirty="0">
                  <a:solidFill>
                    <a:schemeClr val="bg1"/>
                  </a:solidFill>
                  <a:latin typeface="+mj-lt"/>
                </a:rPr>
                <a:t>Windows Server 2012 R2</a:t>
              </a:r>
              <a:endParaRPr lang="en-US" sz="900" dirty="0">
                <a:solidFill>
                  <a:schemeClr val="bg1"/>
                </a:solidFill>
                <a:latin typeface="+mj-lt"/>
              </a:endParaRPr>
            </a:p>
          </p:txBody>
        </p:sp>
      </p:grpSp>
      <p:grpSp>
        <p:nvGrpSpPr>
          <p:cNvPr id="7" name="Group 6"/>
          <p:cNvGrpSpPr/>
          <p:nvPr/>
        </p:nvGrpSpPr>
        <p:grpSpPr>
          <a:xfrm>
            <a:off x="3220141" y="1786284"/>
            <a:ext cx="1459532" cy="1318108"/>
            <a:chOff x="3220141" y="1786284"/>
            <a:chExt cx="1459532" cy="1318108"/>
          </a:xfrm>
        </p:grpSpPr>
        <p:pic>
          <p:nvPicPr>
            <p:cNvPr id="8" name="Picture 7"/>
            <p:cNvPicPr>
              <a:picLocks noChangeAspect="1"/>
            </p:cNvPicPr>
            <p:nvPr/>
          </p:nvPicPr>
          <p:blipFill>
            <a:blip r:embed="rId4"/>
            <a:stretch>
              <a:fillRect/>
            </a:stretch>
          </p:blipFill>
          <p:spPr>
            <a:xfrm>
              <a:off x="3282866" y="1786284"/>
              <a:ext cx="1318108" cy="1318108"/>
            </a:xfrm>
            <a:prstGeom prst="rect">
              <a:avLst/>
            </a:prstGeom>
          </p:spPr>
        </p:pic>
        <p:sp>
          <p:nvSpPr>
            <p:cNvPr id="9" name="Rectangle 8"/>
            <p:cNvSpPr/>
            <p:nvPr/>
          </p:nvSpPr>
          <p:spPr>
            <a:xfrm>
              <a:off x="3220141" y="2840892"/>
              <a:ext cx="1459532" cy="230832"/>
            </a:xfrm>
            <a:prstGeom prst="rect">
              <a:avLst/>
            </a:prstGeom>
          </p:spPr>
          <p:txBody>
            <a:bodyPr wrap="square">
              <a:spAutoFit/>
            </a:bodyPr>
            <a:lstStyle/>
            <a:p>
              <a:pPr algn="ctr"/>
              <a:r>
                <a:rPr lang="en-US" sz="900" dirty="0">
                  <a:solidFill>
                    <a:schemeClr val="bg1"/>
                  </a:solidFill>
                  <a:latin typeface="+mj-lt"/>
                </a:rPr>
                <a:t>Ubuntu Server 14.04 LTS</a:t>
              </a:r>
            </a:p>
          </p:txBody>
        </p:sp>
      </p:grpSp>
      <p:grpSp>
        <p:nvGrpSpPr>
          <p:cNvPr id="10" name="Group 9"/>
          <p:cNvGrpSpPr/>
          <p:nvPr/>
        </p:nvGrpSpPr>
        <p:grpSpPr>
          <a:xfrm>
            <a:off x="4708625" y="1786284"/>
            <a:ext cx="1459532" cy="1318109"/>
            <a:chOff x="4708625" y="1786284"/>
            <a:chExt cx="1459532" cy="1318109"/>
          </a:xfrm>
        </p:grpSpPr>
        <p:pic>
          <p:nvPicPr>
            <p:cNvPr id="11" name="Picture 10"/>
            <p:cNvPicPr>
              <a:picLocks noChangeAspect="1"/>
            </p:cNvPicPr>
            <p:nvPr/>
          </p:nvPicPr>
          <p:blipFill>
            <a:blip r:embed="rId5"/>
            <a:stretch>
              <a:fillRect/>
            </a:stretch>
          </p:blipFill>
          <p:spPr>
            <a:xfrm>
              <a:off x="4734411" y="1786284"/>
              <a:ext cx="1318109" cy="1318109"/>
            </a:xfrm>
            <a:prstGeom prst="rect">
              <a:avLst/>
            </a:prstGeom>
          </p:spPr>
        </p:pic>
        <p:sp>
          <p:nvSpPr>
            <p:cNvPr id="12" name="Rectangle 11"/>
            <p:cNvSpPr/>
            <p:nvPr/>
          </p:nvSpPr>
          <p:spPr>
            <a:xfrm>
              <a:off x="4708625" y="2852657"/>
              <a:ext cx="1459532" cy="230832"/>
            </a:xfrm>
            <a:prstGeom prst="rect">
              <a:avLst/>
            </a:prstGeom>
          </p:spPr>
          <p:txBody>
            <a:bodyPr wrap="square">
              <a:spAutoFit/>
            </a:bodyPr>
            <a:lstStyle/>
            <a:p>
              <a:pPr algn="ctr"/>
              <a:r>
                <a:rPr lang="en-US" sz="900" dirty="0" err="1">
                  <a:solidFill>
                    <a:schemeClr val="bg1"/>
                  </a:solidFill>
                  <a:latin typeface="+mj-lt"/>
                </a:rPr>
                <a:t>CentOS</a:t>
              </a:r>
              <a:r>
                <a:rPr lang="en-US" sz="900" dirty="0">
                  <a:solidFill>
                    <a:schemeClr val="bg1"/>
                  </a:solidFill>
                  <a:latin typeface="+mj-lt"/>
                </a:rPr>
                <a:t> 6.5</a:t>
              </a:r>
            </a:p>
          </p:txBody>
        </p:sp>
      </p:grpSp>
      <p:grpSp>
        <p:nvGrpSpPr>
          <p:cNvPr id="13" name="Group 12"/>
          <p:cNvGrpSpPr/>
          <p:nvPr/>
        </p:nvGrpSpPr>
        <p:grpSpPr>
          <a:xfrm>
            <a:off x="6110254" y="1786284"/>
            <a:ext cx="1559195" cy="1325430"/>
            <a:chOff x="6110254" y="1786284"/>
            <a:chExt cx="1559195" cy="1325430"/>
          </a:xfrm>
        </p:grpSpPr>
        <p:pic>
          <p:nvPicPr>
            <p:cNvPr id="14" name="Picture 13"/>
            <p:cNvPicPr>
              <a:picLocks noChangeAspect="1"/>
            </p:cNvPicPr>
            <p:nvPr/>
          </p:nvPicPr>
          <p:blipFill>
            <a:blip r:embed="rId6"/>
            <a:stretch>
              <a:fillRect/>
            </a:stretch>
          </p:blipFill>
          <p:spPr>
            <a:xfrm>
              <a:off x="6185957" y="1786284"/>
              <a:ext cx="1318109" cy="1318109"/>
            </a:xfrm>
            <a:prstGeom prst="rect">
              <a:avLst/>
            </a:prstGeom>
          </p:spPr>
        </p:pic>
        <p:sp>
          <p:nvSpPr>
            <p:cNvPr id="15" name="Rectangle 14"/>
            <p:cNvSpPr/>
            <p:nvPr/>
          </p:nvSpPr>
          <p:spPr>
            <a:xfrm>
              <a:off x="6110254" y="2742382"/>
              <a:ext cx="1559195" cy="369332"/>
            </a:xfrm>
            <a:prstGeom prst="rect">
              <a:avLst/>
            </a:prstGeom>
          </p:spPr>
          <p:txBody>
            <a:bodyPr wrap="square">
              <a:spAutoFit/>
            </a:bodyPr>
            <a:lstStyle/>
            <a:p>
              <a:pPr algn="ctr"/>
              <a:r>
                <a:rPr lang="en-US" sz="900" dirty="0">
                  <a:solidFill>
                    <a:schemeClr val="bg1"/>
                  </a:solidFill>
                  <a:latin typeface="+mj-lt"/>
                </a:rPr>
                <a:t>SUSE Linux </a:t>
              </a:r>
            </a:p>
            <a:p>
              <a:pPr algn="ctr"/>
              <a:r>
                <a:rPr lang="en-US" altLang="zh-CN" sz="900" dirty="0">
                  <a:solidFill>
                    <a:schemeClr val="bg1"/>
                  </a:solidFill>
                  <a:latin typeface="+mj-lt"/>
                </a:rPr>
                <a:t>Enterprise Server</a:t>
              </a:r>
              <a:endParaRPr lang="en-US" sz="900" dirty="0">
                <a:solidFill>
                  <a:schemeClr val="bg1"/>
                </a:solidFill>
                <a:latin typeface="+mj-lt"/>
              </a:endParaRPr>
            </a:p>
          </p:txBody>
        </p:sp>
      </p:grpSp>
      <p:grpSp>
        <p:nvGrpSpPr>
          <p:cNvPr id="16" name="Group 15"/>
          <p:cNvGrpSpPr/>
          <p:nvPr/>
        </p:nvGrpSpPr>
        <p:grpSpPr>
          <a:xfrm>
            <a:off x="8958953" y="1807643"/>
            <a:ext cx="1559195" cy="1318109"/>
            <a:chOff x="7518855" y="1786284"/>
            <a:chExt cx="1559195" cy="1318109"/>
          </a:xfrm>
        </p:grpSpPr>
        <p:pic>
          <p:nvPicPr>
            <p:cNvPr id="17" name="Picture 16"/>
            <p:cNvPicPr>
              <a:picLocks noChangeAspect="1"/>
            </p:cNvPicPr>
            <p:nvPr/>
          </p:nvPicPr>
          <p:blipFill>
            <a:blip r:embed="rId7"/>
            <a:stretch>
              <a:fillRect/>
            </a:stretch>
          </p:blipFill>
          <p:spPr>
            <a:xfrm>
              <a:off x="7637503" y="1786284"/>
              <a:ext cx="1318109" cy="1318109"/>
            </a:xfrm>
            <a:prstGeom prst="rect">
              <a:avLst/>
            </a:prstGeom>
          </p:spPr>
        </p:pic>
        <p:sp>
          <p:nvSpPr>
            <p:cNvPr id="18" name="Rectangle 17"/>
            <p:cNvSpPr/>
            <p:nvPr/>
          </p:nvSpPr>
          <p:spPr>
            <a:xfrm>
              <a:off x="7518855" y="2843662"/>
              <a:ext cx="1559195" cy="230832"/>
            </a:xfrm>
            <a:prstGeom prst="rect">
              <a:avLst/>
            </a:prstGeom>
          </p:spPr>
          <p:txBody>
            <a:bodyPr wrap="square">
              <a:spAutoFit/>
            </a:bodyPr>
            <a:lstStyle/>
            <a:p>
              <a:pPr algn="ctr"/>
              <a:r>
                <a:rPr lang="en-US" sz="900" dirty="0">
                  <a:solidFill>
                    <a:schemeClr val="bg1"/>
                  </a:solidFill>
                  <a:latin typeface="+mj-lt"/>
                </a:rPr>
                <a:t>Oracle Linux 6.4.0.0.0</a:t>
              </a:r>
            </a:p>
          </p:txBody>
        </p:sp>
      </p:grpSp>
      <p:grpSp>
        <p:nvGrpSpPr>
          <p:cNvPr id="19" name="Group 18"/>
          <p:cNvGrpSpPr/>
          <p:nvPr/>
        </p:nvGrpSpPr>
        <p:grpSpPr>
          <a:xfrm>
            <a:off x="8958953" y="4660076"/>
            <a:ext cx="1559195" cy="1321875"/>
            <a:chOff x="8958953" y="4660076"/>
            <a:chExt cx="1559195" cy="1321875"/>
          </a:xfrm>
        </p:grpSpPr>
        <p:pic>
          <p:nvPicPr>
            <p:cNvPr id="20" name="Picture 19"/>
            <p:cNvPicPr>
              <a:picLocks noChangeAspect="1"/>
            </p:cNvPicPr>
            <p:nvPr/>
          </p:nvPicPr>
          <p:blipFill>
            <a:blip r:embed="rId3">
              <a:duotone>
                <a:schemeClr val="accent6">
                  <a:shade val="45000"/>
                  <a:satMod val="135000"/>
                </a:schemeClr>
                <a:prstClr val="white"/>
              </a:duotone>
            </a:blip>
            <a:stretch>
              <a:fillRect/>
            </a:stretch>
          </p:blipFill>
          <p:spPr>
            <a:xfrm>
              <a:off x="9078050" y="4660076"/>
              <a:ext cx="1318108" cy="1318108"/>
            </a:xfrm>
            <a:prstGeom prst="rect">
              <a:avLst/>
            </a:prstGeom>
          </p:spPr>
        </p:pic>
        <p:sp>
          <p:nvSpPr>
            <p:cNvPr id="21" name="Rectangle 20"/>
            <p:cNvSpPr/>
            <p:nvPr/>
          </p:nvSpPr>
          <p:spPr>
            <a:xfrm>
              <a:off x="8958953" y="5751119"/>
              <a:ext cx="1559195" cy="230832"/>
            </a:xfrm>
            <a:prstGeom prst="rect">
              <a:avLst/>
            </a:prstGeom>
          </p:spPr>
          <p:txBody>
            <a:bodyPr wrap="square">
              <a:spAutoFit/>
            </a:bodyPr>
            <a:lstStyle/>
            <a:p>
              <a:pPr algn="ctr"/>
              <a:r>
                <a:rPr lang="en-US" altLang="zh-CN" sz="900" dirty="0">
                  <a:solidFill>
                    <a:schemeClr val="bg1"/>
                  </a:solidFill>
                  <a:latin typeface="+mj-lt"/>
                </a:rPr>
                <a:t>Windows 8.1 Enterprise</a:t>
              </a:r>
              <a:endParaRPr lang="en-US" sz="900" dirty="0">
                <a:solidFill>
                  <a:schemeClr val="bg1"/>
                </a:solidFill>
                <a:latin typeface="+mj-lt"/>
              </a:endParaRPr>
            </a:p>
          </p:txBody>
        </p:sp>
      </p:grpSp>
      <p:grpSp>
        <p:nvGrpSpPr>
          <p:cNvPr id="22" name="Group 21"/>
          <p:cNvGrpSpPr/>
          <p:nvPr/>
        </p:nvGrpSpPr>
        <p:grpSpPr>
          <a:xfrm>
            <a:off x="1674726" y="3224402"/>
            <a:ext cx="1600956" cy="1318109"/>
            <a:chOff x="1674726" y="3224402"/>
            <a:chExt cx="1600956" cy="1318109"/>
          </a:xfrm>
        </p:grpSpPr>
        <p:pic>
          <p:nvPicPr>
            <p:cNvPr id="23" name="Picture 22"/>
            <p:cNvPicPr>
              <a:picLocks noChangeAspect="1"/>
            </p:cNvPicPr>
            <p:nvPr/>
          </p:nvPicPr>
          <p:blipFill>
            <a:blip r:embed="rId8"/>
            <a:stretch>
              <a:fillRect/>
            </a:stretch>
          </p:blipFill>
          <p:spPr>
            <a:xfrm>
              <a:off x="1831321" y="3224402"/>
              <a:ext cx="1318109" cy="1318109"/>
            </a:xfrm>
            <a:prstGeom prst="rect">
              <a:avLst/>
            </a:prstGeom>
          </p:spPr>
        </p:pic>
        <p:sp>
          <p:nvSpPr>
            <p:cNvPr id="24" name="Rectangle 23"/>
            <p:cNvSpPr/>
            <p:nvPr/>
          </p:nvSpPr>
          <p:spPr>
            <a:xfrm>
              <a:off x="1674726" y="4308137"/>
              <a:ext cx="1600956" cy="230832"/>
            </a:xfrm>
            <a:prstGeom prst="rect">
              <a:avLst/>
            </a:prstGeom>
          </p:spPr>
          <p:txBody>
            <a:bodyPr wrap="square">
              <a:spAutoFit/>
            </a:bodyPr>
            <a:lstStyle/>
            <a:p>
              <a:pPr algn="ctr"/>
              <a:r>
                <a:rPr lang="pt-BR" sz="900" dirty="0">
                  <a:solidFill>
                    <a:schemeClr val="bg1"/>
                  </a:solidFill>
                  <a:latin typeface="+mj-lt"/>
                </a:rPr>
                <a:t>SQL </a:t>
              </a:r>
              <a:r>
                <a:rPr lang="en-US" altLang="zh-CN" sz="900" dirty="0">
                  <a:solidFill>
                    <a:schemeClr val="bg1"/>
                  </a:solidFill>
                  <a:latin typeface="+mj-lt"/>
                </a:rPr>
                <a:t>Server 2014 Standard</a:t>
              </a:r>
              <a:endParaRPr lang="en-US" sz="900" dirty="0">
                <a:solidFill>
                  <a:schemeClr val="bg1"/>
                </a:solidFill>
                <a:latin typeface="+mj-lt"/>
              </a:endParaRPr>
            </a:p>
          </p:txBody>
        </p:sp>
      </p:grpSp>
      <p:grpSp>
        <p:nvGrpSpPr>
          <p:cNvPr id="25" name="Group 24"/>
          <p:cNvGrpSpPr/>
          <p:nvPr/>
        </p:nvGrpSpPr>
        <p:grpSpPr>
          <a:xfrm>
            <a:off x="3149429" y="3224402"/>
            <a:ext cx="1600956" cy="1320942"/>
            <a:chOff x="3149429" y="3224402"/>
            <a:chExt cx="1600956" cy="1320942"/>
          </a:xfrm>
        </p:grpSpPr>
        <p:pic>
          <p:nvPicPr>
            <p:cNvPr id="26" name="Picture 25"/>
            <p:cNvPicPr>
              <a:picLocks noChangeAspect="1"/>
            </p:cNvPicPr>
            <p:nvPr/>
          </p:nvPicPr>
          <p:blipFill>
            <a:blip r:embed="rId9"/>
            <a:stretch>
              <a:fillRect/>
            </a:stretch>
          </p:blipFill>
          <p:spPr>
            <a:xfrm>
              <a:off x="3282866" y="3224402"/>
              <a:ext cx="1320942" cy="1320942"/>
            </a:xfrm>
            <a:prstGeom prst="rect">
              <a:avLst/>
            </a:prstGeom>
          </p:spPr>
        </p:pic>
        <p:sp>
          <p:nvSpPr>
            <p:cNvPr id="27" name="Rectangle 26"/>
            <p:cNvSpPr/>
            <p:nvPr/>
          </p:nvSpPr>
          <p:spPr>
            <a:xfrm>
              <a:off x="3149429" y="4298873"/>
              <a:ext cx="1600956" cy="230832"/>
            </a:xfrm>
            <a:prstGeom prst="rect">
              <a:avLst/>
            </a:prstGeom>
          </p:spPr>
          <p:txBody>
            <a:bodyPr wrap="square">
              <a:spAutoFit/>
            </a:bodyPr>
            <a:lstStyle/>
            <a:p>
              <a:pPr algn="ctr"/>
              <a:r>
                <a:rPr lang="en-US" altLang="zh-CN" sz="900" dirty="0">
                  <a:solidFill>
                    <a:schemeClr val="bg1"/>
                  </a:solidFill>
                  <a:latin typeface="+mj-lt"/>
                </a:rPr>
                <a:t>Oracle Database 11g R2</a:t>
              </a:r>
              <a:endParaRPr lang="en-US" sz="900" dirty="0">
                <a:solidFill>
                  <a:schemeClr val="bg1"/>
                </a:solidFill>
                <a:latin typeface="+mj-lt"/>
              </a:endParaRPr>
            </a:p>
          </p:txBody>
        </p:sp>
      </p:grpSp>
      <p:grpSp>
        <p:nvGrpSpPr>
          <p:cNvPr id="28" name="Group 27"/>
          <p:cNvGrpSpPr/>
          <p:nvPr/>
        </p:nvGrpSpPr>
        <p:grpSpPr>
          <a:xfrm>
            <a:off x="4584482" y="3224402"/>
            <a:ext cx="1600956" cy="1321217"/>
            <a:chOff x="4584482" y="3224402"/>
            <a:chExt cx="1600956" cy="1321217"/>
          </a:xfrm>
        </p:grpSpPr>
        <p:pic>
          <p:nvPicPr>
            <p:cNvPr id="29" name="Picture 28"/>
            <p:cNvPicPr>
              <a:picLocks noChangeAspect="1"/>
            </p:cNvPicPr>
            <p:nvPr/>
          </p:nvPicPr>
          <p:blipFill>
            <a:blip r:embed="rId10"/>
            <a:stretch>
              <a:fillRect/>
            </a:stretch>
          </p:blipFill>
          <p:spPr>
            <a:xfrm>
              <a:off x="4734411" y="3224402"/>
              <a:ext cx="1318109" cy="1318109"/>
            </a:xfrm>
            <a:prstGeom prst="rect">
              <a:avLst/>
            </a:prstGeom>
          </p:spPr>
        </p:pic>
        <p:sp>
          <p:nvSpPr>
            <p:cNvPr id="30" name="Rectangle 29"/>
            <p:cNvSpPr/>
            <p:nvPr/>
          </p:nvSpPr>
          <p:spPr>
            <a:xfrm>
              <a:off x="4584482" y="4314787"/>
              <a:ext cx="1600956" cy="230832"/>
            </a:xfrm>
            <a:prstGeom prst="rect">
              <a:avLst/>
            </a:prstGeom>
          </p:spPr>
          <p:txBody>
            <a:bodyPr wrap="square">
              <a:spAutoFit/>
            </a:bodyPr>
            <a:lstStyle/>
            <a:p>
              <a:pPr algn="ctr"/>
              <a:r>
                <a:rPr lang="en-US" altLang="zh-CN" sz="900" dirty="0">
                  <a:solidFill>
                    <a:schemeClr val="bg1"/>
                  </a:solidFill>
                  <a:latin typeface="+mj-lt"/>
                </a:rPr>
                <a:t>BizTalk Server 2013</a:t>
              </a:r>
              <a:endParaRPr lang="en-US" sz="900" dirty="0">
                <a:solidFill>
                  <a:schemeClr val="bg1"/>
                </a:solidFill>
                <a:latin typeface="+mj-lt"/>
              </a:endParaRPr>
            </a:p>
          </p:txBody>
        </p:sp>
      </p:grpSp>
      <p:grpSp>
        <p:nvGrpSpPr>
          <p:cNvPr id="31" name="Group 30"/>
          <p:cNvGrpSpPr/>
          <p:nvPr/>
        </p:nvGrpSpPr>
        <p:grpSpPr>
          <a:xfrm>
            <a:off x="6061936" y="3226447"/>
            <a:ext cx="1600956" cy="1318897"/>
            <a:chOff x="6061936" y="3226447"/>
            <a:chExt cx="1600956" cy="1318897"/>
          </a:xfrm>
        </p:grpSpPr>
        <p:pic>
          <p:nvPicPr>
            <p:cNvPr id="32" name="Picture 31"/>
            <p:cNvPicPr>
              <a:picLocks noChangeAspect="1"/>
            </p:cNvPicPr>
            <p:nvPr/>
          </p:nvPicPr>
          <p:blipFill>
            <a:blip r:embed="rId11"/>
            <a:stretch>
              <a:fillRect/>
            </a:stretch>
          </p:blipFill>
          <p:spPr>
            <a:xfrm>
              <a:off x="6183123" y="3226447"/>
              <a:ext cx="1318897" cy="1318897"/>
            </a:xfrm>
            <a:prstGeom prst="rect">
              <a:avLst/>
            </a:prstGeom>
          </p:spPr>
        </p:pic>
        <p:sp>
          <p:nvSpPr>
            <p:cNvPr id="33" name="Rectangle 32"/>
            <p:cNvSpPr/>
            <p:nvPr/>
          </p:nvSpPr>
          <p:spPr>
            <a:xfrm>
              <a:off x="6061936" y="4308137"/>
              <a:ext cx="1600956" cy="230832"/>
            </a:xfrm>
            <a:prstGeom prst="rect">
              <a:avLst/>
            </a:prstGeom>
          </p:spPr>
          <p:txBody>
            <a:bodyPr wrap="square">
              <a:spAutoFit/>
            </a:bodyPr>
            <a:lstStyle/>
            <a:p>
              <a:pPr algn="ctr"/>
              <a:r>
                <a:rPr lang="en-US" altLang="zh-CN" sz="900" dirty="0">
                  <a:solidFill>
                    <a:schemeClr val="bg1"/>
                  </a:solidFill>
                  <a:latin typeface="+mj-lt"/>
                </a:rPr>
                <a:t>SharePoint Server Farm</a:t>
              </a:r>
              <a:endParaRPr lang="en-US" sz="900" dirty="0">
                <a:solidFill>
                  <a:schemeClr val="bg1"/>
                </a:solidFill>
                <a:latin typeface="+mj-lt"/>
              </a:endParaRPr>
            </a:p>
          </p:txBody>
        </p:sp>
      </p:grpSp>
      <p:grpSp>
        <p:nvGrpSpPr>
          <p:cNvPr id="34" name="Group 33"/>
          <p:cNvGrpSpPr/>
          <p:nvPr/>
        </p:nvGrpSpPr>
        <p:grpSpPr>
          <a:xfrm>
            <a:off x="7509168" y="3226447"/>
            <a:ext cx="1600956" cy="1320101"/>
            <a:chOff x="7509168" y="3226447"/>
            <a:chExt cx="1600956" cy="1320101"/>
          </a:xfrm>
        </p:grpSpPr>
        <p:pic>
          <p:nvPicPr>
            <p:cNvPr id="35" name="Picture 34"/>
            <p:cNvPicPr>
              <a:picLocks noChangeAspect="1"/>
            </p:cNvPicPr>
            <p:nvPr/>
          </p:nvPicPr>
          <p:blipFill>
            <a:blip r:embed="rId12"/>
            <a:stretch>
              <a:fillRect/>
            </a:stretch>
          </p:blipFill>
          <p:spPr>
            <a:xfrm>
              <a:off x="7637503" y="3226447"/>
              <a:ext cx="1318897" cy="1318897"/>
            </a:xfrm>
            <a:prstGeom prst="rect">
              <a:avLst/>
            </a:prstGeom>
          </p:spPr>
        </p:pic>
        <p:sp>
          <p:nvSpPr>
            <p:cNvPr id="36" name="Rectangle 35"/>
            <p:cNvSpPr/>
            <p:nvPr/>
          </p:nvSpPr>
          <p:spPr>
            <a:xfrm>
              <a:off x="7509168" y="4177216"/>
              <a:ext cx="1600956" cy="369332"/>
            </a:xfrm>
            <a:prstGeom prst="rect">
              <a:avLst/>
            </a:prstGeom>
          </p:spPr>
          <p:txBody>
            <a:bodyPr wrap="square">
              <a:spAutoFit/>
            </a:bodyPr>
            <a:lstStyle/>
            <a:p>
              <a:pPr algn="ctr"/>
              <a:r>
                <a:rPr lang="en-US" altLang="zh-CN" sz="900" dirty="0">
                  <a:solidFill>
                    <a:schemeClr val="bg1"/>
                  </a:solidFill>
                  <a:latin typeface="+mj-lt"/>
                </a:rPr>
                <a:t>Microsoft Dynamics </a:t>
              </a:r>
            </a:p>
            <a:p>
              <a:pPr algn="ctr"/>
              <a:r>
                <a:rPr lang="en-US" altLang="zh-CN" sz="900" dirty="0">
                  <a:solidFill>
                    <a:schemeClr val="bg1"/>
                  </a:solidFill>
                  <a:latin typeface="+mj-lt"/>
                </a:rPr>
                <a:t>GP 2013</a:t>
              </a:r>
              <a:endParaRPr lang="en-US" sz="900" dirty="0">
                <a:solidFill>
                  <a:schemeClr val="bg1"/>
                </a:solidFill>
                <a:latin typeface="+mj-lt"/>
              </a:endParaRPr>
            </a:p>
          </p:txBody>
        </p:sp>
      </p:grpSp>
      <p:grpSp>
        <p:nvGrpSpPr>
          <p:cNvPr id="37" name="Group 36"/>
          <p:cNvGrpSpPr/>
          <p:nvPr/>
        </p:nvGrpSpPr>
        <p:grpSpPr>
          <a:xfrm>
            <a:off x="9078050" y="3228608"/>
            <a:ext cx="1316736" cy="1316736"/>
            <a:chOff x="9078050" y="3228608"/>
            <a:chExt cx="1316736" cy="1316736"/>
          </a:xfrm>
        </p:grpSpPr>
        <p:pic>
          <p:nvPicPr>
            <p:cNvPr id="38" name="Picture 37"/>
            <p:cNvPicPr>
              <a:picLocks noChangeAspect="1"/>
            </p:cNvPicPr>
            <p:nvPr/>
          </p:nvPicPr>
          <p:blipFill>
            <a:blip r:embed="rId13"/>
            <a:stretch>
              <a:fillRect/>
            </a:stretch>
          </p:blipFill>
          <p:spPr>
            <a:xfrm>
              <a:off x="9078050" y="3228608"/>
              <a:ext cx="1316736" cy="1316736"/>
            </a:xfrm>
            <a:prstGeom prst="rect">
              <a:avLst/>
            </a:prstGeom>
          </p:spPr>
        </p:pic>
        <p:sp>
          <p:nvSpPr>
            <p:cNvPr id="39" name="Rectangle 38"/>
            <p:cNvSpPr/>
            <p:nvPr/>
          </p:nvSpPr>
          <p:spPr>
            <a:xfrm>
              <a:off x="9110123" y="4255933"/>
              <a:ext cx="1231732" cy="230832"/>
            </a:xfrm>
            <a:prstGeom prst="rect">
              <a:avLst/>
            </a:prstGeom>
          </p:spPr>
          <p:txBody>
            <a:bodyPr wrap="square">
              <a:spAutoFit/>
            </a:bodyPr>
            <a:lstStyle/>
            <a:p>
              <a:pPr algn="ctr"/>
              <a:r>
                <a:rPr lang="en-US" altLang="zh-CN" sz="900" dirty="0">
                  <a:solidFill>
                    <a:schemeClr val="bg1"/>
                  </a:solidFill>
                  <a:latin typeface="+mj-lt"/>
                </a:rPr>
                <a:t>Zulu 8</a:t>
              </a:r>
              <a:endParaRPr lang="en-US" sz="900" dirty="0">
                <a:solidFill>
                  <a:schemeClr val="bg1"/>
                </a:solidFill>
                <a:latin typeface="+mj-lt"/>
              </a:endParaRPr>
            </a:p>
          </p:txBody>
        </p:sp>
      </p:grpSp>
      <p:grpSp>
        <p:nvGrpSpPr>
          <p:cNvPr id="40" name="Group 39"/>
          <p:cNvGrpSpPr/>
          <p:nvPr/>
        </p:nvGrpSpPr>
        <p:grpSpPr>
          <a:xfrm>
            <a:off x="1689897" y="4662521"/>
            <a:ext cx="1600956" cy="1334769"/>
            <a:chOff x="1689897" y="4662521"/>
            <a:chExt cx="1600956" cy="1334769"/>
          </a:xfrm>
        </p:grpSpPr>
        <p:pic>
          <p:nvPicPr>
            <p:cNvPr id="41" name="Picture 40"/>
            <p:cNvPicPr>
              <a:picLocks noChangeAspect="1"/>
            </p:cNvPicPr>
            <p:nvPr/>
          </p:nvPicPr>
          <p:blipFill>
            <a:blip r:embed="rId14"/>
            <a:stretch>
              <a:fillRect/>
            </a:stretch>
          </p:blipFill>
          <p:spPr>
            <a:xfrm>
              <a:off x="1831321" y="4662521"/>
              <a:ext cx="1316736" cy="1316736"/>
            </a:xfrm>
            <a:prstGeom prst="rect">
              <a:avLst/>
            </a:prstGeom>
          </p:spPr>
        </p:pic>
        <p:sp>
          <p:nvSpPr>
            <p:cNvPr id="42" name="Rectangle 41"/>
            <p:cNvSpPr/>
            <p:nvPr/>
          </p:nvSpPr>
          <p:spPr>
            <a:xfrm>
              <a:off x="1689897" y="5627958"/>
              <a:ext cx="1600956" cy="369332"/>
            </a:xfrm>
            <a:prstGeom prst="rect">
              <a:avLst/>
            </a:prstGeom>
          </p:spPr>
          <p:txBody>
            <a:bodyPr wrap="square">
              <a:spAutoFit/>
            </a:bodyPr>
            <a:lstStyle/>
            <a:p>
              <a:pPr algn="ctr"/>
              <a:r>
                <a:rPr lang="en-US" sz="900" dirty="0">
                  <a:solidFill>
                    <a:schemeClr val="bg1"/>
                  </a:solidFill>
                  <a:latin typeface="+mj-lt"/>
                </a:rPr>
                <a:t>SAP HA</a:t>
              </a:r>
              <a:r>
                <a:rPr lang="en-US" altLang="zh-CN" sz="900" dirty="0">
                  <a:solidFill>
                    <a:schemeClr val="bg1"/>
                  </a:solidFill>
                  <a:latin typeface="+mj-lt"/>
                </a:rPr>
                <a:t>NA </a:t>
              </a:r>
            </a:p>
            <a:p>
              <a:pPr algn="ctr"/>
              <a:r>
                <a:rPr lang="en-US" altLang="zh-CN" sz="900" dirty="0">
                  <a:solidFill>
                    <a:schemeClr val="bg1"/>
                  </a:solidFill>
                  <a:latin typeface="+mj-lt"/>
                </a:rPr>
                <a:t>Developer Edition</a:t>
              </a:r>
              <a:endParaRPr lang="en-US" sz="900" dirty="0">
                <a:solidFill>
                  <a:schemeClr val="bg1"/>
                </a:solidFill>
                <a:latin typeface="+mj-lt"/>
              </a:endParaRPr>
            </a:p>
          </p:txBody>
        </p:sp>
      </p:grpSp>
      <p:grpSp>
        <p:nvGrpSpPr>
          <p:cNvPr id="43" name="Group 42"/>
          <p:cNvGrpSpPr/>
          <p:nvPr/>
        </p:nvGrpSpPr>
        <p:grpSpPr>
          <a:xfrm>
            <a:off x="3167323" y="4662519"/>
            <a:ext cx="1600956" cy="1316736"/>
            <a:chOff x="3167323" y="4662519"/>
            <a:chExt cx="1600956" cy="1316736"/>
          </a:xfrm>
        </p:grpSpPr>
        <p:pic>
          <p:nvPicPr>
            <p:cNvPr id="44" name="Picture 43"/>
            <p:cNvPicPr>
              <a:picLocks noChangeAspect="1"/>
            </p:cNvPicPr>
            <p:nvPr/>
          </p:nvPicPr>
          <p:blipFill>
            <a:blip r:embed="rId15"/>
            <a:stretch>
              <a:fillRect/>
            </a:stretch>
          </p:blipFill>
          <p:spPr>
            <a:xfrm>
              <a:off x="3281577" y="4662519"/>
              <a:ext cx="1316736" cy="1316736"/>
            </a:xfrm>
            <a:prstGeom prst="rect">
              <a:avLst/>
            </a:prstGeom>
          </p:spPr>
        </p:pic>
        <p:sp>
          <p:nvSpPr>
            <p:cNvPr id="45" name="Rectangle 44"/>
            <p:cNvSpPr/>
            <p:nvPr/>
          </p:nvSpPr>
          <p:spPr>
            <a:xfrm>
              <a:off x="3167323" y="5724185"/>
              <a:ext cx="1600956" cy="230832"/>
            </a:xfrm>
            <a:prstGeom prst="rect">
              <a:avLst/>
            </a:prstGeom>
          </p:spPr>
          <p:txBody>
            <a:bodyPr wrap="square">
              <a:spAutoFit/>
            </a:bodyPr>
            <a:lstStyle/>
            <a:p>
              <a:pPr algn="ctr"/>
              <a:r>
                <a:rPr lang="en-US" altLang="zh-CN" sz="900" dirty="0">
                  <a:solidFill>
                    <a:schemeClr val="bg1"/>
                  </a:solidFill>
                  <a:latin typeface="+mj-lt"/>
                </a:rPr>
                <a:t>Puppet Enterprise 3.2.3</a:t>
              </a:r>
              <a:endParaRPr lang="en-US" sz="900" dirty="0">
                <a:solidFill>
                  <a:schemeClr val="bg1"/>
                </a:solidFill>
                <a:latin typeface="+mj-lt"/>
              </a:endParaRPr>
            </a:p>
          </p:txBody>
        </p:sp>
      </p:grpSp>
      <p:grpSp>
        <p:nvGrpSpPr>
          <p:cNvPr id="46" name="Group 45"/>
          <p:cNvGrpSpPr/>
          <p:nvPr/>
        </p:nvGrpSpPr>
        <p:grpSpPr>
          <a:xfrm>
            <a:off x="4598313" y="4662519"/>
            <a:ext cx="1600956" cy="1316736"/>
            <a:chOff x="4598313" y="4662519"/>
            <a:chExt cx="1600956" cy="1316736"/>
          </a:xfrm>
        </p:grpSpPr>
        <p:pic>
          <p:nvPicPr>
            <p:cNvPr id="47" name="Picture 46"/>
            <p:cNvPicPr>
              <a:picLocks noChangeAspect="1"/>
            </p:cNvPicPr>
            <p:nvPr/>
          </p:nvPicPr>
          <p:blipFill>
            <a:blip r:embed="rId16"/>
            <a:stretch>
              <a:fillRect/>
            </a:stretch>
          </p:blipFill>
          <p:spPr>
            <a:xfrm>
              <a:off x="4731832" y="4662519"/>
              <a:ext cx="1316736" cy="1316736"/>
            </a:xfrm>
            <a:prstGeom prst="rect">
              <a:avLst/>
            </a:prstGeom>
          </p:spPr>
        </p:pic>
        <p:sp>
          <p:nvSpPr>
            <p:cNvPr id="48" name="Rectangle 47"/>
            <p:cNvSpPr/>
            <p:nvPr/>
          </p:nvSpPr>
          <p:spPr>
            <a:xfrm>
              <a:off x="4598313" y="5748423"/>
              <a:ext cx="1600956" cy="230832"/>
            </a:xfrm>
            <a:prstGeom prst="rect">
              <a:avLst/>
            </a:prstGeom>
          </p:spPr>
          <p:txBody>
            <a:bodyPr wrap="square">
              <a:spAutoFit/>
            </a:bodyPr>
            <a:lstStyle/>
            <a:p>
              <a:pPr algn="ctr"/>
              <a:r>
                <a:rPr lang="en-US" altLang="zh-CN" sz="900" dirty="0">
                  <a:solidFill>
                    <a:schemeClr val="bg1"/>
                  </a:solidFill>
                  <a:latin typeface="+mj-lt"/>
                </a:rPr>
                <a:t>Barracuda Web Application</a:t>
              </a:r>
              <a:endParaRPr lang="en-US" sz="900" dirty="0">
                <a:solidFill>
                  <a:schemeClr val="bg1"/>
                </a:solidFill>
                <a:latin typeface="+mj-lt"/>
              </a:endParaRPr>
            </a:p>
          </p:txBody>
        </p:sp>
      </p:grpSp>
      <p:grpSp>
        <p:nvGrpSpPr>
          <p:cNvPr id="49" name="Group 48"/>
          <p:cNvGrpSpPr/>
          <p:nvPr/>
        </p:nvGrpSpPr>
        <p:grpSpPr>
          <a:xfrm>
            <a:off x="6041013" y="4660076"/>
            <a:ext cx="1600956" cy="1350790"/>
            <a:chOff x="6041013" y="4660076"/>
            <a:chExt cx="1600956" cy="1350790"/>
          </a:xfrm>
        </p:grpSpPr>
        <p:pic>
          <p:nvPicPr>
            <p:cNvPr id="50" name="Picture 49"/>
            <p:cNvPicPr>
              <a:picLocks noChangeAspect="1"/>
            </p:cNvPicPr>
            <p:nvPr/>
          </p:nvPicPr>
          <p:blipFill>
            <a:blip r:embed="rId17"/>
            <a:stretch>
              <a:fillRect/>
            </a:stretch>
          </p:blipFill>
          <p:spPr>
            <a:xfrm>
              <a:off x="6183123" y="4660076"/>
              <a:ext cx="1316736" cy="1316736"/>
            </a:xfrm>
            <a:prstGeom prst="rect">
              <a:avLst/>
            </a:prstGeom>
          </p:spPr>
        </p:pic>
        <p:sp>
          <p:nvSpPr>
            <p:cNvPr id="51" name="Rectangle 50"/>
            <p:cNvSpPr/>
            <p:nvPr/>
          </p:nvSpPr>
          <p:spPr>
            <a:xfrm>
              <a:off x="6041013" y="5641534"/>
              <a:ext cx="1600956" cy="369332"/>
            </a:xfrm>
            <a:prstGeom prst="rect">
              <a:avLst/>
            </a:prstGeom>
          </p:spPr>
          <p:txBody>
            <a:bodyPr wrap="square">
              <a:spAutoFit/>
            </a:bodyPr>
            <a:lstStyle/>
            <a:p>
              <a:pPr algn="ctr"/>
              <a:r>
                <a:rPr lang="en-US" altLang="zh-CN" sz="900" dirty="0">
                  <a:solidFill>
                    <a:schemeClr val="bg1"/>
                  </a:solidFill>
                  <a:latin typeface="+mj-lt"/>
                </a:rPr>
                <a:t>Oracle WebLogic</a:t>
              </a:r>
            </a:p>
            <a:p>
              <a:pPr algn="ctr"/>
              <a:r>
                <a:rPr lang="en-US" altLang="zh-CN" sz="900" dirty="0">
                  <a:solidFill>
                    <a:schemeClr val="bg1"/>
                  </a:solidFill>
                  <a:latin typeface="+mj-lt"/>
                </a:rPr>
                <a:t>Server 12.1.2</a:t>
              </a:r>
              <a:endParaRPr lang="en-US" sz="900" dirty="0">
                <a:solidFill>
                  <a:schemeClr val="bg1"/>
                </a:solidFill>
                <a:latin typeface="+mj-lt"/>
              </a:endParaRPr>
            </a:p>
          </p:txBody>
        </p:sp>
      </p:grpSp>
      <p:grpSp>
        <p:nvGrpSpPr>
          <p:cNvPr id="52" name="Group 51"/>
          <p:cNvGrpSpPr/>
          <p:nvPr/>
        </p:nvGrpSpPr>
        <p:grpSpPr>
          <a:xfrm>
            <a:off x="7495480" y="4660076"/>
            <a:ext cx="1600956" cy="1316736"/>
            <a:chOff x="7495480" y="4660076"/>
            <a:chExt cx="1600956" cy="1316736"/>
          </a:xfrm>
        </p:grpSpPr>
        <p:pic>
          <p:nvPicPr>
            <p:cNvPr id="53" name="Picture 52"/>
            <p:cNvPicPr>
              <a:picLocks noChangeAspect="1"/>
            </p:cNvPicPr>
            <p:nvPr/>
          </p:nvPicPr>
          <p:blipFill>
            <a:blip r:embed="rId18"/>
            <a:stretch>
              <a:fillRect/>
            </a:stretch>
          </p:blipFill>
          <p:spPr>
            <a:xfrm>
              <a:off x="7637503" y="4660076"/>
              <a:ext cx="1316736" cy="1316736"/>
            </a:xfrm>
            <a:prstGeom prst="rect">
              <a:avLst/>
            </a:prstGeom>
          </p:spPr>
        </p:pic>
        <p:sp>
          <p:nvSpPr>
            <p:cNvPr id="54" name="Rectangle 53"/>
            <p:cNvSpPr/>
            <p:nvPr/>
          </p:nvSpPr>
          <p:spPr>
            <a:xfrm>
              <a:off x="7495480" y="5681645"/>
              <a:ext cx="1600956" cy="230832"/>
            </a:xfrm>
            <a:prstGeom prst="rect">
              <a:avLst/>
            </a:prstGeom>
          </p:spPr>
          <p:txBody>
            <a:bodyPr wrap="square">
              <a:spAutoFit/>
            </a:bodyPr>
            <a:lstStyle/>
            <a:p>
              <a:pPr algn="ctr"/>
              <a:r>
                <a:rPr lang="en-US" altLang="zh-CN" sz="900" dirty="0">
                  <a:solidFill>
                    <a:schemeClr val="bg1"/>
                  </a:solidFill>
                  <a:latin typeface="+mj-lt"/>
                </a:rPr>
                <a:t>Visual Studio Ultimate 2013</a:t>
              </a:r>
              <a:endParaRPr lang="en-US" sz="900" dirty="0">
                <a:solidFill>
                  <a:schemeClr val="bg1"/>
                </a:solidFill>
                <a:latin typeface="+mj-lt"/>
              </a:endParaRPr>
            </a:p>
          </p:txBody>
        </p:sp>
      </p:grpSp>
      <p:grpSp>
        <p:nvGrpSpPr>
          <p:cNvPr id="55" name="Group 54"/>
          <p:cNvGrpSpPr/>
          <p:nvPr/>
        </p:nvGrpSpPr>
        <p:grpSpPr>
          <a:xfrm>
            <a:off x="7520557" y="1794291"/>
            <a:ext cx="1559195" cy="1316736"/>
            <a:chOff x="7520557" y="1794291"/>
            <a:chExt cx="1559195" cy="1316736"/>
          </a:xfrm>
        </p:grpSpPr>
        <p:pic>
          <p:nvPicPr>
            <p:cNvPr id="56" name="Picture 55"/>
            <p:cNvPicPr>
              <a:picLocks noChangeAspect="1"/>
            </p:cNvPicPr>
            <p:nvPr/>
          </p:nvPicPr>
          <p:blipFill>
            <a:blip r:embed="rId19"/>
            <a:stretch>
              <a:fillRect/>
            </a:stretch>
          </p:blipFill>
          <p:spPr>
            <a:xfrm>
              <a:off x="7637503" y="1794291"/>
              <a:ext cx="1316736" cy="1316736"/>
            </a:xfrm>
            <a:prstGeom prst="rect">
              <a:avLst/>
            </a:prstGeom>
          </p:spPr>
        </p:pic>
        <p:sp>
          <p:nvSpPr>
            <p:cNvPr id="57" name="Rectangle 56"/>
            <p:cNvSpPr/>
            <p:nvPr/>
          </p:nvSpPr>
          <p:spPr>
            <a:xfrm>
              <a:off x="7520557" y="2851398"/>
              <a:ext cx="1559195" cy="230832"/>
            </a:xfrm>
            <a:prstGeom prst="rect">
              <a:avLst/>
            </a:prstGeom>
          </p:spPr>
          <p:txBody>
            <a:bodyPr wrap="square">
              <a:spAutoFit/>
            </a:bodyPr>
            <a:lstStyle/>
            <a:p>
              <a:pPr algn="ctr"/>
              <a:r>
                <a:rPr lang="en-US" altLang="zh-CN" sz="900" dirty="0" err="1">
                  <a:solidFill>
                    <a:schemeClr val="bg1"/>
                  </a:solidFill>
                  <a:latin typeface="+mj-lt"/>
                </a:rPr>
                <a:t>openSUSE</a:t>
              </a:r>
              <a:r>
                <a:rPr lang="en-US" altLang="zh-CN" sz="900" dirty="0">
                  <a:solidFill>
                    <a:schemeClr val="bg1"/>
                  </a:solidFill>
                  <a:latin typeface="+mj-lt"/>
                </a:rPr>
                <a:t> 13.1</a:t>
              </a:r>
              <a:endParaRPr lang="en-US" sz="900" dirty="0">
                <a:solidFill>
                  <a:schemeClr val="bg1"/>
                </a:solidFill>
                <a:latin typeface="+mj-lt"/>
              </a:endParaRPr>
            </a:p>
          </p:txBody>
        </p:sp>
      </p:grpSp>
    </p:spTree>
    <p:extLst>
      <p:ext uri="{BB962C8B-B14F-4D97-AF65-F5344CB8AC3E}">
        <p14:creationId xmlns:p14="http://schemas.microsoft.com/office/powerpoint/2010/main" val="1037923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 decel="100000"/>
                                        <p:tgtEl>
                                          <p:spTgt spid="4"/>
                                        </p:tgtEl>
                                      </p:cBhvr>
                                    </p:animEffect>
                                    <p:anim calcmode="lin" valueType="num">
                                      <p:cBhvr>
                                        <p:cTn id="8" dur="200" decel="100000" fill="hold"/>
                                        <p:tgtEl>
                                          <p:spTgt spid="4"/>
                                        </p:tgtEl>
                                        <p:attrNameLst>
                                          <p:attrName>style.rotation</p:attrName>
                                        </p:attrNameLst>
                                      </p:cBhvr>
                                      <p:tavLst>
                                        <p:tav tm="0">
                                          <p:val>
                                            <p:fltVal val="-90"/>
                                          </p:val>
                                        </p:tav>
                                        <p:tav tm="100000">
                                          <p:val>
                                            <p:fltVal val="0"/>
                                          </p:val>
                                        </p:tav>
                                      </p:tavLst>
                                    </p:anim>
                                    <p:anim calcmode="lin" valueType="num">
                                      <p:cBhvr>
                                        <p:cTn id="9" dur="200" decel="100000" fill="hold"/>
                                        <p:tgtEl>
                                          <p:spTgt spid="4"/>
                                        </p:tgtEl>
                                        <p:attrNameLst>
                                          <p:attrName>ppt_x</p:attrName>
                                        </p:attrNameLst>
                                      </p:cBhvr>
                                      <p:tavLst>
                                        <p:tav tm="0">
                                          <p:val>
                                            <p:strVal val="#ppt_x+0.4"/>
                                          </p:val>
                                        </p:tav>
                                        <p:tav tm="100000">
                                          <p:val>
                                            <p:strVal val="#ppt_x-0.05"/>
                                          </p:val>
                                        </p:tav>
                                      </p:tavLst>
                                    </p:anim>
                                    <p:anim calcmode="lin" valueType="num">
                                      <p:cBhvr>
                                        <p:cTn id="10" dur="200" decel="100000" fill="hold"/>
                                        <p:tgtEl>
                                          <p:spTgt spid="4"/>
                                        </p:tgtEl>
                                        <p:attrNameLst>
                                          <p:attrName>ppt_y</p:attrName>
                                        </p:attrNameLst>
                                      </p:cBhvr>
                                      <p:tavLst>
                                        <p:tav tm="0">
                                          <p:val>
                                            <p:strVal val="#ppt_y-0.4"/>
                                          </p:val>
                                        </p:tav>
                                        <p:tav tm="100000">
                                          <p:val>
                                            <p:strVal val="#ppt_y+0.1"/>
                                          </p:val>
                                        </p:tav>
                                      </p:tavLst>
                                    </p:anim>
                                    <p:anim calcmode="lin" valueType="num">
                                      <p:cBhvr>
                                        <p:cTn id="11" dur="50" accel="100000" fill="hold">
                                          <p:stCondLst>
                                            <p:cond delay="200"/>
                                          </p:stCondLst>
                                        </p:cTn>
                                        <p:tgtEl>
                                          <p:spTgt spid="4"/>
                                        </p:tgtEl>
                                        <p:attrNameLst>
                                          <p:attrName>ppt_x</p:attrName>
                                        </p:attrNameLst>
                                      </p:cBhvr>
                                      <p:tavLst>
                                        <p:tav tm="0">
                                          <p:val>
                                            <p:strVal val="#ppt_x-0.05"/>
                                          </p:val>
                                        </p:tav>
                                        <p:tav tm="100000">
                                          <p:val>
                                            <p:strVal val="#ppt_x"/>
                                          </p:val>
                                        </p:tav>
                                      </p:tavLst>
                                    </p:anim>
                                    <p:anim calcmode="lin" valueType="num">
                                      <p:cBhvr>
                                        <p:cTn id="12" dur="50" accel="100000" fill="hold">
                                          <p:stCondLst>
                                            <p:cond delay="200"/>
                                          </p:stCondLst>
                                        </p:cTn>
                                        <p:tgtEl>
                                          <p:spTgt spid="4"/>
                                        </p:tgtEl>
                                        <p:attrNameLst>
                                          <p:attrName>ppt_y</p:attrName>
                                        </p:attrNameLst>
                                      </p:cBhvr>
                                      <p:tavLst>
                                        <p:tav tm="0">
                                          <p:val>
                                            <p:strVal val="#ppt_y+0.1"/>
                                          </p:val>
                                        </p:tav>
                                        <p:tav tm="100000">
                                          <p:val>
                                            <p:strVal val="#ppt_y"/>
                                          </p:val>
                                        </p:tav>
                                      </p:tavLst>
                                    </p:anim>
                                  </p:childTnLst>
                                </p:cTn>
                              </p:par>
                            </p:childTnLst>
                          </p:cTn>
                        </p:par>
                        <p:par>
                          <p:cTn id="13" fill="hold">
                            <p:stCondLst>
                              <p:cond delay="250"/>
                            </p:stCondLst>
                            <p:childTnLst>
                              <p:par>
                                <p:cTn id="14" presetID="30"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200" decel="100000"/>
                                        <p:tgtEl>
                                          <p:spTgt spid="7"/>
                                        </p:tgtEl>
                                      </p:cBhvr>
                                    </p:animEffect>
                                    <p:anim calcmode="lin" valueType="num">
                                      <p:cBhvr>
                                        <p:cTn id="17" dur="200" decel="100000" fill="hold"/>
                                        <p:tgtEl>
                                          <p:spTgt spid="7"/>
                                        </p:tgtEl>
                                        <p:attrNameLst>
                                          <p:attrName>style.rotation</p:attrName>
                                        </p:attrNameLst>
                                      </p:cBhvr>
                                      <p:tavLst>
                                        <p:tav tm="0">
                                          <p:val>
                                            <p:fltVal val="-90"/>
                                          </p:val>
                                        </p:tav>
                                        <p:tav tm="100000">
                                          <p:val>
                                            <p:fltVal val="0"/>
                                          </p:val>
                                        </p:tav>
                                      </p:tavLst>
                                    </p:anim>
                                    <p:anim calcmode="lin" valueType="num">
                                      <p:cBhvr>
                                        <p:cTn id="18" dur="200" decel="100000" fill="hold"/>
                                        <p:tgtEl>
                                          <p:spTgt spid="7"/>
                                        </p:tgtEl>
                                        <p:attrNameLst>
                                          <p:attrName>ppt_x</p:attrName>
                                        </p:attrNameLst>
                                      </p:cBhvr>
                                      <p:tavLst>
                                        <p:tav tm="0">
                                          <p:val>
                                            <p:strVal val="#ppt_x+0.4"/>
                                          </p:val>
                                        </p:tav>
                                        <p:tav tm="100000">
                                          <p:val>
                                            <p:strVal val="#ppt_x-0.05"/>
                                          </p:val>
                                        </p:tav>
                                      </p:tavLst>
                                    </p:anim>
                                    <p:anim calcmode="lin" valueType="num">
                                      <p:cBhvr>
                                        <p:cTn id="19" dur="200" decel="100000" fill="hold"/>
                                        <p:tgtEl>
                                          <p:spTgt spid="7"/>
                                        </p:tgtEl>
                                        <p:attrNameLst>
                                          <p:attrName>ppt_y</p:attrName>
                                        </p:attrNameLst>
                                      </p:cBhvr>
                                      <p:tavLst>
                                        <p:tav tm="0">
                                          <p:val>
                                            <p:strVal val="#ppt_y-0.4"/>
                                          </p:val>
                                        </p:tav>
                                        <p:tav tm="100000">
                                          <p:val>
                                            <p:strVal val="#ppt_y+0.1"/>
                                          </p:val>
                                        </p:tav>
                                      </p:tavLst>
                                    </p:anim>
                                    <p:anim calcmode="lin" valueType="num">
                                      <p:cBhvr>
                                        <p:cTn id="20" dur="50" accel="100000" fill="hold">
                                          <p:stCondLst>
                                            <p:cond delay="200"/>
                                          </p:stCondLst>
                                        </p:cTn>
                                        <p:tgtEl>
                                          <p:spTgt spid="7"/>
                                        </p:tgtEl>
                                        <p:attrNameLst>
                                          <p:attrName>ppt_x</p:attrName>
                                        </p:attrNameLst>
                                      </p:cBhvr>
                                      <p:tavLst>
                                        <p:tav tm="0">
                                          <p:val>
                                            <p:strVal val="#ppt_x-0.05"/>
                                          </p:val>
                                        </p:tav>
                                        <p:tav tm="100000">
                                          <p:val>
                                            <p:strVal val="#ppt_x"/>
                                          </p:val>
                                        </p:tav>
                                      </p:tavLst>
                                    </p:anim>
                                    <p:anim calcmode="lin" valueType="num">
                                      <p:cBhvr>
                                        <p:cTn id="21" dur="50" accel="100000" fill="hold">
                                          <p:stCondLst>
                                            <p:cond delay="200"/>
                                          </p:stCondLst>
                                        </p:cTn>
                                        <p:tgtEl>
                                          <p:spTgt spid="7"/>
                                        </p:tgtEl>
                                        <p:attrNameLst>
                                          <p:attrName>ppt_y</p:attrName>
                                        </p:attrNameLst>
                                      </p:cBhvr>
                                      <p:tavLst>
                                        <p:tav tm="0">
                                          <p:val>
                                            <p:strVal val="#ppt_y+0.1"/>
                                          </p:val>
                                        </p:tav>
                                        <p:tav tm="100000">
                                          <p:val>
                                            <p:strVal val="#ppt_y"/>
                                          </p:val>
                                        </p:tav>
                                      </p:tavLst>
                                    </p:anim>
                                  </p:childTnLst>
                                </p:cTn>
                              </p:par>
                            </p:childTnLst>
                          </p:cTn>
                        </p:par>
                        <p:par>
                          <p:cTn id="22" fill="hold">
                            <p:stCondLst>
                              <p:cond delay="500"/>
                            </p:stCondLst>
                            <p:childTnLst>
                              <p:par>
                                <p:cTn id="23" presetID="30"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200" decel="100000"/>
                                        <p:tgtEl>
                                          <p:spTgt spid="10"/>
                                        </p:tgtEl>
                                      </p:cBhvr>
                                    </p:animEffect>
                                    <p:anim calcmode="lin" valueType="num">
                                      <p:cBhvr>
                                        <p:cTn id="26" dur="200" decel="100000" fill="hold"/>
                                        <p:tgtEl>
                                          <p:spTgt spid="10"/>
                                        </p:tgtEl>
                                        <p:attrNameLst>
                                          <p:attrName>style.rotation</p:attrName>
                                        </p:attrNameLst>
                                      </p:cBhvr>
                                      <p:tavLst>
                                        <p:tav tm="0">
                                          <p:val>
                                            <p:fltVal val="-90"/>
                                          </p:val>
                                        </p:tav>
                                        <p:tav tm="100000">
                                          <p:val>
                                            <p:fltVal val="0"/>
                                          </p:val>
                                        </p:tav>
                                      </p:tavLst>
                                    </p:anim>
                                    <p:anim calcmode="lin" valueType="num">
                                      <p:cBhvr>
                                        <p:cTn id="27" dur="200" decel="100000" fill="hold"/>
                                        <p:tgtEl>
                                          <p:spTgt spid="10"/>
                                        </p:tgtEl>
                                        <p:attrNameLst>
                                          <p:attrName>ppt_x</p:attrName>
                                        </p:attrNameLst>
                                      </p:cBhvr>
                                      <p:tavLst>
                                        <p:tav tm="0">
                                          <p:val>
                                            <p:strVal val="#ppt_x+0.4"/>
                                          </p:val>
                                        </p:tav>
                                        <p:tav tm="100000">
                                          <p:val>
                                            <p:strVal val="#ppt_x-0.05"/>
                                          </p:val>
                                        </p:tav>
                                      </p:tavLst>
                                    </p:anim>
                                    <p:anim calcmode="lin" valueType="num">
                                      <p:cBhvr>
                                        <p:cTn id="28" dur="200" decel="100000" fill="hold"/>
                                        <p:tgtEl>
                                          <p:spTgt spid="10"/>
                                        </p:tgtEl>
                                        <p:attrNameLst>
                                          <p:attrName>ppt_y</p:attrName>
                                        </p:attrNameLst>
                                      </p:cBhvr>
                                      <p:tavLst>
                                        <p:tav tm="0">
                                          <p:val>
                                            <p:strVal val="#ppt_y-0.4"/>
                                          </p:val>
                                        </p:tav>
                                        <p:tav tm="100000">
                                          <p:val>
                                            <p:strVal val="#ppt_y+0.1"/>
                                          </p:val>
                                        </p:tav>
                                      </p:tavLst>
                                    </p:anim>
                                    <p:anim calcmode="lin" valueType="num">
                                      <p:cBhvr>
                                        <p:cTn id="29" dur="50" accel="100000" fill="hold">
                                          <p:stCondLst>
                                            <p:cond delay="200"/>
                                          </p:stCondLst>
                                        </p:cTn>
                                        <p:tgtEl>
                                          <p:spTgt spid="10"/>
                                        </p:tgtEl>
                                        <p:attrNameLst>
                                          <p:attrName>ppt_x</p:attrName>
                                        </p:attrNameLst>
                                      </p:cBhvr>
                                      <p:tavLst>
                                        <p:tav tm="0">
                                          <p:val>
                                            <p:strVal val="#ppt_x-0.05"/>
                                          </p:val>
                                        </p:tav>
                                        <p:tav tm="100000">
                                          <p:val>
                                            <p:strVal val="#ppt_x"/>
                                          </p:val>
                                        </p:tav>
                                      </p:tavLst>
                                    </p:anim>
                                    <p:anim calcmode="lin" valueType="num">
                                      <p:cBhvr>
                                        <p:cTn id="30" dur="50" accel="100000" fill="hold">
                                          <p:stCondLst>
                                            <p:cond delay="200"/>
                                          </p:stCondLst>
                                        </p:cTn>
                                        <p:tgtEl>
                                          <p:spTgt spid="10"/>
                                        </p:tgtEl>
                                        <p:attrNameLst>
                                          <p:attrName>ppt_y</p:attrName>
                                        </p:attrNameLst>
                                      </p:cBhvr>
                                      <p:tavLst>
                                        <p:tav tm="0">
                                          <p:val>
                                            <p:strVal val="#ppt_y+0.1"/>
                                          </p:val>
                                        </p:tav>
                                        <p:tav tm="100000">
                                          <p:val>
                                            <p:strVal val="#ppt_y"/>
                                          </p:val>
                                        </p:tav>
                                      </p:tavLst>
                                    </p:anim>
                                  </p:childTnLst>
                                </p:cTn>
                              </p:par>
                            </p:childTnLst>
                          </p:cTn>
                        </p:par>
                        <p:par>
                          <p:cTn id="31" fill="hold">
                            <p:stCondLst>
                              <p:cond delay="750"/>
                            </p:stCondLst>
                            <p:childTnLst>
                              <p:par>
                                <p:cTn id="32" presetID="30" presetClass="entr" presetSubtype="0" fill="hold"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200" decel="100000"/>
                                        <p:tgtEl>
                                          <p:spTgt spid="13"/>
                                        </p:tgtEl>
                                      </p:cBhvr>
                                    </p:animEffect>
                                    <p:anim calcmode="lin" valueType="num">
                                      <p:cBhvr>
                                        <p:cTn id="35" dur="200" decel="100000" fill="hold"/>
                                        <p:tgtEl>
                                          <p:spTgt spid="13"/>
                                        </p:tgtEl>
                                        <p:attrNameLst>
                                          <p:attrName>style.rotation</p:attrName>
                                        </p:attrNameLst>
                                      </p:cBhvr>
                                      <p:tavLst>
                                        <p:tav tm="0">
                                          <p:val>
                                            <p:fltVal val="-90"/>
                                          </p:val>
                                        </p:tav>
                                        <p:tav tm="100000">
                                          <p:val>
                                            <p:fltVal val="0"/>
                                          </p:val>
                                        </p:tav>
                                      </p:tavLst>
                                    </p:anim>
                                    <p:anim calcmode="lin" valueType="num">
                                      <p:cBhvr>
                                        <p:cTn id="36" dur="200" decel="100000" fill="hold"/>
                                        <p:tgtEl>
                                          <p:spTgt spid="13"/>
                                        </p:tgtEl>
                                        <p:attrNameLst>
                                          <p:attrName>ppt_x</p:attrName>
                                        </p:attrNameLst>
                                      </p:cBhvr>
                                      <p:tavLst>
                                        <p:tav tm="0">
                                          <p:val>
                                            <p:strVal val="#ppt_x+0.4"/>
                                          </p:val>
                                        </p:tav>
                                        <p:tav tm="100000">
                                          <p:val>
                                            <p:strVal val="#ppt_x-0.05"/>
                                          </p:val>
                                        </p:tav>
                                      </p:tavLst>
                                    </p:anim>
                                    <p:anim calcmode="lin" valueType="num">
                                      <p:cBhvr>
                                        <p:cTn id="37" dur="200" decel="100000" fill="hold"/>
                                        <p:tgtEl>
                                          <p:spTgt spid="13"/>
                                        </p:tgtEl>
                                        <p:attrNameLst>
                                          <p:attrName>ppt_y</p:attrName>
                                        </p:attrNameLst>
                                      </p:cBhvr>
                                      <p:tavLst>
                                        <p:tav tm="0">
                                          <p:val>
                                            <p:strVal val="#ppt_y-0.4"/>
                                          </p:val>
                                        </p:tav>
                                        <p:tav tm="100000">
                                          <p:val>
                                            <p:strVal val="#ppt_y+0.1"/>
                                          </p:val>
                                        </p:tav>
                                      </p:tavLst>
                                    </p:anim>
                                    <p:anim calcmode="lin" valueType="num">
                                      <p:cBhvr>
                                        <p:cTn id="38" dur="50" accel="100000" fill="hold">
                                          <p:stCondLst>
                                            <p:cond delay="200"/>
                                          </p:stCondLst>
                                        </p:cTn>
                                        <p:tgtEl>
                                          <p:spTgt spid="13"/>
                                        </p:tgtEl>
                                        <p:attrNameLst>
                                          <p:attrName>ppt_x</p:attrName>
                                        </p:attrNameLst>
                                      </p:cBhvr>
                                      <p:tavLst>
                                        <p:tav tm="0">
                                          <p:val>
                                            <p:strVal val="#ppt_x-0.05"/>
                                          </p:val>
                                        </p:tav>
                                        <p:tav tm="100000">
                                          <p:val>
                                            <p:strVal val="#ppt_x"/>
                                          </p:val>
                                        </p:tav>
                                      </p:tavLst>
                                    </p:anim>
                                    <p:anim calcmode="lin" valueType="num">
                                      <p:cBhvr>
                                        <p:cTn id="39" dur="50" accel="100000" fill="hold">
                                          <p:stCondLst>
                                            <p:cond delay="200"/>
                                          </p:stCondLst>
                                        </p:cTn>
                                        <p:tgtEl>
                                          <p:spTgt spid="13"/>
                                        </p:tgtEl>
                                        <p:attrNameLst>
                                          <p:attrName>ppt_y</p:attrName>
                                        </p:attrNameLst>
                                      </p:cBhvr>
                                      <p:tavLst>
                                        <p:tav tm="0">
                                          <p:val>
                                            <p:strVal val="#ppt_y+0.1"/>
                                          </p:val>
                                        </p:tav>
                                        <p:tav tm="100000">
                                          <p:val>
                                            <p:strVal val="#ppt_y"/>
                                          </p:val>
                                        </p:tav>
                                      </p:tavLst>
                                    </p:anim>
                                  </p:childTnLst>
                                </p:cTn>
                              </p:par>
                            </p:childTnLst>
                          </p:cTn>
                        </p:par>
                        <p:par>
                          <p:cTn id="40" fill="hold">
                            <p:stCondLst>
                              <p:cond delay="1000"/>
                            </p:stCondLst>
                            <p:childTnLst>
                              <p:par>
                                <p:cTn id="41" presetID="30" presetClass="entr" presetSubtype="0" fill="hold" nodeType="after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fade">
                                      <p:cBhvr>
                                        <p:cTn id="43" dur="200" decel="100000"/>
                                        <p:tgtEl>
                                          <p:spTgt spid="55"/>
                                        </p:tgtEl>
                                      </p:cBhvr>
                                    </p:animEffect>
                                    <p:anim calcmode="lin" valueType="num">
                                      <p:cBhvr>
                                        <p:cTn id="44" dur="200" decel="100000" fill="hold"/>
                                        <p:tgtEl>
                                          <p:spTgt spid="55"/>
                                        </p:tgtEl>
                                        <p:attrNameLst>
                                          <p:attrName>style.rotation</p:attrName>
                                        </p:attrNameLst>
                                      </p:cBhvr>
                                      <p:tavLst>
                                        <p:tav tm="0">
                                          <p:val>
                                            <p:fltVal val="-90"/>
                                          </p:val>
                                        </p:tav>
                                        <p:tav tm="100000">
                                          <p:val>
                                            <p:fltVal val="0"/>
                                          </p:val>
                                        </p:tav>
                                      </p:tavLst>
                                    </p:anim>
                                    <p:anim calcmode="lin" valueType="num">
                                      <p:cBhvr>
                                        <p:cTn id="45" dur="200" decel="100000" fill="hold"/>
                                        <p:tgtEl>
                                          <p:spTgt spid="55"/>
                                        </p:tgtEl>
                                        <p:attrNameLst>
                                          <p:attrName>ppt_x</p:attrName>
                                        </p:attrNameLst>
                                      </p:cBhvr>
                                      <p:tavLst>
                                        <p:tav tm="0">
                                          <p:val>
                                            <p:strVal val="#ppt_x+0.4"/>
                                          </p:val>
                                        </p:tav>
                                        <p:tav tm="100000">
                                          <p:val>
                                            <p:strVal val="#ppt_x-0.05"/>
                                          </p:val>
                                        </p:tav>
                                      </p:tavLst>
                                    </p:anim>
                                    <p:anim calcmode="lin" valueType="num">
                                      <p:cBhvr>
                                        <p:cTn id="46" dur="200" decel="100000" fill="hold"/>
                                        <p:tgtEl>
                                          <p:spTgt spid="55"/>
                                        </p:tgtEl>
                                        <p:attrNameLst>
                                          <p:attrName>ppt_y</p:attrName>
                                        </p:attrNameLst>
                                      </p:cBhvr>
                                      <p:tavLst>
                                        <p:tav tm="0">
                                          <p:val>
                                            <p:strVal val="#ppt_y-0.4"/>
                                          </p:val>
                                        </p:tav>
                                        <p:tav tm="100000">
                                          <p:val>
                                            <p:strVal val="#ppt_y+0.1"/>
                                          </p:val>
                                        </p:tav>
                                      </p:tavLst>
                                    </p:anim>
                                    <p:anim calcmode="lin" valueType="num">
                                      <p:cBhvr>
                                        <p:cTn id="47" dur="50" accel="100000" fill="hold">
                                          <p:stCondLst>
                                            <p:cond delay="200"/>
                                          </p:stCondLst>
                                        </p:cTn>
                                        <p:tgtEl>
                                          <p:spTgt spid="55"/>
                                        </p:tgtEl>
                                        <p:attrNameLst>
                                          <p:attrName>ppt_x</p:attrName>
                                        </p:attrNameLst>
                                      </p:cBhvr>
                                      <p:tavLst>
                                        <p:tav tm="0">
                                          <p:val>
                                            <p:strVal val="#ppt_x-0.05"/>
                                          </p:val>
                                        </p:tav>
                                        <p:tav tm="100000">
                                          <p:val>
                                            <p:strVal val="#ppt_x"/>
                                          </p:val>
                                        </p:tav>
                                      </p:tavLst>
                                    </p:anim>
                                    <p:anim calcmode="lin" valueType="num">
                                      <p:cBhvr>
                                        <p:cTn id="48" dur="50" accel="100000" fill="hold">
                                          <p:stCondLst>
                                            <p:cond delay="200"/>
                                          </p:stCondLst>
                                        </p:cTn>
                                        <p:tgtEl>
                                          <p:spTgt spid="55"/>
                                        </p:tgtEl>
                                        <p:attrNameLst>
                                          <p:attrName>ppt_y</p:attrName>
                                        </p:attrNameLst>
                                      </p:cBhvr>
                                      <p:tavLst>
                                        <p:tav tm="0">
                                          <p:val>
                                            <p:strVal val="#ppt_y+0.1"/>
                                          </p:val>
                                        </p:tav>
                                        <p:tav tm="100000">
                                          <p:val>
                                            <p:strVal val="#ppt_y"/>
                                          </p:val>
                                        </p:tav>
                                      </p:tavLst>
                                    </p:anim>
                                  </p:childTnLst>
                                </p:cTn>
                              </p:par>
                            </p:childTnLst>
                          </p:cTn>
                        </p:par>
                        <p:par>
                          <p:cTn id="49" fill="hold">
                            <p:stCondLst>
                              <p:cond delay="1250"/>
                            </p:stCondLst>
                            <p:childTnLst>
                              <p:par>
                                <p:cTn id="50" presetID="30" presetClass="entr" presetSubtype="0" fill="hold"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200" decel="100000"/>
                                        <p:tgtEl>
                                          <p:spTgt spid="16"/>
                                        </p:tgtEl>
                                      </p:cBhvr>
                                    </p:animEffect>
                                    <p:anim calcmode="lin" valueType="num">
                                      <p:cBhvr>
                                        <p:cTn id="53" dur="200" decel="100000" fill="hold"/>
                                        <p:tgtEl>
                                          <p:spTgt spid="16"/>
                                        </p:tgtEl>
                                        <p:attrNameLst>
                                          <p:attrName>style.rotation</p:attrName>
                                        </p:attrNameLst>
                                      </p:cBhvr>
                                      <p:tavLst>
                                        <p:tav tm="0">
                                          <p:val>
                                            <p:fltVal val="-90"/>
                                          </p:val>
                                        </p:tav>
                                        <p:tav tm="100000">
                                          <p:val>
                                            <p:fltVal val="0"/>
                                          </p:val>
                                        </p:tav>
                                      </p:tavLst>
                                    </p:anim>
                                    <p:anim calcmode="lin" valueType="num">
                                      <p:cBhvr>
                                        <p:cTn id="54" dur="200" decel="100000" fill="hold"/>
                                        <p:tgtEl>
                                          <p:spTgt spid="16"/>
                                        </p:tgtEl>
                                        <p:attrNameLst>
                                          <p:attrName>ppt_x</p:attrName>
                                        </p:attrNameLst>
                                      </p:cBhvr>
                                      <p:tavLst>
                                        <p:tav tm="0">
                                          <p:val>
                                            <p:strVal val="#ppt_x+0.4"/>
                                          </p:val>
                                        </p:tav>
                                        <p:tav tm="100000">
                                          <p:val>
                                            <p:strVal val="#ppt_x-0.05"/>
                                          </p:val>
                                        </p:tav>
                                      </p:tavLst>
                                    </p:anim>
                                    <p:anim calcmode="lin" valueType="num">
                                      <p:cBhvr>
                                        <p:cTn id="55" dur="200" decel="100000" fill="hold"/>
                                        <p:tgtEl>
                                          <p:spTgt spid="16"/>
                                        </p:tgtEl>
                                        <p:attrNameLst>
                                          <p:attrName>ppt_y</p:attrName>
                                        </p:attrNameLst>
                                      </p:cBhvr>
                                      <p:tavLst>
                                        <p:tav tm="0">
                                          <p:val>
                                            <p:strVal val="#ppt_y-0.4"/>
                                          </p:val>
                                        </p:tav>
                                        <p:tav tm="100000">
                                          <p:val>
                                            <p:strVal val="#ppt_y+0.1"/>
                                          </p:val>
                                        </p:tav>
                                      </p:tavLst>
                                    </p:anim>
                                    <p:anim calcmode="lin" valueType="num">
                                      <p:cBhvr>
                                        <p:cTn id="56" dur="50" accel="100000" fill="hold">
                                          <p:stCondLst>
                                            <p:cond delay="200"/>
                                          </p:stCondLst>
                                        </p:cTn>
                                        <p:tgtEl>
                                          <p:spTgt spid="16"/>
                                        </p:tgtEl>
                                        <p:attrNameLst>
                                          <p:attrName>ppt_x</p:attrName>
                                        </p:attrNameLst>
                                      </p:cBhvr>
                                      <p:tavLst>
                                        <p:tav tm="0">
                                          <p:val>
                                            <p:strVal val="#ppt_x-0.05"/>
                                          </p:val>
                                        </p:tav>
                                        <p:tav tm="100000">
                                          <p:val>
                                            <p:strVal val="#ppt_x"/>
                                          </p:val>
                                        </p:tav>
                                      </p:tavLst>
                                    </p:anim>
                                    <p:anim calcmode="lin" valueType="num">
                                      <p:cBhvr>
                                        <p:cTn id="57" dur="50" accel="100000" fill="hold">
                                          <p:stCondLst>
                                            <p:cond delay="200"/>
                                          </p:stCondLst>
                                        </p:cTn>
                                        <p:tgtEl>
                                          <p:spTgt spid="16"/>
                                        </p:tgtEl>
                                        <p:attrNameLst>
                                          <p:attrName>ppt_y</p:attrName>
                                        </p:attrNameLst>
                                      </p:cBhvr>
                                      <p:tavLst>
                                        <p:tav tm="0">
                                          <p:val>
                                            <p:strVal val="#ppt_y+0.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30" presetClass="entr" presetSubtype="0" fill="hold"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200" decel="100000"/>
                                        <p:tgtEl>
                                          <p:spTgt spid="22"/>
                                        </p:tgtEl>
                                      </p:cBhvr>
                                    </p:animEffect>
                                    <p:anim calcmode="lin" valueType="num">
                                      <p:cBhvr>
                                        <p:cTn id="63" dur="200" decel="100000" fill="hold"/>
                                        <p:tgtEl>
                                          <p:spTgt spid="22"/>
                                        </p:tgtEl>
                                        <p:attrNameLst>
                                          <p:attrName>style.rotation</p:attrName>
                                        </p:attrNameLst>
                                      </p:cBhvr>
                                      <p:tavLst>
                                        <p:tav tm="0">
                                          <p:val>
                                            <p:fltVal val="-90"/>
                                          </p:val>
                                        </p:tav>
                                        <p:tav tm="100000">
                                          <p:val>
                                            <p:fltVal val="0"/>
                                          </p:val>
                                        </p:tav>
                                      </p:tavLst>
                                    </p:anim>
                                    <p:anim calcmode="lin" valueType="num">
                                      <p:cBhvr>
                                        <p:cTn id="64" dur="200" decel="100000" fill="hold"/>
                                        <p:tgtEl>
                                          <p:spTgt spid="22"/>
                                        </p:tgtEl>
                                        <p:attrNameLst>
                                          <p:attrName>ppt_x</p:attrName>
                                        </p:attrNameLst>
                                      </p:cBhvr>
                                      <p:tavLst>
                                        <p:tav tm="0">
                                          <p:val>
                                            <p:strVal val="#ppt_x+0.4"/>
                                          </p:val>
                                        </p:tav>
                                        <p:tav tm="100000">
                                          <p:val>
                                            <p:strVal val="#ppt_x-0.05"/>
                                          </p:val>
                                        </p:tav>
                                      </p:tavLst>
                                    </p:anim>
                                    <p:anim calcmode="lin" valueType="num">
                                      <p:cBhvr>
                                        <p:cTn id="65" dur="200" decel="100000" fill="hold"/>
                                        <p:tgtEl>
                                          <p:spTgt spid="22"/>
                                        </p:tgtEl>
                                        <p:attrNameLst>
                                          <p:attrName>ppt_y</p:attrName>
                                        </p:attrNameLst>
                                      </p:cBhvr>
                                      <p:tavLst>
                                        <p:tav tm="0">
                                          <p:val>
                                            <p:strVal val="#ppt_y-0.4"/>
                                          </p:val>
                                        </p:tav>
                                        <p:tav tm="100000">
                                          <p:val>
                                            <p:strVal val="#ppt_y+0.1"/>
                                          </p:val>
                                        </p:tav>
                                      </p:tavLst>
                                    </p:anim>
                                    <p:anim calcmode="lin" valueType="num">
                                      <p:cBhvr>
                                        <p:cTn id="66" dur="50" accel="100000" fill="hold">
                                          <p:stCondLst>
                                            <p:cond delay="200"/>
                                          </p:stCondLst>
                                        </p:cTn>
                                        <p:tgtEl>
                                          <p:spTgt spid="22"/>
                                        </p:tgtEl>
                                        <p:attrNameLst>
                                          <p:attrName>ppt_x</p:attrName>
                                        </p:attrNameLst>
                                      </p:cBhvr>
                                      <p:tavLst>
                                        <p:tav tm="0">
                                          <p:val>
                                            <p:strVal val="#ppt_x-0.05"/>
                                          </p:val>
                                        </p:tav>
                                        <p:tav tm="100000">
                                          <p:val>
                                            <p:strVal val="#ppt_x"/>
                                          </p:val>
                                        </p:tav>
                                      </p:tavLst>
                                    </p:anim>
                                    <p:anim calcmode="lin" valueType="num">
                                      <p:cBhvr>
                                        <p:cTn id="67" dur="50" accel="100000" fill="hold">
                                          <p:stCondLst>
                                            <p:cond delay="200"/>
                                          </p:stCondLst>
                                        </p:cTn>
                                        <p:tgtEl>
                                          <p:spTgt spid="22"/>
                                        </p:tgtEl>
                                        <p:attrNameLst>
                                          <p:attrName>ppt_y</p:attrName>
                                        </p:attrNameLst>
                                      </p:cBhvr>
                                      <p:tavLst>
                                        <p:tav tm="0">
                                          <p:val>
                                            <p:strVal val="#ppt_y+0.1"/>
                                          </p:val>
                                        </p:tav>
                                        <p:tav tm="100000">
                                          <p:val>
                                            <p:strVal val="#ppt_y"/>
                                          </p:val>
                                        </p:tav>
                                      </p:tavLst>
                                    </p:anim>
                                  </p:childTnLst>
                                </p:cTn>
                              </p:par>
                            </p:childTnLst>
                          </p:cTn>
                        </p:par>
                        <p:par>
                          <p:cTn id="68" fill="hold">
                            <p:stCondLst>
                              <p:cond delay="250"/>
                            </p:stCondLst>
                            <p:childTnLst>
                              <p:par>
                                <p:cTn id="69" presetID="30" presetClass="entr" presetSubtype="0" fill="hold" nodeType="after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fade">
                                      <p:cBhvr>
                                        <p:cTn id="71" dur="200" decel="100000"/>
                                        <p:tgtEl>
                                          <p:spTgt spid="25"/>
                                        </p:tgtEl>
                                      </p:cBhvr>
                                    </p:animEffect>
                                    <p:anim calcmode="lin" valueType="num">
                                      <p:cBhvr>
                                        <p:cTn id="72" dur="200" decel="100000" fill="hold"/>
                                        <p:tgtEl>
                                          <p:spTgt spid="25"/>
                                        </p:tgtEl>
                                        <p:attrNameLst>
                                          <p:attrName>style.rotation</p:attrName>
                                        </p:attrNameLst>
                                      </p:cBhvr>
                                      <p:tavLst>
                                        <p:tav tm="0">
                                          <p:val>
                                            <p:fltVal val="-90"/>
                                          </p:val>
                                        </p:tav>
                                        <p:tav tm="100000">
                                          <p:val>
                                            <p:fltVal val="0"/>
                                          </p:val>
                                        </p:tav>
                                      </p:tavLst>
                                    </p:anim>
                                    <p:anim calcmode="lin" valueType="num">
                                      <p:cBhvr>
                                        <p:cTn id="73" dur="200" decel="100000" fill="hold"/>
                                        <p:tgtEl>
                                          <p:spTgt spid="25"/>
                                        </p:tgtEl>
                                        <p:attrNameLst>
                                          <p:attrName>ppt_x</p:attrName>
                                        </p:attrNameLst>
                                      </p:cBhvr>
                                      <p:tavLst>
                                        <p:tav tm="0">
                                          <p:val>
                                            <p:strVal val="#ppt_x+0.4"/>
                                          </p:val>
                                        </p:tav>
                                        <p:tav tm="100000">
                                          <p:val>
                                            <p:strVal val="#ppt_x-0.05"/>
                                          </p:val>
                                        </p:tav>
                                      </p:tavLst>
                                    </p:anim>
                                    <p:anim calcmode="lin" valueType="num">
                                      <p:cBhvr>
                                        <p:cTn id="74" dur="200" decel="100000" fill="hold"/>
                                        <p:tgtEl>
                                          <p:spTgt spid="25"/>
                                        </p:tgtEl>
                                        <p:attrNameLst>
                                          <p:attrName>ppt_y</p:attrName>
                                        </p:attrNameLst>
                                      </p:cBhvr>
                                      <p:tavLst>
                                        <p:tav tm="0">
                                          <p:val>
                                            <p:strVal val="#ppt_y-0.4"/>
                                          </p:val>
                                        </p:tav>
                                        <p:tav tm="100000">
                                          <p:val>
                                            <p:strVal val="#ppt_y+0.1"/>
                                          </p:val>
                                        </p:tav>
                                      </p:tavLst>
                                    </p:anim>
                                    <p:anim calcmode="lin" valueType="num">
                                      <p:cBhvr>
                                        <p:cTn id="75" dur="50" accel="100000" fill="hold">
                                          <p:stCondLst>
                                            <p:cond delay="200"/>
                                          </p:stCondLst>
                                        </p:cTn>
                                        <p:tgtEl>
                                          <p:spTgt spid="25"/>
                                        </p:tgtEl>
                                        <p:attrNameLst>
                                          <p:attrName>ppt_x</p:attrName>
                                        </p:attrNameLst>
                                      </p:cBhvr>
                                      <p:tavLst>
                                        <p:tav tm="0">
                                          <p:val>
                                            <p:strVal val="#ppt_x-0.05"/>
                                          </p:val>
                                        </p:tav>
                                        <p:tav tm="100000">
                                          <p:val>
                                            <p:strVal val="#ppt_x"/>
                                          </p:val>
                                        </p:tav>
                                      </p:tavLst>
                                    </p:anim>
                                    <p:anim calcmode="lin" valueType="num">
                                      <p:cBhvr>
                                        <p:cTn id="76" dur="50" accel="100000" fill="hold">
                                          <p:stCondLst>
                                            <p:cond delay="200"/>
                                          </p:stCondLst>
                                        </p:cTn>
                                        <p:tgtEl>
                                          <p:spTgt spid="25"/>
                                        </p:tgtEl>
                                        <p:attrNameLst>
                                          <p:attrName>ppt_y</p:attrName>
                                        </p:attrNameLst>
                                      </p:cBhvr>
                                      <p:tavLst>
                                        <p:tav tm="0">
                                          <p:val>
                                            <p:strVal val="#ppt_y+0.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30" presetClass="entr" presetSubtype="0" fill="hold" nodeType="click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fade">
                                      <p:cBhvr>
                                        <p:cTn id="81" dur="200" decel="100000"/>
                                        <p:tgtEl>
                                          <p:spTgt spid="28"/>
                                        </p:tgtEl>
                                      </p:cBhvr>
                                    </p:animEffect>
                                    <p:anim calcmode="lin" valueType="num">
                                      <p:cBhvr>
                                        <p:cTn id="82" dur="200" decel="100000" fill="hold"/>
                                        <p:tgtEl>
                                          <p:spTgt spid="28"/>
                                        </p:tgtEl>
                                        <p:attrNameLst>
                                          <p:attrName>style.rotation</p:attrName>
                                        </p:attrNameLst>
                                      </p:cBhvr>
                                      <p:tavLst>
                                        <p:tav tm="0">
                                          <p:val>
                                            <p:fltVal val="-90"/>
                                          </p:val>
                                        </p:tav>
                                        <p:tav tm="100000">
                                          <p:val>
                                            <p:fltVal val="0"/>
                                          </p:val>
                                        </p:tav>
                                      </p:tavLst>
                                    </p:anim>
                                    <p:anim calcmode="lin" valueType="num">
                                      <p:cBhvr>
                                        <p:cTn id="83" dur="200" decel="100000" fill="hold"/>
                                        <p:tgtEl>
                                          <p:spTgt spid="28"/>
                                        </p:tgtEl>
                                        <p:attrNameLst>
                                          <p:attrName>ppt_x</p:attrName>
                                        </p:attrNameLst>
                                      </p:cBhvr>
                                      <p:tavLst>
                                        <p:tav tm="0">
                                          <p:val>
                                            <p:strVal val="#ppt_x+0.4"/>
                                          </p:val>
                                        </p:tav>
                                        <p:tav tm="100000">
                                          <p:val>
                                            <p:strVal val="#ppt_x-0.05"/>
                                          </p:val>
                                        </p:tav>
                                      </p:tavLst>
                                    </p:anim>
                                    <p:anim calcmode="lin" valueType="num">
                                      <p:cBhvr>
                                        <p:cTn id="84" dur="200" decel="100000" fill="hold"/>
                                        <p:tgtEl>
                                          <p:spTgt spid="28"/>
                                        </p:tgtEl>
                                        <p:attrNameLst>
                                          <p:attrName>ppt_y</p:attrName>
                                        </p:attrNameLst>
                                      </p:cBhvr>
                                      <p:tavLst>
                                        <p:tav tm="0">
                                          <p:val>
                                            <p:strVal val="#ppt_y-0.4"/>
                                          </p:val>
                                        </p:tav>
                                        <p:tav tm="100000">
                                          <p:val>
                                            <p:strVal val="#ppt_y+0.1"/>
                                          </p:val>
                                        </p:tav>
                                      </p:tavLst>
                                    </p:anim>
                                    <p:anim calcmode="lin" valueType="num">
                                      <p:cBhvr>
                                        <p:cTn id="85" dur="50" accel="100000" fill="hold">
                                          <p:stCondLst>
                                            <p:cond delay="200"/>
                                          </p:stCondLst>
                                        </p:cTn>
                                        <p:tgtEl>
                                          <p:spTgt spid="28"/>
                                        </p:tgtEl>
                                        <p:attrNameLst>
                                          <p:attrName>ppt_x</p:attrName>
                                        </p:attrNameLst>
                                      </p:cBhvr>
                                      <p:tavLst>
                                        <p:tav tm="0">
                                          <p:val>
                                            <p:strVal val="#ppt_x-0.05"/>
                                          </p:val>
                                        </p:tav>
                                        <p:tav tm="100000">
                                          <p:val>
                                            <p:strVal val="#ppt_x"/>
                                          </p:val>
                                        </p:tav>
                                      </p:tavLst>
                                    </p:anim>
                                    <p:anim calcmode="lin" valueType="num">
                                      <p:cBhvr>
                                        <p:cTn id="86" dur="50" accel="100000" fill="hold">
                                          <p:stCondLst>
                                            <p:cond delay="200"/>
                                          </p:stCondLst>
                                        </p:cTn>
                                        <p:tgtEl>
                                          <p:spTgt spid="28"/>
                                        </p:tgtEl>
                                        <p:attrNameLst>
                                          <p:attrName>ppt_y</p:attrName>
                                        </p:attrNameLst>
                                      </p:cBhvr>
                                      <p:tavLst>
                                        <p:tav tm="0">
                                          <p:val>
                                            <p:strVal val="#ppt_y+0.1"/>
                                          </p:val>
                                        </p:tav>
                                        <p:tav tm="100000">
                                          <p:val>
                                            <p:strVal val="#ppt_y"/>
                                          </p:val>
                                        </p:tav>
                                      </p:tavLst>
                                    </p:anim>
                                  </p:childTnLst>
                                </p:cTn>
                              </p:par>
                            </p:childTnLst>
                          </p:cTn>
                        </p:par>
                        <p:par>
                          <p:cTn id="87" fill="hold">
                            <p:stCondLst>
                              <p:cond delay="250"/>
                            </p:stCondLst>
                            <p:childTnLst>
                              <p:par>
                                <p:cTn id="88" presetID="30" presetClass="entr" presetSubtype="0" fill="hold" nodeType="afterEffect">
                                  <p:stCondLst>
                                    <p:cond delay="0"/>
                                  </p:stCondLst>
                                  <p:childTnLst>
                                    <p:set>
                                      <p:cBhvr>
                                        <p:cTn id="89" dur="1" fill="hold">
                                          <p:stCondLst>
                                            <p:cond delay="0"/>
                                          </p:stCondLst>
                                        </p:cTn>
                                        <p:tgtEl>
                                          <p:spTgt spid="31"/>
                                        </p:tgtEl>
                                        <p:attrNameLst>
                                          <p:attrName>style.visibility</p:attrName>
                                        </p:attrNameLst>
                                      </p:cBhvr>
                                      <p:to>
                                        <p:strVal val="visible"/>
                                      </p:to>
                                    </p:set>
                                    <p:animEffect transition="in" filter="fade">
                                      <p:cBhvr>
                                        <p:cTn id="90" dur="200" decel="100000"/>
                                        <p:tgtEl>
                                          <p:spTgt spid="31"/>
                                        </p:tgtEl>
                                      </p:cBhvr>
                                    </p:animEffect>
                                    <p:anim calcmode="lin" valueType="num">
                                      <p:cBhvr>
                                        <p:cTn id="91" dur="200" decel="100000" fill="hold"/>
                                        <p:tgtEl>
                                          <p:spTgt spid="31"/>
                                        </p:tgtEl>
                                        <p:attrNameLst>
                                          <p:attrName>style.rotation</p:attrName>
                                        </p:attrNameLst>
                                      </p:cBhvr>
                                      <p:tavLst>
                                        <p:tav tm="0">
                                          <p:val>
                                            <p:fltVal val="-90"/>
                                          </p:val>
                                        </p:tav>
                                        <p:tav tm="100000">
                                          <p:val>
                                            <p:fltVal val="0"/>
                                          </p:val>
                                        </p:tav>
                                      </p:tavLst>
                                    </p:anim>
                                    <p:anim calcmode="lin" valueType="num">
                                      <p:cBhvr>
                                        <p:cTn id="92" dur="200" decel="100000" fill="hold"/>
                                        <p:tgtEl>
                                          <p:spTgt spid="31"/>
                                        </p:tgtEl>
                                        <p:attrNameLst>
                                          <p:attrName>ppt_x</p:attrName>
                                        </p:attrNameLst>
                                      </p:cBhvr>
                                      <p:tavLst>
                                        <p:tav tm="0">
                                          <p:val>
                                            <p:strVal val="#ppt_x+0.4"/>
                                          </p:val>
                                        </p:tav>
                                        <p:tav tm="100000">
                                          <p:val>
                                            <p:strVal val="#ppt_x-0.05"/>
                                          </p:val>
                                        </p:tav>
                                      </p:tavLst>
                                    </p:anim>
                                    <p:anim calcmode="lin" valueType="num">
                                      <p:cBhvr>
                                        <p:cTn id="93" dur="200" decel="100000" fill="hold"/>
                                        <p:tgtEl>
                                          <p:spTgt spid="31"/>
                                        </p:tgtEl>
                                        <p:attrNameLst>
                                          <p:attrName>ppt_y</p:attrName>
                                        </p:attrNameLst>
                                      </p:cBhvr>
                                      <p:tavLst>
                                        <p:tav tm="0">
                                          <p:val>
                                            <p:strVal val="#ppt_y-0.4"/>
                                          </p:val>
                                        </p:tav>
                                        <p:tav tm="100000">
                                          <p:val>
                                            <p:strVal val="#ppt_y+0.1"/>
                                          </p:val>
                                        </p:tav>
                                      </p:tavLst>
                                    </p:anim>
                                    <p:anim calcmode="lin" valueType="num">
                                      <p:cBhvr>
                                        <p:cTn id="94" dur="50" accel="100000" fill="hold">
                                          <p:stCondLst>
                                            <p:cond delay="200"/>
                                          </p:stCondLst>
                                        </p:cTn>
                                        <p:tgtEl>
                                          <p:spTgt spid="31"/>
                                        </p:tgtEl>
                                        <p:attrNameLst>
                                          <p:attrName>ppt_x</p:attrName>
                                        </p:attrNameLst>
                                      </p:cBhvr>
                                      <p:tavLst>
                                        <p:tav tm="0">
                                          <p:val>
                                            <p:strVal val="#ppt_x-0.05"/>
                                          </p:val>
                                        </p:tav>
                                        <p:tav tm="100000">
                                          <p:val>
                                            <p:strVal val="#ppt_x"/>
                                          </p:val>
                                        </p:tav>
                                      </p:tavLst>
                                    </p:anim>
                                    <p:anim calcmode="lin" valueType="num">
                                      <p:cBhvr>
                                        <p:cTn id="95" dur="50" accel="100000" fill="hold">
                                          <p:stCondLst>
                                            <p:cond delay="200"/>
                                          </p:stCondLst>
                                        </p:cTn>
                                        <p:tgtEl>
                                          <p:spTgt spid="31"/>
                                        </p:tgtEl>
                                        <p:attrNameLst>
                                          <p:attrName>ppt_y</p:attrName>
                                        </p:attrNameLst>
                                      </p:cBhvr>
                                      <p:tavLst>
                                        <p:tav tm="0">
                                          <p:val>
                                            <p:strVal val="#ppt_y+0.1"/>
                                          </p:val>
                                        </p:tav>
                                        <p:tav tm="100000">
                                          <p:val>
                                            <p:strVal val="#ppt_y"/>
                                          </p:val>
                                        </p:tav>
                                      </p:tavLst>
                                    </p:anim>
                                  </p:childTnLst>
                                </p:cTn>
                              </p:par>
                            </p:childTnLst>
                          </p:cTn>
                        </p:par>
                        <p:par>
                          <p:cTn id="96" fill="hold">
                            <p:stCondLst>
                              <p:cond delay="500"/>
                            </p:stCondLst>
                            <p:childTnLst>
                              <p:par>
                                <p:cTn id="97" presetID="30" presetClass="entr" presetSubtype="0" fill="hold" nodeType="afterEffect">
                                  <p:stCondLst>
                                    <p:cond delay="0"/>
                                  </p:stCondLst>
                                  <p:childTnLst>
                                    <p:set>
                                      <p:cBhvr>
                                        <p:cTn id="98" dur="1" fill="hold">
                                          <p:stCondLst>
                                            <p:cond delay="0"/>
                                          </p:stCondLst>
                                        </p:cTn>
                                        <p:tgtEl>
                                          <p:spTgt spid="34"/>
                                        </p:tgtEl>
                                        <p:attrNameLst>
                                          <p:attrName>style.visibility</p:attrName>
                                        </p:attrNameLst>
                                      </p:cBhvr>
                                      <p:to>
                                        <p:strVal val="visible"/>
                                      </p:to>
                                    </p:set>
                                    <p:animEffect transition="in" filter="fade">
                                      <p:cBhvr>
                                        <p:cTn id="99" dur="200" decel="100000"/>
                                        <p:tgtEl>
                                          <p:spTgt spid="34"/>
                                        </p:tgtEl>
                                      </p:cBhvr>
                                    </p:animEffect>
                                    <p:anim calcmode="lin" valueType="num">
                                      <p:cBhvr>
                                        <p:cTn id="100" dur="200" decel="100000" fill="hold"/>
                                        <p:tgtEl>
                                          <p:spTgt spid="34"/>
                                        </p:tgtEl>
                                        <p:attrNameLst>
                                          <p:attrName>style.rotation</p:attrName>
                                        </p:attrNameLst>
                                      </p:cBhvr>
                                      <p:tavLst>
                                        <p:tav tm="0">
                                          <p:val>
                                            <p:fltVal val="-90"/>
                                          </p:val>
                                        </p:tav>
                                        <p:tav tm="100000">
                                          <p:val>
                                            <p:fltVal val="0"/>
                                          </p:val>
                                        </p:tav>
                                      </p:tavLst>
                                    </p:anim>
                                    <p:anim calcmode="lin" valueType="num">
                                      <p:cBhvr>
                                        <p:cTn id="101" dur="200" decel="100000" fill="hold"/>
                                        <p:tgtEl>
                                          <p:spTgt spid="34"/>
                                        </p:tgtEl>
                                        <p:attrNameLst>
                                          <p:attrName>ppt_x</p:attrName>
                                        </p:attrNameLst>
                                      </p:cBhvr>
                                      <p:tavLst>
                                        <p:tav tm="0">
                                          <p:val>
                                            <p:strVal val="#ppt_x+0.4"/>
                                          </p:val>
                                        </p:tav>
                                        <p:tav tm="100000">
                                          <p:val>
                                            <p:strVal val="#ppt_x-0.05"/>
                                          </p:val>
                                        </p:tav>
                                      </p:tavLst>
                                    </p:anim>
                                    <p:anim calcmode="lin" valueType="num">
                                      <p:cBhvr>
                                        <p:cTn id="102" dur="200" decel="100000" fill="hold"/>
                                        <p:tgtEl>
                                          <p:spTgt spid="34"/>
                                        </p:tgtEl>
                                        <p:attrNameLst>
                                          <p:attrName>ppt_y</p:attrName>
                                        </p:attrNameLst>
                                      </p:cBhvr>
                                      <p:tavLst>
                                        <p:tav tm="0">
                                          <p:val>
                                            <p:strVal val="#ppt_y-0.4"/>
                                          </p:val>
                                        </p:tav>
                                        <p:tav tm="100000">
                                          <p:val>
                                            <p:strVal val="#ppt_y+0.1"/>
                                          </p:val>
                                        </p:tav>
                                      </p:tavLst>
                                    </p:anim>
                                    <p:anim calcmode="lin" valueType="num">
                                      <p:cBhvr>
                                        <p:cTn id="103" dur="50" accel="100000" fill="hold">
                                          <p:stCondLst>
                                            <p:cond delay="200"/>
                                          </p:stCondLst>
                                        </p:cTn>
                                        <p:tgtEl>
                                          <p:spTgt spid="34"/>
                                        </p:tgtEl>
                                        <p:attrNameLst>
                                          <p:attrName>ppt_x</p:attrName>
                                        </p:attrNameLst>
                                      </p:cBhvr>
                                      <p:tavLst>
                                        <p:tav tm="0">
                                          <p:val>
                                            <p:strVal val="#ppt_x-0.05"/>
                                          </p:val>
                                        </p:tav>
                                        <p:tav tm="100000">
                                          <p:val>
                                            <p:strVal val="#ppt_x"/>
                                          </p:val>
                                        </p:tav>
                                      </p:tavLst>
                                    </p:anim>
                                    <p:anim calcmode="lin" valueType="num">
                                      <p:cBhvr>
                                        <p:cTn id="104" dur="50" accel="100000" fill="hold">
                                          <p:stCondLst>
                                            <p:cond delay="200"/>
                                          </p:stCondLst>
                                        </p:cTn>
                                        <p:tgtEl>
                                          <p:spTgt spid="34"/>
                                        </p:tgtEl>
                                        <p:attrNameLst>
                                          <p:attrName>ppt_y</p:attrName>
                                        </p:attrNameLst>
                                      </p:cBhvr>
                                      <p:tavLst>
                                        <p:tav tm="0">
                                          <p:val>
                                            <p:strVal val="#ppt_y+0.1"/>
                                          </p:val>
                                        </p:tav>
                                        <p:tav tm="100000">
                                          <p:val>
                                            <p:strVal val="#ppt_y"/>
                                          </p:val>
                                        </p:tav>
                                      </p:tavLst>
                                    </p:anim>
                                  </p:childTnLst>
                                </p:cTn>
                              </p:par>
                            </p:childTnLst>
                          </p:cTn>
                        </p:par>
                        <p:par>
                          <p:cTn id="105" fill="hold">
                            <p:stCondLst>
                              <p:cond delay="750"/>
                            </p:stCondLst>
                            <p:childTnLst>
                              <p:par>
                                <p:cTn id="106" presetID="30" presetClass="entr" presetSubtype="0" fill="hold" nodeType="afterEffect">
                                  <p:stCondLst>
                                    <p:cond delay="0"/>
                                  </p:stCondLst>
                                  <p:childTnLst>
                                    <p:set>
                                      <p:cBhvr>
                                        <p:cTn id="107" dur="1" fill="hold">
                                          <p:stCondLst>
                                            <p:cond delay="0"/>
                                          </p:stCondLst>
                                        </p:cTn>
                                        <p:tgtEl>
                                          <p:spTgt spid="37"/>
                                        </p:tgtEl>
                                        <p:attrNameLst>
                                          <p:attrName>style.visibility</p:attrName>
                                        </p:attrNameLst>
                                      </p:cBhvr>
                                      <p:to>
                                        <p:strVal val="visible"/>
                                      </p:to>
                                    </p:set>
                                    <p:animEffect transition="in" filter="fade">
                                      <p:cBhvr>
                                        <p:cTn id="108" dur="200" decel="100000"/>
                                        <p:tgtEl>
                                          <p:spTgt spid="37"/>
                                        </p:tgtEl>
                                      </p:cBhvr>
                                    </p:animEffect>
                                    <p:anim calcmode="lin" valueType="num">
                                      <p:cBhvr>
                                        <p:cTn id="109" dur="200" decel="100000" fill="hold"/>
                                        <p:tgtEl>
                                          <p:spTgt spid="37"/>
                                        </p:tgtEl>
                                        <p:attrNameLst>
                                          <p:attrName>style.rotation</p:attrName>
                                        </p:attrNameLst>
                                      </p:cBhvr>
                                      <p:tavLst>
                                        <p:tav tm="0">
                                          <p:val>
                                            <p:fltVal val="-90"/>
                                          </p:val>
                                        </p:tav>
                                        <p:tav tm="100000">
                                          <p:val>
                                            <p:fltVal val="0"/>
                                          </p:val>
                                        </p:tav>
                                      </p:tavLst>
                                    </p:anim>
                                    <p:anim calcmode="lin" valueType="num">
                                      <p:cBhvr>
                                        <p:cTn id="110" dur="200" decel="100000" fill="hold"/>
                                        <p:tgtEl>
                                          <p:spTgt spid="37"/>
                                        </p:tgtEl>
                                        <p:attrNameLst>
                                          <p:attrName>ppt_x</p:attrName>
                                        </p:attrNameLst>
                                      </p:cBhvr>
                                      <p:tavLst>
                                        <p:tav tm="0">
                                          <p:val>
                                            <p:strVal val="#ppt_x+0.4"/>
                                          </p:val>
                                        </p:tav>
                                        <p:tav tm="100000">
                                          <p:val>
                                            <p:strVal val="#ppt_x-0.05"/>
                                          </p:val>
                                        </p:tav>
                                      </p:tavLst>
                                    </p:anim>
                                    <p:anim calcmode="lin" valueType="num">
                                      <p:cBhvr>
                                        <p:cTn id="111" dur="200" decel="100000" fill="hold"/>
                                        <p:tgtEl>
                                          <p:spTgt spid="37"/>
                                        </p:tgtEl>
                                        <p:attrNameLst>
                                          <p:attrName>ppt_y</p:attrName>
                                        </p:attrNameLst>
                                      </p:cBhvr>
                                      <p:tavLst>
                                        <p:tav tm="0">
                                          <p:val>
                                            <p:strVal val="#ppt_y-0.4"/>
                                          </p:val>
                                        </p:tav>
                                        <p:tav tm="100000">
                                          <p:val>
                                            <p:strVal val="#ppt_y+0.1"/>
                                          </p:val>
                                        </p:tav>
                                      </p:tavLst>
                                    </p:anim>
                                    <p:anim calcmode="lin" valueType="num">
                                      <p:cBhvr>
                                        <p:cTn id="112" dur="50" accel="100000" fill="hold">
                                          <p:stCondLst>
                                            <p:cond delay="200"/>
                                          </p:stCondLst>
                                        </p:cTn>
                                        <p:tgtEl>
                                          <p:spTgt spid="37"/>
                                        </p:tgtEl>
                                        <p:attrNameLst>
                                          <p:attrName>ppt_x</p:attrName>
                                        </p:attrNameLst>
                                      </p:cBhvr>
                                      <p:tavLst>
                                        <p:tav tm="0">
                                          <p:val>
                                            <p:strVal val="#ppt_x-0.05"/>
                                          </p:val>
                                        </p:tav>
                                        <p:tav tm="100000">
                                          <p:val>
                                            <p:strVal val="#ppt_x"/>
                                          </p:val>
                                        </p:tav>
                                      </p:tavLst>
                                    </p:anim>
                                    <p:anim calcmode="lin" valueType="num">
                                      <p:cBhvr>
                                        <p:cTn id="113" dur="50" accel="100000" fill="hold">
                                          <p:stCondLst>
                                            <p:cond delay="200"/>
                                          </p:stCondLst>
                                        </p:cTn>
                                        <p:tgtEl>
                                          <p:spTgt spid="37"/>
                                        </p:tgtEl>
                                        <p:attrNameLst>
                                          <p:attrName>ppt_y</p:attrName>
                                        </p:attrNameLst>
                                      </p:cBhvr>
                                      <p:tavLst>
                                        <p:tav tm="0">
                                          <p:val>
                                            <p:strVal val="#ppt_y+0.1"/>
                                          </p:val>
                                        </p:tav>
                                        <p:tav tm="100000">
                                          <p:val>
                                            <p:strVal val="#ppt_y"/>
                                          </p:val>
                                        </p:tav>
                                      </p:tavLst>
                                    </p:anim>
                                  </p:childTnLst>
                                </p:cTn>
                              </p:par>
                            </p:childTnLst>
                          </p:cTn>
                        </p:par>
                        <p:par>
                          <p:cTn id="114" fill="hold">
                            <p:stCondLst>
                              <p:cond delay="1000"/>
                            </p:stCondLst>
                            <p:childTnLst>
                              <p:par>
                                <p:cTn id="115" presetID="30" presetClass="entr" presetSubtype="0" fill="hold" nodeType="after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fade">
                                      <p:cBhvr>
                                        <p:cTn id="117" dur="200" decel="100000"/>
                                        <p:tgtEl>
                                          <p:spTgt spid="40"/>
                                        </p:tgtEl>
                                      </p:cBhvr>
                                    </p:animEffect>
                                    <p:anim calcmode="lin" valueType="num">
                                      <p:cBhvr>
                                        <p:cTn id="118" dur="200" decel="100000" fill="hold"/>
                                        <p:tgtEl>
                                          <p:spTgt spid="40"/>
                                        </p:tgtEl>
                                        <p:attrNameLst>
                                          <p:attrName>style.rotation</p:attrName>
                                        </p:attrNameLst>
                                      </p:cBhvr>
                                      <p:tavLst>
                                        <p:tav tm="0">
                                          <p:val>
                                            <p:fltVal val="-90"/>
                                          </p:val>
                                        </p:tav>
                                        <p:tav tm="100000">
                                          <p:val>
                                            <p:fltVal val="0"/>
                                          </p:val>
                                        </p:tav>
                                      </p:tavLst>
                                    </p:anim>
                                    <p:anim calcmode="lin" valueType="num">
                                      <p:cBhvr>
                                        <p:cTn id="119" dur="200" decel="100000" fill="hold"/>
                                        <p:tgtEl>
                                          <p:spTgt spid="40"/>
                                        </p:tgtEl>
                                        <p:attrNameLst>
                                          <p:attrName>ppt_x</p:attrName>
                                        </p:attrNameLst>
                                      </p:cBhvr>
                                      <p:tavLst>
                                        <p:tav tm="0">
                                          <p:val>
                                            <p:strVal val="#ppt_x+0.4"/>
                                          </p:val>
                                        </p:tav>
                                        <p:tav tm="100000">
                                          <p:val>
                                            <p:strVal val="#ppt_x-0.05"/>
                                          </p:val>
                                        </p:tav>
                                      </p:tavLst>
                                    </p:anim>
                                    <p:anim calcmode="lin" valueType="num">
                                      <p:cBhvr>
                                        <p:cTn id="120" dur="200" decel="100000" fill="hold"/>
                                        <p:tgtEl>
                                          <p:spTgt spid="40"/>
                                        </p:tgtEl>
                                        <p:attrNameLst>
                                          <p:attrName>ppt_y</p:attrName>
                                        </p:attrNameLst>
                                      </p:cBhvr>
                                      <p:tavLst>
                                        <p:tav tm="0">
                                          <p:val>
                                            <p:strVal val="#ppt_y-0.4"/>
                                          </p:val>
                                        </p:tav>
                                        <p:tav tm="100000">
                                          <p:val>
                                            <p:strVal val="#ppt_y+0.1"/>
                                          </p:val>
                                        </p:tav>
                                      </p:tavLst>
                                    </p:anim>
                                    <p:anim calcmode="lin" valueType="num">
                                      <p:cBhvr>
                                        <p:cTn id="121" dur="50" accel="100000" fill="hold">
                                          <p:stCondLst>
                                            <p:cond delay="200"/>
                                          </p:stCondLst>
                                        </p:cTn>
                                        <p:tgtEl>
                                          <p:spTgt spid="40"/>
                                        </p:tgtEl>
                                        <p:attrNameLst>
                                          <p:attrName>ppt_x</p:attrName>
                                        </p:attrNameLst>
                                      </p:cBhvr>
                                      <p:tavLst>
                                        <p:tav tm="0">
                                          <p:val>
                                            <p:strVal val="#ppt_x-0.05"/>
                                          </p:val>
                                        </p:tav>
                                        <p:tav tm="100000">
                                          <p:val>
                                            <p:strVal val="#ppt_x"/>
                                          </p:val>
                                        </p:tav>
                                      </p:tavLst>
                                    </p:anim>
                                    <p:anim calcmode="lin" valueType="num">
                                      <p:cBhvr>
                                        <p:cTn id="122" dur="50" accel="100000" fill="hold">
                                          <p:stCondLst>
                                            <p:cond delay="200"/>
                                          </p:stCondLst>
                                        </p:cTn>
                                        <p:tgtEl>
                                          <p:spTgt spid="40"/>
                                        </p:tgtEl>
                                        <p:attrNameLst>
                                          <p:attrName>ppt_y</p:attrName>
                                        </p:attrNameLst>
                                      </p:cBhvr>
                                      <p:tavLst>
                                        <p:tav tm="0">
                                          <p:val>
                                            <p:strVal val="#ppt_y+0.1"/>
                                          </p:val>
                                        </p:tav>
                                        <p:tav tm="100000">
                                          <p:val>
                                            <p:strVal val="#ppt_y"/>
                                          </p:val>
                                        </p:tav>
                                      </p:tavLst>
                                    </p:anim>
                                  </p:childTnLst>
                                </p:cTn>
                              </p:par>
                            </p:childTnLst>
                          </p:cTn>
                        </p:par>
                        <p:par>
                          <p:cTn id="123" fill="hold">
                            <p:stCondLst>
                              <p:cond delay="1250"/>
                            </p:stCondLst>
                            <p:childTnLst>
                              <p:par>
                                <p:cTn id="124" presetID="30" presetClass="entr" presetSubtype="0" fill="hold" nodeType="afterEffect">
                                  <p:stCondLst>
                                    <p:cond delay="0"/>
                                  </p:stCondLst>
                                  <p:childTnLst>
                                    <p:set>
                                      <p:cBhvr>
                                        <p:cTn id="125" dur="1" fill="hold">
                                          <p:stCondLst>
                                            <p:cond delay="0"/>
                                          </p:stCondLst>
                                        </p:cTn>
                                        <p:tgtEl>
                                          <p:spTgt spid="43"/>
                                        </p:tgtEl>
                                        <p:attrNameLst>
                                          <p:attrName>style.visibility</p:attrName>
                                        </p:attrNameLst>
                                      </p:cBhvr>
                                      <p:to>
                                        <p:strVal val="visible"/>
                                      </p:to>
                                    </p:set>
                                    <p:animEffect transition="in" filter="fade">
                                      <p:cBhvr>
                                        <p:cTn id="126" dur="200" decel="100000"/>
                                        <p:tgtEl>
                                          <p:spTgt spid="43"/>
                                        </p:tgtEl>
                                      </p:cBhvr>
                                    </p:animEffect>
                                    <p:anim calcmode="lin" valueType="num">
                                      <p:cBhvr>
                                        <p:cTn id="127" dur="200" decel="100000" fill="hold"/>
                                        <p:tgtEl>
                                          <p:spTgt spid="43"/>
                                        </p:tgtEl>
                                        <p:attrNameLst>
                                          <p:attrName>style.rotation</p:attrName>
                                        </p:attrNameLst>
                                      </p:cBhvr>
                                      <p:tavLst>
                                        <p:tav tm="0">
                                          <p:val>
                                            <p:fltVal val="-90"/>
                                          </p:val>
                                        </p:tav>
                                        <p:tav tm="100000">
                                          <p:val>
                                            <p:fltVal val="0"/>
                                          </p:val>
                                        </p:tav>
                                      </p:tavLst>
                                    </p:anim>
                                    <p:anim calcmode="lin" valueType="num">
                                      <p:cBhvr>
                                        <p:cTn id="128" dur="200" decel="100000" fill="hold"/>
                                        <p:tgtEl>
                                          <p:spTgt spid="43"/>
                                        </p:tgtEl>
                                        <p:attrNameLst>
                                          <p:attrName>ppt_x</p:attrName>
                                        </p:attrNameLst>
                                      </p:cBhvr>
                                      <p:tavLst>
                                        <p:tav tm="0">
                                          <p:val>
                                            <p:strVal val="#ppt_x+0.4"/>
                                          </p:val>
                                        </p:tav>
                                        <p:tav tm="100000">
                                          <p:val>
                                            <p:strVal val="#ppt_x-0.05"/>
                                          </p:val>
                                        </p:tav>
                                      </p:tavLst>
                                    </p:anim>
                                    <p:anim calcmode="lin" valueType="num">
                                      <p:cBhvr>
                                        <p:cTn id="129" dur="200" decel="100000" fill="hold"/>
                                        <p:tgtEl>
                                          <p:spTgt spid="43"/>
                                        </p:tgtEl>
                                        <p:attrNameLst>
                                          <p:attrName>ppt_y</p:attrName>
                                        </p:attrNameLst>
                                      </p:cBhvr>
                                      <p:tavLst>
                                        <p:tav tm="0">
                                          <p:val>
                                            <p:strVal val="#ppt_y-0.4"/>
                                          </p:val>
                                        </p:tav>
                                        <p:tav tm="100000">
                                          <p:val>
                                            <p:strVal val="#ppt_y+0.1"/>
                                          </p:val>
                                        </p:tav>
                                      </p:tavLst>
                                    </p:anim>
                                    <p:anim calcmode="lin" valueType="num">
                                      <p:cBhvr>
                                        <p:cTn id="130" dur="50" accel="100000" fill="hold">
                                          <p:stCondLst>
                                            <p:cond delay="200"/>
                                          </p:stCondLst>
                                        </p:cTn>
                                        <p:tgtEl>
                                          <p:spTgt spid="43"/>
                                        </p:tgtEl>
                                        <p:attrNameLst>
                                          <p:attrName>ppt_x</p:attrName>
                                        </p:attrNameLst>
                                      </p:cBhvr>
                                      <p:tavLst>
                                        <p:tav tm="0">
                                          <p:val>
                                            <p:strVal val="#ppt_x-0.05"/>
                                          </p:val>
                                        </p:tav>
                                        <p:tav tm="100000">
                                          <p:val>
                                            <p:strVal val="#ppt_x"/>
                                          </p:val>
                                        </p:tav>
                                      </p:tavLst>
                                    </p:anim>
                                    <p:anim calcmode="lin" valueType="num">
                                      <p:cBhvr>
                                        <p:cTn id="131" dur="50" accel="100000" fill="hold">
                                          <p:stCondLst>
                                            <p:cond delay="200"/>
                                          </p:stCondLst>
                                        </p:cTn>
                                        <p:tgtEl>
                                          <p:spTgt spid="43"/>
                                        </p:tgtEl>
                                        <p:attrNameLst>
                                          <p:attrName>ppt_y</p:attrName>
                                        </p:attrNameLst>
                                      </p:cBhvr>
                                      <p:tavLst>
                                        <p:tav tm="0">
                                          <p:val>
                                            <p:strVal val="#ppt_y+0.1"/>
                                          </p:val>
                                        </p:tav>
                                        <p:tav tm="100000">
                                          <p:val>
                                            <p:strVal val="#ppt_y"/>
                                          </p:val>
                                        </p:tav>
                                      </p:tavLst>
                                    </p:anim>
                                  </p:childTnLst>
                                </p:cTn>
                              </p:par>
                            </p:childTnLst>
                          </p:cTn>
                        </p:par>
                        <p:par>
                          <p:cTn id="132" fill="hold">
                            <p:stCondLst>
                              <p:cond delay="1500"/>
                            </p:stCondLst>
                            <p:childTnLst>
                              <p:par>
                                <p:cTn id="133" presetID="30" presetClass="entr" presetSubtype="0" fill="hold" nodeType="afterEffect">
                                  <p:stCondLst>
                                    <p:cond delay="0"/>
                                  </p:stCondLst>
                                  <p:childTnLst>
                                    <p:set>
                                      <p:cBhvr>
                                        <p:cTn id="134" dur="1" fill="hold">
                                          <p:stCondLst>
                                            <p:cond delay="0"/>
                                          </p:stCondLst>
                                        </p:cTn>
                                        <p:tgtEl>
                                          <p:spTgt spid="46"/>
                                        </p:tgtEl>
                                        <p:attrNameLst>
                                          <p:attrName>style.visibility</p:attrName>
                                        </p:attrNameLst>
                                      </p:cBhvr>
                                      <p:to>
                                        <p:strVal val="visible"/>
                                      </p:to>
                                    </p:set>
                                    <p:animEffect transition="in" filter="fade">
                                      <p:cBhvr>
                                        <p:cTn id="135" dur="200" decel="100000"/>
                                        <p:tgtEl>
                                          <p:spTgt spid="46"/>
                                        </p:tgtEl>
                                      </p:cBhvr>
                                    </p:animEffect>
                                    <p:anim calcmode="lin" valueType="num">
                                      <p:cBhvr>
                                        <p:cTn id="136" dur="200" decel="100000" fill="hold"/>
                                        <p:tgtEl>
                                          <p:spTgt spid="46"/>
                                        </p:tgtEl>
                                        <p:attrNameLst>
                                          <p:attrName>style.rotation</p:attrName>
                                        </p:attrNameLst>
                                      </p:cBhvr>
                                      <p:tavLst>
                                        <p:tav tm="0">
                                          <p:val>
                                            <p:fltVal val="-90"/>
                                          </p:val>
                                        </p:tav>
                                        <p:tav tm="100000">
                                          <p:val>
                                            <p:fltVal val="0"/>
                                          </p:val>
                                        </p:tav>
                                      </p:tavLst>
                                    </p:anim>
                                    <p:anim calcmode="lin" valueType="num">
                                      <p:cBhvr>
                                        <p:cTn id="137" dur="200" decel="100000" fill="hold"/>
                                        <p:tgtEl>
                                          <p:spTgt spid="46"/>
                                        </p:tgtEl>
                                        <p:attrNameLst>
                                          <p:attrName>ppt_x</p:attrName>
                                        </p:attrNameLst>
                                      </p:cBhvr>
                                      <p:tavLst>
                                        <p:tav tm="0">
                                          <p:val>
                                            <p:strVal val="#ppt_x+0.4"/>
                                          </p:val>
                                        </p:tav>
                                        <p:tav tm="100000">
                                          <p:val>
                                            <p:strVal val="#ppt_x-0.05"/>
                                          </p:val>
                                        </p:tav>
                                      </p:tavLst>
                                    </p:anim>
                                    <p:anim calcmode="lin" valueType="num">
                                      <p:cBhvr>
                                        <p:cTn id="138" dur="200" decel="100000" fill="hold"/>
                                        <p:tgtEl>
                                          <p:spTgt spid="46"/>
                                        </p:tgtEl>
                                        <p:attrNameLst>
                                          <p:attrName>ppt_y</p:attrName>
                                        </p:attrNameLst>
                                      </p:cBhvr>
                                      <p:tavLst>
                                        <p:tav tm="0">
                                          <p:val>
                                            <p:strVal val="#ppt_y-0.4"/>
                                          </p:val>
                                        </p:tav>
                                        <p:tav tm="100000">
                                          <p:val>
                                            <p:strVal val="#ppt_y+0.1"/>
                                          </p:val>
                                        </p:tav>
                                      </p:tavLst>
                                    </p:anim>
                                    <p:anim calcmode="lin" valueType="num">
                                      <p:cBhvr>
                                        <p:cTn id="139" dur="50" accel="100000" fill="hold">
                                          <p:stCondLst>
                                            <p:cond delay="200"/>
                                          </p:stCondLst>
                                        </p:cTn>
                                        <p:tgtEl>
                                          <p:spTgt spid="46"/>
                                        </p:tgtEl>
                                        <p:attrNameLst>
                                          <p:attrName>ppt_x</p:attrName>
                                        </p:attrNameLst>
                                      </p:cBhvr>
                                      <p:tavLst>
                                        <p:tav tm="0">
                                          <p:val>
                                            <p:strVal val="#ppt_x-0.05"/>
                                          </p:val>
                                        </p:tav>
                                        <p:tav tm="100000">
                                          <p:val>
                                            <p:strVal val="#ppt_x"/>
                                          </p:val>
                                        </p:tav>
                                      </p:tavLst>
                                    </p:anim>
                                    <p:anim calcmode="lin" valueType="num">
                                      <p:cBhvr>
                                        <p:cTn id="140" dur="50" accel="100000" fill="hold">
                                          <p:stCondLst>
                                            <p:cond delay="200"/>
                                          </p:stCondLst>
                                        </p:cTn>
                                        <p:tgtEl>
                                          <p:spTgt spid="46"/>
                                        </p:tgtEl>
                                        <p:attrNameLst>
                                          <p:attrName>ppt_y</p:attrName>
                                        </p:attrNameLst>
                                      </p:cBhvr>
                                      <p:tavLst>
                                        <p:tav tm="0">
                                          <p:val>
                                            <p:strVal val="#ppt_y+0.1"/>
                                          </p:val>
                                        </p:tav>
                                        <p:tav tm="100000">
                                          <p:val>
                                            <p:strVal val="#ppt_y"/>
                                          </p:val>
                                        </p:tav>
                                      </p:tavLst>
                                    </p:anim>
                                  </p:childTnLst>
                                </p:cTn>
                              </p:par>
                            </p:childTnLst>
                          </p:cTn>
                        </p:par>
                        <p:par>
                          <p:cTn id="141" fill="hold">
                            <p:stCondLst>
                              <p:cond delay="1750"/>
                            </p:stCondLst>
                            <p:childTnLst>
                              <p:par>
                                <p:cTn id="142" presetID="30" presetClass="entr" presetSubtype="0" fill="hold" nodeType="afterEffect">
                                  <p:stCondLst>
                                    <p:cond delay="0"/>
                                  </p:stCondLst>
                                  <p:childTnLst>
                                    <p:set>
                                      <p:cBhvr>
                                        <p:cTn id="143" dur="1" fill="hold">
                                          <p:stCondLst>
                                            <p:cond delay="0"/>
                                          </p:stCondLst>
                                        </p:cTn>
                                        <p:tgtEl>
                                          <p:spTgt spid="49"/>
                                        </p:tgtEl>
                                        <p:attrNameLst>
                                          <p:attrName>style.visibility</p:attrName>
                                        </p:attrNameLst>
                                      </p:cBhvr>
                                      <p:to>
                                        <p:strVal val="visible"/>
                                      </p:to>
                                    </p:set>
                                    <p:animEffect transition="in" filter="fade">
                                      <p:cBhvr>
                                        <p:cTn id="144" dur="200" decel="100000"/>
                                        <p:tgtEl>
                                          <p:spTgt spid="49"/>
                                        </p:tgtEl>
                                      </p:cBhvr>
                                    </p:animEffect>
                                    <p:anim calcmode="lin" valueType="num">
                                      <p:cBhvr>
                                        <p:cTn id="145" dur="200" decel="100000" fill="hold"/>
                                        <p:tgtEl>
                                          <p:spTgt spid="49"/>
                                        </p:tgtEl>
                                        <p:attrNameLst>
                                          <p:attrName>style.rotation</p:attrName>
                                        </p:attrNameLst>
                                      </p:cBhvr>
                                      <p:tavLst>
                                        <p:tav tm="0">
                                          <p:val>
                                            <p:fltVal val="-90"/>
                                          </p:val>
                                        </p:tav>
                                        <p:tav tm="100000">
                                          <p:val>
                                            <p:fltVal val="0"/>
                                          </p:val>
                                        </p:tav>
                                      </p:tavLst>
                                    </p:anim>
                                    <p:anim calcmode="lin" valueType="num">
                                      <p:cBhvr>
                                        <p:cTn id="146" dur="200" decel="100000" fill="hold"/>
                                        <p:tgtEl>
                                          <p:spTgt spid="49"/>
                                        </p:tgtEl>
                                        <p:attrNameLst>
                                          <p:attrName>ppt_x</p:attrName>
                                        </p:attrNameLst>
                                      </p:cBhvr>
                                      <p:tavLst>
                                        <p:tav tm="0">
                                          <p:val>
                                            <p:strVal val="#ppt_x+0.4"/>
                                          </p:val>
                                        </p:tav>
                                        <p:tav tm="100000">
                                          <p:val>
                                            <p:strVal val="#ppt_x-0.05"/>
                                          </p:val>
                                        </p:tav>
                                      </p:tavLst>
                                    </p:anim>
                                    <p:anim calcmode="lin" valueType="num">
                                      <p:cBhvr>
                                        <p:cTn id="147" dur="200" decel="100000" fill="hold"/>
                                        <p:tgtEl>
                                          <p:spTgt spid="49"/>
                                        </p:tgtEl>
                                        <p:attrNameLst>
                                          <p:attrName>ppt_y</p:attrName>
                                        </p:attrNameLst>
                                      </p:cBhvr>
                                      <p:tavLst>
                                        <p:tav tm="0">
                                          <p:val>
                                            <p:strVal val="#ppt_y-0.4"/>
                                          </p:val>
                                        </p:tav>
                                        <p:tav tm="100000">
                                          <p:val>
                                            <p:strVal val="#ppt_y+0.1"/>
                                          </p:val>
                                        </p:tav>
                                      </p:tavLst>
                                    </p:anim>
                                    <p:anim calcmode="lin" valueType="num">
                                      <p:cBhvr>
                                        <p:cTn id="148" dur="50" accel="100000" fill="hold">
                                          <p:stCondLst>
                                            <p:cond delay="200"/>
                                          </p:stCondLst>
                                        </p:cTn>
                                        <p:tgtEl>
                                          <p:spTgt spid="49"/>
                                        </p:tgtEl>
                                        <p:attrNameLst>
                                          <p:attrName>ppt_x</p:attrName>
                                        </p:attrNameLst>
                                      </p:cBhvr>
                                      <p:tavLst>
                                        <p:tav tm="0">
                                          <p:val>
                                            <p:strVal val="#ppt_x-0.05"/>
                                          </p:val>
                                        </p:tav>
                                        <p:tav tm="100000">
                                          <p:val>
                                            <p:strVal val="#ppt_x"/>
                                          </p:val>
                                        </p:tav>
                                      </p:tavLst>
                                    </p:anim>
                                    <p:anim calcmode="lin" valueType="num">
                                      <p:cBhvr>
                                        <p:cTn id="149" dur="50" accel="100000" fill="hold">
                                          <p:stCondLst>
                                            <p:cond delay="200"/>
                                          </p:stCondLst>
                                        </p:cTn>
                                        <p:tgtEl>
                                          <p:spTgt spid="49"/>
                                        </p:tgtEl>
                                        <p:attrNameLst>
                                          <p:attrName>ppt_y</p:attrName>
                                        </p:attrNameLst>
                                      </p:cBhvr>
                                      <p:tavLst>
                                        <p:tav tm="0">
                                          <p:val>
                                            <p:strVal val="#ppt_y+0.1"/>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30" presetClass="entr" presetSubtype="0" fill="hold" nodeType="clickEffect">
                                  <p:stCondLst>
                                    <p:cond delay="0"/>
                                  </p:stCondLst>
                                  <p:childTnLst>
                                    <p:set>
                                      <p:cBhvr>
                                        <p:cTn id="153" dur="1" fill="hold">
                                          <p:stCondLst>
                                            <p:cond delay="0"/>
                                          </p:stCondLst>
                                        </p:cTn>
                                        <p:tgtEl>
                                          <p:spTgt spid="52"/>
                                        </p:tgtEl>
                                        <p:attrNameLst>
                                          <p:attrName>style.visibility</p:attrName>
                                        </p:attrNameLst>
                                      </p:cBhvr>
                                      <p:to>
                                        <p:strVal val="visible"/>
                                      </p:to>
                                    </p:set>
                                    <p:animEffect transition="in" filter="fade">
                                      <p:cBhvr>
                                        <p:cTn id="154" dur="200" decel="100000"/>
                                        <p:tgtEl>
                                          <p:spTgt spid="52"/>
                                        </p:tgtEl>
                                      </p:cBhvr>
                                    </p:animEffect>
                                    <p:anim calcmode="lin" valueType="num">
                                      <p:cBhvr>
                                        <p:cTn id="155" dur="200" decel="100000" fill="hold"/>
                                        <p:tgtEl>
                                          <p:spTgt spid="52"/>
                                        </p:tgtEl>
                                        <p:attrNameLst>
                                          <p:attrName>style.rotation</p:attrName>
                                        </p:attrNameLst>
                                      </p:cBhvr>
                                      <p:tavLst>
                                        <p:tav tm="0">
                                          <p:val>
                                            <p:fltVal val="-90"/>
                                          </p:val>
                                        </p:tav>
                                        <p:tav tm="100000">
                                          <p:val>
                                            <p:fltVal val="0"/>
                                          </p:val>
                                        </p:tav>
                                      </p:tavLst>
                                    </p:anim>
                                    <p:anim calcmode="lin" valueType="num">
                                      <p:cBhvr>
                                        <p:cTn id="156" dur="200" decel="100000" fill="hold"/>
                                        <p:tgtEl>
                                          <p:spTgt spid="52"/>
                                        </p:tgtEl>
                                        <p:attrNameLst>
                                          <p:attrName>ppt_x</p:attrName>
                                        </p:attrNameLst>
                                      </p:cBhvr>
                                      <p:tavLst>
                                        <p:tav tm="0">
                                          <p:val>
                                            <p:strVal val="#ppt_x+0.4"/>
                                          </p:val>
                                        </p:tav>
                                        <p:tav tm="100000">
                                          <p:val>
                                            <p:strVal val="#ppt_x-0.05"/>
                                          </p:val>
                                        </p:tav>
                                      </p:tavLst>
                                    </p:anim>
                                    <p:anim calcmode="lin" valueType="num">
                                      <p:cBhvr>
                                        <p:cTn id="157" dur="200" decel="100000" fill="hold"/>
                                        <p:tgtEl>
                                          <p:spTgt spid="52"/>
                                        </p:tgtEl>
                                        <p:attrNameLst>
                                          <p:attrName>ppt_y</p:attrName>
                                        </p:attrNameLst>
                                      </p:cBhvr>
                                      <p:tavLst>
                                        <p:tav tm="0">
                                          <p:val>
                                            <p:strVal val="#ppt_y-0.4"/>
                                          </p:val>
                                        </p:tav>
                                        <p:tav tm="100000">
                                          <p:val>
                                            <p:strVal val="#ppt_y+0.1"/>
                                          </p:val>
                                        </p:tav>
                                      </p:tavLst>
                                    </p:anim>
                                    <p:anim calcmode="lin" valueType="num">
                                      <p:cBhvr>
                                        <p:cTn id="158" dur="50" accel="100000" fill="hold">
                                          <p:stCondLst>
                                            <p:cond delay="200"/>
                                          </p:stCondLst>
                                        </p:cTn>
                                        <p:tgtEl>
                                          <p:spTgt spid="52"/>
                                        </p:tgtEl>
                                        <p:attrNameLst>
                                          <p:attrName>ppt_x</p:attrName>
                                        </p:attrNameLst>
                                      </p:cBhvr>
                                      <p:tavLst>
                                        <p:tav tm="0">
                                          <p:val>
                                            <p:strVal val="#ppt_x-0.05"/>
                                          </p:val>
                                        </p:tav>
                                        <p:tav tm="100000">
                                          <p:val>
                                            <p:strVal val="#ppt_x"/>
                                          </p:val>
                                        </p:tav>
                                      </p:tavLst>
                                    </p:anim>
                                    <p:anim calcmode="lin" valueType="num">
                                      <p:cBhvr>
                                        <p:cTn id="159" dur="50" accel="100000" fill="hold">
                                          <p:stCondLst>
                                            <p:cond delay="200"/>
                                          </p:stCondLst>
                                        </p:cTn>
                                        <p:tgtEl>
                                          <p:spTgt spid="52"/>
                                        </p:tgtEl>
                                        <p:attrNameLst>
                                          <p:attrName>ppt_y</p:attrName>
                                        </p:attrNameLst>
                                      </p:cBhvr>
                                      <p:tavLst>
                                        <p:tav tm="0">
                                          <p:val>
                                            <p:strVal val="#ppt_y+0.1"/>
                                          </p:val>
                                        </p:tav>
                                        <p:tav tm="100000">
                                          <p:val>
                                            <p:strVal val="#ppt_y"/>
                                          </p:val>
                                        </p:tav>
                                      </p:tavLst>
                                    </p:anim>
                                  </p:childTnLst>
                                </p:cTn>
                              </p:par>
                            </p:childTnLst>
                          </p:cTn>
                        </p:par>
                        <p:par>
                          <p:cTn id="160" fill="hold">
                            <p:stCondLst>
                              <p:cond delay="250"/>
                            </p:stCondLst>
                            <p:childTnLst>
                              <p:par>
                                <p:cTn id="161" presetID="30" presetClass="entr" presetSubtype="0" fill="hold" nodeType="afterEffect">
                                  <p:stCondLst>
                                    <p:cond delay="0"/>
                                  </p:stCondLst>
                                  <p:childTnLst>
                                    <p:set>
                                      <p:cBhvr>
                                        <p:cTn id="162" dur="1" fill="hold">
                                          <p:stCondLst>
                                            <p:cond delay="0"/>
                                          </p:stCondLst>
                                        </p:cTn>
                                        <p:tgtEl>
                                          <p:spTgt spid="19"/>
                                        </p:tgtEl>
                                        <p:attrNameLst>
                                          <p:attrName>style.visibility</p:attrName>
                                        </p:attrNameLst>
                                      </p:cBhvr>
                                      <p:to>
                                        <p:strVal val="visible"/>
                                      </p:to>
                                    </p:set>
                                    <p:animEffect transition="in" filter="fade">
                                      <p:cBhvr>
                                        <p:cTn id="163" dur="200" decel="100000"/>
                                        <p:tgtEl>
                                          <p:spTgt spid="19"/>
                                        </p:tgtEl>
                                      </p:cBhvr>
                                    </p:animEffect>
                                    <p:anim calcmode="lin" valueType="num">
                                      <p:cBhvr>
                                        <p:cTn id="164" dur="200" decel="100000" fill="hold"/>
                                        <p:tgtEl>
                                          <p:spTgt spid="19"/>
                                        </p:tgtEl>
                                        <p:attrNameLst>
                                          <p:attrName>style.rotation</p:attrName>
                                        </p:attrNameLst>
                                      </p:cBhvr>
                                      <p:tavLst>
                                        <p:tav tm="0">
                                          <p:val>
                                            <p:fltVal val="-90"/>
                                          </p:val>
                                        </p:tav>
                                        <p:tav tm="100000">
                                          <p:val>
                                            <p:fltVal val="0"/>
                                          </p:val>
                                        </p:tav>
                                      </p:tavLst>
                                    </p:anim>
                                    <p:anim calcmode="lin" valueType="num">
                                      <p:cBhvr>
                                        <p:cTn id="165" dur="200" decel="100000" fill="hold"/>
                                        <p:tgtEl>
                                          <p:spTgt spid="19"/>
                                        </p:tgtEl>
                                        <p:attrNameLst>
                                          <p:attrName>ppt_x</p:attrName>
                                        </p:attrNameLst>
                                      </p:cBhvr>
                                      <p:tavLst>
                                        <p:tav tm="0">
                                          <p:val>
                                            <p:strVal val="#ppt_x+0.4"/>
                                          </p:val>
                                        </p:tav>
                                        <p:tav tm="100000">
                                          <p:val>
                                            <p:strVal val="#ppt_x-0.05"/>
                                          </p:val>
                                        </p:tav>
                                      </p:tavLst>
                                    </p:anim>
                                    <p:anim calcmode="lin" valueType="num">
                                      <p:cBhvr>
                                        <p:cTn id="166" dur="200" decel="100000" fill="hold"/>
                                        <p:tgtEl>
                                          <p:spTgt spid="19"/>
                                        </p:tgtEl>
                                        <p:attrNameLst>
                                          <p:attrName>ppt_y</p:attrName>
                                        </p:attrNameLst>
                                      </p:cBhvr>
                                      <p:tavLst>
                                        <p:tav tm="0">
                                          <p:val>
                                            <p:strVal val="#ppt_y-0.4"/>
                                          </p:val>
                                        </p:tav>
                                        <p:tav tm="100000">
                                          <p:val>
                                            <p:strVal val="#ppt_y+0.1"/>
                                          </p:val>
                                        </p:tav>
                                      </p:tavLst>
                                    </p:anim>
                                    <p:anim calcmode="lin" valueType="num">
                                      <p:cBhvr>
                                        <p:cTn id="167" dur="50" accel="100000" fill="hold">
                                          <p:stCondLst>
                                            <p:cond delay="200"/>
                                          </p:stCondLst>
                                        </p:cTn>
                                        <p:tgtEl>
                                          <p:spTgt spid="19"/>
                                        </p:tgtEl>
                                        <p:attrNameLst>
                                          <p:attrName>ppt_x</p:attrName>
                                        </p:attrNameLst>
                                      </p:cBhvr>
                                      <p:tavLst>
                                        <p:tav tm="0">
                                          <p:val>
                                            <p:strVal val="#ppt_x-0.05"/>
                                          </p:val>
                                        </p:tav>
                                        <p:tav tm="100000">
                                          <p:val>
                                            <p:strVal val="#ppt_x"/>
                                          </p:val>
                                        </p:tav>
                                      </p:tavLst>
                                    </p:anim>
                                    <p:anim calcmode="lin" valueType="num">
                                      <p:cBhvr>
                                        <p:cTn id="168" dur="50" accel="100000" fill="hold">
                                          <p:stCondLst>
                                            <p:cond delay="200"/>
                                          </p:stCondLst>
                                        </p:cTn>
                                        <p:tgtEl>
                                          <p:spTgt spid="19"/>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487"/>
            <a:ext cx="12190271" cy="7270626"/>
          </a:xfrm>
          <a:prstGeom prst="rect">
            <a:avLst/>
          </a:prstGeom>
        </p:spPr>
      </p:pic>
    </p:spTree>
    <p:extLst>
      <p:ext uri="{BB962C8B-B14F-4D97-AF65-F5344CB8AC3E}">
        <p14:creationId xmlns:p14="http://schemas.microsoft.com/office/powerpoint/2010/main" val="1851390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Deployment with ARM Templates</a:t>
            </a:r>
          </a:p>
        </p:txBody>
      </p:sp>
      <p:sp>
        <p:nvSpPr>
          <p:cNvPr id="3" name="Content Placeholder 2"/>
          <p:cNvSpPr>
            <a:spLocks noGrp="1"/>
          </p:cNvSpPr>
          <p:nvPr>
            <p:ph sz="half" idx="1"/>
          </p:nvPr>
        </p:nvSpPr>
        <p:spPr/>
        <p:txBody>
          <a:bodyPr/>
          <a:lstStyle/>
          <a:p>
            <a:r>
              <a:rPr lang="en-US" dirty="0"/>
              <a:t>Declarative deployment</a:t>
            </a:r>
          </a:p>
          <a:p>
            <a:r>
              <a:rPr lang="en-US" dirty="0"/>
              <a:t>Maintain resources with the same lifecycle within a resource group</a:t>
            </a:r>
          </a:p>
          <a:p>
            <a:r>
              <a:rPr lang="en-US" dirty="0"/>
              <a:t>Configure parameters for input/output</a:t>
            </a:r>
          </a:p>
          <a:p>
            <a:r>
              <a:rPr lang="en-US" dirty="0"/>
              <a:t>Specify resources &amp; dependencies</a:t>
            </a:r>
          </a:p>
          <a:p>
            <a:r>
              <a:rPr lang="en-US" dirty="0"/>
              <a:t>Leverage </a:t>
            </a:r>
            <a:r>
              <a:rPr lang="en-US" dirty="0" err="1"/>
              <a:t>Quickstart</a:t>
            </a:r>
            <a:r>
              <a:rPr lang="en-US" dirty="0"/>
              <a:t> Templates or export existing resources</a:t>
            </a:r>
          </a:p>
        </p:txBody>
      </p:sp>
      <p:pic>
        <p:nvPicPr>
          <p:cNvPr id="7" name="Content Placeholder 6"/>
          <p:cNvPicPr>
            <a:picLocks noGrp="1" noChangeAspect="1"/>
          </p:cNvPicPr>
          <p:nvPr>
            <p:ph idx="13"/>
          </p:nvPr>
        </p:nvPicPr>
        <p:blipFill rotWithShape="1">
          <a:blip r:embed="rId3"/>
          <a:srcRect r="24325" b="20305"/>
          <a:stretch/>
        </p:blipFill>
        <p:spPr>
          <a:xfrm>
            <a:off x="4462732" y="1167442"/>
            <a:ext cx="7462046" cy="5492149"/>
          </a:xfrm>
          <a:prstGeom prst="rect">
            <a:avLst/>
          </a:prstGeom>
        </p:spPr>
      </p:pic>
    </p:spTree>
    <p:extLst>
      <p:ext uri="{BB962C8B-B14F-4D97-AF65-F5344CB8AC3E}">
        <p14:creationId xmlns:p14="http://schemas.microsoft.com/office/powerpoint/2010/main" val="3902774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TODO – Minimal VM ARM Template</a:t>
            </a:r>
          </a:p>
        </p:txBody>
      </p:sp>
      <p:sp>
        <p:nvSpPr>
          <p:cNvPr id="7" name="Content Placeholder 6"/>
          <p:cNvSpPr>
            <a:spLocks noGrp="1"/>
          </p:cNvSpPr>
          <p:nvPr>
            <p:ph idx="1"/>
          </p:nvPr>
        </p:nvSpPr>
        <p:spPr/>
        <p:txBody>
          <a:bodyPr/>
          <a:lstStyle/>
          <a:p>
            <a:endParaRPr lang="en-US"/>
          </a:p>
        </p:txBody>
      </p:sp>
    </p:spTree>
    <p:extLst>
      <p:ext uri="{BB962C8B-B14F-4D97-AF65-F5344CB8AC3E}">
        <p14:creationId xmlns:p14="http://schemas.microsoft.com/office/powerpoint/2010/main" val="14747248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10963</TotalTime>
  <Words>3209</Words>
  <Application>Microsoft Office PowerPoint</Application>
  <PresentationFormat>Widescreen</PresentationFormat>
  <Paragraphs>488</Paragraphs>
  <Slides>28</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Consolas</vt:lpstr>
      <vt:lpstr>Lucida Console</vt:lpstr>
      <vt:lpstr>Segoe UI</vt:lpstr>
      <vt:lpstr>Segoe UI Light</vt:lpstr>
      <vt:lpstr>Office Theme</vt:lpstr>
      <vt:lpstr>Azure Virtual Machines</vt:lpstr>
      <vt:lpstr>Topics</vt:lpstr>
      <vt:lpstr>Azure Virtual Machine Benefits</vt:lpstr>
      <vt:lpstr>Provisioning a VM</vt:lpstr>
      <vt:lpstr>Provisioning Steps</vt:lpstr>
      <vt:lpstr>VM Gallery Images</vt:lpstr>
      <vt:lpstr>PowerPoint Presentation</vt:lpstr>
      <vt:lpstr>Deployment with ARM Templates</vt:lpstr>
      <vt:lpstr>TODO – Minimal VM ARM Template</vt:lpstr>
      <vt:lpstr>Custom Image Upload</vt:lpstr>
      <vt:lpstr>VM Extensions</vt:lpstr>
      <vt:lpstr>Scalability &amp; Reliability</vt:lpstr>
      <vt:lpstr>Choosing a VM Size</vt:lpstr>
      <vt:lpstr>Disks vs Images</vt:lpstr>
      <vt:lpstr>Storage Disks</vt:lpstr>
      <vt:lpstr>Azure Fault and Update Domains</vt:lpstr>
      <vt:lpstr>Availability Sets</vt:lpstr>
      <vt:lpstr>Availability Sets – Rack Failure</vt:lpstr>
      <vt:lpstr>Availability Sets - Maintenance</vt:lpstr>
      <vt:lpstr>Knowing Your 9’s</vt:lpstr>
      <vt:lpstr>Azure VM Service Level Agreement</vt:lpstr>
      <vt:lpstr>VM Scale Sets</vt:lpstr>
      <vt:lpstr>Networking</vt:lpstr>
      <vt:lpstr>Virtual Networks</vt:lpstr>
      <vt:lpstr>Other Network Resources</vt:lpstr>
      <vt:lpstr>Connecting to On-Premises Networks</vt:lpstr>
      <vt:lpstr>Additional Concepts</vt:lpstr>
      <vt:lpstr>Azure DevTest Labs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jmg@avidgator.com</dc:creator>
  <cp:lastModifiedBy>John Garland</cp:lastModifiedBy>
  <cp:revision>237</cp:revision>
  <dcterms:created xsi:type="dcterms:W3CDTF">2016-04-21T18:51:19Z</dcterms:created>
  <dcterms:modified xsi:type="dcterms:W3CDTF">2016-10-23T22:06:41Z</dcterms:modified>
</cp:coreProperties>
</file>