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76" r:id="rId4"/>
    <p:sldId id="373" r:id="rId5"/>
    <p:sldId id="346" r:id="rId6"/>
    <p:sldId id="377" r:id="rId7"/>
    <p:sldId id="378" r:id="rId8"/>
    <p:sldId id="384" r:id="rId9"/>
    <p:sldId id="375" r:id="rId10"/>
    <p:sldId id="379" r:id="rId11"/>
    <p:sldId id="381" r:id="rId12"/>
    <p:sldId id="351" r:id="rId13"/>
    <p:sldId id="374" r:id="rId14"/>
    <p:sldId id="383" r:id="rId15"/>
    <p:sldId id="352" r:id="rId16"/>
    <p:sldId id="366" r:id="rId17"/>
    <p:sldId id="350"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95D1"/>
    <a:srgbClr val="7F7F7F"/>
    <a:srgbClr val="235888"/>
    <a:srgbClr val="000000"/>
    <a:srgbClr val="4472C4"/>
    <a:srgbClr val="286498"/>
    <a:srgbClr val="A6A6A6"/>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8602" autoAdjust="0"/>
  </p:normalViewPr>
  <p:slideViewPr>
    <p:cSldViewPr snapToGrid="0">
      <p:cViewPr varScale="1">
        <p:scale>
          <a:sx n="71" d="100"/>
          <a:sy n="71" d="100"/>
        </p:scale>
        <p:origin x="384" y="30"/>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76146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2551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70115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9693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81214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1.1</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14789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08775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5178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6503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304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microsoft.com/cognitive-services" TargetMode="External"/><Relationship Id="rId4" Type="http://schemas.openxmlformats.org/officeDocument/2006/relationships/hyperlink" Target="https://github.com/Microsoft/BotFramework-WebCha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Conversations as a Platform</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 b="12119"/>
          <a:stretch/>
        </p:blipFill>
        <p:spPr>
          <a:xfrm>
            <a:off x="5120640" y="1904281"/>
            <a:ext cx="6233160" cy="4272681"/>
          </a:xfrm>
          <a:prstGeom prst="rect">
            <a:avLst/>
          </a:prstGeom>
        </p:spPr>
      </p:pic>
      <p:sp>
        <p:nvSpPr>
          <p:cNvPr id="5" name="Title 4"/>
          <p:cNvSpPr>
            <a:spLocks noGrp="1"/>
          </p:cNvSpPr>
          <p:nvPr>
            <p:ph type="title"/>
          </p:nvPr>
        </p:nvSpPr>
        <p:spPr>
          <a:xfrm>
            <a:off x="838200" y="365125"/>
            <a:ext cx="10515600" cy="1325563"/>
          </a:xfrm>
        </p:spPr>
        <p:txBody>
          <a:bodyPr>
            <a:normAutofit/>
          </a:bodyPr>
          <a:lstStyle/>
          <a:p>
            <a:r>
              <a:rPr lang="en-US" dirty="0"/>
              <a:t>The Tools</a:t>
            </a:r>
          </a:p>
        </p:txBody>
      </p:sp>
      <p:sp>
        <p:nvSpPr>
          <p:cNvPr id="7" name="Content Placeholder 6"/>
          <p:cNvSpPr>
            <a:spLocks noGrp="1"/>
          </p:cNvSpPr>
          <p:nvPr>
            <p:ph idx="1"/>
          </p:nvPr>
        </p:nvSpPr>
        <p:spPr>
          <a:xfrm>
            <a:off x="838200" y="1825625"/>
            <a:ext cx="3797807" cy="4351338"/>
          </a:xfrm>
        </p:spPr>
        <p:txBody>
          <a:bodyPr>
            <a:normAutofit/>
          </a:bodyPr>
          <a:lstStyle/>
          <a:p>
            <a:r>
              <a:rPr lang="en-US" sz="2000" dirty="0"/>
              <a:t>Bot Framework SDK for .NET</a:t>
            </a:r>
          </a:p>
          <a:p>
            <a:r>
              <a:rPr lang="en-US" sz="2000" dirty="0"/>
              <a:t>Bot Framework SDK for node.js</a:t>
            </a:r>
          </a:p>
          <a:p>
            <a:r>
              <a:rPr lang="en-US" sz="2000" dirty="0"/>
              <a:t>Emulator</a:t>
            </a:r>
          </a:p>
          <a:p>
            <a:r>
              <a:rPr lang="en-US" sz="2000" dirty="0"/>
              <a:t>Registration portal</a:t>
            </a:r>
          </a:p>
          <a:p>
            <a:r>
              <a:rPr lang="en-US" sz="2000" dirty="0"/>
              <a:t>Azure (or any website) for hosting</a:t>
            </a:r>
          </a:p>
        </p:txBody>
      </p:sp>
    </p:spTree>
    <p:extLst>
      <p:ext uri="{BB962C8B-B14F-4D97-AF65-F5344CB8AC3E}">
        <p14:creationId xmlns:p14="http://schemas.microsoft.com/office/powerpoint/2010/main" val="3524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 greeting bot in C# &amp; node.js</a:t>
            </a:r>
          </a:p>
        </p:txBody>
      </p:sp>
    </p:spTree>
    <p:extLst>
      <p:ext uri="{BB962C8B-B14F-4D97-AF65-F5344CB8AC3E}">
        <p14:creationId xmlns:p14="http://schemas.microsoft.com/office/powerpoint/2010/main" val="263665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4" name="Table 3"/>
          <p:cNvGraphicFramePr>
            <a:graphicFrameLocks noGrp="1"/>
          </p:cNvGraphicFramePr>
          <p:nvPr>
            <p:extLst>
              <p:ext uri="{D42A27DB-BD31-4B8C-83A1-F6EECF244321}">
                <p14:modId xmlns:p14="http://schemas.microsoft.com/office/powerpoint/2010/main" val="2820748794"/>
              </p:ext>
            </p:extLst>
          </p:nvPr>
        </p:nvGraphicFramePr>
        <p:xfrm>
          <a:off x="838200" y="2098212"/>
          <a:ext cx="10515600" cy="4424861"/>
        </p:xfrm>
        <a:graphic>
          <a:graphicData uri="http://schemas.openxmlformats.org/drawingml/2006/table">
            <a:tbl>
              <a:tblPr firstRow="1" firstCol="1" bandRow="1">
                <a:tableStyleId>{3C2FFA5D-87B4-456A-9821-1D502468CF0F}</a:tableStyleId>
              </a:tblPr>
              <a:tblGrid>
                <a:gridCol w="2103120">
                  <a:extLst>
                    <a:ext uri="{9D8B030D-6E8A-4147-A177-3AD203B41FA5}">
                      <a16:colId xmlns:a16="http://schemas.microsoft.com/office/drawing/2014/main" val="3940820031"/>
                    </a:ext>
                  </a:extLst>
                </a:gridCol>
                <a:gridCol w="2103120">
                  <a:extLst>
                    <a:ext uri="{9D8B030D-6E8A-4147-A177-3AD203B41FA5}">
                      <a16:colId xmlns:a16="http://schemas.microsoft.com/office/drawing/2014/main" val="2473741701"/>
                    </a:ext>
                  </a:extLst>
                </a:gridCol>
                <a:gridCol w="2103120">
                  <a:extLst>
                    <a:ext uri="{9D8B030D-6E8A-4147-A177-3AD203B41FA5}">
                      <a16:colId xmlns:a16="http://schemas.microsoft.com/office/drawing/2014/main" val="3577915863"/>
                    </a:ext>
                  </a:extLst>
                </a:gridCol>
                <a:gridCol w="2103120">
                  <a:extLst>
                    <a:ext uri="{9D8B030D-6E8A-4147-A177-3AD203B41FA5}">
                      <a16:colId xmlns:a16="http://schemas.microsoft.com/office/drawing/2014/main" val="263166337"/>
                    </a:ext>
                  </a:extLst>
                </a:gridCol>
                <a:gridCol w="210312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marR="0">
                        <a:lnSpc>
                          <a:spcPct val="107000"/>
                        </a:lnSpc>
                        <a:spcBef>
                          <a:spcPts val="0"/>
                        </a:spcBef>
                        <a:spcAft>
                          <a:spcPts val="0"/>
                        </a:spcAft>
                      </a:pPr>
                      <a:r>
                        <a:rPr lang="en-US" sz="1800" b="0" dirty="0">
                          <a:effectLst/>
                        </a:rPr>
                        <a:t>Computer Vision</a:t>
                      </a:r>
                    </a:p>
                    <a:p>
                      <a:pPr marL="0" marR="0">
                        <a:lnSpc>
                          <a:spcPct val="107000"/>
                        </a:lnSpc>
                        <a:spcBef>
                          <a:spcPts val="0"/>
                        </a:spcBef>
                        <a:spcAft>
                          <a:spcPts val="0"/>
                        </a:spcAft>
                      </a:pPr>
                      <a:r>
                        <a:rPr lang="en-US" sz="1800" b="0" dirty="0">
                          <a:effectLst/>
                        </a:rPr>
                        <a:t>Content Moderator</a:t>
                      </a:r>
                    </a:p>
                    <a:p>
                      <a:pPr marL="0" marR="0">
                        <a:lnSpc>
                          <a:spcPct val="107000"/>
                        </a:lnSpc>
                        <a:spcBef>
                          <a:spcPts val="0"/>
                        </a:spcBef>
                        <a:spcAft>
                          <a:spcPts val="0"/>
                        </a:spcAft>
                      </a:pPr>
                      <a:r>
                        <a:rPr lang="en-US" sz="1800" b="0" dirty="0">
                          <a:effectLst/>
                        </a:rPr>
                        <a:t>Emotion</a:t>
                      </a:r>
                    </a:p>
                    <a:p>
                      <a:pPr marL="0" marR="0">
                        <a:lnSpc>
                          <a:spcPct val="107000"/>
                        </a:lnSpc>
                        <a:spcBef>
                          <a:spcPts val="0"/>
                        </a:spcBef>
                        <a:spcAft>
                          <a:spcPts val="0"/>
                        </a:spcAft>
                      </a:pPr>
                      <a:r>
                        <a:rPr lang="en-US" sz="1800" b="0" dirty="0">
                          <a:effectLst/>
                        </a:rPr>
                        <a:t>Face</a:t>
                      </a:r>
                    </a:p>
                    <a:p>
                      <a:pPr marL="0" marR="0">
                        <a:lnSpc>
                          <a:spcPct val="107000"/>
                        </a:lnSpc>
                        <a:spcBef>
                          <a:spcPts val="0"/>
                        </a:spcBef>
                        <a:spcAft>
                          <a:spcPts val="0"/>
                        </a:spcAft>
                      </a:pPr>
                      <a:r>
                        <a:rPr lang="en-US" sz="1800" b="0" dirty="0">
                          <a:effectLst/>
                        </a:rPr>
                        <a:t>Video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Speech</a:t>
                      </a:r>
                    </a:p>
                    <a:p>
                      <a:pPr marL="0" marR="0">
                        <a:lnSpc>
                          <a:spcPct val="107000"/>
                        </a:lnSpc>
                        <a:spcBef>
                          <a:spcPts val="0"/>
                        </a:spcBef>
                        <a:spcAft>
                          <a:spcPts val="0"/>
                        </a:spcAft>
                      </a:pPr>
                      <a:r>
                        <a:rPr lang="en-US" sz="1800" dirty="0">
                          <a:effectLst/>
                        </a:rPr>
                        <a:t>Custom Speech Service</a:t>
                      </a:r>
                    </a:p>
                    <a:p>
                      <a:pPr marL="0" marR="0">
                        <a:lnSpc>
                          <a:spcPct val="107000"/>
                        </a:lnSpc>
                        <a:spcBef>
                          <a:spcPts val="0"/>
                        </a:spcBef>
                        <a:spcAft>
                          <a:spcPts val="0"/>
                        </a:spcAft>
                      </a:pPr>
                      <a:r>
                        <a:rPr lang="en-US" sz="1800" dirty="0">
                          <a:effectLst/>
                        </a:rPr>
                        <a:t>Speaker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Bing Spell Check</a:t>
                      </a:r>
                    </a:p>
                    <a:p>
                      <a:pPr marL="0" marR="0">
                        <a:lnSpc>
                          <a:spcPct val="107000"/>
                        </a:lnSpc>
                        <a:spcBef>
                          <a:spcPts val="0"/>
                        </a:spcBef>
                        <a:spcAft>
                          <a:spcPts val="0"/>
                        </a:spcAft>
                      </a:pPr>
                      <a:r>
                        <a:rPr lang="en-US" sz="1800">
                          <a:effectLst/>
                        </a:rPr>
                        <a:t>Language Understanding</a:t>
                      </a:r>
                    </a:p>
                    <a:p>
                      <a:pPr marL="0" marR="0">
                        <a:lnSpc>
                          <a:spcPct val="107000"/>
                        </a:lnSpc>
                        <a:spcBef>
                          <a:spcPts val="0"/>
                        </a:spcBef>
                        <a:spcAft>
                          <a:spcPts val="0"/>
                        </a:spcAft>
                      </a:pPr>
                      <a:r>
                        <a:rPr lang="en-US" sz="1800">
                          <a:effectLst/>
                        </a:rPr>
                        <a:t>Linguistic Analysis</a:t>
                      </a:r>
                    </a:p>
                    <a:p>
                      <a:pPr marL="0" marR="0">
                        <a:lnSpc>
                          <a:spcPct val="107000"/>
                        </a:lnSpc>
                        <a:spcBef>
                          <a:spcPts val="0"/>
                        </a:spcBef>
                        <a:spcAft>
                          <a:spcPts val="0"/>
                        </a:spcAft>
                      </a:pPr>
                      <a:r>
                        <a:rPr lang="en-US" sz="1800">
                          <a:effectLst/>
                        </a:rPr>
                        <a:t>Text Analytics</a:t>
                      </a:r>
                    </a:p>
                    <a:p>
                      <a:pPr marL="0" marR="0">
                        <a:lnSpc>
                          <a:spcPct val="107000"/>
                        </a:lnSpc>
                        <a:spcBef>
                          <a:spcPts val="0"/>
                        </a:spcBef>
                        <a:spcAft>
                          <a:spcPts val="0"/>
                        </a:spcAft>
                      </a:pPr>
                      <a:r>
                        <a:rPr lang="en-US" sz="1800">
                          <a:effectLst/>
                        </a:rPr>
                        <a:t>Translator</a:t>
                      </a:r>
                    </a:p>
                    <a:p>
                      <a:pPr marL="0" marR="0">
                        <a:lnSpc>
                          <a:spcPct val="107000"/>
                        </a:lnSpc>
                        <a:spcBef>
                          <a:spcPts val="0"/>
                        </a:spcBef>
                        <a:spcAft>
                          <a:spcPts val="0"/>
                        </a:spcAft>
                      </a:pPr>
                      <a:r>
                        <a:rPr lang="en-US" sz="1800">
                          <a:effectLst/>
                        </a:rPr>
                        <a:t>WebLM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Academic</a:t>
                      </a:r>
                    </a:p>
                    <a:p>
                      <a:pPr marL="0" marR="0">
                        <a:lnSpc>
                          <a:spcPct val="107000"/>
                        </a:lnSpc>
                        <a:spcBef>
                          <a:spcPts val="0"/>
                        </a:spcBef>
                        <a:spcAft>
                          <a:spcPts val="0"/>
                        </a:spcAft>
                      </a:pPr>
                      <a:r>
                        <a:rPr lang="en-US" sz="1800">
                          <a:effectLst/>
                        </a:rPr>
                        <a:t>Entity Linking</a:t>
                      </a:r>
                    </a:p>
                    <a:p>
                      <a:pPr marL="0" marR="0">
                        <a:lnSpc>
                          <a:spcPct val="107000"/>
                        </a:lnSpc>
                        <a:spcBef>
                          <a:spcPts val="0"/>
                        </a:spcBef>
                        <a:spcAft>
                          <a:spcPts val="0"/>
                        </a:spcAft>
                      </a:pPr>
                      <a:r>
                        <a:rPr lang="en-US" sz="1800">
                          <a:effectLst/>
                        </a:rPr>
                        <a:t>Knowledge Exploration</a:t>
                      </a:r>
                    </a:p>
                    <a:p>
                      <a:pPr marL="0" marR="0">
                        <a:lnSpc>
                          <a:spcPct val="107000"/>
                        </a:lnSpc>
                        <a:spcBef>
                          <a:spcPts val="0"/>
                        </a:spcBef>
                        <a:spcAft>
                          <a:spcPts val="0"/>
                        </a:spcAft>
                      </a:pPr>
                      <a:r>
                        <a:rPr lang="en-US" sz="1800">
                          <a:effectLst/>
                        </a:rPr>
                        <a:t>QnA Maker</a:t>
                      </a:r>
                    </a:p>
                    <a:p>
                      <a:pPr marL="0" marR="0">
                        <a:lnSpc>
                          <a:spcPct val="107000"/>
                        </a:lnSpc>
                        <a:spcBef>
                          <a:spcPts val="0"/>
                        </a:spcBef>
                        <a:spcAft>
                          <a:spcPts val="0"/>
                        </a:spcAft>
                      </a:pPr>
                      <a:r>
                        <a:rPr lang="en-US" sz="1800">
                          <a:effectLst/>
                        </a:rPr>
                        <a:t>Recommendations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Autosuggest</a:t>
                      </a:r>
                    </a:p>
                    <a:p>
                      <a:pPr marL="0" marR="0">
                        <a:lnSpc>
                          <a:spcPct val="107000"/>
                        </a:lnSpc>
                        <a:spcBef>
                          <a:spcPts val="0"/>
                        </a:spcBef>
                        <a:spcAft>
                          <a:spcPts val="0"/>
                        </a:spcAft>
                      </a:pPr>
                      <a:r>
                        <a:rPr lang="en-US" sz="1800" dirty="0">
                          <a:effectLst/>
                        </a:rPr>
                        <a:t>Bing Image Search</a:t>
                      </a:r>
                    </a:p>
                    <a:p>
                      <a:pPr marL="0" marR="0">
                        <a:lnSpc>
                          <a:spcPct val="107000"/>
                        </a:lnSpc>
                        <a:spcBef>
                          <a:spcPts val="0"/>
                        </a:spcBef>
                        <a:spcAft>
                          <a:spcPts val="0"/>
                        </a:spcAft>
                      </a:pPr>
                      <a:r>
                        <a:rPr lang="en-US" sz="1800" dirty="0">
                          <a:effectLst/>
                        </a:rPr>
                        <a:t>Bing News Search</a:t>
                      </a:r>
                    </a:p>
                    <a:p>
                      <a:pPr marL="0" marR="0">
                        <a:lnSpc>
                          <a:spcPct val="107000"/>
                        </a:lnSpc>
                        <a:spcBef>
                          <a:spcPts val="0"/>
                        </a:spcBef>
                        <a:spcAft>
                          <a:spcPts val="0"/>
                        </a:spcAft>
                      </a:pPr>
                      <a:r>
                        <a:rPr lang="en-US" sz="1800" dirty="0">
                          <a:effectLst/>
                        </a:rPr>
                        <a:t>Bing Video Search</a:t>
                      </a:r>
                    </a:p>
                    <a:p>
                      <a:pPr marL="0" marR="0">
                        <a:lnSpc>
                          <a:spcPct val="107000"/>
                        </a:lnSpc>
                        <a:spcBef>
                          <a:spcPts val="0"/>
                        </a:spcBef>
                        <a:spcAft>
                          <a:spcPts val="0"/>
                        </a:spcAft>
                      </a:pPr>
                      <a:r>
                        <a:rPr lang="en-US" sz="1800" dirty="0">
                          <a:effectLst/>
                        </a:rPr>
                        <a:t>Bing Web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298240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a:t>
            </a:r>
          </a:p>
        </p:txBody>
      </p:sp>
      <p:sp>
        <p:nvSpPr>
          <p:cNvPr id="3" name="Content Placeholder 2"/>
          <p:cNvSpPr>
            <a:spLocks noGrp="1"/>
          </p:cNvSpPr>
          <p:nvPr>
            <p:ph idx="1"/>
          </p:nvPr>
        </p:nvSpPr>
        <p:spPr/>
        <p:txBody>
          <a:bodyPr/>
          <a:lstStyle/>
          <a:p>
            <a:pPr marL="0" indent="0">
              <a:buNone/>
            </a:pPr>
            <a:r>
              <a:rPr lang="en-US" dirty="0"/>
              <a:t>“Language Understanding Intelligence Service”</a:t>
            </a:r>
          </a:p>
          <a:p>
            <a:r>
              <a:rPr lang="en-US" dirty="0"/>
              <a:t>For an app, deals with a number of “Intents” &amp; “Entities”.</a:t>
            </a:r>
          </a:p>
          <a:p>
            <a:r>
              <a:rPr lang="en-US" dirty="0"/>
              <a:t>Trained with a number of “Utterances” for each intent with Entity placement.</a:t>
            </a:r>
          </a:p>
          <a:p>
            <a:r>
              <a:rPr lang="en-US" dirty="0"/>
              <a:t>Determines with a degree of confidence which intent was meant from a given phrase.</a:t>
            </a:r>
          </a:p>
          <a:p>
            <a:r>
              <a:rPr lang="en-US" dirty="0"/>
              <a:t>Provides the Intent and extracted Entities to application.</a:t>
            </a:r>
          </a:p>
          <a:p>
            <a:r>
              <a:rPr lang="en-US" dirty="0"/>
              <a:t>Developer can see stats on Intents selected by LUIS over time and can guide the training based on actual user utterances.</a:t>
            </a:r>
          </a:p>
          <a:p>
            <a:endParaRPr lang="en-US" dirty="0"/>
          </a:p>
        </p:txBody>
      </p:sp>
    </p:spTree>
    <p:extLst>
      <p:ext uri="{BB962C8B-B14F-4D97-AF65-F5344CB8AC3E}">
        <p14:creationId xmlns:p14="http://schemas.microsoft.com/office/powerpoint/2010/main" val="149015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Bot + 4 Cognitive Services</a:t>
            </a:r>
          </a:p>
        </p:txBody>
      </p:sp>
    </p:spTree>
    <p:extLst>
      <p:ext uri="{BB962C8B-B14F-4D97-AF65-F5344CB8AC3E}">
        <p14:creationId xmlns:p14="http://schemas.microsoft.com/office/powerpoint/2010/main" val="280456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Messaging has become a dominate form of communication.</a:t>
            </a:r>
          </a:p>
          <a:p>
            <a:r>
              <a:rPr lang="en-US" dirty="0"/>
              <a:t>There a significant cost saving, efficiency and user connection benefits to using bots.</a:t>
            </a:r>
          </a:p>
          <a:p>
            <a:r>
              <a:rPr lang="en-US" dirty="0"/>
              <a:t>The Bot Framework enables bots to be built in several languages, be hosted in many places and appear in many channels.</a:t>
            </a:r>
          </a:p>
          <a:p>
            <a:r>
              <a:rPr lang="en-US" dirty="0"/>
              <a:t>Cognitive Services bring significant power to the framework.</a:t>
            </a:r>
          </a:p>
        </p:txBody>
      </p:sp>
    </p:spTree>
    <p:extLst>
      <p:ext uri="{BB962C8B-B14F-4D97-AF65-F5344CB8AC3E}">
        <p14:creationId xmlns:p14="http://schemas.microsoft.com/office/powerpoint/2010/main" val="29620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with Conversations as a Platform – The building blocks and services behind the Grammar app</a:t>
            </a:r>
          </a:p>
          <a:p>
            <a:r>
              <a:rPr lang="en-US" sz="2400" dirty="0"/>
              <a:t>Docs &amp; getting started - </a:t>
            </a:r>
            <a:r>
              <a:rPr lang="en-US" sz="2400" dirty="0">
                <a:hlinkClick r:id="rId3"/>
              </a:rPr>
              <a:t>https://dev.botframework.com/</a:t>
            </a:r>
            <a:r>
              <a:rPr lang="en-US" sz="2400" dirty="0"/>
              <a:t> </a:t>
            </a:r>
          </a:p>
          <a:p>
            <a:r>
              <a:rPr lang="en-US" sz="2400" dirty="0"/>
              <a:t>Webchat control - </a:t>
            </a:r>
            <a:r>
              <a:rPr lang="en-US" sz="2400" dirty="0">
                <a:hlinkClick r:id="rId4"/>
              </a:rPr>
              <a:t>https://github.com/Microsoft/BotFramework-WebChat</a:t>
            </a:r>
            <a:r>
              <a:rPr lang="en-US" sz="2400" dirty="0"/>
              <a:t>  </a:t>
            </a:r>
          </a:p>
          <a:p>
            <a:r>
              <a:rPr lang="en-US" sz="2400" dirty="0"/>
              <a:t>Learn and try Cognitive Services at - </a:t>
            </a:r>
            <a:r>
              <a:rPr lang="en-US" sz="2400" dirty="0">
                <a:hlinkClick r:id="rId5"/>
              </a:rPr>
              <a:t>https://www.microsoft.com/cognitive-services</a:t>
            </a:r>
            <a:r>
              <a:rPr lang="en-US" sz="2400" dirty="0"/>
              <a:t> </a:t>
            </a:r>
          </a:p>
          <a:p>
            <a:endParaRPr lang="en-US" sz="2400" dirty="0"/>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Messaging is King</a:t>
            </a:r>
          </a:p>
        </p:txBody>
      </p:sp>
      <p:pic>
        <p:nvPicPr>
          <p:cNvPr id="4" name="Picture 3"/>
          <p:cNvPicPr>
            <a:picLocks noChangeAspect="1"/>
          </p:cNvPicPr>
          <p:nvPr/>
        </p:nvPicPr>
        <p:blipFill rotWithShape="1">
          <a:blip r:embed="rId3"/>
          <a:srcRect l="3863" t="3536" r="44313" b="5336"/>
          <a:stretch/>
        </p:blipFill>
        <p:spPr>
          <a:xfrm>
            <a:off x="838200" y="1666876"/>
            <a:ext cx="6730254" cy="4766983"/>
          </a:xfrm>
          <a:prstGeom prst="rect">
            <a:avLst/>
          </a:prstGeom>
          <a:solidFill>
            <a:srgbClr val="FFFFFF">
              <a:shade val="85000"/>
            </a:srgbClr>
          </a:solidFill>
          <a:ln w="3175" cap="sq">
            <a:noFill/>
            <a:miter lim="800000"/>
          </a:ln>
          <a:effectLst/>
        </p:spPr>
      </p:pic>
      <p:sp>
        <p:nvSpPr>
          <p:cNvPr id="2" name="Rectangle 1"/>
          <p:cNvSpPr/>
          <p:nvPr/>
        </p:nvSpPr>
        <p:spPr>
          <a:xfrm>
            <a:off x="8155285" y="5397859"/>
            <a:ext cx="3396022" cy="978729"/>
          </a:xfrm>
          <a:prstGeom prst="rect">
            <a:avLst/>
          </a:prstGeom>
        </p:spPr>
        <p:txBody>
          <a:bodyPr wrap="square">
            <a:spAutoFit/>
          </a:bodyPr>
          <a:lstStyle/>
          <a:p>
            <a:pPr lvl="0">
              <a:lnSpc>
                <a:spcPct val="90000"/>
              </a:lnSpc>
              <a:spcAft>
                <a:spcPts val="1800"/>
              </a:spcAft>
              <a:defRPr/>
            </a:pPr>
            <a:r>
              <a:rPr lang="en-US" sz="1600" kern="0" dirty="0">
                <a:gradFill>
                  <a:gsLst>
                    <a:gs pos="1250">
                      <a:schemeClr val="tx1"/>
                    </a:gs>
                    <a:gs pos="100000">
                      <a:schemeClr val="tx1"/>
                    </a:gs>
                  </a:gsLst>
                  <a:lin ang="5400000" scaled="0"/>
                </a:gradFill>
                <a:cs typeface="Segoe UI Semilight" panose="020B0402040204020203" pitchFamily="34" charset="0"/>
              </a:rPr>
              <a:t>Monthly active users of the </a:t>
            </a:r>
            <a:r>
              <a:rPr lang="en-US" sz="1600" kern="0" dirty="0">
                <a:gradFill>
                  <a:gsLst>
                    <a:gs pos="8000">
                      <a:schemeClr val="tx2"/>
                    </a:gs>
                    <a:gs pos="100000">
                      <a:schemeClr val="tx2"/>
                    </a:gs>
                  </a:gsLst>
                  <a:lin ang="5400000" scaled="0"/>
                </a:gradFill>
                <a:cs typeface="Segoe UI Semibold" panose="020B0702040204020203" pitchFamily="34" charset="0"/>
              </a:rPr>
              <a:t>top 4</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70157">
                      <a:schemeClr val="accent3"/>
                    </a:gs>
                    <a:gs pos="46000">
                      <a:schemeClr val="accent3"/>
                    </a:gs>
                  </a:gsLst>
                  <a:lin ang="5400000" scaled="0"/>
                </a:gradFill>
                <a:cs typeface="Segoe UI Semibold" panose="020B0702040204020203" pitchFamily="34" charset="0"/>
              </a:rPr>
              <a:t>messaging apps </a:t>
            </a:r>
            <a:r>
              <a:rPr lang="en-US" sz="1600" kern="0" dirty="0">
                <a:gradFill>
                  <a:gsLst>
                    <a:gs pos="1250">
                      <a:schemeClr val="tx1"/>
                    </a:gs>
                    <a:gs pos="100000">
                      <a:schemeClr val="tx1"/>
                    </a:gs>
                  </a:gsLst>
                  <a:lin ang="5400000" scaled="0"/>
                </a:gradFill>
                <a:cs typeface="Segoe UI Semilight" panose="020B0402040204020203" pitchFamily="34" charset="0"/>
              </a:rPr>
              <a:t>surpassed monthly</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1250">
                      <a:schemeClr val="tx1"/>
                    </a:gs>
                    <a:gs pos="100000">
                      <a:schemeClr val="tx1"/>
                    </a:gs>
                  </a:gsLst>
                  <a:lin ang="5400000" scaled="0"/>
                </a:gradFill>
                <a:cs typeface="Segoe UI Semilight" panose="020B0402040204020203" pitchFamily="34" charset="0"/>
              </a:rPr>
              <a:t>active social network app users in Q1 2015</a:t>
            </a:r>
          </a:p>
        </p:txBody>
      </p:sp>
      <p:sp>
        <p:nvSpPr>
          <p:cNvPr id="3" name="Rectangle 2"/>
          <p:cNvSpPr/>
          <p:nvPr/>
        </p:nvSpPr>
        <p:spPr>
          <a:xfrm>
            <a:off x="8849418" y="6537178"/>
            <a:ext cx="2876108" cy="276999"/>
          </a:xfrm>
          <a:prstGeom prst="rect">
            <a:avLst/>
          </a:prstGeom>
        </p:spPr>
        <p:txBody>
          <a:bodyPr wrap="none">
            <a:spAutoFit/>
          </a:bodyPr>
          <a:lstStyle/>
          <a:p>
            <a:pPr lvl="0">
              <a:defRPr/>
            </a:pPr>
            <a:r>
              <a:rPr lang="en-US" sz="1200"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pic>
        <p:nvPicPr>
          <p:cNvPr id="8" name="Picture 7"/>
          <p:cNvPicPr>
            <a:picLocks noChangeAspect="1"/>
          </p:cNvPicPr>
          <p:nvPr/>
        </p:nvPicPr>
        <p:blipFill>
          <a:blip r:embed="rId4"/>
          <a:stretch>
            <a:fillRect/>
          </a:stretch>
        </p:blipFill>
        <p:spPr>
          <a:xfrm>
            <a:off x="8217238" y="830249"/>
            <a:ext cx="3352823" cy="4407021"/>
          </a:xfrm>
          <a:prstGeom prst="rect">
            <a:avLst/>
          </a:prstGeom>
        </p:spPr>
      </p:pic>
    </p:spTree>
    <p:extLst>
      <p:ext uri="{BB962C8B-B14F-4D97-AF65-F5344CB8AC3E}">
        <p14:creationId xmlns:p14="http://schemas.microsoft.com/office/powerpoint/2010/main" val="135063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Bot or not?</a:t>
            </a:r>
          </a:p>
        </p:txBody>
      </p:sp>
      <p:sp>
        <p:nvSpPr>
          <p:cNvPr id="7" name="Content Placeholder 6"/>
          <p:cNvSpPr>
            <a:spLocks noGrp="1"/>
          </p:cNvSpPr>
          <p:nvPr>
            <p:ph idx="1"/>
          </p:nvPr>
        </p:nvSpPr>
        <p:spPr/>
        <p:txBody>
          <a:bodyPr/>
          <a:lstStyle/>
          <a:p>
            <a:r>
              <a:rPr lang="en-US" dirty="0"/>
              <a:t>Bots:</a:t>
            </a:r>
          </a:p>
          <a:p>
            <a:pPr lvl="1"/>
            <a:r>
              <a:rPr lang="en-US" dirty="0"/>
              <a:t>Don’t just search with query results</a:t>
            </a:r>
          </a:p>
          <a:p>
            <a:pPr lvl="1"/>
            <a:r>
              <a:rPr lang="en-US" dirty="0"/>
              <a:t>Act as agent for user</a:t>
            </a:r>
          </a:p>
          <a:p>
            <a:pPr lvl="1"/>
            <a:r>
              <a:rPr lang="en-US" dirty="0"/>
              <a:t>Translate user intent</a:t>
            </a:r>
          </a:p>
          <a:p>
            <a:pPr lvl="1"/>
            <a:r>
              <a:rPr lang="en-US" dirty="0"/>
              <a:t>Perform actions</a:t>
            </a:r>
          </a:p>
          <a:p>
            <a:pPr lvl="1"/>
            <a:r>
              <a:rPr lang="en-US" dirty="0"/>
              <a:t>Combine data from multiple sources</a:t>
            </a:r>
          </a:p>
          <a:p>
            <a:pPr lvl="1"/>
            <a:r>
              <a:rPr lang="en-US" dirty="0"/>
              <a:t>Maintain dialog context</a:t>
            </a:r>
          </a:p>
          <a:p>
            <a:pPr lvl="1"/>
            <a:r>
              <a:rPr lang="en-US" dirty="0"/>
              <a:t>May exhibit personality</a:t>
            </a:r>
          </a:p>
        </p:txBody>
      </p:sp>
    </p:spTree>
    <p:extLst>
      <p:ext uri="{BB962C8B-B14F-4D97-AF65-F5344CB8AC3E}">
        <p14:creationId xmlns:p14="http://schemas.microsoft.com/office/powerpoint/2010/main" val="7597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Fun with a Skype bot</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Messaging Forecasts</a:t>
            </a:r>
          </a:p>
        </p:txBody>
      </p:sp>
      <p:sp>
        <p:nvSpPr>
          <p:cNvPr id="4" name="Rectangle 3"/>
          <p:cNvSpPr/>
          <p:nvPr/>
        </p:nvSpPr>
        <p:spPr>
          <a:xfrm>
            <a:off x="7653618" y="6433859"/>
            <a:ext cx="4227439" cy="369332"/>
          </a:xfrm>
          <a:prstGeom prst="rect">
            <a:avLst/>
          </a:prstGeom>
        </p:spPr>
        <p:txBody>
          <a:bodyPr wrap="none">
            <a:spAutoFit/>
          </a:bodyPr>
          <a:lstStyle/>
          <a:p>
            <a:pPr lvl="0">
              <a:defRPr/>
            </a:pPr>
            <a:r>
              <a:rPr lang="en-US"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sp>
        <p:nvSpPr>
          <p:cNvPr id="2" name="Rectangle 1"/>
          <p:cNvSpPr/>
          <p:nvPr/>
        </p:nvSpPr>
        <p:spPr>
          <a:xfrm>
            <a:off x="903194" y="1886055"/>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2018</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50%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the newest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versions of enterprise software products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will include some </a:t>
            </a:r>
            <a:r>
              <a:rPr lang="en-US" sz="2000" kern="0" dirty="0"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CaaP</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-based capabilities</a:t>
            </a:r>
          </a:p>
        </p:txBody>
      </p:sp>
      <p:sp>
        <p:nvSpPr>
          <p:cNvPr id="3" name="Rectangle 2"/>
          <p:cNvSpPr/>
          <p:nvPr/>
        </p:nvSpPr>
        <p:spPr>
          <a:xfrm>
            <a:off x="903194" y="4021041"/>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2020</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80%</a:t>
            </a:r>
            <a:r>
              <a:rPr lang="en-US" sz="2000" kern="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new enterprise application releases will make reasonably strong use of chatbots</a:t>
            </a:r>
          </a:p>
        </p:txBody>
      </p:sp>
      <p:sp>
        <p:nvSpPr>
          <p:cNvPr id="6" name="Rectangle 5"/>
          <p:cNvSpPr/>
          <p:nvPr/>
        </p:nvSpPr>
        <p:spPr>
          <a:xfrm>
            <a:off x="6790763" y="1886368"/>
            <a:ext cx="4368053" cy="646331"/>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65% </a:t>
            </a:r>
            <a:r>
              <a:rPr lang="en-US" sz="2000" kern="0" dirty="0">
                <a:gradFill>
                  <a:gsLst>
                    <a:gs pos="1250">
                      <a:schemeClr val="tx1"/>
                    </a:gs>
                    <a:gs pos="100000">
                      <a:schemeClr val="tx1"/>
                    </a:gs>
                  </a:gsLst>
                  <a:lin ang="5400000" scaled="0"/>
                </a:gradFill>
                <a:cs typeface="Segoe UI Semilight" panose="020B0402040204020203" pitchFamily="34" charset="0"/>
              </a:rPr>
              <a:t>of smartphone owners already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use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voice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assistants</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1250">
                      <a:schemeClr val="tx1"/>
                    </a:gs>
                    <a:gs pos="100000">
                      <a:schemeClr val="tx1"/>
                    </a:gs>
                  </a:gsLst>
                  <a:lin ang="5400000" scaled="0"/>
                </a:gradFill>
                <a:cs typeface="Segoe UI Semilight" panose="020B0402040204020203" pitchFamily="34" charset="0"/>
              </a:rPr>
              <a:t>on their phone</a:t>
            </a:r>
          </a:p>
        </p:txBody>
      </p:sp>
      <p:sp>
        <p:nvSpPr>
          <p:cNvPr id="8" name="Rectangle 7"/>
          <p:cNvSpPr/>
          <p:nvPr/>
        </p:nvSpPr>
        <p:spPr>
          <a:xfrm>
            <a:off x="6790763" y="4021041"/>
            <a:ext cx="4885765" cy="923330"/>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80%</a:t>
            </a:r>
            <a:r>
              <a:rPr lang="en-US" sz="2000" kern="0" dirty="0">
                <a:gradFill>
                  <a:gsLst>
                    <a:gs pos="1250">
                      <a:schemeClr val="tx1"/>
                    </a:gs>
                    <a:gs pos="100000">
                      <a:schemeClr val="tx1"/>
                    </a:gs>
                  </a:gsLst>
                  <a:lin ang="5400000" scaled="0"/>
                </a:gradFill>
                <a:cs typeface="Segoe UI Semilight" panose="020B0402040204020203" pitchFamily="34" charset="0"/>
              </a:rPr>
              <a:t> of executives believe </a:t>
            </a:r>
            <a:r>
              <a:rPr lang="en-US" sz="2000" kern="0" dirty="0">
                <a:gradFill>
                  <a:gsLst>
                    <a:gs pos="70157">
                      <a:schemeClr val="accent3"/>
                    </a:gs>
                    <a:gs pos="46000">
                      <a:schemeClr val="accent3"/>
                    </a:gs>
                  </a:gsLst>
                  <a:lin ang="5400000" scaled="0"/>
                </a:gradFill>
                <a:cs typeface="Segoe UI Semibold" panose="020B0702040204020203" pitchFamily="34" charset="0"/>
              </a:rPr>
              <a:t>artificial intelligence </a:t>
            </a:r>
            <a:r>
              <a:rPr lang="en-US" sz="2000" kern="0" dirty="0">
                <a:gradFill>
                  <a:gsLst>
                    <a:gs pos="1250">
                      <a:schemeClr val="tx1"/>
                    </a:gs>
                    <a:gs pos="100000">
                      <a:schemeClr val="tx1"/>
                    </a:gs>
                  </a:gsLst>
                  <a:lin ang="5400000" scaled="0"/>
                </a:gradFill>
                <a:cs typeface="Segoe UI Semilight" panose="020B0402040204020203" pitchFamily="34" charset="0"/>
              </a:rPr>
              <a:t>improves worker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performance and creates jobs</a:t>
            </a:r>
          </a:p>
        </p:txBody>
      </p:sp>
    </p:spTree>
    <p:extLst>
      <p:ext uri="{BB962C8B-B14F-4D97-AF65-F5344CB8AC3E}">
        <p14:creationId xmlns:p14="http://schemas.microsoft.com/office/powerpoint/2010/main" val="36761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Potential Benefits</a:t>
            </a:r>
          </a:p>
        </p:txBody>
      </p:sp>
      <p:sp>
        <p:nvSpPr>
          <p:cNvPr id="7" name="Content Placeholder 6"/>
          <p:cNvSpPr>
            <a:spLocks noGrp="1"/>
          </p:cNvSpPr>
          <p:nvPr>
            <p:ph idx="1"/>
          </p:nvPr>
        </p:nvSpPr>
        <p:spPr/>
        <p:txBody>
          <a:bodyPr/>
          <a:lstStyle/>
          <a:p>
            <a:r>
              <a:rPr lang="en-US" dirty="0"/>
              <a:t>Engage with the chat-generation</a:t>
            </a:r>
          </a:p>
          <a:p>
            <a:r>
              <a:rPr lang="en-US" dirty="0"/>
              <a:t>Lowered business cost to serve internally and externally</a:t>
            </a:r>
          </a:p>
          <a:p>
            <a:r>
              <a:rPr lang="en-US" dirty="0"/>
              <a:t>Improved resource focus on other tasks</a:t>
            </a:r>
          </a:p>
          <a:p>
            <a:r>
              <a:rPr lang="en-US" dirty="0"/>
              <a:t>More quickly connect users with information and services</a:t>
            </a:r>
          </a:p>
          <a:p>
            <a:r>
              <a:rPr lang="en-US" dirty="0"/>
              <a:t>Act as a friendly navigator for legacy or cumbersome data </a:t>
            </a:r>
          </a:p>
          <a:p>
            <a:endParaRPr lang="en-US" dirty="0"/>
          </a:p>
        </p:txBody>
      </p:sp>
    </p:spTree>
    <p:extLst>
      <p:ext uri="{BB962C8B-B14F-4D97-AF65-F5344CB8AC3E}">
        <p14:creationId xmlns:p14="http://schemas.microsoft.com/office/powerpoint/2010/main" val="15789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Industry Momentum</a:t>
            </a:r>
          </a:p>
        </p:txBody>
      </p:sp>
      <p:grpSp>
        <p:nvGrpSpPr>
          <p:cNvPr id="4" name="Group 3"/>
          <p:cNvGrpSpPr/>
          <p:nvPr/>
        </p:nvGrpSpPr>
        <p:grpSpPr>
          <a:xfrm>
            <a:off x="1013080" y="2266532"/>
            <a:ext cx="5007651" cy="1347891"/>
            <a:chOff x="461963" y="1257549"/>
            <a:chExt cx="5007651" cy="1347891"/>
          </a:xfrm>
        </p:grpSpPr>
        <p:sp>
          <p:nvSpPr>
            <p:cNvPr id="6" name="Text Placeholder 2"/>
            <p:cNvSpPr txBox="1">
              <a:spLocks/>
            </p:cNvSpPr>
            <p:nvPr/>
          </p:nvSpPr>
          <p:spPr>
            <a:xfrm>
              <a:off x="1917673" y="1275845"/>
              <a:ext cx="3551941" cy="132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monthly active WeChat users, 200M with credit cards linked to their accounts</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8" name="Oval 7"/>
            <p:cNvSpPr/>
            <p:nvPr/>
          </p:nvSpPr>
          <p:spPr bwMode="auto">
            <a:xfrm>
              <a:off x="461963" y="1257549"/>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a:t>
              </a:r>
            </a:p>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800M</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sp>
          <p:nvSpPr>
            <p:cNvPr id="9" name="Freeform 6"/>
            <p:cNvSpPr>
              <a:spLocks noEditPoints="1"/>
            </p:cNvSpPr>
            <p:nvPr/>
          </p:nvSpPr>
          <p:spPr bwMode="auto">
            <a:xfrm>
              <a:off x="956884" y="1513166"/>
              <a:ext cx="323850" cy="36195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447466" y="2266532"/>
            <a:ext cx="4906334" cy="1280160"/>
            <a:chOff x="461963" y="2612572"/>
            <a:chExt cx="4906334" cy="1280160"/>
          </a:xfrm>
        </p:grpSpPr>
        <p:sp>
          <p:nvSpPr>
            <p:cNvPr id="11" name="Text Placeholder 2"/>
            <p:cNvSpPr txBox="1">
              <a:spLocks/>
            </p:cNvSpPr>
            <p:nvPr/>
          </p:nvSpPr>
          <p:spPr>
            <a:xfrm>
              <a:off x="1939622" y="2754054"/>
              <a:ext cx="3428675" cy="997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developers on Microsoft’s Bot Framework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12" name="Oval 11"/>
            <p:cNvSpPr/>
            <p:nvPr/>
          </p:nvSpPr>
          <p:spPr bwMode="auto">
            <a:xfrm>
              <a:off x="461963" y="2612572"/>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67,000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13" name="Group 4"/>
            <p:cNvGrpSpPr>
              <a:grpSpLocks noChangeAspect="1"/>
            </p:cNvGrpSpPr>
            <p:nvPr/>
          </p:nvGrpSpPr>
          <p:grpSpPr bwMode="auto">
            <a:xfrm>
              <a:off x="891566" y="2855490"/>
              <a:ext cx="411163" cy="352425"/>
              <a:chOff x="525" y="1790"/>
              <a:chExt cx="259" cy="222"/>
            </a:xfrm>
          </p:grpSpPr>
          <p:sp>
            <p:nvSpPr>
              <p:cNvPr id="14" name="Freeform 5"/>
              <p:cNvSpPr>
                <a:spLocks/>
              </p:cNvSpPr>
              <p:nvPr/>
            </p:nvSpPr>
            <p:spPr bwMode="auto">
              <a:xfrm>
                <a:off x="575" y="1790"/>
                <a:ext cx="209" cy="222"/>
              </a:xfrm>
              <a:custGeom>
                <a:avLst/>
                <a:gdLst>
                  <a:gd name="T0" fmla="*/ 0 w 209"/>
                  <a:gd name="T1" fmla="*/ 222 h 222"/>
                  <a:gd name="T2" fmla="*/ 209 w 209"/>
                  <a:gd name="T3" fmla="*/ 222 h 222"/>
                  <a:gd name="T4" fmla="*/ 209 w 209"/>
                  <a:gd name="T5" fmla="*/ 0 h 222"/>
                  <a:gd name="T6" fmla="*/ 79 w 209"/>
                  <a:gd name="T7" fmla="*/ 0 h 222"/>
                  <a:gd name="T8" fmla="*/ 79 w 209"/>
                  <a:gd name="T9" fmla="*/ 51 h 222"/>
                </a:gdLst>
                <a:ahLst/>
                <a:cxnLst>
                  <a:cxn ang="0">
                    <a:pos x="T0" y="T1"/>
                  </a:cxn>
                  <a:cxn ang="0">
                    <a:pos x="T2" y="T3"/>
                  </a:cxn>
                  <a:cxn ang="0">
                    <a:pos x="T4" y="T5"/>
                  </a:cxn>
                  <a:cxn ang="0">
                    <a:pos x="T6" y="T7"/>
                  </a:cxn>
                  <a:cxn ang="0">
                    <a:pos x="T8" y="T9"/>
                  </a:cxn>
                </a:cxnLst>
                <a:rect l="0" t="0" r="r" b="b"/>
                <a:pathLst>
                  <a:path w="209" h="222">
                    <a:moveTo>
                      <a:pt x="0" y="222"/>
                    </a:moveTo>
                    <a:lnTo>
                      <a:pt x="209" y="222"/>
                    </a:lnTo>
                    <a:lnTo>
                      <a:pt x="209" y="0"/>
                    </a:lnTo>
                    <a:lnTo>
                      <a:pt x="79" y="0"/>
                    </a:lnTo>
                    <a:lnTo>
                      <a:pt x="79" y="51"/>
                    </a:ln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p:cNvSpPr>
                <a:spLocks noChangeArrowheads="1"/>
              </p:cNvSpPr>
              <p:nvPr/>
            </p:nvSpPr>
            <p:spPr bwMode="auto">
              <a:xfrm>
                <a:off x="525" y="1851"/>
                <a:ext cx="189" cy="121"/>
              </a:xfrm>
              <a:prstGeom prst="rect">
                <a:avLst/>
              </a:pr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7"/>
              <p:cNvSpPr>
                <a:spLocks noChangeShapeType="1"/>
              </p:cNvSpPr>
              <p:nvPr/>
            </p:nvSpPr>
            <p:spPr bwMode="auto">
              <a:xfrm>
                <a:off x="714" y="187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
              <p:cNvSpPr>
                <a:spLocks noChangeShapeType="1"/>
              </p:cNvSpPr>
              <p:nvPr/>
            </p:nvSpPr>
            <p:spPr bwMode="auto">
              <a:xfrm>
                <a:off x="714" y="193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9"/>
              <p:cNvSpPr>
                <a:spLocks noChangeShapeType="1"/>
              </p:cNvSpPr>
              <p:nvPr/>
            </p:nvSpPr>
            <p:spPr bwMode="auto">
              <a:xfrm>
                <a:off x="744" y="1820"/>
                <a:ext cx="0" cy="2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p:cNvSpPr>
                <a:spLocks noChangeShapeType="1"/>
              </p:cNvSpPr>
              <p:nvPr/>
            </p:nvSpPr>
            <p:spPr bwMode="auto">
              <a:xfrm flipV="1">
                <a:off x="624" y="1972"/>
                <a:ext cx="0" cy="4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1013080" y="4384676"/>
            <a:ext cx="4802662" cy="1280160"/>
            <a:chOff x="461963" y="3972751"/>
            <a:chExt cx="4802662" cy="1280160"/>
          </a:xfrm>
        </p:grpSpPr>
        <p:sp>
          <p:nvSpPr>
            <p:cNvPr id="21" name="Text Placeholder 2"/>
            <p:cNvSpPr txBox="1">
              <a:spLocks/>
            </p:cNvSpPr>
            <p:nvPr/>
          </p:nvSpPr>
          <p:spPr>
            <a:xfrm>
              <a:off x="1944245" y="4210833"/>
              <a:ext cx="3320380"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bot developers on Facebook*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22" name="Oval 21"/>
            <p:cNvSpPr/>
            <p:nvPr/>
          </p:nvSpPr>
          <p:spPr bwMode="auto">
            <a:xfrm>
              <a:off x="461963" y="3972751"/>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55,000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23" name="Group 22"/>
            <p:cNvGrpSpPr/>
            <p:nvPr/>
          </p:nvGrpSpPr>
          <p:grpSpPr>
            <a:xfrm>
              <a:off x="920068" y="4189248"/>
              <a:ext cx="397482" cy="461604"/>
              <a:chOff x="480545" y="3363425"/>
              <a:chExt cx="700555" cy="813572"/>
            </a:xfrm>
          </p:grpSpPr>
          <p:grpSp>
            <p:nvGrpSpPr>
              <p:cNvPr id="24" name="Group 167"/>
              <p:cNvGrpSpPr>
                <a:grpSpLocks noChangeAspect="1"/>
              </p:cNvGrpSpPr>
              <p:nvPr/>
            </p:nvGrpSpPr>
            <p:grpSpPr bwMode="auto">
              <a:xfrm>
                <a:off x="480545" y="3401469"/>
                <a:ext cx="662035" cy="775528"/>
                <a:chOff x="3811" y="2084"/>
                <a:chExt cx="210" cy="246"/>
              </a:xfrm>
            </p:grpSpPr>
            <p:sp>
              <p:nvSpPr>
                <p:cNvPr id="29" name="Rectangle 168"/>
                <p:cNvSpPr>
                  <a:spLocks noChangeArrowheads="1"/>
                </p:cNvSpPr>
                <p:nvPr/>
              </p:nvSpPr>
              <p:spPr bwMode="auto">
                <a:xfrm>
                  <a:off x="3869" y="2191"/>
                  <a:ext cx="90" cy="73"/>
                </a:xfrm>
                <a:prstGeom prst="rect">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69"/>
                <p:cNvSpPr>
                  <a:spLocks noChangeArrowheads="1"/>
                </p:cNvSpPr>
                <p:nvPr/>
              </p:nvSpPr>
              <p:spPr bwMode="auto">
                <a:xfrm>
                  <a:off x="3926" y="2133"/>
                  <a:ext cx="8" cy="9"/>
                </a:xfrm>
                <a:prstGeom prst="ellips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0"/>
                <p:cNvSpPr>
                  <a:spLocks/>
                </p:cNvSpPr>
                <p:nvPr/>
              </p:nvSpPr>
              <p:spPr bwMode="auto">
                <a:xfrm>
                  <a:off x="3828" y="2207"/>
                  <a:ext cx="41" cy="41"/>
                </a:xfrm>
                <a:custGeom>
                  <a:avLst/>
                  <a:gdLst>
                    <a:gd name="T0" fmla="*/ 0 w 20"/>
                    <a:gd name="T1" fmla="*/ 20 h 20"/>
                    <a:gd name="T2" fmla="*/ 20 w 20"/>
                    <a:gd name="T3" fmla="*/ 0 h 20"/>
                  </a:gdLst>
                  <a:ahLst/>
                  <a:cxnLst>
                    <a:cxn ang="0">
                      <a:pos x="T0" y="T1"/>
                    </a:cxn>
                    <a:cxn ang="0">
                      <a:pos x="T2" y="T3"/>
                    </a:cxn>
                  </a:cxnLst>
                  <a:rect l="0" t="0" r="r" b="b"/>
                  <a:pathLst>
                    <a:path w="20" h="20">
                      <a:moveTo>
                        <a:pt x="0" y="20"/>
                      </a:moveTo>
                      <a:cubicBezTo>
                        <a:pt x="0" y="9"/>
                        <a:pt x="9" y="0"/>
                        <a:pt x="2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71"/>
                <p:cNvSpPr>
                  <a:spLocks/>
                </p:cNvSpPr>
                <p:nvPr/>
              </p:nvSpPr>
              <p:spPr bwMode="auto">
                <a:xfrm>
                  <a:off x="3811" y="2248"/>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72"/>
                <p:cNvSpPr>
                  <a:spLocks/>
                </p:cNvSpPr>
                <p:nvPr/>
              </p:nvSpPr>
              <p:spPr bwMode="auto">
                <a:xfrm>
                  <a:off x="3963" y="2191"/>
                  <a:ext cx="41" cy="41"/>
                </a:xfrm>
                <a:custGeom>
                  <a:avLst/>
                  <a:gdLst>
                    <a:gd name="T0" fmla="*/ 20 w 20"/>
                    <a:gd name="T1" fmla="*/ 0 h 20"/>
                    <a:gd name="T2" fmla="*/ 0 w 20"/>
                    <a:gd name="T3" fmla="*/ 20 h 20"/>
                  </a:gdLst>
                  <a:ahLst/>
                  <a:cxnLst>
                    <a:cxn ang="0">
                      <a:pos x="T0" y="T1"/>
                    </a:cxn>
                    <a:cxn ang="0">
                      <a:pos x="T2" y="T3"/>
                    </a:cxn>
                  </a:cxnLst>
                  <a:rect l="0" t="0" r="r" b="b"/>
                  <a:pathLst>
                    <a:path w="20" h="20">
                      <a:moveTo>
                        <a:pt x="20" y="0"/>
                      </a:moveTo>
                      <a:cubicBezTo>
                        <a:pt x="20" y="12"/>
                        <a:pt x="11" y="20"/>
                        <a:pt x="0" y="2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3"/>
                <p:cNvSpPr>
                  <a:spLocks/>
                </p:cNvSpPr>
                <p:nvPr/>
              </p:nvSpPr>
              <p:spPr bwMode="auto">
                <a:xfrm>
                  <a:off x="3988" y="2174"/>
                  <a:ext cx="33" cy="17"/>
                </a:xfrm>
                <a:custGeom>
                  <a:avLst/>
                  <a:gdLst>
                    <a:gd name="T0" fmla="*/ 16 w 16"/>
                    <a:gd name="T1" fmla="*/ 0 h 8"/>
                    <a:gd name="T2" fmla="*/ 8 w 16"/>
                    <a:gd name="T3" fmla="*/ 8 h 8"/>
                    <a:gd name="T4" fmla="*/ 0 w 16"/>
                    <a:gd name="T5" fmla="*/ 0 h 8"/>
                  </a:gdLst>
                  <a:ahLst/>
                  <a:cxnLst>
                    <a:cxn ang="0">
                      <a:pos x="T0" y="T1"/>
                    </a:cxn>
                    <a:cxn ang="0">
                      <a:pos x="T2" y="T3"/>
                    </a:cxn>
                    <a:cxn ang="0">
                      <a:pos x="T4" y="T5"/>
                    </a:cxn>
                  </a:cxnLst>
                  <a:rect l="0" t="0" r="r" b="b"/>
                  <a:pathLst>
                    <a:path w="16" h="8">
                      <a:moveTo>
                        <a:pt x="16" y="0"/>
                      </a:moveTo>
                      <a:cubicBezTo>
                        <a:pt x="16" y="5"/>
                        <a:pt x="12" y="8"/>
                        <a:pt x="8" y="8"/>
                      </a:cubicBezTo>
                      <a:cubicBezTo>
                        <a:pt x="3" y="8"/>
                        <a:pt x="0" y="5"/>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74"/>
                <p:cNvSpPr>
                  <a:spLocks/>
                </p:cNvSpPr>
                <p:nvPr/>
              </p:nvSpPr>
              <p:spPr bwMode="auto">
                <a:xfrm>
                  <a:off x="3926" y="2264"/>
                  <a:ext cx="25" cy="50"/>
                </a:xfrm>
                <a:custGeom>
                  <a:avLst/>
                  <a:gdLst>
                    <a:gd name="T0" fmla="*/ 0 w 12"/>
                    <a:gd name="T1" fmla="*/ 0 h 24"/>
                    <a:gd name="T2" fmla="*/ 12 w 12"/>
                    <a:gd name="T3" fmla="*/ 24 h 24"/>
                  </a:gdLst>
                  <a:ahLst/>
                  <a:cxnLst>
                    <a:cxn ang="0">
                      <a:pos x="T0" y="T1"/>
                    </a:cxn>
                    <a:cxn ang="0">
                      <a:pos x="T2" y="T3"/>
                    </a:cxn>
                  </a:cxnLst>
                  <a:rect l="0" t="0" r="r" b="b"/>
                  <a:pathLst>
                    <a:path w="12" h="24">
                      <a:moveTo>
                        <a:pt x="0" y="0"/>
                      </a:moveTo>
                      <a:cubicBezTo>
                        <a:pt x="0" y="0"/>
                        <a:pt x="12" y="5"/>
                        <a:pt x="12" y="24"/>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5"/>
                <p:cNvSpPr>
                  <a:spLocks/>
                </p:cNvSpPr>
                <p:nvPr/>
              </p:nvSpPr>
              <p:spPr bwMode="auto">
                <a:xfrm>
                  <a:off x="3885" y="2084"/>
                  <a:ext cx="25" cy="25"/>
                </a:xfrm>
                <a:custGeom>
                  <a:avLst/>
                  <a:gdLst>
                    <a:gd name="T0" fmla="*/ 12 w 12"/>
                    <a:gd name="T1" fmla="*/ 12 h 12"/>
                    <a:gd name="T2" fmla="*/ 0 w 12"/>
                    <a:gd name="T3" fmla="*/ 0 h 12"/>
                  </a:gdLst>
                  <a:ahLst/>
                  <a:cxnLst>
                    <a:cxn ang="0">
                      <a:pos x="T0" y="T1"/>
                    </a:cxn>
                    <a:cxn ang="0">
                      <a:pos x="T2" y="T3"/>
                    </a:cxn>
                  </a:cxnLst>
                  <a:rect l="0" t="0" r="r" b="b"/>
                  <a:pathLst>
                    <a:path w="12" h="12">
                      <a:moveTo>
                        <a:pt x="12" y="12"/>
                      </a:moveTo>
                      <a:cubicBezTo>
                        <a:pt x="12" y="12"/>
                        <a:pt x="12" y="0"/>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76"/>
                <p:cNvSpPr>
                  <a:spLocks/>
                </p:cNvSpPr>
                <p:nvPr/>
              </p:nvSpPr>
              <p:spPr bwMode="auto">
                <a:xfrm>
                  <a:off x="3934" y="2314"/>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7"/>
                <p:cNvSpPr>
                  <a:spLocks/>
                </p:cNvSpPr>
                <p:nvPr/>
              </p:nvSpPr>
              <p:spPr bwMode="auto">
                <a:xfrm>
                  <a:off x="3849" y="2283"/>
                  <a:ext cx="16" cy="33"/>
                </a:xfrm>
                <a:custGeom>
                  <a:avLst/>
                  <a:gdLst>
                    <a:gd name="T0" fmla="*/ 0 w 8"/>
                    <a:gd name="T1" fmla="*/ 0 h 16"/>
                    <a:gd name="T2" fmla="*/ 8 w 8"/>
                    <a:gd name="T3" fmla="*/ 8 h 16"/>
                    <a:gd name="T4" fmla="*/ 0 w 8"/>
                    <a:gd name="T5" fmla="*/ 16 h 16"/>
                  </a:gdLst>
                  <a:ahLst/>
                  <a:cxnLst>
                    <a:cxn ang="0">
                      <a:pos x="T0" y="T1"/>
                    </a:cxn>
                    <a:cxn ang="0">
                      <a:pos x="T2" y="T3"/>
                    </a:cxn>
                    <a:cxn ang="0">
                      <a:pos x="T4" y="T5"/>
                    </a:cxn>
                  </a:cxnLst>
                  <a:rect l="0" t="0" r="r" b="b"/>
                  <a:pathLst>
                    <a:path w="8" h="16">
                      <a:moveTo>
                        <a:pt x="0" y="0"/>
                      </a:moveTo>
                      <a:cubicBezTo>
                        <a:pt x="4" y="0"/>
                        <a:pt x="8" y="4"/>
                        <a:pt x="8" y="8"/>
                      </a:cubicBezTo>
                      <a:cubicBezTo>
                        <a:pt x="8" y="13"/>
                        <a:pt x="4"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78"/>
                <p:cNvSpPr>
                  <a:spLocks/>
                </p:cNvSpPr>
                <p:nvPr/>
              </p:nvSpPr>
              <p:spPr bwMode="auto">
                <a:xfrm>
                  <a:off x="3869" y="2105"/>
                  <a:ext cx="90" cy="61"/>
                </a:xfrm>
                <a:custGeom>
                  <a:avLst/>
                  <a:gdLst>
                    <a:gd name="T0" fmla="*/ 0 w 44"/>
                    <a:gd name="T1" fmla="*/ 22 h 30"/>
                    <a:gd name="T2" fmla="*/ 22 w 44"/>
                    <a:gd name="T3" fmla="*/ 0 h 30"/>
                    <a:gd name="T4" fmla="*/ 44 w 44"/>
                    <a:gd name="T5" fmla="*/ 22 h 30"/>
                    <a:gd name="T6" fmla="*/ 44 w 44"/>
                    <a:gd name="T7" fmla="*/ 30 h 30"/>
                    <a:gd name="T8" fmla="*/ 0 w 44"/>
                    <a:gd name="T9" fmla="*/ 30 h 30"/>
                    <a:gd name="T10" fmla="*/ 0 w 44"/>
                    <a:gd name="T11" fmla="*/ 22 h 30"/>
                  </a:gdLst>
                  <a:ahLst/>
                  <a:cxnLst>
                    <a:cxn ang="0">
                      <a:pos x="T0" y="T1"/>
                    </a:cxn>
                    <a:cxn ang="0">
                      <a:pos x="T2" y="T3"/>
                    </a:cxn>
                    <a:cxn ang="0">
                      <a:pos x="T4" y="T5"/>
                    </a:cxn>
                    <a:cxn ang="0">
                      <a:pos x="T6" y="T7"/>
                    </a:cxn>
                    <a:cxn ang="0">
                      <a:pos x="T8" y="T9"/>
                    </a:cxn>
                    <a:cxn ang="0">
                      <a:pos x="T10" y="T11"/>
                    </a:cxn>
                  </a:cxnLst>
                  <a:rect l="0" t="0" r="r" b="b"/>
                  <a:pathLst>
                    <a:path w="44" h="30">
                      <a:moveTo>
                        <a:pt x="0" y="22"/>
                      </a:moveTo>
                      <a:cubicBezTo>
                        <a:pt x="0" y="10"/>
                        <a:pt x="10" y="0"/>
                        <a:pt x="22" y="0"/>
                      </a:cubicBezTo>
                      <a:cubicBezTo>
                        <a:pt x="34" y="0"/>
                        <a:pt x="44" y="10"/>
                        <a:pt x="44" y="22"/>
                      </a:cubicBezTo>
                      <a:cubicBezTo>
                        <a:pt x="44" y="30"/>
                        <a:pt x="44" y="30"/>
                        <a:pt x="44" y="30"/>
                      </a:cubicBezTo>
                      <a:cubicBezTo>
                        <a:pt x="0" y="30"/>
                        <a:pt x="0" y="30"/>
                        <a:pt x="0" y="30"/>
                      </a:cubicBezTo>
                      <a:lnTo>
                        <a:pt x="0" y="22"/>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79"/>
                <p:cNvSpPr>
                  <a:spLocks/>
                </p:cNvSpPr>
                <p:nvPr/>
              </p:nvSpPr>
              <p:spPr bwMode="auto">
                <a:xfrm>
                  <a:off x="3863" y="2267"/>
                  <a:ext cx="33" cy="32"/>
                </a:xfrm>
                <a:custGeom>
                  <a:avLst/>
                  <a:gdLst>
                    <a:gd name="T0" fmla="*/ 16 w 16"/>
                    <a:gd name="T1" fmla="*/ 0 h 16"/>
                    <a:gd name="T2" fmla="*/ 0 w 16"/>
                    <a:gd name="T3" fmla="*/ 16 h 16"/>
                  </a:gdLst>
                  <a:ahLst/>
                  <a:cxnLst>
                    <a:cxn ang="0">
                      <a:pos x="T0" y="T1"/>
                    </a:cxn>
                    <a:cxn ang="0">
                      <a:pos x="T2" y="T3"/>
                    </a:cxn>
                  </a:cxnLst>
                  <a:rect l="0" t="0" r="r" b="b"/>
                  <a:pathLst>
                    <a:path w="16" h="16">
                      <a:moveTo>
                        <a:pt x="16" y="0"/>
                      </a:moveTo>
                      <a:cubicBezTo>
                        <a:pt x="16" y="9"/>
                        <a:pt x="9"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83"/>
              <p:cNvGrpSpPr>
                <a:grpSpLocks noChangeAspect="1"/>
              </p:cNvGrpSpPr>
              <p:nvPr/>
            </p:nvGrpSpPr>
            <p:grpSpPr bwMode="auto">
              <a:xfrm>
                <a:off x="1011660" y="3363425"/>
                <a:ext cx="169440" cy="285133"/>
                <a:chOff x="3825" y="2054"/>
                <a:chExt cx="186" cy="313"/>
              </a:xfrm>
            </p:grpSpPr>
            <p:sp>
              <p:nvSpPr>
                <p:cNvPr id="26" name="Line 184"/>
                <p:cNvSpPr>
                  <a:spLocks noChangeShapeType="1"/>
                </p:cNvSpPr>
                <p:nvPr/>
              </p:nvSpPr>
              <p:spPr bwMode="auto">
                <a:xfrm>
                  <a:off x="3875" y="2314"/>
                  <a:ext cx="86"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85"/>
                <p:cNvSpPr>
                  <a:spLocks noChangeShapeType="1"/>
                </p:cNvSpPr>
                <p:nvPr/>
              </p:nvSpPr>
              <p:spPr bwMode="auto">
                <a:xfrm>
                  <a:off x="3891" y="2367"/>
                  <a:ext cx="52"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7"/>
                <p:cNvSpPr>
                  <a:spLocks/>
                </p:cNvSpPr>
                <p:nvPr/>
              </p:nvSpPr>
              <p:spPr bwMode="auto">
                <a:xfrm>
                  <a:off x="3825" y="2054"/>
                  <a:ext cx="186" cy="212"/>
                </a:xfrm>
                <a:custGeom>
                  <a:avLst/>
                  <a:gdLst>
                    <a:gd name="T0" fmla="*/ 69 w 90"/>
                    <a:gd name="T1" fmla="*/ 104 h 104"/>
                    <a:gd name="T2" fmla="*/ 20 w 90"/>
                    <a:gd name="T3" fmla="*/ 104 h 104"/>
                    <a:gd name="T4" fmla="*/ 20 w 90"/>
                    <a:gd name="T5" fmla="*/ 100 h 104"/>
                    <a:gd name="T6" fmla="*/ 8 w 90"/>
                    <a:gd name="T7" fmla="*/ 72 h 104"/>
                    <a:gd name="T8" fmla="*/ 8 w 90"/>
                    <a:gd name="T9" fmla="*/ 72 h 104"/>
                    <a:gd name="T10" fmla="*/ 0 w 90"/>
                    <a:gd name="T11" fmla="*/ 45 h 104"/>
                    <a:gd name="T12" fmla="*/ 45 w 90"/>
                    <a:gd name="T13" fmla="*/ 0 h 104"/>
                    <a:gd name="T14" fmla="*/ 90 w 90"/>
                    <a:gd name="T15" fmla="*/ 45 h 104"/>
                    <a:gd name="T16" fmla="*/ 81 w 90"/>
                    <a:gd name="T17" fmla="*/ 72 h 104"/>
                    <a:gd name="T18" fmla="*/ 79 w 90"/>
                    <a:gd name="T19" fmla="*/ 74 h 104"/>
                    <a:gd name="T20" fmla="*/ 70 w 90"/>
                    <a:gd name="T21" fmla="*/ 100 h 104"/>
                    <a:gd name="T22" fmla="*/ 69 w 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04">
                      <a:moveTo>
                        <a:pt x="69" y="104"/>
                      </a:moveTo>
                      <a:cubicBezTo>
                        <a:pt x="20" y="104"/>
                        <a:pt x="20" y="104"/>
                        <a:pt x="20" y="104"/>
                      </a:cubicBezTo>
                      <a:cubicBezTo>
                        <a:pt x="20" y="100"/>
                        <a:pt x="20" y="100"/>
                        <a:pt x="20" y="100"/>
                      </a:cubicBezTo>
                      <a:cubicBezTo>
                        <a:pt x="20" y="100"/>
                        <a:pt x="18" y="85"/>
                        <a:pt x="8" y="72"/>
                      </a:cubicBezTo>
                      <a:cubicBezTo>
                        <a:pt x="8" y="72"/>
                        <a:pt x="8" y="72"/>
                        <a:pt x="8" y="72"/>
                      </a:cubicBezTo>
                      <a:cubicBezTo>
                        <a:pt x="3" y="64"/>
                        <a:pt x="0" y="55"/>
                        <a:pt x="0" y="45"/>
                      </a:cubicBezTo>
                      <a:cubicBezTo>
                        <a:pt x="0" y="20"/>
                        <a:pt x="20" y="0"/>
                        <a:pt x="45" y="0"/>
                      </a:cubicBezTo>
                      <a:cubicBezTo>
                        <a:pt x="69" y="0"/>
                        <a:pt x="90" y="20"/>
                        <a:pt x="90" y="45"/>
                      </a:cubicBezTo>
                      <a:cubicBezTo>
                        <a:pt x="90" y="55"/>
                        <a:pt x="87" y="64"/>
                        <a:pt x="81" y="72"/>
                      </a:cubicBezTo>
                      <a:cubicBezTo>
                        <a:pt x="79" y="74"/>
                        <a:pt x="79" y="74"/>
                        <a:pt x="79" y="74"/>
                      </a:cubicBezTo>
                      <a:cubicBezTo>
                        <a:pt x="71" y="87"/>
                        <a:pt x="70" y="100"/>
                        <a:pt x="70" y="100"/>
                      </a:cubicBezTo>
                      <a:lnTo>
                        <a:pt x="69" y="104"/>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1" name="Group 40"/>
          <p:cNvGrpSpPr/>
          <p:nvPr/>
        </p:nvGrpSpPr>
        <p:grpSpPr>
          <a:xfrm>
            <a:off x="6447466" y="4338628"/>
            <a:ext cx="5547354" cy="1280160"/>
            <a:chOff x="461963" y="5339785"/>
            <a:chExt cx="5547354" cy="1280160"/>
          </a:xfrm>
        </p:grpSpPr>
        <p:sp>
          <p:nvSpPr>
            <p:cNvPr id="42" name="Text Placeholder 2"/>
            <p:cNvSpPr txBox="1">
              <a:spLocks/>
            </p:cNvSpPr>
            <p:nvPr/>
          </p:nvSpPr>
          <p:spPr>
            <a:xfrm>
              <a:off x="1906048" y="5603960"/>
              <a:ext cx="4103269"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skills in the Amazon </a:t>
              </a:r>
              <a:br>
                <a:rPr lang="en-US" dirty="0"/>
              </a:br>
              <a:r>
                <a:rPr lang="en-US" dirty="0"/>
                <a:t>Alexa store</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43" name="Oval 42"/>
            <p:cNvSpPr/>
            <p:nvPr/>
          </p:nvSpPr>
          <p:spPr bwMode="auto">
            <a:xfrm>
              <a:off x="461963" y="5339785"/>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15,000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44" name="Group 13"/>
            <p:cNvGrpSpPr>
              <a:grpSpLocks noChangeAspect="1"/>
            </p:cNvGrpSpPr>
            <p:nvPr/>
          </p:nvGrpSpPr>
          <p:grpSpPr bwMode="auto">
            <a:xfrm>
              <a:off x="930047" y="5558981"/>
              <a:ext cx="372682" cy="348815"/>
              <a:chOff x="616" y="3524"/>
              <a:chExt cx="203" cy="190"/>
            </a:xfrm>
          </p:grpSpPr>
          <p:sp>
            <p:nvSpPr>
              <p:cNvPr id="45" name="Freeform 14"/>
              <p:cNvSpPr>
                <a:spLocks/>
              </p:cNvSpPr>
              <p:nvPr/>
            </p:nvSpPr>
            <p:spPr bwMode="auto">
              <a:xfrm>
                <a:off x="616" y="3573"/>
                <a:ext cx="203" cy="141"/>
              </a:xfrm>
              <a:custGeom>
                <a:avLst/>
                <a:gdLst>
                  <a:gd name="T0" fmla="*/ 172 w 203"/>
                  <a:gd name="T1" fmla="*/ 141 h 141"/>
                  <a:gd name="T2" fmla="*/ 0 w 203"/>
                  <a:gd name="T3" fmla="*/ 141 h 141"/>
                  <a:gd name="T4" fmla="*/ 0 w 203"/>
                  <a:gd name="T5" fmla="*/ 0 h 141"/>
                  <a:gd name="T6" fmla="*/ 172 w 203"/>
                  <a:gd name="T7" fmla="*/ 0 h 141"/>
                  <a:gd name="T8" fmla="*/ 203 w 203"/>
                  <a:gd name="T9" fmla="*/ 8 h 141"/>
                  <a:gd name="T10" fmla="*/ 203 w 203"/>
                  <a:gd name="T11" fmla="*/ 125 h 141"/>
                  <a:gd name="T12" fmla="*/ 172 w 203"/>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203" h="141">
                    <a:moveTo>
                      <a:pt x="172" y="141"/>
                    </a:moveTo>
                    <a:lnTo>
                      <a:pt x="0" y="141"/>
                    </a:lnTo>
                    <a:lnTo>
                      <a:pt x="0" y="0"/>
                    </a:lnTo>
                    <a:lnTo>
                      <a:pt x="172" y="0"/>
                    </a:lnTo>
                    <a:lnTo>
                      <a:pt x="203" y="8"/>
                    </a:lnTo>
                    <a:lnTo>
                      <a:pt x="203" y="125"/>
                    </a:lnTo>
                    <a:lnTo>
                      <a:pt x="172" y="141"/>
                    </a:lnTo>
                    <a:close/>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655" y="3524"/>
                <a:ext cx="86" cy="49"/>
              </a:xfrm>
              <a:custGeom>
                <a:avLst/>
                <a:gdLst>
                  <a:gd name="T0" fmla="*/ 44 w 44"/>
                  <a:gd name="T1" fmla="*/ 25 h 25"/>
                  <a:gd name="T2" fmla="*/ 44 w 44"/>
                  <a:gd name="T3" fmla="*/ 10 h 25"/>
                  <a:gd name="T4" fmla="*/ 34 w 44"/>
                  <a:gd name="T5" fmla="*/ 0 h 25"/>
                  <a:gd name="T6" fmla="*/ 9 w 44"/>
                  <a:gd name="T7" fmla="*/ 0 h 25"/>
                  <a:gd name="T8" fmla="*/ 0 w 44"/>
                  <a:gd name="T9" fmla="*/ 10 h 25"/>
                  <a:gd name="T10" fmla="*/ 0 w 44"/>
                  <a:gd name="T11" fmla="*/ 25 h 25"/>
                </a:gdLst>
                <a:ahLst/>
                <a:cxnLst>
                  <a:cxn ang="0">
                    <a:pos x="T0" y="T1"/>
                  </a:cxn>
                  <a:cxn ang="0">
                    <a:pos x="T2" y="T3"/>
                  </a:cxn>
                  <a:cxn ang="0">
                    <a:pos x="T4" y="T5"/>
                  </a:cxn>
                  <a:cxn ang="0">
                    <a:pos x="T6" y="T7"/>
                  </a:cxn>
                  <a:cxn ang="0">
                    <a:pos x="T8" y="T9"/>
                  </a:cxn>
                  <a:cxn ang="0">
                    <a:pos x="T10" y="T11"/>
                  </a:cxn>
                </a:cxnLst>
                <a:rect l="0" t="0" r="r" b="b"/>
                <a:pathLst>
                  <a:path w="44" h="25">
                    <a:moveTo>
                      <a:pt x="44" y="25"/>
                    </a:moveTo>
                    <a:cubicBezTo>
                      <a:pt x="44" y="10"/>
                      <a:pt x="44" y="10"/>
                      <a:pt x="44" y="10"/>
                    </a:cubicBezTo>
                    <a:cubicBezTo>
                      <a:pt x="44" y="5"/>
                      <a:pt x="40" y="0"/>
                      <a:pt x="34" y="0"/>
                    </a:cubicBezTo>
                    <a:cubicBezTo>
                      <a:pt x="9" y="0"/>
                      <a:pt x="9" y="0"/>
                      <a:pt x="9" y="0"/>
                    </a:cubicBezTo>
                    <a:cubicBezTo>
                      <a:pt x="4" y="0"/>
                      <a:pt x="0" y="5"/>
                      <a:pt x="0" y="10"/>
                    </a:cubicBezTo>
                    <a:cubicBezTo>
                      <a:pt x="0" y="25"/>
                      <a:pt x="0" y="25"/>
                      <a:pt x="0" y="25"/>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694" y="3542"/>
                <a:ext cx="80" cy="31"/>
              </a:xfrm>
              <a:custGeom>
                <a:avLst/>
                <a:gdLst>
                  <a:gd name="T0" fmla="*/ 41 w 41"/>
                  <a:gd name="T1" fmla="*/ 16 h 16"/>
                  <a:gd name="T2" fmla="*/ 41 w 41"/>
                  <a:gd name="T3" fmla="*/ 6 h 16"/>
                  <a:gd name="T4" fmla="*/ 34 w 41"/>
                  <a:gd name="T5" fmla="*/ 0 h 16"/>
                  <a:gd name="T6" fmla="*/ 7 w 41"/>
                  <a:gd name="T7" fmla="*/ 0 h 16"/>
                  <a:gd name="T8" fmla="*/ 0 w 41"/>
                  <a:gd name="T9" fmla="*/ 6 h 16"/>
                  <a:gd name="T10" fmla="*/ 0 w 41"/>
                  <a:gd name="T11" fmla="*/ 16 h 16"/>
                </a:gdLst>
                <a:ahLst/>
                <a:cxnLst>
                  <a:cxn ang="0">
                    <a:pos x="T0" y="T1"/>
                  </a:cxn>
                  <a:cxn ang="0">
                    <a:pos x="T2" y="T3"/>
                  </a:cxn>
                  <a:cxn ang="0">
                    <a:pos x="T4" y="T5"/>
                  </a:cxn>
                  <a:cxn ang="0">
                    <a:pos x="T6" y="T7"/>
                  </a:cxn>
                  <a:cxn ang="0">
                    <a:pos x="T8" y="T9"/>
                  </a:cxn>
                  <a:cxn ang="0">
                    <a:pos x="T10" y="T11"/>
                  </a:cxn>
                </a:cxnLst>
                <a:rect l="0" t="0" r="r" b="b"/>
                <a:pathLst>
                  <a:path w="41" h="16">
                    <a:moveTo>
                      <a:pt x="41" y="16"/>
                    </a:moveTo>
                    <a:cubicBezTo>
                      <a:pt x="41" y="6"/>
                      <a:pt x="41" y="6"/>
                      <a:pt x="41" y="6"/>
                    </a:cubicBezTo>
                    <a:cubicBezTo>
                      <a:pt x="41" y="2"/>
                      <a:pt x="37" y="0"/>
                      <a:pt x="34" y="0"/>
                    </a:cubicBezTo>
                    <a:cubicBezTo>
                      <a:pt x="7" y="0"/>
                      <a:pt x="7" y="0"/>
                      <a:pt x="7" y="0"/>
                    </a:cubicBezTo>
                    <a:cubicBezTo>
                      <a:pt x="3" y="0"/>
                      <a:pt x="0" y="2"/>
                      <a:pt x="0" y="6"/>
                    </a:cubicBezTo>
                    <a:cubicBezTo>
                      <a:pt x="0" y="16"/>
                      <a:pt x="0" y="16"/>
                      <a:pt x="0" y="16"/>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7"/>
              <p:cNvSpPr>
                <a:spLocks noChangeShapeType="1"/>
              </p:cNvSpPr>
              <p:nvPr/>
            </p:nvSpPr>
            <p:spPr bwMode="auto">
              <a:xfrm>
                <a:off x="788" y="3573"/>
                <a:ext cx="0" cy="14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644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Content Placeholder 1"/>
          <p:cNvPicPr>
            <a:picLocks noGrp="1" noChangeAspect="1"/>
          </p:cNvPicPr>
          <p:nvPr>
            <p:ph idx="1"/>
          </p:nvPr>
        </p:nvPicPr>
        <p:blipFill>
          <a:blip r:embed="rId3"/>
          <a:stretch>
            <a:fillRect/>
          </a:stretch>
        </p:blipFill>
        <p:spPr>
          <a:xfrm>
            <a:off x="838200" y="1489449"/>
            <a:ext cx="10450606" cy="4833405"/>
          </a:xfrm>
          <a:prstGeom prst="rect">
            <a:avLst/>
          </a:prstGeom>
        </p:spPr>
      </p:pic>
      <p:sp>
        <p:nvSpPr>
          <p:cNvPr id="5" name="Title 4"/>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Real bots</a:t>
            </a:r>
            <a:endParaRPr lang="en-US" kern="1200" dirty="0">
              <a:solidFill>
                <a:schemeClr val="tx1"/>
              </a:solidFill>
              <a:latin typeface="+mj-lt"/>
              <a:ea typeface="+mj-ea"/>
              <a:cs typeface="+mj-cs"/>
            </a:endParaRPr>
          </a:p>
        </p:txBody>
      </p:sp>
      <p:sp>
        <p:nvSpPr>
          <p:cNvPr id="3" name="Rectangle 2"/>
          <p:cNvSpPr/>
          <p:nvPr/>
        </p:nvSpPr>
        <p:spPr>
          <a:xfrm>
            <a:off x="664509" y="1489449"/>
            <a:ext cx="10797988" cy="4742825"/>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191794" y="2514658"/>
            <a:ext cx="7808411" cy="2211366"/>
          </a:xfrm>
          <a:prstGeom prst="rect">
            <a:avLst/>
          </a:prstGeom>
          <a:ln w="9525">
            <a:solidFill>
              <a:schemeClr val="bg1"/>
            </a:solidFill>
          </a:ln>
        </p:spPr>
      </p:pic>
    </p:spTree>
    <p:extLst>
      <p:ext uri="{BB962C8B-B14F-4D97-AF65-F5344CB8AC3E}">
        <p14:creationId xmlns:p14="http://schemas.microsoft.com/office/powerpoint/2010/main" val="17189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3"/>
          <a:srcRect t="2438" r="-1" b="2291"/>
          <a:stretch/>
        </p:blipFill>
        <p:spPr>
          <a:xfrm>
            <a:off x="4654297" y="10"/>
            <a:ext cx="7537704" cy="6857990"/>
          </a:xfrm>
          <a:prstGeom prst="rect">
            <a:avLst/>
          </a:prstGeom>
        </p:spPr>
      </p:pic>
      <p:sp>
        <p:nvSpPr>
          <p:cNvPr id="5" name="Title 4"/>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t>Where bots live</a:t>
            </a:r>
          </a:p>
        </p:txBody>
      </p:sp>
    </p:spTree>
    <p:extLst>
      <p:ext uri="{BB962C8B-B14F-4D97-AF65-F5344CB8AC3E}">
        <p14:creationId xmlns:p14="http://schemas.microsoft.com/office/powerpoint/2010/main" val="33235877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12229</TotalTime>
  <Words>562</Words>
  <Application>Microsoft Office PowerPoint</Application>
  <PresentationFormat>Widescreen</PresentationFormat>
  <Paragraphs>120</Paragraphs>
  <Slides>17</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Calibri</vt:lpstr>
      <vt:lpstr>Consolas</vt:lpstr>
      <vt:lpstr>Lucida Console</vt:lpstr>
      <vt:lpstr>Segoe UI</vt:lpstr>
      <vt:lpstr>Segoe UI Light</vt:lpstr>
      <vt:lpstr>Segoe UI Semibold</vt:lpstr>
      <vt:lpstr>Segoe UI Semilight</vt:lpstr>
      <vt:lpstr>Times New Roman</vt:lpstr>
      <vt:lpstr>Wingdings</vt:lpstr>
      <vt:lpstr>Office Theme</vt:lpstr>
      <vt:lpstr>1_MS1444_Windows Azure Template 16x9_r08a</vt:lpstr>
      <vt:lpstr>Exploring Conversations as a Platform</vt:lpstr>
      <vt:lpstr>Messaging is King</vt:lpstr>
      <vt:lpstr>Bot or not?</vt:lpstr>
      <vt:lpstr>Demo</vt:lpstr>
      <vt:lpstr>Messaging Forecasts</vt:lpstr>
      <vt:lpstr>Potential Benefits</vt:lpstr>
      <vt:lpstr>Industry Momentum</vt:lpstr>
      <vt:lpstr>Real bots</vt:lpstr>
      <vt:lpstr>Where bots live</vt:lpstr>
      <vt:lpstr>The Tools</vt:lpstr>
      <vt:lpstr>Demo</vt:lpstr>
      <vt:lpstr>The Cognitive Services</vt:lpstr>
      <vt:lpstr>LUIS</vt:lpstr>
      <vt:lpstr>Demo</vt:lpstr>
      <vt:lpstr>Summary</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347</cp:revision>
  <dcterms:created xsi:type="dcterms:W3CDTF">2016-04-21T18:51:19Z</dcterms:created>
  <dcterms:modified xsi:type="dcterms:W3CDTF">2017-04-25T14:52:27Z</dcterms:modified>
</cp:coreProperties>
</file>