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9"/>
  </p:notesMasterIdLst>
  <p:sldIdLst>
    <p:sldId id="256" r:id="rId3"/>
    <p:sldId id="301" r:id="rId4"/>
    <p:sldId id="338" r:id="rId5"/>
    <p:sldId id="322" r:id="rId6"/>
    <p:sldId id="323" r:id="rId7"/>
    <p:sldId id="324" r:id="rId8"/>
    <p:sldId id="325" r:id="rId9"/>
    <p:sldId id="326" r:id="rId10"/>
    <p:sldId id="334" r:id="rId11"/>
    <p:sldId id="340" r:id="rId12"/>
    <p:sldId id="341" r:id="rId13"/>
    <p:sldId id="342" r:id="rId14"/>
    <p:sldId id="339" r:id="rId15"/>
    <p:sldId id="343" r:id="rId16"/>
    <p:sldId id="328" r:id="rId17"/>
    <p:sldId id="335" r:id="rId18"/>
    <p:sldId id="344" r:id="rId19"/>
    <p:sldId id="345" r:id="rId20"/>
    <p:sldId id="337" r:id="rId21"/>
    <p:sldId id="333" r:id="rId22"/>
    <p:sldId id="346" r:id="rId23"/>
    <p:sldId id="347" r:id="rId24"/>
    <p:sldId id="348" r:id="rId25"/>
    <p:sldId id="349" r:id="rId26"/>
    <p:sldId id="295" r:id="rId27"/>
    <p:sldId id="29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8D8787"/>
    <a:srgbClr val="235888"/>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autoAdjust="0"/>
    <p:restoredTop sz="82880" autoAdjust="0"/>
  </p:normalViewPr>
  <p:slideViewPr>
    <p:cSldViewPr snapToGrid="0">
      <p:cViewPr varScale="1">
        <p:scale>
          <a:sx n="105" d="100"/>
          <a:sy n="105" d="100"/>
        </p:scale>
        <p:origin x="1872" y="1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35655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82582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765719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6884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74596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193889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020125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571601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799546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12434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174952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92876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756291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827207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90935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67279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3077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551930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8749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9874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72783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4299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3/31/17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theme" Target="../theme/theme2.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smtClean="0"/>
              <a:t>Angular</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Angular </a:t>
            </a:r>
            <a:r>
              <a:rPr lang="en-US" dirty="0" smtClean="0"/>
              <a:t>is </a:t>
            </a:r>
            <a:r>
              <a:rPr lang="en-US" dirty="0"/>
              <a:t>a JavaScript based framework</a:t>
            </a:r>
          </a:p>
          <a:p>
            <a:r>
              <a:rPr lang="en-US" dirty="0"/>
              <a:t>Angular </a:t>
            </a:r>
            <a:r>
              <a:rPr lang="en-US" dirty="0" smtClean="0"/>
              <a:t>can </a:t>
            </a:r>
            <a:r>
              <a:rPr lang="en-US" dirty="0"/>
              <a:t>be coded with JavaScript but TypeScript is preferred</a:t>
            </a:r>
          </a:p>
          <a:p>
            <a:r>
              <a:rPr lang="en-US" dirty="0"/>
              <a:t>Languages such as TypeScript and Dart transpile their code to JavaScript which is then executed by the browser</a:t>
            </a:r>
          </a:p>
          <a:p>
            <a:r>
              <a:rPr lang="en-US" dirty="0"/>
              <a:t>The Angular </a:t>
            </a:r>
            <a:r>
              <a:rPr lang="en-US" dirty="0" smtClean="0"/>
              <a:t>documentation </a:t>
            </a:r>
            <a:r>
              <a:rPr lang="en-US" dirty="0"/>
              <a:t>supports </a:t>
            </a:r>
            <a:r>
              <a:rPr lang="en-US" dirty="0" smtClean="0"/>
              <a:t>TypeScript and JavaScript </a:t>
            </a:r>
            <a:r>
              <a:rPr lang="en-US" dirty="0"/>
              <a:t>for doing Angular </a:t>
            </a:r>
            <a:r>
              <a:rPr lang="en-US" dirty="0" smtClean="0"/>
              <a:t>development</a:t>
            </a:r>
            <a:endParaRPr lang="en-US" dirty="0"/>
          </a:p>
          <a:p>
            <a:r>
              <a:rPr lang="en-US" dirty="0"/>
              <a:t>The preferred language is TypeScript, and this course will be taught with TypeScript</a:t>
            </a:r>
          </a:p>
          <a:p>
            <a:endParaRPr lang="en-US" dirty="0"/>
          </a:p>
        </p:txBody>
      </p:sp>
    </p:spTree>
    <p:extLst>
      <p:ext uri="{BB962C8B-B14F-4D97-AF65-F5344CB8AC3E}">
        <p14:creationId xmlns:p14="http://schemas.microsoft.com/office/powerpoint/2010/main" val="1010638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TypeScript provides support for ES2015 (aka ES6) and Strong Typing</a:t>
            </a:r>
          </a:p>
          <a:p>
            <a:r>
              <a:rPr lang="en-US" dirty="0"/>
              <a:t>While most modern browsers now support most of ES2015, none of them support ES2015 modules which is key to </a:t>
            </a:r>
            <a:r>
              <a:rPr lang="en-US" dirty="0" smtClean="0"/>
              <a:t>Angular </a:t>
            </a:r>
            <a:r>
              <a:rPr lang="en-US" dirty="0"/>
              <a:t>development</a:t>
            </a:r>
          </a:p>
          <a:p>
            <a:r>
              <a:rPr lang="en-US" dirty="0"/>
              <a:t>TypeScript will provide ES2015 modules for all browsers, and support for ES2015 in general for older browsers</a:t>
            </a:r>
          </a:p>
          <a:p>
            <a:r>
              <a:rPr lang="en-US" dirty="0"/>
              <a:t>TypeScript brings strong-typing to the loosely-typed JavaScript language</a:t>
            </a:r>
          </a:p>
          <a:p>
            <a:r>
              <a:rPr lang="en-US" dirty="0"/>
              <a:t>Strong-typing supports JavaScript at the enterprise </a:t>
            </a:r>
            <a:r>
              <a:rPr lang="en-US" dirty="0" smtClean="0"/>
              <a:t>level</a:t>
            </a:r>
            <a:endParaRPr lang="en-US" dirty="0"/>
          </a:p>
          <a:p>
            <a:endParaRPr lang="en-US" dirty="0"/>
          </a:p>
        </p:txBody>
      </p:sp>
    </p:spTree>
    <p:extLst>
      <p:ext uri="{BB962C8B-B14F-4D97-AF65-F5344CB8AC3E}">
        <p14:creationId xmlns:p14="http://schemas.microsoft.com/office/powerpoint/2010/main" val="82148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SASS will be used transpile all CSS code in the </a:t>
            </a:r>
            <a:r>
              <a:rPr lang="en-US" dirty="0" smtClean="0"/>
              <a:t>Angular </a:t>
            </a:r>
            <a:r>
              <a:rPr lang="en-US" dirty="0"/>
              <a:t>application</a:t>
            </a:r>
          </a:p>
          <a:p>
            <a:r>
              <a:rPr lang="en-US" dirty="0"/>
              <a:t>There are two kinds of SASS files</a:t>
            </a:r>
          </a:p>
          <a:p>
            <a:pPr lvl="1"/>
            <a:r>
              <a:rPr lang="en-US" dirty="0"/>
              <a:t>Web Page SASS – produces the application's global stylesheet</a:t>
            </a:r>
          </a:p>
          <a:p>
            <a:pPr lvl="1"/>
            <a:r>
              <a:rPr lang="en-US" dirty="0"/>
              <a:t>Component SASS – produces a component's stylesheet following Web Components CSS standards</a:t>
            </a:r>
          </a:p>
          <a:p>
            <a:r>
              <a:rPr lang="en-US" dirty="0"/>
              <a:t>Through the use of WebPack, SASS will be loaded, transpiled and added to the JavaScript bundle through the use of import and require statements in the TypeScript </a:t>
            </a:r>
            <a:r>
              <a:rPr lang="en-US" dirty="0" smtClean="0"/>
              <a:t>code</a:t>
            </a:r>
            <a:endParaRPr lang="en-US" dirty="0"/>
          </a:p>
        </p:txBody>
      </p:sp>
    </p:spTree>
    <p:extLst>
      <p:ext uri="{BB962C8B-B14F-4D97-AF65-F5344CB8AC3E}">
        <p14:creationId xmlns:p14="http://schemas.microsoft.com/office/powerpoint/2010/main" val="2693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en-US" dirty="0"/>
              <a:t>Hello World!</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Demonstrates many of the essential elements of an </a:t>
            </a:r>
            <a:r>
              <a:rPr lang="en-US" dirty="0" smtClean="0"/>
              <a:t>Angular </a:t>
            </a:r>
            <a:r>
              <a:rPr lang="en-US" dirty="0"/>
              <a:t>application</a:t>
            </a:r>
          </a:p>
          <a:p>
            <a:r>
              <a:rPr lang="en-US" dirty="0"/>
              <a:t>App Module – modules contain the custom parts of an </a:t>
            </a:r>
            <a:r>
              <a:rPr lang="en-US" dirty="0" smtClean="0"/>
              <a:t>Angular </a:t>
            </a:r>
            <a:r>
              <a:rPr lang="en-US" dirty="0"/>
              <a:t>application such as custom components and pipes</a:t>
            </a:r>
          </a:p>
          <a:p>
            <a:r>
              <a:rPr lang="en-US" dirty="0"/>
              <a:t>App Component – components contain the user interface template and user interaction logic, components can be composed with components to build larger components</a:t>
            </a:r>
          </a:p>
          <a:p>
            <a:r>
              <a:rPr lang="en-US" dirty="0"/>
              <a:t>Main – starting point of the application, loads the App Module, and bootstraps it</a:t>
            </a:r>
          </a:p>
          <a:p>
            <a:endParaRPr lang="en-US" dirty="0"/>
          </a:p>
        </p:txBody>
      </p:sp>
    </p:spTree>
    <p:extLst>
      <p:ext uri="{BB962C8B-B14F-4D97-AF65-F5344CB8AC3E}">
        <p14:creationId xmlns:p14="http://schemas.microsoft.com/office/powerpoint/2010/main" val="29207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Module Systems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Two module systems are used to build Angular applications:</a:t>
            </a:r>
          </a:p>
          <a:p>
            <a:pPr lvl="1"/>
            <a:r>
              <a:rPr lang="en-US" dirty="0" smtClean="0"/>
              <a:t>ES2015</a:t>
            </a:r>
          </a:p>
          <a:p>
            <a:pPr lvl="1"/>
            <a:r>
              <a:rPr lang="en-US" dirty="0" smtClean="0"/>
              <a:t>Angular</a:t>
            </a:r>
          </a:p>
          <a:p>
            <a:r>
              <a:rPr lang="en-US" dirty="0" smtClean="0"/>
              <a:t>ES2015 Modules are provided by JavaScript, one file is one module, and one module is one file</a:t>
            </a:r>
          </a:p>
          <a:p>
            <a:r>
              <a:rPr lang="en-US" dirty="0" smtClean="0"/>
              <a:t>Angular modules can span many files and organize the various parts of an Angular application</a:t>
            </a:r>
            <a:endParaRPr lang="en-US" dirty="0"/>
          </a:p>
          <a:p>
            <a:endParaRPr lang="en-US" dirty="0"/>
          </a:p>
        </p:txBody>
      </p:sp>
    </p:spTree>
    <p:extLst>
      <p:ext uri="{BB962C8B-B14F-4D97-AF65-F5344CB8AC3E}">
        <p14:creationId xmlns:p14="http://schemas.microsoft.com/office/powerpoint/2010/main" val="127178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ES2015 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Originally, JavaScript did not support the usual structures for building large applications such as namespaces or modules</a:t>
            </a:r>
          </a:p>
          <a:p>
            <a:r>
              <a:rPr lang="en-US" dirty="0"/>
              <a:t>Over the course of time, several patterns emerged for organizing applications into modules: AMD (asynchronous module definition) and CommonJS</a:t>
            </a:r>
          </a:p>
          <a:p>
            <a:r>
              <a:rPr lang="en-US" dirty="0"/>
              <a:t>Most developers know of AMD through one of its popular implementations </a:t>
            </a:r>
            <a:r>
              <a:rPr lang="en-US" dirty="0" err="1"/>
              <a:t>Require.js</a:t>
            </a:r>
            <a:r>
              <a:rPr lang="en-US" dirty="0"/>
              <a:t>; and CommonJS is used by Node.js</a:t>
            </a:r>
          </a:p>
          <a:p>
            <a:r>
              <a:rPr lang="en-US" dirty="0"/>
              <a:t>While both module systems are still used today, the JavaScript specification (ES2015) now has support for modules which will be referred to as ES2015 Modules</a:t>
            </a:r>
          </a:p>
        </p:txBody>
      </p:sp>
    </p:spTree>
    <p:extLst>
      <p:ext uri="{BB962C8B-B14F-4D97-AF65-F5344CB8AC3E}">
        <p14:creationId xmlns:p14="http://schemas.microsoft.com/office/powerpoint/2010/main" val="159608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ES2015 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Through the use of Babel and Webpack 2, ES2015 Modules are available to developers</a:t>
            </a:r>
          </a:p>
          <a:p>
            <a:r>
              <a:rPr lang="en-US" dirty="0" smtClean="0"/>
              <a:t>When </a:t>
            </a:r>
            <a:r>
              <a:rPr lang="en-US" dirty="0" smtClean="0"/>
              <a:t>Angular </a:t>
            </a:r>
            <a:r>
              <a:rPr lang="en-US" dirty="0" smtClean="0"/>
              <a:t>is installed in the application via NPM, it can be easily imported using the </a:t>
            </a:r>
            <a:r>
              <a:rPr lang="en-US" b="1" dirty="0" smtClean="0"/>
              <a:t>import</a:t>
            </a:r>
            <a:r>
              <a:rPr lang="en-US" dirty="0" smtClean="0"/>
              <a:t> syntax of ES2015 modules</a:t>
            </a:r>
          </a:p>
          <a:p>
            <a:r>
              <a:rPr lang="en-US" dirty="0" smtClean="0"/>
              <a:t>An application grows with numerous component and other classes, each class receives its own file, and can be imported by other files if the class is marked with the </a:t>
            </a:r>
            <a:r>
              <a:rPr lang="en-US" b="1" dirty="0" smtClean="0"/>
              <a:t>export</a:t>
            </a:r>
            <a:r>
              <a:rPr lang="en-US" dirty="0" smtClean="0"/>
              <a:t> keyword</a:t>
            </a:r>
            <a:endParaRPr lang="en-US" dirty="0"/>
          </a:p>
        </p:txBody>
      </p:sp>
    </p:spTree>
    <p:extLst>
      <p:ext uri="{BB962C8B-B14F-4D97-AF65-F5344CB8AC3E}">
        <p14:creationId xmlns:p14="http://schemas.microsoft.com/office/powerpoint/2010/main" val="96672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en-US" dirty="0" smtClean="0"/>
              <a:t>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Modules are JavaScript classes decorated with </a:t>
            </a:r>
            <a:r>
              <a:rPr lang="en-US" dirty="0" err="1"/>
              <a:t>NgModule</a:t>
            </a:r>
            <a:endParaRPr lang="en-US" dirty="0"/>
          </a:p>
          <a:p>
            <a:r>
              <a:rPr lang="en-US" dirty="0" err="1"/>
              <a:t>NgModule</a:t>
            </a:r>
            <a:r>
              <a:rPr lang="en-US" dirty="0"/>
              <a:t> is imported from Angular Core</a:t>
            </a:r>
          </a:p>
          <a:p>
            <a:r>
              <a:rPr lang="en-US" dirty="0"/>
              <a:t>There are several options which can be configured</a:t>
            </a:r>
          </a:p>
          <a:p>
            <a:pPr lvl="1"/>
            <a:r>
              <a:rPr lang="en-US" dirty="0"/>
              <a:t>imports – includes dependent modules</a:t>
            </a:r>
          </a:p>
          <a:p>
            <a:pPr lvl="1"/>
            <a:r>
              <a:rPr lang="en-US" dirty="0"/>
              <a:t>declarations – includes components, directives and pipes</a:t>
            </a:r>
          </a:p>
          <a:p>
            <a:pPr lvl="1"/>
            <a:r>
              <a:rPr lang="en-US" dirty="0"/>
              <a:t>bootstrap – bootstraps the </a:t>
            </a:r>
            <a:r>
              <a:rPr lang="en-US" dirty="0" smtClean="0"/>
              <a:t>Angular </a:t>
            </a:r>
            <a:r>
              <a:rPr lang="en-US" dirty="0"/>
              <a:t>application with the specified component, typically this is </a:t>
            </a:r>
            <a:r>
              <a:rPr lang="en-US" dirty="0" err="1" smtClean="0"/>
              <a:t>AppComponent</a:t>
            </a:r>
            <a:endParaRPr lang="en-US" dirty="0" smtClean="0"/>
          </a:p>
          <a:p>
            <a:pPr lvl="1"/>
            <a:r>
              <a:rPr lang="en-US" dirty="0" smtClean="0"/>
              <a:t>providers </a:t>
            </a:r>
            <a:r>
              <a:rPr lang="mr-IN" dirty="0" smtClean="0"/>
              <a:t>–</a:t>
            </a:r>
            <a:r>
              <a:rPr lang="en-US" dirty="0" smtClean="0"/>
              <a:t> register services for dependency injection</a:t>
            </a:r>
            <a:endParaRPr lang="en-US" dirty="0"/>
          </a:p>
        </p:txBody>
      </p:sp>
    </p:spTree>
    <p:extLst>
      <p:ext uri="{BB962C8B-B14F-4D97-AF65-F5344CB8AC3E}">
        <p14:creationId xmlns:p14="http://schemas.microsoft.com/office/powerpoint/2010/main" val="102247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Components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JavaScript class decorated with the Component decorator</a:t>
            </a:r>
          </a:p>
          <a:p>
            <a:r>
              <a:rPr lang="en-US" dirty="0"/>
              <a:t>Component decorator is imported from Angular Core</a:t>
            </a:r>
          </a:p>
          <a:p>
            <a:r>
              <a:rPr lang="en-US" dirty="0"/>
              <a:t>The Component decorator supports many options</a:t>
            </a:r>
          </a:p>
          <a:p>
            <a:pPr lvl="1"/>
            <a:r>
              <a:rPr lang="en-US" dirty="0"/>
              <a:t>selector – the CSS selector the component will use as a marker in the DOM to know where to place the </a:t>
            </a:r>
            <a:r>
              <a:rPr lang="en-US" dirty="0" smtClean="0"/>
              <a:t>component</a:t>
            </a:r>
          </a:p>
          <a:p>
            <a:pPr lvl="1"/>
            <a:r>
              <a:rPr lang="en-US" dirty="0" smtClean="0"/>
              <a:t>templateUrl – URL points to the file containing the HTML template</a:t>
            </a:r>
            <a:endParaRPr lang="en-US" dirty="0"/>
          </a:p>
          <a:p>
            <a:pPr lvl="1"/>
            <a:r>
              <a:rPr lang="en-US" dirty="0" err="1" smtClean="0"/>
              <a:t>styleUrls</a:t>
            </a:r>
            <a:r>
              <a:rPr lang="en-US" dirty="0" smtClean="0"/>
              <a:t> </a:t>
            </a:r>
            <a:r>
              <a:rPr lang="en-US" dirty="0"/>
              <a:t>– </a:t>
            </a:r>
            <a:r>
              <a:rPr lang="en-US" dirty="0" smtClean="0"/>
              <a:t>URL pointing to various CSS stylesheets</a:t>
            </a:r>
            <a:endParaRPr lang="en-US" dirty="0"/>
          </a:p>
        </p:txBody>
      </p:sp>
    </p:spTree>
    <p:extLst>
      <p:ext uri="{BB962C8B-B14F-4D97-AF65-F5344CB8AC3E}">
        <p14:creationId xmlns:p14="http://schemas.microsoft.com/office/powerpoint/2010/main" val="195881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a:t>
            </a:r>
            <a:r>
              <a:rPr lang="en-US" dirty="0" smtClean="0"/>
              <a:t>Angular </a:t>
            </a:r>
            <a:r>
              <a:rPr lang="en-US" dirty="0" smtClean="0"/>
              <a:t>Components</a:t>
            </a:r>
            <a:endParaRPr lang="en-US" dirty="0"/>
          </a:p>
        </p:txBody>
      </p:sp>
      <p:sp>
        <p:nvSpPr>
          <p:cNvPr id="3" name="Content Placeholder 2"/>
          <p:cNvSpPr>
            <a:spLocks noGrp="1"/>
          </p:cNvSpPr>
          <p:nvPr>
            <p:ph idx="1"/>
          </p:nvPr>
        </p:nvSpPr>
        <p:spPr>
          <a:xfrm>
            <a:off x="838200" y="1690688"/>
            <a:ext cx="10515600" cy="4351338"/>
          </a:xfrm>
        </p:spPr>
        <p:txBody>
          <a:bodyPr>
            <a:normAutofit fontScale="92500"/>
          </a:bodyPr>
          <a:lstStyle/>
          <a:p>
            <a:r>
              <a:rPr lang="en-US" dirty="0" smtClean="0"/>
              <a:t>In addition to managing component data, the other critical concept of working with components is how to compose them</a:t>
            </a:r>
          </a:p>
          <a:p>
            <a:r>
              <a:rPr lang="en-US" dirty="0" smtClean="0"/>
              <a:t>While a single </a:t>
            </a:r>
            <a:r>
              <a:rPr lang="en-US" dirty="0" smtClean="0"/>
              <a:t>Angular </a:t>
            </a:r>
            <a:r>
              <a:rPr lang="en-US" dirty="0" smtClean="0"/>
              <a:t>component can contain the entire UI, this is not a best practice</a:t>
            </a:r>
          </a:p>
          <a:p>
            <a:r>
              <a:rPr lang="en-US" dirty="0" smtClean="0"/>
              <a:t>Instead, large UIs should be decomposed into many smaller components, which are then composed together to form a larger UI</a:t>
            </a:r>
          </a:p>
          <a:p>
            <a:r>
              <a:rPr lang="en-US" dirty="0" smtClean="0"/>
              <a:t>The flow of data between parent and child components is critical:</a:t>
            </a:r>
          </a:p>
          <a:p>
            <a:pPr lvl="1"/>
            <a:r>
              <a:rPr lang="en-US" dirty="0"/>
              <a:t>P</a:t>
            </a:r>
            <a:r>
              <a:rPr lang="en-US" dirty="0" smtClean="0"/>
              <a:t>arent passes data to child component via </a:t>
            </a:r>
            <a:r>
              <a:rPr lang="en-US" dirty="0" smtClean="0"/>
              <a:t>inputs; </a:t>
            </a:r>
            <a:r>
              <a:rPr lang="en-US" dirty="0" smtClean="0"/>
              <a:t>data </a:t>
            </a:r>
            <a:r>
              <a:rPr lang="en-US" dirty="0" smtClean="0"/>
              <a:t>should be </a:t>
            </a:r>
            <a:r>
              <a:rPr lang="en-US" dirty="0" smtClean="0"/>
              <a:t>immutable to child</a:t>
            </a:r>
          </a:p>
          <a:p>
            <a:pPr lvl="1"/>
            <a:r>
              <a:rPr lang="en-US" dirty="0" smtClean="0"/>
              <a:t>Child passes data to parent via </a:t>
            </a:r>
            <a:r>
              <a:rPr lang="en-US" dirty="0" smtClean="0"/>
              <a:t>outputs; </a:t>
            </a:r>
            <a:r>
              <a:rPr lang="en-US" dirty="0" smtClean="0"/>
              <a:t>data is used to update the state of the parent, or is passed up the component tree</a:t>
            </a:r>
            <a:endParaRPr lang="en-US" dirty="0"/>
          </a:p>
        </p:txBody>
      </p:sp>
    </p:spTree>
    <p:extLst>
      <p:ext uri="{BB962C8B-B14F-4D97-AF65-F5344CB8AC3E}">
        <p14:creationId xmlns:p14="http://schemas.microsoft.com/office/powerpoint/2010/main" val="12068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Angular is a component-based UI framework</a:t>
            </a:r>
          </a:p>
          <a:p>
            <a:r>
              <a:rPr lang="en-US" dirty="0" smtClean="0"/>
              <a:t>Angular provides a complete solution managing templates, model data, services, connecting to asynchronous data sources, routing, etc</a:t>
            </a:r>
            <a:r>
              <a:rPr lang="mr-IN" dirty="0" smtClean="0"/>
              <a:t>…</a:t>
            </a:r>
            <a:endParaRPr lang="en-US" dirty="0" smtClean="0"/>
          </a:p>
          <a:p>
            <a:r>
              <a:rPr lang="en-US" dirty="0" smtClean="0"/>
              <a:t>In this lab, a simple Angular CRUD (create, read, update, delete) application demonstrating components, services, forms and REST services will be created</a:t>
            </a:r>
            <a:endParaRPr lang="en-US" dirty="0" smtClean="0"/>
          </a:p>
          <a:p>
            <a:endParaRPr lang="en-US" dirty="0"/>
          </a:p>
        </p:txBody>
      </p:sp>
    </p:spTree>
    <p:extLst>
      <p:ext uri="{BB962C8B-B14F-4D97-AF65-F5344CB8AC3E}">
        <p14:creationId xmlns:p14="http://schemas.microsoft.com/office/powerpoint/2010/main" val="2718515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a:t>
            </a:r>
            <a:r>
              <a:rPr lang="en-US" dirty="0" smtClean="0"/>
              <a:t>Angular </a:t>
            </a:r>
            <a:r>
              <a:rPr lang="en-US" dirty="0" smtClean="0"/>
              <a:t>Components</a:t>
            </a:r>
            <a:endParaRPr lang="en-US" dirty="0"/>
          </a:p>
        </p:txBody>
      </p:sp>
      <p:sp>
        <p:nvSpPr>
          <p:cNvPr id="33" name="Rounded Rectangle 32"/>
          <p:cNvSpPr/>
          <p:nvPr/>
        </p:nvSpPr>
        <p:spPr>
          <a:xfrm>
            <a:off x="4940292" y="2715842"/>
            <a:ext cx="2536637" cy="7192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Parent Component</a:t>
            </a:r>
          </a:p>
        </p:txBody>
      </p:sp>
      <p:sp>
        <p:nvSpPr>
          <p:cNvPr id="34" name="Rounded Rectangle 33"/>
          <p:cNvSpPr/>
          <p:nvPr/>
        </p:nvSpPr>
        <p:spPr>
          <a:xfrm>
            <a:off x="4940291" y="4836226"/>
            <a:ext cx="2536637" cy="719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Child Component</a:t>
            </a:r>
          </a:p>
        </p:txBody>
      </p:sp>
      <p:sp>
        <p:nvSpPr>
          <p:cNvPr id="35" name="Double Bracket 34"/>
          <p:cNvSpPr/>
          <p:nvPr/>
        </p:nvSpPr>
        <p:spPr>
          <a:xfrm>
            <a:off x="4382649" y="3075465"/>
            <a:ext cx="3651919" cy="2126179"/>
          </a:xfrm>
          <a:prstGeom prst="bracketPair">
            <a:avLst/>
          </a:prstGeom>
          <a:ln w="6350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Regular" charset="0"/>
            </a:endParaRPr>
          </a:p>
        </p:txBody>
      </p:sp>
      <p:sp>
        <p:nvSpPr>
          <p:cNvPr id="36" name="TextBox 35"/>
          <p:cNvSpPr txBox="1"/>
          <p:nvPr/>
        </p:nvSpPr>
        <p:spPr>
          <a:xfrm>
            <a:off x="1678582" y="3876981"/>
            <a:ext cx="2600600" cy="531737"/>
          </a:xfrm>
          <a:prstGeom prst="rect">
            <a:avLst/>
          </a:prstGeom>
          <a:noFill/>
        </p:spPr>
        <p:txBody>
          <a:bodyPr wrap="none" rtlCol="0">
            <a:spAutoFit/>
          </a:bodyPr>
          <a:lstStyle/>
          <a:p>
            <a:r>
              <a:rPr lang="en-US" sz="2800" dirty="0">
                <a:latin typeface="Calibri Regular" charset="0"/>
              </a:rPr>
              <a:t>Input Properties</a:t>
            </a:r>
          </a:p>
        </p:txBody>
      </p:sp>
      <p:sp>
        <p:nvSpPr>
          <p:cNvPr id="37" name="TextBox 36"/>
          <p:cNvSpPr txBox="1"/>
          <p:nvPr/>
        </p:nvSpPr>
        <p:spPr>
          <a:xfrm>
            <a:off x="8187658" y="3876981"/>
            <a:ext cx="2304599" cy="531737"/>
          </a:xfrm>
          <a:prstGeom prst="rect">
            <a:avLst/>
          </a:prstGeom>
          <a:noFill/>
        </p:spPr>
        <p:txBody>
          <a:bodyPr wrap="none" rtlCol="0">
            <a:spAutoFit/>
          </a:bodyPr>
          <a:lstStyle/>
          <a:p>
            <a:r>
              <a:rPr lang="en-US" sz="2800" dirty="0">
                <a:latin typeface="Calibri Regular" charset="0"/>
              </a:rPr>
              <a:t>Output Events</a:t>
            </a:r>
          </a:p>
        </p:txBody>
      </p:sp>
      <p:sp>
        <p:nvSpPr>
          <p:cNvPr id="38" name="TextBox 37"/>
          <p:cNvSpPr txBox="1"/>
          <p:nvPr/>
        </p:nvSpPr>
        <p:spPr>
          <a:xfrm>
            <a:off x="882400" y="4400127"/>
            <a:ext cx="3347159" cy="1787159"/>
          </a:xfrm>
          <a:prstGeom prst="rect">
            <a:avLst/>
          </a:prstGeom>
          <a:noFill/>
        </p:spPr>
        <p:txBody>
          <a:bodyPr wrap="square" rtlCol="0">
            <a:spAutoFit/>
          </a:bodyPr>
          <a:lstStyle/>
          <a:p>
            <a:pPr algn="r"/>
            <a:r>
              <a:rPr lang="en-US" dirty="0">
                <a:latin typeface="Calibri Regular" charset="0"/>
              </a:rPr>
              <a:t>Input Properties are typically data values and event handler. The child component receives the parent data input, and uses the parent event handlers to communicate data to the parent</a:t>
            </a:r>
          </a:p>
        </p:txBody>
      </p:sp>
      <p:sp>
        <p:nvSpPr>
          <p:cNvPr id="39" name="TextBox 38"/>
          <p:cNvSpPr txBox="1"/>
          <p:nvPr/>
        </p:nvSpPr>
        <p:spPr>
          <a:xfrm>
            <a:off x="8187659" y="4400127"/>
            <a:ext cx="3347159" cy="1787159"/>
          </a:xfrm>
          <a:prstGeom prst="rect">
            <a:avLst/>
          </a:prstGeom>
          <a:noFill/>
        </p:spPr>
        <p:txBody>
          <a:bodyPr wrap="square" rtlCol="0">
            <a:spAutoFit/>
          </a:bodyPr>
          <a:lstStyle/>
          <a:p>
            <a:r>
              <a:rPr lang="en-US" dirty="0">
                <a:latin typeface="Calibri Regular" charset="0"/>
              </a:rPr>
              <a:t>Events from within the child invoke the event handlers from the parent. The child passes data to the parent through arguments passed to the event handler when invoked</a:t>
            </a:r>
          </a:p>
        </p:txBody>
      </p:sp>
      <p:sp>
        <p:nvSpPr>
          <p:cNvPr id="40" name="TextBox 39"/>
          <p:cNvSpPr txBox="1"/>
          <p:nvPr/>
        </p:nvSpPr>
        <p:spPr>
          <a:xfrm>
            <a:off x="2184427" y="1841238"/>
            <a:ext cx="8048362" cy="657265"/>
          </a:xfrm>
          <a:prstGeom prst="rect">
            <a:avLst/>
          </a:prstGeom>
          <a:noFill/>
        </p:spPr>
        <p:txBody>
          <a:bodyPr wrap="square" rtlCol="0">
            <a:spAutoFit/>
          </a:bodyPr>
          <a:lstStyle/>
          <a:p>
            <a:pPr algn="ctr"/>
            <a:r>
              <a:rPr lang="en-US" dirty="0" smtClean="0">
                <a:latin typeface="Calibri Regular" charset="0"/>
              </a:rPr>
              <a:t>This is the </a:t>
            </a:r>
            <a:r>
              <a:rPr lang="en-US" dirty="0">
                <a:latin typeface="Calibri Regular" charset="0"/>
              </a:rPr>
              <a:t>most important concept of Component Driven Development as it</a:t>
            </a:r>
          </a:p>
          <a:p>
            <a:pPr algn="ctr"/>
            <a:r>
              <a:rPr lang="en-US" dirty="0">
                <a:latin typeface="Calibri Regular" charset="0"/>
              </a:rPr>
              <a:t>applies to all modern component based frameworks/libraries such as </a:t>
            </a:r>
            <a:r>
              <a:rPr lang="en-US" dirty="0" smtClean="0">
                <a:latin typeface="Calibri Regular" charset="0"/>
              </a:rPr>
              <a:t>Angular</a:t>
            </a:r>
            <a:endParaRPr lang="en-US" dirty="0">
              <a:latin typeface="Calibri Regular" charset="0"/>
            </a:endParaRP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408" y="6284940"/>
            <a:ext cx="1158910" cy="295522"/>
          </a:xfrm>
          <a:prstGeom prst="rect">
            <a:avLst/>
          </a:prstGeom>
        </p:spPr>
      </p:pic>
    </p:spTree>
    <p:extLst>
      <p:ext uri="{BB962C8B-B14F-4D97-AF65-F5344CB8AC3E}">
        <p14:creationId xmlns:p14="http://schemas.microsoft.com/office/powerpoint/2010/main" val="1596001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Services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Among JavaScript libraries and frameworks, dependency injection is something unique to Angular</a:t>
            </a:r>
          </a:p>
          <a:p>
            <a:r>
              <a:rPr lang="en-US" dirty="0"/>
              <a:t>The configuration can be a little tricky, especially when overriding default configurations within a hierarchy</a:t>
            </a:r>
          </a:p>
          <a:p>
            <a:r>
              <a:rPr lang="en-US" dirty="0"/>
              <a:t>Among the many benefits is the ability to change implementations of a service without having to rewrite a lot of code, and the ability to replace concrete instances with mocked versions when unit testing, etc…</a:t>
            </a:r>
          </a:p>
        </p:txBody>
      </p:sp>
    </p:spTree>
    <p:extLst>
      <p:ext uri="{BB962C8B-B14F-4D97-AF65-F5344CB8AC3E}">
        <p14:creationId xmlns:p14="http://schemas.microsoft.com/office/powerpoint/2010/main" val="198506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Service</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Services can be created from classes or from values</a:t>
            </a:r>
          </a:p>
          <a:p>
            <a:r>
              <a:rPr lang="en-US" dirty="0"/>
              <a:t>In this section, the focus is on classes, values will be discussed later</a:t>
            </a:r>
          </a:p>
          <a:p>
            <a:r>
              <a:rPr lang="en-US" dirty="0"/>
              <a:t>To create a service with a class all that is need is to define the class, register it with the Angular part, then inject it via the constructor</a:t>
            </a:r>
          </a:p>
          <a:p>
            <a:r>
              <a:rPr lang="en-US" dirty="0"/>
              <a:t>The class is coded as nothing more than a regular JavaScript class, nothing more is needed</a:t>
            </a:r>
          </a:p>
        </p:txBody>
      </p:sp>
    </p:spTree>
    <p:extLst>
      <p:ext uri="{BB962C8B-B14F-4D97-AF65-F5344CB8AC3E}">
        <p14:creationId xmlns:p14="http://schemas.microsoft.com/office/powerpoint/2010/main" val="2124789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Service</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Services must be registered via the providers option</a:t>
            </a:r>
          </a:p>
          <a:p>
            <a:r>
              <a:rPr lang="en-US" dirty="0"/>
              <a:t>Each Angular part which will use the service does not need to register it, but it must be registered at the module level for all parts in the module to use it</a:t>
            </a:r>
          </a:p>
          <a:p>
            <a:r>
              <a:rPr lang="en-US" dirty="0"/>
              <a:t>In the case of the component tree, if the service is not registered in the module, it must be registered in the component (or a parent component of the component) which desires to use it</a:t>
            </a:r>
          </a:p>
          <a:p>
            <a:r>
              <a:rPr lang="en-US" dirty="0"/>
              <a:t>When creating a service with a class, the class simply needs to be listed in the providers array</a:t>
            </a:r>
          </a:p>
        </p:txBody>
      </p:sp>
    </p:spTree>
    <p:extLst>
      <p:ext uri="{BB962C8B-B14F-4D97-AF65-F5344CB8AC3E}">
        <p14:creationId xmlns:p14="http://schemas.microsoft.com/office/powerpoint/2010/main" val="6772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a:t>
            </a:r>
            <a:r>
              <a:rPr lang="en-US" dirty="0" smtClean="0"/>
              <a:t>Service</a:t>
            </a:r>
            <a:endParaRPr lang="en-US" sz="3921" dirty="0">
              <a:gradFill>
                <a:gsLst>
                  <a:gs pos="0">
                    <a:schemeClr val="tx2"/>
                  </a:gs>
                  <a:gs pos="100000">
                    <a:schemeClr val="tx2"/>
                  </a:gs>
                </a:gsLst>
                <a:lin ang="5400000" scaled="0"/>
              </a:gradFill>
            </a:endParaRPr>
          </a:p>
        </p:txBody>
      </p:sp>
      <p:sp>
        <p:nvSpPr>
          <p:cNvPr id="5" name="TextBox 4"/>
          <p:cNvSpPr txBox="1"/>
          <p:nvPr/>
        </p:nvSpPr>
        <p:spPr>
          <a:xfrm>
            <a:off x="493345" y="2572063"/>
            <a:ext cx="4925682" cy="2650666"/>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7030A0"/>
                </a:solidFill>
                <a:latin typeface="Consolas" charset="0"/>
                <a:ea typeface="Consolas" charset="0"/>
                <a:cs typeface="Consolas" charset="0"/>
              </a:rPr>
              <a:t>@</a:t>
            </a:r>
            <a:r>
              <a:rPr lang="en-US" sz="1961" dirty="0" err="1">
                <a:solidFill>
                  <a:srgbClr val="7030A0"/>
                </a:solidFill>
                <a:latin typeface="Consolas" charset="0"/>
                <a:ea typeface="Consolas" charset="0"/>
                <a:cs typeface="Consolas" charset="0"/>
              </a:rPr>
              <a:t>NgModule</a:t>
            </a: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dirty="0">
                <a:solidFill>
                  <a:srgbClr val="000000"/>
                </a:solidFill>
                <a:latin typeface="Consolas" charset="0"/>
                <a:ea typeface="Consolas" charset="0"/>
                <a:cs typeface="Consolas" charset="0"/>
              </a:rPr>
              <a:t>  imports: [ </a:t>
            </a:r>
            <a:r>
              <a:rPr lang="en-US" sz="1961" dirty="0" err="1">
                <a:solidFill>
                  <a:srgbClr val="000000"/>
                </a:solidFill>
                <a:latin typeface="Consolas" charset="0"/>
                <a:ea typeface="Consolas" charset="0"/>
                <a:cs typeface="Consolas" charset="0"/>
              </a:rPr>
              <a:t>BrowserModule</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declarations: [ </a:t>
            </a:r>
            <a:r>
              <a:rPr lang="en-US" sz="1961" dirty="0" err="1">
                <a:solidFill>
                  <a:srgbClr val="000000"/>
                </a:solidFill>
                <a:latin typeface="Consolas" charset="0"/>
                <a:ea typeface="Consolas" charset="0"/>
                <a:cs typeface="Consolas" charset="0"/>
              </a:rPr>
              <a:t>AppComponent</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bootstrap: [ </a:t>
            </a:r>
            <a:r>
              <a:rPr lang="en-US" sz="1961" dirty="0" err="1">
                <a:solidFill>
                  <a:srgbClr val="000000"/>
                </a:solidFill>
                <a:latin typeface="Consolas" charset="0"/>
                <a:ea typeface="Consolas" charset="0"/>
                <a:cs typeface="Consolas" charset="0"/>
              </a:rPr>
              <a:t>AppComponent</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providers: [ </a:t>
            </a:r>
            <a:r>
              <a:rPr lang="en-US" sz="1961" dirty="0" err="1">
                <a:solidFill>
                  <a:srgbClr val="FF0000"/>
                </a:solidFill>
                <a:latin typeface="Consolas" charset="0"/>
                <a:ea typeface="Consolas" charset="0"/>
                <a:cs typeface="Consolas" charset="0"/>
              </a:rPr>
              <a:t>SomeService</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b="1" dirty="0">
                <a:solidFill>
                  <a:srgbClr val="004562"/>
                </a:solidFill>
                <a:latin typeface="Consolas" charset="0"/>
                <a:ea typeface="Consolas" charset="0"/>
                <a:cs typeface="Consolas" charset="0"/>
              </a:rPr>
              <a:t>export class </a:t>
            </a:r>
            <a:r>
              <a:rPr lang="en-US" sz="1961" dirty="0" err="1">
                <a:solidFill>
                  <a:srgbClr val="000000"/>
                </a:solidFill>
                <a:latin typeface="Consolas" charset="0"/>
                <a:ea typeface="Consolas" charset="0"/>
                <a:cs typeface="Consolas" charset="0"/>
              </a:rPr>
              <a:t>AppModule</a:t>
            </a:r>
            <a:r>
              <a:rPr lang="en-US" sz="1961" dirty="0">
                <a:solidFill>
                  <a:srgbClr val="000000"/>
                </a:solidFill>
                <a:latin typeface="Consolas" charset="0"/>
                <a:ea typeface="Consolas" charset="0"/>
                <a:cs typeface="Consolas" charset="0"/>
              </a:rPr>
              <a:t> { }</a:t>
            </a:r>
          </a:p>
        </p:txBody>
      </p:sp>
      <p:sp>
        <p:nvSpPr>
          <p:cNvPr id="6" name="TextBox 5"/>
          <p:cNvSpPr txBox="1"/>
          <p:nvPr/>
        </p:nvSpPr>
        <p:spPr>
          <a:xfrm>
            <a:off x="5318679" y="2572062"/>
            <a:ext cx="6723468" cy="2650666"/>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7030A0"/>
                </a:solidFill>
                <a:latin typeface="Consolas" charset="0"/>
                <a:ea typeface="Consolas" charset="0"/>
                <a:cs typeface="Consolas" charset="0"/>
              </a:rPr>
              <a:t>@Component</a:t>
            </a: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dirty="0">
                <a:solidFill>
                  <a:srgbClr val="000000"/>
                </a:solidFill>
                <a:latin typeface="Consolas" charset="0"/>
                <a:ea typeface="Consolas" charset="0"/>
                <a:cs typeface="Consolas" charset="0"/>
              </a:rPr>
              <a:t>  selector: "widget-tool",</a:t>
            </a:r>
          </a:p>
          <a:p>
            <a:pPr>
              <a:lnSpc>
                <a:spcPct val="90000"/>
              </a:lnSpc>
              <a:spcAft>
                <a:spcPts val="588"/>
              </a:spcAft>
            </a:pPr>
            <a:r>
              <a:rPr lang="en-US" sz="1961" dirty="0">
                <a:solidFill>
                  <a:srgbClr val="000000"/>
                </a:solidFill>
                <a:latin typeface="Consolas" charset="0"/>
                <a:ea typeface="Consolas" charset="0"/>
                <a:cs typeface="Consolas" charset="0"/>
              </a:rPr>
              <a:t>  template: require("./</a:t>
            </a:r>
            <a:r>
              <a:rPr lang="en-US" sz="1961" dirty="0" err="1">
                <a:solidFill>
                  <a:srgbClr val="000000"/>
                </a:solidFill>
                <a:latin typeface="Consolas" charset="0"/>
                <a:ea typeface="Consolas" charset="0"/>
                <a:cs typeface="Consolas" charset="0"/>
              </a:rPr>
              <a:t>app.component.html</a:t>
            </a: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dirty="0">
                <a:solidFill>
                  <a:srgbClr val="000000"/>
                </a:solidFill>
                <a:latin typeface="Consolas" charset="0"/>
                <a:ea typeface="Consolas" charset="0"/>
                <a:cs typeface="Consolas" charset="0"/>
              </a:rPr>
              <a:t>  styles: [ require("./</a:t>
            </a:r>
            <a:r>
              <a:rPr lang="en-US" sz="1961" dirty="0" err="1">
                <a:solidFill>
                  <a:srgbClr val="000000"/>
                </a:solidFill>
                <a:latin typeface="Consolas" charset="0"/>
                <a:ea typeface="Consolas" charset="0"/>
                <a:cs typeface="Consolas" charset="0"/>
              </a:rPr>
              <a:t>app.component.scss</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providers: [ </a:t>
            </a:r>
            <a:r>
              <a:rPr lang="en-US" sz="1961" dirty="0" err="1">
                <a:solidFill>
                  <a:srgbClr val="FF0000"/>
                </a:solidFill>
                <a:latin typeface="Consolas" charset="0"/>
                <a:ea typeface="Consolas" charset="0"/>
                <a:cs typeface="Consolas" charset="0"/>
              </a:rPr>
              <a:t>SomeService</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b="1" dirty="0">
                <a:solidFill>
                  <a:srgbClr val="004562"/>
                </a:solidFill>
                <a:latin typeface="Consolas" charset="0"/>
                <a:ea typeface="Consolas" charset="0"/>
                <a:cs typeface="Consolas" charset="0"/>
              </a:rPr>
              <a:t>export class </a:t>
            </a:r>
            <a:r>
              <a:rPr lang="en-US" sz="1961" dirty="0" err="1">
                <a:solidFill>
                  <a:srgbClr val="000000"/>
                </a:solidFill>
                <a:latin typeface="Consolas" charset="0"/>
                <a:ea typeface="Consolas" charset="0"/>
                <a:cs typeface="Consolas" charset="0"/>
              </a:rPr>
              <a:t>AppComponent</a:t>
            </a:r>
            <a:r>
              <a:rPr lang="en-US" sz="1961" dirty="0">
                <a:solidFill>
                  <a:srgbClr val="000000"/>
                </a:solidFill>
                <a:latin typeface="Consolas" charset="0"/>
                <a:ea typeface="Consolas" charset="0"/>
                <a:cs typeface="Consolas" charset="0"/>
              </a:rPr>
              <a:t> { }</a:t>
            </a:r>
          </a:p>
        </p:txBody>
      </p:sp>
      <p:sp>
        <p:nvSpPr>
          <p:cNvPr id="7" name="TextBox 6"/>
          <p:cNvSpPr txBox="1"/>
          <p:nvPr/>
        </p:nvSpPr>
        <p:spPr>
          <a:xfrm>
            <a:off x="821315" y="1956540"/>
            <a:ext cx="4269742" cy="615522"/>
          </a:xfrm>
          <a:prstGeom prst="rect">
            <a:avLst/>
          </a:prstGeom>
          <a:noFill/>
        </p:spPr>
        <p:txBody>
          <a:bodyPr wrap="none" lIns="179285" tIns="143428" rIns="179285" bIns="143428" rtlCol="0">
            <a:spAutoFit/>
          </a:bodyPr>
          <a:lstStyle/>
          <a:p>
            <a:pPr algn="ctr">
              <a:lnSpc>
                <a:spcPct val="90000"/>
              </a:lnSpc>
              <a:spcAft>
                <a:spcPts val="588"/>
              </a:spcAft>
            </a:pPr>
            <a:r>
              <a:rPr lang="en-US" sz="2353" u="sng" dirty="0">
                <a:solidFill>
                  <a:srgbClr val="000000"/>
                </a:solidFill>
              </a:rPr>
              <a:t>Example of Module Registration</a:t>
            </a:r>
          </a:p>
        </p:txBody>
      </p:sp>
      <p:sp>
        <p:nvSpPr>
          <p:cNvPr id="8" name="TextBox 7"/>
          <p:cNvSpPr txBox="1"/>
          <p:nvPr/>
        </p:nvSpPr>
        <p:spPr>
          <a:xfrm>
            <a:off x="6300955" y="1956540"/>
            <a:ext cx="4758916" cy="615522"/>
          </a:xfrm>
          <a:prstGeom prst="rect">
            <a:avLst/>
          </a:prstGeom>
          <a:noFill/>
        </p:spPr>
        <p:txBody>
          <a:bodyPr wrap="none" lIns="179285" tIns="143428" rIns="179285" bIns="143428" rtlCol="0">
            <a:spAutoFit/>
          </a:bodyPr>
          <a:lstStyle/>
          <a:p>
            <a:pPr algn="ctr">
              <a:lnSpc>
                <a:spcPct val="90000"/>
              </a:lnSpc>
              <a:spcAft>
                <a:spcPts val="588"/>
              </a:spcAft>
            </a:pPr>
            <a:r>
              <a:rPr lang="en-US" sz="2353" u="sng" dirty="0">
                <a:solidFill>
                  <a:srgbClr val="000000"/>
                </a:solidFill>
              </a:rPr>
              <a:t>Example </a:t>
            </a:r>
            <a:r>
              <a:rPr lang="en-US" sz="2353" u="sng">
                <a:solidFill>
                  <a:srgbClr val="000000"/>
                </a:solidFill>
              </a:rPr>
              <a:t>of Component Registration</a:t>
            </a:r>
            <a:endParaRPr lang="en-US" sz="2353" u="sng" dirty="0" err="1">
              <a:solidFill>
                <a:srgbClr val="000000"/>
              </a:solidFill>
            </a:endParaRPr>
          </a:p>
        </p:txBody>
      </p:sp>
    </p:spTree>
    <p:extLst>
      <p:ext uri="{BB962C8B-B14F-4D97-AF65-F5344CB8AC3E}">
        <p14:creationId xmlns:p14="http://schemas.microsoft.com/office/powerpoint/2010/main" val="149073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Introduction to </a:t>
            </a:r>
            <a:r>
              <a:rPr lang="en-US" dirty="0" err="1" smtClean="0"/>
              <a:t>Angular.html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HTML/CSS/JS based Application Framework</a:t>
            </a:r>
          </a:p>
          <a:p>
            <a:r>
              <a:rPr lang="en-US" dirty="0"/>
              <a:t>Cross Platform – web application, desktop applications and native applications</a:t>
            </a:r>
          </a:p>
          <a:p>
            <a:r>
              <a:rPr lang="en-US" dirty="0"/>
              <a:t>Speed and Performance – code generation, universal, code splitting</a:t>
            </a:r>
          </a:p>
          <a:p>
            <a:r>
              <a:rPr lang="en-US" dirty="0"/>
              <a:t>Productivity – templates, CLI, IDEs</a:t>
            </a:r>
          </a:p>
          <a:p>
            <a:r>
              <a:rPr lang="en-US" dirty="0"/>
              <a:t>Full Development Story – testing, animations, accessibility</a:t>
            </a:r>
          </a:p>
          <a:p>
            <a:endParaRPr lang="en-US" dirty="0"/>
          </a:p>
        </p:txBody>
      </p:sp>
    </p:spTree>
    <p:extLst>
      <p:ext uri="{BB962C8B-B14F-4D97-AF65-F5344CB8AC3E}">
        <p14:creationId xmlns:p14="http://schemas.microsoft.com/office/powerpoint/2010/main" val="123380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Framework</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Angular </a:t>
            </a:r>
            <a:r>
              <a:rPr lang="en-US" dirty="0"/>
              <a:t>is more than a user interface (UI) widget library (such as React)</a:t>
            </a:r>
          </a:p>
          <a:p>
            <a:r>
              <a:rPr lang="en-US" dirty="0" smtClean="0"/>
              <a:t>Angular </a:t>
            </a:r>
            <a:r>
              <a:rPr lang="en-US" dirty="0"/>
              <a:t>is a complete framework for building the UI layer of many kinds of applications including web applications, desktop applications and even native applications</a:t>
            </a:r>
          </a:p>
          <a:p>
            <a:r>
              <a:rPr lang="en-US" dirty="0" smtClean="0"/>
              <a:t>Angular </a:t>
            </a:r>
            <a:r>
              <a:rPr lang="en-US" dirty="0"/>
              <a:t>organizes code through modules, provides UI widgets through components, formats data with pipes, manipulates the DOM through directives, provides access to REST services through the HTTP module, enhances HTML forms, application routing, etc…</a:t>
            </a:r>
            <a:endParaRPr lang="en-US" dirty="0"/>
          </a:p>
        </p:txBody>
      </p:sp>
    </p:spTree>
    <p:extLst>
      <p:ext uri="{BB962C8B-B14F-4D97-AF65-F5344CB8AC3E}">
        <p14:creationId xmlns:p14="http://schemas.microsoft.com/office/powerpoint/2010/main" val="205447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Driven Development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The most important aspect of </a:t>
            </a:r>
            <a:r>
              <a:rPr lang="en-US" dirty="0" smtClean="0"/>
              <a:t>Angular </a:t>
            </a:r>
            <a:r>
              <a:rPr lang="en-US" dirty="0"/>
              <a:t>is Component Driven Development</a:t>
            </a:r>
          </a:p>
          <a:p>
            <a:r>
              <a:rPr lang="en-US" dirty="0"/>
              <a:t>Components are the future of web applications, and truly all UI development across all platforms</a:t>
            </a:r>
          </a:p>
          <a:p>
            <a:r>
              <a:rPr lang="en-US" dirty="0" smtClean="0"/>
              <a:t>Angular </a:t>
            </a:r>
            <a:r>
              <a:rPr lang="en-US" dirty="0"/>
              <a:t>Components are similar to React Components, but </a:t>
            </a:r>
            <a:r>
              <a:rPr lang="en-US" dirty="0" smtClean="0"/>
              <a:t>they more closely follow </a:t>
            </a:r>
            <a:r>
              <a:rPr lang="en-US" dirty="0"/>
              <a:t>the up and coming Web Components standards (which React does not)</a:t>
            </a:r>
          </a:p>
          <a:p>
            <a:r>
              <a:rPr lang="en-US" dirty="0"/>
              <a:t>Understanding Component Driven Development is by far the most important part of </a:t>
            </a:r>
            <a:r>
              <a:rPr lang="en-US" dirty="0" smtClean="0"/>
              <a:t>learning Angular</a:t>
            </a:r>
            <a:endParaRPr lang="en-US" dirty="0"/>
          </a:p>
        </p:txBody>
      </p:sp>
    </p:spTree>
    <p:extLst>
      <p:ext uri="{BB962C8B-B14F-4D97-AF65-F5344CB8AC3E}">
        <p14:creationId xmlns:p14="http://schemas.microsoft.com/office/powerpoint/2010/main" val="31026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Angular 2 works on the following platforms</a:t>
            </a:r>
          </a:p>
          <a:p>
            <a:pPr lvl="1"/>
            <a:r>
              <a:rPr lang="en-US" dirty="0"/>
              <a:t>Web Browsers</a:t>
            </a:r>
          </a:p>
          <a:p>
            <a:pPr lvl="1"/>
            <a:r>
              <a:rPr lang="en-US" dirty="0"/>
              <a:t>Electron Framework</a:t>
            </a:r>
          </a:p>
          <a:p>
            <a:pPr lvl="1"/>
            <a:r>
              <a:rPr lang="en-US" dirty="0"/>
              <a:t>Native iOS and Android Applications with </a:t>
            </a:r>
            <a:r>
              <a:rPr lang="en-US" dirty="0" err="1"/>
              <a:t>NativeScript</a:t>
            </a:r>
            <a:endParaRPr lang="en-US" dirty="0"/>
          </a:p>
          <a:p>
            <a:pPr lvl="1"/>
            <a:r>
              <a:rPr lang="en-US" dirty="0"/>
              <a:t>Server Rendering for Universal Web Applications (isomorphic)</a:t>
            </a:r>
          </a:p>
          <a:p>
            <a:endParaRPr lang="en-US" dirty="0"/>
          </a:p>
        </p:txBody>
      </p:sp>
    </p:spTree>
    <p:extLst>
      <p:ext uri="{BB962C8B-B14F-4D97-AF65-F5344CB8AC3E}">
        <p14:creationId xmlns:p14="http://schemas.microsoft.com/office/powerpoint/2010/main" val="76490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Code</a:t>
            </a:r>
            <a:endParaRPr lang="en-US" dirty="0"/>
          </a:p>
        </p:txBody>
      </p:sp>
      <p:sp>
        <p:nvSpPr>
          <p:cNvPr id="3" name="Content Placeholder 2"/>
          <p:cNvSpPr>
            <a:spLocks noGrp="1"/>
          </p:cNvSpPr>
          <p:nvPr>
            <p:ph idx="1"/>
          </p:nvPr>
        </p:nvSpPr>
        <p:spPr>
          <a:xfrm>
            <a:off x="838200" y="1825625"/>
            <a:ext cx="5538216" cy="4351338"/>
          </a:xfrm>
        </p:spPr>
        <p:txBody>
          <a:bodyPr>
            <a:normAutofit lnSpcReduction="10000"/>
          </a:bodyPr>
          <a:lstStyle/>
          <a:p>
            <a:r>
              <a:rPr lang="en-US" dirty="0" smtClean="0"/>
              <a:t>Visual Studio Code is among the most popular editors for coding JavaScript applications</a:t>
            </a:r>
          </a:p>
          <a:p>
            <a:r>
              <a:rPr lang="en-US" dirty="0" smtClean="0"/>
              <a:t>Simply referred to as Code, it provides out-of-the-box support for JSX</a:t>
            </a:r>
          </a:p>
          <a:p>
            <a:r>
              <a:rPr lang="en-US" dirty="0" smtClean="0"/>
              <a:t>Code itself is an Electron-based editor coded with Chromium and Node.js using HTML/CSS/JavaScript</a:t>
            </a:r>
          </a:p>
          <a:p>
            <a:r>
              <a:rPr lang="en-US" dirty="0" smtClean="0"/>
              <a:t>Code is an open-source project</a:t>
            </a:r>
            <a:endParaRPr lang="en-US" dirty="0"/>
          </a:p>
          <a:p>
            <a:endParaRPr lang="en-US" dirty="0"/>
          </a:p>
        </p:txBody>
      </p:sp>
      <p:pic>
        <p:nvPicPr>
          <p:cNvPr id="4" name="Picture 3"/>
          <p:cNvPicPr>
            <a:picLocks noChangeAspect="1"/>
          </p:cNvPicPr>
          <p:nvPr/>
        </p:nvPicPr>
        <p:blipFill>
          <a:blip r:embed="rId3"/>
          <a:stretch>
            <a:fillRect/>
          </a:stretch>
        </p:blipFill>
        <p:spPr>
          <a:xfrm>
            <a:off x="6504495" y="1916461"/>
            <a:ext cx="4843011" cy="2772844"/>
          </a:xfrm>
          <a:prstGeom prst="rect">
            <a:avLst/>
          </a:prstGeom>
        </p:spPr>
      </p:pic>
      <p:sp>
        <p:nvSpPr>
          <p:cNvPr id="5" name="TextBox 4"/>
          <p:cNvSpPr txBox="1"/>
          <p:nvPr/>
        </p:nvSpPr>
        <p:spPr>
          <a:xfrm>
            <a:off x="6726936" y="4689305"/>
            <a:ext cx="4398127" cy="1261884"/>
          </a:xfrm>
          <a:prstGeom prst="rect">
            <a:avLst/>
          </a:prstGeom>
          <a:noFill/>
        </p:spPr>
        <p:txBody>
          <a:bodyPr wrap="none" rtlCol="0">
            <a:spAutoFit/>
          </a:bodyPr>
          <a:lstStyle/>
          <a:p>
            <a:pPr algn="ctr"/>
            <a:r>
              <a:rPr lang="en-US" sz="2800" dirty="0" smtClean="0"/>
              <a:t>http://</a:t>
            </a:r>
            <a:r>
              <a:rPr lang="en-US" sz="2800" dirty="0" err="1" smtClean="0"/>
              <a:t>code.visualstudio.com</a:t>
            </a:r>
            <a:r>
              <a:rPr lang="en-US" sz="2800" dirty="0" smtClean="0"/>
              <a:t/>
            </a:r>
            <a:br>
              <a:rPr lang="en-US" sz="2800" dirty="0" smtClean="0"/>
            </a:br>
            <a:r>
              <a:rPr lang="en-US" sz="2800" dirty="0" smtClean="0"/>
              <a:t/>
            </a:r>
            <a:br>
              <a:rPr lang="en-US" sz="2800" dirty="0" smtClean="0"/>
            </a:br>
            <a:r>
              <a:rPr lang="en-US" sz="2000" dirty="0" smtClean="0"/>
              <a:t>(runs on Windows, </a:t>
            </a:r>
            <a:r>
              <a:rPr lang="en-US" sz="2000" dirty="0" err="1" smtClean="0"/>
              <a:t>MacOS</a:t>
            </a:r>
            <a:r>
              <a:rPr lang="en-US" sz="2000" dirty="0" smtClean="0"/>
              <a:t> &amp; Linux)</a:t>
            </a:r>
            <a:endParaRPr lang="en-US" sz="2000" dirty="0"/>
          </a:p>
        </p:txBody>
      </p:sp>
    </p:spTree>
    <p:extLst>
      <p:ext uri="{BB962C8B-B14F-4D97-AF65-F5344CB8AC3E}">
        <p14:creationId xmlns:p14="http://schemas.microsoft.com/office/powerpoint/2010/main" val="105902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and NPM</a:t>
            </a:r>
            <a:endParaRPr lang="en-US" dirty="0"/>
          </a:p>
        </p:txBody>
      </p:sp>
      <p:sp>
        <p:nvSpPr>
          <p:cNvPr id="3" name="Content Placeholder 2"/>
          <p:cNvSpPr>
            <a:spLocks noGrp="1"/>
          </p:cNvSpPr>
          <p:nvPr>
            <p:ph idx="1"/>
          </p:nvPr>
        </p:nvSpPr>
        <p:spPr>
          <a:xfrm>
            <a:off x="838200" y="1825625"/>
            <a:ext cx="5062728" cy="4351338"/>
          </a:xfrm>
        </p:spPr>
        <p:txBody>
          <a:bodyPr>
            <a:normAutofit/>
          </a:bodyPr>
          <a:lstStyle/>
          <a:p>
            <a:r>
              <a:rPr lang="en-US" dirty="0" smtClean="0"/>
              <a:t>Node.js is server-side JavaScript</a:t>
            </a:r>
          </a:p>
          <a:p>
            <a:r>
              <a:rPr lang="en-US" dirty="0" smtClean="0"/>
              <a:t>Node.js and its package manager, NPM, are used to manage the JavaScript packages needed for the development tool chain including </a:t>
            </a:r>
            <a:r>
              <a:rPr lang="en-US" dirty="0" smtClean="0"/>
              <a:t>Angular </a:t>
            </a:r>
            <a:r>
              <a:rPr lang="en-US" dirty="0" smtClean="0"/>
              <a:t>itself</a:t>
            </a:r>
          </a:p>
          <a:p>
            <a:endParaRPr lang="en-US" dirty="0"/>
          </a:p>
        </p:txBody>
      </p:sp>
      <p:pic>
        <p:nvPicPr>
          <p:cNvPr id="4" name="Picture 3"/>
          <p:cNvPicPr>
            <a:picLocks noChangeAspect="1"/>
          </p:cNvPicPr>
          <p:nvPr/>
        </p:nvPicPr>
        <p:blipFill>
          <a:blip r:embed="rId3"/>
          <a:stretch>
            <a:fillRect/>
          </a:stretch>
        </p:blipFill>
        <p:spPr>
          <a:xfrm>
            <a:off x="6539380" y="926592"/>
            <a:ext cx="4412441" cy="5157216"/>
          </a:xfrm>
          <a:prstGeom prst="rect">
            <a:avLst/>
          </a:prstGeom>
        </p:spPr>
      </p:pic>
    </p:spTree>
    <p:extLst>
      <p:ext uri="{BB962C8B-B14F-4D97-AF65-F5344CB8AC3E}">
        <p14:creationId xmlns:p14="http://schemas.microsoft.com/office/powerpoint/2010/main" val="39419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and NPM</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Angular and the application's JavaScript files are bundled with a tool named Webpack 2</a:t>
            </a:r>
          </a:p>
          <a:p>
            <a:r>
              <a:rPr lang="en-US" dirty="0"/>
              <a:t>When bundling the files, Webpack 2 runs the files though specially configured loaders such as TypeScript to transpile the code</a:t>
            </a:r>
          </a:p>
          <a:p>
            <a:r>
              <a:rPr lang="en-US" dirty="0"/>
              <a:t>Webpack 2 also provides the web development server</a:t>
            </a:r>
          </a:p>
          <a:p>
            <a:r>
              <a:rPr lang="en-US" dirty="0" smtClean="0"/>
              <a:t>REST </a:t>
            </a:r>
            <a:r>
              <a:rPr lang="en-US" dirty="0" smtClean="0"/>
              <a:t>Services are provided by the JSON Server</a:t>
            </a:r>
          </a:p>
          <a:p>
            <a:r>
              <a:rPr lang="en-US" dirty="0" smtClean="0"/>
              <a:t>Webpack 2 and JSON Server are both built with Node.js and distributed via NPM</a:t>
            </a:r>
            <a:endParaRPr lang="en-US" dirty="0"/>
          </a:p>
          <a:p>
            <a:endParaRPr lang="en-US" dirty="0"/>
          </a:p>
        </p:txBody>
      </p:sp>
    </p:spTree>
    <p:extLst>
      <p:ext uri="{BB962C8B-B14F-4D97-AF65-F5344CB8AC3E}">
        <p14:creationId xmlns:p14="http://schemas.microsoft.com/office/powerpoint/2010/main" val="18271707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7814</TotalTime>
  <Words>1614</Words>
  <Application>Microsoft Macintosh PowerPoint</Application>
  <PresentationFormat>Widescreen</PresentationFormat>
  <Paragraphs>168</Paragraphs>
  <Slides>26</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Calibri</vt:lpstr>
      <vt:lpstr>Calibri Regular</vt:lpstr>
      <vt:lpstr>Consolas</vt:lpstr>
      <vt:lpstr>Lucida Console</vt:lpstr>
      <vt:lpstr>Segoe UI</vt:lpstr>
      <vt:lpstr>Segoe UI Light</vt:lpstr>
      <vt:lpstr>Segoe UI Semibold</vt:lpstr>
      <vt:lpstr>Wingdings</vt:lpstr>
      <vt:lpstr>Arial</vt:lpstr>
      <vt:lpstr>Office Theme</vt:lpstr>
      <vt:lpstr>1_MS1444_Windows Azure Template 16x9_r08a</vt:lpstr>
      <vt:lpstr>Introduction to Angular</vt:lpstr>
      <vt:lpstr>Agenda</vt:lpstr>
      <vt:lpstr>What is Angular?</vt:lpstr>
      <vt:lpstr>Application Framework</vt:lpstr>
      <vt:lpstr>Component Driven Development</vt:lpstr>
      <vt:lpstr>Cross-Platform</vt:lpstr>
      <vt:lpstr>Visual Studio Code</vt:lpstr>
      <vt:lpstr>Node.js and NPM</vt:lpstr>
      <vt:lpstr>Node.js and NPM</vt:lpstr>
      <vt:lpstr>TypeScript</vt:lpstr>
      <vt:lpstr>TypeScript</vt:lpstr>
      <vt:lpstr>SASS</vt:lpstr>
      <vt:lpstr>Angular: Hello World!</vt:lpstr>
      <vt:lpstr>Two Module Systems</vt:lpstr>
      <vt:lpstr>ES2015 Modules</vt:lpstr>
      <vt:lpstr>ES2015 Modules</vt:lpstr>
      <vt:lpstr>Angular Modules</vt:lpstr>
      <vt:lpstr>Angular Components</vt:lpstr>
      <vt:lpstr>Composing Angular Components</vt:lpstr>
      <vt:lpstr>Composing Angular Components</vt:lpstr>
      <vt:lpstr>Angular Services</vt:lpstr>
      <vt:lpstr>Creating a Service</vt:lpstr>
      <vt:lpstr>Creating a Service</vt:lpstr>
      <vt:lpstr>Creating a Service</vt:lpstr>
      <vt:lpstr>Hands-On Lab</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Stream Analytics</dc:title>
  <dc:creator>Gavin Gear</dc:creator>
  <cp:lastModifiedBy>Eric W. Greene</cp:lastModifiedBy>
  <cp:revision>183</cp:revision>
  <dcterms:created xsi:type="dcterms:W3CDTF">2016-04-21T18:51:19Z</dcterms:created>
  <dcterms:modified xsi:type="dcterms:W3CDTF">2017-03-31T14:37:23Z</dcterms:modified>
</cp:coreProperties>
</file>