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3"/>
  </p:notesMasterIdLst>
  <p:sldIdLst>
    <p:sldId id="256" r:id="rId3"/>
    <p:sldId id="379" r:id="rId4"/>
    <p:sldId id="386" r:id="rId5"/>
    <p:sldId id="368" r:id="rId6"/>
    <p:sldId id="385" r:id="rId7"/>
    <p:sldId id="380" r:id="rId8"/>
    <p:sldId id="381" r:id="rId9"/>
    <p:sldId id="346" r:id="rId10"/>
    <p:sldId id="382" r:id="rId11"/>
    <p:sldId id="370" r:id="rId12"/>
    <p:sldId id="371" r:id="rId13"/>
    <p:sldId id="372" r:id="rId14"/>
    <p:sldId id="383" r:id="rId15"/>
    <p:sldId id="374" r:id="rId16"/>
    <p:sldId id="375" r:id="rId17"/>
    <p:sldId id="376" r:id="rId18"/>
    <p:sldId id="384" r:id="rId19"/>
    <p:sldId id="378" r:id="rId20"/>
    <p:sldId id="350" r:id="rId21"/>
    <p:sldId id="32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888"/>
    <a:srgbClr val="000000"/>
    <a:srgbClr val="5095D1"/>
    <a:srgbClr val="4472C4"/>
    <a:srgbClr val="286498"/>
    <a:srgbClr val="A6A6A6"/>
    <a:srgbClr val="7F7F7F"/>
    <a:srgbClr val="4D9CD7"/>
    <a:srgbClr val="2AB7FF"/>
    <a:srgbClr val="8D87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8" autoAdjust="0"/>
    <p:restoredTop sz="87863" autoAdjust="0"/>
  </p:normalViewPr>
  <p:slideViewPr>
    <p:cSldViewPr snapToGrid="0">
      <p:cViewPr varScale="1">
        <p:scale>
          <a:sx n="90" d="100"/>
          <a:sy n="90" d="100"/>
        </p:scale>
        <p:origin x="300" y="63"/>
      </p:cViewPr>
      <p:guideLst/>
    </p:cSldViewPr>
  </p:slideViewPr>
  <p:outlineViewPr>
    <p:cViewPr>
      <p:scale>
        <a:sx n="33" d="100"/>
        <a:sy n="33" d="100"/>
      </p:scale>
      <p:origin x="0" y="-90"/>
    </p:cViewPr>
  </p:outlin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62EC5C-B790-41F2-807F-322F5DB5BEEC}" type="doc">
      <dgm:prSet loTypeId="urn:microsoft.com/office/officeart/2005/8/layout/chevron1" loCatId="process" qsTypeId="urn:microsoft.com/office/officeart/2005/8/quickstyle/simple1" qsCatId="simple" csTypeId="urn:microsoft.com/office/officeart/2005/8/colors/accent1_2" csCatId="accent1" phldr="1"/>
      <dgm:spPr/>
    </dgm:pt>
    <dgm:pt modelId="{B3D2D6CF-871A-4C35-B73E-CD2388EBE6BC}">
      <dgm:prSet phldrT="[Text]"/>
      <dgm:spPr>
        <a:solidFill>
          <a:srgbClr val="5095D1"/>
        </a:solidFill>
      </dgm:spPr>
      <dgm:t>
        <a:bodyPr/>
        <a:lstStyle/>
        <a:p>
          <a:r>
            <a:rPr lang="en-US" dirty="0"/>
            <a:t>“A picture of Satya Nadella happy”</a:t>
          </a:r>
        </a:p>
      </dgm:t>
    </dgm:pt>
    <dgm:pt modelId="{F4692AAD-0525-4A47-80E3-79D61116590E}" type="parTrans" cxnId="{B69BB727-714C-45A1-AC56-530DEECF0830}">
      <dgm:prSet/>
      <dgm:spPr/>
      <dgm:t>
        <a:bodyPr/>
        <a:lstStyle/>
        <a:p>
          <a:endParaRPr lang="en-US"/>
        </a:p>
      </dgm:t>
    </dgm:pt>
    <dgm:pt modelId="{47679D6A-CB4C-4C43-B9F3-4963B7542735}" type="sibTrans" cxnId="{B69BB727-714C-45A1-AC56-530DEECF0830}">
      <dgm:prSet/>
      <dgm:spPr/>
      <dgm:t>
        <a:bodyPr/>
        <a:lstStyle/>
        <a:p>
          <a:endParaRPr lang="en-US"/>
        </a:p>
      </dgm:t>
    </dgm:pt>
    <dgm:pt modelId="{5CD85E8A-5A13-41B2-A22C-B3855516C79F}">
      <dgm:prSet phldrT="[Text]"/>
      <dgm:spPr>
        <a:solidFill>
          <a:srgbClr val="5095D1"/>
        </a:solidFill>
      </dgm:spPr>
      <dgm:t>
        <a:bodyPr/>
        <a:lstStyle/>
        <a:p>
          <a:r>
            <a:rPr lang="en-US" dirty="0"/>
            <a:t>Image of person</a:t>
          </a:r>
        </a:p>
      </dgm:t>
    </dgm:pt>
    <dgm:pt modelId="{BD36E8A8-2819-4360-A7C2-3BF660BE5784}" type="parTrans" cxnId="{09B7A682-84D9-4DAF-A2AC-98F5EAB91F0C}">
      <dgm:prSet/>
      <dgm:spPr/>
      <dgm:t>
        <a:bodyPr/>
        <a:lstStyle/>
        <a:p>
          <a:endParaRPr lang="en-US"/>
        </a:p>
      </dgm:t>
    </dgm:pt>
    <dgm:pt modelId="{18FC8032-3AAA-4CCD-B2A2-B5A6AB20B09E}" type="sibTrans" cxnId="{09B7A682-84D9-4DAF-A2AC-98F5EAB91F0C}">
      <dgm:prSet/>
      <dgm:spPr/>
      <dgm:t>
        <a:bodyPr/>
        <a:lstStyle/>
        <a:p>
          <a:endParaRPr lang="en-US"/>
        </a:p>
      </dgm:t>
    </dgm:pt>
    <dgm:pt modelId="{0D3F0157-F71C-4740-BEFE-86F5ABBA8409}">
      <dgm:prSet phldrT="[Text]"/>
      <dgm:spPr>
        <a:solidFill>
          <a:srgbClr val="7F7F7F"/>
        </a:solidFill>
      </dgm:spPr>
      <dgm:t>
        <a:bodyPr/>
        <a:lstStyle/>
        <a:p>
          <a:r>
            <a:rPr lang="en-US" dirty="0"/>
            <a:t>Emotional readings</a:t>
          </a:r>
        </a:p>
      </dgm:t>
    </dgm:pt>
    <dgm:pt modelId="{0524DAD5-10CB-4881-BF36-7751A94D16D7}" type="parTrans" cxnId="{24D13358-D1DB-47A8-AD07-00AD22E84255}">
      <dgm:prSet/>
      <dgm:spPr/>
      <dgm:t>
        <a:bodyPr/>
        <a:lstStyle/>
        <a:p>
          <a:endParaRPr lang="en-US"/>
        </a:p>
      </dgm:t>
    </dgm:pt>
    <dgm:pt modelId="{7B8D6AB6-E6C0-4415-95DC-0B2C98CD98EC}" type="sibTrans" cxnId="{24D13358-D1DB-47A8-AD07-00AD22E84255}">
      <dgm:prSet/>
      <dgm:spPr/>
      <dgm:t>
        <a:bodyPr/>
        <a:lstStyle/>
        <a:p>
          <a:endParaRPr lang="en-US"/>
        </a:p>
      </dgm:t>
    </dgm:pt>
    <dgm:pt modelId="{2DF907B7-8940-406D-8D2B-B957D990EA3B}">
      <dgm:prSet phldrT="[Text]"/>
      <dgm:spPr>
        <a:solidFill>
          <a:srgbClr val="7F7F7F"/>
        </a:solidFill>
      </dgm:spPr>
      <dgm:t>
        <a:bodyPr/>
        <a:lstStyle/>
        <a:p>
          <a:r>
            <a:rPr lang="en-US" dirty="0"/>
            <a:t>“x% sure that this person is [highest emotion]”</a:t>
          </a:r>
        </a:p>
      </dgm:t>
    </dgm:pt>
    <dgm:pt modelId="{EA37DF86-8A09-4B9F-B73A-4536EE3491F5}" type="parTrans" cxnId="{BBC4CA3D-6634-419A-BBCC-8D202A9E71F2}">
      <dgm:prSet/>
      <dgm:spPr/>
      <dgm:t>
        <a:bodyPr/>
        <a:lstStyle/>
        <a:p>
          <a:endParaRPr lang="en-US"/>
        </a:p>
      </dgm:t>
    </dgm:pt>
    <dgm:pt modelId="{6AF89942-9761-488A-927A-3D9F7CD62E48}" type="sibTrans" cxnId="{BBC4CA3D-6634-419A-BBCC-8D202A9E71F2}">
      <dgm:prSet/>
      <dgm:spPr/>
      <dgm:t>
        <a:bodyPr/>
        <a:lstStyle/>
        <a:p>
          <a:endParaRPr lang="en-US"/>
        </a:p>
      </dgm:t>
    </dgm:pt>
    <dgm:pt modelId="{0DC9C4C3-1D03-4D21-A2D0-DF5F6D56D712}">
      <dgm:prSet phldrT="[Text]"/>
      <dgm:spPr>
        <a:solidFill>
          <a:srgbClr val="5095D1"/>
        </a:solidFill>
      </dgm:spPr>
      <dgm:t>
        <a:bodyPr/>
        <a:lstStyle/>
        <a:p>
          <a:r>
            <a:rPr lang="en-US" dirty="0"/>
            <a:t>This is about </a:t>
          </a:r>
          <a:r>
            <a:rPr lang="en-US"/>
            <a:t>a person</a:t>
          </a:r>
          <a:endParaRPr lang="en-US" dirty="0"/>
        </a:p>
      </dgm:t>
    </dgm:pt>
    <dgm:pt modelId="{34AE3AA5-8DD8-42BC-9D4F-432C6A280F2A}" type="parTrans" cxnId="{52CDB3D1-EDE1-46DE-8081-5F420B738943}">
      <dgm:prSet/>
      <dgm:spPr/>
      <dgm:t>
        <a:bodyPr/>
        <a:lstStyle/>
        <a:p>
          <a:endParaRPr lang="en-US"/>
        </a:p>
      </dgm:t>
    </dgm:pt>
    <dgm:pt modelId="{4AD9A202-7B4D-462E-80F0-9657CE2F542A}" type="sibTrans" cxnId="{52CDB3D1-EDE1-46DE-8081-5F420B738943}">
      <dgm:prSet/>
      <dgm:spPr/>
      <dgm:t>
        <a:bodyPr/>
        <a:lstStyle/>
        <a:p>
          <a:endParaRPr lang="en-US"/>
        </a:p>
      </dgm:t>
    </dgm:pt>
    <dgm:pt modelId="{9363E4A8-78F7-4FEF-B057-B3CDB6CD8715}" type="pres">
      <dgm:prSet presAssocID="{0062EC5C-B790-41F2-807F-322F5DB5BEEC}" presName="Name0" presStyleCnt="0">
        <dgm:presLayoutVars>
          <dgm:dir/>
          <dgm:animLvl val="lvl"/>
          <dgm:resizeHandles val="exact"/>
        </dgm:presLayoutVars>
      </dgm:prSet>
      <dgm:spPr/>
    </dgm:pt>
    <dgm:pt modelId="{63DCAEBA-43FD-4418-9239-32AD36FFCC8E}" type="pres">
      <dgm:prSet presAssocID="{B3D2D6CF-871A-4C35-B73E-CD2388EBE6BC}" presName="parTxOnly" presStyleLbl="node1" presStyleIdx="0" presStyleCnt="5">
        <dgm:presLayoutVars>
          <dgm:chMax val="0"/>
          <dgm:chPref val="0"/>
          <dgm:bulletEnabled val="1"/>
        </dgm:presLayoutVars>
      </dgm:prSet>
      <dgm:spPr/>
    </dgm:pt>
    <dgm:pt modelId="{22DA54D5-5A9B-48CD-ADF9-BB4B75AB91D6}" type="pres">
      <dgm:prSet presAssocID="{47679D6A-CB4C-4C43-B9F3-4963B7542735}" presName="parTxOnlySpace" presStyleCnt="0"/>
      <dgm:spPr/>
    </dgm:pt>
    <dgm:pt modelId="{6B91B679-52CB-4E89-9551-E124E6B0C3D5}" type="pres">
      <dgm:prSet presAssocID="{0DC9C4C3-1D03-4D21-A2D0-DF5F6D56D712}" presName="parTxOnly" presStyleLbl="node1" presStyleIdx="1" presStyleCnt="5">
        <dgm:presLayoutVars>
          <dgm:chMax val="0"/>
          <dgm:chPref val="0"/>
          <dgm:bulletEnabled val="1"/>
        </dgm:presLayoutVars>
      </dgm:prSet>
      <dgm:spPr/>
    </dgm:pt>
    <dgm:pt modelId="{AFE6F282-CB11-4A0A-928F-77E314B87928}" type="pres">
      <dgm:prSet presAssocID="{4AD9A202-7B4D-462E-80F0-9657CE2F542A}" presName="parTxOnlySpace" presStyleCnt="0"/>
      <dgm:spPr/>
    </dgm:pt>
    <dgm:pt modelId="{E6CD8EDA-97B5-4D07-B73E-4CF2AE99D5C7}" type="pres">
      <dgm:prSet presAssocID="{5CD85E8A-5A13-41B2-A22C-B3855516C79F}" presName="parTxOnly" presStyleLbl="node1" presStyleIdx="2" presStyleCnt="5">
        <dgm:presLayoutVars>
          <dgm:chMax val="0"/>
          <dgm:chPref val="0"/>
          <dgm:bulletEnabled val="1"/>
        </dgm:presLayoutVars>
      </dgm:prSet>
      <dgm:spPr/>
    </dgm:pt>
    <dgm:pt modelId="{FAA0E8F5-400D-4D97-A0CA-B72E756F7604}" type="pres">
      <dgm:prSet presAssocID="{18FC8032-3AAA-4CCD-B2A2-B5A6AB20B09E}" presName="parTxOnlySpace" presStyleCnt="0"/>
      <dgm:spPr/>
    </dgm:pt>
    <dgm:pt modelId="{9EDFDF46-9902-4841-82E8-57DFC3F76972}" type="pres">
      <dgm:prSet presAssocID="{0D3F0157-F71C-4740-BEFE-86F5ABBA8409}" presName="parTxOnly" presStyleLbl="node1" presStyleIdx="3" presStyleCnt="5">
        <dgm:presLayoutVars>
          <dgm:chMax val="0"/>
          <dgm:chPref val="0"/>
          <dgm:bulletEnabled val="1"/>
        </dgm:presLayoutVars>
      </dgm:prSet>
      <dgm:spPr/>
    </dgm:pt>
    <dgm:pt modelId="{45F4DBE6-AA43-4164-A71E-A3267266411A}" type="pres">
      <dgm:prSet presAssocID="{7B8D6AB6-E6C0-4415-95DC-0B2C98CD98EC}" presName="parTxOnlySpace" presStyleCnt="0"/>
      <dgm:spPr/>
    </dgm:pt>
    <dgm:pt modelId="{918278CC-AC9F-4E41-9839-628649F15432}" type="pres">
      <dgm:prSet presAssocID="{2DF907B7-8940-406D-8D2B-B957D990EA3B}" presName="parTxOnly" presStyleLbl="node1" presStyleIdx="4" presStyleCnt="5">
        <dgm:presLayoutVars>
          <dgm:chMax val="0"/>
          <dgm:chPref val="0"/>
          <dgm:bulletEnabled val="1"/>
        </dgm:presLayoutVars>
      </dgm:prSet>
      <dgm:spPr/>
    </dgm:pt>
  </dgm:ptLst>
  <dgm:cxnLst>
    <dgm:cxn modelId="{B69BB727-714C-45A1-AC56-530DEECF0830}" srcId="{0062EC5C-B790-41F2-807F-322F5DB5BEEC}" destId="{B3D2D6CF-871A-4C35-B73E-CD2388EBE6BC}" srcOrd="0" destOrd="0" parTransId="{F4692AAD-0525-4A47-80E3-79D61116590E}" sibTransId="{47679D6A-CB4C-4C43-B9F3-4963B7542735}"/>
    <dgm:cxn modelId="{BBC4CA3D-6634-419A-BBCC-8D202A9E71F2}" srcId="{0062EC5C-B790-41F2-807F-322F5DB5BEEC}" destId="{2DF907B7-8940-406D-8D2B-B957D990EA3B}" srcOrd="4" destOrd="0" parTransId="{EA37DF86-8A09-4B9F-B73A-4536EE3491F5}" sibTransId="{6AF89942-9761-488A-927A-3D9F7CD62E48}"/>
    <dgm:cxn modelId="{01DA7546-13E7-4AAE-BC78-624CE2B9EC4C}" type="presOf" srcId="{0D3F0157-F71C-4740-BEFE-86F5ABBA8409}" destId="{9EDFDF46-9902-4841-82E8-57DFC3F76972}" srcOrd="0" destOrd="0" presId="urn:microsoft.com/office/officeart/2005/8/layout/chevron1"/>
    <dgm:cxn modelId="{246AE456-5FE7-4D97-B073-B3A53C258DDA}" type="presOf" srcId="{2DF907B7-8940-406D-8D2B-B957D990EA3B}" destId="{918278CC-AC9F-4E41-9839-628649F15432}" srcOrd="0" destOrd="0" presId="urn:microsoft.com/office/officeart/2005/8/layout/chevron1"/>
    <dgm:cxn modelId="{24D13358-D1DB-47A8-AD07-00AD22E84255}" srcId="{0062EC5C-B790-41F2-807F-322F5DB5BEEC}" destId="{0D3F0157-F71C-4740-BEFE-86F5ABBA8409}" srcOrd="3" destOrd="0" parTransId="{0524DAD5-10CB-4881-BF36-7751A94D16D7}" sibTransId="{7B8D6AB6-E6C0-4415-95DC-0B2C98CD98EC}"/>
    <dgm:cxn modelId="{09B7A682-84D9-4DAF-A2AC-98F5EAB91F0C}" srcId="{0062EC5C-B790-41F2-807F-322F5DB5BEEC}" destId="{5CD85E8A-5A13-41B2-A22C-B3855516C79F}" srcOrd="2" destOrd="0" parTransId="{BD36E8A8-2819-4360-A7C2-3BF660BE5784}" sibTransId="{18FC8032-3AAA-4CCD-B2A2-B5A6AB20B09E}"/>
    <dgm:cxn modelId="{DE3283B5-FF36-412A-BCF7-C55CA0D04856}" type="presOf" srcId="{B3D2D6CF-871A-4C35-B73E-CD2388EBE6BC}" destId="{63DCAEBA-43FD-4418-9239-32AD36FFCC8E}" srcOrd="0" destOrd="0" presId="urn:microsoft.com/office/officeart/2005/8/layout/chevron1"/>
    <dgm:cxn modelId="{51CA5BC1-643C-4946-A0A1-B25E2053CAD0}" type="presOf" srcId="{0DC9C4C3-1D03-4D21-A2D0-DF5F6D56D712}" destId="{6B91B679-52CB-4E89-9551-E124E6B0C3D5}" srcOrd="0" destOrd="0" presId="urn:microsoft.com/office/officeart/2005/8/layout/chevron1"/>
    <dgm:cxn modelId="{9A47E5C8-9869-4076-91A8-B0587EEBA26E}" type="presOf" srcId="{0062EC5C-B790-41F2-807F-322F5DB5BEEC}" destId="{9363E4A8-78F7-4FEF-B057-B3CDB6CD8715}" srcOrd="0" destOrd="0" presId="urn:microsoft.com/office/officeart/2005/8/layout/chevron1"/>
    <dgm:cxn modelId="{99A015CA-4D50-4E63-850D-7A4C5278A331}" type="presOf" srcId="{5CD85E8A-5A13-41B2-A22C-B3855516C79F}" destId="{E6CD8EDA-97B5-4D07-B73E-4CF2AE99D5C7}" srcOrd="0" destOrd="0" presId="urn:microsoft.com/office/officeart/2005/8/layout/chevron1"/>
    <dgm:cxn modelId="{52CDB3D1-EDE1-46DE-8081-5F420B738943}" srcId="{0062EC5C-B790-41F2-807F-322F5DB5BEEC}" destId="{0DC9C4C3-1D03-4D21-A2D0-DF5F6D56D712}" srcOrd="1" destOrd="0" parTransId="{34AE3AA5-8DD8-42BC-9D4F-432C6A280F2A}" sibTransId="{4AD9A202-7B4D-462E-80F0-9657CE2F542A}"/>
    <dgm:cxn modelId="{68BB4982-CC5C-4686-9F4C-2800DD737D4D}" type="presParOf" srcId="{9363E4A8-78F7-4FEF-B057-B3CDB6CD8715}" destId="{63DCAEBA-43FD-4418-9239-32AD36FFCC8E}" srcOrd="0" destOrd="0" presId="urn:microsoft.com/office/officeart/2005/8/layout/chevron1"/>
    <dgm:cxn modelId="{FB22CF1F-AED9-4476-81C3-E863AC740D28}" type="presParOf" srcId="{9363E4A8-78F7-4FEF-B057-B3CDB6CD8715}" destId="{22DA54D5-5A9B-48CD-ADF9-BB4B75AB91D6}" srcOrd="1" destOrd="0" presId="urn:microsoft.com/office/officeart/2005/8/layout/chevron1"/>
    <dgm:cxn modelId="{E75BD97D-7067-4642-9E14-D3AF5306F20F}" type="presParOf" srcId="{9363E4A8-78F7-4FEF-B057-B3CDB6CD8715}" destId="{6B91B679-52CB-4E89-9551-E124E6B0C3D5}" srcOrd="2" destOrd="0" presId="urn:microsoft.com/office/officeart/2005/8/layout/chevron1"/>
    <dgm:cxn modelId="{27F53B0B-C515-4BA4-A91B-9F29B1536DFA}" type="presParOf" srcId="{9363E4A8-78F7-4FEF-B057-B3CDB6CD8715}" destId="{AFE6F282-CB11-4A0A-928F-77E314B87928}" srcOrd="3" destOrd="0" presId="urn:microsoft.com/office/officeart/2005/8/layout/chevron1"/>
    <dgm:cxn modelId="{2BB380D3-0E1B-4BBE-B64A-68655054E9DB}" type="presParOf" srcId="{9363E4A8-78F7-4FEF-B057-B3CDB6CD8715}" destId="{E6CD8EDA-97B5-4D07-B73E-4CF2AE99D5C7}" srcOrd="4" destOrd="0" presId="urn:microsoft.com/office/officeart/2005/8/layout/chevron1"/>
    <dgm:cxn modelId="{A98EDC01-F447-4CBF-B538-A8C590FA6C02}" type="presParOf" srcId="{9363E4A8-78F7-4FEF-B057-B3CDB6CD8715}" destId="{FAA0E8F5-400D-4D97-A0CA-B72E756F7604}" srcOrd="5" destOrd="0" presId="urn:microsoft.com/office/officeart/2005/8/layout/chevron1"/>
    <dgm:cxn modelId="{A76F115D-1D32-442C-8DB6-A9265D2716FB}" type="presParOf" srcId="{9363E4A8-78F7-4FEF-B057-B3CDB6CD8715}" destId="{9EDFDF46-9902-4841-82E8-57DFC3F76972}" srcOrd="6" destOrd="0" presId="urn:microsoft.com/office/officeart/2005/8/layout/chevron1"/>
    <dgm:cxn modelId="{A7E7D01F-F7AA-4018-900C-7EF5EA01C547}" type="presParOf" srcId="{9363E4A8-78F7-4FEF-B057-B3CDB6CD8715}" destId="{45F4DBE6-AA43-4164-A71E-A3267266411A}" srcOrd="7" destOrd="0" presId="urn:microsoft.com/office/officeart/2005/8/layout/chevron1"/>
    <dgm:cxn modelId="{E952C081-3B24-4A17-8F89-28CB389A5106}" type="presParOf" srcId="{9363E4A8-78F7-4FEF-B057-B3CDB6CD8715}" destId="{918278CC-AC9F-4E41-9839-628649F15432}"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62EC5C-B790-41F2-807F-322F5DB5BEEC}" type="doc">
      <dgm:prSet loTypeId="urn:microsoft.com/office/officeart/2005/8/layout/chevron1" loCatId="process" qsTypeId="urn:microsoft.com/office/officeart/2005/8/quickstyle/simple1" qsCatId="simple" csTypeId="urn:microsoft.com/office/officeart/2005/8/colors/accent1_2" csCatId="accent1" phldr="1"/>
      <dgm:spPr/>
    </dgm:pt>
    <dgm:pt modelId="{B3D2D6CF-871A-4C35-B73E-CD2388EBE6BC}">
      <dgm:prSet phldrT="[Text]"/>
      <dgm:spPr>
        <a:solidFill>
          <a:srgbClr val="5095D1"/>
        </a:solidFill>
      </dgm:spPr>
      <dgm:t>
        <a:bodyPr/>
        <a:lstStyle/>
        <a:p>
          <a:r>
            <a:rPr lang="en-US" dirty="0"/>
            <a:t>“A picture of Satya Nadella happy”</a:t>
          </a:r>
        </a:p>
      </dgm:t>
    </dgm:pt>
    <dgm:pt modelId="{F4692AAD-0525-4A47-80E3-79D61116590E}" type="parTrans" cxnId="{B69BB727-714C-45A1-AC56-530DEECF0830}">
      <dgm:prSet/>
      <dgm:spPr/>
      <dgm:t>
        <a:bodyPr/>
        <a:lstStyle/>
        <a:p>
          <a:endParaRPr lang="en-US"/>
        </a:p>
      </dgm:t>
    </dgm:pt>
    <dgm:pt modelId="{47679D6A-CB4C-4C43-B9F3-4963B7542735}" type="sibTrans" cxnId="{B69BB727-714C-45A1-AC56-530DEECF0830}">
      <dgm:prSet/>
      <dgm:spPr/>
      <dgm:t>
        <a:bodyPr/>
        <a:lstStyle/>
        <a:p>
          <a:endParaRPr lang="en-US"/>
        </a:p>
      </dgm:t>
    </dgm:pt>
    <dgm:pt modelId="{5CD85E8A-5A13-41B2-A22C-B3855516C79F}">
      <dgm:prSet phldrT="[Text]"/>
      <dgm:spPr>
        <a:solidFill>
          <a:srgbClr val="5095D1"/>
        </a:solidFill>
      </dgm:spPr>
      <dgm:t>
        <a:bodyPr/>
        <a:lstStyle/>
        <a:p>
          <a:r>
            <a:rPr lang="en-US" dirty="0"/>
            <a:t>Image of person</a:t>
          </a:r>
        </a:p>
      </dgm:t>
    </dgm:pt>
    <dgm:pt modelId="{BD36E8A8-2819-4360-A7C2-3BF660BE5784}" type="parTrans" cxnId="{09B7A682-84D9-4DAF-A2AC-98F5EAB91F0C}">
      <dgm:prSet/>
      <dgm:spPr/>
      <dgm:t>
        <a:bodyPr/>
        <a:lstStyle/>
        <a:p>
          <a:endParaRPr lang="en-US"/>
        </a:p>
      </dgm:t>
    </dgm:pt>
    <dgm:pt modelId="{18FC8032-3AAA-4CCD-B2A2-B5A6AB20B09E}" type="sibTrans" cxnId="{09B7A682-84D9-4DAF-A2AC-98F5EAB91F0C}">
      <dgm:prSet/>
      <dgm:spPr/>
      <dgm:t>
        <a:bodyPr/>
        <a:lstStyle/>
        <a:p>
          <a:endParaRPr lang="en-US"/>
        </a:p>
      </dgm:t>
    </dgm:pt>
    <dgm:pt modelId="{0D3F0157-F71C-4740-BEFE-86F5ABBA8409}">
      <dgm:prSet phldrT="[Text]"/>
      <dgm:spPr>
        <a:solidFill>
          <a:srgbClr val="7F7F7F"/>
        </a:solidFill>
      </dgm:spPr>
      <dgm:t>
        <a:bodyPr/>
        <a:lstStyle/>
        <a:p>
          <a:r>
            <a:rPr lang="en-US" dirty="0"/>
            <a:t>Emotional readings</a:t>
          </a:r>
        </a:p>
      </dgm:t>
    </dgm:pt>
    <dgm:pt modelId="{0524DAD5-10CB-4881-BF36-7751A94D16D7}" type="parTrans" cxnId="{24D13358-D1DB-47A8-AD07-00AD22E84255}">
      <dgm:prSet/>
      <dgm:spPr/>
      <dgm:t>
        <a:bodyPr/>
        <a:lstStyle/>
        <a:p>
          <a:endParaRPr lang="en-US"/>
        </a:p>
      </dgm:t>
    </dgm:pt>
    <dgm:pt modelId="{7B8D6AB6-E6C0-4415-95DC-0B2C98CD98EC}" type="sibTrans" cxnId="{24D13358-D1DB-47A8-AD07-00AD22E84255}">
      <dgm:prSet/>
      <dgm:spPr/>
      <dgm:t>
        <a:bodyPr/>
        <a:lstStyle/>
        <a:p>
          <a:endParaRPr lang="en-US"/>
        </a:p>
      </dgm:t>
    </dgm:pt>
    <dgm:pt modelId="{2DF907B7-8940-406D-8D2B-B957D990EA3B}">
      <dgm:prSet phldrT="[Text]"/>
      <dgm:spPr>
        <a:solidFill>
          <a:srgbClr val="7F7F7F"/>
        </a:solidFill>
      </dgm:spPr>
      <dgm:t>
        <a:bodyPr/>
        <a:lstStyle/>
        <a:p>
          <a:r>
            <a:rPr lang="en-US" dirty="0"/>
            <a:t>“x% sure that this person is [highest emotion]”</a:t>
          </a:r>
        </a:p>
      </dgm:t>
    </dgm:pt>
    <dgm:pt modelId="{EA37DF86-8A09-4B9F-B73A-4536EE3491F5}" type="parTrans" cxnId="{BBC4CA3D-6634-419A-BBCC-8D202A9E71F2}">
      <dgm:prSet/>
      <dgm:spPr/>
      <dgm:t>
        <a:bodyPr/>
        <a:lstStyle/>
        <a:p>
          <a:endParaRPr lang="en-US"/>
        </a:p>
      </dgm:t>
    </dgm:pt>
    <dgm:pt modelId="{6AF89942-9761-488A-927A-3D9F7CD62E48}" type="sibTrans" cxnId="{BBC4CA3D-6634-419A-BBCC-8D202A9E71F2}">
      <dgm:prSet/>
      <dgm:spPr/>
      <dgm:t>
        <a:bodyPr/>
        <a:lstStyle/>
        <a:p>
          <a:endParaRPr lang="en-US"/>
        </a:p>
      </dgm:t>
    </dgm:pt>
    <dgm:pt modelId="{0DC9C4C3-1D03-4D21-A2D0-DF5F6D56D712}">
      <dgm:prSet phldrT="[Text]"/>
      <dgm:spPr>
        <a:solidFill>
          <a:srgbClr val="5095D1"/>
        </a:solidFill>
      </dgm:spPr>
      <dgm:t>
        <a:bodyPr/>
        <a:lstStyle/>
        <a:p>
          <a:r>
            <a:rPr lang="en-US" dirty="0"/>
            <a:t>This is about </a:t>
          </a:r>
          <a:r>
            <a:rPr lang="en-US"/>
            <a:t>a person</a:t>
          </a:r>
          <a:endParaRPr lang="en-US" dirty="0"/>
        </a:p>
      </dgm:t>
    </dgm:pt>
    <dgm:pt modelId="{34AE3AA5-8DD8-42BC-9D4F-432C6A280F2A}" type="parTrans" cxnId="{52CDB3D1-EDE1-46DE-8081-5F420B738943}">
      <dgm:prSet/>
      <dgm:spPr/>
      <dgm:t>
        <a:bodyPr/>
        <a:lstStyle/>
        <a:p>
          <a:endParaRPr lang="en-US"/>
        </a:p>
      </dgm:t>
    </dgm:pt>
    <dgm:pt modelId="{4AD9A202-7B4D-462E-80F0-9657CE2F542A}" type="sibTrans" cxnId="{52CDB3D1-EDE1-46DE-8081-5F420B738943}">
      <dgm:prSet/>
      <dgm:spPr/>
      <dgm:t>
        <a:bodyPr/>
        <a:lstStyle/>
        <a:p>
          <a:endParaRPr lang="en-US"/>
        </a:p>
      </dgm:t>
    </dgm:pt>
    <dgm:pt modelId="{9363E4A8-78F7-4FEF-B057-B3CDB6CD8715}" type="pres">
      <dgm:prSet presAssocID="{0062EC5C-B790-41F2-807F-322F5DB5BEEC}" presName="Name0" presStyleCnt="0">
        <dgm:presLayoutVars>
          <dgm:dir/>
          <dgm:animLvl val="lvl"/>
          <dgm:resizeHandles val="exact"/>
        </dgm:presLayoutVars>
      </dgm:prSet>
      <dgm:spPr/>
    </dgm:pt>
    <dgm:pt modelId="{63DCAEBA-43FD-4418-9239-32AD36FFCC8E}" type="pres">
      <dgm:prSet presAssocID="{B3D2D6CF-871A-4C35-B73E-CD2388EBE6BC}" presName="parTxOnly" presStyleLbl="node1" presStyleIdx="0" presStyleCnt="5">
        <dgm:presLayoutVars>
          <dgm:chMax val="0"/>
          <dgm:chPref val="0"/>
          <dgm:bulletEnabled val="1"/>
        </dgm:presLayoutVars>
      </dgm:prSet>
      <dgm:spPr/>
    </dgm:pt>
    <dgm:pt modelId="{22DA54D5-5A9B-48CD-ADF9-BB4B75AB91D6}" type="pres">
      <dgm:prSet presAssocID="{47679D6A-CB4C-4C43-B9F3-4963B7542735}" presName="parTxOnlySpace" presStyleCnt="0"/>
      <dgm:spPr/>
    </dgm:pt>
    <dgm:pt modelId="{6B91B679-52CB-4E89-9551-E124E6B0C3D5}" type="pres">
      <dgm:prSet presAssocID="{0DC9C4C3-1D03-4D21-A2D0-DF5F6D56D712}" presName="parTxOnly" presStyleLbl="node1" presStyleIdx="1" presStyleCnt="5">
        <dgm:presLayoutVars>
          <dgm:chMax val="0"/>
          <dgm:chPref val="0"/>
          <dgm:bulletEnabled val="1"/>
        </dgm:presLayoutVars>
      </dgm:prSet>
      <dgm:spPr/>
    </dgm:pt>
    <dgm:pt modelId="{AFE6F282-CB11-4A0A-928F-77E314B87928}" type="pres">
      <dgm:prSet presAssocID="{4AD9A202-7B4D-462E-80F0-9657CE2F542A}" presName="parTxOnlySpace" presStyleCnt="0"/>
      <dgm:spPr/>
    </dgm:pt>
    <dgm:pt modelId="{E6CD8EDA-97B5-4D07-B73E-4CF2AE99D5C7}" type="pres">
      <dgm:prSet presAssocID="{5CD85E8A-5A13-41B2-A22C-B3855516C79F}" presName="parTxOnly" presStyleLbl="node1" presStyleIdx="2" presStyleCnt="5">
        <dgm:presLayoutVars>
          <dgm:chMax val="0"/>
          <dgm:chPref val="0"/>
          <dgm:bulletEnabled val="1"/>
        </dgm:presLayoutVars>
      </dgm:prSet>
      <dgm:spPr/>
    </dgm:pt>
    <dgm:pt modelId="{FAA0E8F5-400D-4D97-A0CA-B72E756F7604}" type="pres">
      <dgm:prSet presAssocID="{18FC8032-3AAA-4CCD-B2A2-B5A6AB20B09E}" presName="parTxOnlySpace" presStyleCnt="0"/>
      <dgm:spPr/>
    </dgm:pt>
    <dgm:pt modelId="{9EDFDF46-9902-4841-82E8-57DFC3F76972}" type="pres">
      <dgm:prSet presAssocID="{0D3F0157-F71C-4740-BEFE-86F5ABBA8409}" presName="parTxOnly" presStyleLbl="node1" presStyleIdx="3" presStyleCnt="5">
        <dgm:presLayoutVars>
          <dgm:chMax val="0"/>
          <dgm:chPref val="0"/>
          <dgm:bulletEnabled val="1"/>
        </dgm:presLayoutVars>
      </dgm:prSet>
      <dgm:spPr/>
    </dgm:pt>
    <dgm:pt modelId="{45F4DBE6-AA43-4164-A71E-A3267266411A}" type="pres">
      <dgm:prSet presAssocID="{7B8D6AB6-E6C0-4415-95DC-0B2C98CD98EC}" presName="parTxOnlySpace" presStyleCnt="0"/>
      <dgm:spPr/>
    </dgm:pt>
    <dgm:pt modelId="{918278CC-AC9F-4E41-9839-628649F15432}" type="pres">
      <dgm:prSet presAssocID="{2DF907B7-8940-406D-8D2B-B957D990EA3B}" presName="parTxOnly" presStyleLbl="node1" presStyleIdx="4" presStyleCnt="5">
        <dgm:presLayoutVars>
          <dgm:chMax val="0"/>
          <dgm:chPref val="0"/>
          <dgm:bulletEnabled val="1"/>
        </dgm:presLayoutVars>
      </dgm:prSet>
      <dgm:spPr/>
    </dgm:pt>
  </dgm:ptLst>
  <dgm:cxnLst>
    <dgm:cxn modelId="{B69BB727-714C-45A1-AC56-530DEECF0830}" srcId="{0062EC5C-B790-41F2-807F-322F5DB5BEEC}" destId="{B3D2D6CF-871A-4C35-B73E-CD2388EBE6BC}" srcOrd="0" destOrd="0" parTransId="{F4692AAD-0525-4A47-80E3-79D61116590E}" sibTransId="{47679D6A-CB4C-4C43-B9F3-4963B7542735}"/>
    <dgm:cxn modelId="{BBC4CA3D-6634-419A-BBCC-8D202A9E71F2}" srcId="{0062EC5C-B790-41F2-807F-322F5DB5BEEC}" destId="{2DF907B7-8940-406D-8D2B-B957D990EA3B}" srcOrd="4" destOrd="0" parTransId="{EA37DF86-8A09-4B9F-B73A-4536EE3491F5}" sibTransId="{6AF89942-9761-488A-927A-3D9F7CD62E48}"/>
    <dgm:cxn modelId="{01DA7546-13E7-4AAE-BC78-624CE2B9EC4C}" type="presOf" srcId="{0D3F0157-F71C-4740-BEFE-86F5ABBA8409}" destId="{9EDFDF46-9902-4841-82E8-57DFC3F76972}" srcOrd="0" destOrd="0" presId="urn:microsoft.com/office/officeart/2005/8/layout/chevron1"/>
    <dgm:cxn modelId="{246AE456-5FE7-4D97-B073-B3A53C258DDA}" type="presOf" srcId="{2DF907B7-8940-406D-8D2B-B957D990EA3B}" destId="{918278CC-AC9F-4E41-9839-628649F15432}" srcOrd="0" destOrd="0" presId="urn:microsoft.com/office/officeart/2005/8/layout/chevron1"/>
    <dgm:cxn modelId="{24D13358-D1DB-47A8-AD07-00AD22E84255}" srcId="{0062EC5C-B790-41F2-807F-322F5DB5BEEC}" destId="{0D3F0157-F71C-4740-BEFE-86F5ABBA8409}" srcOrd="3" destOrd="0" parTransId="{0524DAD5-10CB-4881-BF36-7751A94D16D7}" sibTransId="{7B8D6AB6-E6C0-4415-95DC-0B2C98CD98EC}"/>
    <dgm:cxn modelId="{09B7A682-84D9-4DAF-A2AC-98F5EAB91F0C}" srcId="{0062EC5C-B790-41F2-807F-322F5DB5BEEC}" destId="{5CD85E8A-5A13-41B2-A22C-B3855516C79F}" srcOrd="2" destOrd="0" parTransId="{BD36E8A8-2819-4360-A7C2-3BF660BE5784}" sibTransId="{18FC8032-3AAA-4CCD-B2A2-B5A6AB20B09E}"/>
    <dgm:cxn modelId="{DE3283B5-FF36-412A-BCF7-C55CA0D04856}" type="presOf" srcId="{B3D2D6CF-871A-4C35-B73E-CD2388EBE6BC}" destId="{63DCAEBA-43FD-4418-9239-32AD36FFCC8E}" srcOrd="0" destOrd="0" presId="urn:microsoft.com/office/officeart/2005/8/layout/chevron1"/>
    <dgm:cxn modelId="{51CA5BC1-643C-4946-A0A1-B25E2053CAD0}" type="presOf" srcId="{0DC9C4C3-1D03-4D21-A2D0-DF5F6D56D712}" destId="{6B91B679-52CB-4E89-9551-E124E6B0C3D5}" srcOrd="0" destOrd="0" presId="urn:microsoft.com/office/officeart/2005/8/layout/chevron1"/>
    <dgm:cxn modelId="{9A47E5C8-9869-4076-91A8-B0587EEBA26E}" type="presOf" srcId="{0062EC5C-B790-41F2-807F-322F5DB5BEEC}" destId="{9363E4A8-78F7-4FEF-B057-B3CDB6CD8715}" srcOrd="0" destOrd="0" presId="urn:microsoft.com/office/officeart/2005/8/layout/chevron1"/>
    <dgm:cxn modelId="{99A015CA-4D50-4E63-850D-7A4C5278A331}" type="presOf" srcId="{5CD85E8A-5A13-41B2-A22C-B3855516C79F}" destId="{E6CD8EDA-97B5-4D07-B73E-4CF2AE99D5C7}" srcOrd="0" destOrd="0" presId="urn:microsoft.com/office/officeart/2005/8/layout/chevron1"/>
    <dgm:cxn modelId="{52CDB3D1-EDE1-46DE-8081-5F420B738943}" srcId="{0062EC5C-B790-41F2-807F-322F5DB5BEEC}" destId="{0DC9C4C3-1D03-4D21-A2D0-DF5F6D56D712}" srcOrd="1" destOrd="0" parTransId="{34AE3AA5-8DD8-42BC-9D4F-432C6A280F2A}" sibTransId="{4AD9A202-7B4D-462E-80F0-9657CE2F542A}"/>
    <dgm:cxn modelId="{68BB4982-CC5C-4686-9F4C-2800DD737D4D}" type="presParOf" srcId="{9363E4A8-78F7-4FEF-B057-B3CDB6CD8715}" destId="{63DCAEBA-43FD-4418-9239-32AD36FFCC8E}" srcOrd="0" destOrd="0" presId="urn:microsoft.com/office/officeart/2005/8/layout/chevron1"/>
    <dgm:cxn modelId="{FB22CF1F-AED9-4476-81C3-E863AC740D28}" type="presParOf" srcId="{9363E4A8-78F7-4FEF-B057-B3CDB6CD8715}" destId="{22DA54D5-5A9B-48CD-ADF9-BB4B75AB91D6}" srcOrd="1" destOrd="0" presId="urn:microsoft.com/office/officeart/2005/8/layout/chevron1"/>
    <dgm:cxn modelId="{E75BD97D-7067-4642-9E14-D3AF5306F20F}" type="presParOf" srcId="{9363E4A8-78F7-4FEF-B057-B3CDB6CD8715}" destId="{6B91B679-52CB-4E89-9551-E124E6B0C3D5}" srcOrd="2" destOrd="0" presId="urn:microsoft.com/office/officeart/2005/8/layout/chevron1"/>
    <dgm:cxn modelId="{27F53B0B-C515-4BA4-A91B-9F29B1536DFA}" type="presParOf" srcId="{9363E4A8-78F7-4FEF-B057-B3CDB6CD8715}" destId="{AFE6F282-CB11-4A0A-928F-77E314B87928}" srcOrd="3" destOrd="0" presId="urn:microsoft.com/office/officeart/2005/8/layout/chevron1"/>
    <dgm:cxn modelId="{2BB380D3-0E1B-4BBE-B64A-68655054E9DB}" type="presParOf" srcId="{9363E4A8-78F7-4FEF-B057-B3CDB6CD8715}" destId="{E6CD8EDA-97B5-4D07-B73E-4CF2AE99D5C7}" srcOrd="4" destOrd="0" presId="urn:microsoft.com/office/officeart/2005/8/layout/chevron1"/>
    <dgm:cxn modelId="{A98EDC01-F447-4CBF-B538-A8C590FA6C02}" type="presParOf" srcId="{9363E4A8-78F7-4FEF-B057-B3CDB6CD8715}" destId="{FAA0E8F5-400D-4D97-A0CA-B72E756F7604}" srcOrd="5" destOrd="0" presId="urn:microsoft.com/office/officeart/2005/8/layout/chevron1"/>
    <dgm:cxn modelId="{A76F115D-1D32-442C-8DB6-A9265D2716FB}" type="presParOf" srcId="{9363E4A8-78F7-4FEF-B057-B3CDB6CD8715}" destId="{9EDFDF46-9902-4841-82E8-57DFC3F76972}" srcOrd="6" destOrd="0" presId="urn:microsoft.com/office/officeart/2005/8/layout/chevron1"/>
    <dgm:cxn modelId="{A7E7D01F-F7AA-4018-900C-7EF5EA01C547}" type="presParOf" srcId="{9363E4A8-78F7-4FEF-B057-B3CDB6CD8715}" destId="{45F4DBE6-AA43-4164-A71E-A3267266411A}" srcOrd="7" destOrd="0" presId="urn:microsoft.com/office/officeart/2005/8/layout/chevron1"/>
    <dgm:cxn modelId="{E952C081-3B24-4A17-8F89-28CB389A5106}" type="presParOf" srcId="{9363E4A8-78F7-4FEF-B057-B3CDB6CD8715}" destId="{918278CC-AC9F-4E41-9839-628649F1543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CAEBA-43FD-4418-9239-32AD36FFCC8E}">
      <dsp:nvSpPr>
        <dsp:cNvPr id="0" name=""/>
        <dsp:cNvSpPr/>
      </dsp:nvSpPr>
      <dsp:spPr>
        <a:xfrm>
          <a:off x="2683" y="137484"/>
          <a:ext cx="2388501" cy="955400"/>
        </a:xfrm>
        <a:prstGeom prst="chevron">
          <a:avLst/>
        </a:prstGeom>
        <a:solidFill>
          <a:srgbClr val="5095D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“A picture of Satya Nadella happy”</a:t>
          </a:r>
        </a:p>
      </dsp:txBody>
      <dsp:txXfrm>
        <a:off x="480383" y="137484"/>
        <a:ext cx="1433101" cy="955400"/>
      </dsp:txXfrm>
    </dsp:sp>
    <dsp:sp modelId="{6B91B679-52CB-4E89-9551-E124E6B0C3D5}">
      <dsp:nvSpPr>
        <dsp:cNvPr id="0" name=""/>
        <dsp:cNvSpPr/>
      </dsp:nvSpPr>
      <dsp:spPr>
        <a:xfrm>
          <a:off x="2152335" y="137484"/>
          <a:ext cx="2388501" cy="955400"/>
        </a:xfrm>
        <a:prstGeom prst="chevron">
          <a:avLst/>
        </a:prstGeom>
        <a:solidFill>
          <a:srgbClr val="5095D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This is about </a:t>
          </a:r>
          <a:r>
            <a:rPr lang="en-US" sz="1500" kern="1200"/>
            <a:t>a person</a:t>
          </a:r>
          <a:endParaRPr lang="en-US" sz="1500" kern="1200" dirty="0"/>
        </a:p>
      </dsp:txBody>
      <dsp:txXfrm>
        <a:off x="2630035" y="137484"/>
        <a:ext cx="1433101" cy="955400"/>
      </dsp:txXfrm>
    </dsp:sp>
    <dsp:sp modelId="{E6CD8EDA-97B5-4D07-B73E-4CF2AE99D5C7}">
      <dsp:nvSpPr>
        <dsp:cNvPr id="0" name=""/>
        <dsp:cNvSpPr/>
      </dsp:nvSpPr>
      <dsp:spPr>
        <a:xfrm>
          <a:off x="4301986" y="137484"/>
          <a:ext cx="2388501" cy="955400"/>
        </a:xfrm>
        <a:prstGeom prst="chevron">
          <a:avLst/>
        </a:prstGeom>
        <a:solidFill>
          <a:srgbClr val="5095D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Image of person</a:t>
          </a:r>
        </a:p>
      </dsp:txBody>
      <dsp:txXfrm>
        <a:off x="4779686" y="137484"/>
        <a:ext cx="1433101" cy="955400"/>
      </dsp:txXfrm>
    </dsp:sp>
    <dsp:sp modelId="{9EDFDF46-9902-4841-82E8-57DFC3F76972}">
      <dsp:nvSpPr>
        <dsp:cNvPr id="0" name=""/>
        <dsp:cNvSpPr/>
      </dsp:nvSpPr>
      <dsp:spPr>
        <a:xfrm>
          <a:off x="6451638" y="137484"/>
          <a:ext cx="2388501" cy="955400"/>
        </a:xfrm>
        <a:prstGeom prst="chevron">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Emotional readings</a:t>
          </a:r>
        </a:p>
      </dsp:txBody>
      <dsp:txXfrm>
        <a:off x="6929338" y="137484"/>
        <a:ext cx="1433101" cy="955400"/>
      </dsp:txXfrm>
    </dsp:sp>
    <dsp:sp modelId="{918278CC-AC9F-4E41-9839-628649F15432}">
      <dsp:nvSpPr>
        <dsp:cNvPr id="0" name=""/>
        <dsp:cNvSpPr/>
      </dsp:nvSpPr>
      <dsp:spPr>
        <a:xfrm>
          <a:off x="8601289" y="137484"/>
          <a:ext cx="2388501" cy="955400"/>
        </a:xfrm>
        <a:prstGeom prst="chevron">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“x% sure that this person is [highest emotion]”</a:t>
          </a:r>
        </a:p>
      </dsp:txBody>
      <dsp:txXfrm>
        <a:off x="9078989" y="137484"/>
        <a:ext cx="1433101" cy="955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CAEBA-43FD-4418-9239-32AD36FFCC8E}">
      <dsp:nvSpPr>
        <dsp:cNvPr id="0" name=""/>
        <dsp:cNvSpPr/>
      </dsp:nvSpPr>
      <dsp:spPr>
        <a:xfrm>
          <a:off x="2683" y="137484"/>
          <a:ext cx="2388501" cy="955400"/>
        </a:xfrm>
        <a:prstGeom prst="chevron">
          <a:avLst/>
        </a:prstGeom>
        <a:solidFill>
          <a:srgbClr val="5095D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“A picture of Satya Nadella happy”</a:t>
          </a:r>
        </a:p>
      </dsp:txBody>
      <dsp:txXfrm>
        <a:off x="480383" y="137484"/>
        <a:ext cx="1433101" cy="955400"/>
      </dsp:txXfrm>
    </dsp:sp>
    <dsp:sp modelId="{6B91B679-52CB-4E89-9551-E124E6B0C3D5}">
      <dsp:nvSpPr>
        <dsp:cNvPr id="0" name=""/>
        <dsp:cNvSpPr/>
      </dsp:nvSpPr>
      <dsp:spPr>
        <a:xfrm>
          <a:off x="2152335" y="137484"/>
          <a:ext cx="2388501" cy="955400"/>
        </a:xfrm>
        <a:prstGeom prst="chevron">
          <a:avLst/>
        </a:prstGeom>
        <a:solidFill>
          <a:srgbClr val="5095D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This is about </a:t>
          </a:r>
          <a:r>
            <a:rPr lang="en-US" sz="1500" kern="1200"/>
            <a:t>a person</a:t>
          </a:r>
          <a:endParaRPr lang="en-US" sz="1500" kern="1200" dirty="0"/>
        </a:p>
      </dsp:txBody>
      <dsp:txXfrm>
        <a:off x="2630035" y="137484"/>
        <a:ext cx="1433101" cy="955400"/>
      </dsp:txXfrm>
    </dsp:sp>
    <dsp:sp modelId="{E6CD8EDA-97B5-4D07-B73E-4CF2AE99D5C7}">
      <dsp:nvSpPr>
        <dsp:cNvPr id="0" name=""/>
        <dsp:cNvSpPr/>
      </dsp:nvSpPr>
      <dsp:spPr>
        <a:xfrm>
          <a:off x="4301986" y="137484"/>
          <a:ext cx="2388501" cy="955400"/>
        </a:xfrm>
        <a:prstGeom prst="chevron">
          <a:avLst/>
        </a:prstGeom>
        <a:solidFill>
          <a:srgbClr val="5095D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Image of person</a:t>
          </a:r>
        </a:p>
      </dsp:txBody>
      <dsp:txXfrm>
        <a:off x="4779686" y="137484"/>
        <a:ext cx="1433101" cy="955400"/>
      </dsp:txXfrm>
    </dsp:sp>
    <dsp:sp modelId="{9EDFDF46-9902-4841-82E8-57DFC3F76972}">
      <dsp:nvSpPr>
        <dsp:cNvPr id="0" name=""/>
        <dsp:cNvSpPr/>
      </dsp:nvSpPr>
      <dsp:spPr>
        <a:xfrm>
          <a:off x="6451638" y="137484"/>
          <a:ext cx="2388501" cy="955400"/>
        </a:xfrm>
        <a:prstGeom prst="chevron">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Emotional readings</a:t>
          </a:r>
        </a:p>
      </dsp:txBody>
      <dsp:txXfrm>
        <a:off x="6929338" y="137484"/>
        <a:ext cx="1433101" cy="955400"/>
      </dsp:txXfrm>
    </dsp:sp>
    <dsp:sp modelId="{918278CC-AC9F-4E41-9839-628649F15432}">
      <dsp:nvSpPr>
        <dsp:cNvPr id="0" name=""/>
        <dsp:cNvSpPr/>
      </dsp:nvSpPr>
      <dsp:spPr>
        <a:xfrm>
          <a:off x="8601289" y="137484"/>
          <a:ext cx="2388501" cy="955400"/>
        </a:xfrm>
        <a:prstGeom prst="chevron">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“x% sure that this person is [highest emotion]”</a:t>
          </a:r>
        </a:p>
      </dsp:txBody>
      <dsp:txXfrm>
        <a:off x="9078989" y="137484"/>
        <a:ext cx="1433101" cy="9554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4/25/2017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microsoft.com/cognitive-services/en-us/application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microsoft.com/cognitive-services/en-us/application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microsoft.com/cognitive-services/en-us/application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microsoft.com/cognitive-services/en-us/application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microsoft.com/cognitive-services/en-us/application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microsoft.com/cognitive-services/en-us/application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your details above.</a:t>
            </a:r>
          </a:p>
          <a:p>
            <a:endParaRPr lang="en-US" dirty="0"/>
          </a:p>
          <a:p>
            <a:r>
              <a:rPr lang="en-US" dirty="0"/>
              <a:t>Each slide contains example script in the notes.  Once confident with the content, you can use the headings in the notes as cues</a:t>
            </a:r>
            <a:r>
              <a:rPr lang="en-US" baseline="0" dirty="0"/>
              <a:t> to ad-lib the content in your own words.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2.3</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759742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mn-lt"/>
                <a:ea typeface="+mn-ea"/>
                <a:cs typeface="+mn-cs"/>
                <a:hlinkClick r:id="rId3"/>
              </a:rPr>
              <a:t>https://www.microsoft.com/cognitive-services/en-us/applications</a:t>
            </a: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4084101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2.4</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005596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3691806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2.5</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3789148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mn-lt"/>
                <a:ea typeface="+mn-ea"/>
                <a:cs typeface="+mn-cs"/>
                <a:hlinkClick r:id="rId3"/>
              </a:rPr>
              <a:t>https://www.microsoft.com/cognitive-services/en-us/applications</a:t>
            </a: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674522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2.6</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398886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shown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3906354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4165846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mn-lt"/>
                <a:ea typeface="+mn-ea"/>
                <a:cs typeface="+mn-cs"/>
                <a:hlinkClick r:id="rId3"/>
              </a:rPr>
              <a:t>https://www.microsoft.com/cognitive-services/en-us/applications</a:t>
            </a: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193717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mn-lt"/>
                <a:ea typeface="+mn-ea"/>
                <a:cs typeface="+mn-cs"/>
                <a:hlinkClick r:id="rId3"/>
              </a:rPr>
              <a:t>https://www.microsoft.com/cognitive-services/en-us/applications</a:t>
            </a: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3639911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mn-lt"/>
                <a:ea typeface="+mn-ea"/>
                <a:cs typeface="+mn-cs"/>
                <a:hlinkClick r:id="rId3"/>
              </a:rPr>
              <a:t>https://www.microsoft.com/cognitive-services/en-us/applications</a:t>
            </a: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722284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2.1</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960047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mn-lt"/>
                <a:ea typeface="+mn-ea"/>
                <a:cs typeface="+mn-cs"/>
                <a:hlinkClick r:id="rId3"/>
              </a:rPr>
              <a:t>https://www.microsoft.com/cognitive-services/en-us/applications</a:t>
            </a: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2701674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2.2</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451527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3335617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4/25/2017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8786787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4/25/2017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4/25/2017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4/25/2017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4/25/2017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8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microsoft.com/cognitive-service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github.com/Microsoft/Cognitive-Samples-IntelligentKiosk" TargetMode="External"/><Relationship Id="rId4" Type="http://schemas.openxmlformats.org/officeDocument/2006/relationships/hyperlink" Target="https://docs.microsoft.com/en-us/azure/cognitive-services/"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Exploring Cognitive Services</a:t>
            </a:r>
          </a:p>
        </p:txBody>
      </p:sp>
      <p:sp>
        <p:nvSpPr>
          <p:cNvPr id="3" name="Subtitle 2"/>
          <p:cNvSpPr>
            <a:spLocks noGrp="1"/>
          </p:cNvSpPr>
          <p:nvPr>
            <p:ph type="subTitle" idx="1"/>
          </p:nvPr>
        </p:nvSpPr>
        <p:spPr/>
        <p:txBody>
          <a:bodyPr/>
          <a:lstStyle/>
          <a:p>
            <a:r>
              <a:rPr lang="en-US" dirty="0">
                <a:solidFill>
                  <a:srgbClr val="FFFF00"/>
                </a:solidFill>
              </a:rPr>
              <a:t>[ speaker name]</a:t>
            </a:r>
          </a:p>
          <a:p>
            <a:r>
              <a:rPr lang="en-US" dirty="0">
                <a:solidFill>
                  <a:srgbClr val="FFFF00"/>
                </a:solidFill>
              </a:rPr>
              <a:t>[ speaker contact methods ]</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Bing Image Search</a:t>
            </a:r>
          </a:p>
        </p:txBody>
      </p:sp>
    </p:spTree>
    <p:extLst>
      <p:ext uri="{BB962C8B-B14F-4D97-AF65-F5344CB8AC3E}">
        <p14:creationId xmlns:p14="http://schemas.microsoft.com/office/powerpoint/2010/main" val="3112811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 Linguistic Analysis</a:t>
            </a:r>
          </a:p>
        </p:txBody>
      </p:sp>
      <p:pic>
        <p:nvPicPr>
          <p:cNvPr id="4" name="Picture 3"/>
          <p:cNvPicPr>
            <a:picLocks noChangeAspect="1"/>
          </p:cNvPicPr>
          <p:nvPr/>
        </p:nvPicPr>
        <p:blipFill>
          <a:blip r:embed="rId3"/>
          <a:stretch>
            <a:fillRect/>
          </a:stretch>
        </p:blipFill>
        <p:spPr>
          <a:xfrm>
            <a:off x="1043275" y="1450106"/>
            <a:ext cx="9878384" cy="5104129"/>
          </a:xfrm>
          <a:prstGeom prst="rect">
            <a:avLst/>
          </a:prstGeom>
        </p:spPr>
      </p:pic>
    </p:spTree>
    <p:extLst>
      <p:ext uri="{BB962C8B-B14F-4D97-AF65-F5344CB8AC3E}">
        <p14:creationId xmlns:p14="http://schemas.microsoft.com/office/powerpoint/2010/main" val="2875280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Linguistic Analysis</a:t>
            </a:r>
          </a:p>
        </p:txBody>
      </p:sp>
    </p:spTree>
    <p:extLst>
      <p:ext uri="{BB962C8B-B14F-4D97-AF65-F5344CB8AC3E}">
        <p14:creationId xmlns:p14="http://schemas.microsoft.com/office/powerpoint/2010/main" val="3247239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Vision – Facial Emotion</a:t>
            </a:r>
          </a:p>
        </p:txBody>
      </p:sp>
      <p:grpSp>
        <p:nvGrpSpPr>
          <p:cNvPr id="4" name="Group 3"/>
          <p:cNvGrpSpPr/>
          <p:nvPr/>
        </p:nvGrpSpPr>
        <p:grpSpPr>
          <a:xfrm>
            <a:off x="774090" y="1838570"/>
            <a:ext cx="2388501" cy="955400"/>
            <a:chOff x="2683" y="144210"/>
            <a:chExt cx="2388501" cy="955400"/>
          </a:xfrm>
        </p:grpSpPr>
        <p:sp>
          <p:nvSpPr>
            <p:cNvPr id="5" name="Arrow: Chevron 4"/>
            <p:cNvSpPr/>
            <p:nvPr/>
          </p:nvSpPr>
          <p:spPr>
            <a:xfrm>
              <a:off x="2683" y="144210"/>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Arrow: Chevron 4"/>
            <p:cNvSpPr txBox="1"/>
            <p:nvPr/>
          </p:nvSpPr>
          <p:spPr>
            <a:xfrm>
              <a:off x="480383" y="144210"/>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Request a picture of a thing or person (with a specific emotion) by voice</a:t>
              </a:r>
            </a:p>
          </p:txBody>
        </p:sp>
      </p:grpSp>
      <p:grpSp>
        <p:nvGrpSpPr>
          <p:cNvPr id="7" name="Group 6"/>
          <p:cNvGrpSpPr/>
          <p:nvPr/>
        </p:nvGrpSpPr>
        <p:grpSpPr>
          <a:xfrm>
            <a:off x="2923742" y="1831844"/>
            <a:ext cx="2388501" cy="955400"/>
            <a:chOff x="2152335" y="137484"/>
            <a:chExt cx="2388501" cy="955400"/>
          </a:xfrm>
        </p:grpSpPr>
        <p:sp>
          <p:nvSpPr>
            <p:cNvPr id="8" name="Arrow: Chevron 7"/>
            <p:cNvSpPr/>
            <p:nvPr/>
          </p:nvSpPr>
          <p:spPr>
            <a:xfrm>
              <a:off x="2152335"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Arrow: Chevron 6"/>
            <p:cNvSpPr txBox="1"/>
            <p:nvPr/>
          </p:nvSpPr>
          <p:spPr>
            <a:xfrm>
              <a:off x="2630035"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Determine intent for thing or person</a:t>
              </a:r>
            </a:p>
          </p:txBody>
        </p:sp>
      </p:grpSp>
      <p:grpSp>
        <p:nvGrpSpPr>
          <p:cNvPr id="10" name="Group 9"/>
          <p:cNvGrpSpPr/>
          <p:nvPr/>
        </p:nvGrpSpPr>
        <p:grpSpPr>
          <a:xfrm>
            <a:off x="5073393" y="1831844"/>
            <a:ext cx="2388501" cy="955400"/>
            <a:chOff x="4301986" y="137484"/>
            <a:chExt cx="2388501" cy="955400"/>
          </a:xfrm>
        </p:grpSpPr>
        <p:sp>
          <p:nvSpPr>
            <p:cNvPr id="11" name="Arrow: Chevron 10"/>
            <p:cNvSpPr/>
            <p:nvPr/>
          </p:nvSpPr>
          <p:spPr>
            <a:xfrm>
              <a:off x="4301986"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Arrow: Chevron 8"/>
            <p:cNvSpPr txBox="1"/>
            <p:nvPr/>
          </p:nvSpPr>
          <p:spPr>
            <a:xfrm>
              <a:off x="4779686"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Get image to display</a:t>
              </a:r>
            </a:p>
          </p:txBody>
        </p:sp>
      </p:grpSp>
      <p:grpSp>
        <p:nvGrpSpPr>
          <p:cNvPr id="13" name="Group 12"/>
          <p:cNvGrpSpPr/>
          <p:nvPr/>
        </p:nvGrpSpPr>
        <p:grpSpPr>
          <a:xfrm>
            <a:off x="7223045" y="1831844"/>
            <a:ext cx="2388501" cy="955400"/>
            <a:chOff x="6451638" y="137484"/>
            <a:chExt cx="2388501" cy="955400"/>
          </a:xfrm>
          <a:solidFill>
            <a:srgbClr val="00B050"/>
          </a:solidFill>
        </p:grpSpPr>
        <p:sp>
          <p:nvSpPr>
            <p:cNvPr id="14" name="Arrow: Chevron 13"/>
            <p:cNvSpPr/>
            <p:nvPr/>
          </p:nvSpPr>
          <p:spPr>
            <a:xfrm>
              <a:off x="6451638" y="137484"/>
              <a:ext cx="2388501" cy="955400"/>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Arrow: Chevron 10"/>
            <p:cNvSpPr txBox="1"/>
            <p:nvPr/>
          </p:nvSpPr>
          <p:spPr>
            <a:xfrm>
              <a:off x="6929338" y="137484"/>
              <a:ext cx="1433101" cy="955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Find emotions of person in picture</a:t>
              </a:r>
            </a:p>
          </p:txBody>
        </p:sp>
      </p:grpSp>
      <p:grpSp>
        <p:nvGrpSpPr>
          <p:cNvPr id="16" name="Group 15"/>
          <p:cNvGrpSpPr/>
          <p:nvPr/>
        </p:nvGrpSpPr>
        <p:grpSpPr>
          <a:xfrm>
            <a:off x="9372696" y="1831844"/>
            <a:ext cx="2388501" cy="955400"/>
            <a:chOff x="8601289" y="137484"/>
            <a:chExt cx="2388501" cy="955400"/>
          </a:xfrm>
        </p:grpSpPr>
        <p:sp>
          <p:nvSpPr>
            <p:cNvPr id="17" name="Arrow: Chevron 16"/>
            <p:cNvSpPr/>
            <p:nvPr/>
          </p:nvSpPr>
          <p:spPr>
            <a:xfrm>
              <a:off x="8601289"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Arrow: Chevron 12"/>
            <p:cNvSpPr txBox="1"/>
            <p:nvPr/>
          </p:nvSpPr>
          <p:spPr>
            <a:xfrm>
              <a:off x="9078989"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Be told the highest emotion and confidence</a:t>
              </a:r>
            </a:p>
          </p:txBody>
        </p:sp>
      </p:grpSp>
      <p:grpSp>
        <p:nvGrpSpPr>
          <p:cNvPr id="19" name="Group 18"/>
          <p:cNvGrpSpPr/>
          <p:nvPr/>
        </p:nvGrpSpPr>
        <p:grpSpPr>
          <a:xfrm>
            <a:off x="768723" y="3614299"/>
            <a:ext cx="2388501" cy="955400"/>
            <a:chOff x="2683" y="137484"/>
            <a:chExt cx="2388501" cy="955400"/>
          </a:xfrm>
        </p:grpSpPr>
        <p:sp>
          <p:nvSpPr>
            <p:cNvPr id="20" name="Arrow: Chevron 19"/>
            <p:cNvSpPr/>
            <p:nvPr/>
          </p:nvSpPr>
          <p:spPr>
            <a:xfrm>
              <a:off x="2683"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Arrow: Chevron 4"/>
            <p:cNvSpPr txBox="1"/>
            <p:nvPr/>
          </p:nvSpPr>
          <p:spPr>
            <a:xfrm>
              <a:off x="480383"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STT</a:t>
              </a:r>
            </a:p>
          </p:txBody>
        </p:sp>
      </p:grpSp>
      <p:grpSp>
        <p:nvGrpSpPr>
          <p:cNvPr id="22" name="Group 21"/>
          <p:cNvGrpSpPr/>
          <p:nvPr/>
        </p:nvGrpSpPr>
        <p:grpSpPr>
          <a:xfrm>
            <a:off x="2918375" y="3614299"/>
            <a:ext cx="2388501" cy="955400"/>
            <a:chOff x="2152335" y="137484"/>
            <a:chExt cx="2388501" cy="955400"/>
          </a:xfrm>
        </p:grpSpPr>
        <p:sp>
          <p:nvSpPr>
            <p:cNvPr id="23" name="Arrow: Chevron 22"/>
            <p:cNvSpPr/>
            <p:nvPr/>
          </p:nvSpPr>
          <p:spPr>
            <a:xfrm>
              <a:off x="2152335"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Arrow: Chevron 6"/>
            <p:cNvSpPr txBox="1"/>
            <p:nvPr/>
          </p:nvSpPr>
          <p:spPr>
            <a:xfrm>
              <a:off x="2630035"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LUIS</a:t>
              </a:r>
            </a:p>
          </p:txBody>
        </p:sp>
      </p:grpSp>
      <p:grpSp>
        <p:nvGrpSpPr>
          <p:cNvPr id="25" name="Group 24"/>
          <p:cNvGrpSpPr/>
          <p:nvPr/>
        </p:nvGrpSpPr>
        <p:grpSpPr>
          <a:xfrm>
            <a:off x="5068026" y="3614299"/>
            <a:ext cx="2388501" cy="955400"/>
            <a:chOff x="4301986" y="137484"/>
            <a:chExt cx="2388501" cy="955400"/>
          </a:xfrm>
        </p:grpSpPr>
        <p:sp>
          <p:nvSpPr>
            <p:cNvPr id="26" name="Arrow: Chevron 25"/>
            <p:cNvSpPr/>
            <p:nvPr/>
          </p:nvSpPr>
          <p:spPr>
            <a:xfrm>
              <a:off x="4301986"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Arrow: Chevron 8"/>
            <p:cNvSpPr txBox="1"/>
            <p:nvPr/>
          </p:nvSpPr>
          <p:spPr>
            <a:xfrm>
              <a:off x="4779686"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Image Search</a:t>
              </a:r>
            </a:p>
          </p:txBody>
        </p:sp>
      </p:grpSp>
      <p:grpSp>
        <p:nvGrpSpPr>
          <p:cNvPr id="28" name="Group 27"/>
          <p:cNvGrpSpPr/>
          <p:nvPr/>
        </p:nvGrpSpPr>
        <p:grpSpPr>
          <a:xfrm>
            <a:off x="7217678" y="3614299"/>
            <a:ext cx="2388501" cy="955400"/>
            <a:chOff x="6451638" y="137484"/>
            <a:chExt cx="2388501" cy="955400"/>
          </a:xfrm>
          <a:solidFill>
            <a:srgbClr val="00B050"/>
          </a:solidFill>
        </p:grpSpPr>
        <p:sp>
          <p:nvSpPr>
            <p:cNvPr id="29" name="Arrow: Chevron 28"/>
            <p:cNvSpPr/>
            <p:nvPr/>
          </p:nvSpPr>
          <p:spPr>
            <a:xfrm>
              <a:off x="6451638" y="137484"/>
              <a:ext cx="2388501" cy="955400"/>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Arrow: Chevron 10"/>
            <p:cNvSpPr txBox="1"/>
            <p:nvPr/>
          </p:nvSpPr>
          <p:spPr>
            <a:xfrm>
              <a:off x="6929338" y="137484"/>
              <a:ext cx="1433101" cy="955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Emotion</a:t>
              </a:r>
            </a:p>
          </p:txBody>
        </p:sp>
      </p:grpSp>
      <p:grpSp>
        <p:nvGrpSpPr>
          <p:cNvPr id="31" name="Group 30"/>
          <p:cNvGrpSpPr/>
          <p:nvPr/>
        </p:nvGrpSpPr>
        <p:grpSpPr>
          <a:xfrm>
            <a:off x="9367329" y="3614299"/>
            <a:ext cx="2388501" cy="955400"/>
            <a:chOff x="8601289" y="137484"/>
            <a:chExt cx="2388501" cy="955400"/>
          </a:xfrm>
        </p:grpSpPr>
        <p:sp>
          <p:nvSpPr>
            <p:cNvPr id="32" name="Arrow: Chevron 31"/>
            <p:cNvSpPr/>
            <p:nvPr/>
          </p:nvSpPr>
          <p:spPr>
            <a:xfrm>
              <a:off x="8601289"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Arrow: Chevron 12"/>
            <p:cNvSpPr txBox="1"/>
            <p:nvPr/>
          </p:nvSpPr>
          <p:spPr>
            <a:xfrm>
              <a:off x="9078989"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TTS</a:t>
              </a:r>
            </a:p>
          </p:txBody>
        </p:sp>
      </p:grpSp>
      <p:grpSp>
        <p:nvGrpSpPr>
          <p:cNvPr id="34" name="Group 33"/>
          <p:cNvGrpSpPr/>
          <p:nvPr/>
        </p:nvGrpSpPr>
        <p:grpSpPr>
          <a:xfrm>
            <a:off x="768723" y="5341513"/>
            <a:ext cx="2388501" cy="955400"/>
            <a:chOff x="2683" y="130758"/>
            <a:chExt cx="2388501" cy="955400"/>
          </a:xfrm>
        </p:grpSpPr>
        <p:sp>
          <p:nvSpPr>
            <p:cNvPr id="35" name="Arrow: Chevron 34"/>
            <p:cNvSpPr/>
            <p:nvPr/>
          </p:nvSpPr>
          <p:spPr>
            <a:xfrm>
              <a:off x="2683" y="130758"/>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Arrow: Chevron 4"/>
            <p:cNvSpPr txBox="1"/>
            <p:nvPr/>
          </p:nvSpPr>
          <p:spPr>
            <a:xfrm>
              <a:off x="480383" y="130758"/>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“A picture of Satya Nadella happy”</a:t>
              </a:r>
            </a:p>
          </p:txBody>
        </p:sp>
      </p:grpSp>
      <p:grpSp>
        <p:nvGrpSpPr>
          <p:cNvPr id="37" name="Group 36"/>
          <p:cNvGrpSpPr/>
          <p:nvPr/>
        </p:nvGrpSpPr>
        <p:grpSpPr>
          <a:xfrm>
            <a:off x="2918375" y="5348239"/>
            <a:ext cx="2388501" cy="955400"/>
            <a:chOff x="2152335" y="137484"/>
            <a:chExt cx="2388501" cy="955400"/>
          </a:xfrm>
        </p:grpSpPr>
        <p:sp>
          <p:nvSpPr>
            <p:cNvPr id="38" name="Arrow: Chevron 37"/>
            <p:cNvSpPr/>
            <p:nvPr/>
          </p:nvSpPr>
          <p:spPr>
            <a:xfrm>
              <a:off x="2152335"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Arrow: Chevron 6"/>
            <p:cNvSpPr txBox="1"/>
            <p:nvPr/>
          </p:nvSpPr>
          <p:spPr>
            <a:xfrm>
              <a:off x="2630035"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This is x% about a thing/person</a:t>
              </a:r>
            </a:p>
          </p:txBody>
        </p:sp>
      </p:grpSp>
      <p:grpSp>
        <p:nvGrpSpPr>
          <p:cNvPr id="40" name="Group 39"/>
          <p:cNvGrpSpPr/>
          <p:nvPr/>
        </p:nvGrpSpPr>
        <p:grpSpPr>
          <a:xfrm>
            <a:off x="5068026" y="5348239"/>
            <a:ext cx="2388501" cy="955400"/>
            <a:chOff x="4301986" y="137484"/>
            <a:chExt cx="2388501" cy="955400"/>
          </a:xfrm>
        </p:grpSpPr>
        <p:sp>
          <p:nvSpPr>
            <p:cNvPr id="41" name="Arrow: Chevron 40"/>
            <p:cNvSpPr/>
            <p:nvPr/>
          </p:nvSpPr>
          <p:spPr>
            <a:xfrm>
              <a:off x="4301986"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2" name="Arrow: Chevron 8"/>
            <p:cNvSpPr txBox="1"/>
            <p:nvPr/>
          </p:nvSpPr>
          <p:spPr>
            <a:xfrm>
              <a:off x="4779686"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Image of person</a:t>
              </a:r>
            </a:p>
          </p:txBody>
        </p:sp>
      </p:grpSp>
      <p:grpSp>
        <p:nvGrpSpPr>
          <p:cNvPr id="43" name="Group 42"/>
          <p:cNvGrpSpPr/>
          <p:nvPr/>
        </p:nvGrpSpPr>
        <p:grpSpPr>
          <a:xfrm>
            <a:off x="7217678" y="5348239"/>
            <a:ext cx="2388501" cy="955400"/>
            <a:chOff x="6451638" y="137484"/>
            <a:chExt cx="2388501" cy="955400"/>
          </a:xfrm>
          <a:solidFill>
            <a:srgbClr val="00B050"/>
          </a:solidFill>
        </p:grpSpPr>
        <p:sp>
          <p:nvSpPr>
            <p:cNvPr id="44" name="Arrow: Chevron 43"/>
            <p:cNvSpPr/>
            <p:nvPr/>
          </p:nvSpPr>
          <p:spPr>
            <a:xfrm>
              <a:off x="6451638" y="137484"/>
              <a:ext cx="2388501" cy="955400"/>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5" name="Arrow: Chevron 10"/>
            <p:cNvSpPr txBox="1"/>
            <p:nvPr/>
          </p:nvSpPr>
          <p:spPr>
            <a:xfrm>
              <a:off x="6929338" y="137484"/>
              <a:ext cx="1433101" cy="955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Emotional readings</a:t>
              </a:r>
            </a:p>
          </p:txBody>
        </p:sp>
      </p:grpSp>
      <p:grpSp>
        <p:nvGrpSpPr>
          <p:cNvPr id="46" name="Group 45"/>
          <p:cNvGrpSpPr/>
          <p:nvPr/>
        </p:nvGrpSpPr>
        <p:grpSpPr>
          <a:xfrm>
            <a:off x="9367329" y="5348239"/>
            <a:ext cx="2388501" cy="955400"/>
            <a:chOff x="8601289" y="137484"/>
            <a:chExt cx="2388501" cy="955400"/>
          </a:xfrm>
        </p:grpSpPr>
        <p:sp>
          <p:nvSpPr>
            <p:cNvPr id="47" name="Arrow: Chevron 46"/>
            <p:cNvSpPr/>
            <p:nvPr/>
          </p:nvSpPr>
          <p:spPr>
            <a:xfrm>
              <a:off x="8601289"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8" name="Arrow: Chevron 12"/>
            <p:cNvSpPr txBox="1"/>
            <p:nvPr/>
          </p:nvSpPr>
          <p:spPr>
            <a:xfrm>
              <a:off x="9078989"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“x% sure that this person is [highest emotion]”</a:t>
              </a:r>
            </a:p>
          </p:txBody>
        </p:sp>
      </p:grpSp>
    </p:spTree>
    <p:extLst>
      <p:ext uri="{BB962C8B-B14F-4D97-AF65-F5344CB8AC3E}">
        <p14:creationId xmlns:p14="http://schemas.microsoft.com/office/powerpoint/2010/main" val="86949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500"/>
                                        <p:tgtEl>
                                          <p:spTgt spid="4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par>
                                <p:cTn id="55" presetID="10" presetClass="entr" presetSubtype="0" fill="hold"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Facial Emotion</a:t>
            </a:r>
          </a:p>
        </p:txBody>
      </p:sp>
    </p:spTree>
    <p:extLst>
      <p:ext uri="{BB962C8B-B14F-4D97-AF65-F5344CB8AC3E}">
        <p14:creationId xmlns:p14="http://schemas.microsoft.com/office/powerpoint/2010/main" val="3320131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 </a:t>
            </a:r>
            <a:r>
              <a:rPr lang="en-US" dirty="0" err="1"/>
              <a:t>QnA</a:t>
            </a:r>
            <a:r>
              <a:rPr lang="en-US" dirty="0"/>
              <a:t> (bot) maker</a:t>
            </a:r>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5841" y="2042926"/>
            <a:ext cx="8513095" cy="3888255"/>
          </a:xfrm>
        </p:spPr>
      </p:pic>
    </p:spTree>
    <p:extLst>
      <p:ext uri="{BB962C8B-B14F-4D97-AF65-F5344CB8AC3E}">
        <p14:creationId xmlns:p14="http://schemas.microsoft.com/office/powerpoint/2010/main" val="3177977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err="1"/>
              <a:t>QnA</a:t>
            </a:r>
            <a:r>
              <a:rPr lang="en-US" dirty="0"/>
              <a:t> Maker</a:t>
            </a:r>
          </a:p>
        </p:txBody>
      </p:sp>
    </p:spTree>
    <p:extLst>
      <p:ext uri="{BB962C8B-B14F-4D97-AF65-F5344CB8AC3E}">
        <p14:creationId xmlns:p14="http://schemas.microsoft.com/office/powerpoint/2010/main" val="2420072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 LUIS</a:t>
            </a:r>
          </a:p>
        </p:txBody>
      </p:sp>
      <p:grpSp>
        <p:nvGrpSpPr>
          <p:cNvPr id="4" name="Group 3"/>
          <p:cNvGrpSpPr/>
          <p:nvPr/>
        </p:nvGrpSpPr>
        <p:grpSpPr>
          <a:xfrm>
            <a:off x="774090" y="1838570"/>
            <a:ext cx="2388501" cy="955400"/>
            <a:chOff x="2683" y="144210"/>
            <a:chExt cx="2388501" cy="955400"/>
          </a:xfrm>
        </p:grpSpPr>
        <p:sp>
          <p:nvSpPr>
            <p:cNvPr id="5" name="Arrow: Chevron 4"/>
            <p:cNvSpPr/>
            <p:nvPr/>
          </p:nvSpPr>
          <p:spPr>
            <a:xfrm>
              <a:off x="2683" y="144210"/>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Arrow: Chevron 4"/>
            <p:cNvSpPr txBox="1"/>
            <p:nvPr/>
          </p:nvSpPr>
          <p:spPr>
            <a:xfrm>
              <a:off x="480383" y="144210"/>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Request a picture of a thing or person (with a specific emotion) by voice</a:t>
              </a:r>
            </a:p>
          </p:txBody>
        </p:sp>
      </p:grpSp>
      <p:grpSp>
        <p:nvGrpSpPr>
          <p:cNvPr id="7" name="Group 6"/>
          <p:cNvGrpSpPr/>
          <p:nvPr/>
        </p:nvGrpSpPr>
        <p:grpSpPr>
          <a:xfrm>
            <a:off x="2923742" y="1831844"/>
            <a:ext cx="2388501" cy="955400"/>
            <a:chOff x="2152335" y="137484"/>
            <a:chExt cx="2388501" cy="955400"/>
          </a:xfrm>
          <a:solidFill>
            <a:srgbClr val="00B050"/>
          </a:solidFill>
        </p:grpSpPr>
        <p:sp>
          <p:nvSpPr>
            <p:cNvPr id="8" name="Arrow: Chevron 7"/>
            <p:cNvSpPr/>
            <p:nvPr/>
          </p:nvSpPr>
          <p:spPr>
            <a:xfrm>
              <a:off x="2152335" y="137484"/>
              <a:ext cx="2388501" cy="955400"/>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Arrow: Chevron 6"/>
            <p:cNvSpPr txBox="1"/>
            <p:nvPr/>
          </p:nvSpPr>
          <p:spPr>
            <a:xfrm>
              <a:off x="2630035" y="137484"/>
              <a:ext cx="1433101" cy="955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Determine intent for thing or person</a:t>
              </a:r>
            </a:p>
          </p:txBody>
        </p:sp>
      </p:grpSp>
      <p:grpSp>
        <p:nvGrpSpPr>
          <p:cNvPr id="10" name="Group 9"/>
          <p:cNvGrpSpPr/>
          <p:nvPr/>
        </p:nvGrpSpPr>
        <p:grpSpPr>
          <a:xfrm>
            <a:off x="5073393" y="1831844"/>
            <a:ext cx="2388501" cy="955400"/>
            <a:chOff x="4301986" y="137484"/>
            <a:chExt cx="2388501" cy="955400"/>
          </a:xfrm>
        </p:grpSpPr>
        <p:sp>
          <p:nvSpPr>
            <p:cNvPr id="11" name="Arrow: Chevron 10"/>
            <p:cNvSpPr/>
            <p:nvPr/>
          </p:nvSpPr>
          <p:spPr>
            <a:xfrm>
              <a:off x="4301986"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Arrow: Chevron 8"/>
            <p:cNvSpPr txBox="1"/>
            <p:nvPr/>
          </p:nvSpPr>
          <p:spPr>
            <a:xfrm>
              <a:off x="4779686"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Get image to display</a:t>
              </a:r>
            </a:p>
          </p:txBody>
        </p:sp>
      </p:grpSp>
      <p:grpSp>
        <p:nvGrpSpPr>
          <p:cNvPr id="13" name="Group 12"/>
          <p:cNvGrpSpPr/>
          <p:nvPr/>
        </p:nvGrpSpPr>
        <p:grpSpPr>
          <a:xfrm>
            <a:off x="7223045" y="1831844"/>
            <a:ext cx="2388501" cy="955400"/>
            <a:chOff x="6451638" y="137484"/>
            <a:chExt cx="2388501" cy="955400"/>
          </a:xfrm>
        </p:grpSpPr>
        <p:sp>
          <p:nvSpPr>
            <p:cNvPr id="14" name="Arrow: Chevron 13"/>
            <p:cNvSpPr/>
            <p:nvPr/>
          </p:nvSpPr>
          <p:spPr>
            <a:xfrm>
              <a:off x="6451638"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Arrow: Chevron 10"/>
            <p:cNvSpPr txBox="1"/>
            <p:nvPr/>
          </p:nvSpPr>
          <p:spPr>
            <a:xfrm>
              <a:off x="6929338"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Find emotions of person in picture</a:t>
              </a:r>
            </a:p>
          </p:txBody>
        </p:sp>
      </p:grpSp>
      <p:grpSp>
        <p:nvGrpSpPr>
          <p:cNvPr id="16" name="Group 15"/>
          <p:cNvGrpSpPr/>
          <p:nvPr/>
        </p:nvGrpSpPr>
        <p:grpSpPr>
          <a:xfrm>
            <a:off x="9372696" y="1831844"/>
            <a:ext cx="2388501" cy="955400"/>
            <a:chOff x="8601289" y="137484"/>
            <a:chExt cx="2388501" cy="955400"/>
          </a:xfrm>
        </p:grpSpPr>
        <p:sp>
          <p:nvSpPr>
            <p:cNvPr id="17" name="Arrow: Chevron 16"/>
            <p:cNvSpPr/>
            <p:nvPr/>
          </p:nvSpPr>
          <p:spPr>
            <a:xfrm>
              <a:off x="8601289"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Arrow: Chevron 12"/>
            <p:cNvSpPr txBox="1"/>
            <p:nvPr/>
          </p:nvSpPr>
          <p:spPr>
            <a:xfrm>
              <a:off x="9078989"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Be told the highest emotion and confidence</a:t>
              </a:r>
            </a:p>
          </p:txBody>
        </p:sp>
      </p:grpSp>
      <p:grpSp>
        <p:nvGrpSpPr>
          <p:cNvPr id="19" name="Group 18"/>
          <p:cNvGrpSpPr/>
          <p:nvPr/>
        </p:nvGrpSpPr>
        <p:grpSpPr>
          <a:xfrm>
            <a:off x="768723" y="3614299"/>
            <a:ext cx="2388501" cy="955400"/>
            <a:chOff x="2683" y="137484"/>
            <a:chExt cx="2388501" cy="955400"/>
          </a:xfrm>
        </p:grpSpPr>
        <p:sp>
          <p:nvSpPr>
            <p:cNvPr id="20" name="Arrow: Chevron 19"/>
            <p:cNvSpPr/>
            <p:nvPr/>
          </p:nvSpPr>
          <p:spPr>
            <a:xfrm>
              <a:off x="2683"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Arrow: Chevron 4"/>
            <p:cNvSpPr txBox="1"/>
            <p:nvPr/>
          </p:nvSpPr>
          <p:spPr>
            <a:xfrm>
              <a:off x="480383"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STT</a:t>
              </a:r>
            </a:p>
          </p:txBody>
        </p:sp>
      </p:grpSp>
      <p:grpSp>
        <p:nvGrpSpPr>
          <p:cNvPr id="22" name="Group 21"/>
          <p:cNvGrpSpPr/>
          <p:nvPr/>
        </p:nvGrpSpPr>
        <p:grpSpPr>
          <a:xfrm>
            <a:off x="2918375" y="3614299"/>
            <a:ext cx="2388501" cy="955400"/>
            <a:chOff x="2152335" y="137484"/>
            <a:chExt cx="2388501" cy="955400"/>
          </a:xfrm>
          <a:solidFill>
            <a:srgbClr val="00B050"/>
          </a:solidFill>
        </p:grpSpPr>
        <p:sp>
          <p:nvSpPr>
            <p:cNvPr id="23" name="Arrow: Chevron 22"/>
            <p:cNvSpPr/>
            <p:nvPr/>
          </p:nvSpPr>
          <p:spPr>
            <a:xfrm>
              <a:off x="2152335" y="137484"/>
              <a:ext cx="2388501" cy="955400"/>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Arrow: Chevron 6"/>
            <p:cNvSpPr txBox="1"/>
            <p:nvPr/>
          </p:nvSpPr>
          <p:spPr>
            <a:xfrm>
              <a:off x="2630035" y="137484"/>
              <a:ext cx="1433101" cy="955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LUIS</a:t>
              </a:r>
            </a:p>
          </p:txBody>
        </p:sp>
      </p:grpSp>
      <p:grpSp>
        <p:nvGrpSpPr>
          <p:cNvPr id="25" name="Group 24"/>
          <p:cNvGrpSpPr/>
          <p:nvPr/>
        </p:nvGrpSpPr>
        <p:grpSpPr>
          <a:xfrm>
            <a:off x="5068026" y="3614299"/>
            <a:ext cx="2388501" cy="955400"/>
            <a:chOff x="4301986" y="137484"/>
            <a:chExt cx="2388501" cy="955400"/>
          </a:xfrm>
        </p:grpSpPr>
        <p:sp>
          <p:nvSpPr>
            <p:cNvPr id="26" name="Arrow: Chevron 25"/>
            <p:cNvSpPr/>
            <p:nvPr/>
          </p:nvSpPr>
          <p:spPr>
            <a:xfrm>
              <a:off x="4301986"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Arrow: Chevron 8"/>
            <p:cNvSpPr txBox="1"/>
            <p:nvPr/>
          </p:nvSpPr>
          <p:spPr>
            <a:xfrm>
              <a:off x="4779686"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Image Search</a:t>
              </a:r>
            </a:p>
          </p:txBody>
        </p:sp>
      </p:grpSp>
      <p:grpSp>
        <p:nvGrpSpPr>
          <p:cNvPr id="28" name="Group 27"/>
          <p:cNvGrpSpPr/>
          <p:nvPr/>
        </p:nvGrpSpPr>
        <p:grpSpPr>
          <a:xfrm>
            <a:off x="7217678" y="3614299"/>
            <a:ext cx="2388501" cy="955400"/>
            <a:chOff x="6451638" y="137484"/>
            <a:chExt cx="2388501" cy="955400"/>
          </a:xfrm>
        </p:grpSpPr>
        <p:sp>
          <p:nvSpPr>
            <p:cNvPr id="29" name="Arrow: Chevron 28"/>
            <p:cNvSpPr/>
            <p:nvPr/>
          </p:nvSpPr>
          <p:spPr>
            <a:xfrm>
              <a:off x="6451638"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Arrow: Chevron 10"/>
            <p:cNvSpPr txBox="1"/>
            <p:nvPr/>
          </p:nvSpPr>
          <p:spPr>
            <a:xfrm>
              <a:off x="6929338"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Emotion</a:t>
              </a:r>
            </a:p>
          </p:txBody>
        </p:sp>
      </p:grpSp>
      <p:grpSp>
        <p:nvGrpSpPr>
          <p:cNvPr id="31" name="Group 30"/>
          <p:cNvGrpSpPr/>
          <p:nvPr/>
        </p:nvGrpSpPr>
        <p:grpSpPr>
          <a:xfrm>
            <a:off x="9367329" y="3614299"/>
            <a:ext cx="2388501" cy="955400"/>
            <a:chOff x="8601289" y="137484"/>
            <a:chExt cx="2388501" cy="955400"/>
          </a:xfrm>
        </p:grpSpPr>
        <p:sp>
          <p:nvSpPr>
            <p:cNvPr id="32" name="Arrow: Chevron 31"/>
            <p:cNvSpPr/>
            <p:nvPr/>
          </p:nvSpPr>
          <p:spPr>
            <a:xfrm>
              <a:off x="8601289"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Arrow: Chevron 12"/>
            <p:cNvSpPr txBox="1"/>
            <p:nvPr/>
          </p:nvSpPr>
          <p:spPr>
            <a:xfrm>
              <a:off x="9078989"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TTS</a:t>
              </a:r>
            </a:p>
          </p:txBody>
        </p:sp>
      </p:grpSp>
      <p:grpSp>
        <p:nvGrpSpPr>
          <p:cNvPr id="34" name="Group 33"/>
          <p:cNvGrpSpPr/>
          <p:nvPr/>
        </p:nvGrpSpPr>
        <p:grpSpPr>
          <a:xfrm>
            <a:off x="768723" y="5341513"/>
            <a:ext cx="2388501" cy="955400"/>
            <a:chOff x="2683" y="130758"/>
            <a:chExt cx="2388501" cy="955400"/>
          </a:xfrm>
        </p:grpSpPr>
        <p:sp>
          <p:nvSpPr>
            <p:cNvPr id="35" name="Arrow: Chevron 34"/>
            <p:cNvSpPr/>
            <p:nvPr/>
          </p:nvSpPr>
          <p:spPr>
            <a:xfrm>
              <a:off x="2683" y="130758"/>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Arrow: Chevron 4"/>
            <p:cNvSpPr txBox="1"/>
            <p:nvPr/>
          </p:nvSpPr>
          <p:spPr>
            <a:xfrm>
              <a:off x="480383" y="130758"/>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“A picture of Satya Nadella happy”</a:t>
              </a:r>
            </a:p>
          </p:txBody>
        </p:sp>
      </p:grpSp>
      <p:grpSp>
        <p:nvGrpSpPr>
          <p:cNvPr id="37" name="Group 36"/>
          <p:cNvGrpSpPr/>
          <p:nvPr/>
        </p:nvGrpSpPr>
        <p:grpSpPr>
          <a:xfrm>
            <a:off x="2918375" y="5348239"/>
            <a:ext cx="2388501" cy="955400"/>
            <a:chOff x="2152335" y="137484"/>
            <a:chExt cx="2388501" cy="955400"/>
          </a:xfrm>
          <a:solidFill>
            <a:srgbClr val="00B050"/>
          </a:solidFill>
        </p:grpSpPr>
        <p:sp>
          <p:nvSpPr>
            <p:cNvPr id="38" name="Arrow: Chevron 37"/>
            <p:cNvSpPr/>
            <p:nvPr/>
          </p:nvSpPr>
          <p:spPr>
            <a:xfrm>
              <a:off x="2152335" y="137484"/>
              <a:ext cx="2388501" cy="955400"/>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Arrow: Chevron 6"/>
            <p:cNvSpPr txBox="1"/>
            <p:nvPr/>
          </p:nvSpPr>
          <p:spPr>
            <a:xfrm>
              <a:off x="2630035" y="137484"/>
              <a:ext cx="1433101" cy="955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This is x% about a thing/person</a:t>
              </a:r>
            </a:p>
          </p:txBody>
        </p:sp>
      </p:grpSp>
      <p:grpSp>
        <p:nvGrpSpPr>
          <p:cNvPr id="40" name="Group 39"/>
          <p:cNvGrpSpPr/>
          <p:nvPr/>
        </p:nvGrpSpPr>
        <p:grpSpPr>
          <a:xfrm>
            <a:off x="5068026" y="5348239"/>
            <a:ext cx="2388501" cy="955400"/>
            <a:chOff x="4301986" y="137484"/>
            <a:chExt cx="2388501" cy="955400"/>
          </a:xfrm>
        </p:grpSpPr>
        <p:sp>
          <p:nvSpPr>
            <p:cNvPr id="41" name="Arrow: Chevron 40"/>
            <p:cNvSpPr/>
            <p:nvPr/>
          </p:nvSpPr>
          <p:spPr>
            <a:xfrm>
              <a:off x="4301986"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2" name="Arrow: Chevron 8"/>
            <p:cNvSpPr txBox="1"/>
            <p:nvPr/>
          </p:nvSpPr>
          <p:spPr>
            <a:xfrm>
              <a:off x="4779686"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Image of person</a:t>
              </a:r>
            </a:p>
          </p:txBody>
        </p:sp>
      </p:grpSp>
      <p:grpSp>
        <p:nvGrpSpPr>
          <p:cNvPr id="43" name="Group 42"/>
          <p:cNvGrpSpPr/>
          <p:nvPr/>
        </p:nvGrpSpPr>
        <p:grpSpPr>
          <a:xfrm>
            <a:off x="7217678" y="5348239"/>
            <a:ext cx="2388501" cy="955400"/>
            <a:chOff x="6451638" y="137484"/>
            <a:chExt cx="2388501" cy="955400"/>
          </a:xfrm>
        </p:grpSpPr>
        <p:sp>
          <p:nvSpPr>
            <p:cNvPr id="44" name="Arrow: Chevron 43"/>
            <p:cNvSpPr/>
            <p:nvPr/>
          </p:nvSpPr>
          <p:spPr>
            <a:xfrm>
              <a:off x="6451638"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5" name="Arrow: Chevron 10"/>
            <p:cNvSpPr txBox="1"/>
            <p:nvPr/>
          </p:nvSpPr>
          <p:spPr>
            <a:xfrm>
              <a:off x="6929338"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Emotional readings</a:t>
              </a:r>
            </a:p>
          </p:txBody>
        </p:sp>
      </p:grpSp>
      <p:grpSp>
        <p:nvGrpSpPr>
          <p:cNvPr id="46" name="Group 45"/>
          <p:cNvGrpSpPr/>
          <p:nvPr/>
        </p:nvGrpSpPr>
        <p:grpSpPr>
          <a:xfrm>
            <a:off x="9367329" y="5348239"/>
            <a:ext cx="2388501" cy="955400"/>
            <a:chOff x="8601289" y="137484"/>
            <a:chExt cx="2388501" cy="955400"/>
          </a:xfrm>
        </p:grpSpPr>
        <p:sp>
          <p:nvSpPr>
            <p:cNvPr id="47" name="Arrow: Chevron 46"/>
            <p:cNvSpPr/>
            <p:nvPr/>
          </p:nvSpPr>
          <p:spPr>
            <a:xfrm>
              <a:off x="8601289"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8" name="Arrow: Chevron 12"/>
            <p:cNvSpPr txBox="1"/>
            <p:nvPr/>
          </p:nvSpPr>
          <p:spPr>
            <a:xfrm>
              <a:off x="9078989"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“x% sure that this person is [highest emotion]”</a:t>
              </a:r>
            </a:p>
          </p:txBody>
        </p:sp>
      </p:grpSp>
    </p:spTree>
    <p:extLst>
      <p:ext uri="{BB962C8B-B14F-4D97-AF65-F5344CB8AC3E}">
        <p14:creationId xmlns:p14="http://schemas.microsoft.com/office/powerpoint/2010/main" val="54843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500"/>
                                        <p:tgtEl>
                                          <p:spTgt spid="4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par>
                                <p:cTn id="55" presetID="10" presetClass="entr" presetSubtype="0" fill="hold"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LUIS in the researcher app</a:t>
            </a:r>
          </a:p>
        </p:txBody>
      </p:sp>
    </p:spTree>
    <p:extLst>
      <p:ext uri="{BB962C8B-B14F-4D97-AF65-F5344CB8AC3E}">
        <p14:creationId xmlns:p14="http://schemas.microsoft.com/office/powerpoint/2010/main" val="1446935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a:bodyPr>
          <a:lstStyle/>
          <a:p>
            <a:r>
              <a:rPr lang="en-US" sz="2400" dirty="0"/>
              <a:t>Learn and try at - </a:t>
            </a:r>
            <a:r>
              <a:rPr lang="en-US" sz="2400" dirty="0">
                <a:hlinkClick r:id="rId3"/>
              </a:rPr>
              <a:t>https://www.microsoft.com/cognitive-services</a:t>
            </a:r>
            <a:r>
              <a:rPr lang="en-US" sz="2400" dirty="0"/>
              <a:t> </a:t>
            </a:r>
          </a:p>
          <a:p>
            <a:r>
              <a:rPr lang="en-US" sz="2400" dirty="0"/>
              <a:t>Docs &amp; getting started - </a:t>
            </a:r>
            <a:r>
              <a:rPr lang="en-US" sz="2400" dirty="0">
                <a:hlinkClick r:id="rId4"/>
              </a:rPr>
              <a:t>https://docs.microsoft.com/en-us/azure/cognitive-services/</a:t>
            </a:r>
            <a:r>
              <a:rPr lang="en-US" sz="2400" dirty="0"/>
              <a:t> </a:t>
            </a:r>
          </a:p>
          <a:p>
            <a:r>
              <a:rPr lang="en-US" sz="2400" dirty="0"/>
              <a:t>Cognitive Services example code - </a:t>
            </a:r>
            <a:r>
              <a:rPr lang="en-US" sz="2400" dirty="0">
                <a:hlinkClick r:id="rId5"/>
              </a:rPr>
              <a:t>https://github.com/Microsoft/Cognitive-Samples-IntelligentKiosk</a:t>
            </a:r>
            <a:r>
              <a:rPr lang="en-US" sz="2400" dirty="0"/>
              <a:t> </a:t>
            </a:r>
          </a:p>
          <a:p>
            <a:endParaRPr lang="en-US" sz="2400" dirty="0"/>
          </a:p>
          <a:p>
            <a:endParaRPr lang="en-US" sz="2400" dirty="0"/>
          </a:p>
        </p:txBody>
      </p:sp>
    </p:spTree>
    <p:extLst>
      <p:ext uri="{BB962C8B-B14F-4D97-AF65-F5344CB8AC3E}">
        <p14:creationId xmlns:p14="http://schemas.microsoft.com/office/powerpoint/2010/main" val="680402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Cognitive Services?</a:t>
            </a:r>
          </a:p>
        </p:txBody>
      </p:sp>
      <p:sp>
        <p:nvSpPr>
          <p:cNvPr id="3" name="Content Placeholder 2"/>
          <p:cNvSpPr>
            <a:spLocks noGrp="1"/>
          </p:cNvSpPr>
          <p:nvPr>
            <p:ph idx="1"/>
          </p:nvPr>
        </p:nvSpPr>
        <p:spPr/>
        <p:txBody>
          <a:bodyPr/>
          <a:lstStyle/>
          <a:p>
            <a:pPr marL="0" indent="0">
              <a:buNone/>
            </a:pPr>
            <a:r>
              <a:rPr lang="en-US" dirty="0"/>
              <a:t>Cognitive services are a set of APIs that are designed to democratize artificial intelligence by enabling systems to see, hear, speak, understand and interpret our needs using natural methods of communication. </a:t>
            </a:r>
          </a:p>
          <a:p>
            <a:pPr marL="0" indent="0">
              <a:buNone/>
            </a:pPr>
            <a:endParaRPr lang="en-US" dirty="0"/>
          </a:p>
          <a:p>
            <a:pPr marL="0" indent="0">
              <a:buNone/>
            </a:pPr>
            <a:r>
              <a:rPr lang="en-US" dirty="0"/>
              <a:t>What these services generally do is bring structured semantic data to human knowledge I/O with a degree of confidence</a:t>
            </a:r>
          </a:p>
          <a:p>
            <a:pPr marL="0" indent="0">
              <a:buNone/>
            </a:pPr>
            <a:endParaRPr lang="en-US" dirty="0"/>
          </a:p>
        </p:txBody>
      </p:sp>
      <p:graphicFrame>
        <p:nvGraphicFramePr>
          <p:cNvPr id="4" name="Diagram 3"/>
          <p:cNvGraphicFramePr/>
          <p:nvPr/>
        </p:nvGraphicFramePr>
        <p:xfrm>
          <a:off x="768724" y="5356412"/>
          <a:ext cx="10992475" cy="12303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744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0801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Cognitive Services</a:t>
            </a:r>
          </a:p>
        </p:txBody>
      </p:sp>
      <p:graphicFrame>
        <p:nvGraphicFramePr>
          <p:cNvPr id="4" name="Table 3"/>
          <p:cNvGraphicFramePr>
            <a:graphicFrameLocks noGrp="1"/>
          </p:cNvGraphicFramePr>
          <p:nvPr>
            <p:extLst>
              <p:ext uri="{D42A27DB-BD31-4B8C-83A1-F6EECF244321}">
                <p14:modId xmlns:p14="http://schemas.microsoft.com/office/powerpoint/2010/main" val="466365704"/>
              </p:ext>
            </p:extLst>
          </p:nvPr>
        </p:nvGraphicFramePr>
        <p:xfrm>
          <a:off x="838200" y="2098212"/>
          <a:ext cx="10515600" cy="4424861"/>
        </p:xfrm>
        <a:graphic>
          <a:graphicData uri="http://schemas.openxmlformats.org/drawingml/2006/table">
            <a:tbl>
              <a:tblPr firstRow="1" firstCol="1" bandRow="1">
                <a:tableStyleId>{3C2FFA5D-87B4-456A-9821-1D502468CF0F}</a:tableStyleId>
              </a:tblPr>
              <a:tblGrid>
                <a:gridCol w="2103120">
                  <a:extLst>
                    <a:ext uri="{9D8B030D-6E8A-4147-A177-3AD203B41FA5}">
                      <a16:colId xmlns:a16="http://schemas.microsoft.com/office/drawing/2014/main" val="3940820031"/>
                    </a:ext>
                  </a:extLst>
                </a:gridCol>
                <a:gridCol w="2103120">
                  <a:extLst>
                    <a:ext uri="{9D8B030D-6E8A-4147-A177-3AD203B41FA5}">
                      <a16:colId xmlns:a16="http://schemas.microsoft.com/office/drawing/2014/main" val="2473741701"/>
                    </a:ext>
                  </a:extLst>
                </a:gridCol>
                <a:gridCol w="2103120">
                  <a:extLst>
                    <a:ext uri="{9D8B030D-6E8A-4147-A177-3AD203B41FA5}">
                      <a16:colId xmlns:a16="http://schemas.microsoft.com/office/drawing/2014/main" val="3577915863"/>
                    </a:ext>
                  </a:extLst>
                </a:gridCol>
                <a:gridCol w="2103120">
                  <a:extLst>
                    <a:ext uri="{9D8B030D-6E8A-4147-A177-3AD203B41FA5}">
                      <a16:colId xmlns:a16="http://schemas.microsoft.com/office/drawing/2014/main" val="263166337"/>
                    </a:ext>
                  </a:extLst>
                </a:gridCol>
                <a:gridCol w="2103120">
                  <a:extLst>
                    <a:ext uri="{9D8B030D-6E8A-4147-A177-3AD203B41FA5}">
                      <a16:colId xmlns:a16="http://schemas.microsoft.com/office/drawing/2014/main" val="3422494049"/>
                    </a:ext>
                  </a:extLst>
                </a:gridCol>
              </a:tblGrid>
              <a:tr h="424384">
                <a:tc>
                  <a:txBody>
                    <a:bodyPr/>
                    <a:lstStyle/>
                    <a:p>
                      <a:pPr marL="0" marR="0">
                        <a:lnSpc>
                          <a:spcPct val="107000"/>
                        </a:lnSpc>
                        <a:spcBef>
                          <a:spcPts val="0"/>
                        </a:spcBef>
                        <a:spcAft>
                          <a:spcPts val="0"/>
                        </a:spcAft>
                      </a:pPr>
                      <a:r>
                        <a:rPr lang="en-US" sz="1800" dirty="0">
                          <a:solidFill>
                            <a:schemeClr val="tx1"/>
                          </a:solidFill>
                          <a:effectLst/>
                        </a:rPr>
                        <a:t>Vision</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solidFill>
                            <a:schemeClr val="tx1"/>
                          </a:solidFill>
                          <a:effectLst/>
                        </a:rPr>
                        <a:t>Speech</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solidFill>
                            <a:schemeClr val="tx1"/>
                          </a:solidFill>
                          <a:effectLst/>
                        </a:rPr>
                        <a:t>Language</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solidFill>
                            <a:schemeClr val="tx1"/>
                          </a:solidFill>
                          <a:effectLst/>
                        </a:rPr>
                        <a:t>Knowledge</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chemeClr val="tx1"/>
                          </a:solidFill>
                          <a:effectLst/>
                        </a:rPr>
                        <a:t>Search</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8444725"/>
                  </a:ext>
                </a:extLst>
              </a:tr>
              <a:tr h="4000477">
                <a:tc>
                  <a:txBody>
                    <a:bodyPr/>
                    <a:lstStyle/>
                    <a:p>
                      <a:pPr marL="0" marR="0">
                        <a:lnSpc>
                          <a:spcPct val="107000"/>
                        </a:lnSpc>
                        <a:spcBef>
                          <a:spcPts val="0"/>
                        </a:spcBef>
                        <a:spcAft>
                          <a:spcPts val="0"/>
                        </a:spcAft>
                      </a:pPr>
                      <a:r>
                        <a:rPr lang="en-US" sz="1800" dirty="0">
                          <a:effectLst/>
                        </a:rPr>
                        <a:t>Computer Vision</a:t>
                      </a:r>
                    </a:p>
                    <a:p>
                      <a:pPr marL="0" marR="0">
                        <a:lnSpc>
                          <a:spcPct val="107000"/>
                        </a:lnSpc>
                        <a:spcBef>
                          <a:spcPts val="0"/>
                        </a:spcBef>
                        <a:spcAft>
                          <a:spcPts val="0"/>
                        </a:spcAft>
                      </a:pPr>
                      <a:r>
                        <a:rPr lang="en-US" sz="1800" dirty="0">
                          <a:effectLst/>
                        </a:rPr>
                        <a:t>Content Moderator</a:t>
                      </a:r>
                    </a:p>
                    <a:p>
                      <a:pPr marL="0" marR="0">
                        <a:lnSpc>
                          <a:spcPct val="107000"/>
                        </a:lnSpc>
                        <a:spcBef>
                          <a:spcPts val="0"/>
                        </a:spcBef>
                        <a:spcAft>
                          <a:spcPts val="0"/>
                        </a:spcAft>
                      </a:pPr>
                      <a:r>
                        <a:rPr lang="en-US" sz="1800" dirty="0">
                          <a:effectLst/>
                        </a:rPr>
                        <a:t>Emotion</a:t>
                      </a:r>
                    </a:p>
                    <a:p>
                      <a:pPr marL="0" marR="0">
                        <a:lnSpc>
                          <a:spcPct val="107000"/>
                        </a:lnSpc>
                        <a:spcBef>
                          <a:spcPts val="0"/>
                        </a:spcBef>
                        <a:spcAft>
                          <a:spcPts val="0"/>
                        </a:spcAft>
                      </a:pPr>
                      <a:r>
                        <a:rPr lang="en-US" sz="1800" dirty="0">
                          <a:effectLst/>
                        </a:rPr>
                        <a:t>Face</a:t>
                      </a:r>
                    </a:p>
                    <a:p>
                      <a:pPr marL="0" marR="0">
                        <a:lnSpc>
                          <a:spcPct val="107000"/>
                        </a:lnSpc>
                        <a:spcBef>
                          <a:spcPts val="0"/>
                        </a:spcBef>
                        <a:spcAft>
                          <a:spcPts val="0"/>
                        </a:spcAft>
                      </a:pPr>
                      <a:r>
                        <a:rPr lang="en-US" sz="1800" dirty="0">
                          <a:effectLst/>
                        </a:rPr>
                        <a:t>Video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Bing Speech</a:t>
                      </a:r>
                    </a:p>
                    <a:p>
                      <a:pPr marL="0" marR="0">
                        <a:lnSpc>
                          <a:spcPct val="107000"/>
                        </a:lnSpc>
                        <a:spcBef>
                          <a:spcPts val="0"/>
                        </a:spcBef>
                        <a:spcAft>
                          <a:spcPts val="0"/>
                        </a:spcAft>
                      </a:pPr>
                      <a:r>
                        <a:rPr lang="en-US" sz="1800" dirty="0">
                          <a:effectLst/>
                        </a:rPr>
                        <a:t>Custom Speech Service</a:t>
                      </a:r>
                    </a:p>
                    <a:p>
                      <a:pPr marL="0" marR="0">
                        <a:lnSpc>
                          <a:spcPct val="107000"/>
                        </a:lnSpc>
                        <a:spcBef>
                          <a:spcPts val="0"/>
                        </a:spcBef>
                        <a:spcAft>
                          <a:spcPts val="0"/>
                        </a:spcAft>
                      </a:pPr>
                      <a:r>
                        <a:rPr lang="en-US" sz="1800" dirty="0">
                          <a:effectLst/>
                        </a:rPr>
                        <a:t>Speaker Recognition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Bing Spell Check</a:t>
                      </a:r>
                    </a:p>
                    <a:p>
                      <a:pPr marL="0" marR="0">
                        <a:lnSpc>
                          <a:spcPct val="107000"/>
                        </a:lnSpc>
                        <a:spcBef>
                          <a:spcPts val="0"/>
                        </a:spcBef>
                        <a:spcAft>
                          <a:spcPts val="0"/>
                        </a:spcAft>
                      </a:pPr>
                      <a:r>
                        <a:rPr lang="en-US" sz="1800">
                          <a:effectLst/>
                        </a:rPr>
                        <a:t>Language Understanding</a:t>
                      </a:r>
                    </a:p>
                    <a:p>
                      <a:pPr marL="0" marR="0">
                        <a:lnSpc>
                          <a:spcPct val="107000"/>
                        </a:lnSpc>
                        <a:spcBef>
                          <a:spcPts val="0"/>
                        </a:spcBef>
                        <a:spcAft>
                          <a:spcPts val="0"/>
                        </a:spcAft>
                      </a:pPr>
                      <a:r>
                        <a:rPr lang="en-US" sz="1800">
                          <a:effectLst/>
                        </a:rPr>
                        <a:t>Linguistic Analysis</a:t>
                      </a:r>
                    </a:p>
                    <a:p>
                      <a:pPr marL="0" marR="0">
                        <a:lnSpc>
                          <a:spcPct val="107000"/>
                        </a:lnSpc>
                        <a:spcBef>
                          <a:spcPts val="0"/>
                        </a:spcBef>
                        <a:spcAft>
                          <a:spcPts val="0"/>
                        </a:spcAft>
                      </a:pPr>
                      <a:r>
                        <a:rPr lang="en-US" sz="1800">
                          <a:effectLst/>
                        </a:rPr>
                        <a:t>Text Analytics</a:t>
                      </a:r>
                    </a:p>
                    <a:p>
                      <a:pPr marL="0" marR="0">
                        <a:lnSpc>
                          <a:spcPct val="107000"/>
                        </a:lnSpc>
                        <a:spcBef>
                          <a:spcPts val="0"/>
                        </a:spcBef>
                        <a:spcAft>
                          <a:spcPts val="0"/>
                        </a:spcAft>
                      </a:pPr>
                      <a:r>
                        <a:rPr lang="en-US" sz="1800">
                          <a:effectLst/>
                        </a:rPr>
                        <a:t>Translator</a:t>
                      </a:r>
                    </a:p>
                    <a:p>
                      <a:pPr marL="0" marR="0">
                        <a:lnSpc>
                          <a:spcPct val="107000"/>
                        </a:lnSpc>
                        <a:spcBef>
                          <a:spcPts val="0"/>
                        </a:spcBef>
                        <a:spcAft>
                          <a:spcPts val="0"/>
                        </a:spcAft>
                      </a:pPr>
                      <a:r>
                        <a:rPr lang="en-US" sz="1800">
                          <a:effectLst/>
                        </a:rPr>
                        <a:t>WebLM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Academic</a:t>
                      </a:r>
                    </a:p>
                    <a:p>
                      <a:pPr marL="0" marR="0">
                        <a:lnSpc>
                          <a:spcPct val="107000"/>
                        </a:lnSpc>
                        <a:spcBef>
                          <a:spcPts val="0"/>
                        </a:spcBef>
                        <a:spcAft>
                          <a:spcPts val="0"/>
                        </a:spcAft>
                      </a:pPr>
                      <a:r>
                        <a:rPr lang="en-US" sz="1800">
                          <a:effectLst/>
                        </a:rPr>
                        <a:t>Entity Linking</a:t>
                      </a:r>
                    </a:p>
                    <a:p>
                      <a:pPr marL="0" marR="0">
                        <a:lnSpc>
                          <a:spcPct val="107000"/>
                        </a:lnSpc>
                        <a:spcBef>
                          <a:spcPts val="0"/>
                        </a:spcBef>
                        <a:spcAft>
                          <a:spcPts val="0"/>
                        </a:spcAft>
                      </a:pPr>
                      <a:r>
                        <a:rPr lang="en-US" sz="1800">
                          <a:effectLst/>
                        </a:rPr>
                        <a:t>Knowledge Exploration</a:t>
                      </a:r>
                    </a:p>
                    <a:p>
                      <a:pPr marL="0" marR="0">
                        <a:lnSpc>
                          <a:spcPct val="107000"/>
                        </a:lnSpc>
                        <a:spcBef>
                          <a:spcPts val="0"/>
                        </a:spcBef>
                        <a:spcAft>
                          <a:spcPts val="0"/>
                        </a:spcAft>
                      </a:pPr>
                      <a:r>
                        <a:rPr lang="en-US" sz="1800">
                          <a:effectLst/>
                        </a:rPr>
                        <a:t>QnA Maker</a:t>
                      </a:r>
                    </a:p>
                    <a:p>
                      <a:pPr marL="0" marR="0">
                        <a:lnSpc>
                          <a:spcPct val="107000"/>
                        </a:lnSpc>
                        <a:spcBef>
                          <a:spcPts val="0"/>
                        </a:spcBef>
                        <a:spcAft>
                          <a:spcPts val="0"/>
                        </a:spcAft>
                      </a:pPr>
                      <a:r>
                        <a:rPr lang="en-US" sz="1800">
                          <a:effectLst/>
                        </a:rPr>
                        <a:t>Recommendations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Bing Autosuggest</a:t>
                      </a:r>
                    </a:p>
                    <a:p>
                      <a:pPr marL="0" marR="0">
                        <a:lnSpc>
                          <a:spcPct val="107000"/>
                        </a:lnSpc>
                        <a:spcBef>
                          <a:spcPts val="0"/>
                        </a:spcBef>
                        <a:spcAft>
                          <a:spcPts val="0"/>
                        </a:spcAft>
                      </a:pPr>
                      <a:r>
                        <a:rPr lang="en-US" sz="1800" dirty="0">
                          <a:effectLst/>
                        </a:rPr>
                        <a:t>Bing Image Search</a:t>
                      </a:r>
                    </a:p>
                    <a:p>
                      <a:pPr marL="0" marR="0">
                        <a:lnSpc>
                          <a:spcPct val="107000"/>
                        </a:lnSpc>
                        <a:spcBef>
                          <a:spcPts val="0"/>
                        </a:spcBef>
                        <a:spcAft>
                          <a:spcPts val="0"/>
                        </a:spcAft>
                      </a:pPr>
                      <a:r>
                        <a:rPr lang="en-US" sz="1800" dirty="0">
                          <a:effectLst/>
                        </a:rPr>
                        <a:t>Bing News Search</a:t>
                      </a:r>
                    </a:p>
                    <a:p>
                      <a:pPr marL="0" marR="0">
                        <a:lnSpc>
                          <a:spcPct val="107000"/>
                        </a:lnSpc>
                        <a:spcBef>
                          <a:spcPts val="0"/>
                        </a:spcBef>
                        <a:spcAft>
                          <a:spcPts val="0"/>
                        </a:spcAft>
                      </a:pPr>
                      <a:r>
                        <a:rPr lang="en-US" sz="1800" dirty="0">
                          <a:effectLst/>
                        </a:rPr>
                        <a:t>Bing Video Search</a:t>
                      </a:r>
                    </a:p>
                    <a:p>
                      <a:pPr marL="0" marR="0">
                        <a:lnSpc>
                          <a:spcPct val="107000"/>
                        </a:lnSpc>
                        <a:spcBef>
                          <a:spcPts val="0"/>
                        </a:spcBef>
                        <a:spcAft>
                          <a:spcPts val="0"/>
                        </a:spcAft>
                      </a:pPr>
                      <a:r>
                        <a:rPr lang="en-US" sz="1800" dirty="0">
                          <a:effectLst/>
                        </a:rPr>
                        <a:t>Bing Web Search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3768089"/>
                  </a:ext>
                </a:extLst>
              </a:tr>
            </a:tbl>
          </a:graphicData>
        </a:graphic>
      </p:graphicFrame>
    </p:spTree>
    <p:extLst>
      <p:ext uri="{BB962C8B-B14F-4D97-AF65-F5344CB8AC3E}">
        <p14:creationId xmlns:p14="http://schemas.microsoft.com/office/powerpoint/2010/main" val="2982400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Solution</a:t>
            </a:r>
          </a:p>
        </p:txBody>
      </p:sp>
      <p:grpSp>
        <p:nvGrpSpPr>
          <p:cNvPr id="4" name="Group 3"/>
          <p:cNvGrpSpPr/>
          <p:nvPr/>
        </p:nvGrpSpPr>
        <p:grpSpPr>
          <a:xfrm>
            <a:off x="774090" y="1838570"/>
            <a:ext cx="2388501" cy="955400"/>
            <a:chOff x="2683" y="144210"/>
            <a:chExt cx="2388501" cy="955400"/>
          </a:xfrm>
        </p:grpSpPr>
        <p:sp>
          <p:nvSpPr>
            <p:cNvPr id="5" name="Arrow: Chevron 4"/>
            <p:cNvSpPr/>
            <p:nvPr/>
          </p:nvSpPr>
          <p:spPr>
            <a:xfrm>
              <a:off x="2683" y="144210"/>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Arrow: Chevron 4"/>
            <p:cNvSpPr txBox="1"/>
            <p:nvPr/>
          </p:nvSpPr>
          <p:spPr>
            <a:xfrm>
              <a:off x="480383" y="144210"/>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Request a picture of a thing or person (with a specific emotion) by voice</a:t>
              </a:r>
            </a:p>
          </p:txBody>
        </p:sp>
      </p:grpSp>
      <p:grpSp>
        <p:nvGrpSpPr>
          <p:cNvPr id="7" name="Group 6"/>
          <p:cNvGrpSpPr/>
          <p:nvPr/>
        </p:nvGrpSpPr>
        <p:grpSpPr>
          <a:xfrm>
            <a:off x="2923742" y="1831844"/>
            <a:ext cx="2388501" cy="955400"/>
            <a:chOff x="2152335" y="137484"/>
            <a:chExt cx="2388501" cy="955400"/>
          </a:xfrm>
        </p:grpSpPr>
        <p:sp>
          <p:nvSpPr>
            <p:cNvPr id="8" name="Arrow: Chevron 7"/>
            <p:cNvSpPr/>
            <p:nvPr/>
          </p:nvSpPr>
          <p:spPr>
            <a:xfrm>
              <a:off x="2152335"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Arrow: Chevron 6"/>
            <p:cNvSpPr txBox="1"/>
            <p:nvPr/>
          </p:nvSpPr>
          <p:spPr>
            <a:xfrm>
              <a:off x="2630035"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Determine intent for thing or person</a:t>
              </a:r>
            </a:p>
          </p:txBody>
        </p:sp>
      </p:grpSp>
      <p:grpSp>
        <p:nvGrpSpPr>
          <p:cNvPr id="10" name="Group 9"/>
          <p:cNvGrpSpPr/>
          <p:nvPr/>
        </p:nvGrpSpPr>
        <p:grpSpPr>
          <a:xfrm>
            <a:off x="5073393" y="1831844"/>
            <a:ext cx="2388501" cy="955400"/>
            <a:chOff x="4301986" y="137484"/>
            <a:chExt cx="2388501" cy="955400"/>
          </a:xfrm>
        </p:grpSpPr>
        <p:sp>
          <p:nvSpPr>
            <p:cNvPr id="11" name="Arrow: Chevron 10"/>
            <p:cNvSpPr/>
            <p:nvPr/>
          </p:nvSpPr>
          <p:spPr>
            <a:xfrm>
              <a:off x="4301986"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Arrow: Chevron 8"/>
            <p:cNvSpPr txBox="1"/>
            <p:nvPr/>
          </p:nvSpPr>
          <p:spPr>
            <a:xfrm>
              <a:off x="4779686"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Get image to display</a:t>
              </a:r>
            </a:p>
          </p:txBody>
        </p:sp>
      </p:grpSp>
      <p:grpSp>
        <p:nvGrpSpPr>
          <p:cNvPr id="13" name="Group 12"/>
          <p:cNvGrpSpPr/>
          <p:nvPr/>
        </p:nvGrpSpPr>
        <p:grpSpPr>
          <a:xfrm>
            <a:off x="7223045" y="1831844"/>
            <a:ext cx="2388501" cy="955400"/>
            <a:chOff x="6451638" y="137484"/>
            <a:chExt cx="2388501" cy="955400"/>
          </a:xfrm>
        </p:grpSpPr>
        <p:sp>
          <p:nvSpPr>
            <p:cNvPr id="14" name="Arrow: Chevron 13"/>
            <p:cNvSpPr/>
            <p:nvPr/>
          </p:nvSpPr>
          <p:spPr>
            <a:xfrm>
              <a:off x="6451638"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Arrow: Chevron 10"/>
            <p:cNvSpPr txBox="1"/>
            <p:nvPr/>
          </p:nvSpPr>
          <p:spPr>
            <a:xfrm>
              <a:off x="6929338"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Find emotions of person in picture</a:t>
              </a:r>
            </a:p>
          </p:txBody>
        </p:sp>
      </p:grpSp>
      <p:grpSp>
        <p:nvGrpSpPr>
          <p:cNvPr id="16" name="Group 15"/>
          <p:cNvGrpSpPr/>
          <p:nvPr/>
        </p:nvGrpSpPr>
        <p:grpSpPr>
          <a:xfrm>
            <a:off x="9372696" y="1831844"/>
            <a:ext cx="2388501" cy="955400"/>
            <a:chOff x="8601289" y="137484"/>
            <a:chExt cx="2388501" cy="955400"/>
          </a:xfrm>
        </p:grpSpPr>
        <p:sp>
          <p:nvSpPr>
            <p:cNvPr id="17" name="Arrow: Chevron 16"/>
            <p:cNvSpPr/>
            <p:nvPr/>
          </p:nvSpPr>
          <p:spPr>
            <a:xfrm>
              <a:off x="8601289"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Arrow: Chevron 12"/>
            <p:cNvSpPr txBox="1"/>
            <p:nvPr/>
          </p:nvSpPr>
          <p:spPr>
            <a:xfrm>
              <a:off x="9078989"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Be told the highest emotion and confidence</a:t>
              </a:r>
            </a:p>
          </p:txBody>
        </p:sp>
      </p:grpSp>
      <p:grpSp>
        <p:nvGrpSpPr>
          <p:cNvPr id="19" name="Group 18"/>
          <p:cNvGrpSpPr/>
          <p:nvPr/>
        </p:nvGrpSpPr>
        <p:grpSpPr>
          <a:xfrm>
            <a:off x="768723" y="3614299"/>
            <a:ext cx="2388501" cy="955400"/>
            <a:chOff x="2683" y="137484"/>
            <a:chExt cx="2388501" cy="955400"/>
          </a:xfrm>
        </p:grpSpPr>
        <p:sp>
          <p:nvSpPr>
            <p:cNvPr id="20" name="Arrow: Chevron 19"/>
            <p:cNvSpPr/>
            <p:nvPr/>
          </p:nvSpPr>
          <p:spPr>
            <a:xfrm>
              <a:off x="2683"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Arrow: Chevron 4"/>
            <p:cNvSpPr txBox="1"/>
            <p:nvPr/>
          </p:nvSpPr>
          <p:spPr>
            <a:xfrm>
              <a:off x="480383"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STT</a:t>
              </a:r>
            </a:p>
          </p:txBody>
        </p:sp>
      </p:grpSp>
      <p:grpSp>
        <p:nvGrpSpPr>
          <p:cNvPr id="22" name="Group 21"/>
          <p:cNvGrpSpPr/>
          <p:nvPr/>
        </p:nvGrpSpPr>
        <p:grpSpPr>
          <a:xfrm>
            <a:off x="2918375" y="3614299"/>
            <a:ext cx="2388501" cy="955400"/>
            <a:chOff x="2152335" y="137484"/>
            <a:chExt cx="2388501" cy="955400"/>
          </a:xfrm>
        </p:grpSpPr>
        <p:sp>
          <p:nvSpPr>
            <p:cNvPr id="23" name="Arrow: Chevron 22"/>
            <p:cNvSpPr/>
            <p:nvPr/>
          </p:nvSpPr>
          <p:spPr>
            <a:xfrm>
              <a:off x="2152335"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Arrow: Chevron 6"/>
            <p:cNvSpPr txBox="1"/>
            <p:nvPr/>
          </p:nvSpPr>
          <p:spPr>
            <a:xfrm>
              <a:off x="2630035"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LUIS</a:t>
              </a:r>
            </a:p>
          </p:txBody>
        </p:sp>
      </p:grpSp>
      <p:grpSp>
        <p:nvGrpSpPr>
          <p:cNvPr id="25" name="Group 24"/>
          <p:cNvGrpSpPr/>
          <p:nvPr/>
        </p:nvGrpSpPr>
        <p:grpSpPr>
          <a:xfrm>
            <a:off x="5068026" y="3614299"/>
            <a:ext cx="2388501" cy="955400"/>
            <a:chOff x="4301986" y="137484"/>
            <a:chExt cx="2388501" cy="955400"/>
          </a:xfrm>
        </p:grpSpPr>
        <p:sp>
          <p:nvSpPr>
            <p:cNvPr id="26" name="Arrow: Chevron 25"/>
            <p:cNvSpPr/>
            <p:nvPr/>
          </p:nvSpPr>
          <p:spPr>
            <a:xfrm>
              <a:off x="4301986"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Arrow: Chevron 8"/>
            <p:cNvSpPr txBox="1"/>
            <p:nvPr/>
          </p:nvSpPr>
          <p:spPr>
            <a:xfrm>
              <a:off x="4779686"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Image Search</a:t>
              </a:r>
            </a:p>
          </p:txBody>
        </p:sp>
      </p:grpSp>
      <p:grpSp>
        <p:nvGrpSpPr>
          <p:cNvPr id="28" name="Group 27"/>
          <p:cNvGrpSpPr/>
          <p:nvPr/>
        </p:nvGrpSpPr>
        <p:grpSpPr>
          <a:xfrm>
            <a:off x="7217678" y="3614299"/>
            <a:ext cx="2388501" cy="955400"/>
            <a:chOff x="6451638" y="137484"/>
            <a:chExt cx="2388501" cy="955400"/>
          </a:xfrm>
        </p:grpSpPr>
        <p:sp>
          <p:nvSpPr>
            <p:cNvPr id="29" name="Arrow: Chevron 28"/>
            <p:cNvSpPr/>
            <p:nvPr/>
          </p:nvSpPr>
          <p:spPr>
            <a:xfrm>
              <a:off x="6451638"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Arrow: Chevron 10"/>
            <p:cNvSpPr txBox="1"/>
            <p:nvPr/>
          </p:nvSpPr>
          <p:spPr>
            <a:xfrm>
              <a:off x="6929338"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Emotion</a:t>
              </a:r>
            </a:p>
          </p:txBody>
        </p:sp>
      </p:grpSp>
      <p:grpSp>
        <p:nvGrpSpPr>
          <p:cNvPr id="31" name="Group 30"/>
          <p:cNvGrpSpPr/>
          <p:nvPr/>
        </p:nvGrpSpPr>
        <p:grpSpPr>
          <a:xfrm>
            <a:off x="9367329" y="3614299"/>
            <a:ext cx="2388501" cy="955400"/>
            <a:chOff x="8601289" y="137484"/>
            <a:chExt cx="2388501" cy="955400"/>
          </a:xfrm>
        </p:grpSpPr>
        <p:sp>
          <p:nvSpPr>
            <p:cNvPr id="32" name="Arrow: Chevron 31"/>
            <p:cNvSpPr/>
            <p:nvPr/>
          </p:nvSpPr>
          <p:spPr>
            <a:xfrm>
              <a:off x="8601289"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Arrow: Chevron 12"/>
            <p:cNvSpPr txBox="1"/>
            <p:nvPr/>
          </p:nvSpPr>
          <p:spPr>
            <a:xfrm>
              <a:off x="9078989"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TTS</a:t>
              </a:r>
            </a:p>
          </p:txBody>
        </p:sp>
      </p:grpSp>
      <p:grpSp>
        <p:nvGrpSpPr>
          <p:cNvPr id="34" name="Group 33"/>
          <p:cNvGrpSpPr/>
          <p:nvPr/>
        </p:nvGrpSpPr>
        <p:grpSpPr>
          <a:xfrm>
            <a:off x="768723" y="5341513"/>
            <a:ext cx="2388501" cy="955400"/>
            <a:chOff x="2683" y="130758"/>
            <a:chExt cx="2388501" cy="955400"/>
          </a:xfrm>
        </p:grpSpPr>
        <p:sp>
          <p:nvSpPr>
            <p:cNvPr id="35" name="Arrow: Chevron 34"/>
            <p:cNvSpPr/>
            <p:nvPr/>
          </p:nvSpPr>
          <p:spPr>
            <a:xfrm>
              <a:off x="2683" y="130758"/>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Arrow: Chevron 4"/>
            <p:cNvSpPr txBox="1"/>
            <p:nvPr/>
          </p:nvSpPr>
          <p:spPr>
            <a:xfrm>
              <a:off x="480383" y="130758"/>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“A picture of Satya Nadella happy”</a:t>
              </a:r>
            </a:p>
          </p:txBody>
        </p:sp>
      </p:grpSp>
      <p:grpSp>
        <p:nvGrpSpPr>
          <p:cNvPr id="37" name="Group 36"/>
          <p:cNvGrpSpPr/>
          <p:nvPr/>
        </p:nvGrpSpPr>
        <p:grpSpPr>
          <a:xfrm>
            <a:off x="2918375" y="5348239"/>
            <a:ext cx="2388501" cy="955400"/>
            <a:chOff x="2152335" y="137484"/>
            <a:chExt cx="2388501" cy="955400"/>
          </a:xfrm>
        </p:grpSpPr>
        <p:sp>
          <p:nvSpPr>
            <p:cNvPr id="38" name="Arrow: Chevron 37"/>
            <p:cNvSpPr/>
            <p:nvPr/>
          </p:nvSpPr>
          <p:spPr>
            <a:xfrm>
              <a:off x="2152335"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Arrow: Chevron 6"/>
            <p:cNvSpPr txBox="1"/>
            <p:nvPr/>
          </p:nvSpPr>
          <p:spPr>
            <a:xfrm>
              <a:off x="2630035"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This is x% about a thing/person</a:t>
              </a:r>
            </a:p>
          </p:txBody>
        </p:sp>
      </p:grpSp>
      <p:grpSp>
        <p:nvGrpSpPr>
          <p:cNvPr id="40" name="Group 39"/>
          <p:cNvGrpSpPr/>
          <p:nvPr/>
        </p:nvGrpSpPr>
        <p:grpSpPr>
          <a:xfrm>
            <a:off x="5068026" y="5348239"/>
            <a:ext cx="2388501" cy="955400"/>
            <a:chOff x="4301986" y="137484"/>
            <a:chExt cx="2388501" cy="955400"/>
          </a:xfrm>
        </p:grpSpPr>
        <p:sp>
          <p:nvSpPr>
            <p:cNvPr id="41" name="Arrow: Chevron 40"/>
            <p:cNvSpPr/>
            <p:nvPr/>
          </p:nvSpPr>
          <p:spPr>
            <a:xfrm>
              <a:off x="4301986"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2" name="Arrow: Chevron 8"/>
            <p:cNvSpPr txBox="1"/>
            <p:nvPr/>
          </p:nvSpPr>
          <p:spPr>
            <a:xfrm>
              <a:off x="4779686"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Image of person</a:t>
              </a:r>
            </a:p>
          </p:txBody>
        </p:sp>
      </p:grpSp>
      <p:grpSp>
        <p:nvGrpSpPr>
          <p:cNvPr id="43" name="Group 42"/>
          <p:cNvGrpSpPr/>
          <p:nvPr/>
        </p:nvGrpSpPr>
        <p:grpSpPr>
          <a:xfrm>
            <a:off x="7217678" y="5348239"/>
            <a:ext cx="2388501" cy="955400"/>
            <a:chOff x="6451638" y="137484"/>
            <a:chExt cx="2388501" cy="955400"/>
          </a:xfrm>
        </p:grpSpPr>
        <p:sp>
          <p:nvSpPr>
            <p:cNvPr id="44" name="Arrow: Chevron 43"/>
            <p:cNvSpPr/>
            <p:nvPr/>
          </p:nvSpPr>
          <p:spPr>
            <a:xfrm>
              <a:off x="6451638"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5" name="Arrow: Chevron 10"/>
            <p:cNvSpPr txBox="1"/>
            <p:nvPr/>
          </p:nvSpPr>
          <p:spPr>
            <a:xfrm>
              <a:off x="6929338"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Emotional readings</a:t>
              </a:r>
            </a:p>
          </p:txBody>
        </p:sp>
      </p:grpSp>
      <p:grpSp>
        <p:nvGrpSpPr>
          <p:cNvPr id="46" name="Group 45"/>
          <p:cNvGrpSpPr/>
          <p:nvPr/>
        </p:nvGrpSpPr>
        <p:grpSpPr>
          <a:xfrm>
            <a:off x="9367329" y="5348239"/>
            <a:ext cx="2388501" cy="955400"/>
            <a:chOff x="8601289" y="137484"/>
            <a:chExt cx="2388501" cy="955400"/>
          </a:xfrm>
        </p:grpSpPr>
        <p:sp>
          <p:nvSpPr>
            <p:cNvPr id="47" name="Arrow: Chevron 46"/>
            <p:cNvSpPr/>
            <p:nvPr/>
          </p:nvSpPr>
          <p:spPr>
            <a:xfrm>
              <a:off x="8601289"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8" name="Arrow: Chevron 12"/>
            <p:cNvSpPr txBox="1"/>
            <p:nvPr/>
          </p:nvSpPr>
          <p:spPr>
            <a:xfrm>
              <a:off x="9078989"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“x% sure that this person is [highest emotion]”</a:t>
              </a:r>
            </a:p>
          </p:txBody>
        </p:sp>
      </p:grpSp>
    </p:spTree>
    <p:extLst>
      <p:ext uri="{BB962C8B-B14F-4D97-AF65-F5344CB8AC3E}">
        <p14:creationId xmlns:p14="http://schemas.microsoft.com/office/powerpoint/2010/main" val="118963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500"/>
                                        <p:tgtEl>
                                          <p:spTgt spid="4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par>
                                <p:cTn id="55" presetID="10" presetClass="entr" presetSubtype="0" fill="hold"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Demonstrated</a:t>
            </a:r>
          </a:p>
        </p:txBody>
      </p:sp>
      <p:sp>
        <p:nvSpPr>
          <p:cNvPr id="3" name="Content Placeholder 2"/>
          <p:cNvSpPr>
            <a:spLocks noGrp="1"/>
          </p:cNvSpPr>
          <p:nvPr>
            <p:ph idx="1"/>
          </p:nvPr>
        </p:nvSpPr>
        <p:spPr/>
        <p:txBody>
          <a:bodyPr/>
          <a:lstStyle/>
          <a:p>
            <a:pPr marL="514350" indent="-514350">
              <a:buFont typeface="+mj-lt"/>
              <a:buAutoNum type="arabicPeriod"/>
            </a:pPr>
            <a:r>
              <a:rPr lang="en-US" dirty="0"/>
              <a:t>Speech – Speech To Text &amp; Text To Speech</a:t>
            </a:r>
          </a:p>
          <a:p>
            <a:pPr marL="514350" indent="-514350">
              <a:buFont typeface="+mj-lt"/>
              <a:buAutoNum type="arabicPeriod"/>
            </a:pPr>
            <a:r>
              <a:rPr lang="en-US" dirty="0"/>
              <a:t>Search – Bing Image Search</a:t>
            </a:r>
          </a:p>
          <a:p>
            <a:pPr marL="514350" indent="-514350">
              <a:buFont typeface="+mj-lt"/>
              <a:buAutoNum type="arabicPeriod"/>
            </a:pPr>
            <a:r>
              <a:rPr lang="en-US" dirty="0"/>
              <a:t>Language – Linguistic Analysis</a:t>
            </a:r>
          </a:p>
          <a:p>
            <a:pPr marL="514350" indent="-514350">
              <a:buFont typeface="+mj-lt"/>
              <a:buAutoNum type="arabicPeriod"/>
            </a:pPr>
            <a:r>
              <a:rPr lang="en-US" dirty="0"/>
              <a:t>Vision – Facial Emotion</a:t>
            </a:r>
          </a:p>
          <a:p>
            <a:pPr marL="514350" indent="-514350">
              <a:buFont typeface="+mj-lt"/>
              <a:buAutoNum type="arabicPeriod"/>
            </a:pPr>
            <a:r>
              <a:rPr lang="en-US" dirty="0"/>
              <a:t>Knowledge – </a:t>
            </a:r>
            <a:r>
              <a:rPr lang="en-US" dirty="0" err="1"/>
              <a:t>QnA</a:t>
            </a:r>
            <a:r>
              <a:rPr lang="en-US" dirty="0"/>
              <a:t> (bot) maker</a:t>
            </a:r>
          </a:p>
          <a:p>
            <a:pPr marL="514350" indent="-514350">
              <a:buFont typeface="+mj-lt"/>
              <a:buAutoNum type="arabicPeriod"/>
            </a:pPr>
            <a:r>
              <a:rPr lang="en-US" dirty="0"/>
              <a:t>Language – LUIS</a:t>
            </a:r>
          </a:p>
          <a:p>
            <a:endParaRPr lang="en-US" dirty="0"/>
          </a:p>
        </p:txBody>
      </p:sp>
      <p:graphicFrame>
        <p:nvGraphicFramePr>
          <p:cNvPr id="7" name="Diagram 6"/>
          <p:cNvGraphicFramePr/>
          <p:nvPr/>
        </p:nvGraphicFramePr>
        <p:xfrm>
          <a:off x="768724" y="5356412"/>
          <a:ext cx="10992475" cy="1230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719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 – Speech To Text</a:t>
            </a:r>
          </a:p>
        </p:txBody>
      </p:sp>
      <p:grpSp>
        <p:nvGrpSpPr>
          <p:cNvPr id="4" name="Group 3"/>
          <p:cNvGrpSpPr/>
          <p:nvPr/>
        </p:nvGrpSpPr>
        <p:grpSpPr>
          <a:xfrm>
            <a:off x="774090" y="1838570"/>
            <a:ext cx="2388501" cy="955400"/>
            <a:chOff x="2683" y="144210"/>
            <a:chExt cx="2388501" cy="955400"/>
          </a:xfrm>
          <a:solidFill>
            <a:srgbClr val="00B050"/>
          </a:solidFill>
        </p:grpSpPr>
        <p:sp>
          <p:nvSpPr>
            <p:cNvPr id="5" name="Arrow: Chevron 4"/>
            <p:cNvSpPr/>
            <p:nvPr/>
          </p:nvSpPr>
          <p:spPr>
            <a:xfrm>
              <a:off x="2683" y="144210"/>
              <a:ext cx="2388501" cy="955400"/>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Arrow: Chevron 4"/>
            <p:cNvSpPr txBox="1"/>
            <p:nvPr/>
          </p:nvSpPr>
          <p:spPr>
            <a:xfrm>
              <a:off x="480383" y="144210"/>
              <a:ext cx="1433101" cy="955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Request a picture of a thing or person (with a specific emotion) by voice</a:t>
              </a:r>
            </a:p>
          </p:txBody>
        </p:sp>
      </p:grpSp>
      <p:grpSp>
        <p:nvGrpSpPr>
          <p:cNvPr id="7" name="Group 6"/>
          <p:cNvGrpSpPr/>
          <p:nvPr/>
        </p:nvGrpSpPr>
        <p:grpSpPr>
          <a:xfrm>
            <a:off x="2923742" y="1831844"/>
            <a:ext cx="2388501" cy="955400"/>
            <a:chOff x="2152335" y="137484"/>
            <a:chExt cx="2388501" cy="955400"/>
          </a:xfrm>
        </p:grpSpPr>
        <p:sp>
          <p:nvSpPr>
            <p:cNvPr id="8" name="Arrow: Chevron 7"/>
            <p:cNvSpPr/>
            <p:nvPr/>
          </p:nvSpPr>
          <p:spPr>
            <a:xfrm>
              <a:off x="2152335"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Arrow: Chevron 6"/>
            <p:cNvSpPr txBox="1"/>
            <p:nvPr/>
          </p:nvSpPr>
          <p:spPr>
            <a:xfrm>
              <a:off x="2630035"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Determine intent for thing or person</a:t>
              </a:r>
            </a:p>
          </p:txBody>
        </p:sp>
      </p:grpSp>
      <p:grpSp>
        <p:nvGrpSpPr>
          <p:cNvPr id="10" name="Group 9"/>
          <p:cNvGrpSpPr/>
          <p:nvPr/>
        </p:nvGrpSpPr>
        <p:grpSpPr>
          <a:xfrm>
            <a:off x="5073393" y="1831844"/>
            <a:ext cx="2388501" cy="955400"/>
            <a:chOff x="4301986" y="137484"/>
            <a:chExt cx="2388501" cy="955400"/>
          </a:xfrm>
        </p:grpSpPr>
        <p:sp>
          <p:nvSpPr>
            <p:cNvPr id="11" name="Arrow: Chevron 10"/>
            <p:cNvSpPr/>
            <p:nvPr/>
          </p:nvSpPr>
          <p:spPr>
            <a:xfrm>
              <a:off x="4301986"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Arrow: Chevron 8"/>
            <p:cNvSpPr txBox="1"/>
            <p:nvPr/>
          </p:nvSpPr>
          <p:spPr>
            <a:xfrm>
              <a:off x="4779686"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Get image to display</a:t>
              </a:r>
            </a:p>
          </p:txBody>
        </p:sp>
      </p:grpSp>
      <p:grpSp>
        <p:nvGrpSpPr>
          <p:cNvPr id="13" name="Group 12"/>
          <p:cNvGrpSpPr/>
          <p:nvPr/>
        </p:nvGrpSpPr>
        <p:grpSpPr>
          <a:xfrm>
            <a:off x="7223045" y="1831844"/>
            <a:ext cx="2388501" cy="955400"/>
            <a:chOff x="6451638" y="137484"/>
            <a:chExt cx="2388501" cy="955400"/>
          </a:xfrm>
        </p:grpSpPr>
        <p:sp>
          <p:nvSpPr>
            <p:cNvPr id="14" name="Arrow: Chevron 13"/>
            <p:cNvSpPr/>
            <p:nvPr/>
          </p:nvSpPr>
          <p:spPr>
            <a:xfrm>
              <a:off x="6451638"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Arrow: Chevron 10"/>
            <p:cNvSpPr txBox="1"/>
            <p:nvPr/>
          </p:nvSpPr>
          <p:spPr>
            <a:xfrm>
              <a:off x="6929338"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Find emotions of person in picture</a:t>
              </a:r>
            </a:p>
          </p:txBody>
        </p:sp>
      </p:grpSp>
      <p:grpSp>
        <p:nvGrpSpPr>
          <p:cNvPr id="16" name="Group 15"/>
          <p:cNvGrpSpPr/>
          <p:nvPr/>
        </p:nvGrpSpPr>
        <p:grpSpPr>
          <a:xfrm>
            <a:off x="9372696" y="1831844"/>
            <a:ext cx="2388501" cy="955400"/>
            <a:chOff x="8601289" y="137484"/>
            <a:chExt cx="2388501" cy="955400"/>
          </a:xfrm>
          <a:solidFill>
            <a:srgbClr val="00B050"/>
          </a:solidFill>
        </p:grpSpPr>
        <p:sp>
          <p:nvSpPr>
            <p:cNvPr id="17" name="Arrow: Chevron 16"/>
            <p:cNvSpPr/>
            <p:nvPr/>
          </p:nvSpPr>
          <p:spPr>
            <a:xfrm>
              <a:off x="8601289" y="137484"/>
              <a:ext cx="2388501" cy="955400"/>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Arrow: Chevron 12"/>
            <p:cNvSpPr txBox="1"/>
            <p:nvPr/>
          </p:nvSpPr>
          <p:spPr>
            <a:xfrm>
              <a:off x="9078989" y="137484"/>
              <a:ext cx="1433101" cy="955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Be told the highest emotion and confidence</a:t>
              </a:r>
            </a:p>
          </p:txBody>
        </p:sp>
      </p:grpSp>
      <p:grpSp>
        <p:nvGrpSpPr>
          <p:cNvPr id="19" name="Group 18"/>
          <p:cNvGrpSpPr/>
          <p:nvPr/>
        </p:nvGrpSpPr>
        <p:grpSpPr>
          <a:xfrm>
            <a:off x="768723" y="3614299"/>
            <a:ext cx="2388501" cy="955400"/>
            <a:chOff x="2683" y="137484"/>
            <a:chExt cx="2388501" cy="955400"/>
          </a:xfrm>
          <a:solidFill>
            <a:srgbClr val="00B050"/>
          </a:solidFill>
        </p:grpSpPr>
        <p:sp>
          <p:nvSpPr>
            <p:cNvPr id="20" name="Arrow: Chevron 19"/>
            <p:cNvSpPr/>
            <p:nvPr/>
          </p:nvSpPr>
          <p:spPr>
            <a:xfrm>
              <a:off x="2683" y="137484"/>
              <a:ext cx="2388501" cy="955400"/>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Arrow: Chevron 4"/>
            <p:cNvSpPr txBox="1"/>
            <p:nvPr/>
          </p:nvSpPr>
          <p:spPr>
            <a:xfrm>
              <a:off x="480383" y="137484"/>
              <a:ext cx="1433101" cy="955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STT</a:t>
              </a:r>
            </a:p>
          </p:txBody>
        </p:sp>
      </p:grpSp>
      <p:grpSp>
        <p:nvGrpSpPr>
          <p:cNvPr id="22" name="Group 21"/>
          <p:cNvGrpSpPr/>
          <p:nvPr/>
        </p:nvGrpSpPr>
        <p:grpSpPr>
          <a:xfrm>
            <a:off x="2918375" y="3614299"/>
            <a:ext cx="2388501" cy="955400"/>
            <a:chOff x="2152335" y="137484"/>
            <a:chExt cx="2388501" cy="955400"/>
          </a:xfrm>
        </p:grpSpPr>
        <p:sp>
          <p:nvSpPr>
            <p:cNvPr id="23" name="Arrow: Chevron 22"/>
            <p:cNvSpPr/>
            <p:nvPr/>
          </p:nvSpPr>
          <p:spPr>
            <a:xfrm>
              <a:off x="2152335"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Arrow: Chevron 6"/>
            <p:cNvSpPr txBox="1"/>
            <p:nvPr/>
          </p:nvSpPr>
          <p:spPr>
            <a:xfrm>
              <a:off x="2630035"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LUIS</a:t>
              </a:r>
            </a:p>
          </p:txBody>
        </p:sp>
      </p:grpSp>
      <p:grpSp>
        <p:nvGrpSpPr>
          <p:cNvPr id="25" name="Group 24"/>
          <p:cNvGrpSpPr/>
          <p:nvPr/>
        </p:nvGrpSpPr>
        <p:grpSpPr>
          <a:xfrm>
            <a:off x="5068026" y="3614299"/>
            <a:ext cx="2388501" cy="955400"/>
            <a:chOff x="4301986" y="137484"/>
            <a:chExt cx="2388501" cy="955400"/>
          </a:xfrm>
        </p:grpSpPr>
        <p:sp>
          <p:nvSpPr>
            <p:cNvPr id="26" name="Arrow: Chevron 25"/>
            <p:cNvSpPr/>
            <p:nvPr/>
          </p:nvSpPr>
          <p:spPr>
            <a:xfrm>
              <a:off x="4301986"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Arrow: Chevron 8"/>
            <p:cNvSpPr txBox="1"/>
            <p:nvPr/>
          </p:nvSpPr>
          <p:spPr>
            <a:xfrm>
              <a:off x="4779686"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Image Search</a:t>
              </a:r>
            </a:p>
          </p:txBody>
        </p:sp>
      </p:grpSp>
      <p:grpSp>
        <p:nvGrpSpPr>
          <p:cNvPr id="28" name="Group 27"/>
          <p:cNvGrpSpPr/>
          <p:nvPr/>
        </p:nvGrpSpPr>
        <p:grpSpPr>
          <a:xfrm>
            <a:off x="7217678" y="3614299"/>
            <a:ext cx="2388501" cy="955400"/>
            <a:chOff x="6451638" y="137484"/>
            <a:chExt cx="2388501" cy="955400"/>
          </a:xfrm>
        </p:grpSpPr>
        <p:sp>
          <p:nvSpPr>
            <p:cNvPr id="29" name="Arrow: Chevron 28"/>
            <p:cNvSpPr/>
            <p:nvPr/>
          </p:nvSpPr>
          <p:spPr>
            <a:xfrm>
              <a:off x="6451638"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Arrow: Chevron 10"/>
            <p:cNvSpPr txBox="1"/>
            <p:nvPr/>
          </p:nvSpPr>
          <p:spPr>
            <a:xfrm>
              <a:off x="6929338"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Emotion</a:t>
              </a:r>
            </a:p>
          </p:txBody>
        </p:sp>
      </p:grpSp>
      <p:grpSp>
        <p:nvGrpSpPr>
          <p:cNvPr id="31" name="Group 30"/>
          <p:cNvGrpSpPr/>
          <p:nvPr/>
        </p:nvGrpSpPr>
        <p:grpSpPr>
          <a:xfrm>
            <a:off x="9367329" y="3614299"/>
            <a:ext cx="2388501" cy="955400"/>
            <a:chOff x="8601289" y="137484"/>
            <a:chExt cx="2388501" cy="955400"/>
          </a:xfrm>
          <a:solidFill>
            <a:srgbClr val="00B050"/>
          </a:solidFill>
        </p:grpSpPr>
        <p:sp>
          <p:nvSpPr>
            <p:cNvPr id="32" name="Arrow: Chevron 31"/>
            <p:cNvSpPr/>
            <p:nvPr/>
          </p:nvSpPr>
          <p:spPr>
            <a:xfrm>
              <a:off x="8601289" y="137484"/>
              <a:ext cx="2388501" cy="955400"/>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Arrow: Chevron 12"/>
            <p:cNvSpPr txBox="1"/>
            <p:nvPr/>
          </p:nvSpPr>
          <p:spPr>
            <a:xfrm>
              <a:off x="9078989" y="137484"/>
              <a:ext cx="1433101" cy="955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TTS</a:t>
              </a:r>
            </a:p>
          </p:txBody>
        </p:sp>
      </p:grpSp>
      <p:grpSp>
        <p:nvGrpSpPr>
          <p:cNvPr id="34" name="Group 33"/>
          <p:cNvGrpSpPr/>
          <p:nvPr/>
        </p:nvGrpSpPr>
        <p:grpSpPr>
          <a:xfrm>
            <a:off x="768723" y="5341513"/>
            <a:ext cx="2388501" cy="955400"/>
            <a:chOff x="2683" y="130758"/>
            <a:chExt cx="2388501" cy="955400"/>
          </a:xfrm>
          <a:solidFill>
            <a:srgbClr val="00B050"/>
          </a:solidFill>
        </p:grpSpPr>
        <p:sp>
          <p:nvSpPr>
            <p:cNvPr id="35" name="Arrow: Chevron 34"/>
            <p:cNvSpPr/>
            <p:nvPr/>
          </p:nvSpPr>
          <p:spPr>
            <a:xfrm>
              <a:off x="2683" y="130758"/>
              <a:ext cx="2388501" cy="955400"/>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Arrow: Chevron 4"/>
            <p:cNvSpPr txBox="1"/>
            <p:nvPr/>
          </p:nvSpPr>
          <p:spPr>
            <a:xfrm>
              <a:off x="480383" y="130758"/>
              <a:ext cx="1433101" cy="955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“A picture of Satya Nadella happy”</a:t>
              </a:r>
            </a:p>
          </p:txBody>
        </p:sp>
      </p:grpSp>
      <p:grpSp>
        <p:nvGrpSpPr>
          <p:cNvPr id="37" name="Group 36"/>
          <p:cNvGrpSpPr/>
          <p:nvPr/>
        </p:nvGrpSpPr>
        <p:grpSpPr>
          <a:xfrm>
            <a:off x="2918375" y="5348239"/>
            <a:ext cx="2388501" cy="955400"/>
            <a:chOff x="2152335" y="137484"/>
            <a:chExt cx="2388501" cy="955400"/>
          </a:xfrm>
        </p:grpSpPr>
        <p:sp>
          <p:nvSpPr>
            <p:cNvPr id="38" name="Arrow: Chevron 37"/>
            <p:cNvSpPr/>
            <p:nvPr/>
          </p:nvSpPr>
          <p:spPr>
            <a:xfrm>
              <a:off x="2152335"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Arrow: Chevron 6"/>
            <p:cNvSpPr txBox="1"/>
            <p:nvPr/>
          </p:nvSpPr>
          <p:spPr>
            <a:xfrm>
              <a:off x="2630035"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This is x% about a thing/person</a:t>
              </a:r>
            </a:p>
          </p:txBody>
        </p:sp>
      </p:grpSp>
      <p:grpSp>
        <p:nvGrpSpPr>
          <p:cNvPr id="40" name="Group 39"/>
          <p:cNvGrpSpPr/>
          <p:nvPr/>
        </p:nvGrpSpPr>
        <p:grpSpPr>
          <a:xfrm>
            <a:off x="5068026" y="5348239"/>
            <a:ext cx="2388501" cy="955400"/>
            <a:chOff x="4301986" y="137484"/>
            <a:chExt cx="2388501" cy="955400"/>
          </a:xfrm>
        </p:grpSpPr>
        <p:sp>
          <p:nvSpPr>
            <p:cNvPr id="41" name="Arrow: Chevron 40"/>
            <p:cNvSpPr/>
            <p:nvPr/>
          </p:nvSpPr>
          <p:spPr>
            <a:xfrm>
              <a:off x="4301986"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2" name="Arrow: Chevron 8"/>
            <p:cNvSpPr txBox="1"/>
            <p:nvPr/>
          </p:nvSpPr>
          <p:spPr>
            <a:xfrm>
              <a:off x="4779686"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Image of person</a:t>
              </a:r>
            </a:p>
          </p:txBody>
        </p:sp>
      </p:grpSp>
      <p:grpSp>
        <p:nvGrpSpPr>
          <p:cNvPr id="43" name="Group 42"/>
          <p:cNvGrpSpPr/>
          <p:nvPr/>
        </p:nvGrpSpPr>
        <p:grpSpPr>
          <a:xfrm>
            <a:off x="7217678" y="5348239"/>
            <a:ext cx="2388501" cy="955400"/>
            <a:chOff x="6451638" y="137484"/>
            <a:chExt cx="2388501" cy="955400"/>
          </a:xfrm>
        </p:grpSpPr>
        <p:sp>
          <p:nvSpPr>
            <p:cNvPr id="44" name="Arrow: Chevron 43"/>
            <p:cNvSpPr/>
            <p:nvPr/>
          </p:nvSpPr>
          <p:spPr>
            <a:xfrm>
              <a:off x="6451638"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5" name="Arrow: Chevron 10"/>
            <p:cNvSpPr txBox="1"/>
            <p:nvPr/>
          </p:nvSpPr>
          <p:spPr>
            <a:xfrm>
              <a:off x="6929338"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Emotional readings</a:t>
              </a:r>
            </a:p>
          </p:txBody>
        </p:sp>
      </p:grpSp>
      <p:grpSp>
        <p:nvGrpSpPr>
          <p:cNvPr id="46" name="Group 45"/>
          <p:cNvGrpSpPr/>
          <p:nvPr/>
        </p:nvGrpSpPr>
        <p:grpSpPr>
          <a:xfrm>
            <a:off x="9367329" y="5348239"/>
            <a:ext cx="2388501" cy="955400"/>
            <a:chOff x="8601289" y="137484"/>
            <a:chExt cx="2388501" cy="955400"/>
          </a:xfrm>
          <a:solidFill>
            <a:srgbClr val="00B050"/>
          </a:solidFill>
        </p:grpSpPr>
        <p:sp>
          <p:nvSpPr>
            <p:cNvPr id="47" name="Arrow: Chevron 46"/>
            <p:cNvSpPr/>
            <p:nvPr/>
          </p:nvSpPr>
          <p:spPr>
            <a:xfrm>
              <a:off x="8601289" y="137484"/>
              <a:ext cx="2388501" cy="955400"/>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8" name="Arrow: Chevron 12"/>
            <p:cNvSpPr txBox="1"/>
            <p:nvPr/>
          </p:nvSpPr>
          <p:spPr>
            <a:xfrm>
              <a:off x="9078989" y="137484"/>
              <a:ext cx="1433101" cy="955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“x% sure that this person is [highest emotion]”</a:t>
              </a:r>
            </a:p>
          </p:txBody>
        </p:sp>
      </p:grpSp>
    </p:spTree>
    <p:extLst>
      <p:ext uri="{BB962C8B-B14F-4D97-AF65-F5344CB8AC3E}">
        <p14:creationId xmlns:p14="http://schemas.microsoft.com/office/powerpoint/2010/main" val="300807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500"/>
                                        <p:tgtEl>
                                          <p:spTgt spid="4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par>
                                <p:cTn id="55" presetID="10" presetClass="entr" presetSubtype="0" fill="hold"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 To Text + Text To Speech</a:t>
            </a:r>
          </a:p>
        </p:txBody>
      </p:sp>
      <p:grpSp>
        <p:nvGrpSpPr>
          <p:cNvPr id="19" name="Group 18"/>
          <p:cNvGrpSpPr/>
          <p:nvPr/>
        </p:nvGrpSpPr>
        <p:grpSpPr>
          <a:xfrm>
            <a:off x="768723" y="3614299"/>
            <a:ext cx="2388501" cy="955400"/>
            <a:chOff x="2683" y="137484"/>
            <a:chExt cx="2388501" cy="955400"/>
          </a:xfrm>
          <a:solidFill>
            <a:srgbClr val="00B050"/>
          </a:solidFill>
        </p:grpSpPr>
        <p:sp>
          <p:nvSpPr>
            <p:cNvPr id="20" name="Arrow: Chevron 19"/>
            <p:cNvSpPr/>
            <p:nvPr/>
          </p:nvSpPr>
          <p:spPr>
            <a:xfrm>
              <a:off x="2683" y="137484"/>
              <a:ext cx="2388501" cy="955400"/>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Arrow: Chevron 4"/>
            <p:cNvSpPr txBox="1"/>
            <p:nvPr/>
          </p:nvSpPr>
          <p:spPr>
            <a:xfrm>
              <a:off x="480383" y="137484"/>
              <a:ext cx="1433101" cy="955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STT</a:t>
              </a:r>
            </a:p>
          </p:txBody>
        </p:sp>
      </p:grpSp>
      <p:grpSp>
        <p:nvGrpSpPr>
          <p:cNvPr id="22" name="Group 21"/>
          <p:cNvGrpSpPr/>
          <p:nvPr/>
        </p:nvGrpSpPr>
        <p:grpSpPr>
          <a:xfrm>
            <a:off x="2918375" y="3614299"/>
            <a:ext cx="2388501" cy="955400"/>
            <a:chOff x="2152335" y="137484"/>
            <a:chExt cx="2388501" cy="955400"/>
          </a:xfrm>
          <a:solidFill>
            <a:srgbClr val="00B050"/>
          </a:solidFill>
        </p:grpSpPr>
        <p:sp>
          <p:nvSpPr>
            <p:cNvPr id="23" name="Arrow: Chevron 22"/>
            <p:cNvSpPr/>
            <p:nvPr/>
          </p:nvSpPr>
          <p:spPr>
            <a:xfrm>
              <a:off x="2152335" y="137484"/>
              <a:ext cx="2388501" cy="955400"/>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Arrow: Chevron 6"/>
            <p:cNvSpPr txBox="1"/>
            <p:nvPr/>
          </p:nvSpPr>
          <p:spPr>
            <a:xfrm>
              <a:off x="2630035" y="137484"/>
              <a:ext cx="1433101" cy="955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TTS</a:t>
              </a:r>
            </a:p>
          </p:txBody>
        </p:sp>
      </p:grpSp>
    </p:spTree>
    <p:extLst>
      <p:ext uri="{BB962C8B-B14F-4D97-AF65-F5344CB8AC3E}">
        <p14:creationId xmlns:p14="http://schemas.microsoft.com/office/powerpoint/2010/main" val="302167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Speech to text and back again</a:t>
            </a:r>
          </a:p>
        </p:txBody>
      </p:sp>
    </p:spTree>
    <p:extLst>
      <p:ext uri="{BB962C8B-B14F-4D97-AF65-F5344CB8AC3E}">
        <p14:creationId xmlns:p14="http://schemas.microsoft.com/office/powerpoint/2010/main" val="3593470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 Bing Image Search</a:t>
            </a:r>
          </a:p>
        </p:txBody>
      </p:sp>
      <p:grpSp>
        <p:nvGrpSpPr>
          <p:cNvPr id="4" name="Group 3"/>
          <p:cNvGrpSpPr/>
          <p:nvPr/>
        </p:nvGrpSpPr>
        <p:grpSpPr>
          <a:xfrm>
            <a:off x="774090" y="1838570"/>
            <a:ext cx="2388501" cy="955400"/>
            <a:chOff x="2683" y="144210"/>
            <a:chExt cx="2388501" cy="955400"/>
          </a:xfrm>
        </p:grpSpPr>
        <p:sp>
          <p:nvSpPr>
            <p:cNvPr id="5" name="Arrow: Chevron 4"/>
            <p:cNvSpPr/>
            <p:nvPr/>
          </p:nvSpPr>
          <p:spPr>
            <a:xfrm>
              <a:off x="2683" y="144210"/>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Arrow: Chevron 4"/>
            <p:cNvSpPr txBox="1"/>
            <p:nvPr/>
          </p:nvSpPr>
          <p:spPr>
            <a:xfrm>
              <a:off x="480383" y="144210"/>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Request a picture of a thing or person (with a specific emotion) by voice</a:t>
              </a:r>
            </a:p>
          </p:txBody>
        </p:sp>
      </p:grpSp>
      <p:grpSp>
        <p:nvGrpSpPr>
          <p:cNvPr id="7" name="Group 6"/>
          <p:cNvGrpSpPr/>
          <p:nvPr/>
        </p:nvGrpSpPr>
        <p:grpSpPr>
          <a:xfrm>
            <a:off x="2923742" y="1831844"/>
            <a:ext cx="2388501" cy="955400"/>
            <a:chOff x="2152335" y="137484"/>
            <a:chExt cx="2388501" cy="955400"/>
          </a:xfrm>
        </p:grpSpPr>
        <p:sp>
          <p:nvSpPr>
            <p:cNvPr id="8" name="Arrow: Chevron 7"/>
            <p:cNvSpPr/>
            <p:nvPr/>
          </p:nvSpPr>
          <p:spPr>
            <a:xfrm>
              <a:off x="2152335"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Arrow: Chevron 6"/>
            <p:cNvSpPr txBox="1"/>
            <p:nvPr/>
          </p:nvSpPr>
          <p:spPr>
            <a:xfrm>
              <a:off x="2630035"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Determine intent for thing or person</a:t>
              </a:r>
            </a:p>
          </p:txBody>
        </p:sp>
      </p:grpSp>
      <p:grpSp>
        <p:nvGrpSpPr>
          <p:cNvPr id="10" name="Group 9"/>
          <p:cNvGrpSpPr/>
          <p:nvPr/>
        </p:nvGrpSpPr>
        <p:grpSpPr>
          <a:xfrm>
            <a:off x="5073393" y="1831844"/>
            <a:ext cx="2388501" cy="955400"/>
            <a:chOff x="4301986" y="137484"/>
            <a:chExt cx="2388501" cy="955400"/>
          </a:xfrm>
          <a:solidFill>
            <a:srgbClr val="00B050"/>
          </a:solidFill>
        </p:grpSpPr>
        <p:sp>
          <p:nvSpPr>
            <p:cNvPr id="11" name="Arrow: Chevron 10"/>
            <p:cNvSpPr/>
            <p:nvPr/>
          </p:nvSpPr>
          <p:spPr>
            <a:xfrm>
              <a:off x="4301986" y="137484"/>
              <a:ext cx="2388501" cy="955400"/>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Arrow: Chevron 8"/>
            <p:cNvSpPr txBox="1"/>
            <p:nvPr/>
          </p:nvSpPr>
          <p:spPr>
            <a:xfrm>
              <a:off x="4779686" y="137484"/>
              <a:ext cx="1433101" cy="955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Get image to display</a:t>
              </a:r>
            </a:p>
          </p:txBody>
        </p:sp>
      </p:grpSp>
      <p:grpSp>
        <p:nvGrpSpPr>
          <p:cNvPr id="13" name="Group 12"/>
          <p:cNvGrpSpPr/>
          <p:nvPr/>
        </p:nvGrpSpPr>
        <p:grpSpPr>
          <a:xfrm>
            <a:off x="7223045" y="1831844"/>
            <a:ext cx="2388501" cy="955400"/>
            <a:chOff x="6451638" y="137484"/>
            <a:chExt cx="2388501" cy="955400"/>
          </a:xfrm>
        </p:grpSpPr>
        <p:sp>
          <p:nvSpPr>
            <p:cNvPr id="14" name="Arrow: Chevron 13"/>
            <p:cNvSpPr/>
            <p:nvPr/>
          </p:nvSpPr>
          <p:spPr>
            <a:xfrm>
              <a:off x="6451638"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Arrow: Chevron 10"/>
            <p:cNvSpPr txBox="1"/>
            <p:nvPr/>
          </p:nvSpPr>
          <p:spPr>
            <a:xfrm>
              <a:off x="6929338"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Find emotions of person in picture</a:t>
              </a:r>
            </a:p>
          </p:txBody>
        </p:sp>
      </p:grpSp>
      <p:grpSp>
        <p:nvGrpSpPr>
          <p:cNvPr id="16" name="Group 15"/>
          <p:cNvGrpSpPr/>
          <p:nvPr/>
        </p:nvGrpSpPr>
        <p:grpSpPr>
          <a:xfrm>
            <a:off x="9372696" y="1831844"/>
            <a:ext cx="2388501" cy="955400"/>
            <a:chOff x="8601289" y="137484"/>
            <a:chExt cx="2388501" cy="955400"/>
          </a:xfrm>
        </p:grpSpPr>
        <p:sp>
          <p:nvSpPr>
            <p:cNvPr id="17" name="Arrow: Chevron 16"/>
            <p:cNvSpPr/>
            <p:nvPr/>
          </p:nvSpPr>
          <p:spPr>
            <a:xfrm>
              <a:off x="8601289"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Arrow: Chevron 12"/>
            <p:cNvSpPr txBox="1"/>
            <p:nvPr/>
          </p:nvSpPr>
          <p:spPr>
            <a:xfrm>
              <a:off x="9078989"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Be told the highest emotion and confidence</a:t>
              </a:r>
            </a:p>
          </p:txBody>
        </p:sp>
      </p:grpSp>
      <p:grpSp>
        <p:nvGrpSpPr>
          <p:cNvPr id="19" name="Group 18"/>
          <p:cNvGrpSpPr/>
          <p:nvPr/>
        </p:nvGrpSpPr>
        <p:grpSpPr>
          <a:xfrm>
            <a:off x="768723" y="3614299"/>
            <a:ext cx="2388501" cy="955400"/>
            <a:chOff x="2683" y="137484"/>
            <a:chExt cx="2388501" cy="955400"/>
          </a:xfrm>
        </p:grpSpPr>
        <p:sp>
          <p:nvSpPr>
            <p:cNvPr id="20" name="Arrow: Chevron 19"/>
            <p:cNvSpPr/>
            <p:nvPr/>
          </p:nvSpPr>
          <p:spPr>
            <a:xfrm>
              <a:off x="2683"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Arrow: Chevron 4"/>
            <p:cNvSpPr txBox="1"/>
            <p:nvPr/>
          </p:nvSpPr>
          <p:spPr>
            <a:xfrm>
              <a:off x="480383"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STT</a:t>
              </a:r>
            </a:p>
          </p:txBody>
        </p:sp>
      </p:grpSp>
      <p:grpSp>
        <p:nvGrpSpPr>
          <p:cNvPr id="22" name="Group 21"/>
          <p:cNvGrpSpPr/>
          <p:nvPr/>
        </p:nvGrpSpPr>
        <p:grpSpPr>
          <a:xfrm>
            <a:off x="2918375" y="3614299"/>
            <a:ext cx="2388501" cy="955400"/>
            <a:chOff x="2152335" y="137484"/>
            <a:chExt cx="2388501" cy="955400"/>
          </a:xfrm>
        </p:grpSpPr>
        <p:sp>
          <p:nvSpPr>
            <p:cNvPr id="23" name="Arrow: Chevron 22"/>
            <p:cNvSpPr/>
            <p:nvPr/>
          </p:nvSpPr>
          <p:spPr>
            <a:xfrm>
              <a:off x="2152335"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Arrow: Chevron 6"/>
            <p:cNvSpPr txBox="1"/>
            <p:nvPr/>
          </p:nvSpPr>
          <p:spPr>
            <a:xfrm>
              <a:off x="2630035"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LUIS</a:t>
              </a:r>
            </a:p>
          </p:txBody>
        </p:sp>
      </p:grpSp>
      <p:grpSp>
        <p:nvGrpSpPr>
          <p:cNvPr id="25" name="Group 24"/>
          <p:cNvGrpSpPr/>
          <p:nvPr/>
        </p:nvGrpSpPr>
        <p:grpSpPr>
          <a:xfrm>
            <a:off x="5068026" y="3614299"/>
            <a:ext cx="2388501" cy="955400"/>
            <a:chOff x="4301986" y="137484"/>
            <a:chExt cx="2388501" cy="955400"/>
          </a:xfrm>
          <a:solidFill>
            <a:srgbClr val="00B050"/>
          </a:solidFill>
        </p:grpSpPr>
        <p:sp>
          <p:nvSpPr>
            <p:cNvPr id="26" name="Arrow: Chevron 25"/>
            <p:cNvSpPr/>
            <p:nvPr/>
          </p:nvSpPr>
          <p:spPr>
            <a:xfrm>
              <a:off x="4301986" y="137484"/>
              <a:ext cx="2388501" cy="955400"/>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Arrow: Chevron 8"/>
            <p:cNvSpPr txBox="1"/>
            <p:nvPr/>
          </p:nvSpPr>
          <p:spPr>
            <a:xfrm>
              <a:off x="4779686" y="137484"/>
              <a:ext cx="1433101" cy="955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Image Search</a:t>
              </a:r>
            </a:p>
          </p:txBody>
        </p:sp>
      </p:grpSp>
      <p:grpSp>
        <p:nvGrpSpPr>
          <p:cNvPr id="28" name="Group 27"/>
          <p:cNvGrpSpPr/>
          <p:nvPr/>
        </p:nvGrpSpPr>
        <p:grpSpPr>
          <a:xfrm>
            <a:off x="7217678" y="3614299"/>
            <a:ext cx="2388501" cy="955400"/>
            <a:chOff x="6451638" y="137484"/>
            <a:chExt cx="2388501" cy="955400"/>
          </a:xfrm>
        </p:grpSpPr>
        <p:sp>
          <p:nvSpPr>
            <p:cNvPr id="29" name="Arrow: Chevron 28"/>
            <p:cNvSpPr/>
            <p:nvPr/>
          </p:nvSpPr>
          <p:spPr>
            <a:xfrm>
              <a:off x="6451638"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Arrow: Chevron 10"/>
            <p:cNvSpPr txBox="1"/>
            <p:nvPr/>
          </p:nvSpPr>
          <p:spPr>
            <a:xfrm>
              <a:off x="6929338"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Emotion</a:t>
              </a:r>
            </a:p>
          </p:txBody>
        </p:sp>
      </p:grpSp>
      <p:grpSp>
        <p:nvGrpSpPr>
          <p:cNvPr id="31" name="Group 30"/>
          <p:cNvGrpSpPr/>
          <p:nvPr/>
        </p:nvGrpSpPr>
        <p:grpSpPr>
          <a:xfrm>
            <a:off x="9367329" y="3614299"/>
            <a:ext cx="2388501" cy="955400"/>
            <a:chOff x="8601289" y="137484"/>
            <a:chExt cx="2388501" cy="955400"/>
          </a:xfrm>
        </p:grpSpPr>
        <p:sp>
          <p:nvSpPr>
            <p:cNvPr id="32" name="Arrow: Chevron 31"/>
            <p:cNvSpPr/>
            <p:nvPr/>
          </p:nvSpPr>
          <p:spPr>
            <a:xfrm>
              <a:off x="8601289"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Arrow: Chevron 12"/>
            <p:cNvSpPr txBox="1"/>
            <p:nvPr/>
          </p:nvSpPr>
          <p:spPr>
            <a:xfrm>
              <a:off x="9078989"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TTS</a:t>
              </a:r>
            </a:p>
          </p:txBody>
        </p:sp>
      </p:grpSp>
      <p:grpSp>
        <p:nvGrpSpPr>
          <p:cNvPr id="34" name="Group 33"/>
          <p:cNvGrpSpPr/>
          <p:nvPr/>
        </p:nvGrpSpPr>
        <p:grpSpPr>
          <a:xfrm>
            <a:off x="768723" y="5341513"/>
            <a:ext cx="2388501" cy="955400"/>
            <a:chOff x="2683" y="130758"/>
            <a:chExt cx="2388501" cy="955400"/>
          </a:xfrm>
        </p:grpSpPr>
        <p:sp>
          <p:nvSpPr>
            <p:cNvPr id="35" name="Arrow: Chevron 34"/>
            <p:cNvSpPr/>
            <p:nvPr/>
          </p:nvSpPr>
          <p:spPr>
            <a:xfrm>
              <a:off x="2683" y="130758"/>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Arrow: Chevron 4"/>
            <p:cNvSpPr txBox="1"/>
            <p:nvPr/>
          </p:nvSpPr>
          <p:spPr>
            <a:xfrm>
              <a:off x="480383" y="130758"/>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“A picture of Satya Nadella happy”</a:t>
              </a:r>
            </a:p>
          </p:txBody>
        </p:sp>
      </p:grpSp>
      <p:grpSp>
        <p:nvGrpSpPr>
          <p:cNvPr id="37" name="Group 36"/>
          <p:cNvGrpSpPr/>
          <p:nvPr/>
        </p:nvGrpSpPr>
        <p:grpSpPr>
          <a:xfrm>
            <a:off x="2918375" y="5348239"/>
            <a:ext cx="2388501" cy="955400"/>
            <a:chOff x="2152335" y="137484"/>
            <a:chExt cx="2388501" cy="955400"/>
          </a:xfrm>
        </p:grpSpPr>
        <p:sp>
          <p:nvSpPr>
            <p:cNvPr id="38" name="Arrow: Chevron 37"/>
            <p:cNvSpPr/>
            <p:nvPr/>
          </p:nvSpPr>
          <p:spPr>
            <a:xfrm>
              <a:off x="2152335"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Arrow: Chevron 6"/>
            <p:cNvSpPr txBox="1"/>
            <p:nvPr/>
          </p:nvSpPr>
          <p:spPr>
            <a:xfrm>
              <a:off x="2630035"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This is x% about a thing/person</a:t>
              </a:r>
            </a:p>
          </p:txBody>
        </p:sp>
      </p:grpSp>
      <p:grpSp>
        <p:nvGrpSpPr>
          <p:cNvPr id="40" name="Group 39"/>
          <p:cNvGrpSpPr/>
          <p:nvPr/>
        </p:nvGrpSpPr>
        <p:grpSpPr>
          <a:xfrm>
            <a:off x="5068026" y="5348239"/>
            <a:ext cx="2388501" cy="955400"/>
            <a:chOff x="4301986" y="137484"/>
            <a:chExt cx="2388501" cy="955400"/>
          </a:xfrm>
          <a:solidFill>
            <a:srgbClr val="00B050"/>
          </a:solidFill>
        </p:grpSpPr>
        <p:sp>
          <p:nvSpPr>
            <p:cNvPr id="41" name="Arrow: Chevron 40"/>
            <p:cNvSpPr/>
            <p:nvPr/>
          </p:nvSpPr>
          <p:spPr>
            <a:xfrm>
              <a:off x="4301986" y="137484"/>
              <a:ext cx="2388501" cy="955400"/>
            </a:xfrm>
            <a:prstGeom prst="chevron">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2" name="Arrow: Chevron 8"/>
            <p:cNvSpPr txBox="1"/>
            <p:nvPr/>
          </p:nvSpPr>
          <p:spPr>
            <a:xfrm>
              <a:off x="4779686" y="137484"/>
              <a:ext cx="1433101" cy="955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Image of person</a:t>
              </a:r>
            </a:p>
          </p:txBody>
        </p:sp>
      </p:grpSp>
      <p:grpSp>
        <p:nvGrpSpPr>
          <p:cNvPr id="43" name="Group 42"/>
          <p:cNvGrpSpPr/>
          <p:nvPr/>
        </p:nvGrpSpPr>
        <p:grpSpPr>
          <a:xfrm>
            <a:off x="7217678" y="5348239"/>
            <a:ext cx="2388501" cy="955400"/>
            <a:chOff x="6451638" y="137484"/>
            <a:chExt cx="2388501" cy="955400"/>
          </a:xfrm>
        </p:grpSpPr>
        <p:sp>
          <p:nvSpPr>
            <p:cNvPr id="44" name="Arrow: Chevron 43"/>
            <p:cNvSpPr/>
            <p:nvPr/>
          </p:nvSpPr>
          <p:spPr>
            <a:xfrm>
              <a:off x="6451638"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5" name="Arrow: Chevron 10"/>
            <p:cNvSpPr txBox="1"/>
            <p:nvPr/>
          </p:nvSpPr>
          <p:spPr>
            <a:xfrm>
              <a:off x="6929338"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Emotional readings</a:t>
              </a:r>
            </a:p>
          </p:txBody>
        </p:sp>
      </p:grpSp>
      <p:grpSp>
        <p:nvGrpSpPr>
          <p:cNvPr id="46" name="Group 45"/>
          <p:cNvGrpSpPr/>
          <p:nvPr/>
        </p:nvGrpSpPr>
        <p:grpSpPr>
          <a:xfrm>
            <a:off x="9367329" y="5348239"/>
            <a:ext cx="2388501" cy="955400"/>
            <a:chOff x="8601289" y="137484"/>
            <a:chExt cx="2388501" cy="955400"/>
          </a:xfrm>
        </p:grpSpPr>
        <p:sp>
          <p:nvSpPr>
            <p:cNvPr id="47" name="Arrow: Chevron 46"/>
            <p:cNvSpPr/>
            <p:nvPr/>
          </p:nvSpPr>
          <p:spPr>
            <a:xfrm>
              <a:off x="8601289"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8" name="Arrow: Chevron 12"/>
            <p:cNvSpPr txBox="1"/>
            <p:nvPr/>
          </p:nvSpPr>
          <p:spPr>
            <a:xfrm>
              <a:off x="9078989"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“x% sure that this person is [highest emotion]”</a:t>
              </a:r>
            </a:p>
          </p:txBody>
        </p:sp>
      </p:grpSp>
    </p:spTree>
    <p:extLst>
      <p:ext uri="{BB962C8B-B14F-4D97-AF65-F5344CB8AC3E}">
        <p14:creationId xmlns:p14="http://schemas.microsoft.com/office/powerpoint/2010/main" val="2711011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500"/>
                                        <p:tgtEl>
                                          <p:spTgt spid="4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par>
                                <p:cTn id="55" presetID="10" presetClass="entr" presetSubtype="0" fill="hold"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12184</TotalTime>
  <Words>878</Words>
  <Application>Microsoft Office PowerPoint</Application>
  <PresentationFormat>Widescreen</PresentationFormat>
  <Paragraphs>188</Paragraphs>
  <Slides>20</Slides>
  <Notes>17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Arial</vt:lpstr>
      <vt:lpstr>Calibri</vt:lpstr>
      <vt:lpstr>Consolas</vt:lpstr>
      <vt:lpstr>Lucida Console</vt:lpstr>
      <vt:lpstr>Segoe UI</vt:lpstr>
      <vt:lpstr>Segoe UI Light</vt:lpstr>
      <vt:lpstr>Segoe UI Semibold</vt:lpstr>
      <vt:lpstr>Times New Roman</vt:lpstr>
      <vt:lpstr>Wingdings</vt:lpstr>
      <vt:lpstr>Office Theme</vt:lpstr>
      <vt:lpstr>1_MS1444_Windows Azure Template 16x9_r08a</vt:lpstr>
      <vt:lpstr>Exploring Cognitive Services</vt:lpstr>
      <vt:lpstr>What are Cognitive Services?</vt:lpstr>
      <vt:lpstr>The Cognitive Services</vt:lpstr>
      <vt:lpstr>Research Solution</vt:lpstr>
      <vt:lpstr>Services Demonstrated</vt:lpstr>
      <vt:lpstr>Speech – Speech To Text</vt:lpstr>
      <vt:lpstr>Speech To Text + Text To Speech</vt:lpstr>
      <vt:lpstr>Demo</vt:lpstr>
      <vt:lpstr>Search – Bing Image Search</vt:lpstr>
      <vt:lpstr>Demo</vt:lpstr>
      <vt:lpstr>Language – Linguistic Analysis</vt:lpstr>
      <vt:lpstr>Demo</vt:lpstr>
      <vt:lpstr>Vision – Facial Emotion</vt:lpstr>
      <vt:lpstr>Demo</vt:lpstr>
      <vt:lpstr>Knowledge – QnA (bot) maker</vt:lpstr>
      <vt:lpstr>Demo</vt:lpstr>
      <vt:lpstr>Language - LUIS</vt:lpstr>
      <vt:lpstr>Demo</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Colin Melia</cp:lastModifiedBy>
  <cp:revision>328</cp:revision>
  <dcterms:created xsi:type="dcterms:W3CDTF">2016-04-21T18:51:19Z</dcterms:created>
  <dcterms:modified xsi:type="dcterms:W3CDTF">2017-04-25T11:37:29Z</dcterms:modified>
</cp:coreProperties>
</file>