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2"/>
  </p:notesMasterIdLst>
  <p:sldIdLst>
    <p:sldId id="256" r:id="rId3"/>
    <p:sldId id="301" r:id="rId4"/>
    <p:sldId id="322" r:id="rId5"/>
    <p:sldId id="323" r:id="rId6"/>
    <p:sldId id="324" r:id="rId7"/>
    <p:sldId id="325" r:id="rId8"/>
    <p:sldId id="326" r:id="rId9"/>
    <p:sldId id="334" r:id="rId10"/>
    <p:sldId id="327" r:id="rId11"/>
    <p:sldId id="328" r:id="rId12"/>
    <p:sldId id="335" r:id="rId13"/>
    <p:sldId id="329" r:id="rId14"/>
    <p:sldId id="330" r:id="rId15"/>
    <p:sldId id="336" r:id="rId16"/>
    <p:sldId id="332" r:id="rId17"/>
    <p:sldId id="337" r:id="rId18"/>
    <p:sldId id="333" r:id="rId19"/>
    <p:sldId id="295" r:id="rId20"/>
    <p:sldId id="29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95D1"/>
    <a:srgbClr val="8D8787"/>
    <a:srgbClr val="235888"/>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9902" autoAdjust="0"/>
    <p:restoredTop sz="82859" autoAdjust="0"/>
  </p:normalViewPr>
  <p:slideViewPr>
    <p:cSldViewPr snapToGrid="0">
      <p:cViewPr varScale="1">
        <p:scale>
          <a:sx n="86" d="100"/>
          <a:sy n="86" d="100"/>
        </p:scale>
        <p:origin x="1014" y="9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3/23/2017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1193889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2020125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2005808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1136396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1161862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2553401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11243498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1928762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4174952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230774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551930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987494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6987424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172783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242996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579654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3/23/2017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3/23/2017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3/23/2017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3/23/2017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rgbClr val="FFFFFF"/>
                </a:solidFill>
                <a:latin typeface="Segoe UI Light" panose="020B0502040204020203" pitchFamily="34" charset="0"/>
              </a:rPr>
              <a:t>Microsoft Azure </a:t>
            </a:r>
            <a:r>
              <a:rPr lang="en-US" sz="4000" dirty="0">
                <a:solidFill>
                  <a:srgbClr val="FFFFFF"/>
                </a:solidFill>
                <a:latin typeface="Segoe UI Light" panose="020B0502040204020203" pitchFamily="34" charset="0"/>
              </a:rPr>
              <a:t>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rgbClr val="FFFFFF"/>
                </a:solidFill>
                <a:ea typeface="Segoe UI" panose="020B0502040204020203" pitchFamily="34" charset="0"/>
                <a:cs typeface="Segoe UI" panose="020B0502040204020203" pitchFamily="34" charset="0"/>
              </a:rPr>
              <a:t>Microsoft A</a:t>
            </a:r>
            <a:r>
              <a:rPr lang="en-US" sz="2000" kern="1800" baseline="30000" dirty="0" smtClean="0">
                <a:solidFill>
                  <a:srgbClr val="FFFFFF"/>
                </a:solidFill>
                <a:ea typeface="Segoe UI" panose="020B0502040204020203" pitchFamily="34" charset="0"/>
                <a:cs typeface="Segoe UI" panose="020B0502040204020203" pitchFamily="34" charset="0"/>
              </a:rPr>
              <a:t>zure </a:t>
            </a:r>
            <a:r>
              <a:rPr lang="en-US" sz="2000" kern="1800" baseline="30000" dirty="0">
                <a:solidFill>
                  <a:srgbClr val="FFFFFF"/>
                </a:solidFill>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3/23/2017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3/23/2017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3/23/2017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3/23/2017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React</a:t>
            </a:r>
            <a:endParaRPr lang="en-US" dirty="0"/>
          </a:p>
        </p:txBody>
      </p:sp>
      <p:sp>
        <p:nvSpPr>
          <p:cNvPr id="3" name="Subtitle 2"/>
          <p:cNvSpPr>
            <a:spLocks noGrp="1"/>
          </p:cNvSpPr>
          <p:nvPr>
            <p:ph type="subTitle" idx="1"/>
          </p:nvPr>
        </p:nvSpPr>
        <p:spPr/>
        <p:txBody>
          <a:bodyPr/>
          <a:lstStyle/>
          <a:p>
            <a:r>
              <a:rPr lang="en-US" dirty="0" smtClean="0">
                <a:solidFill>
                  <a:srgbClr val="FFFF00"/>
                </a:solidFill>
              </a:rPr>
              <a:t>[ Instructor Name ]</a:t>
            </a:r>
            <a:endParaRPr lang="en-US" dirty="0">
              <a:solidFill>
                <a:srgbClr val="FFFF00"/>
              </a:solidFill>
            </a:endParaRPr>
          </a:p>
          <a:p>
            <a:r>
              <a:rPr lang="en-US" dirty="0" smtClean="0">
                <a:solidFill>
                  <a:srgbClr val="FFFF00"/>
                </a:solidFill>
              </a:rPr>
              <a:t>[ Instructor E-mail ]</a:t>
            </a:r>
            <a:endParaRPr lang="en-US" dirty="0">
              <a:solidFill>
                <a:srgbClr val="FFFF00"/>
              </a:solidFill>
            </a:endParaRP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ES2015 Modules</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US" dirty="0"/>
              <a:t>Originally, JavaScript did not support the usual structures for building large applications such as namespaces or modules</a:t>
            </a:r>
          </a:p>
          <a:p>
            <a:r>
              <a:rPr lang="en-US" dirty="0"/>
              <a:t>Over the course of time, several patterns emerged for organizing applications into modules: AMD (asynchronous module definition) and CommonJS</a:t>
            </a:r>
          </a:p>
          <a:p>
            <a:r>
              <a:rPr lang="en-US" dirty="0"/>
              <a:t>Most developers know of AMD through one of its popular implementations </a:t>
            </a:r>
            <a:r>
              <a:rPr lang="en-US" dirty="0" err="1"/>
              <a:t>Require.js</a:t>
            </a:r>
            <a:r>
              <a:rPr lang="en-US" dirty="0"/>
              <a:t>; and CommonJS is used by Node.js</a:t>
            </a:r>
          </a:p>
          <a:p>
            <a:r>
              <a:rPr lang="en-US" dirty="0"/>
              <a:t>While both module systems are still used today, the JavaScript specification (ES2015) now has support for modules which will be referred to as ES2015 Modules</a:t>
            </a:r>
          </a:p>
        </p:txBody>
      </p:sp>
    </p:spTree>
    <p:extLst>
      <p:ext uri="{BB962C8B-B14F-4D97-AF65-F5344CB8AC3E}">
        <p14:creationId xmlns:p14="http://schemas.microsoft.com/office/powerpoint/2010/main" val="1596085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ES2015 Modules</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US" dirty="0" smtClean="0"/>
              <a:t>Through the use of Babel and Webpack 2, ES2015 Modules are available to developers</a:t>
            </a:r>
          </a:p>
          <a:p>
            <a:r>
              <a:rPr lang="en-US" dirty="0" smtClean="0"/>
              <a:t>When React is installed in the application via NPM, it can be easily imported using the </a:t>
            </a:r>
            <a:r>
              <a:rPr lang="en-US" b="1" dirty="0" smtClean="0"/>
              <a:t>import</a:t>
            </a:r>
            <a:r>
              <a:rPr lang="en-US" dirty="0" smtClean="0"/>
              <a:t> syntax of ES2015 modules</a:t>
            </a:r>
          </a:p>
          <a:p>
            <a:r>
              <a:rPr lang="en-US" dirty="0" smtClean="0"/>
              <a:t>An application grows with numerous component and other classes, each class receives its own file, and can be imported by other files if the class is marked with the </a:t>
            </a:r>
            <a:r>
              <a:rPr lang="en-US" b="1" dirty="0" smtClean="0"/>
              <a:t>export</a:t>
            </a:r>
            <a:r>
              <a:rPr lang="en-US" dirty="0" smtClean="0"/>
              <a:t> keyword</a:t>
            </a:r>
            <a:endParaRPr lang="en-US" dirty="0"/>
          </a:p>
        </p:txBody>
      </p:sp>
    </p:spTree>
    <p:extLst>
      <p:ext uri="{BB962C8B-B14F-4D97-AF65-F5344CB8AC3E}">
        <p14:creationId xmlns:p14="http://schemas.microsoft.com/office/powerpoint/2010/main" val="966724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Fetch API</a:t>
            </a:r>
            <a:endParaRPr lang="en-US" dirty="0"/>
          </a:p>
        </p:txBody>
      </p:sp>
      <p:sp>
        <p:nvSpPr>
          <p:cNvPr id="3" name="Content Placeholder 2"/>
          <p:cNvSpPr>
            <a:spLocks noGrp="1"/>
          </p:cNvSpPr>
          <p:nvPr>
            <p:ph idx="1"/>
          </p:nvPr>
        </p:nvSpPr>
        <p:spPr>
          <a:xfrm>
            <a:off x="838200" y="1825625"/>
            <a:ext cx="10515600" cy="4351338"/>
          </a:xfrm>
        </p:spPr>
        <p:txBody>
          <a:bodyPr>
            <a:normAutofit lnSpcReduction="10000"/>
          </a:bodyPr>
          <a:lstStyle/>
          <a:p>
            <a:r>
              <a:rPr lang="en-US" dirty="0"/>
              <a:t>To retrieve data from REST services, the fetch API will be used</a:t>
            </a:r>
          </a:p>
          <a:p>
            <a:r>
              <a:rPr lang="en-US" dirty="0"/>
              <a:t>The fetch API is a replacement for the </a:t>
            </a:r>
            <a:r>
              <a:rPr lang="en-US" dirty="0" err="1"/>
              <a:t>XMLHttpRequest</a:t>
            </a:r>
            <a:r>
              <a:rPr lang="en-US" dirty="0"/>
              <a:t> (XHR) object</a:t>
            </a:r>
          </a:p>
          <a:p>
            <a:r>
              <a:rPr lang="en-US" dirty="0"/>
              <a:t>The fetch API makes no assumptions about the data transfer format</a:t>
            </a:r>
          </a:p>
          <a:p>
            <a:r>
              <a:rPr lang="en-US" dirty="0"/>
              <a:t>The fetch API is not an official standard yet, but it is supported by many modern browsers, and a polyfill is loaded in our project to make the API available in older </a:t>
            </a:r>
            <a:r>
              <a:rPr lang="en-US" dirty="0" smtClean="0"/>
              <a:t>browsers</a:t>
            </a:r>
          </a:p>
          <a:p>
            <a:r>
              <a:rPr lang="en-US" dirty="0" smtClean="0"/>
              <a:t>The Webpack 2 configuration for the lab project makes a fetch polyfill available for browsers which do not support it natively</a:t>
            </a:r>
            <a:endParaRPr lang="en-US" dirty="0"/>
          </a:p>
        </p:txBody>
      </p:sp>
    </p:spTree>
    <p:extLst>
      <p:ext uri="{BB962C8B-B14F-4D97-AF65-F5344CB8AC3E}">
        <p14:creationId xmlns:p14="http://schemas.microsoft.com/office/powerpoint/2010/main" val="974282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Component Data</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US" dirty="0" smtClean="0"/>
              <a:t>React Component data is one of the most important aspects of working with React</a:t>
            </a:r>
          </a:p>
          <a:p>
            <a:r>
              <a:rPr lang="en-US" dirty="0" smtClean="0"/>
              <a:t>Components </a:t>
            </a:r>
            <a:r>
              <a:rPr lang="en-US" dirty="0"/>
              <a:t>utilize three kinds of data: props, state and context</a:t>
            </a:r>
          </a:p>
          <a:p>
            <a:r>
              <a:rPr lang="en-US" dirty="0"/>
              <a:t>Props, state and </a:t>
            </a:r>
            <a:r>
              <a:rPr lang="en-US" dirty="0" smtClean="0"/>
              <a:t>context </a:t>
            </a:r>
            <a:r>
              <a:rPr lang="en-US" dirty="0"/>
              <a:t>indicate the relationship of the component to a particular </a:t>
            </a:r>
            <a:r>
              <a:rPr lang="en-US" dirty="0" smtClean="0"/>
              <a:t>data</a:t>
            </a:r>
            <a:endParaRPr lang="en-US" dirty="0"/>
          </a:p>
        </p:txBody>
      </p:sp>
    </p:spTree>
    <p:extLst>
      <p:ext uri="{BB962C8B-B14F-4D97-AF65-F5344CB8AC3E}">
        <p14:creationId xmlns:p14="http://schemas.microsoft.com/office/powerpoint/2010/main" val="1616398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Component Data</a:t>
            </a:r>
            <a:endParaRPr lang="en-US" dirty="0"/>
          </a:p>
        </p:txBody>
      </p:sp>
      <p:sp>
        <p:nvSpPr>
          <p:cNvPr id="3" name="Content Placeholder 2"/>
          <p:cNvSpPr>
            <a:spLocks noGrp="1"/>
          </p:cNvSpPr>
          <p:nvPr>
            <p:ph idx="1"/>
          </p:nvPr>
        </p:nvSpPr>
        <p:spPr>
          <a:xfrm>
            <a:off x="838200" y="1690688"/>
            <a:ext cx="10515600" cy="4351338"/>
          </a:xfrm>
        </p:spPr>
        <p:txBody>
          <a:bodyPr>
            <a:normAutofit lnSpcReduction="10000"/>
          </a:bodyPr>
          <a:lstStyle/>
          <a:p>
            <a:r>
              <a:rPr lang="en-US" dirty="0" smtClean="0"/>
              <a:t>Props </a:t>
            </a:r>
            <a:r>
              <a:rPr lang="en-US" dirty="0"/>
              <a:t>represent data passed from the application or a parent component, and within the component receiving the data, the data is considered immutable</a:t>
            </a:r>
          </a:p>
          <a:p>
            <a:r>
              <a:rPr lang="en-US" dirty="0"/>
              <a:t>State represents data local to a component, and mutable only within that component, but the component may pass the data as props to a child </a:t>
            </a:r>
            <a:r>
              <a:rPr lang="en-US" dirty="0" smtClean="0"/>
              <a:t>component</a:t>
            </a:r>
          </a:p>
          <a:p>
            <a:r>
              <a:rPr lang="en-US" dirty="0"/>
              <a:t>Therefore, data which is state in a parent component, may be props in a child component</a:t>
            </a:r>
          </a:p>
          <a:p>
            <a:r>
              <a:rPr lang="en-US" dirty="0"/>
              <a:t>It’s the same data in both places, but each component's relationship to the data is different: the parent component can mutate, and child component cannot </a:t>
            </a:r>
            <a:r>
              <a:rPr lang="en-US" dirty="0" smtClean="0"/>
              <a:t>mutate</a:t>
            </a:r>
            <a:endParaRPr lang="en-US" dirty="0"/>
          </a:p>
        </p:txBody>
      </p:sp>
    </p:spTree>
    <p:extLst>
      <p:ext uri="{BB962C8B-B14F-4D97-AF65-F5344CB8AC3E}">
        <p14:creationId xmlns:p14="http://schemas.microsoft.com/office/powerpoint/2010/main" val="863560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Component Data</a:t>
            </a:r>
            <a:endParaRPr lang="en-US" dirty="0"/>
          </a:p>
        </p:txBody>
      </p:sp>
      <p:sp>
        <p:nvSpPr>
          <p:cNvPr id="5" name="Rounded Rectangle 4"/>
          <p:cNvSpPr/>
          <p:nvPr/>
        </p:nvSpPr>
        <p:spPr bwMode="auto">
          <a:xfrm>
            <a:off x="4098851" y="1880367"/>
            <a:ext cx="2631530" cy="971127"/>
          </a:xfrm>
          <a:prstGeom prst="roundRect">
            <a:avLst/>
          </a:prstGeom>
          <a:noFill/>
          <a:ln w="38100">
            <a:solidFill>
              <a:srgbClr val="4A65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0" tIns="143428" rIns="179285" bIns="143428" numCol="1" spcCol="0" rtlCol="0" fromWordArt="0" anchor="b" anchorCtr="0" forceAA="0" compatLnSpc="1">
            <a:prstTxWarp prst="textNoShape">
              <a:avLst/>
            </a:prstTxWarp>
            <a:noAutofit/>
          </a:bodyPr>
          <a:lstStyle/>
          <a:p>
            <a:pPr algn="r" defTabSz="914102" fontAlgn="base">
              <a:lnSpc>
                <a:spcPct val="90000"/>
              </a:lnSpc>
              <a:spcBef>
                <a:spcPct val="0"/>
              </a:spcBef>
              <a:spcAft>
                <a:spcPct val="0"/>
              </a:spcAft>
            </a:pPr>
            <a:r>
              <a:rPr lang="en-US" sz="1765" dirty="0">
                <a:solidFill>
                  <a:schemeClr val="tx1">
                    <a:lumMod val="75000"/>
                  </a:schemeClr>
                </a:solidFill>
                <a:latin typeface="Arial" charset="0"/>
                <a:ea typeface="Arial" charset="0"/>
                <a:cs typeface="Arial" charset="0"/>
              </a:rPr>
              <a:t>Component</a:t>
            </a:r>
          </a:p>
        </p:txBody>
      </p:sp>
      <p:sp>
        <p:nvSpPr>
          <p:cNvPr id="6" name="Rounded Rectangle 5"/>
          <p:cNvSpPr/>
          <p:nvPr/>
        </p:nvSpPr>
        <p:spPr bwMode="auto">
          <a:xfrm>
            <a:off x="4098851" y="3523813"/>
            <a:ext cx="2631530" cy="971127"/>
          </a:xfrm>
          <a:prstGeom prst="roundRect">
            <a:avLst/>
          </a:prstGeom>
          <a:noFill/>
          <a:ln w="38100">
            <a:solidFill>
              <a:srgbClr val="4A65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algn="r" defTabSz="914102" fontAlgn="base">
              <a:lnSpc>
                <a:spcPct val="90000"/>
              </a:lnSpc>
              <a:spcBef>
                <a:spcPct val="0"/>
              </a:spcBef>
              <a:spcAft>
                <a:spcPct val="0"/>
              </a:spcAft>
            </a:pPr>
            <a:r>
              <a:rPr lang="en-US" sz="1765" dirty="0">
                <a:solidFill>
                  <a:schemeClr val="tx1">
                    <a:lumMod val="75000"/>
                  </a:schemeClr>
                </a:solidFill>
                <a:latin typeface="Arial" charset="0"/>
                <a:ea typeface="Arial" charset="0"/>
                <a:cs typeface="Arial" charset="0"/>
              </a:rPr>
              <a:t>Component</a:t>
            </a:r>
          </a:p>
        </p:txBody>
      </p:sp>
      <p:sp>
        <p:nvSpPr>
          <p:cNvPr id="7" name="Rounded Rectangle 6"/>
          <p:cNvSpPr/>
          <p:nvPr/>
        </p:nvSpPr>
        <p:spPr bwMode="auto">
          <a:xfrm>
            <a:off x="4098851" y="5167258"/>
            <a:ext cx="2631530" cy="971127"/>
          </a:xfrm>
          <a:prstGeom prst="roundRect">
            <a:avLst/>
          </a:prstGeom>
          <a:noFill/>
          <a:ln w="38100">
            <a:solidFill>
              <a:srgbClr val="4A65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algn="r" defTabSz="914102" fontAlgn="base">
              <a:lnSpc>
                <a:spcPct val="90000"/>
              </a:lnSpc>
              <a:spcBef>
                <a:spcPct val="0"/>
              </a:spcBef>
              <a:spcAft>
                <a:spcPct val="0"/>
              </a:spcAft>
            </a:pPr>
            <a:r>
              <a:rPr lang="en-US" sz="1765" dirty="0">
                <a:solidFill>
                  <a:schemeClr val="tx1">
                    <a:lumMod val="75000"/>
                  </a:schemeClr>
                </a:solidFill>
                <a:latin typeface="Arial" charset="0"/>
                <a:ea typeface="Arial" charset="0"/>
                <a:cs typeface="Arial" charset="0"/>
              </a:rPr>
              <a:t>Component</a:t>
            </a:r>
          </a:p>
        </p:txBody>
      </p:sp>
      <p:cxnSp>
        <p:nvCxnSpPr>
          <p:cNvPr id="8" name="Straight Arrow Connector 7"/>
          <p:cNvCxnSpPr/>
          <p:nvPr/>
        </p:nvCxnSpPr>
        <p:spPr>
          <a:xfrm>
            <a:off x="4564021" y="2702090"/>
            <a:ext cx="0" cy="1045829"/>
          </a:xfrm>
          <a:prstGeom prst="straightConnector1">
            <a:avLst/>
          </a:prstGeom>
          <a:ln w="38100">
            <a:solidFill>
              <a:srgbClr val="FC6439"/>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460860" y="2983019"/>
            <a:ext cx="927809" cy="534056"/>
          </a:xfrm>
          <a:prstGeom prst="rect">
            <a:avLst/>
          </a:prstGeom>
          <a:noFill/>
        </p:spPr>
        <p:txBody>
          <a:bodyPr wrap="none" lIns="179285" tIns="143428" rIns="179285" bIns="143428" rtlCol="0">
            <a:spAutoFit/>
          </a:bodyPr>
          <a:lstStyle/>
          <a:p>
            <a:pPr>
              <a:lnSpc>
                <a:spcPct val="90000"/>
              </a:lnSpc>
              <a:spcAft>
                <a:spcPts val="588"/>
              </a:spcAft>
            </a:pPr>
            <a:r>
              <a:rPr lang="en-US" sz="1765" dirty="0">
                <a:gradFill>
                  <a:gsLst>
                    <a:gs pos="2917">
                      <a:schemeClr val="tx1"/>
                    </a:gs>
                    <a:gs pos="30000">
                      <a:schemeClr val="tx1"/>
                    </a:gs>
                  </a:gsLst>
                  <a:lin ang="5400000" scaled="0"/>
                </a:gradFill>
                <a:latin typeface="Arial" charset="0"/>
                <a:ea typeface="Arial" charset="0"/>
                <a:cs typeface="Arial" charset="0"/>
              </a:rPr>
              <a:t>props</a:t>
            </a:r>
          </a:p>
        </p:txBody>
      </p:sp>
      <p:cxnSp>
        <p:nvCxnSpPr>
          <p:cNvPr id="10" name="Straight Arrow Connector 9"/>
          <p:cNvCxnSpPr/>
          <p:nvPr/>
        </p:nvCxnSpPr>
        <p:spPr>
          <a:xfrm>
            <a:off x="4564021" y="4345536"/>
            <a:ext cx="0" cy="1045829"/>
          </a:xfrm>
          <a:prstGeom prst="straightConnector1">
            <a:avLst/>
          </a:prstGeom>
          <a:ln w="38100">
            <a:solidFill>
              <a:srgbClr val="FC6439"/>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460860" y="4635813"/>
            <a:ext cx="927809" cy="534056"/>
          </a:xfrm>
          <a:prstGeom prst="rect">
            <a:avLst/>
          </a:prstGeom>
          <a:noFill/>
        </p:spPr>
        <p:txBody>
          <a:bodyPr wrap="square" lIns="179285" tIns="143428" rIns="179285" bIns="143428" rtlCol="0">
            <a:spAutoFit/>
          </a:bodyPr>
          <a:lstStyle/>
          <a:p>
            <a:pPr>
              <a:lnSpc>
                <a:spcPct val="90000"/>
              </a:lnSpc>
              <a:spcAft>
                <a:spcPts val="588"/>
              </a:spcAft>
            </a:pPr>
            <a:r>
              <a:rPr lang="en-US" sz="1765">
                <a:gradFill>
                  <a:gsLst>
                    <a:gs pos="2917">
                      <a:schemeClr val="tx1"/>
                    </a:gs>
                    <a:gs pos="30000">
                      <a:schemeClr val="tx1"/>
                    </a:gs>
                  </a:gsLst>
                  <a:lin ang="5400000" scaled="0"/>
                </a:gradFill>
                <a:latin typeface="Arial" charset="0"/>
                <a:ea typeface="Arial" charset="0"/>
                <a:cs typeface="Arial" charset="0"/>
              </a:rPr>
              <a:t>props</a:t>
            </a:r>
            <a:endParaRPr lang="en-US" sz="1765" dirty="0">
              <a:gradFill>
                <a:gsLst>
                  <a:gs pos="2917">
                    <a:schemeClr val="tx1"/>
                  </a:gs>
                  <a:gs pos="30000">
                    <a:schemeClr val="tx1"/>
                  </a:gs>
                </a:gsLst>
                <a:lin ang="5400000" scaled="0"/>
              </a:gradFill>
              <a:latin typeface="Arial" charset="0"/>
              <a:ea typeface="Arial" charset="0"/>
              <a:cs typeface="Arial" charset="0"/>
            </a:endParaRPr>
          </a:p>
        </p:txBody>
      </p:sp>
      <p:cxnSp>
        <p:nvCxnSpPr>
          <p:cNvPr id="12" name="Straight Arrow Connector 11"/>
          <p:cNvCxnSpPr/>
          <p:nvPr/>
        </p:nvCxnSpPr>
        <p:spPr>
          <a:xfrm>
            <a:off x="2679512" y="2328580"/>
            <a:ext cx="1651924" cy="0"/>
          </a:xfrm>
          <a:prstGeom prst="straightConnector1">
            <a:avLst/>
          </a:prstGeom>
          <a:ln w="38100">
            <a:solidFill>
              <a:srgbClr val="FC6439"/>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918858" y="2230410"/>
            <a:ext cx="927809" cy="534056"/>
          </a:xfrm>
          <a:prstGeom prst="rect">
            <a:avLst/>
          </a:prstGeom>
          <a:noFill/>
        </p:spPr>
        <p:txBody>
          <a:bodyPr wrap="none" lIns="179285" tIns="143428" rIns="179285" bIns="143428" rtlCol="0">
            <a:spAutoFit/>
          </a:bodyPr>
          <a:lstStyle/>
          <a:p>
            <a:pPr>
              <a:lnSpc>
                <a:spcPct val="90000"/>
              </a:lnSpc>
              <a:spcAft>
                <a:spcPts val="588"/>
              </a:spcAft>
            </a:pPr>
            <a:r>
              <a:rPr lang="en-US" sz="1765">
                <a:gradFill>
                  <a:gsLst>
                    <a:gs pos="2917">
                      <a:schemeClr val="tx1"/>
                    </a:gs>
                    <a:gs pos="30000">
                      <a:schemeClr val="tx1"/>
                    </a:gs>
                  </a:gsLst>
                  <a:lin ang="5400000" scaled="0"/>
                </a:gradFill>
                <a:latin typeface="Arial" charset="0"/>
                <a:ea typeface="Arial" charset="0"/>
                <a:cs typeface="Arial" charset="0"/>
              </a:rPr>
              <a:t>props</a:t>
            </a:r>
            <a:endParaRPr lang="en-US" sz="1765" dirty="0">
              <a:gradFill>
                <a:gsLst>
                  <a:gs pos="2917">
                    <a:schemeClr val="tx1"/>
                  </a:gs>
                  <a:gs pos="30000">
                    <a:schemeClr val="tx1"/>
                  </a:gs>
                </a:gsLst>
                <a:lin ang="5400000" scaled="0"/>
              </a:gradFill>
              <a:latin typeface="Arial" charset="0"/>
              <a:ea typeface="Arial" charset="0"/>
              <a:cs typeface="Arial" charset="0"/>
            </a:endParaRPr>
          </a:p>
        </p:txBody>
      </p:sp>
      <p:sp>
        <p:nvSpPr>
          <p:cNvPr id="14" name="TextBox 13"/>
          <p:cNvSpPr txBox="1"/>
          <p:nvPr/>
        </p:nvSpPr>
        <p:spPr>
          <a:xfrm>
            <a:off x="4978959" y="3690810"/>
            <a:ext cx="597617" cy="244398"/>
          </a:xfrm>
          <a:prstGeom prst="rect">
            <a:avLst/>
          </a:prstGeom>
          <a:noFill/>
        </p:spPr>
        <p:txBody>
          <a:bodyPr wrap="square" lIns="0" tIns="0" rIns="0" bIns="0" rtlCol="0" anchor="ctr" anchorCtr="0">
            <a:spAutoFit/>
          </a:bodyPr>
          <a:lstStyle/>
          <a:p>
            <a:pPr algn="ctr">
              <a:lnSpc>
                <a:spcPct val="90000"/>
              </a:lnSpc>
              <a:spcAft>
                <a:spcPts val="588"/>
              </a:spcAft>
            </a:pPr>
            <a:r>
              <a:rPr lang="en-US" sz="1765">
                <a:solidFill>
                  <a:srgbClr val="7030A0"/>
                </a:solidFill>
                <a:latin typeface="Arial" charset="0"/>
                <a:ea typeface="Arial" charset="0"/>
                <a:cs typeface="Arial" charset="0"/>
              </a:rPr>
              <a:t>state</a:t>
            </a:r>
            <a:endParaRPr lang="en-US" sz="1765" dirty="0" err="1">
              <a:solidFill>
                <a:srgbClr val="7030A0"/>
              </a:solidFill>
              <a:latin typeface="Arial" charset="0"/>
              <a:ea typeface="Arial" charset="0"/>
              <a:cs typeface="Arial" charset="0"/>
            </a:endParaRPr>
          </a:p>
        </p:txBody>
      </p:sp>
      <p:sp>
        <p:nvSpPr>
          <p:cNvPr id="15" name="TextBox 14"/>
          <p:cNvSpPr txBox="1"/>
          <p:nvPr/>
        </p:nvSpPr>
        <p:spPr>
          <a:xfrm>
            <a:off x="4991409" y="2044217"/>
            <a:ext cx="597617" cy="244398"/>
          </a:xfrm>
          <a:prstGeom prst="rect">
            <a:avLst/>
          </a:prstGeom>
          <a:noFill/>
        </p:spPr>
        <p:txBody>
          <a:bodyPr wrap="square" lIns="0" tIns="0" rIns="0" bIns="0" rtlCol="0" anchor="ctr" anchorCtr="0">
            <a:spAutoFit/>
          </a:bodyPr>
          <a:lstStyle/>
          <a:p>
            <a:pPr algn="ctr">
              <a:lnSpc>
                <a:spcPct val="90000"/>
              </a:lnSpc>
              <a:spcAft>
                <a:spcPts val="588"/>
              </a:spcAft>
            </a:pPr>
            <a:r>
              <a:rPr lang="en-US" sz="1765" dirty="0">
                <a:solidFill>
                  <a:srgbClr val="7030A0"/>
                </a:solidFill>
                <a:latin typeface="Arial" charset="0"/>
                <a:ea typeface="Arial" charset="0"/>
                <a:cs typeface="Arial" charset="0"/>
              </a:rPr>
              <a:t>state</a:t>
            </a:r>
          </a:p>
        </p:txBody>
      </p:sp>
      <p:sp>
        <p:nvSpPr>
          <p:cNvPr id="16" name="TextBox 15"/>
          <p:cNvSpPr txBox="1"/>
          <p:nvPr/>
        </p:nvSpPr>
        <p:spPr>
          <a:xfrm>
            <a:off x="4991409" y="5337190"/>
            <a:ext cx="597617" cy="244398"/>
          </a:xfrm>
          <a:prstGeom prst="rect">
            <a:avLst/>
          </a:prstGeom>
          <a:noFill/>
        </p:spPr>
        <p:txBody>
          <a:bodyPr wrap="square" lIns="0" tIns="0" rIns="0" bIns="0" rtlCol="0" anchor="ctr" anchorCtr="0">
            <a:spAutoFit/>
          </a:bodyPr>
          <a:lstStyle/>
          <a:p>
            <a:pPr algn="ctr">
              <a:lnSpc>
                <a:spcPct val="90000"/>
              </a:lnSpc>
              <a:spcAft>
                <a:spcPts val="588"/>
              </a:spcAft>
            </a:pPr>
            <a:r>
              <a:rPr lang="en-US" sz="1765">
                <a:solidFill>
                  <a:srgbClr val="7030A0"/>
                </a:solidFill>
                <a:latin typeface="Arial" charset="0"/>
                <a:ea typeface="Arial" charset="0"/>
                <a:cs typeface="Arial" charset="0"/>
              </a:rPr>
              <a:t>state</a:t>
            </a:r>
            <a:endParaRPr lang="en-US" sz="1765" dirty="0" err="1">
              <a:solidFill>
                <a:srgbClr val="7030A0"/>
              </a:solidFill>
              <a:latin typeface="Arial" charset="0"/>
              <a:ea typeface="Arial" charset="0"/>
              <a:cs typeface="Arial" charset="0"/>
            </a:endParaRPr>
          </a:p>
        </p:txBody>
      </p:sp>
      <p:cxnSp>
        <p:nvCxnSpPr>
          <p:cNvPr id="17" name="Elbow Connector 16"/>
          <p:cNvCxnSpPr>
            <a:stCxn id="8" idx="3"/>
            <a:endCxn id="12" idx="3"/>
          </p:cNvCxnSpPr>
          <p:nvPr/>
        </p:nvCxnSpPr>
        <p:spPr>
          <a:xfrm>
            <a:off x="6730381" y="2365931"/>
            <a:ext cx="12450" cy="1643445"/>
          </a:xfrm>
          <a:prstGeom prst="bentConnector3">
            <a:avLst>
              <a:gd name="adj1" fmla="val 7659780"/>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endCxn id="13" idx="3"/>
          </p:cNvCxnSpPr>
          <p:nvPr/>
        </p:nvCxnSpPr>
        <p:spPr>
          <a:xfrm rot="5400000">
            <a:off x="6385743" y="4354015"/>
            <a:ext cx="1643445" cy="954169"/>
          </a:xfrm>
          <a:prstGeom prst="bentConnector2">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rot="5400000">
            <a:off x="7316403" y="3728771"/>
            <a:ext cx="1126760" cy="561211"/>
          </a:xfrm>
          <a:prstGeom prst="rect">
            <a:avLst/>
          </a:prstGeom>
          <a:noFill/>
        </p:spPr>
        <p:txBody>
          <a:bodyPr wrap="none" lIns="179285" tIns="143428" rIns="179285" bIns="143428" rtlCol="0">
            <a:spAutoFit/>
          </a:bodyPr>
          <a:lstStyle/>
          <a:p>
            <a:pPr>
              <a:lnSpc>
                <a:spcPct val="90000"/>
              </a:lnSpc>
              <a:spcAft>
                <a:spcPts val="588"/>
              </a:spcAft>
            </a:pPr>
            <a:r>
              <a:rPr lang="en-US" sz="1961" dirty="0">
                <a:solidFill>
                  <a:srgbClr val="00B050"/>
                </a:solidFill>
                <a:latin typeface="Calibri Regular" charset="0"/>
              </a:rPr>
              <a:t>context</a:t>
            </a:r>
          </a:p>
        </p:txBody>
      </p:sp>
      <p:cxnSp>
        <p:nvCxnSpPr>
          <p:cNvPr id="20" name="Straight Arrow Connector 19"/>
          <p:cNvCxnSpPr/>
          <p:nvPr/>
        </p:nvCxnSpPr>
        <p:spPr>
          <a:xfrm>
            <a:off x="4331436" y="2333115"/>
            <a:ext cx="239346" cy="339743"/>
          </a:xfrm>
          <a:prstGeom prst="straightConnector1">
            <a:avLst/>
          </a:prstGeom>
          <a:ln w="38100">
            <a:solidFill>
              <a:srgbClr val="00B0F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27" idx="2"/>
          </p:cNvCxnSpPr>
          <p:nvPr/>
        </p:nvCxnSpPr>
        <p:spPr>
          <a:xfrm flipH="1">
            <a:off x="4978959" y="2288615"/>
            <a:ext cx="311259" cy="385672"/>
          </a:xfrm>
          <a:prstGeom prst="straightConnector1">
            <a:avLst/>
          </a:prstGeom>
          <a:ln w="38100">
            <a:solidFill>
              <a:srgbClr val="00B0F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416595" y="2674287"/>
            <a:ext cx="744258" cy="334916"/>
          </a:xfrm>
          <a:prstGeom prst="rect">
            <a:avLst/>
          </a:prstGeom>
          <a:solidFill>
            <a:schemeClr val="bg2"/>
          </a:solidFill>
          <a:ln w="38100">
            <a:solidFill>
              <a:srgbClr val="0078D7"/>
            </a:solidFill>
          </a:ln>
          <a:effectLst>
            <a:glow>
              <a:schemeClr val="accent3">
                <a:alpha val="40000"/>
              </a:schemeClr>
            </a:glow>
            <a:reflection endPos="0" dist="50800" dir="5400000" sy="-100000" algn="bl" rotWithShape="0"/>
            <a:softEdge rad="0"/>
          </a:effectLst>
        </p:spPr>
        <p:txBody>
          <a:bodyPr wrap="none" lIns="44821" tIns="44821" rIns="44821" bIns="44821" rtlCol="0" anchor="ctr">
            <a:spAutoFit/>
          </a:bodyPr>
          <a:lstStyle/>
          <a:p>
            <a:pPr>
              <a:lnSpc>
                <a:spcPct val="90000"/>
              </a:lnSpc>
              <a:spcAft>
                <a:spcPts val="588"/>
              </a:spcAft>
            </a:pPr>
            <a:r>
              <a:rPr lang="en-US" sz="1765" dirty="0">
                <a:gradFill>
                  <a:gsLst>
                    <a:gs pos="2917">
                      <a:schemeClr val="tx1"/>
                    </a:gs>
                    <a:gs pos="30000">
                      <a:schemeClr val="tx1"/>
                    </a:gs>
                  </a:gsLst>
                  <a:lin ang="5400000" scaled="0"/>
                </a:gradFill>
                <a:latin typeface="Arial" charset="0"/>
                <a:ea typeface="Arial" charset="0"/>
                <a:cs typeface="Arial" charset="0"/>
              </a:rPr>
              <a:t>render</a:t>
            </a:r>
          </a:p>
        </p:txBody>
      </p:sp>
      <p:sp>
        <p:nvSpPr>
          <p:cNvPr id="23" name="TextBox 22"/>
          <p:cNvSpPr txBox="1"/>
          <p:nvPr/>
        </p:nvSpPr>
        <p:spPr>
          <a:xfrm>
            <a:off x="4416595" y="4308756"/>
            <a:ext cx="744258" cy="334916"/>
          </a:xfrm>
          <a:prstGeom prst="rect">
            <a:avLst/>
          </a:prstGeom>
          <a:solidFill>
            <a:schemeClr val="bg2"/>
          </a:solidFill>
          <a:ln w="38100">
            <a:solidFill>
              <a:srgbClr val="0078D7"/>
            </a:solidFill>
          </a:ln>
          <a:effectLst>
            <a:glow>
              <a:schemeClr val="accent3">
                <a:alpha val="40000"/>
              </a:schemeClr>
            </a:glow>
            <a:reflection endPos="0" dist="50800" dir="5400000" sy="-100000" algn="bl" rotWithShape="0"/>
            <a:softEdge rad="0"/>
          </a:effectLst>
        </p:spPr>
        <p:txBody>
          <a:bodyPr wrap="none" lIns="44821" tIns="44821" rIns="44821" bIns="44821" rtlCol="0" anchor="ctr">
            <a:spAutoFit/>
          </a:bodyPr>
          <a:lstStyle/>
          <a:p>
            <a:pPr>
              <a:lnSpc>
                <a:spcPct val="90000"/>
              </a:lnSpc>
              <a:spcAft>
                <a:spcPts val="588"/>
              </a:spcAft>
            </a:pPr>
            <a:r>
              <a:rPr lang="en-US" sz="1765" dirty="0">
                <a:gradFill>
                  <a:gsLst>
                    <a:gs pos="2917">
                      <a:schemeClr val="tx1"/>
                    </a:gs>
                    <a:gs pos="30000">
                      <a:schemeClr val="tx1"/>
                    </a:gs>
                  </a:gsLst>
                  <a:lin ang="5400000" scaled="0"/>
                </a:gradFill>
                <a:latin typeface="Arial" charset="0"/>
                <a:ea typeface="Arial" charset="0"/>
                <a:cs typeface="Arial" charset="0"/>
              </a:rPr>
              <a:t>render</a:t>
            </a:r>
          </a:p>
        </p:txBody>
      </p:sp>
      <p:sp>
        <p:nvSpPr>
          <p:cNvPr id="24" name="TextBox 23"/>
          <p:cNvSpPr txBox="1"/>
          <p:nvPr/>
        </p:nvSpPr>
        <p:spPr>
          <a:xfrm>
            <a:off x="4416595" y="5971065"/>
            <a:ext cx="744258" cy="334916"/>
          </a:xfrm>
          <a:prstGeom prst="rect">
            <a:avLst/>
          </a:prstGeom>
          <a:solidFill>
            <a:schemeClr val="bg2"/>
          </a:solidFill>
          <a:ln w="38100">
            <a:solidFill>
              <a:srgbClr val="0078D7"/>
            </a:solidFill>
          </a:ln>
          <a:effectLst>
            <a:glow>
              <a:schemeClr val="accent3">
                <a:alpha val="40000"/>
              </a:schemeClr>
            </a:glow>
            <a:reflection endPos="0" dist="50800" dir="5400000" sy="-100000" algn="bl" rotWithShape="0"/>
            <a:softEdge rad="0"/>
          </a:effectLst>
        </p:spPr>
        <p:txBody>
          <a:bodyPr wrap="none" lIns="44821" tIns="44821" rIns="44821" bIns="44821" rtlCol="0" anchor="ctr">
            <a:spAutoFit/>
          </a:bodyPr>
          <a:lstStyle/>
          <a:p>
            <a:pPr>
              <a:lnSpc>
                <a:spcPct val="90000"/>
              </a:lnSpc>
              <a:spcAft>
                <a:spcPts val="588"/>
              </a:spcAft>
            </a:pPr>
            <a:r>
              <a:rPr lang="en-US" sz="1765" dirty="0">
                <a:gradFill>
                  <a:gsLst>
                    <a:gs pos="2917">
                      <a:schemeClr val="tx1"/>
                    </a:gs>
                    <a:gs pos="30000">
                      <a:schemeClr val="tx1"/>
                    </a:gs>
                  </a:gsLst>
                  <a:lin ang="5400000" scaled="0"/>
                </a:gradFill>
                <a:latin typeface="Arial" charset="0"/>
                <a:ea typeface="Arial" charset="0"/>
                <a:cs typeface="Arial" charset="0"/>
              </a:rPr>
              <a:t>render</a:t>
            </a:r>
          </a:p>
        </p:txBody>
      </p:sp>
      <p:cxnSp>
        <p:nvCxnSpPr>
          <p:cNvPr id="25" name="Straight Arrow Connector 24"/>
          <p:cNvCxnSpPr/>
          <p:nvPr/>
        </p:nvCxnSpPr>
        <p:spPr>
          <a:xfrm>
            <a:off x="4564021" y="3752363"/>
            <a:ext cx="0" cy="563941"/>
          </a:xfrm>
          <a:prstGeom prst="straightConnector1">
            <a:avLst/>
          </a:prstGeom>
          <a:ln w="38100">
            <a:solidFill>
              <a:srgbClr val="00B0F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978959" y="5585392"/>
            <a:ext cx="311259" cy="385672"/>
          </a:xfrm>
          <a:prstGeom prst="straightConnector1">
            <a:avLst/>
          </a:prstGeom>
          <a:ln w="38100">
            <a:solidFill>
              <a:srgbClr val="00B0F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4949604" y="3930632"/>
            <a:ext cx="311259" cy="385672"/>
          </a:xfrm>
          <a:prstGeom prst="straightConnector1">
            <a:avLst/>
          </a:prstGeom>
          <a:ln w="38100">
            <a:solidFill>
              <a:srgbClr val="00B0F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564021" y="5389446"/>
            <a:ext cx="0" cy="563941"/>
          </a:xfrm>
          <a:prstGeom prst="straightConnector1">
            <a:avLst/>
          </a:prstGeom>
          <a:ln w="38100">
            <a:solidFill>
              <a:srgbClr val="00B0F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50893" y="2049728"/>
            <a:ext cx="2870798" cy="1918950"/>
          </a:xfrm>
          <a:prstGeom prst="rect">
            <a:avLst/>
          </a:prstGeom>
          <a:noFill/>
        </p:spPr>
        <p:txBody>
          <a:bodyPr wrap="squar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latin typeface="Calibri Regular" charset="0"/>
              </a:rPr>
              <a:t>Props data originates from outside the component tree from the application</a:t>
            </a:r>
          </a:p>
        </p:txBody>
      </p:sp>
      <p:sp>
        <p:nvSpPr>
          <p:cNvPr id="30" name="TextBox 29"/>
          <p:cNvSpPr txBox="1"/>
          <p:nvPr/>
        </p:nvSpPr>
        <p:spPr>
          <a:xfrm>
            <a:off x="8072096" y="1959544"/>
            <a:ext cx="3892380" cy="2244808"/>
          </a:xfrm>
          <a:prstGeom prst="rect">
            <a:avLst/>
          </a:prstGeom>
          <a:noFill/>
        </p:spPr>
        <p:txBody>
          <a:bodyPr wrap="squar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latin typeface="Calibri Regular" charset="0"/>
              </a:rPr>
              <a:t>State is local to each component. State can only be directly referenced and mutated from within the component to which it belongs</a:t>
            </a:r>
          </a:p>
        </p:txBody>
      </p:sp>
      <p:sp>
        <p:nvSpPr>
          <p:cNvPr id="31" name="TextBox 30"/>
          <p:cNvSpPr txBox="1"/>
          <p:nvPr/>
        </p:nvSpPr>
        <p:spPr>
          <a:xfrm>
            <a:off x="8084544" y="4013492"/>
            <a:ext cx="3764021" cy="2244808"/>
          </a:xfrm>
          <a:prstGeom prst="rect">
            <a:avLst/>
          </a:prstGeom>
          <a:noFill/>
        </p:spPr>
        <p:txBody>
          <a:bodyPr wrap="squar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latin typeface="Calibri Regular" charset="0"/>
              </a:rPr>
              <a:t>Props + State may be passed in as Props to a child component, data which is state in one component, can be be props in the child component</a:t>
            </a:r>
          </a:p>
        </p:txBody>
      </p:sp>
      <p:sp>
        <p:nvSpPr>
          <p:cNvPr id="32" name="TextBox 31"/>
          <p:cNvSpPr txBox="1"/>
          <p:nvPr/>
        </p:nvSpPr>
        <p:spPr>
          <a:xfrm>
            <a:off x="750893" y="4052085"/>
            <a:ext cx="3084626" cy="1918979"/>
          </a:xfrm>
          <a:prstGeom prst="rect">
            <a:avLst/>
          </a:prstGeom>
          <a:noFill/>
        </p:spPr>
        <p:txBody>
          <a:bodyPr wrap="squar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latin typeface="Calibri Regular" charset="0"/>
              </a:rPr>
              <a:t>Context can be thought of as a global scope within the component tree, its use should be limited</a:t>
            </a:r>
          </a:p>
        </p:txBody>
      </p:sp>
    </p:spTree>
    <p:extLst>
      <p:ext uri="{BB962C8B-B14F-4D97-AF65-F5344CB8AC3E}">
        <p14:creationId xmlns:p14="http://schemas.microsoft.com/office/powerpoint/2010/main" val="422177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Composing React Components</a:t>
            </a:r>
            <a:endParaRPr lang="en-US" dirty="0"/>
          </a:p>
        </p:txBody>
      </p:sp>
      <p:sp>
        <p:nvSpPr>
          <p:cNvPr id="3" name="Content Placeholder 2"/>
          <p:cNvSpPr>
            <a:spLocks noGrp="1"/>
          </p:cNvSpPr>
          <p:nvPr>
            <p:ph idx="1"/>
          </p:nvPr>
        </p:nvSpPr>
        <p:spPr>
          <a:xfrm>
            <a:off x="838200" y="1690688"/>
            <a:ext cx="10515600" cy="4351338"/>
          </a:xfrm>
        </p:spPr>
        <p:txBody>
          <a:bodyPr>
            <a:normAutofit fontScale="92500"/>
          </a:bodyPr>
          <a:lstStyle/>
          <a:p>
            <a:r>
              <a:rPr lang="en-US" dirty="0" smtClean="0"/>
              <a:t>In addition to managing component data, the other critical concept of working with components is how to compose them</a:t>
            </a:r>
          </a:p>
          <a:p>
            <a:r>
              <a:rPr lang="en-US" dirty="0" smtClean="0"/>
              <a:t>While a single React component can contain the entire UI, this is not a best practice</a:t>
            </a:r>
          </a:p>
          <a:p>
            <a:r>
              <a:rPr lang="en-US" dirty="0" smtClean="0"/>
              <a:t>Instead, large UIs should be decomposed into many smaller components, which are then composed together to form a larger UI</a:t>
            </a:r>
          </a:p>
          <a:p>
            <a:r>
              <a:rPr lang="en-US" dirty="0" smtClean="0"/>
              <a:t>The flow of data between parent and child components is critical:</a:t>
            </a:r>
          </a:p>
          <a:p>
            <a:pPr lvl="1"/>
            <a:r>
              <a:rPr lang="en-US" dirty="0"/>
              <a:t>P</a:t>
            </a:r>
            <a:r>
              <a:rPr lang="en-US" dirty="0" smtClean="0"/>
              <a:t>arent </a:t>
            </a:r>
            <a:r>
              <a:rPr lang="en-US" dirty="0" smtClean="0"/>
              <a:t>passes data </a:t>
            </a:r>
            <a:r>
              <a:rPr lang="en-US" dirty="0" smtClean="0"/>
              <a:t>to child </a:t>
            </a:r>
            <a:r>
              <a:rPr lang="en-US" dirty="0" smtClean="0"/>
              <a:t>component via </a:t>
            </a:r>
            <a:r>
              <a:rPr lang="en-US" dirty="0" smtClean="0"/>
              <a:t>props; data </a:t>
            </a:r>
            <a:r>
              <a:rPr lang="en-US" dirty="0" smtClean="0"/>
              <a:t>is immutable to </a:t>
            </a:r>
            <a:r>
              <a:rPr lang="en-US" dirty="0" smtClean="0"/>
              <a:t>child</a:t>
            </a:r>
            <a:endParaRPr lang="en-US" dirty="0" smtClean="0"/>
          </a:p>
          <a:p>
            <a:pPr lvl="1"/>
            <a:r>
              <a:rPr lang="en-US" dirty="0" smtClean="0"/>
              <a:t>Child </a:t>
            </a:r>
            <a:r>
              <a:rPr lang="en-US" dirty="0" smtClean="0"/>
              <a:t>passes data to </a:t>
            </a:r>
            <a:r>
              <a:rPr lang="en-US" dirty="0" smtClean="0"/>
              <a:t>parent </a:t>
            </a:r>
            <a:r>
              <a:rPr lang="en-US" dirty="0" smtClean="0"/>
              <a:t>via </a:t>
            </a:r>
            <a:r>
              <a:rPr lang="en-US" dirty="0" smtClean="0"/>
              <a:t>events; data </a:t>
            </a:r>
            <a:r>
              <a:rPr lang="en-US" dirty="0" smtClean="0"/>
              <a:t>is used to update the state of the parent, or is passed up the component tree</a:t>
            </a:r>
            <a:endParaRPr lang="en-US" dirty="0"/>
          </a:p>
        </p:txBody>
      </p:sp>
    </p:spTree>
    <p:extLst>
      <p:ext uri="{BB962C8B-B14F-4D97-AF65-F5344CB8AC3E}">
        <p14:creationId xmlns:p14="http://schemas.microsoft.com/office/powerpoint/2010/main" val="120684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Composing React Components</a:t>
            </a:r>
            <a:endParaRPr lang="en-US" dirty="0"/>
          </a:p>
        </p:txBody>
      </p:sp>
      <p:sp>
        <p:nvSpPr>
          <p:cNvPr id="33" name="Rounded Rectangle 32"/>
          <p:cNvSpPr/>
          <p:nvPr/>
        </p:nvSpPr>
        <p:spPr>
          <a:xfrm>
            <a:off x="4940292" y="2715842"/>
            <a:ext cx="2536637" cy="719246"/>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Regular" charset="0"/>
              </a:rPr>
              <a:t>Parent Component</a:t>
            </a:r>
          </a:p>
        </p:txBody>
      </p:sp>
      <p:sp>
        <p:nvSpPr>
          <p:cNvPr id="34" name="Rounded Rectangle 33"/>
          <p:cNvSpPr/>
          <p:nvPr/>
        </p:nvSpPr>
        <p:spPr>
          <a:xfrm>
            <a:off x="4940291" y="4836226"/>
            <a:ext cx="2536637" cy="7192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Regular" charset="0"/>
              </a:rPr>
              <a:t>Child Component</a:t>
            </a:r>
          </a:p>
        </p:txBody>
      </p:sp>
      <p:sp>
        <p:nvSpPr>
          <p:cNvPr id="35" name="Double Bracket 34"/>
          <p:cNvSpPr/>
          <p:nvPr/>
        </p:nvSpPr>
        <p:spPr>
          <a:xfrm>
            <a:off x="4382649" y="3075465"/>
            <a:ext cx="3651919" cy="2126179"/>
          </a:xfrm>
          <a:prstGeom prst="bracketPair">
            <a:avLst/>
          </a:prstGeom>
          <a:ln w="63500">
            <a:solidFill>
              <a:srgbClr val="00B050"/>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alibri Regular" charset="0"/>
            </a:endParaRPr>
          </a:p>
        </p:txBody>
      </p:sp>
      <p:sp>
        <p:nvSpPr>
          <p:cNvPr id="36" name="TextBox 35"/>
          <p:cNvSpPr txBox="1"/>
          <p:nvPr/>
        </p:nvSpPr>
        <p:spPr>
          <a:xfrm>
            <a:off x="1678582" y="3876981"/>
            <a:ext cx="2600600" cy="531737"/>
          </a:xfrm>
          <a:prstGeom prst="rect">
            <a:avLst/>
          </a:prstGeom>
          <a:noFill/>
        </p:spPr>
        <p:txBody>
          <a:bodyPr wrap="none" rtlCol="0">
            <a:spAutoFit/>
          </a:bodyPr>
          <a:lstStyle/>
          <a:p>
            <a:r>
              <a:rPr lang="en-US" sz="2800" dirty="0">
                <a:latin typeface="Calibri Regular" charset="0"/>
              </a:rPr>
              <a:t>Input Properties</a:t>
            </a:r>
          </a:p>
        </p:txBody>
      </p:sp>
      <p:sp>
        <p:nvSpPr>
          <p:cNvPr id="37" name="TextBox 36"/>
          <p:cNvSpPr txBox="1"/>
          <p:nvPr/>
        </p:nvSpPr>
        <p:spPr>
          <a:xfrm>
            <a:off x="8187658" y="3876981"/>
            <a:ext cx="2304599" cy="531737"/>
          </a:xfrm>
          <a:prstGeom prst="rect">
            <a:avLst/>
          </a:prstGeom>
          <a:noFill/>
        </p:spPr>
        <p:txBody>
          <a:bodyPr wrap="none" rtlCol="0">
            <a:spAutoFit/>
          </a:bodyPr>
          <a:lstStyle/>
          <a:p>
            <a:r>
              <a:rPr lang="en-US" sz="2800" dirty="0">
                <a:latin typeface="Calibri Regular" charset="0"/>
              </a:rPr>
              <a:t>Output Events</a:t>
            </a:r>
          </a:p>
        </p:txBody>
      </p:sp>
      <p:sp>
        <p:nvSpPr>
          <p:cNvPr id="38" name="TextBox 37"/>
          <p:cNvSpPr txBox="1"/>
          <p:nvPr/>
        </p:nvSpPr>
        <p:spPr>
          <a:xfrm>
            <a:off x="882400" y="4400127"/>
            <a:ext cx="3347159" cy="1787159"/>
          </a:xfrm>
          <a:prstGeom prst="rect">
            <a:avLst/>
          </a:prstGeom>
          <a:noFill/>
        </p:spPr>
        <p:txBody>
          <a:bodyPr wrap="square" rtlCol="0">
            <a:spAutoFit/>
          </a:bodyPr>
          <a:lstStyle/>
          <a:p>
            <a:pPr algn="r"/>
            <a:r>
              <a:rPr lang="en-US" dirty="0">
                <a:latin typeface="Calibri Regular" charset="0"/>
              </a:rPr>
              <a:t>Input Properties are typically data values and event handler. The child component receives the parent data input, and uses the parent event handlers to communicate data to the parent</a:t>
            </a:r>
          </a:p>
        </p:txBody>
      </p:sp>
      <p:sp>
        <p:nvSpPr>
          <p:cNvPr id="39" name="TextBox 38"/>
          <p:cNvSpPr txBox="1"/>
          <p:nvPr/>
        </p:nvSpPr>
        <p:spPr>
          <a:xfrm>
            <a:off x="8187659" y="4400127"/>
            <a:ext cx="3347159" cy="1787159"/>
          </a:xfrm>
          <a:prstGeom prst="rect">
            <a:avLst/>
          </a:prstGeom>
          <a:noFill/>
        </p:spPr>
        <p:txBody>
          <a:bodyPr wrap="square" rtlCol="0">
            <a:spAutoFit/>
          </a:bodyPr>
          <a:lstStyle/>
          <a:p>
            <a:r>
              <a:rPr lang="en-US" dirty="0">
                <a:latin typeface="Calibri Regular" charset="0"/>
              </a:rPr>
              <a:t>Events from within the child invoke the event handlers from the parent. The child passes data to the parent through arguments passed to the event handler when invoked</a:t>
            </a:r>
          </a:p>
        </p:txBody>
      </p:sp>
      <p:sp>
        <p:nvSpPr>
          <p:cNvPr id="40" name="TextBox 39"/>
          <p:cNvSpPr txBox="1"/>
          <p:nvPr/>
        </p:nvSpPr>
        <p:spPr>
          <a:xfrm>
            <a:off x="2184427" y="1841238"/>
            <a:ext cx="8048362" cy="657265"/>
          </a:xfrm>
          <a:prstGeom prst="rect">
            <a:avLst/>
          </a:prstGeom>
          <a:noFill/>
        </p:spPr>
        <p:txBody>
          <a:bodyPr wrap="square" rtlCol="0">
            <a:spAutoFit/>
          </a:bodyPr>
          <a:lstStyle/>
          <a:p>
            <a:pPr algn="ctr"/>
            <a:r>
              <a:rPr lang="en-US" dirty="0" smtClean="0">
                <a:latin typeface="Calibri Regular" charset="0"/>
              </a:rPr>
              <a:t>This is the </a:t>
            </a:r>
            <a:r>
              <a:rPr lang="en-US" dirty="0">
                <a:latin typeface="Calibri Regular" charset="0"/>
              </a:rPr>
              <a:t>most important concept of Component Driven Development as it</a:t>
            </a:r>
          </a:p>
          <a:p>
            <a:pPr algn="ctr"/>
            <a:r>
              <a:rPr lang="en-US" dirty="0">
                <a:latin typeface="Calibri Regular" charset="0"/>
              </a:rPr>
              <a:t>applies to all modern component based frameworks/libraries such as React</a:t>
            </a:r>
          </a:p>
        </p:txBody>
      </p:sp>
      <p:pic>
        <p:nvPicPr>
          <p:cNvPr id="41" name="Pictur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4408" y="6284940"/>
            <a:ext cx="1158910" cy="295522"/>
          </a:xfrm>
          <a:prstGeom prst="rect">
            <a:avLst/>
          </a:prstGeom>
        </p:spPr>
      </p:pic>
    </p:spTree>
    <p:extLst>
      <p:ext uri="{BB962C8B-B14F-4D97-AF65-F5344CB8AC3E}">
        <p14:creationId xmlns:p14="http://schemas.microsoft.com/office/powerpoint/2010/main" val="1596001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Hands-On Lab</a:t>
            </a:r>
            <a:endParaRPr lang="en-US" dirty="0"/>
          </a:p>
        </p:txBody>
      </p:sp>
      <p:sp>
        <p:nvSpPr>
          <p:cNvPr id="5" name="Text Placeholder 4"/>
          <p:cNvSpPr>
            <a:spLocks noGrp="1"/>
          </p:cNvSpPr>
          <p:nvPr>
            <p:ph type="body" idx="1"/>
          </p:nvPr>
        </p:nvSpPr>
        <p:spPr/>
        <p:txBody>
          <a:bodyPr/>
          <a:lstStyle/>
          <a:p>
            <a:r>
              <a:rPr lang="en-US" dirty="0" smtClean="0"/>
              <a:t>Introduction to </a:t>
            </a:r>
            <a:r>
              <a:rPr lang="en-US" dirty="0" err="1" smtClean="0"/>
              <a:t>React.html</a:t>
            </a:r>
            <a:endParaRPr lang="en-US" dirty="0"/>
          </a:p>
        </p:txBody>
      </p:sp>
    </p:spTree>
    <p:extLst>
      <p:ext uri="{BB962C8B-B14F-4D97-AF65-F5344CB8AC3E}">
        <p14:creationId xmlns:p14="http://schemas.microsoft.com/office/powerpoint/2010/main" val="3335184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React?</a:t>
            </a:r>
          </a:p>
        </p:txBody>
      </p:sp>
      <p:sp>
        <p:nvSpPr>
          <p:cNvPr id="3" name="Content Placeholder 2"/>
          <p:cNvSpPr>
            <a:spLocks noGrp="1"/>
          </p:cNvSpPr>
          <p:nvPr>
            <p:ph idx="1"/>
          </p:nvPr>
        </p:nvSpPr>
        <p:spPr>
          <a:xfrm>
            <a:off x="838200" y="1825625"/>
            <a:ext cx="10515600" cy="4351338"/>
          </a:xfrm>
        </p:spPr>
        <p:txBody>
          <a:bodyPr>
            <a:normAutofit/>
          </a:bodyPr>
          <a:lstStyle/>
          <a:p>
            <a:r>
              <a:rPr lang="en-US" dirty="0"/>
              <a:t>React is "a JavaScript library for building user interfaces"</a:t>
            </a:r>
          </a:p>
          <a:p>
            <a:r>
              <a:rPr lang="en-US" dirty="0"/>
              <a:t>Focus is on JavaScript code, not HTML templates</a:t>
            </a:r>
          </a:p>
          <a:p>
            <a:r>
              <a:rPr lang="en-US" dirty="0"/>
              <a:t>React Components are composable</a:t>
            </a:r>
          </a:p>
          <a:p>
            <a:r>
              <a:rPr lang="en-US" dirty="0"/>
              <a:t>One-way reactive data flow, does not perform two-way data binding by default</a:t>
            </a:r>
          </a:p>
          <a:p>
            <a:r>
              <a:rPr lang="en-US" dirty="0"/>
              <a:t>Efficiently handles DOM manipulations through a Virtual DOM using an algorithm which determines the optimal set of manipulations based upon the changes needed</a:t>
            </a:r>
          </a:p>
          <a:p>
            <a:r>
              <a:rPr lang="en-US" dirty="0"/>
              <a:t>Represents the "V" in MVC</a:t>
            </a:r>
          </a:p>
          <a:p>
            <a:endParaRPr lang="en-US" dirty="0"/>
          </a:p>
        </p:txBody>
      </p:sp>
    </p:spTree>
    <p:extLst>
      <p:ext uri="{BB962C8B-B14F-4D97-AF65-F5344CB8AC3E}">
        <p14:creationId xmlns:p14="http://schemas.microsoft.com/office/powerpoint/2010/main" val="2718515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React?</a:t>
            </a:r>
          </a:p>
        </p:txBody>
      </p:sp>
      <p:sp>
        <p:nvSpPr>
          <p:cNvPr id="3" name="Content Placeholder 2"/>
          <p:cNvSpPr>
            <a:spLocks noGrp="1"/>
          </p:cNvSpPr>
          <p:nvPr>
            <p:ph idx="1"/>
          </p:nvPr>
        </p:nvSpPr>
        <p:spPr>
          <a:xfrm>
            <a:off x="838200" y="1825625"/>
            <a:ext cx="10515600" cy="4351338"/>
          </a:xfrm>
        </p:spPr>
        <p:txBody>
          <a:bodyPr>
            <a:normAutofit/>
          </a:bodyPr>
          <a:lstStyle/>
          <a:p>
            <a:r>
              <a:rPr lang="en-US" dirty="0"/>
              <a:t>React is not a framework, it only provides support coding UI </a:t>
            </a:r>
            <a:r>
              <a:rPr lang="en-US" dirty="0" smtClean="0"/>
              <a:t>elements</a:t>
            </a:r>
            <a:endParaRPr lang="en-US" dirty="0"/>
          </a:p>
          <a:p>
            <a:r>
              <a:rPr lang="en-US" dirty="0"/>
              <a:t>React does </a:t>
            </a:r>
            <a:r>
              <a:rPr lang="en-US" dirty="0" smtClean="0"/>
              <a:t>NOT:</a:t>
            </a:r>
            <a:endParaRPr lang="en-US" dirty="0"/>
          </a:p>
          <a:p>
            <a:pPr lvl="1"/>
            <a:r>
              <a:rPr lang="en-US" dirty="0"/>
              <a:t>Manage application state</a:t>
            </a:r>
          </a:p>
          <a:p>
            <a:pPr lvl="1"/>
            <a:r>
              <a:rPr lang="en-US" dirty="0"/>
              <a:t>Manage asynchronous operations</a:t>
            </a:r>
          </a:p>
          <a:p>
            <a:pPr lvl="1"/>
            <a:r>
              <a:rPr lang="en-US" dirty="0"/>
              <a:t>Process business logic</a:t>
            </a:r>
          </a:p>
          <a:p>
            <a:pPr lvl="1"/>
            <a:r>
              <a:rPr lang="en-US" dirty="0"/>
              <a:t>Provide a controller, routing or other such similar features</a:t>
            </a:r>
          </a:p>
          <a:p>
            <a:pPr lvl="1"/>
            <a:r>
              <a:rPr lang="en-US" dirty="0"/>
              <a:t>Provides </a:t>
            </a:r>
            <a:r>
              <a:rPr lang="en-US" dirty="0" smtClean="0"/>
              <a:t>local </a:t>
            </a:r>
            <a:r>
              <a:rPr lang="en-US" dirty="0"/>
              <a:t>storage mechanisms</a:t>
            </a:r>
          </a:p>
          <a:p>
            <a:pPr lvl="1"/>
            <a:r>
              <a:rPr lang="en-US" dirty="0"/>
              <a:t>Provides a</a:t>
            </a:r>
            <a:r>
              <a:rPr lang="en-US" dirty="0" smtClean="0"/>
              <a:t> </a:t>
            </a:r>
            <a:r>
              <a:rPr lang="en-US" dirty="0"/>
              <a:t>mechanism for services and dependency injection</a:t>
            </a:r>
          </a:p>
          <a:p>
            <a:endParaRPr lang="en-US" dirty="0"/>
          </a:p>
        </p:txBody>
      </p:sp>
    </p:spTree>
    <p:extLst>
      <p:ext uri="{BB962C8B-B14F-4D97-AF65-F5344CB8AC3E}">
        <p14:creationId xmlns:p14="http://schemas.microsoft.com/office/powerpoint/2010/main" val="2054478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ES2017, ES2016, ES2015</a:t>
            </a:r>
            <a:r>
              <a:rPr lang="mr-IN" dirty="0" smtClean="0"/>
              <a:t>…</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US" dirty="0" smtClean="0"/>
              <a:t>Typically, React development is done with the latest and greatest JavaScript features</a:t>
            </a:r>
          </a:p>
          <a:p>
            <a:r>
              <a:rPr lang="en-US" dirty="0" smtClean="0"/>
              <a:t>Support for these cutting-edge features, especially when running React applications in older browsers, is provided by a transpiler such as Babel or TypeScript</a:t>
            </a:r>
          </a:p>
          <a:p>
            <a:r>
              <a:rPr lang="en-US" dirty="0" smtClean="0"/>
              <a:t>Because JSX, a little language which simplifies the development of components, requires a transpiler, it makes sense to use the transpiler for the whole application to gain access to the latest JavaScript  features such as ES2015 modules, arrow functions, classes, etc</a:t>
            </a:r>
            <a:r>
              <a:rPr lang="mr-IN" dirty="0" smtClean="0"/>
              <a:t>…</a:t>
            </a:r>
            <a:endParaRPr lang="en-US" dirty="0"/>
          </a:p>
          <a:p>
            <a:endParaRPr lang="en-US" dirty="0"/>
          </a:p>
        </p:txBody>
      </p:sp>
    </p:spTree>
    <p:extLst>
      <p:ext uri="{BB962C8B-B14F-4D97-AF65-F5344CB8AC3E}">
        <p14:creationId xmlns:p14="http://schemas.microsoft.com/office/powerpoint/2010/main" val="310266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ES2017, ES2016, ES2015</a:t>
            </a:r>
            <a:r>
              <a:rPr lang="mr-IN" dirty="0" smtClean="0"/>
              <a:t>…</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US" dirty="0" smtClean="0"/>
              <a:t>While Babel is very popular (and used in this class), the TypeScript transpiler provides the same benefits plus strong-typing</a:t>
            </a:r>
          </a:p>
          <a:p>
            <a:r>
              <a:rPr lang="en-US" dirty="0" smtClean="0"/>
              <a:t>Transpilers have become an essential part of the development tool chain in modern JavaScript development</a:t>
            </a:r>
          </a:p>
          <a:p>
            <a:r>
              <a:rPr lang="en-US" dirty="0" smtClean="0"/>
              <a:t>Annually, new JavaScript features are released</a:t>
            </a:r>
          </a:p>
          <a:p>
            <a:r>
              <a:rPr lang="en-US" dirty="0" smtClean="0"/>
              <a:t>Usually, before a new feature is released, transpiler support for the feature provides a mean to use it in an older browser, even before the new feature is a standard</a:t>
            </a:r>
            <a:endParaRPr lang="en-US" dirty="0"/>
          </a:p>
          <a:p>
            <a:endParaRPr lang="en-US" dirty="0"/>
          </a:p>
        </p:txBody>
      </p:sp>
    </p:spTree>
    <p:extLst>
      <p:ext uri="{BB962C8B-B14F-4D97-AF65-F5344CB8AC3E}">
        <p14:creationId xmlns:p14="http://schemas.microsoft.com/office/powerpoint/2010/main" val="764908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 Code</a:t>
            </a:r>
            <a:endParaRPr lang="en-US" dirty="0"/>
          </a:p>
        </p:txBody>
      </p:sp>
      <p:sp>
        <p:nvSpPr>
          <p:cNvPr id="3" name="Content Placeholder 2"/>
          <p:cNvSpPr>
            <a:spLocks noGrp="1"/>
          </p:cNvSpPr>
          <p:nvPr>
            <p:ph idx="1"/>
          </p:nvPr>
        </p:nvSpPr>
        <p:spPr>
          <a:xfrm>
            <a:off x="838200" y="1825625"/>
            <a:ext cx="5538216" cy="4351338"/>
          </a:xfrm>
        </p:spPr>
        <p:txBody>
          <a:bodyPr>
            <a:normAutofit lnSpcReduction="10000"/>
          </a:bodyPr>
          <a:lstStyle/>
          <a:p>
            <a:r>
              <a:rPr lang="en-US" dirty="0" smtClean="0"/>
              <a:t>Visual Studio Code is among the most popular editors for coding JavaScript applications</a:t>
            </a:r>
          </a:p>
          <a:p>
            <a:r>
              <a:rPr lang="en-US" dirty="0" smtClean="0"/>
              <a:t>Simply referred to as Code, it provides out-of-the-box support for JSX</a:t>
            </a:r>
          </a:p>
          <a:p>
            <a:r>
              <a:rPr lang="en-US" dirty="0" smtClean="0"/>
              <a:t>Code itself is an Electron-based editor coded with Chromium and Node.js using HTML/CSS/JavaScript</a:t>
            </a:r>
          </a:p>
          <a:p>
            <a:r>
              <a:rPr lang="en-US" dirty="0" smtClean="0"/>
              <a:t>Code is an open-source project</a:t>
            </a:r>
            <a:endParaRPr lang="en-US" dirty="0"/>
          </a:p>
          <a:p>
            <a:endParaRPr lang="en-US" dirty="0"/>
          </a:p>
        </p:txBody>
      </p:sp>
      <p:pic>
        <p:nvPicPr>
          <p:cNvPr id="4" name="Picture 3"/>
          <p:cNvPicPr>
            <a:picLocks noChangeAspect="1"/>
          </p:cNvPicPr>
          <p:nvPr/>
        </p:nvPicPr>
        <p:blipFill>
          <a:blip r:embed="rId3"/>
          <a:stretch>
            <a:fillRect/>
          </a:stretch>
        </p:blipFill>
        <p:spPr>
          <a:xfrm>
            <a:off x="6504495" y="1916461"/>
            <a:ext cx="4843011" cy="2772844"/>
          </a:xfrm>
          <a:prstGeom prst="rect">
            <a:avLst/>
          </a:prstGeom>
        </p:spPr>
      </p:pic>
      <p:sp>
        <p:nvSpPr>
          <p:cNvPr id="5" name="TextBox 4"/>
          <p:cNvSpPr txBox="1"/>
          <p:nvPr/>
        </p:nvSpPr>
        <p:spPr>
          <a:xfrm>
            <a:off x="6726936" y="4689305"/>
            <a:ext cx="4398127" cy="1261884"/>
          </a:xfrm>
          <a:prstGeom prst="rect">
            <a:avLst/>
          </a:prstGeom>
          <a:noFill/>
        </p:spPr>
        <p:txBody>
          <a:bodyPr wrap="none" rtlCol="0">
            <a:spAutoFit/>
          </a:bodyPr>
          <a:lstStyle/>
          <a:p>
            <a:pPr algn="ctr"/>
            <a:r>
              <a:rPr lang="en-US" sz="2800" dirty="0" smtClean="0"/>
              <a:t>http://</a:t>
            </a:r>
            <a:r>
              <a:rPr lang="en-US" sz="2800" dirty="0" err="1" smtClean="0"/>
              <a:t>code.visualstudio.com</a:t>
            </a:r>
            <a:r>
              <a:rPr lang="en-US" sz="2800" dirty="0" smtClean="0"/>
              <a:t/>
            </a:r>
            <a:br>
              <a:rPr lang="en-US" sz="2800" dirty="0" smtClean="0"/>
            </a:br>
            <a:r>
              <a:rPr lang="en-US" sz="2800" dirty="0" smtClean="0"/>
              <a:t/>
            </a:r>
            <a:br>
              <a:rPr lang="en-US" sz="2800" dirty="0" smtClean="0"/>
            </a:br>
            <a:r>
              <a:rPr lang="en-US" sz="2000" dirty="0" smtClean="0"/>
              <a:t>(runs on Windows, </a:t>
            </a:r>
            <a:r>
              <a:rPr lang="en-US" sz="2000" dirty="0" err="1" smtClean="0"/>
              <a:t>MacOS</a:t>
            </a:r>
            <a:r>
              <a:rPr lang="en-US" sz="2000" dirty="0" smtClean="0"/>
              <a:t> &amp; Linux)</a:t>
            </a:r>
            <a:endParaRPr lang="en-US" sz="2000" dirty="0"/>
          </a:p>
        </p:txBody>
      </p:sp>
    </p:spTree>
    <p:extLst>
      <p:ext uri="{BB962C8B-B14F-4D97-AF65-F5344CB8AC3E}">
        <p14:creationId xmlns:p14="http://schemas.microsoft.com/office/powerpoint/2010/main" val="1059025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Node.js and NPM</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US" dirty="0" smtClean="0"/>
              <a:t>Node.js is server-side JavaScript</a:t>
            </a:r>
          </a:p>
          <a:p>
            <a:r>
              <a:rPr lang="en-US" dirty="0" smtClean="0"/>
              <a:t>Node.js and its package manager, NPM, are used to manage the JavaScript packages needed for the development tool chain including React itself</a:t>
            </a:r>
          </a:p>
          <a:p>
            <a:r>
              <a:rPr lang="en-US" dirty="0" smtClean="0"/>
              <a:t>React and the application's JavaScript files are bundled with a tool named Webpack 2</a:t>
            </a:r>
          </a:p>
          <a:p>
            <a:r>
              <a:rPr lang="en-US" dirty="0" smtClean="0"/>
              <a:t>When bundling the files, Webpack 2 runs the files though specially configured loaders such as Babel to transpile the code</a:t>
            </a:r>
          </a:p>
          <a:p>
            <a:r>
              <a:rPr lang="en-US" dirty="0" smtClean="0"/>
              <a:t>Webpack 2 also provides the web development server</a:t>
            </a:r>
          </a:p>
          <a:p>
            <a:endParaRPr lang="en-US" dirty="0"/>
          </a:p>
        </p:txBody>
      </p:sp>
    </p:spTree>
    <p:extLst>
      <p:ext uri="{BB962C8B-B14F-4D97-AF65-F5344CB8AC3E}">
        <p14:creationId xmlns:p14="http://schemas.microsoft.com/office/powerpoint/2010/main" val="394190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Node.js and NPM</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US" dirty="0" smtClean="0"/>
              <a:t>REST Services are provided by the JSON Server</a:t>
            </a:r>
          </a:p>
          <a:p>
            <a:r>
              <a:rPr lang="en-US" dirty="0" smtClean="0"/>
              <a:t>Webpack 2 and JSON Server are both built with Node.js and distributed via NPM</a:t>
            </a:r>
            <a:endParaRPr lang="en-US" dirty="0"/>
          </a:p>
          <a:p>
            <a:endParaRPr lang="en-US" dirty="0"/>
          </a:p>
        </p:txBody>
      </p:sp>
    </p:spTree>
    <p:extLst>
      <p:ext uri="{BB962C8B-B14F-4D97-AF65-F5344CB8AC3E}">
        <p14:creationId xmlns:p14="http://schemas.microsoft.com/office/powerpoint/2010/main" val="1827170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Exploring JSX</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US" dirty="0"/>
              <a:t>When a JSX element is transpiled, the result is a </a:t>
            </a:r>
            <a:r>
              <a:rPr lang="en-US" b="1" dirty="0" smtClean="0"/>
              <a:t>createElement</a:t>
            </a:r>
            <a:r>
              <a:rPr lang="en-US" dirty="0" smtClean="0"/>
              <a:t> </a:t>
            </a:r>
            <a:r>
              <a:rPr lang="en-US" dirty="0"/>
              <a:t>call in the outputted code</a:t>
            </a:r>
          </a:p>
          <a:p>
            <a:r>
              <a:rPr lang="en-US" dirty="0"/>
              <a:t>JSX elements are not HTML and they are not string content, the elements are nested function calls</a:t>
            </a:r>
          </a:p>
          <a:p>
            <a:r>
              <a:rPr lang="en-US" dirty="0"/>
              <a:t>JSX looks like HTML, which allows the developer to think of the UI structure as a traditional HTML markup structure, but under the hood the elements are only function calls</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532568905"/>
              </p:ext>
            </p:extLst>
          </p:nvPr>
        </p:nvGraphicFramePr>
        <p:xfrm>
          <a:off x="2032000" y="5136164"/>
          <a:ext cx="8128000" cy="741680"/>
        </p:xfrm>
        <a:graphic>
          <a:graphicData uri="http://schemas.openxmlformats.org/drawingml/2006/table">
            <a:tbl>
              <a:tblPr firstRow="1" bandRow="1">
                <a:tableStyleId>{5C22544A-7EE6-4342-B048-85BDC9FD1C3A}</a:tableStyleId>
              </a:tblPr>
              <a:tblGrid>
                <a:gridCol w="1247648"/>
                <a:gridCol w="6880352"/>
              </a:tblGrid>
              <a:tr h="370840">
                <a:tc>
                  <a:txBody>
                    <a:bodyPr/>
                    <a:lstStyle/>
                    <a:p>
                      <a:r>
                        <a:rPr lang="en-US" dirty="0" smtClean="0">
                          <a:solidFill>
                            <a:schemeClr val="bg1"/>
                          </a:solidFill>
                        </a:rPr>
                        <a:t>JSX</a:t>
                      </a:r>
                      <a:endParaRPr lang="en-US" dirty="0">
                        <a:solidFill>
                          <a:schemeClr val="bg1"/>
                        </a:solidFill>
                      </a:endParaRPr>
                    </a:p>
                  </a:txBody>
                  <a:tcPr>
                    <a:solidFill>
                      <a:srgbClr val="23588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solidFill>
                        </a:rPr>
                        <a:t>&lt;h1 id="page-header"&gt;App Tool&lt;/h1&gt;</a:t>
                      </a:r>
                    </a:p>
                  </a:txBody>
                  <a:tcPr>
                    <a:solidFill>
                      <a:srgbClr val="5095D1"/>
                    </a:solidFill>
                  </a:tcPr>
                </a:tc>
              </a:tr>
              <a:tr h="370840">
                <a:tc>
                  <a:txBody>
                    <a:bodyPr/>
                    <a:lstStyle/>
                    <a:p>
                      <a:r>
                        <a:rPr lang="en-US" dirty="0" smtClean="0">
                          <a:solidFill>
                            <a:schemeClr val="bg1"/>
                          </a:solidFill>
                        </a:rPr>
                        <a:t>JavaScript</a:t>
                      </a:r>
                      <a:endParaRPr lang="en-US" dirty="0">
                        <a:solidFill>
                          <a:schemeClr val="bg1"/>
                        </a:solidFill>
                      </a:endParaRPr>
                    </a:p>
                  </a:txBody>
                  <a:tcPr>
                    <a:solidFill>
                      <a:srgbClr val="235888"/>
                    </a:solidFill>
                  </a:tcPr>
                </a:tc>
                <a:tc>
                  <a:txBody>
                    <a:bodyPr/>
                    <a:lstStyle/>
                    <a:p>
                      <a:r>
                        <a:rPr lang="en-US" dirty="0" err="1" smtClean="0">
                          <a:solidFill>
                            <a:schemeClr val="bg1"/>
                          </a:solidFill>
                        </a:rPr>
                        <a:t>React.createElement</a:t>
                      </a:r>
                      <a:r>
                        <a:rPr lang="en-US" dirty="0" smtClean="0">
                          <a:solidFill>
                            <a:schemeClr val="bg1"/>
                          </a:solidFill>
                        </a:rPr>
                        <a:t>('h1', { id: 'page-header' }, 'App Tool')</a:t>
                      </a:r>
                      <a:endParaRPr lang="en-US" dirty="0">
                        <a:solidFill>
                          <a:schemeClr val="bg1"/>
                        </a:solidFill>
                      </a:endParaRPr>
                    </a:p>
                  </a:txBody>
                  <a:tcPr>
                    <a:solidFill>
                      <a:srgbClr val="5095D1"/>
                    </a:solidFill>
                  </a:tcPr>
                </a:tc>
              </a:tr>
            </a:tbl>
          </a:graphicData>
        </a:graphic>
      </p:graphicFrame>
    </p:spTree>
    <p:extLst>
      <p:ext uri="{BB962C8B-B14F-4D97-AF65-F5344CB8AC3E}">
        <p14:creationId xmlns:p14="http://schemas.microsoft.com/office/powerpoint/2010/main" val="574119336"/>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7747</TotalTime>
  <Words>1283</Words>
  <Application>Microsoft Office PowerPoint</Application>
  <PresentationFormat>Widescreen</PresentationFormat>
  <Paragraphs>128</Paragraphs>
  <Slides>19</Slides>
  <Notes>17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19</vt:i4>
      </vt:variant>
    </vt:vector>
  </HeadingPairs>
  <TitlesOfParts>
    <vt:vector size="30" baseType="lpstr">
      <vt:lpstr>Arial</vt:lpstr>
      <vt:lpstr>Calibri</vt:lpstr>
      <vt:lpstr>Calibri Regular</vt:lpstr>
      <vt:lpstr>Consolas</vt:lpstr>
      <vt:lpstr>Lucida Console</vt:lpstr>
      <vt:lpstr>Segoe UI</vt:lpstr>
      <vt:lpstr>Segoe UI Light</vt:lpstr>
      <vt:lpstr>Segoe UI Semibold</vt:lpstr>
      <vt:lpstr>Wingdings</vt:lpstr>
      <vt:lpstr>Office Theme</vt:lpstr>
      <vt:lpstr>1_MS1444_Windows Azure Template 16x9_r08a</vt:lpstr>
      <vt:lpstr>Introduction to React</vt:lpstr>
      <vt:lpstr>What is React?</vt:lpstr>
      <vt:lpstr>What is React?</vt:lpstr>
      <vt:lpstr>ES2017, ES2016, ES2015…</vt:lpstr>
      <vt:lpstr>ES2017, ES2016, ES2015…</vt:lpstr>
      <vt:lpstr>Visual Studio Code</vt:lpstr>
      <vt:lpstr>Node.js and NPM</vt:lpstr>
      <vt:lpstr>Node.js and NPM</vt:lpstr>
      <vt:lpstr>Exploring JSX</vt:lpstr>
      <vt:lpstr>ES2015 Modules</vt:lpstr>
      <vt:lpstr>ES2015 Modules</vt:lpstr>
      <vt:lpstr>Fetch API</vt:lpstr>
      <vt:lpstr>React Component Data</vt:lpstr>
      <vt:lpstr>React Component Data</vt:lpstr>
      <vt:lpstr>React Component Data</vt:lpstr>
      <vt:lpstr>Composing React Components</vt:lpstr>
      <vt:lpstr>Composing React Components</vt:lpstr>
      <vt:lpstr>Hands-On Lab</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Stream Analytics</dc:title>
  <dc:creator>Gavin Gear</dc:creator>
  <cp:lastModifiedBy>Jeff Prosise</cp:lastModifiedBy>
  <cp:revision>159</cp:revision>
  <dcterms:created xsi:type="dcterms:W3CDTF">2016-04-21T18:51:19Z</dcterms:created>
  <dcterms:modified xsi:type="dcterms:W3CDTF">2017-03-23T14:29:24Z</dcterms:modified>
</cp:coreProperties>
</file>