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12"/>
  </p:notesMasterIdLst>
  <p:sldIdLst>
    <p:sldId id="256" r:id="rId3"/>
    <p:sldId id="301" r:id="rId4"/>
    <p:sldId id="307" r:id="rId5"/>
    <p:sldId id="308" r:id="rId6"/>
    <p:sldId id="303" r:id="rId7"/>
    <p:sldId id="304" r:id="rId8"/>
    <p:sldId id="305" r:id="rId9"/>
    <p:sldId id="306" r:id="rId10"/>
    <p:sldId id="29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5095D1"/>
    <a:srgbClr val="7F7F7F"/>
    <a:srgbClr val="235888"/>
    <a:srgbClr val="A6A6A6"/>
    <a:srgbClr val="4D9CD7"/>
    <a:srgbClr val="2AB7FF"/>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7909" autoAdjust="0"/>
    <p:restoredTop sz="82780" autoAdjust="0"/>
  </p:normalViewPr>
  <p:slideViewPr>
    <p:cSldViewPr snapToGrid="0">
      <p:cViewPr varScale="1">
        <p:scale>
          <a:sx n="86" d="100"/>
          <a:sy n="86" d="100"/>
        </p:scale>
        <p:origin x="624" y="96"/>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10/10/2016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With Azure, you deploy a cluster of VMs to the cloud in minutes and scale it up and down as needed. They can be Windows VMs or Linux VMs; Azure doesn’t care. In fact, Linux VMs are slightly less expensive because you don’t pay Windows licensing fees for them. You can also choose from a variety of virtual-machine sizes, and you can use deployment templates – something I’ll say more about shortly – to automate your deployments.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Azure Batch can also play a role in HPC by allowing you to schedule jobs to run across a pool of VMs, much like the batch-processing services frequently used on mainframes and supercomputers.</a:t>
            </a:r>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15451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Azure offers a variety of VM sizes in an effort to make sure there’s something to fit everyone’s needs. Each size is identified by a letter and a number: A0, D1, G2, and so on. There is documentation online detailing the specs for each machine – number of cores, amount of RAM, type and size of hard disk, for example – as well as the cost. Not surprisingly, more powerful machines are most costly as well. Prices range from as little as 7 cents an hour for a single core machine running Linux to almost $10 an hour for a machine with 32 cores and almost half a terabyte of RAM. The G-series machines are reserved for the most power-hungry applications.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Costs can grow astronomically when you talk about clusters with hundreds or even thousands of cores. But cost isn’t really the point. The point is having massive amounts of computing power at your fingertips. Besides, the cost of “renting” even the largest virtual cluster pales in comparison to the cost of purchasing, setting up, and maintaining a similarly sized cluster of your own.</a:t>
            </a:r>
          </a:p>
          <a:p>
            <a:endParaRPr lang="en-US" dirty="0" smtClean="0"/>
          </a:p>
          <a:p>
            <a:r>
              <a:rPr lang="en-US" dirty="0" smtClean="0"/>
              <a:t>Not all VM sizes are available in all data centers. For the latest pricing information and availability, see https://azure.microsoft.com/en-us/pricing/details/virtual-machines.</a:t>
            </a:r>
          </a:p>
          <a:p>
            <a:endParaRPr lang="en-US" dirty="0" smtClean="0"/>
          </a:p>
          <a:p>
            <a:r>
              <a:rPr lang="en-US" dirty="0" smtClean="0"/>
              <a:t>N-series VMs are currently in preview</a:t>
            </a:r>
            <a:r>
              <a:rPr lang="en-US" baseline="0" dirty="0" smtClean="0"/>
              <a:t> and are an answer to researchers who need GPU power to perform complex calculations. They are equipped with NVIDIA Tesla GPUs.</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31635713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For background,</a:t>
            </a:r>
            <a:r>
              <a:rPr lang="en-US" baseline="0" dirty="0" smtClean="0"/>
              <a:t> see https://blogs.msdn.microsoft.com/uk_faculty_connection/2016/09/12/choosing-the-most-appropiate-azure-virtual-machine-specification/?wt.mc_id=DX_873849. Not shown here are H machines, which are optimized for extremely heavy computing workloads.</a:t>
            </a:r>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1935622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Here’s a quick look at three of the Azure VM sizes so you can see how they differ in cost and capability. One thing to keep in mind when deploying VMs is that you get charged for them whether they’re in use or not. When you’re finished using a VM or a cluster of VMs, it behooves you to go into the Azure portal and suspend each VM to avoid unnecessary charges. Once suspended, a VM is easily restarted so you can pick up where you left off and continue using it. I’ll show you how to start and stop VMs in the demo coming up shortly. I’ll also show you how to delete them so you can avoid even incurring storage charges for VMs that are no longer needed.</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3473641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 important element of HPC in Azure is the Azure Resource Manager. The Azure Resource Manager is a relatively recent addition to Azure. It lets you combine the resources that comprise an application – resources such as VMs, databases, virtual networks, and storage accounts – into </a:t>
            </a:r>
            <a:r>
              <a:rPr lang="en-US" sz="1200" i="1" kern="1200" dirty="0" smtClean="0">
                <a:solidFill>
                  <a:schemeClr val="tx1"/>
                </a:solidFill>
                <a:effectLst/>
                <a:latin typeface="+mn-lt"/>
                <a:ea typeface="+mn-ea"/>
                <a:cs typeface="+mn-cs"/>
              </a:rPr>
              <a:t>resource groups</a:t>
            </a:r>
            <a:r>
              <a:rPr lang="en-US" sz="1200" kern="1200" dirty="0" smtClean="0">
                <a:solidFill>
                  <a:schemeClr val="tx1"/>
                </a:solidFill>
                <a:effectLst/>
                <a:latin typeface="+mn-lt"/>
                <a:ea typeface="+mn-ea"/>
                <a:cs typeface="+mn-cs"/>
              </a:rPr>
              <a:t> so entire applications can be deployed, managed, and even deleted with a single step. Prior to Resource Manager, resources had to be created (and deleted) one by one, which quickly became onerous with large deployments.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Azure Resource Manager allows you to deploy applications using declarative templates called </a:t>
            </a:r>
            <a:r>
              <a:rPr lang="en-US" sz="1200" i="1" kern="1200" dirty="0" smtClean="0">
                <a:solidFill>
                  <a:schemeClr val="tx1"/>
                </a:solidFill>
                <a:effectLst/>
                <a:latin typeface="+mn-lt"/>
                <a:ea typeface="+mn-ea"/>
                <a:cs typeface="+mn-cs"/>
              </a:rPr>
              <a:t>deployment templates</a:t>
            </a:r>
            <a:r>
              <a:rPr lang="en-US" sz="1200" kern="1200" dirty="0" smtClean="0">
                <a:solidFill>
                  <a:schemeClr val="tx1"/>
                </a:solidFill>
                <a:effectLst/>
                <a:latin typeface="+mn-lt"/>
                <a:ea typeface="+mn-ea"/>
                <a:cs typeface="+mn-cs"/>
              </a:rPr>
              <a:t>. A template contains a complete description of all the resources that make up the application. Templates can include parameters that users will be prompted to fill in each time an application is deployed. Templates can also run scripts to initialize resources to a known and consistent state.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As an example, suppose you have built an HPC cluster that includes virtual machines and other Azure resources. With a template, you can script the creation of the entire cluster and optionally the data that goes with it. This makes it easy for others to spin up instances of the cluster, or for you to recreate it if you deleted it thinking you wouldn’t be needing it again.</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988917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You can build deployment templates of your own, or you can use ones that have already been built. An assortment of templates built by the Azure team and by others in the community can be found on the Azure </a:t>
            </a:r>
            <a:r>
              <a:rPr lang="en-US" sz="1200" kern="1200" dirty="0" err="1" smtClean="0">
                <a:solidFill>
                  <a:schemeClr val="tx1"/>
                </a:solidFill>
                <a:effectLst/>
                <a:latin typeface="+mn-lt"/>
                <a:ea typeface="+mn-ea"/>
                <a:cs typeface="+mn-cs"/>
              </a:rPr>
              <a:t>Quickstart</a:t>
            </a:r>
            <a:r>
              <a:rPr lang="en-US" sz="1200" kern="1200" dirty="0" smtClean="0">
                <a:solidFill>
                  <a:schemeClr val="tx1"/>
                </a:solidFill>
                <a:effectLst/>
                <a:latin typeface="+mn-lt"/>
                <a:ea typeface="+mn-ea"/>
                <a:cs typeface="+mn-cs"/>
              </a:rPr>
              <a:t> Templates Web site or on GitHub. There are templates for creating clusters of Linux VMs, deploying </a:t>
            </a:r>
            <a:r>
              <a:rPr lang="en-US" sz="1200" kern="1200" dirty="0" err="1" smtClean="0">
                <a:solidFill>
                  <a:schemeClr val="tx1"/>
                </a:solidFill>
                <a:effectLst/>
                <a:latin typeface="+mn-lt"/>
                <a:ea typeface="+mn-ea"/>
                <a:cs typeface="+mn-cs"/>
              </a:rPr>
              <a:t>Redis</a:t>
            </a:r>
            <a:r>
              <a:rPr lang="en-US" sz="1200" kern="1200" dirty="0" smtClean="0">
                <a:solidFill>
                  <a:schemeClr val="tx1"/>
                </a:solidFill>
                <a:effectLst/>
                <a:latin typeface="+mn-lt"/>
                <a:ea typeface="+mn-ea"/>
                <a:cs typeface="+mn-cs"/>
              </a:rPr>
              <a:t> clusters of Ubuntu VMs, deploying MySQL servers, creating Windows VMs provisioned with IIS, and a whole lot more. There is even a template that deploys Minecraft Server in an Ubuntu VM.</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Using any of these templates requires nothing more than a button click. Each template comes with documentation that tells you what parameters it requires and whether the template was created by Microsoft or by someone in the community. Best of all, you can view each template’s source code, which is little more than a JSON script, and customize it to fit your needs or even build upon it to create templates of your own.</a:t>
            </a:r>
          </a:p>
          <a:p>
            <a:endParaRPr lang="en-US" dirty="0" smtClean="0"/>
          </a:p>
          <a:p>
            <a:r>
              <a:rPr lang="en-US" dirty="0" smtClean="0"/>
              <a:t>The three templates pictured here are just a few of the many dozens of templates currently available.</a:t>
            </a:r>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39981875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Simple Linux Utility for Resource Management (SLURM), also known as the SLURM Workload Manager, is a free and open-source job scheduler for Linux that excels at distributing heavy computing workloads across clusters of machines and processors. It is used on more than half of the world's largest supercomputers and High-Performance Computing (HPC) clusters, and it enjoys widespread use in the research community for jobs that require significant CPU resources.</a:t>
            </a:r>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2236143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10/10/2016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10/10/2016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10/10/2016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10/10/2016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10/10/2016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10/10/2016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10/10/2016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10/10/2016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6</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rgbClr val="FFFFFF"/>
                </a:solidFill>
                <a:latin typeface="Segoe UI Light" panose="020B0502040204020203" pitchFamily="34" charset="0"/>
              </a:rPr>
              <a:t>Microsoft Azure </a:t>
            </a:r>
            <a:r>
              <a:rPr lang="en-US" sz="4000" dirty="0">
                <a:solidFill>
                  <a:srgbClr val="FFFFFF"/>
                </a:solidFill>
                <a:latin typeface="Segoe UI Light" panose="020B0502040204020203" pitchFamily="34" charset="0"/>
              </a:rPr>
              <a:t>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rgbClr val="FFFFFF"/>
                </a:solidFill>
                <a:ea typeface="Segoe UI" panose="020B0502040204020203" pitchFamily="34" charset="0"/>
                <a:cs typeface="Segoe UI" panose="020B0502040204020203" pitchFamily="34" charset="0"/>
              </a:rPr>
              <a:t>Microsoft A</a:t>
            </a:r>
            <a:r>
              <a:rPr lang="en-US" sz="2000" kern="1800" baseline="30000" dirty="0" smtClean="0">
                <a:solidFill>
                  <a:srgbClr val="FFFFFF"/>
                </a:solidFill>
                <a:ea typeface="Segoe UI" panose="020B0502040204020203" pitchFamily="34" charset="0"/>
                <a:cs typeface="Segoe UI" panose="020B0502040204020203" pitchFamily="34" charset="0"/>
              </a:rPr>
              <a:t>zure </a:t>
            </a:r>
            <a:r>
              <a:rPr lang="en-US" sz="2000" kern="1800" baseline="30000" dirty="0">
                <a:solidFill>
                  <a:srgbClr val="FFFFFF"/>
                </a:solidFill>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10/10/2016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10/10/2016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10/10/2016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10/10/2016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bit.ly/a4r-batch"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hyperlink" Target="http://bit.ly/a4r-ar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bit.ly/a4r-quickstart" TargetMode="External"/><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hyperlink" Target="http://bit.ly/a4r-github"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bit.ly/a4r-slur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Azure </a:t>
            </a:r>
            <a:r>
              <a:rPr lang="en-US" dirty="0" smtClean="0"/>
              <a:t>High-Performance Computing (HPC)</a:t>
            </a:r>
            <a:endParaRPr lang="en-US" dirty="0"/>
          </a:p>
        </p:txBody>
      </p:sp>
      <p:sp>
        <p:nvSpPr>
          <p:cNvPr id="3" name="Subtitle 2"/>
          <p:cNvSpPr>
            <a:spLocks noGrp="1"/>
          </p:cNvSpPr>
          <p:nvPr>
            <p:ph type="subTitle" idx="1"/>
          </p:nvPr>
        </p:nvSpPr>
        <p:spPr/>
        <p:txBody>
          <a:bodyPr/>
          <a:lstStyle/>
          <a:p>
            <a:r>
              <a:rPr lang="en-US" dirty="0" smtClean="0">
                <a:solidFill>
                  <a:srgbClr val="FFFF00"/>
                </a:solidFill>
              </a:rPr>
              <a:t>[ Instructor Name ]</a:t>
            </a:r>
            <a:endParaRPr lang="en-US" dirty="0">
              <a:solidFill>
                <a:srgbClr val="FFFF00"/>
              </a:solidFill>
            </a:endParaRPr>
          </a:p>
          <a:p>
            <a:r>
              <a:rPr lang="en-US" dirty="0" smtClean="0">
                <a:solidFill>
                  <a:srgbClr val="FFFF00"/>
                </a:solidFill>
              </a:rPr>
              <a:t>[ Instructor E-mail ]</a:t>
            </a:r>
            <a:endParaRPr lang="en-US" dirty="0">
              <a:solidFill>
                <a:srgbClr val="FFFF00"/>
              </a:solidFill>
            </a:endParaRPr>
          </a:p>
        </p:txBody>
      </p:sp>
    </p:spTree>
    <p:extLst>
      <p:ext uri="{BB962C8B-B14F-4D97-AF65-F5344CB8AC3E}">
        <p14:creationId xmlns:p14="http://schemas.microsoft.com/office/powerpoint/2010/main" val="2448505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HPC</a:t>
            </a:r>
            <a:endParaRPr lang="en-US" dirty="0"/>
          </a:p>
        </p:txBody>
      </p:sp>
      <p:sp>
        <p:nvSpPr>
          <p:cNvPr id="3" name="Content Placeholder 2"/>
          <p:cNvSpPr>
            <a:spLocks noGrp="1"/>
          </p:cNvSpPr>
          <p:nvPr>
            <p:ph idx="1"/>
          </p:nvPr>
        </p:nvSpPr>
        <p:spPr/>
        <p:txBody>
          <a:bodyPr/>
          <a:lstStyle/>
          <a:p>
            <a:r>
              <a:rPr lang="en-US" dirty="0"/>
              <a:t>Run massively parallel compute jobs in the cloud</a:t>
            </a:r>
          </a:p>
          <a:p>
            <a:pPr lvl="1"/>
            <a:r>
              <a:rPr lang="en-US" dirty="0"/>
              <a:t>Photorealistic 3D rendering</a:t>
            </a:r>
          </a:p>
          <a:p>
            <a:pPr lvl="1"/>
            <a:r>
              <a:rPr lang="en-US" dirty="0"/>
              <a:t>Brute force </a:t>
            </a:r>
            <a:r>
              <a:rPr lang="en-US" dirty="0" err="1"/>
              <a:t>cryptographical</a:t>
            </a:r>
            <a:r>
              <a:rPr lang="en-US" dirty="0"/>
              <a:t> analysis</a:t>
            </a:r>
          </a:p>
          <a:p>
            <a:pPr lvl="1"/>
            <a:r>
              <a:rPr lang="en-US" dirty="0" smtClean="0"/>
              <a:t>Financial </a:t>
            </a:r>
            <a:r>
              <a:rPr lang="en-US" dirty="0"/>
              <a:t>risk modeling, genomics research, and more</a:t>
            </a:r>
          </a:p>
          <a:p>
            <a:r>
              <a:rPr lang="en-US" dirty="0"/>
              <a:t>Deploy an HPC cluster in minutes and scale as needed</a:t>
            </a:r>
          </a:p>
          <a:p>
            <a:r>
              <a:rPr lang="en-US" dirty="0"/>
              <a:t>Automate deployments with deployment templates</a:t>
            </a:r>
          </a:p>
          <a:p>
            <a:r>
              <a:rPr lang="en-US" dirty="0"/>
              <a:t>Combine with Azure Batch for batch scheduling and compute management (</a:t>
            </a:r>
            <a:r>
              <a:rPr lang="en-US" dirty="0">
                <a:hlinkClick r:id="rId3"/>
              </a:rPr>
              <a:t>http://bit.ly/a4r-batch</a:t>
            </a:r>
            <a:r>
              <a:rPr lang="en-US" dirty="0" smtClean="0"/>
              <a:t>)</a:t>
            </a:r>
          </a:p>
          <a:p>
            <a:r>
              <a:rPr lang="en-US" dirty="0" smtClean="0"/>
              <a:t>Linux or Windows</a:t>
            </a:r>
            <a:endParaRPr lang="en-US" dirty="0"/>
          </a:p>
        </p:txBody>
      </p:sp>
    </p:spTree>
    <p:extLst>
      <p:ext uri="{BB962C8B-B14F-4D97-AF65-F5344CB8AC3E}">
        <p14:creationId xmlns:p14="http://schemas.microsoft.com/office/powerpoint/2010/main" val="2718515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Virtual-Machine Sizes</a:t>
            </a:r>
            <a:endParaRPr lang="en-US" dirty="0"/>
          </a:p>
        </p:txBody>
      </p:sp>
      <p:sp>
        <p:nvSpPr>
          <p:cNvPr id="4" name="Rectangle 3"/>
          <p:cNvSpPr/>
          <p:nvPr/>
        </p:nvSpPr>
        <p:spPr>
          <a:xfrm>
            <a:off x="0" y="1493750"/>
            <a:ext cx="3066413" cy="618631"/>
          </a:xfrm>
          <a:prstGeom prst="rect">
            <a:avLst/>
          </a:prstGeom>
        </p:spPr>
        <p:txBody>
          <a:bodyPr wrap="square" anchor="b">
            <a:spAutoFit/>
          </a:bodyPr>
          <a:lstStyle/>
          <a:p>
            <a:pPr algn="ctr">
              <a:lnSpc>
                <a:spcPct val="95000"/>
              </a:lnSpc>
              <a:buSzPct val="90000"/>
            </a:pPr>
            <a:r>
              <a:rPr lang="en-US" sz="3600" spc="-200" dirty="0" smtClean="0">
                <a:solidFill>
                  <a:schemeClr val="accent2"/>
                </a:solidFill>
                <a:latin typeface="Segoe UI Light" panose="020B0502040204020203" pitchFamily="34" charset="0"/>
                <a:cs typeface="Segoe UI Light" panose="020B0502040204020203" pitchFamily="34" charset="0"/>
              </a:rPr>
              <a:t>A-Series</a:t>
            </a:r>
            <a:endParaRPr lang="en-US" sz="4400" spc="-294" dirty="0">
              <a:solidFill>
                <a:schemeClr val="accent2"/>
              </a:solidFill>
              <a:latin typeface="Segoe UI Light" panose="020B0502040204020203" pitchFamily="34" charset="0"/>
              <a:cs typeface="Segoe UI Light" panose="020B0502040204020203" pitchFamily="34" charset="0"/>
            </a:endParaRPr>
          </a:p>
        </p:txBody>
      </p:sp>
      <p:sp>
        <p:nvSpPr>
          <p:cNvPr id="5" name="Rectangle 4"/>
          <p:cNvSpPr/>
          <p:nvPr/>
        </p:nvSpPr>
        <p:spPr>
          <a:xfrm>
            <a:off x="3068798" y="1690688"/>
            <a:ext cx="3064029" cy="618631"/>
          </a:xfrm>
          <a:prstGeom prst="rect">
            <a:avLst/>
          </a:prstGeom>
        </p:spPr>
        <p:txBody>
          <a:bodyPr wrap="square" anchor="b">
            <a:spAutoFit/>
          </a:bodyPr>
          <a:lstStyle/>
          <a:p>
            <a:pPr algn="ctr">
              <a:lnSpc>
                <a:spcPct val="95000"/>
              </a:lnSpc>
              <a:buSzPct val="90000"/>
            </a:pPr>
            <a:r>
              <a:rPr lang="en-US" sz="3600" spc="-200" dirty="0">
                <a:solidFill>
                  <a:schemeClr val="accent2"/>
                </a:solidFill>
                <a:latin typeface="Segoe UI Light" panose="020B0502040204020203" pitchFamily="34" charset="0"/>
                <a:cs typeface="Segoe UI Light" panose="020B0502040204020203" pitchFamily="34" charset="0"/>
              </a:rPr>
              <a:t>D</a:t>
            </a:r>
            <a:r>
              <a:rPr lang="en-US" sz="3600" spc="-200" dirty="0" smtClean="0">
                <a:solidFill>
                  <a:schemeClr val="accent2"/>
                </a:solidFill>
                <a:latin typeface="Segoe UI Light" panose="020B0502040204020203" pitchFamily="34" charset="0"/>
                <a:cs typeface="Segoe UI Light" panose="020B0502040204020203" pitchFamily="34" charset="0"/>
              </a:rPr>
              <a:t>-Series</a:t>
            </a:r>
            <a:endParaRPr lang="en-US" sz="4400" spc="-294" dirty="0">
              <a:solidFill>
                <a:schemeClr val="accent2"/>
              </a:solidFill>
              <a:latin typeface="Segoe UI Light" panose="020B0502040204020203" pitchFamily="34" charset="0"/>
              <a:cs typeface="Segoe UI Light" panose="020B0502040204020203" pitchFamily="34" charset="0"/>
            </a:endParaRPr>
          </a:p>
        </p:txBody>
      </p:sp>
      <p:sp>
        <p:nvSpPr>
          <p:cNvPr id="6" name="Rectangle 5"/>
          <p:cNvSpPr/>
          <p:nvPr/>
        </p:nvSpPr>
        <p:spPr>
          <a:xfrm>
            <a:off x="6148552" y="1690688"/>
            <a:ext cx="3052031" cy="618631"/>
          </a:xfrm>
          <a:prstGeom prst="rect">
            <a:avLst/>
          </a:prstGeom>
        </p:spPr>
        <p:txBody>
          <a:bodyPr wrap="square" anchor="b">
            <a:spAutoFit/>
          </a:bodyPr>
          <a:lstStyle/>
          <a:p>
            <a:pPr algn="ctr">
              <a:lnSpc>
                <a:spcPct val="95000"/>
              </a:lnSpc>
              <a:buSzPct val="90000"/>
            </a:pPr>
            <a:r>
              <a:rPr lang="en-US" sz="3600" spc="-200" dirty="0" smtClean="0">
                <a:solidFill>
                  <a:schemeClr val="accent2"/>
                </a:solidFill>
                <a:latin typeface="Segoe UI Light" panose="020B0502040204020203" pitchFamily="34" charset="0"/>
                <a:cs typeface="Segoe UI Light" panose="020B0502040204020203" pitchFamily="34" charset="0"/>
              </a:rPr>
              <a:t>F/G/H-Series</a:t>
            </a:r>
            <a:endParaRPr lang="en-US" sz="4400" spc="-294" dirty="0">
              <a:solidFill>
                <a:schemeClr val="accent2"/>
              </a:solidFill>
              <a:latin typeface="Segoe UI Light" panose="020B0502040204020203" pitchFamily="34" charset="0"/>
              <a:cs typeface="Segoe UI Light" panose="020B0502040204020203" pitchFamily="34" charset="0"/>
            </a:endParaRPr>
          </a:p>
        </p:txBody>
      </p:sp>
      <p:sp>
        <p:nvSpPr>
          <p:cNvPr id="7" name="Rectangle 6"/>
          <p:cNvSpPr/>
          <p:nvPr/>
        </p:nvSpPr>
        <p:spPr bwMode="auto">
          <a:xfrm>
            <a:off x="286632" y="2705579"/>
            <a:ext cx="600473"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accent2"/>
                </a:solidFill>
              </a:rPr>
              <a:t>A0</a:t>
            </a:r>
          </a:p>
        </p:txBody>
      </p:sp>
      <p:sp>
        <p:nvSpPr>
          <p:cNvPr id="8" name="Rectangle 7"/>
          <p:cNvSpPr/>
          <p:nvPr/>
        </p:nvSpPr>
        <p:spPr bwMode="auto">
          <a:xfrm>
            <a:off x="939813" y="2705579"/>
            <a:ext cx="600474"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accent2"/>
                </a:solidFill>
              </a:rPr>
              <a:t>A1</a:t>
            </a:r>
          </a:p>
        </p:txBody>
      </p:sp>
      <p:sp>
        <p:nvSpPr>
          <p:cNvPr id="9" name="Rectangle 8"/>
          <p:cNvSpPr/>
          <p:nvPr/>
        </p:nvSpPr>
        <p:spPr bwMode="auto">
          <a:xfrm>
            <a:off x="1592994" y="2705579"/>
            <a:ext cx="600474"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accent2"/>
                </a:solidFill>
              </a:rPr>
              <a:t>A2</a:t>
            </a:r>
          </a:p>
        </p:txBody>
      </p:sp>
      <p:sp>
        <p:nvSpPr>
          <p:cNvPr id="10" name="Rectangle 9"/>
          <p:cNvSpPr/>
          <p:nvPr/>
        </p:nvSpPr>
        <p:spPr bwMode="auto">
          <a:xfrm>
            <a:off x="2246175" y="2705579"/>
            <a:ext cx="600474"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accent2"/>
                </a:solidFill>
              </a:rPr>
              <a:t>A3</a:t>
            </a:r>
          </a:p>
        </p:txBody>
      </p:sp>
      <p:sp>
        <p:nvSpPr>
          <p:cNvPr id="11" name="Rectangle 10"/>
          <p:cNvSpPr/>
          <p:nvPr/>
        </p:nvSpPr>
        <p:spPr bwMode="auto">
          <a:xfrm>
            <a:off x="286632" y="3220586"/>
            <a:ext cx="600474"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accent2"/>
                </a:solidFill>
              </a:rPr>
              <a:t>A4</a:t>
            </a:r>
          </a:p>
        </p:txBody>
      </p:sp>
      <p:sp>
        <p:nvSpPr>
          <p:cNvPr id="12" name="Rectangle 11"/>
          <p:cNvSpPr/>
          <p:nvPr/>
        </p:nvSpPr>
        <p:spPr bwMode="auto">
          <a:xfrm>
            <a:off x="939813" y="3220586"/>
            <a:ext cx="600474"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accent2"/>
                </a:solidFill>
              </a:rPr>
              <a:t>A5</a:t>
            </a:r>
          </a:p>
        </p:txBody>
      </p:sp>
      <p:sp>
        <p:nvSpPr>
          <p:cNvPr id="13" name="Rectangle 12"/>
          <p:cNvSpPr/>
          <p:nvPr/>
        </p:nvSpPr>
        <p:spPr bwMode="auto">
          <a:xfrm>
            <a:off x="1592994" y="3220586"/>
            <a:ext cx="600474"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accent2"/>
                </a:solidFill>
              </a:rPr>
              <a:t>A6</a:t>
            </a:r>
          </a:p>
        </p:txBody>
      </p:sp>
      <p:sp>
        <p:nvSpPr>
          <p:cNvPr id="14" name="Rectangle 13"/>
          <p:cNvSpPr/>
          <p:nvPr/>
        </p:nvSpPr>
        <p:spPr bwMode="auto">
          <a:xfrm>
            <a:off x="2246175" y="3220586"/>
            <a:ext cx="600474"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accent2"/>
                </a:solidFill>
              </a:rPr>
              <a:t>A7</a:t>
            </a:r>
          </a:p>
        </p:txBody>
      </p:sp>
      <p:sp>
        <p:nvSpPr>
          <p:cNvPr id="15" name="Rectangle 14"/>
          <p:cNvSpPr/>
          <p:nvPr/>
        </p:nvSpPr>
        <p:spPr bwMode="auto">
          <a:xfrm>
            <a:off x="286632" y="4123850"/>
            <a:ext cx="600474"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gradFill>
                  <a:gsLst>
                    <a:gs pos="0">
                      <a:srgbClr val="FFFFFF"/>
                    </a:gs>
                    <a:gs pos="100000">
                      <a:srgbClr val="FFFFFF"/>
                    </a:gs>
                  </a:gsLst>
                  <a:lin ang="5400000" scaled="0"/>
                </a:gradFill>
              </a:rPr>
              <a:t>A8</a:t>
            </a:r>
          </a:p>
        </p:txBody>
      </p:sp>
      <p:sp>
        <p:nvSpPr>
          <p:cNvPr id="16" name="Rectangle 15"/>
          <p:cNvSpPr/>
          <p:nvPr/>
        </p:nvSpPr>
        <p:spPr bwMode="auto">
          <a:xfrm>
            <a:off x="939813" y="4123850"/>
            <a:ext cx="600474"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gradFill>
                  <a:gsLst>
                    <a:gs pos="0">
                      <a:srgbClr val="FFFFFF"/>
                    </a:gs>
                    <a:gs pos="100000">
                      <a:srgbClr val="FFFFFF"/>
                    </a:gs>
                  </a:gsLst>
                  <a:lin ang="5400000" scaled="0"/>
                </a:gradFill>
              </a:rPr>
              <a:t>A9</a:t>
            </a:r>
          </a:p>
        </p:txBody>
      </p:sp>
      <p:sp>
        <p:nvSpPr>
          <p:cNvPr id="17" name="Rectangle 16"/>
          <p:cNvSpPr/>
          <p:nvPr/>
        </p:nvSpPr>
        <p:spPr bwMode="auto">
          <a:xfrm>
            <a:off x="1592994" y="4123850"/>
            <a:ext cx="600474"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gradFill>
                  <a:gsLst>
                    <a:gs pos="0">
                      <a:srgbClr val="FFFFFF"/>
                    </a:gs>
                    <a:gs pos="100000">
                      <a:srgbClr val="FFFFFF"/>
                    </a:gs>
                  </a:gsLst>
                  <a:lin ang="5400000" scaled="0"/>
                </a:gradFill>
              </a:rPr>
              <a:t>A10</a:t>
            </a:r>
          </a:p>
        </p:txBody>
      </p:sp>
      <p:sp>
        <p:nvSpPr>
          <p:cNvPr id="18" name="Rectangle 17"/>
          <p:cNvSpPr/>
          <p:nvPr/>
        </p:nvSpPr>
        <p:spPr bwMode="auto">
          <a:xfrm>
            <a:off x="2246175" y="4123850"/>
            <a:ext cx="600474"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gradFill>
                  <a:gsLst>
                    <a:gs pos="0">
                      <a:srgbClr val="FFFFFF"/>
                    </a:gs>
                    <a:gs pos="100000">
                      <a:srgbClr val="FFFFFF"/>
                    </a:gs>
                  </a:gsLst>
                  <a:lin ang="5400000" scaled="0"/>
                </a:gradFill>
              </a:rPr>
              <a:t>A11</a:t>
            </a:r>
          </a:p>
        </p:txBody>
      </p:sp>
      <p:sp>
        <p:nvSpPr>
          <p:cNvPr id="19" name="Rectangle 18"/>
          <p:cNvSpPr/>
          <p:nvPr/>
        </p:nvSpPr>
        <p:spPr bwMode="auto">
          <a:xfrm>
            <a:off x="3324306" y="2705579"/>
            <a:ext cx="600473" cy="430306"/>
          </a:xfrm>
          <a:prstGeom prst="rect">
            <a:avLst/>
          </a:prstGeom>
          <a:noFill/>
          <a:ln w="190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accent3"/>
                </a:solidFill>
              </a:rPr>
              <a:t>D1</a:t>
            </a:r>
          </a:p>
        </p:txBody>
      </p:sp>
      <p:sp>
        <p:nvSpPr>
          <p:cNvPr id="20" name="Rectangle 19"/>
          <p:cNvSpPr/>
          <p:nvPr/>
        </p:nvSpPr>
        <p:spPr bwMode="auto">
          <a:xfrm>
            <a:off x="3977487" y="2705579"/>
            <a:ext cx="600474" cy="430306"/>
          </a:xfrm>
          <a:prstGeom prst="rect">
            <a:avLst/>
          </a:prstGeom>
          <a:noFill/>
          <a:ln w="190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accent3"/>
                </a:solidFill>
              </a:rPr>
              <a:t>D2</a:t>
            </a:r>
          </a:p>
        </p:txBody>
      </p:sp>
      <p:sp>
        <p:nvSpPr>
          <p:cNvPr id="21" name="Rectangle 20"/>
          <p:cNvSpPr/>
          <p:nvPr/>
        </p:nvSpPr>
        <p:spPr bwMode="auto">
          <a:xfrm>
            <a:off x="4630668" y="2705579"/>
            <a:ext cx="600474" cy="430306"/>
          </a:xfrm>
          <a:prstGeom prst="rect">
            <a:avLst/>
          </a:prstGeom>
          <a:noFill/>
          <a:ln w="190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accent3"/>
                </a:solidFill>
              </a:rPr>
              <a:t>D3</a:t>
            </a:r>
          </a:p>
        </p:txBody>
      </p:sp>
      <p:sp>
        <p:nvSpPr>
          <p:cNvPr id="22" name="Rectangle 21"/>
          <p:cNvSpPr/>
          <p:nvPr/>
        </p:nvSpPr>
        <p:spPr bwMode="auto">
          <a:xfrm>
            <a:off x="5283849" y="2705579"/>
            <a:ext cx="600474" cy="430306"/>
          </a:xfrm>
          <a:prstGeom prst="rect">
            <a:avLst/>
          </a:prstGeom>
          <a:noFill/>
          <a:ln w="190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accent3"/>
                </a:solidFill>
              </a:rPr>
              <a:t>D4</a:t>
            </a:r>
          </a:p>
        </p:txBody>
      </p:sp>
      <p:sp>
        <p:nvSpPr>
          <p:cNvPr id="23" name="Rectangle 22"/>
          <p:cNvSpPr/>
          <p:nvPr/>
        </p:nvSpPr>
        <p:spPr bwMode="auto">
          <a:xfrm>
            <a:off x="3324306" y="3220586"/>
            <a:ext cx="600474" cy="430306"/>
          </a:xfrm>
          <a:prstGeom prst="rect">
            <a:avLst/>
          </a:prstGeom>
          <a:noFill/>
          <a:ln w="190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accent3"/>
                </a:solidFill>
              </a:rPr>
              <a:t>D11</a:t>
            </a:r>
          </a:p>
        </p:txBody>
      </p:sp>
      <p:sp>
        <p:nvSpPr>
          <p:cNvPr id="24" name="Rectangle 23"/>
          <p:cNvSpPr/>
          <p:nvPr/>
        </p:nvSpPr>
        <p:spPr bwMode="auto">
          <a:xfrm>
            <a:off x="3977487" y="3220586"/>
            <a:ext cx="600474" cy="430306"/>
          </a:xfrm>
          <a:prstGeom prst="rect">
            <a:avLst/>
          </a:prstGeom>
          <a:noFill/>
          <a:ln w="190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accent3"/>
                </a:solidFill>
              </a:rPr>
              <a:t>D12</a:t>
            </a:r>
          </a:p>
        </p:txBody>
      </p:sp>
      <p:sp>
        <p:nvSpPr>
          <p:cNvPr id="25" name="Rectangle 24"/>
          <p:cNvSpPr/>
          <p:nvPr/>
        </p:nvSpPr>
        <p:spPr bwMode="auto">
          <a:xfrm>
            <a:off x="4630668" y="3220586"/>
            <a:ext cx="600474" cy="430306"/>
          </a:xfrm>
          <a:prstGeom prst="rect">
            <a:avLst/>
          </a:prstGeom>
          <a:noFill/>
          <a:ln w="190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accent3"/>
                </a:solidFill>
              </a:rPr>
              <a:t>D13</a:t>
            </a:r>
          </a:p>
        </p:txBody>
      </p:sp>
      <p:sp>
        <p:nvSpPr>
          <p:cNvPr id="26" name="Rectangle 25"/>
          <p:cNvSpPr/>
          <p:nvPr/>
        </p:nvSpPr>
        <p:spPr bwMode="auto">
          <a:xfrm>
            <a:off x="5283849" y="3220586"/>
            <a:ext cx="600474" cy="430306"/>
          </a:xfrm>
          <a:prstGeom prst="rect">
            <a:avLst/>
          </a:prstGeom>
          <a:noFill/>
          <a:ln w="190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accent3"/>
                </a:solidFill>
              </a:rPr>
              <a:t>D14</a:t>
            </a:r>
          </a:p>
        </p:txBody>
      </p:sp>
      <p:sp>
        <p:nvSpPr>
          <p:cNvPr id="27" name="TextBox 26"/>
          <p:cNvSpPr txBox="1"/>
          <p:nvPr/>
        </p:nvSpPr>
        <p:spPr>
          <a:xfrm>
            <a:off x="9414995" y="2458339"/>
            <a:ext cx="1829027" cy="221599"/>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NVIDIA M60 x 1/2/4</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sp>
        <p:nvSpPr>
          <p:cNvPr id="28" name="TextBox 27"/>
          <p:cNvSpPr txBox="1"/>
          <p:nvPr/>
        </p:nvSpPr>
        <p:spPr>
          <a:xfrm>
            <a:off x="9414995" y="3544710"/>
            <a:ext cx="1763303" cy="221599"/>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NVIDIA K80 x 1/2/4</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sp>
        <p:nvSpPr>
          <p:cNvPr id="29" name="TextBox 28"/>
          <p:cNvSpPr txBox="1"/>
          <p:nvPr/>
        </p:nvSpPr>
        <p:spPr>
          <a:xfrm>
            <a:off x="286632" y="3887443"/>
            <a:ext cx="1710789" cy="221599"/>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Compute-intensive</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sp>
        <p:nvSpPr>
          <p:cNvPr id="30" name="Rectangle 29"/>
          <p:cNvSpPr/>
          <p:nvPr/>
        </p:nvSpPr>
        <p:spPr bwMode="auto">
          <a:xfrm>
            <a:off x="6399558" y="5554775"/>
            <a:ext cx="600473" cy="430306"/>
          </a:xfrm>
          <a:prstGeom prst="rect">
            <a:avLst/>
          </a:prstGeom>
          <a:solidFill>
            <a:schemeClr val="bg2">
              <a:lumMod val="5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bg1"/>
                </a:solidFill>
              </a:rPr>
              <a:t>H8</a:t>
            </a:r>
          </a:p>
        </p:txBody>
      </p:sp>
      <p:sp>
        <p:nvSpPr>
          <p:cNvPr id="31" name="Rectangle 30"/>
          <p:cNvSpPr/>
          <p:nvPr/>
        </p:nvSpPr>
        <p:spPr bwMode="auto">
          <a:xfrm>
            <a:off x="7052739" y="5554775"/>
            <a:ext cx="600474" cy="430306"/>
          </a:xfrm>
          <a:prstGeom prst="rect">
            <a:avLst/>
          </a:prstGeom>
          <a:solidFill>
            <a:schemeClr val="bg2">
              <a:lumMod val="5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bg1"/>
                </a:solidFill>
              </a:rPr>
              <a:t>H16</a:t>
            </a:r>
          </a:p>
        </p:txBody>
      </p:sp>
      <p:sp>
        <p:nvSpPr>
          <p:cNvPr id="32" name="Rectangle 31"/>
          <p:cNvSpPr/>
          <p:nvPr/>
        </p:nvSpPr>
        <p:spPr bwMode="auto">
          <a:xfrm>
            <a:off x="7705920" y="5554775"/>
            <a:ext cx="600474" cy="430306"/>
          </a:xfrm>
          <a:prstGeom prst="rect">
            <a:avLst/>
          </a:prstGeom>
          <a:solidFill>
            <a:schemeClr val="bg2">
              <a:lumMod val="5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bg1"/>
                </a:solidFill>
              </a:rPr>
              <a:t>H8m</a:t>
            </a:r>
          </a:p>
        </p:txBody>
      </p:sp>
      <p:sp>
        <p:nvSpPr>
          <p:cNvPr id="33" name="Rectangle 32"/>
          <p:cNvSpPr/>
          <p:nvPr/>
        </p:nvSpPr>
        <p:spPr bwMode="auto">
          <a:xfrm>
            <a:off x="8359100" y="5554775"/>
            <a:ext cx="604425" cy="430306"/>
          </a:xfrm>
          <a:prstGeom prst="rect">
            <a:avLst/>
          </a:prstGeom>
          <a:solidFill>
            <a:schemeClr val="bg2">
              <a:lumMod val="5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bg1"/>
                </a:solidFill>
              </a:rPr>
              <a:t>H16m</a:t>
            </a:r>
          </a:p>
        </p:txBody>
      </p:sp>
      <p:sp>
        <p:nvSpPr>
          <p:cNvPr id="34" name="Rectangle 33"/>
          <p:cNvSpPr/>
          <p:nvPr/>
        </p:nvSpPr>
        <p:spPr bwMode="auto">
          <a:xfrm>
            <a:off x="6399557" y="6069782"/>
            <a:ext cx="1253655" cy="430306"/>
          </a:xfrm>
          <a:prstGeom prst="rect">
            <a:avLst/>
          </a:prstGeom>
          <a:solidFill>
            <a:schemeClr val="bg2">
              <a:lumMod val="5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bg1"/>
                </a:solidFill>
              </a:rPr>
              <a:t>H16r</a:t>
            </a:r>
          </a:p>
        </p:txBody>
      </p:sp>
      <p:sp>
        <p:nvSpPr>
          <p:cNvPr id="35" name="Rectangle 34"/>
          <p:cNvSpPr/>
          <p:nvPr/>
        </p:nvSpPr>
        <p:spPr bwMode="auto">
          <a:xfrm>
            <a:off x="7709049" y="6069782"/>
            <a:ext cx="1254477" cy="430306"/>
          </a:xfrm>
          <a:prstGeom prst="rect">
            <a:avLst/>
          </a:prstGeom>
          <a:solidFill>
            <a:schemeClr val="bg2">
              <a:lumMod val="5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bg1"/>
                </a:solidFill>
              </a:rPr>
              <a:t>H16mr</a:t>
            </a:r>
          </a:p>
        </p:txBody>
      </p:sp>
      <p:sp>
        <p:nvSpPr>
          <p:cNvPr id="36" name="TextBox 35"/>
          <p:cNvSpPr txBox="1"/>
          <p:nvPr/>
        </p:nvSpPr>
        <p:spPr>
          <a:xfrm>
            <a:off x="3324306" y="2458339"/>
            <a:ext cx="2238883" cy="221599"/>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Also available in DS sizes</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sp>
        <p:nvSpPr>
          <p:cNvPr id="37" name="Rectangle 36"/>
          <p:cNvSpPr/>
          <p:nvPr/>
        </p:nvSpPr>
        <p:spPr bwMode="auto">
          <a:xfrm>
            <a:off x="3324305" y="5554775"/>
            <a:ext cx="1239428" cy="430306"/>
          </a:xfrm>
          <a:prstGeom prst="rect">
            <a:avLst/>
          </a:prstGeom>
          <a:solidFill>
            <a:schemeClr val="accent3"/>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bg1"/>
                </a:solidFill>
              </a:rPr>
              <a:t>D15v2</a:t>
            </a:r>
            <a:endParaRPr lang="en-US" sz="1600" dirty="0">
              <a:solidFill>
                <a:schemeClr val="bg1"/>
              </a:solidFill>
            </a:endParaRPr>
          </a:p>
        </p:txBody>
      </p:sp>
      <p:sp>
        <p:nvSpPr>
          <p:cNvPr id="38" name="Rectangle 37"/>
          <p:cNvSpPr/>
          <p:nvPr/>
        </p:nvSpPr>
        <p:spPr bwMode="auto">
          <a:xfrm>
            <a:off x="9420456" y="2701192"/>
            <a:ext cx="813307"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gradFill>
                  <a:gsLst>
                    <a:gs pos="0">
                      <a:srgbClr val="FFFFFF"/>
                    </a:gs>
                    <a:gs pos="100000">
                      <a:srgbClr val="FFFFFF"/>
                    </a:gs>
                  </a:gsLst>
                  <a:lin ang="5400000" scaled="0"/>
                </a:gradFill>
              </a:rPr>
              <a:t>NV6</a:t>
            </a:r>
          </a:p>
        </p:txBody>
      </p:sp>
      <p:sp>
        <p:nvSpPr>
          <p:cNvPr id="39" name="Rectangle 38"/>
          <p:cNvSpPr/>
          <p:nvPr/>
        </p:nvSpPr>
        <p:spPr bwMode="auto">
          <a:xfrm>
            <a:off x="10293920" y="2701192"/>
            <a:ext cx="813307"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gradFill>
                  <a:gsLst>
                    <a:gs pos="0">
                      <a:srgbClr val="FFFFFF"/>
                    </a:gs>
                    <a:gs pos="100000">
                      <a:srgbClr val="FFFFFF"/>
                    </a:gs>
                  </a:gsLst>
                  <a:lin ang="5400000" scaled="0"/>
                </a:gradFill>
              </a:rPr>
              <a:t>NV12</a:t>
            </a:r>
          </a:p>
        </p:txBody>
      </p:sp>
      <p:sp>
        <p:nvSpPr>
          <p:cNvPr id="40" name="Rectangle 39"/>
          <p:cNvSpPr/>
          <p:nvPr/>
        </p:nvSpPr>
        <p:spPr bwMode="auto">
          <a:xfrm>
            <a:off x="11167384" y="2701192"/>
            <a:ext cx="813307"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gradFill>
                  <a:gsLst>
                    <a:gs pos="0">
                      <a:srgbClr val="FFFFFF"/>
                    </a:gs>
                    <a:gs pos="100000">
                      <a:srgbClr val="FFFFFF"/>
                    </a:gs>
                  </a:gsLst>
                  <a:lin ang="5400000" scaled="0"/>
                </a:gradFill>
              </a:rPr>
              <a:t>NV24</a:t>
            </a:r>
          </a:p>
        </p:txBody>
      </p:sp>
      <p:sp>
        <p:nvSpPr>
          <p:cNvPr id="41" name="Rectangle 40"/>
          <p:cNvSpPr/>
          <p:nvPr/>
        </p:nvSpPr>
        <p:spPr bwMode="auto">
          <a:xfrm>
            <a:off x="9420456" y="3786066"/>
            <a:ext cx="813307"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gradFill>
                  <a:gsLst>
                    <a:gs pos="0">
                      <a:srgbClr val="FFFFFF"/>
                    </a:gs>
                    <a:gs pos="100000">
                      <a:srgbClr val="FFFFFF"/>
                    </a:gs>
                  </a:gsLst>
                  <a:lin ang="5400000" scaled="0"/>
                </a:gradFill>
              </a:rPr>
              <a:t>NC6</a:t>
            </a:r>
          </a:p>
        </p:txBody>
      </p:sp>
      <p:sp>
        <p:nvSpPr>
          <p:cNvPr id="42" name="Rectangle 41"/>
          <p:cNvSpPr/>
          <p:nvPr/>
        </p:nvSpPr>
        <p:spPr bwMode="auto">
          <a:xfrm>
            <a:off x="10293920" y="3786066"/>
            <a:ext cx="813307"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gradFill>
                  <a:gsLst>
                    <a:gs pos="0">
                      <a:srgbClr val="FFFFFF"/>
                    </a:gs>
                    <a:gs pos="100000">
                      <a:srgbClr val="FFFFFF"/>
                    </a:gs>
                  </a:gsLst>
                  <a:lin ang="5400000" scaled="0"/>
                </a:gradFill>
              </a:rPr>
              <a:t>NC12</a:t>
            </a:r>
          </a:p>
        </p:txBody>
      </p:sp>
      <p:sp>
        <p:nvSpPr>
          <p:cNvPr id="43" name="Rectangle 42"/>
          <p:cNvSpPr/>
          <p:nvPr/>
        </p:nvSpPr>
        <p:spPr bwMode="auto">
          <a:xfrm>
            <a:off x="11167384" y="3786066"/>
            <a:ext cx="813307"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gradFill>
                  <a:gsLst>
                    <a:gs pos="0">
                      <a:srgbClr val="FFFFFF"/>
                    </a:gs>
                    <a:gs pos="100000">
                      <a:srgbClr val="FFFFFF"/>
                    </a:gs>
                  </a:gsLst>
                  <a:lin ang="5400000" scaled="0"/>
                </a:gradFill>
              </a:rPr>
              <a:t>NC24</a:t>
            </a:r>
          </a:p>
        </p:txBody>
      </p:sp>
      <p:sp>
        <p:nvSpPr>
          <p:cNvPr id="44" name="Rectangle 43"/>
          <p:cNvSpPr/>
          <p:nvPr/>
        </p:nvSpPr>
        <p:spPr bwMode="auto">
          <a:xfrm>
            <a:off x="6406290" y="2705579"/>
            <a:ext cx="600473" cy="430306"/>
          </a:xfrm>
          <a:prstGeom prst="rect">
            <a:avLst/>
          </a:prstGeom>
          <a:noFill/>
          <a:ln w="19050">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bg2">
                    <a:lumMod val="50000"/>
                  </a:schemeClr>
                </a:solidFill>
              </a:rPr>
              <a:t>F1</a:t>
            </a:r>
          </a:p>
        </p:txBody>
      </p:sp>
      <p:sp>
        <p:nvSpPr>
          <p:cNvPr id="45" name="Rectangle 44"/>
          <p:cNvSpPr/>
          <p:nvPr/>
        </p:nvSpPr>
        <p:spPr bwMode="auto">
          <a:xfrm>
            <a:off x="7059471" y="2705579"/>
            <a:ext cx="600474" cy="430306"/>
          </a:xfrm>
          <a:prstGeom prst="rect">
            <a:avLst/>
          </a:prstGeom>
          <a:noFill/>
          <a:ln w="19050">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bg2">
                    <a:lumMod val="50000"/>
                  </a:schemeClr>
                </a:solidFill>
              </a:rPr>
              <a:t>F2</a:t>
            </a:r>
          </a:p>
        </p:txBody>
      </p:sp>
      <p:sp>
        <p:nvSpPr>
          <p:cNvPr id="46" name="Rectangle 45"/>
          <p:cNvSpPr/>
          <p:nvPr/>
        </p:nvSpPr>
        <p:spPr bwMode="auto">
          <a:xfrm>
            <a:off x="7712652" y="2705579"/>
            <a:ext cx="600474" cy="430306"/>
          </a:xfrm>
          <a:prstGeom prst="rect">
            <a:avLst/>
          </a:prstGeom>
          <a:noFill/>
          <a:ln w="19050">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bg2">
                    <a:lumMod val="50000"/>
                  </a:schemeClr>
                </a:solidFill>
              </a:rPr>
              <a:t>F4</a:t>
            </a:r>
          </a:p>
        </p:txBody>
      </p:sp>
      <p:sp>
        <p:nvSpPr>
          <p:cNvPr id="47" name="Rectangle 46"/>
          <p:cNvSpPr/>
          <p:nvPr/>
        </p:nvSpPr>
        <p:spPr bwMode="auto">
          <a:xfrm>
            <a:off x="8365833" y="2705579"/>
            <a:ext cx="600474" cy="430306"/>
          </a:xfrm>
          <a:prstGeom prst="rect">
            <a:avLst/>
          </a:prstGeom>
          <a:noFill/>
          <a:ln w="19050">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bg2">
                    <a:lumMod val="50000"/>
                  </a:schemeClr>
                </a:solidFill>
              </a:rPr>
              <a:t>F8</a:t>
            </a:r>
          </a:p>
        </p:txBody>
      </p:sp>
      <p:sp>
        <p:nvSpPr>
          <p:cNvPr id="48" name="Rectangle 47"/>
          <p:cNvSpPr/>
          <p:nvPr/>
        </p:nvSpPr>
        <p:spPr bwMode="auto">
          <a:xfrm>
            <a:off x="6406290" y="3220586"/>
            <a:ext cx="600473" cy="430306"/>
          </a:xfrm>
          <a:prstGeom prst="rect">
            <a:avLst/>
          </a:prstGeom>
          <a:noFill/>
          <a:ln w="19050">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bg2">
                    <a:lumMod val="50000"/>
                  </a:schemeClr>
                </a:solidFill>
              </a:rPr>
              <a:t>F16</a:t>
            </a:r>
          </a:p>
        </p:txBody>
      </p:sp>
      <p:sp>
        <p:nvSpPr>
          <p:cNvPr id="49" name="TextBox 48"/>
          <p:cNvSpPr txBox="1"/>
          <p:nvPr/>
        </p:nvSpPr>
        <p:spPr>
          <a:xfrm>
            <a:off x="6406290" y="2458339"/>
            <a:ext cx="2173159" cy="221599"/>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Also available in Fs sizes</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sp>
        <p:nvSpPr>
          <p:cNvPr id="50" name="Rectangle 49"/>
          <p:cNvSpPr/>
          <p:nvPr/>
        </p:nvSpPr>
        <p:spPr bwMode="auto">
          <a:xfrm>
            <a:off x="6406290" y="4130177"/>
            <a:ext cx="600473" cy="430306"/>
          </a:xfrm>
          <a:prstGeom prst="rect">
            <a:avLst/>
          </a:prstGeom>
          <a:solidFill>
            <a:schemeClr val="bg2">
              <a:lumMod val="90000"/>
            </a:schemeClr>
          </a:solidFill>
          <a:ln w="19050">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bg2">
                    <a:lumMod val="50000"/>
                  </a:schemeClr>
                </a:solidFill>
              </a:rPr>
              <a:t>G1</a:t>
            </a:r>
          </a:p>
        </p:txBody>
      </p:sp>
      <p:sp>
        <p:nvSpPr>
          <p:cNvPr id="51" name="Rectangle 50"/>
          <p:cNvSpPr/>
          <p:nvPr/>
        </p:nvSpPr>
        <p:spPr bwMode="auto">
          <a:xfrm>
            <a:off x="7059471" y="4130177"/>
            <a:ext cx="600474" cy="430306"/>
          </a:xfrm>
          <a:prstGeom prst="rect">
            <a:avLst/>
          </a:prstGeom>
          <a:solidFill>
            <a:schemeClr val="bg2">
              <a:lumMod val="90000"/>
            </a:schemeClr>
          </a:solidFill>
          <a:ln w="19050">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bg2">
                    <a:lumMod val="50000"/>
                  </a:schemeClr>
                </a:solidFill>
              </a:rPr>
              <a:t>G2</a:t>
            </a:r>
          </a:p>
        </p:txBody>
      </p:sp>
      <p:sp>
        <p:nvSpPr>
          <p:cNvPr id="52" name="Rectangle 51"/>
          <p:cNvSpPr/>
          <p:nvPr/>
        </p:nvSpPr>
        <p:spPr bwMode="auto">
          <a:xfrm>
            <a:off x="7712652" y="4130177"/>
            <a:ext cx="600474" cy="430306"/>
          </a:xfrm>
          <a:prstGeom prst="rect">
            <a:avLst/>
          </a:prstGeom>
          <a:solidFill>
            <a:schemeClr val="bg2">
              <a:lumMod val="90000"/>
            </a:schemeClr>
          </a:solidFill>
          <a:ln w="19050">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bg2">
                    <a:lumMod val="50000"/>
                  </a:schemeClr>
                </a:solidFill>
              </a:rPr>
              <a:t>G3</a:t>
            </a:r>
          </a:p>
        </p:txBody>
      </p:sp>
      <p:sp>
        <p:nvSpPr>
          <p:cNvPr id="53" name="Rectangle 52"/>
          <p:cNvSpPr/>
          <p:nvPr/>
        </p:nvSpPr>
        <p:spPr bwMode="auto">
          <a:xfrm>
            <a:off x="8365833" y="4130177"/>
            <a:ext cx="600474" cy="430306"/>
          </a:xfrm>
          <a:prstGeom prst="rect">
            <a:avLst/>
          </a:prstGeom>
          <a:solidFill>
            <a:schemeClr val="bg2">
              <a:lumMod val="90000"/>
            </a:schemeClr>
          </a:solidFill>
          <a:ln w="19050">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bg2">
                    <a:lumMod val="50000"/>
                  </a:schemeClr>
                </a:solidFill>
              </a:rPr>
              <a:t>G4</a:t>
            </a:r>
          </a:p>
        </p:txBody>
      </p:sp>
      <p:sp>
        <p:nvSpPr>
          <p:cNvPr id="54" name="Rectangle 53"/>
          <p:cNvSpPr/>
          <p:nvPr/>
        </p:nvSpPr>
        <p:spPr bwMode="auto">
          <a:xfrm>
            <a:off x="6406290" y="4645184"/>
            <a:ext cx="600473" cy="430306"/>
          </a:xfrm>
          <a:prstGeom prst="rect">
            <a:avLst/>
          </a:prstGeom>
          <a:solidFill>
            <a:schemeClr val="bg2">
              <a:lumMod val="90000"/>
            </a:schemeClr>
          </a:solidFill>
          <a:ln w="19050">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bg2">
                    <a:lumMod val="50000"/>
                  </a:schemeClr>
                </a:solidFill>
              </a:rPr>
              <a:t>G5</a:t>
            </a:r>
          </a:p>
        </p:txBody>
      </p:sp>
      <p:sp>
        <p:nvSpPr>
          <p:cNvPr id="55" name="TextBox 54"/>
          <p:cNvSpPr txBox="1"/>
          <p:nvPr/>
        </p:nvSpPr>
        <p:spPr>
          <a:xfrm>
            <a:off x="6406290" y="3882937"/>
            <a:ext cx="2235677" cy="221599"/>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Also available in GS sizes</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sp>
        <p:nvSpPr>
          <p:cNvPr id="56" name="Rectangle 55"/>
          <p:cNvSpPr/>
          <p:nvPr/>
        </p:nvSpPr>
        <p:spPr bwMode="auto">
          <a:xfrm>
            <a:off x="3324306" y="4123850"/>
            <a:ext cx="600473" cy="430306"/>
          </a:xfrm>
          <a:prstGeom prst="rect">
            <a:avLst/>
          </a:prstGeom>
          <a:solidFill>
            <a:schemeClr val="accent3"/>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bg1"/>
                </a:solidFill>
              </a:rPr>
              <a:t>D1v2</a:t>
            </a:r>
            <a:endParaRPr lang="en-US" sz="1600" dirty="0">
              <a:solidFill>
                <a:schemeClr val="bg1"/>
              </a:solidFill>
            </a:endParaRPr>
          </a:p>
        </p:txBody>
      </p:sp>
      <p:sp>
        <p:nvSpPr>
          <p:cNvPr id="57" name="Rectangle 56"/>
          <p:cNvSpPr/>
          <p:nvPr/>
        </p:nvSpPr>
        <p:spPr bwMode="auto">
          <a:xfrm>
            <a:off x="3977487" y="4123850"/>
            <a:ext cx="600474" cy="430306"/>
          </a:xfrm>
          <a:prstGeom prst="rect">
            <a:avLst/>
          </a:prstGeom>
          <a:solidFill>
            <a:schemeClr val="accent3"/>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bg1"/>
                </a:solidFill>
              </a:rPr>
              <a:t>D2v2</a:t>
            </a:r>
            <a:endParaRPr lang="en-US" sz="1600" dirty="0">
              <a:solidFill>
                <a:schemeClr val="bg1"/>
              </a:solidFill>
            </a:endParaRPr>
          </a:p>
        </p:txBody>
      </p:sp>
      <p:sp>
        <p:nvSpPr>
          <p:cNvPr id="58" name="Rectangle 57"/>
          <p:cNvSpPr/>
          <p:nvPr/>
        </p:nvSpPr>
        <p:spPr bwMode="auto">
          <a:xfrm>
            <a:off x="4630668" y="4123850"/>
            <a:ext cx="600474" cy="430306"/>
          </a:xfrm>
          <a:prstGeom prst="rect">
            <a:avLst/>
          </a:prstGeom>
          <a:solidFill>
            <a:schemeClr val="accent3"/>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bg1"/>
                </a:solidFill>
              </a:rPr>
              <a:t>D3v2</a:t>
            </a:r>
            <a:endParaRPr lang="en-US" sz="1600" dirty="0">
              <a:solidFill>
                <a:schemeClr val="bg1"/>
              </a:solidFill>
            </a:endParaRPr>
          </a:p>
        </p:txBody>
      </p:sp>
      <p:sp>
        <p:nvSpPr>
          <p:cNvPr id="59" name="Rectangle 58"/>
          <p:cNvSpPr/>
          <p:nvPr/>
        </p:nvSpPr>
        <p:spPr bwMode="auto">
          <a:xfrm>
            <a:off x="5283849" y="4123850"/>
            <a:ext cx="600474" cy="430306"/>
          </a:xfrm>
          <a:prstGeom prst="rect">
            <a:avLst/>
          </a:prstGeom>
          <a:solidFill>
            <a:schemeClr val="accent3"/>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bg1"/>
                </a:solidFill>
              </a:rPr>
              <a:t>D4v2</a:t>
            </a:r>
            <a:endParaRPr lang="en-US" sz="1600" dirty="0">
              <a:solidFill>
                <a:schemeClr val="bg1"/>
              </a:solidFill>
            </a:endParaRPr>
          </a:p>
        </p:txBody>
      </p:sp>
      <p:sp>
        <p:nvSpPr>
          <p:cNvPr id="60" name="Rectangle 59"/>
          <p:cNvSpPr/>
          <p:nvPr/>
        </p:nvSpPr>
        <p:spPr bwMode="auto">
          <a:xfrm>
            <a:off x="3324306" y="4638857"/>
            <a:ext cx="600474" cy="430306"/>
          </a:xfrm>
          <a:prstGeom prst="rect">
            <a:avLst/>
          </a:prstGeom>
          <a:solidFill>
            <a:schemeClr val="accent3"/>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500" dirty="0" smtClean="0">
                <a:solidFill>
                  <a:schemeClr val="bg1"/>
                </a:solidFill>
              </a:rPr>
              <a:t>D11v2</a:t>
            </a:r>
            <a:endParaRPr lang="en-US" sz="1500" dirty="0">
              <a:solidFill>
                <a:schemeClr val="bg1"/>
              </a:solidFill>
            </a:endParaRPr>
          </a:p>
        </p:txBody>
      </p:sp>
      <p:sp>
        <p:nvSpPr>
          <p:cNvPr id="61" name="Rectangle 60"/>
          <p:cNvSpPr/>
          <p:nvPr/>
        </p:nvSpPr>
        <p:spPr bwMode="auto">
          <a:xfrm>
            <a:off x="3977487" y="4638857"/>
            <a:ext cx="600474" cy="430306"/>
          </a:xfrm>
          <a:prstGeom prst="rect">
            <a:avLst/>
          </a:prstGeom>
          <a:solidFill>
            <a:schemeClr val="accent3"/>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500" dirty="0" smtClean="0">
                <a:solidFill>
                  <a:schemeClr val="bg1"/>
                </a:solidFill>
              </a:rPr>
              <a:t>D12v2</a:t>
            </a:r>
            <a:endParaRPr lang="en-US" sz="1500" dirty="0">
              <a:solidFill>
                <a:schemeClr val="bg1"/>
              </a:solidFill>
            </a:endParaRPr>
          </a:p>
        </p:txBody>
      </p:sp>
      <p:sp>
        <p:nvSpPr>
          <p:cNvPr id="62" name="Rectangle 61"/>
          <p:cNvSpPr/>
          <p:nvPr/>
        </p:nvSpPr>
        <p:spPr bwMode="auto">
          <a:xfrm>
            <a:off x="4630668" y="4638857"/>
            <a:ext cx="600474" cy="430306"/>
          </a:xfrm>
          <a:prstGeom prst="rect">
            <a:avLst/>
          </a:prstGeom>
          <a:solidFill>
            <a:schemeClr val="accent3"/>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500" dirty="0" smtClean="0">
                <a:solidFill>
                  <a:schemeClr val="bg1"/>
                </a:solidFill>
              </a:rPr>
              <a:t>D13v2</a:t>
            </a:r>
            <a:endParaRPr lang="en-US" sz="1500" dirty="0">
              <a:solidFill>
                <a:schemeClr val="bg1"/>
              </a:solidFill>
            </a:endParaRPr>
          </a:p>
        </p:txBody>
      </p:sp>
      <p:sp>
        <p:nvSpPr>
          <p:cNvPr id="63" name="Rectangle 62"/>
          <p:cNvSpPr/>
          <p:nvPr/>
        </p:nvSpPr>
        <p:spPr bwMode="auto">
          <a:xfrm>
            <a:off x="5283849" y="4638857"/>
            <a:ext cx="600474" cy="430306"/>
          </a:xfrm>
          <a:prstGeom prst="rect">
            <a:avLst/>
          </a:prstGeom>
          <a:solidFill>
            <a:schemeClr val="accent3"/>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500" dirty="0" smtClean="0">
                <a:solidFill>
                  <a:schemeClr val="bg1"/>
                </a:solidFill>
              </a:rPr>
              <a:t>D14v2</a:t>
            </a:r>
            <a:endParaRPr lang="en-US" sz="1500" dirty="0">
              <a:solidFill>
                <a:schemeClr val="bg1"/>
              </a:solidFill>
            </a:endParaRPr>
          </a:p>
        </p:txBody>
      </p:sp>
      <p:sp>
        <p:nvSpPr>
          <p:cNvPr id="64" name="TextBox 63"/>
          <p:cNvSpPr txBox="1"/>
          <p:nvPr/>
        </p:nvSpPr>
        <p:spPr>
          <a:xfrm>
            <a:off x="3324306" y="3888355"/>
            <a:ext cx="2238883" cy="221599"/>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Also available in DS sizes</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sp>
        <p:nvSpPr>
          <p:cNvPr id="65" name="Rectangle 64"/>
          <p:cNvSpPr/>
          <p:nvPr/>
        </p:nvSpPr>
        <p:spPr bwMode="auto">
          <a:xfrm>
            <a:off x="4624517" y="5554775"/>
            <a:ext cx="1242773" cy="430306"/>
          </a:xfrm>
          <a:prstGeom prst="rect">
            <a:avLst/>
          </a:prstGeom>
          <a:solidFill>
            <a:schemeClr val="accent3"/>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bg1"/>
                </a:solidFill>
              </a:rPr>
              <a:t>DS15v2</a:t>
            </a:r>
            <a:endParaRPr lang="en-US" sz="1600" dirty="0">
              <a:solidFill>
                <a:schemeClr val="bg1"/>
              </a:solidFill>
            </a:endParaRPr>
          </a:p>
        </p:txBody>
      </p:sp>
      <p:sp>
        <p:nvSpPr>
          <p:cNvPr id="66" name="TextBox 65"/>
          <p:cNvSpPr txBox="1"/>
          <p:nvPr/>
        </p:nvSpPr>
        <p:spPr>
          <a:xfrm>
            <a:off x="6406290" y="5324079"/>
            <a:ext cx="2182200" cy="221599"/>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Molecular modeling etc.</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sp>
        <p:nvSpPr>
          <p:cNvPr id="67" name="TextBox 66"/>
          <p:cNvSpPr txBox="1"/>
          <p:nvPr/>
        </p:nvSpPr>
        <p:spPr>
          <a:xfrm>
            <a:off x="3324305" y="5324079"/>
            <a:ext cx="2007473" cy="221599"/>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20 cores, 140 GB Ram</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sp>
        <p:nvSpPr>
          <p:cNvPr id="68" name="TextBox 67"/>
          <p:cNvSpPr txBox="1"/>
          <p:nvPr/>
        </p:nvSpPr>
        <p:spPr>
          <a:xfrm>
            <a:off x="280724" y="2458339"/>
            <a:ext cx="2690352" cy="221599"/>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Up to 8 cores and 56 GB RAM</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sp>
        <p:nvSpPr>
          <p:cNvPr id="69" name="TextBox 68"/>
          <p:cNvSpPr txBox="1"/>
          <p:nvPr/>
        </p:nvSpPr>
        <p:spPr>
          <a:xfrm>
            <a:off x="9414995" y="6272999"/>
            <a:ext cx="1943865" cy="221599"/>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solidFill>
                  <a:schemeClr val="accent2"/>
                </a:solidFill>
              </a:rPr>
              <a:t>* </a:t>
            </a:r>
            <a:r>
              <a:rPr lang="en-US" sz="1600" i="1" dirty="0" smtClean="0">
                <a:solidFill>
                  <a:schemeClr val="accent2"/>
                </a:solidFill>
              </a:rPr>
              <a:t>Currently in preview</a:t>
            </a:r>
            <a:endParaRPr lang="en-US" sz="1600" i="1" dirty="0">
              <a:solidFill>
                <a:schemeClr val="accent2"/>
              </a:solidFill>
            </a:endParaRPr>
          </a:p>
        </p:txBody>
      </p:sp>
      <p:cxnSp>
        <p:nvCxnSpPr>
          <p:cNvPr id="70" name="Straight Connector 69"/>
          <p:cNvCxnSpPr/>
          <p:nvPr/>
        </p:nvCxnSpPr>
        <p:spPr>
          <a:xfrm flipH="1">
            <a:off x="3068799" y="1587561"/>
            <a:ext cx="11967" cy="5270439"/>
          </a:xfrm>
          <a:prstGeom prst="line">
            <a:avLst/>
          </a:prstGeom>
          <a:ln>
            <a:solidFill>
              <a:srgbClr val="5095D1"/>
            </a:solidFill>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9204231" y="1690688"/>
            <a:ext cx="2987769" cy="618631"/>
          </a:xfrm>
          <a:prstGeom prst="rect">
            <a:avLst/>
          </a:prstGeom>
        </p:spPr>
        <p:txBody>
          <a:bodyPr wrap="square" anchor="b">
            <a:spAutoFit/>
          </a:bodyPr>
          <a:lstStyle/>
          <a:p>
            <a:pPr algn="ctr">
              <a:lnSpc>
                <a:spcPct val="95000"/>
              </a:lnSpc>
              <a:buSzPct val="90000"/>
            </a:pPr>
            <a:r>
              <a:rPr lang="en-US" sz="3600" spc="-200" dirty="0" smtClean="0">
                <a:solidFill>
                  <a:schemeClr val="accent2"/>
                </a:solidFill>
                <a:latin typeface="Segoe UI Light" panose="020B0502040204020203" pitchFamily="34" charset="0"/>
                <a:cs typeface="Segoe UI Light" panose="020B0502040204020203" pitchFamily="34" charset="0"/>
              </a:rPr>
              <a:t>N-Series</a:t>
            </a:r>
            <a:endParaRPr lang="en-US" sz="4400" spc="-294" dirty="0">
              <a:solidFill>
                <a:schemeClr val="accent2"/>
              </a:solidFill>
              <a:latin typeface="Segoe UI Light" panose="020B0502040204020203" pitchFamily="34" charset="0"/>
              <a:cs typeface="Segoe UI Light" panose="020B0502040204020203" pitchFamily="34" charset="0"/>
            </a:endParaRPr>
          </a:p>
        </p:txBody>
      </p:sp>
      <p:cxnSp>
        <p:nvCxnSpPr>
          <p:cNvPr id="80" name="Straight Connector 79"/>
          <p:cNvCxnSpPr/>
          <p:nvPr/>
        </p:nvCxnSpPr>
        <p:spPr>
          <a:xfrm flipH="1">
            <a:off x="6135213" y="1587561"/>
            <a:ext cx="11967" cy="5270439"/>
          </a:xfrm>
          <a:prstGeom prst="line">
            <a:avLst/>
          </a:prstGeom>
          <a:ln>
            <a:solidFill>
              <a:srgbClr val="5095D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H="1">
            <a:off x="9190440" y="1587561"/>
            <a:ext cx="11967" cy="5270439"/>
          </a:xfrm>
          <a:prstGeom prst="line">
            <a:avLst/>
          </a:prstGeom>
          <a:ln>
            <a:solidFill>
              <a:srgbClr val="5095D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7119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Choosing a VM Size</a:t>
            </a:r>
            <a:endParaRPr lang="en-US" dirty="0"/>
          </a:p>
        </p:txBody>
      </p:sp>
      <p:sp>
        <p:nvSpPr>
          <p:cNvPr id="4" name="Rectangle 3"/>
          <p:cNvSpPr/>
          <p:nvPr/>
        </p:nvSpPr>
        <p:spPr bwMode="auto">
          <a:xfrm>
            <a:off x="519249" y="1842253"/>
            <a:ext cx="3383328" cy="52715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CPU core = Memory</a:t>
            </a:r>
          </a:p>
        </p:txBody>
      </p:sp>
      <p:sp>
        <p:nvSpPr>
          <p:cNvPr id="5" name="Rectangle 4"/>
          <p:cNvSpPr/>
          <p:nvPr/>
        </p:nvSpPr>
        <p:spPr bwMode="auto">
          <a:xfrm>
            <a:off x="519249" y="2506135"/>
            <a:ext cx="3383328" cy="52715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CPU core &gt; Memory</a:t>
            </a:r>
          </a:p>
        </p:txBody>
      </p:sp>
      <p:sp>
        <p:nvSpPr>
          <p:cNvPr id="6" name="Rectangle 5"/>
          <p:cNvSpPr/>
          <p:nvPr/>
        </p:nvSpPr>
        <p:spPr bwMode="auto">
          <a:xfrm>
            <a:off x="519249" y="3169476"/>
            <a:ext cx="3383328" cy="52715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CPU core &lt; Memory</a:t>
            </a:r>
          </a:p>
        </p:txBody>
      </p:sp>
      <p:sp>
        <p:nvSpPr>
          <p:cNvPr id="7" name="Rectangle 6"/>
          <p:cNvSpPr/>
          <p:nvPr/>
        </p:nvSpPr>
        <p:spPr bwMode="auto">
          <a:xfrm>
            <a:off x="519249" y="3832817"/>
            <a:ext cx="3383328" cy="52715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GPU</a:t>
            </a:r>
          </a:p>
        </p:txBody>
      </p:sp>
      <p:sp>
        <p:nvSpPr>
          <p:cNvPr id="8" name="Rectangle 7"/>
          <p:cNvSpPr/>
          <p:nvPr/>
        </p:nvSpPr>
        <p:spPr bwMode="auto">
          <a:xfrm>
            <a:off x="519249" y="4496158"/>
            <a:ext cx="3383328" cy="52715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CPU core++</a:t>
            </a:r>
          </a:p>
        </p:txBody>
      </p:sp>
      <p:sp>
        <p:nvSpPr>
          <p:cNvPr id="9" name="Rectangle 8"/>
          <p:cNvSpPr/>
          <p:nvPr/>
        </p:nvSpPr>
        <p:spPr bwMode="auto">
          <a:xfrm>
            <a:off x="519249" y="5159499"/>
            <a:ext cx="3383328" cy="52715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Memory++</a:t>
            </a:r>
          </a:p>
        </p:txBody>
      </p:sp>
      <p:sp>
        <p:nvSpPr>
          <p:cNvPr id="10" name="Rectangle 9"/>
          <p:cNvSpPr/>
          <p:nvPr/>
        </p:nvSpPr>
        <p:spPr bwMode="auto">
          <a:xfrm>
            <a:off x="519249" y="5822840"/>
            <a:ext cx="3383328" cy="52715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Networking++</a:t>
            </a:r>
          </a:p>
        </p:txBody>
      </p:sp>
      <p:sp>
        <p:nvSpPr>
          <p:cNvPr id="11" name="Rectangle 10"/>
          <p:cNvSpPr/>
          <p:nvPr/>
        </p:nvSpPr>
        <p:spPr bwMode="auto">
          <a:xfrm>
            <a:off x="4239479" y="1842253"/>
            <a:ext cx="2274055" cy="527156"/>
          </a:xfrm>
          <a:prstGeom prst="rect">
            <a:avLst/>
          </a:prstGeom>
          <a:solidFill>
            <a:srgbClr val="7F7F7F"/>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gradFill>
                  <a:gsLst>
                    <a:gs pos="0">
                      <a:srgbClr val="FFFFFF"/>
                    </a:gs>
                    <a:gs pos="100000">
                      <a:srgbClr val="FFFFFF"/>
                    </a:gs>
                  </a:gsLst>
                  <a:lin ang="5400000" scaled="0"/>
                </a:gradFill>
              </a:rPr>
              <a:t>A0 - A7</a:t>
            </a:r>
          </a:p>
        </p:txBody>
      </p:sp>
      <p:sp>
        <p:nvSpPr>
          <p:cNvPr id="12" name="Rectangle 11"/>
          <p:cNvSpPr/>
          <p:nvPr/>
        </p:nvSpPr>
        <p:spPr bwMode="auto">
          <a:xfrm>
            <a:off x="4239479" y="2506135"/>
            <a:ext cx="2274055" cy="527156"/>
          </a:xfrm>
          <a:prstGeom prst="rect">
            <a:avLst/>
          </a:prstGeom>
          <a:solidFill>
            <a:srgbClr val="7F7F7F"/>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F1, F2, F4, F8, F16</a:t>
            </a:r>
          </a:p>
        </p:txBody>
      </p:sp>
      <p:sp>
        <p:nvSpPr>
          <p:cNvPr id="13" name="Rectangle 12"/>
          <p:cNvSpPr/>
          <p:nvPr/>
        </p:nvSpPr>
        <p:spPr bwMode="auto">
          <a:xfrm>
            <a:off x="4239479" y="3169476"/>
            <a:ext cx="2274055" cy="527156"/>
          </a:xfrm>
          <a:prstGeom prst="rect">
            <a:avLst/>
          </a:prstGeom>
          <a:solidFill>
            <a:srgbClr val="7F7F7F"/>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D11v2 - D15v2</a:t>
            </a:r>
          </a:p>
        </p:txBody>
      </p:sp>
      <p:sp>
        <p:nvSpPr>
          <p:cNvPr id="14" name="Rectangle 13"/>
          <p:cNvSpPr/>
          <p:nvPr/>
        </p:nvSpPr>
        <p:spPr bwMode="auto">
          <a:xfrm>
            <a:off x="4239479" y="3832817"/>
            <a:ext cx="2274055" cy="527156"/>
          </a:xfrm>
          <a:prstGeom prst="rect">
            <a:avLst/>
          </a:prstGeom>
          <a:solidFill>
            <a:srgbClr val="7F7F7F"/>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N</a:t>
            </a:r>
          </a:p>
        </p:txBody>
      </p:sp>
      <p:sp>
        <p:nvSpPr>
          <p:cNvPr id="15" name="Rectangle 14"/>
          <p:cNvSpPr/>
          <p:nvPr/>
        </p:nvSpPr>
        <p:spPr bwMode="auto">
          <a:xfrm>
            <a:off x="4239479" y="4496158"/>
            <a:ext cx="2274055" cy="527156"/>
          </a:xfrm>
          <a:prstGeom prst="rect">
            <a:avLst/>
          </a:prstGeom>
          <a:solidFill>
            <a:srgbClr val="7F7F7F"/>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A8 - A11</a:t>
            </a:r>
          </a:p>
        </p:txBody>
      </p:sp>
      <p:sp>
        <p:nvSpPr>
          <p:cNvPr id="16" name="Rectangle 15"/>
          <p:cNvSpPr/>
          <p:nvPr/>
        </p:nvSpPr>
        <p:spPr bwMode="auto">
          <a:xfrm>
            <a:off x="4239479" y="5159499"/>
            <a:ext cx="2274055" cy="527156"/>
          </a:xfrm>
          <a:prstGeom prst="rect">
            <a:avLst/>
          </a:prstGeom>
          <a:solidFill>
            <a:srgbClr val="7F7F7F"/>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G(S)4, G(S)5</a:t>
            </a:r>
          </a:p>
        </p:txBody>
      </p:sp>
      <p:sp>
        <p:nvSpPr>
          <p:cNvPr id="17" name="Rectangle 16"/>
          <p:cNvSpPr/>
          <p:nvPr/>
        </p:nvSpPr>
        <p:spPr bwMode="auto">
          <a:xfrm>
            <a:off x="4239479" y="5822840"/>
            <a:ext cx="2274055" cy="527156"/>
          </a:xfrm>
          <a:prstGeom prst="rect">
            <a:avLst/>
          </a:prstGeom>
          <a:solidFill>
            <a:srgbClr val="7F7F7F"/>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A10 - A11</a:t>
            </a:r>
          </a:p>
        </p:txBody>
      </p:sp>
      <p:sp>
        <p:nvSpPr>
          <p:cNvPr id="18" name="Rectangle 17"/>
          <p:cNvSpPr/>
          <p:nvPr/>
        </p:nvSpPr>
        <p:spPr bwMode="auto">
          <a:xfrm>
            <a:off x="6850436" y="1842253"/>
            <a:ext cx="2274055" cy="527156"/>
          </a:xfrm>
          <a:prstGeom prst="rect">
            <a:avLst/>
          </a:prstGeom>
          <a:solidFill>
            <a:srgbClr val="5095D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D1v2 - D5v2</a:t>
            </a:r>
          </a:p>
        </p:txBody>
      </p:sp>
      <p:sp>
        <p:nvSpPr>
          <p:cNvPr id="19" name="Rectangle 18"/>
          <p:cNvSpPr/>
          <p:nvPr/>
        </p:nvSpPr>
        <p:spPr bwMode="auto">
          <a:xfrm>
            <a:off x="9461393" y="1842253"/>
            <a:ext cx="2274055" cy="527156"/>
          </a:xfrm>
          <a:prstGeom prst="rect">
            <a:avLst/>
          </a:prstGeom>
          <a:solidFill>
            <a:schemeClr val="bg2">
              <a:lumMod val="90000"/>
            </a:schemeClr>
          </a:solidFill>
          <a:ln w="19050">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solidFill>
                  <a:schemeClr val="bg2">
                    <a:lumMod val="50000"/>
                  </a:schemeClr>
                </a:solidFill>
              </a:rPr>
              <a:t>D1 - D4</a:t>
            </a:r>
          </a:p>
        </p:txBody>
      </p:sp>
      <p:sp>
        <p:nvSpPr>
          <p:cNvPr id="20" name="Rectangle 19"/>
          <p:cNvSpPr/>
          <p:nvPr/>
        </p:nvSpPr>
        <p:spPr bwMode="auto">
          <a:xfrm>
            <a:off x="6850436" y="3169476"/>
            <a:ext cx="2274055" cy="527156"/>
          </a:xfrm>
          <a:prstGeom prst="rect">
            <a:avLst/>
          </a:prstGeom>
          <a:solidFill>
            <a:srgbClr val="5095D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D11 - D14</a:t>
            </a:r>
          </a:p>
        </p:txBody>
      </p:sp>
      <p:sp>
        <p:nvSpPr>
          <p:cNvPr id="21" name="Rectangle 20"/>
          <p:cNvSpPr/>
          <p:nvPr/>
        </p:nvSpPr>
        <p:spPr bwMode="auto">
          <a:xfrm>
            <a:off x="9461393" y="3169476"/>
            <a:ext cx="2274055" cy="527156"/>
          </a:xfrm>
          <a:prstGeom prst="rect">
            <a:avLst/>
          </a:prstGeom>
          <a:solidFill>
            <a:schemeClr val="bg2">
              <a:lumMod val="90000"/>
            </a:schemeClr>
          </a:solidFill>
          <a:ln w="19050">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solidFill>
                  <a:schemeClr val="bg2">
                    <a:lumMod val="50000"/>
                  </a:schemeClr>
                </a:solidFill>
              </a:rPr>
              <a:t>G</a:t>
            </a:r>
          </a:p>
        </p:txBody>
      </p:sp>
      <p:sp>
        <p:nvSpPr>
          <p:cNvPr id="22" name="Rectangle 21"/>
          <p:cNvSpPr/>
          <p:nvPr/>
        </p:nvSpPr>
        <p:spPr bwMode="auto">
          <a:xfrm>
            <a:off x="6850436" y="4496158"/>
            <a:ext cx="2274055" cy="527156"/>
          </a:xfrm>
          <a:prstGeom prst="rect">
            <a:avLst/>
          </a:prstGeom>
          <a:solidFill>
            <a:srgbClr val="5095D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G(S)5</a:t>
            </a:r>
          </a:p>
        </p:txBody>
      </p:sp>
      <p:sp>
        <p:nvSpPr>
          <p:cNvPr id="23" name="Rectangle 22"/>
          <p:cNvSpPr/>
          <p:nvPr/>
        </p:nvSpPr>
        <p:spPr bwMode="auto">
          <a:xfrm>
            <a:off x="9461393" y="4496158"/>
            <a:ext cx="2274055" cy="527156"/>
          </a:xfrm>
          <a:prstGeom prst="rect">
            <a:avLst/>
          </a:prstGeom>
          <a:solidFill>
            <a:schemeClr val="bg2">
              <a:lumMod val="90000"/>
            </a:schemeClr>
          </a:solidFill>
          <a:ln w="19050">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solidFill>
                  <a:schemeClr val="bg2">
                    <a:lumMod val="50000"/>
                  </a:schemeClr>
                </a:solidFill>
              </a:rPr>
              <a:t>D(S)15v2</a:t>
            </a:r>
          </a:p>
        </p:txBody>
      </p:sp>
      <p:sp>
        <p:nvSpPr>
          <p:cNvPr id="24" name="Rectangle 23"/>
          <p:cNvSpPr/>
          <p:nvPr/>
        </p:nvSpPr>
        <p:spPr bwMode="auto">
          <a:xfrm>
            <a:off x="6850436" y="5159499"/>
            <a:ext cx="2274055" cy="527156"/>
          </a:xfrm>
          <a:prstGeom prst="rect">
            <a:avLst/>
          </a:prstGeom>
          <a:solidFill>
            <a:srgbClr val="5095D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D(s)15v2</a:t>
            </a:r>
          </a:p>
        </p:txBody>
      </p:sp>
    </p:spTree>
    <p:extLst>
      <p:ext uri="{BB962C8B-B14F-4D97-AF65-F5344CB8AC3E}">
        <p14:creationId xmlns:p14="http://schemas.microsoft.com/office/powerpoint/2010/main" val="1249765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vs. Cost</a:t>
            </a:r>
            <a:endParaRPr lang="en-US" dirty="0"/>
          </a:p>
        </p:txBody>
      </p:sp>
      <p:sp>
        <p:nvSpPr>
          <p:cNvPr id="4" name="Rectangle 3"/>
          <p:cNvSpPr/>
          <p:nvPr/>
        </p:nvSpPr>
        <p:spPr bwMode="auto">
          <a:xfrm>
            <a:off x="4384713" y="1782243"/>
            <a:ext cx="3383327" cy="790489"/>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D1</a:t>
            </a:r>
          </a:p>
        </p:txBody>
      </p:sp>
      <p:sp>
        <p:nvSpPr>
          <p:cNvPr id="5" name="Rectangle 4"/>
          <p:cNvSpPr/>
          <p:nvPr/>
        </p:nvSpPr>
        <p:spPr bwMode="auto">
          <a:xfrm>
            <a:off x="8491529" y="1782244"/>
            <a:ext cx="3348856" cy="790489"/>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G5</a:t>
            </a:r>
          </a:p>
        </p:txBody>
      </p:sp>
      <p:sp>
        <p:nvSpPr>
          <p:cNvPr id="6" name="Rectangle 5"/>
          <p:cNvSpPr/>
          <p:nvPr/>
        </p:nvSpPr>
        <p:spPr>
          <a:xfrm>
            <a:off x="4384713" y="2719273"/>
            <a:ext cx="3710600" cy="1378839"/>
          </a:xfrm>
          <a:prstGeom prst="rect">
            <a:avLst/>
          </a:prstGeom>
        </p:spPr>
        <p:txBody>
          <a:bodyPr wrap="square" anchor="t" anchorCtr="0">
            <a:spAutoFit/>
          </a:bodyPr>
          <a:lstStyle/>
          <a:p>
            <a:pPr>
              <a:lnSpc>
                <a:spcPct val="95000"/>
              </a:lnSpc>
              <a:buSzPct val="90000"/>
            </a:pPr>
            <a:r>
              <a:rPr lang="en-US" sz="3200" spc="-200" dirty="0">
                <a:solidFill>
                  <a:srgbClr val="235888"/>
                </a:solidFill>
                <a:latin typeface="Segoe UI Light" panose="020B0502040204020203" pitchFamily="34" charset="0"/>
                <a:cs typeface="Segoe UI Light" panose="020B0502040204020203" pitchFamily="34" charset="0"/>
              </a:rPr>
              <a:t>1 core</a:t>
            </a:r>
          </a:p>
          <a:p>
            <a:pPr>
              <a:lnSpc>
                <a:spcPct val="95000"/>
              </a:lnSpc>
              <a:buSzPct val="90000"/>
            </a:pPr>
            <a:r>
              <a:rPr lang="en-US" sz="3200" spc="-200" dirty="0">
                <a:solidFill>
                  <a:srgbClr val="235888"/>
                </a:solidFill>
                <a:latin typeface="Segoe UI Light" panose="020B0502040204020203" pitchFamily="34" charset="0"/>
                <a:cs typeface="Segoe UI Light" panose="020B0502040204020203" pitchFamily="34" charset="0"/>
              </a:rPr>
              <a:t>3.5 GB RAM</a:t>
            </a:r>
          </a:p>
          <a:p>
            <a:pPr>
              <a:lnSpc>
                <a:spcPct val="95000"/>
              </a:lnSpc>
              <a:buSzPct val="90000"/>
            </a:pPr>
            <a:r>
              <a:rPr lang="en-US" sz="2400" spc="-200" dirty="0">
                <a:solidFill>
                  <a:srgbClr val="235888"/>
                </a:solidFill>
                <a:latin typeface="Segoe UI Light" panose="020B0502040204020203" pitchFamily="34" charset="0"/>
                <a:cs typeface="Segoe UI Light" panose="020B0502040204020203" pitchFamily="34" charset="0"/>
              </a:rPr>
              <a:t>50 GB SSD drives</a:t>
            </a:r>
          </a:p>
        </p:txBody>
      </p:sp>
      <p:pic>
        <p:nvPicPr>
          <p:cNvPr id="7" name="Picture 6"/>
          <p:cNvPicPr>
            <a:picLocks noChangeAspect="1"/>
          </p:cNvPicPr>
          <p:nvPr/>
        </p:nvPicPr>
        <p:blipFill>
          <a:blip r:embed="rId3"/>
          <a:stretch>
            <a:fillRect/>
          </a:stretch>
        </p:blipFill>
        <p:spPr>
          <a:xfrm>
            <a:off x="4384713" y="4753159"/>
            <a:ext cx="370967" cy="406475"/>
          </a:xfrm>
          <a:prstGeom prst="rect">
            <a:avLst/>
          </a:prstGeom>
        </p:spPr>
      </p:pic>
      <p:sp>
        <p:nvSpPr>
          <p:cNvPr id="8" name="TextBox 7"/>
          <p:cNvSpPr txBox="1"/>
          <p:nvPr/>
        </p:nvSpPr>
        <p:spPr>
          <a:xfrm>
            <a:off x="4790152" y="4734797"/>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a:solidFill>
                  <a:srgbClr val="5095D1"/>
                </a:solidFill>
                <a:latin typeface="Segoe UI Light" panose="020B0502040204020203" pitchFamily="34" charset="0"/>
                <a:cs typeface="Segoe UI Light" panose="020B0502040204020203" pitchFamily="34" charset="0"/>
              </a:rPr>
              <a:t>$0.14/hr. or $</a:t>
            </a:r>
            <a:r>
              <a:rPr lang="en-US" sz="2400" dirty="0" smtClean="0">
                <a:solidFill>
                  <a:srgbClr val="5095D1"/>
                </a:solidFill>
                <a:latin typeface="Segoe UI Light" panose="020B0502040204020203" pitchFamily="34" charset="0"/>
                <a:cs typeface="Segoe UI Light" panose="020B0502040204020203" pitchFamily="34" charset="0"/>
              </a:rPr>
              <a:t>104/mo.</a:t>
            </a:r>
            <a:endParaRPr lang="en-US" sz="2400" dirty="0">
              <a:solidFill>
                <a:srgbClr val="5095D1"/>
              </a:solidFill>
              <a:latin typeface="Segoe UI Light" panose="020B0502040204020203" pitchFamily="34" charset="0"/>
              <a:cs typeface="Segoe UI Light" panose="020B0502040204020203" pitchFamily="34" charset="0"/>
            </a:endParaRP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26584" y="5320756"/>
            <a:ext cx="463568" cy="537739"/>
          </a:xfrm>
          <a:prstGeom prst="rect">
            <a:avLst/>
          </a:prstGeom>
        </p:spPr>
      </p:pic>
      <p:sp>
        <p:nvSpPr>
          <p:cNvPr id="10" name="TextBox 9"/>
          <p:cNvSpPr txBox="1"/>
          <p:nvPr/>
        </p:nvSpPr>
        <p:spPr>
          <a:xfrm>
            <a:off x="4790152" y="5368026"/>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smtClean="0">
                <a:solidFill>
                  <a:srgbClr val="5095D1"/>
                </a:solidFill>
                <a:latin typeface="Segoe UI Light" panose="020B0502040204020203" pitchFamily="34" charset="0"/>
                <a:cs typeface="Segoe UI Light" panose="020B0502040204020203" pitchFamily="34" charset="0"/>
              </a:rPr>
              <a:t>$0.077/hr</a:t>
            </a:r>
            <a:r>
              <a:rPr lang="en-US" sz="2400" dirty="0">
                <a:solidFill>
                  <a:srgbClr val="5095D1"/>
                </a:solidFill>
                <a:latin typeface="Segoe UI Light" panose="020B0502040204020203" pitchFamily="34" charset="0"/>
                <a:cs typeface="Segoe UI Light" panose="020B0502040204020203" pitchFamily="34" charset="0"/>
              </a:rPr>
              <a:t>. or $57/mo</a:t>
            </a:r>
            <a:r>
              <a:rPr lang="en-US" sz="2400" dirty="0" smtClean="0">
                <a:solidFill>
                  <a:srgbClr val="5095D1"/>
                </a:solidFill>
                <a:latin typeface="Segoe UI Light" panose="020B0502040204020203" pitchFamily="34" charset="0"/>
                <a:cs typeface="Segoe UI Light" panose="020B0502040204020203" pitchFamily="34" charset="0"/>
              </a:rPr>
              <a:t>.</a:t>
            </a:r>
            <a:endParaRPr lang="en-US" sz="2400" dirty="0">
              <a:solidFill>
                <a:srgbClr val="5095D1"/>
              </a:soli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a:blip r:embed="rId3"/>
          <a:stretch>
            <a:fillRect/>
          </a:stretch>
        </p:blipFill>
        <p:spPr>
          <a:xfrm>
            <a:off x="8457055" y="4753159"/>
            <a:ext cx="370967" cy="406475"/>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8926" y="5320756"/>
            <a:ext cx="463568" cy="537739"/>
          </a:xfrm>
          <a:prstGeom prst="rect">
            <a:avLst/>
          </a:prstGeom>
        </p:spPr>
      </p:pic>
      <p:sp>
        <p:nvSpPr>
          <p:cNvPr id="13" name="Rectangle 12"/>
          <p:cNvSpPr/>
          <p:nvPr/>
        </p:nvSpPr>
        <p:spPr>
          <a:xfrm>
            <a:off x="8457056" y="2801124"/>
            <a:ext cx="3710600" cy="1729704"/>
          </a:xfrm>
          <a:prstGeom prst="rect">
            <a:avLst/>
          </a:prstGeom>
        </p:spPr>
        <p:txBody>
          <a:bodyPr wrap="square" anchor="t" anchorCtr="0">
            <a:spAutoFit/>
          </a:bodyPr>
          <a:lstStyle/>
          <a:p>
            <a:pPr>
              <a:lnSpc>
                <a:spcPct val="95000"/>
              </a:lnSpc>
              <a:buSzPct val="90000"/>
            </a:pPr>
            <a:r>
              <a:rPr lang="en-US" sz="3200" spc="-200" dirty="0">
                <a:solidFill>
                  <a:srgbClr val="235888"/>
                </a:solidFill>
                <a:latin typeface="Segoe UI Light" panose="020B0502040204020203" pitchFamily="34" charset="0"/>
                <a:cs typeface="Segoe UI Light" panose="020B0502040204020203" pitchFamily="34" charset="0"/>
              </a:rPr>
              <a:t>32 cores</a:t>
            </a:r>
          </a:p>
          <a:p>
            <a:pPr>
              <a:lnSpc>
                <a:spcPct val="95000"/>
              </a:lnSpc>
              <a:buSzPct val="90000"/>
            </a:pPr>
            <a:r>
              <a:rPr lang="en-US" sz="3200" spc="-200" dirty="0">
                <a:solidFill>
                  <a:srgbClr val="235888"/>
                </a:solidFill>
                <a:latin typeface="Segoe UI Light" panose="020B0502040204020203" pitchFamily="34" charset="0"/>
                <a:cs typeface="Segoe UI Light" panose="020B0502040204020203" pitchFamily="34" charset="0"/>
              </a:rPr>
              <a:t>448 GB RAM</a:t>
            </a:r>
          </a:p>
          <a:p>
            <a:pPr>
              <a:lnSpc>
                <a:spcPct val="95000"/>
              </a:lnSpc>
              <a:buSzPct val="90000"/>
            </a:pPr>
            <a:r>
              <a:rPr lang="en-US" sz="2400" spc="-200" dirty="0">
                <a:solidFill>
                  <a:srgbClr val="235888"/>
                </a:solidFill>
                <a:latin typeface="Segoe UI Light" panose="020B0502040204020203" pitchFamily="34" charset="0"/>
                <a:cs typeface="Segoe UI Light" panose="020B0502040204020203" pitchFamily="34" charset="0"/>
              </a:rPr>
              <a:t>6,144 GB SSD drives</a:t>
            </a:r>
          </a:p>
          <a:p>
            <a:pPr>
              <a:lnSpc>
                <a:spcPct val="95000"/>
              </a:lnSpc>
              <a:buSzPct val="90000"/>
            </a:pPr>
            <a:r>
              <a:rPr lang="en-US" sz="2400" spc="-200" dirty="0">
                <a:solidFill>
                  <a:srgbClr val="235888"/>
                </a:solidFill>
                <a:latin typeface="Segoe UI Light" panose="020B0502040204020203" pitchFamily="34" charset="0"/>
                <a:cs typeface="Segoe UI Light" panose="020B0502040204020203" pitchFamily="34" charset="0"/>
              </a:rPr>
              <a:t>Latest Xeon E5 v3 processors</a:t>
            </a:r>
          </a:p>
        </p:txBody>
      </p:sp>
      <p:pic>
        <p:nvPicPr>
          <p:cNvPr id="14" name="Picture 13"/>
          <p:cNvPicPr>
            <a:picLocks noChangeAspect="1"/>
          </p:cNvPicPr>
          <p:nvPr/>
        </p:nvPicPr>
        <p:blipFill>
          <a:blip r:embed="rId3"/>
          <a:stretch>
            <a:fillRect/>
          </a:stretch>
        </p:blipFill>
        <p:spPr>
          <a:xfrm>
            <a:off x="8457055" y="4753159"/>
            <a:ext cx="370967" cy="406475"/>
          </a:xfrm>
          <a:prstGeom prst="rect">
            <a:avLst/>
          </a:prstGeom>
        </p:spPr>
      </p:pic>
      <p:sp>
        <p:nvSpPr>
          <p:cNvPr id="15" name="TextBox 14"/>
          <p:cNvSpPr txBox="1"/>
          <p:nvPr/>
        </p:nvSpPr>
        <p:spPr>
          <a:xfrm>
            <a:off x="8862494" y="4816648"/>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smtClean="0">
                <a:solidFill>
                  <a:srgbClr val="5095D1"/>
                </a:solidFill>
                <a:latin typeface="Segoe UI Light" panose="020B0502040204020203" pitchFamily="34" charset="0"/>
                <a:cs typeface="Segoe UI Light" panose="020B0502040204020203" pitchFamily="34" charset="0"/>
              </a:rPr>
              <a:t>$</a:t>
            </a:r>
            <a:r>
              <a:rPr lang="en-US" sz="2400" dirty="0">
                <a:solidFill>
                  <a:srgbClr val="5095D1"/>
                </a:solidFill>
                <a:latin typeface="Segoe UI Light" panose="020B0502040204020203" pitchFamily="34" charset="0"/>
                <a:cs typeface="Segoe UI Light" panose="020B0502040204020203" pitchFamily="34" charset="0"/>
              </a:rPr>
              <a:t> 9.65/hr. or $7,180/mo</a:t>
            </a:r>
            <a:r>
              <a:rPr lang="en-US" sz="2400" dirty="0" smtClean="0">
                <a:solidFill>
                  <a:srgbClr val="5095D1"/>
                </a:solidFill>
                <a:latin typeface="Segoe UI Light" panose="020B0502040204020203" pitchFamily="34" charset="0"/>
                <a:cs typeface="Segoe UI Light" panose="020B0502040204020203" pitchFamily="34" charset="0"/>
              </a:rPr>
              <a:t>.</a:t>
            </a:r>
            <a:endParaRPr lang="en-US" sz="2400" dirty="0">
              <a:solidFill>
                <a:srgbClr val="5095D1"/>
              </a:solidFill>
              <a:latin typeface="Segoe UI Light" panose="020B0502040204020203" pitchFamily="34" charset="0"/>
              <a:cs typeface="Segoe UI Light" panose="020B0502040204020203" pitchFamily="34" charset="0"/>
            </a:endParaRPr>
          </a:p>
        </p:txBody>
      </p:sp>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8926" y="5320756"/>
            <a:ext cx="463568" cy="537739"/>
          </a:xfrm>
          <a:prstGeom prst="rect">
            <a:avLst/>
          </a:prstGeom>
        </p:spPr>
      </p:pic>
      <p:sp>
        <p:nvSpPr>
          <p:cNvPr id="17" name="TextBox 16"/>
          <p:cNvSpPr txBox="1"/>
          <p:nvPr/>
        </p:nvSpPr>
        <p:spPr>
          <a:xfrm>
            <a:off x="8862494" y="5449877"/>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smtClean="0">
                <a:solidFill>
                  <a:srgbClr val="5095D1"/>
                </a:solidFill>
                <a:latin typeface="Segoe UI Light" panose="020B0502040204020203" pitchFamily="34" charset="0"/>
                <a:cs typeface="Segoe UI Light" panose="020B0502040204020203" pitchFamily="34" charset="0"/>
              </a:rPr>
              <a:t>$</a:t>
            </a:r>
            <a:r>
              <a:rPr lang="en-US" sz="2400" dirty="0">
                <a:solidFill>
                  <a:srgbClr val="5095D1"/>
                </a:solidFill>
                <a:latin typeface="Segoe UI Light" panose="020B0502040204020203" pitchFamily="34" charset="0"/>
                <a:cs typeface="Segoe UI Light" panose="020B0502040204020203" pitchFamily="34" charset="0"/>
              </a:rPr>
              <a:t> 8.69/hr. or $6,465/mo</a:t>
            </a:r>
            <a:r>
              <a:rPr lang="en-US" sz="2400" dirty="0" smtClean="0">
                <a:solidFill>
                  <a:srgbClr val="5095D1"/>
                </a:solidFill>
                <a:latin typeface="Segoe UI Light" panose="020B0502040204020203" pitchFamily="34" charset="0"/>
                <a:cs typeface="Segoe UI Light" panose="020B0502040204020203" pitchFamily="34" charset="0"/>
              </a:rPr>
              <a:t>.</a:t>
            </a:r>
            <a:endParaRPr lang="en-US" sz="2400" dirty="0">
              <a:solidFill>
                <a:srgbClr val="5095D1"/>
              </a:solidFill>
              <a:latin typeface="Segoe UI Light" panose="020B0502040204020203" pitchFamily="34" charset="0"/>
              <a:cs typeface="Segoe UI Light" panose="020B0502040204020203" pitchFamily="34" charset="0"/>
            </a:endParaRPr>
          </a:p>
        </p:txBody>
      </p:sp>
      <p:sp>
        <p:nvSpPr>
          <p:cNvPr id="20" name="Rectangle 19"/>
          <p:cNvSpPr/>
          <p:nvPr/>
        </p:nvSpPr>
        <p:spPr bwMode="auto">
          <a:xfrm>
            <a:off x="346841" y="1782245"/>
            <a:ext cx="3383328" cy="790489"/>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A8</a:t>
            </a:r>
          </a:p>
        </p:txBody>
      </p:sp>
      <p:sp>
        <p:nvSpPr>
          <p:cNvPr id="21" name="Rectangle 20"/>
          <p:cNvSpPr/>
          <p:nvPr/>
        </p:nvSpPr>
        <p:spPr>
          <a:xfrm>
            <a:off x="346840" y="2725170"/>
            <a:ext cx="3710600" cy="1729704"/>
          </a:xfrm>
          <a:prstGeom prst="rect">
            <a:avLst/>
          </a:prstGeom>
        </p:spPr>
        <p:txBody>
          <a:bodyPr wrap="square" anchor="t" anchorCtr="0">
            <a:spAutoFit/>
          </a:bodyPr>
          <a:lstStyle/>
          <a:p>
            <a:pPr>
              <a:lnSpc>
                <a:spcPct val="95000"/>
              </a:lnSpc>
              <a:buSzPct val="90000"/>
            </a:pPr>
            <a:r>
              <a:rPr lang="en-US" sz="3200" spc="-200" dirty="0">
                <a:solidFill>
                  <a:srgbClr val="235888"/>
                </a:solidFill>
                <a:latin typeface="Segoe UI Light" panose="020B0502040204020203" pitchFamily="34" charset="0"/>
                <a:cs typeface="Segoe UI Light" panose="020B0502040204020203" pitchFamily="34" charset="0"/>
              </a:rPr>
              <a:t>8 cores</a:t>
            </a:r>
          </a:p>
          <a:p>
            <a:pPr>
              <a:lnSpc>
                <a:spcPct val="95000"/>
              </a:lnSpc>
              <a:buSzPct val="90000"/>
            </a:pPr>
            <a:r>
              <a:rPr lang="en-US" sz="3200" spc="-200" dirty="0">
                <a:solidFill>
                  <a:srgbClr val="235888"/>
                </a:solidFill>
                <a:latin typeface="Segoe UI Light" panose="020B0502040204020203" pitchFamily="34" charset="0"/>
                <a:cs typeface="Segoe UI Light" panose="020B0502040204020203" pitchFamily="34" charset="0"/>
              </a:rPr>
              <a:t>56 GB RAM</a:t>
            </a:r>
          </a:p>
          <a:p>
            <a:pPr>
              <a:lnSpc>
                <a:spcPct val="95000"/>
              </a:lnSpc>
              <a:buSzPct val="90000"/>
            </a:pPr>
            <a:r>
              <a:rPr lang="en-US" sz="2400" spc="-200" dirty="0">
                <a:solidFill>
                  <a:srgbClr val="235888"/>
                </a:solidFill>
                <a:latin typeface="Segoe UI Light" panose="020B0502040204020203" pitchFamily="34" charset="0"/>
                <a:cs typeface="Segoe UI Light" panose="020B0502040204020203" pitchFamily="34" charset="0"/>
              </a:rPr>
              <a:t>382 GB SSD drives</a:t>
            </a:r>
          </a:p>
          <a:p>
            <a:pPr>
              <a:lnSpc>
                <a:spcPct val="95000"/>
              </a:lnSpc>
              <a:buSzPct val="90000"/>
            </a:pPr>
            <a:r>
              <a:rPr lang="en-US" sz="2400" spc="-200" dirty="0">
                <a:solidFill>
                  <a:srgbClr val="235888"/>
                </a:solidFill>
                <a:latin typeface="Segoe UI Light" panose="020B0502040204020203" pitchFamily="34" charset="0"/>
                <a:cs typeface="Segoe UI Light" panose="020B0502040204020203" pitchFamily="34" charset="0"/>
              </a:rPr>
              <a:t>32 </a:t>
            </a:r>
            <a:r>
              <a:rPr lang="en-US" sz="2400" spc="-200" dirty="0" err="1">
                <a:solidFill>
                  <a:srgbClr val="235888"/>
                </a:solidFill>
                <a:latin typeface="Segoe UI Light" panose="020B0502040204020203" pitchFamily="34" charset="0"/>
                <a:cs typeface="Segoe UI Light" panose="020B0502040204020203" pitchFamily="34" charset="0"/>
              </a:rPr>
              <a:t>Gbit</a:t>
            </a:r>
            <a:r>
              <a:rPr lang="en-US" sz="2400" spc="-200" dirty="0">
                <a:solidFill>
                  <a:srgbClr val="235888"/>
                </a:solidFill>
                <a:latin typeface="Segoe UI Light" panose="020B0502040204020203" pitchFamily="34" charset="0"/>
                <a:cs typeface="Segoe UI Light" panose="020B0502040204020203" pitchFamily="34" charset="0"/>
              </a:rPr>
              <a:t>/sec InfiniBand </a:t>
            </a:r>
            <a:r>
              <a:rPr lang="en-US" sz="2400" spc="-200" dirty="0" smtClean="0">
                <a:solidFill>
                  <a:srgbClr val="235888"/>
                </a:solidFill>
                <a:latin typeface="Segoe UI Light" panose="020B0502040204020203" pitchFamily="34" charset="0"/>
                <a:cs typeface="Segoe UI Light" panose="020B0502040204020203" pitchFamily="34" charset="0"/>
              </a:rPr>
              <a:t>RDMA</a:t>
            </a:r>
            <a:endParaRPr lang="en-US" sz="2400" spc="-200" dirty="0">
              <a:solidFill>
                <a:srgbClr val="235888"/>
              </a:solidFill>
              <a:latin typeface="Segoe UI Light" panose="020B0502040204020203" pitchFamily="34" charset="0"/>
              <a:cs typeface="Segoe UI Light" panose="020B0502040204020203" pitchFamily="34" charset="0"/>
            </a:endParaRPr>
          </a:p>
        </p:txBody>
      </p:sp>
      <p:pic>
        <p:nvPicPr>
          <p:cNvPr id="22" name="Picture 21"/>
          <p:cNvPicPr>
            <a:picLocks noChangeAspect="1"/>
          </p:cNvPicPr>
          <p:nvPr/>
        </p:nvPicPr>
        <p:blipFill>
          <a:blip r:embed="rId3"/>
          <a:stretch>
            <a:fillRect/>
          </a:stretch>
        </p:blipFill>
        <p:spPr>
          <a:xfrm>
            <a:off x="346839" y="4753159"/>
            <a:ext cx="370967" cy="406475"/>
          </a:xfrm>
          <a:prstGeom prst="rect">
            <a:avLst/>
          </a:prstGeom>
        </p:spPr>
      </p:pic>
      <p:sp>
        <p:nvSpPr>
          <p:cNvPr id="23" name="TextBox 22"/>
          <p:cNvSpPr txBox="1"/>
          <p:nvPr/>
        </p:nvSpPr>
        <p:spPr>
          <a:xfrm>
            <a:off x="752278" y="4734797"/>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smtClean="0">
                <a:solidFill>
                  <a:srgbClr val="5095D1"/>
                </a:solidFill>
                <a:latin typeface="Segoe UI Light" panose="020B0502040204020203" pitchFamily="34" charset="0"/>
                <a:cs typeface="Segoe UI Light" panose="020B0502040204020203" pitchFamily="34" charset="0"/>
              </a:rPr>
              <a:t>$</a:t>
            </a:r>
            <a:r>
              <a:rPr lang="en-US" sz="2400" dirty="0">
                <a:solidFill>
                  <a:srgbClr val="5095D1"/>
                </a:solidFill>
                <a:latin typeface="Segoe UI Light" panose="020B0502040204020203" pitchFamily="34" charset="0"/>
                <a:cs typeface="Segoe UI Light" panose="020B0502040204020203" pitchFamily="34" charset="0"/>
              </a:rPr>
              <a:t> </a:t>
            </a:r>
            <a:r>
              <a:rPr lang="en-US" sz="2400" dirty="0" smtClean="0">
                <a:solidFill>
                  <a:srgbClr val="5095D1"/>
                </a:solidFill>
                <a:latin typeface="Segoe UI Light" panose="020B0502040204020203" pitchFamily="34" charset="0"/>
                <a:cs typeface="Segoe UI Light" panose="020B0502040204020203" pitchFamily="34" charset="0"/>
              </a:rPr>
              <a:t>1.47/hr</a:t>
            </a:r>
            <a:r>
              <a:rPr lang="en-US" sz="2400" dirty="0">
                <a:solidFill>
                  <a:srgbClr val="5095D1"/>
                </a:solidFill>
                <a:latin typeface="Segoe UI Light" panose="020B0502040204020203" pitchFamily="34" charset="0"/>
                <a:cs typeface="Segoe UI Light" panose="020B0502040204020203" pitchFamily="34" charset="0"/>
              </a:rPr>
              <a:t>. or $</a:t>
            </a:r>
            <a:r>
              <a:rPr lang="en-US" sz="2400" dirty="0" smtClean="0">
                <a:solidFill>
                  <a:srgbClr val="5095D1"/>
                </a:solidFill>
                <a:latin typeface="Segoe UI Light" panose="020B0502040204020203" pitchFamily="34" charset="0"/>
                <a:cs typeface="Segoe UI Light" panose="020B0502040204020203" pitchFamily="34" charset="0"/>
              </a:rPr>
              <a:t>1,091/mo.</a:t>
            </a:r>
            <a:endParaRPr lang="en-US" sz="2400" dirty="0">
              <a:solidFill>
                <a:srgbClr val="5095D1"/>
              </a:solidFill>
              <a:latin typeface="Segoe UI Light" panose="020B0502040204020203" pitchFamily="34" charset="0"/>
              <a:cs typeface="Segoe UI Light" panose="020B0502040204020203" pitchFamily="34" charset="0"/>
            </a:endParaRPr>
          </a:p>
        </p:txBody>
      </p:sp>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8710" y="5320756"/>
            <a:ext cx="463568" cy="537739"/>
          </a:xfrm>
          <a:prstGeom prst="rect">
            <a:avLst/>
          </a:prstGeom>
        </p:spPr>
      </p:pic>
      <p:sp>
        <p:nvSpPr>
          <p:cNvPr id="25" name="TextBox 24"/>
          <p:cNvSpPr txBox="1"/>
          <p:nvPr/>
        </p:nvSpPr>
        <p:spPr>
          <a:xfrm>
            <a:off x="752278" y="5368026"/>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smtClean="0">
                <a:solidFill>
                  <a:srgbClr val="5095D1"/>
                </a:solidFill>
                <a:latin typeface="Segoe UI Light" panose="020B0502040204020203" pitchFamily="34" charset="0"/>
                <a:cs typeface="Segoe UI Light" panose="020B0502040204020203" pitchFamily="34" charset="0"/>
              </a:rPr>
              <a:t>$0.98/hr</a:t>
            </a:r>
            <a:r>
              <a:rPr lang="en-US" sz="2400" dirty="0">
                <a:solidFill>
                  <a:srgbClr val="5095D1"/>
                </a:solidFill>
                <a:latin typeface="Segoe UI Light" panose="020B0502040204020203" pitchFamily="34" charset="0"/>
                <a:cs typeface="Segoe UI Light" panose="020B0502040204020203" pitchFamily="34" charset="0"/>
              </a:rPr>
              <a:t>. or </a:t>
            </a:r>
            <a:r>
              <a:rPr lang="en-US" sz="2400" dirty="0" smtClean="0">
                <a:solidFill>
                  <a:srgbClr val="5095D1"/>
                </a:solidFill>
                <a:latin typeface="Segoe UI Light" panose="020B0502040204020203" pitchFamily="34" charset="0"/>
                <a:cs typeface="Segoe UI Light" panose="020B0502040204020203" pitchFamily="34" charset="0"/>
              </a:rPr>
              <a:t>$725/mo.</a:t>
            </a:r>
            <a:endParaRPr lang="en-US" sz="2400" dirty="0">
              <a:solidFill>
                <a:srgbClr val="5095D1"/>
              </a:solidFill>
              <a:latin typeface="Segoe UI Light" panose="020B0502040204020203" pitchFamily="34" charset="0"/>
              <a:cs typeface="Segoe UI Light" panose="020B0502040204020203" pitchFamily="34" charset="0"/>
            </a:endParaRPr>
          </a:p>
        </p:txBody>
      </p:sp>
      <p:cxnSp>
        <p:nvCxnSpPr>
          <p:cNvPr id="26" name="Straight Connector 25"/>
          <p:cNvCxnSpPr/>
          <p:nvPr/>
        </p:nvCxnSpPr>
        <p:spPr>
          <a:xfrm flipH="1">
            <a:off x="4047620" y="1720349"/>
            <a:ext cx="4673" cy="4033902"/>
          </a:xfrm>
          <a:prstGeom prst="line">
            <a:avLst/>
          </a:prstGeom>
          <a:ln>
            <a:solidFill>
              <a:srgbClr val="5095D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8127448" y="1720349"/>
            <a:ext cx="4673" cy="4033902"/>
          </a:xfrm>
          <a:prstGeom prst="line">
            <a:avLst/>
          </a:prstGeom>
          <a:ln>
            <a:solidFill>
              <a:srgbClr val="5095D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66073" y="6281224"/>
            <a:ext cx="7659854" cy="332399"/>
          </a:xfrm>
          <a:prstGeom prst="rect">
            <a:avLst/>
          </a:prstGeom>
          <a:noFill/>
        </p:spPr>
        <p:txBody>
          <a:bodyPr wrap="none" lIns="0" tIns="0" rIns="0" bIns="0" rtlCol="0">
            <a:spAutoFit/>
          </a:bodyPr>
          <a:lstStyle/>
          <a:p>
            <a:pPr>
              <a:lnSpc>
                <a:spcPct val="90000"/>
              </a:lnSpc>
              <a:spcBef>
                <a:spcPct val="20000"/>
              </a:spcBef>
              <a:buSzPct val="80000"/>
            </a:pPr>
            <a:r>
              <a:rPr lang="en-US" sz="2400" dirty="0" smtClean="0">
                <a:solidFill>
                  <a:schemeClr val="accent3"/>
                </a:solidFill>
                <a:latin typeface="Segoe UI Light" panose="020B0502040204020203" pitchFamily="34" charset="0"/>
                <a:cs typeface="Segoe UI Light" panose="020B0502040204020203" pitchFamily="34" charset="0"/>
              </a:rPr>
              <a:t>See bit.ly/a4r-vm-pricing for up-to-date pricing information</a:t>
            </a:r>
            <a:endParaRPr lang="en-US" sz="2400" dirty="0">
              <a:solidFill>
                <a:schemeClr val="accent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75207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Resource Manager</a:t>
            </a:r>
            <a:endParaRPr lang="en-US" dirty="0"/>
          </a:p>
        </p:txBody>
      </p:sp>
      <p:sp>
        <p:nvSpPr>
          <p:cNvPr id="3" name="Content Placeholder 2"/>
          <p:cNvSpPr>
            <a:spLocks noGrp="1"/>
          </p:cNvSpPr>
          <p:nvPr>
            <p:ph idx="1"/>
          </p:nvPr>
        </p:nvSpPr>
        <p:spPr/>
        <p:txBody>
          <a:bodyPr/>
          <a:lstStyle/>
          <a:p>
            <a:r>
              <a:rPr lang="en-US" dirty="0"/>
              <a:t>Allows resources to be collated into resource groups</a:t>
            </a:r>
          </a:p>
          <a:p>
            <a:pPr lvl="1"/>
            <a:r>
              <a:rPr lang="en-US" dirty="0"/>
              <a:t>Deploy, manage, monitor, and delete all resources at once rather than one resource at a time</a:t>
            </a:r>
          </a:p>
          <a:p>
            <a:r>
              <a:rPr lang="en-US" dirty="0"/>
              <a:t>Allows complex deployments to be performed declaratively via deployment templates</a:t>
            </a:r>
          </a:p>
          <a:p>
            <a:pPr lvl="1"/>
            <a:r>
              <a:rPr lang="en-US" dirty="0"/>
              <a:t>Deployment templates specify all the resources — VMs, switches, storage accounts, etc. — to be </a:t>
            </a:r>
            <a:r>
              <a:rPr lang="en-US" dirty="0" smtClean="0"/>
              <a:t>provisioned using JSON syntax</a:t>
            </a:r>
            <a:endParaRPr lang="en-US" dirty="0"/>
          </a:p>
          <a:p>
            <a:pPr lvl="1"/>
            <a:r>
              <a:rPr lang="en-US" dirty="0"/>
              <a:t>Templates can include parameters that are filled in at runtime</a:t>
            </a:r>
          </a:p>
          <a:p>
            <a:pPr lvl="1"/>
            <a:r>
              <a:rPr lang="en-US" dirty="0"/>
              <a:t>Learn more at </a:t>
            </a:r>
            <a:r>
              <a:rPr lang="en-US" dirty="0">
                <a:hlinkClick r:id="rId3"/>
              </a:rPr>
              <a:t>http://</a:t>
            </a:r>
            <a:r>
              <a:rPr lang="en-US" dirty="0" smtClean="0">
                <a:hlinkClick r:id="rId3"/>
              </a:rPr>
              <a:t>bit.ly/a4r-arm</a:t>
            </a:r>
            <a:endParaRPr lang="en-US" dirty="0"/>
          </a:p>
          <a:p>
            <a:endParaRPr lang="en-US" dirty="0"/>
          </a:p>
        </p:txBody>
      </p:sp>
    </p:spTree>
    <p:extLst>
      <p:ext uri="{BB962C8B-B14F-4D97-AF65-F5344CB8AC3E}">
        <p14:creationId xmlns:p14="http://schemas.microsoft.com/office/powerpoint/2010/main" val="2521880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a:t>
            </a:r>
            <a:r>
              <a:rPr lang="en-US" dirty="0" err="1" smtClean="0"/>
              <a:t>Quickstart</a:t>
            </a:r>
            <a:r>
              <a:rPr lang="en-US" dirty="0" smtClean="0"/>
              <a:t> Templates</a:t>
            </a:r>
            <a:endParaRPr lang="en-US" dirty="0"/>
          </a:p>
        </p:txBody>
      </p:sp>
      <p:sp>
        <p:nvSpPr>
          <p:cNvPr id="3" name="Content Placeholder 2"/>
          <p:cNvSpPr>
            <a:spLocks noGrp="1"/>
          </p:cNvSpPr>
          <p:nvPr>
            <p:ph idx="1"/>
          </p:nvPr>
        </p:nvSpPr>
        <p:spPr/>
        <p:txBody>
          <a:bodyPr/>
          <a:lstStyle/>
          <a:p>
            <a:r>
              <a:rPr lang="en-US" dirty="0"/>
              <a:t>Free, open-source deployment templates</a:t>
            </a:r>
          </a:p>
          <a:p>
            <a:endParaRPr lang="en-US" dirty="0"/>
          </a:p>
          <a:p>
            <a:endParaRPr lang="en-US" dirty="0"/>
          </a:p>
          <a:p>
            <a:endParaRPr lang="en-US" dirty="0"/>
          </a:p>
          <a:p>
            <a:endParaRPr lang="en-US" dirty="0"/>
          </a:p>
          <a:p>
            <a:endParaRPr lang="en-US" dirty="0"/>
          </a:p>
          <a:p>
            <a:r>
              <a:rPr lang="en-US" dirty="0"/>
              <a:t>Find them on the Azure site (</a:t>
            </a:r>
            <a:r>
              <a:rPr lang="en-US" dirty="0">
                <a:hlinkClick r:id="rId3"/>
              </a:rPr>
              <a:t>http://bit.ly/a4r-quickstart</a:t>
            </a:r>
            <a:r>
              <a:rPr lang="en-US" dirty="0"/>
              <a:t>)</a:t>
            </a:r>
          </a:p>
          <a:p>
            <a:r>
              <a:rPr lang="en-US" dirty="0"/>
              <a:t>Or browse them on GitHub (</a:t>
            </a:r>
            <a:r>
              <a:rPr lang="en-US" dirty="0">
                <a:hlinkClick r:id="rId4"/>
              </a:rPr>
              <a:t>http://</a:t>
            </a:r>
            <a:r>
              <a:rPr lang="en-US" dirty="0" smtClean="0">
                <a:hlinkClick r:id="rId4"/>
              </a:rPr>
              <a:t>bit.ly/a4r-github</a:t>
            </a:r>
            <a:r>
              <a:rPr lang="en-US" dirty="0" smtClean="0"/>
              <a:t>)</a:t>
            </a:r>
          </a:p>
          <a:p>
            <a:pPr marL="0" indent="0">
              <a:buNone/>
            </a:pPr>
            <a:endParaRPr lang="en-US" dirty="0"/>
          </a:p>
        </p:txBody>
      </p:sp>
      <p:pic>
        <p:nvPicPr>
          <p:cNvPr id="4" name="Picture 3"/>
          <p:cNvPicPr>
            <a:picLocks noChangeAspect="1"/>
          </p:cNvPicPr>
          <p:nvPr/>
        </p:nvPicPr>
        <p:blipFill>
          <a:blip r:embed="rId5"/>
          <a:stretch>
            <a:fillRect/>
          </a:stretch>
        </p:blipFill>
        <p:spPr>
          <a:xfrm>
            <a:off x="981075" y="2716411"/>
            <a:ext cx="2914650" cy="1666875"/>
          </a:xfrm>
          <a:prstGeom prst="rect">
            <a:avLst/>
          </a:prstGeom>
          <a:ln>
            <a:solidFill>
              <a:schemeClr val="accent2"/>
            </a:solidFill>
          </a:ln>
        </p:spPr>
      </p:pic>
      <p:pic>
        <p:nvPicPr>
          <p:cNvPr id="5" name="Picture 4"/>
          <p:cNvPicPr>
            <a:picLocks noChangeAspect="1"/>
          </p:cNvPicPr>
          <p:nvPr/>
        </p:nvPicPr>
        <p:blipFill>
          <a:blip r:embed="rId6"/>
          <a:stretch>
            <a:fillRect/>
          </a:stretch>
        </p:blipFill>
        <p:spPr>
          <a:xfrm>
            <a:off x="4564226" y="2716411"/>
            <a:ext cx="2924175" cy="1666875"/>
          </a:xfrm>
          <a:prstGeom prst="rect">
            <a:avLst/>
          </a:prstGeom>
          <a:ln>
            <a:solidFill>
              <a:schemeClr val="accent2"/>
            </a:solidFill>
          </a:ln>
        </p:spPr>
      </p:pic>
      <p:pic>
        <p:nvPicPr>
          <p:cNvPr id="6" name="Picture 5"/>
          <p:cNvPicPr>
            <a:picLocks noChangeAspect="1"/>
          </p:cNvPicPr>
          <p:nvPr/>
        </p:nvPicPr>
        <p:blipFill>
          <a:blip r:embed="rId7"/>
          <a:stretch>
            <a:fillRect/>
          </a:stretch>
        </p:blipFill>
        <p:spPr>
          <a:xfrm>
            <a:off x="8156903" y="2716411"/>
            <a:ext cx="2914650" cy="1666875"/>
          </a:xfrm>
          <a:prstGeom prst="rect">
            <a:avLst/>
          </a:prstGeom>
          <a:ln>
            <a:solidFill>
              <a:schemeClr val="accent2"/>
            </a:solidFill>
          </a:ln>
        </p:spPr>
      </p:pic>
    </p:spTree>
    <p:extLst>
      <p:ext uri="{BB962C8B-B14F-4D97-AF65-F5344CB8AC3E}">
        <p14:creationId xmlns:p14="http://schemas.microsoft.com/office/powerpoint/2010/main" val="3324523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SLURM Clusters</a:t>
            </a:r>
            <a:endParaRPr lang="en-US" dirty="0"/>
          </a:p>
        </p:txBody>
      </p:sp>
      <p:sp>
        <p:nvSpPr>
          <p:cNvPr id="3" name="Content Placeholder 2"/>
          <p:cNvSpPr>
            <a:spLocks noGrp="1"/>
          </p:cNvSpPr>
          <p:nvPr>
            <p:ph idx="1"/>
          </p:nvPr>
        </p:nvSpPr>
        <p:spPr/>
        <p:txBody>
          <a:bodyPr/>
          <a:lstStyle/>
          <a:p>
            <a:r>
              <a:rPr lang="en-US" dirty="0"/>
              <a:t>Simple Linux Utility for Resource Management (SLURM)</a:t>
            </a:r>
          </a:p>
          <a:p>
            <a:r>
              <a:rPr lang="en-US" dirty="0" err="1"/>
              <a:t>Quickstart</a:t>
            </a:r>
            <a:r>
              <a:rPr lang="en-US" dirty="0"/>
              <a:t> template at </a:t>
            </a:r>
            <a:r>
              <a:rPr lang="en-US" dirty="0">
                <a:hlinkClick r:id="rId3"/>
              </a:rPr>
              <a:t>http://bit.ly/a4r-slurm</a:t>
            </a:r>
            <a:r>
              <a:rPr lang="en-US" dirty="0"/>
              <a:t> enables easy deployment of SLURM clusters of user-specified </a:t>
            </a:r>
            <a:r>
              <a:rPr lang="en-US" dirty="0" smtClean="0"/>
              <a:t>sizes</a:t>
            </a:r>
            <a:endParaRPr lang="en-US" dirty="0"/>
          </a:p>
        </p:txBody>
      </p:sp>
      <p:pic>
        <p:nvPicPr>
          <p:cNvPr id="4" name="Picture 3"/>
          <p:cNvPicPr>
            <a:picLocks noChangeAspect="1"/>
          </p:cNvPicPr>
          <p:nvPr/>
        </p:nvPicPr>
        <p:blipFill>
          <a:blip r:embed="rId4"/>
          <a:stretch>
            <a:fillRect/>
          </a:stretch>
        </p:blipFill>
        <p:spPr>
          <a:xfrm>
            <a:off x="3174205" y="3542756"/>
            <a:ext cx="5842001" cy="2769144"/>
          </a:xfrm>
          <a:prstGeom prst="rect">
            <a:avLst/>
          </a:prstGeom>
          <a:ln>
            <a:solidFill>
              <a:schemeClr val="bg1">
                <a:lumMod val="75000"/>
              </a:schemeClr>
            </a:solidFill>
          </a:ln>
          <a:effectLst/>
        </p:spPr>
      </p:pic>
    </p:spTree>
    <p:extLst>
      <p:ext uri="{BB962C8B-B14F-4D97-AF65-F5344CB8AC3E}">
        <p14:creationId xmlns:p14="http://schemas.microsoft.com/office/powerpoint/2010/main" val="2739371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323710"/>
      </p:ext>
    </p:extLst>
  </p:cSld>
  <p:clrMapOvr>
    <a:masterClrMapping/>
  </p:clrMapOvr>
  <p:transition>
    <p:fade/>
  </p:transition>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7768</TotalTime>
  <Words>1133</Words>
  <Application>Microsoft Office PowerPoint</Application>
  <PresentationFormat>Widescreen</PresentationFormat>
  <Paragraphs>174</Paragraphs>
  <Slides>9</Slides>
  <Notes>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9</vt:i4>
      </vt:variant>
    </vt:vector>
  </HeadingPairs>
  <TitlesOfParts>
    <vt:vector size="19" baseType="lpstr">
      <vt:lpstr>Arial</vt:lpstr>
      <vt:lpstr>Calibri</vt:lpstr>
      <vt:lpstr>Consolas</vt:lpstr>
      <vt:lpstr>Lucida Console</vt:lpstr>
      <vt:lpstr>Segoe UI</vt:lpstr>
      <vt:lpstr>Segoe UI Light</vt:lpstr>
      <vt:lpstr>Segoe UI Semibold</vt:lpstr>
      <vt:lpstr>Wingdings</vt:lpstr>
      <vt:lpstr>Office Theme</vt:lpstr>
      <vt:lpstr>1_MS1444_Windows Azure Template 16x9_r08a</vt:lpstr>
      <vt:lpstr>Azure High-Performance Computing (HPC)</vt:lpstr>
      <vt:lpstr>Azure HPC</vt:lpstr>
      <vt:lpstr>Virtual-Machine Sizes</vt:lpstr>
      <vt:lpstr>Choosing a VM Size</vt:lpstr>
      <vt:lpstr>Power vs. Cost</vt:lpstr>
      <vt:lpstr>Azure Resource Manager</vt:lpstr>
      <vt:lpstr>Azure Quickstart Templates</vt:lpstr>
      <vt:lpstr>SLURM Clusters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High-Performance Computing (HPC)</dc:title>
  <dc:creator>Gavin Gear</dc:creator>
  <cp:lastModifiedBy>Jeff Prosise</cp:lastModifiedBy>
  <cp:revision>153</cp:revision>
  <dcterms:created xsi:type="dcterms:W3CDTF">2016-04-21T18:51:19Z</dcterms:created>
  <dcterms:modified xsi:type="dcterms:W3CDTF">2016-10-10T16:29:48Z</dcterms:modified>
</cp:coreProperties>
</file>