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2095500" y="-419100"/>
            <a:ext cx="50292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 rot="5400000">
            <a:off x="4725987" y="2097088"/>
            <a:ext cx="6426200" cy="2181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287337" y="-7937"/>
            <a:ext cx="6426200" cy="6391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13716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133600" y="3124200"/>
            <a:ext cx="6400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04800" y="1371600"/>
            <a:ext cx="42291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86300" y="1371600"/>
            <a:ext cx="42291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257300" y="-25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2514600" y="6553200"/>
            <a:ext cx="426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Documents and Settings\eblis\My Documents\My Dropbox\working\website_09-27-09\logo_big.pn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186" y="24276"/>
            <a:ext cx="745814" cy="7824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huttenhower.sph.harvard.edu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biobakery/biobakery/wiki/biobakery_wiki" TargetMode="External"/><Relationship Id="rId4" Type="http://schemas.openxmlformats.org/officeDocument/2006/relationships/hyperlink" Target="https://forum.biobakery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huttenhower.sph.harvard.edu/biobaker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biobakery/biobakery/wiki/biobakery_basic#rst-header-sharing-folder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14400" y="76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Welcome to bioBakery</a:t>
            </a:r>
            <a:endParaRPr b="0" i="0" sz="3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66700" y="11430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a virtual machine (VM) environment designed to help you execute metagenomics analyses.</a:t>
            </a:r>
            <a:endParaRPr/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the tools therein were developed by the Huttenhower lab at the Harvard School of Public Health: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cap="small" strike="noStrike">
                <a:solidFill>
                  <a:srgbClr val="4A86E8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http://huttenhower.sph.harvard.edu/</a:t>
            </a:r>
            <a:endParaRPr b="1" i="0" sz="2800" cap="small" strike="noStrike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b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uilt 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Ubuntu 1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8.04 LTS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(Bionic Beaver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0" lvl="0" marL="0" marR="0" rtl="0" algn="ctr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914400" y="76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For more help</a:t>
            </a:r>
            <a:endParaRPr b="0" i="0" sz="3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66700" y="11430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out the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wiki for more information: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 u="sng" cap="small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https://github.com/biobakery/biobakery/wiki/biobakery_wiki</a:t>
            </a:r>
            <a:endParaRPr b="0" i="0" sz="2400" u="none" cap="small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also join and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the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forum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 u="sng" cap="small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https://forum.biobakery.org/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914400" y="76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Using bioBakery tools</a:t>
            </a:r>
            <a:endParaRPr b="0" i="0" sz="3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266700" y="11430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document introduces some important details of the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environment.</a:t>
            </a:r>
            <a:endParaRPr/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an overview of the types of software and analyses available in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please visit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website. It also includes links to the individual websites for each tool installed in 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 cap="small">
                <a:solidFill>
                  <a:srgbClr val="4A86E8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http://huttenhower.sph.harvard.edu/biobakery</a:t>
            </a:r>
            <a:endParaRPr b="0" i="0" sz="2800" u="none" cap="small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small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914400" y="76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Differences from standard linux (1)</a:t>
            </a:r>
            <a:endParaRPr b="0" i="0" sz="3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266700" y="11430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customized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be a bit more forgiving than the typical linux environment.</a:t>
            </a:r>
            <a:endParaRPr/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linux, typing </a:t>
            </a:r>
            <a:r>
              <a:rPr b="1" i="0" lang="en-US" sz="2800" u="none" cap="none" strike="noStrike">
                <a:solidFill>
                  <a:srgbClr val="F7CECE"/>
                </a:solidFill>
                <a:latin typeface="Consolas"/>
                <a:ea typeface="Consolas"/>
                <a:cs typeface="Consolas"/>
                <a:sym typeface="Consolas"/>
              </a:rPr>
              <a:t>rm </a:t>
            </a:r>
            <a:r>
              <a:rPr b="1" i="1" lang="en-US" sz="2800" u="none" cap="none" strike="noStrike">
                <a:solidFill>
                  <a:srgbClr val="F7CECE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the terminal will permanently delete the file; in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this command moves the file to the trash. </a:t>
            </a: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(Use </a:t>
            </a:r>
            <a:r>
              <a:rPr b="1" i="0" lang="en-US" sz="2800" u="none" cap="none" strike="noStrike">
                <a:solidFill>
                  <a:srgbClr val="F7CECE"/>
                </a:solidFill>
                <a:latin typeface="Consolas"/>
                <a:ea typeface="Consolas"/>
                <a:cs typeface="Consolas"/>
                <a:sym typeface="Consolas"/>
              </a:rPr>
              <a:t>hardrm </a:t>
            </a:r>
            <a:r>
              <a:rPr b="1" i="1" lang="en-US" sz="2800" u="none" cap="none" strike="noStrike">
                <a:solidFill>
                  <a:srgbClr val="F7CECE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 to delete permanently.)</a:t>
            </a:r>
            <a:endParaRPr/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will also prompt you before overwriting a file. </a:t>
            </a: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(E.g. if you attempt to move or copy a file to a location with an identically named file.)</a:t>
            </a:r>
            <a:endParaRPr b="0" i="0" sz="2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914400" y="76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Differences from standard linux (2)</a:t>
            </a:r>
            <a:endParaRPr b="0" i="0" sz="3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66700" y="11430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can open a file in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by typing </a:t>
            </a:r>
            <a:r>
              <a:rPr b="1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open </a:t>
            </a:r>
            <a:r>
              <a:rPr b="1" i="1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file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 the terminal; this will open the file in its associated default program.</a:t>
            </a:r>
            <a:endParaRPr/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clicking on the Desktop, a folder icon, or inside of a folder will give you the option to open a terminal at that location. </a:t>
            </a:r>
            <a:r>
              <a:rPr b="0" i="0" lang="en-US" sz="2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(Select “open terminal here”)</a:t>
            </a:r>
            <a:endParaRPr b="0" i="0" sz="28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914400" y="76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Sharing files with bioBakery (1)</a:t>
            </a:r>
            <a:endParaRPr b="0" i="0" sz="3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66700" y="11430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Vagrant and VirtualBox, your computer’s operating system (the “host OS”) runs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within a window as a separate operating system (the “guest OS”).</a:t>
            </a:r>
            <a:endParaRPr/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default, the guest OS can only see files on the host OS if they are located within the host’s </a:t>
            </a:r>
            <a:r>
              <a:rPr b="0" i="0" lang="en-US" sz="2800" u="none" cap="none" strike="noStrike">
                <a:solidFill>
                  <a:srgbClr val="FBEBEB"/>
                </a:solidFill>
                <a:latin typeface="Consolas"/>
                <a:ea typeface="Consolas"/>
                <a:cs typeface="Consolas"/>
                <a:sym typeface="Consolas"/>
              </a:rPr>
              <a:t>vagrant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folder.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vagrant folder appears in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b="0" i="0" lang="en-US" sz="2800" u="none" cap="none" strike="noStrike">
                <a:solidFill>
                  <a:srgbClr val="FBEBEB"/>
                </a:solidFill>
                <a:latin typeface="Consolas"/>
                <a:ea typeface="Consolas"/>
                <a:cs typeface="Consolas"/>
                <a:sym typeface="Consolas"/>
              </a:rPr>
              <a:t>/vagrant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914400" y="76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Sharing files with bioBakery (2)</a:t>
            </a:r>
            <a:endParaRPr b="0" i="0" sz="3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266700" y="11430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strongly recommend saving important files to the host OS so they are available outside of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may also be interested to share additional data folders from your host OS with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 cap="small">
                <a:solidFill>
                  <a:srgbClr val="4A86E8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Click here to learn how</a:t>
            </a:r>
            <a:endParaRPr b="0" sz="2800" cap="small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914400" y="76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PATH details</a:t>
            </a:r>
            <a:endParaRPr b="0" i="0" sz="3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66700" y="11430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programs installed by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</a:t>
            </a: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are located in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usr/local</a:t>
            </a:r>
            <a:r>
              <a:rPr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endParaRPr b="0" i="0" sz="2800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Executable programs are located th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bin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folder.</a:t>
            </a:r>
            <a:endParaRPr/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means that you can type a command like 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 metaphlan --help </a:t>
            </a:r>
            <a:br>
              <a:rPr b="0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anywhere to see MetaPhlAn’s help output.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914400" y="76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Additional software</a:t>
            </a:r>
            <a:endParaRPr b="0" i="0" sz="3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66700" y="11430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addition to packaging Huttenhower lab tools,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contains all of the freely-distributable dependencies of those tools (e.g. bowtie2, blast+, dia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mond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2800" u="none" cap="small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914400" y="762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Adding/upgrading programs</a:t>
            </a:r>
            <a:endParaRPr b="0" i="0" sz="36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66700" y="11430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upgrade a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bioBakery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tool run: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pip3 install</a:t>
            </a:r>
            <a:r>
              <a:rPr b="0" i="0" lang="en-US" sz="2800" u="none" cap="none" strike="noStrike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$TOOL --upgrade</a:t>
            </a:r>
            <a:endParaRPr i="1" sz="2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i="1" lang="en-US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(replacing $TOOL with the name of the bioBakery tool to install)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can also be used to install other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 pip3 install </a:t>
            </a:r>
            <a:r>
              <a:rPr i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$TOOL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00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5">
      <a:dk1>
        <a:srgbClr val="864310"/>
      </a:dk1>
      <a:lt1>
        <a:srgbClr val="FFFFFF"/>
      </a:lt1>
      <a:dk2>
        <a:srgbClr val="000000"/>
      </a:dk2>
      <a:lt2>
        <a:srgbClr val="F8DCDC"/>
      </a:lt2>
      <a:accent1>
        <a:srgbClr val="C82020"/>
      </a:accent1>
      <a:accent2>
        <a:srgbClr val="46A04A"/>
      </a:accent2>
      <a:accent3>
        <a:srgbClr val="AAAAAA"/>
      </a:accent3>
      <a:accent4>
        <a:srgbClr val="DADADA"/>
      </a:accent4>
      <a:accent5>
        <a:srgbClr val="EF9F9F"/>
      </a:accent5>
      <a:accent6>
        <a:srgbClr val="3F753F"/>
      </a:accent6>
      <a:hlink>
        <a:srgbClr val="66CCFF"/>
      </a:hlink>
      <a:folHlink>
        <a:srgbClr val="F0E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