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29"/>
  </p:notesMasterIdLst>
  <p:sldIdLst>
    <p:sldId id="429" r:id="rId2"/>
    <p:sldId id="434" r:id="rId3"/>
    <p:sldId id="651" r:id="rId4"/>
    <p:sldId id="765" r:id="rId5"/>
    <p:sldId id="768" r:id="rId6"/>
    <p:sldId id="763" r:id="rId7"/>
    <p:sldId id="764" r:id="rId8"/>
    <p:sldId id="766" r:id="rId9"/>
    <p:sldId id="733" r:id="rId10"/>
    <p:sldId id="767" r:id="rId11"/>
    <p:sldId id="769" r:id="rId12"/>
    <p:sldId id="770" r:id="rId13"/>
    <p:sldId id="771" r:id="rId14"/>
    <p:sldId id="773" r:id="rId15"/>
    <p:sldId id="735" r:id="rId16"/>
    <p:sldId id="734" r:id="rId17"/>
    <p:sldId id="736" r:id="rId18"/>
    <p:sldId id="778" r:id="rId19"/>
    <p:sldId id="737" r:id="rId20"/>
    <p:sldId id="786" r:id="rId21"/>
    <p:sldId id="784" r:id="rId22"/>
    <p:sldId id="785" r:id="rId23"/>
    <p:sldId id="781" r:id="rId24"/>
    <p:sldId id="775" r:id="rId25"/>
    <p:sldId id="776" r:id="rId26"/>
    <p:sldId id="780" r:id="rId27"/>
    <p:sldId id="731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33CC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471" autoAdjust="0"/>
  </p:normalViewPr>
  <p:slideViewPr>
    <p:cSldViewPr>
      <p:cViewPr varScale="1">
        <p:scale>
          <a:sx n="68" d="100"/>
          <a:sy n="68" d="100"/>
        </p:scale>
        <p:origin x="119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56.png"/><Relationship Id="rId5" Type="http://schemas.openxmlformats.org/officeDocument/2006/relationships/image" Target="../media/image21.png"/><Relationship Id="rId10" Type="http://schemas.openxmlformats.org/officeDocument/2006/relationships/image" Target="../media/image55.png"/><Relationship Id="rId4" Type="http://schemas.openxmlformats.org/officeDocument/2006/relationships/image" Target="../media/image20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1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36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411760" y="3175817"/>
            <a:ext cx="4836233" cy="79208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期末知识点复习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75656" y="1916832"/>
                <a:ext cx="5710922" cy="10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𝒂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6832"/>
                <a:ext cx="5710922" cy="1006109"/>
              </a:xfrm>
              <a:prstGeom prst="rect">
                <a:avLst/>
              </a:prstGeom>
              <a:blipFill rotWithShape="0">
                <a:blip r:embed="rId2"/>
                <a:stretch>
                  <a:fillRect l="-2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627784" y="3302811"/>
                <a:ext cx="2487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j-ea"/>
                  </a:rPr>
                  <a:t>(1</a:t>
                </a:r>
                <a:r>
                  <a:rPr lang="en-US" altLang="zh-CN" sz="2400" dirty="0" smtClean="0">
                    <a:ea typeface="+mj-ea"/>
                  </a:rPr>
                  <a:t>) </a:t>
                </a:r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的取值范围</a:t>
                </a:r>
                <a:endParaRPr lang="en-US" altLang="zh-CN" sz="2400" dirty="0" smtClean="0">
                  <a:ea typeface="+mj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302811"/>
                <a:ext cx="248734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353" t="-28333" r="-661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643228" y="3855023"/>
                <a:ext cx="3862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j-ea"/>
                  </a:rPr>
                  <a:t>(2) </a:t>
                </a:r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的一组基础解系</a:t>
                </a:r>
                <a:endParaRPr lang="en-US" altLang="zh-CN" sz="2400" dirty="0">
                  <a:ea typeface="+mj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228" y="3855023"/>
                <a:ext cx="386233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97" t="-26230" r="-379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539552" y="897060"/>
            <a:ext cx="61555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解线性方程组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矩阵秩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）典型题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43228" y="4416769"/>
                <a:ext cx="2634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j-ea"/>
                  </a:rPr>
                  <a:t>(3) </a:t>
                </a:r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的通解</a:t>
                </a:r>
                <a:endParaRPr lang="en-US" altLang="zh-CN" sz="2400" dirty="0">
                  <a:ea typeface="+mj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228" y="4416769"/>
                <a:ext cx="26347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76" t="-28333" r="-601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0" y="5085184"/>
            <a:ext cx="9144000" cy="1772816"/>
            <a:chOff x="0" y="5085184"/>
            <a:chExt cx="9144000" cy="1772816"/>
          </a:xfrm>
        </p:grpSpPr>
        <p:sp>
          <p:nvSpPr>
            <p:cNvPr id="2" name="矩形 1"/>
            <p:cNvSpPr/>
            <p:nvPr/>
          </p:nvSpPr>
          <p:spPr>
            <a:xfrm>
              <a:off x="0" y="5085184"/>
              <a:ext cx="9144000" cy="17728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71600" y="5589240"/>
              <a:ext cx="7776864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a typeface="+mj-ea"/>
                </a:rPr>
                <a:t>注意：</a:t>
              </a:r>
              <a:r>
                <a:rPr lang="zh-CN" altLang="en-US" sz="2800" dirty="0" smtClean="0">
                  <a:ea typeface="+mj-ea"/>
                </a:rPr>
                <a:t>带有参数的求秩问题，先假设形式“</a:t>
              </a:r>
              <a:r>
                <a:rPr lang="zh-CN" altLang="en-US" sz="2800" dirty="0">
                  <a:ea typeface="+mj-ea"/>
                </a:rPr>
                <a:t>首个非</a:t>
              </a:r>
              <a:r>
                <a:rPr lang="zh-CN" altLang="en-US" sz="2800" dirty="0" smtClean="0">
                  <a:ea typeface="+mj-ea"/>
                </a:rPr>
                <a:t>零元”真的非零，再讨论其他情况</a:t>
              </a:r>
              <a:endParaRPr lang="en-US" altLang="zh-CN" sz="2800" dirty="0" smtClean="0">
                <a:ea typeface="+mj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97352" y="6408538"/>
            <a:ext cx="3744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+mj-ea"/>
              </a:rPr>
              <a:t>参见</a:t>
            </a:r>
            <a:r>
              <a:rPr lang="en-US" altLang="zh-CN" sz="2400" dirty="0" smtClean="0">
                <a:solidFill>
                  <a:srgbClr val="FF0000"/>
                </a:solidFill>
                <a:ea typeface="+mj-ea"/>
              </a:rPr>
              <a:t>P87</a:t>
            </a:r>
            <a:r>
              <a:rPr lang="zh-CN" altLang="en-US" sz="2400" dirty="0" smtClean="0">
                <a:solidFill>
                  <a:srgbClr val="FF0000"/>
                </a:solidFill>
                <a:ea typeface="+mj-ea"/>
              </a:rPr>
              <a:t>习题</a:t>
            </a:r>
            <a:r>
              <a:rPr lang="en-US" altLang="zh-CN" sz="2400" dirty="0" smtClean="0">
                <a:solidFill>
                  <a:srgbClr val="FF0000"/>
                </a:solidFill>
                <a:ea typeface="+mj-ea"/>
              </a:rPr>
              <a:t>4-2</a:t>
            </a:r>
            <a:r>
              <a:rPr lang="zh-CN" altLang="en-US" sz="2400" dirty="0" smtClean="0">
                <a:solidFill>
                  <a:srgbClr val="FF0000"/>
                </a:solidFill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+mj-ea"/>
              </a:rPr>
              <a:t> 2</a:t>
            </a:r>
            <a:endParaRPr lang="en-US" altLang="zh-CN" sz="2400" dirty="0" smtClean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33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2968" y="1577426"/>
                <a:ext cx="13571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</m:oMath>
                  </m:oMathPara>
                </a14:m>
                <a:endParaRPr lang="en-US" altLang="zh-CN" sz="320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68" y="1577426"/>
                <a:ext cx="1357166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854834" y="3038572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ea typeface="+mj-ea"/>
              </a:rPr>
              <a:t>一</a:t>
            </a:r>
            <a:r>
              <a:rPr lang="zh-CN" altLang="en-US" sz="2400" dirty="0" smtClean="0">
                <a:ea typeface="+mj-ea"/>
              </a:rPr>
              <a:t>组基</a:t>
            </a:r>
            <a:endParaRPr lang="en-US" altLang="zh-CN" sz="2400" dirty="0" smtClean="0"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60032" y="1743418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ea typeface="+mj-ea"/>
              </a:rPr>
              <a:t>原向量</a:t>
            </a:r>
            <a:endParaRPr lang="en-US" altLang="zh-CN" sz="2400" dirty="0"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9552" y="692696"/>
            <a:ext cx="50270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求基下坐标</a:t>
            </a:r>
            <a:r>
              <a:rPr lang="zh-CN" altLang="en-US" sz="2800" b="1" dirty="0">
                <a:solidFill>
                  <a:srgbClr val="FF0000"/>
                </a:solidFill>
                <a:ea typeface="+mj-ea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过渡阵与坐标变换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051720" y="1984412"/>
            <a:ext cx="1080120" cy="64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62757" y="2549380"/>
                <a:ext cx="2280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57" y="2549380"/>
                <a:ext cx="228064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V="1">
            <a:off x="1619672" y="2953811"/>
            <a:ext cx="1669133" cy="1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6" idx="3"/>
            <a:endCxn id="25" idx="1"/>
          </p:cNvCxnSpPr>
          <p:nvPr/>
        </p:nvCxnSpPr>
        <p:spPr>
          <a:xfrm>
            <a:off x="4300134" y="1823648"/>
            <a:ext cx="559898" cy="10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 rot="5400000">
            <a:off x="3290982" y="1632918"/>
            <a:ext cx="329741" cy="4530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3781808" y="2732248"/>
            <a:ext cx="1726296" cy="490990"/>
          </a:xfrm>
          <a:prstGeom prst="wedgeRoundRectCallout">
            <a:avLst>
              <a:gd name="adj1" fmla="val -67599"/>
              <a:gd name="adj2" fmla="val -1988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基下坐标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94478" y="3998742"/>
            <a:ext cx="4356828" cy="1161420"/>
            <a:chOff x="1694478" y="4203106"/>
            <a:chExt cx="4356828" cy="1161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692985" y="4203106"/>
                  <a:ext cx="135832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  <m:r>
                          <a:rPr lang="en-US" altLang="zh-CN" sz="32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143FDC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985" y="4203106"/>
                  <a:ext cx="135832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694478" y="4230245"/>
                  <a:ext cx="144167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143FDC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478" y="4230245"/>
                  <a:ext cx="1441677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右箭头 18"/>
            <p:cNvSpPr/>
            <p:nvPr/>
          </p:nvSpPr>
          <p:spPr>
            <a:xfrm>
              <a:off x="3312784" y="4311544"/>
              <a:ext cx="1332172" cy="329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2886013" y="4641387"/>
              <a:ext cx="629341" cy="497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625386" y="4995194"/>
              <a:ext cx="236643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ea typeface="+mj-ea"/>
                </a:rPr>
                <a:t>过渡阵（可逆）</a:t>
              </a:r>
              <a:endParaRPr lang="en-US" altLang="zh-CN" sz="2400" dirty="0">
                <a:ea typeface="+mj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56504" y="5573352"/>
            <a:ext cx="42520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>
                <a:ea typeface="+mj-ea"/>
              </a:rPr>
              <a:t>1. </a:t>
            </a:r>
            <a:r>
              <a:rPr lang="zh-CN" altLang="en-US" sz="2400" dirty="0" smtClean="0">
                <a:ea typeface="+mj-ea"/>
              </a:rPr>
              <a:t>求过渡阵</a:t>
            </a:r>
            <a:r>
              <a:rPr lang="en-US" altLang="zh-CN" sz="2400" dirty="0" smtClean="0">
                <a:ea typeface="+mj-ea"/>
              </a:rPr>
              <a:t>——</a:t>
            </a:r>
            <a:r>
              <a:rPr lang="zh-CN" altLang="en-US" sz="2400" dirty="0" smtClean="0">
                <a:ea typeface="+mj-ea"/>
              </a:rPr>
              <a:t>解矩阵方程</a:t>
            </a:r>
            <a:endParaRPr lang="en-US" altLang="zh-CN" sz="2400" dirty="0"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44956" y="5575057"/>
            <a:ext cx="425209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>
                <a:ea typeface="+mj-ea"/>
              </a:rPr>
              <a:t>2. </a:t>
            </a:r>
            <a:r>
              <a:rPr lang="zh-CN" altLang="en-US" sz="2400" dirty="0" smtClean="0">
                <a:ea typeface="+mj-ea"/>
              </a:rPr>
              <a:t>求变换坐标</a:t>
            </a:r>
            <a:r>
              <a:rPr lang="en-US" altLang="zh-CN" sz="2400" dirty="0" smtClean="0">
                <a:ea typeface="+mj-ea"/>
              </a:rPr>
              <a:t>——</a:t>
            </a:r>
            <a:r>
              <a:rPr lang="zh-CN" altLang="en-US" sz="2400" dirty="0" smtClean="0">
                <a:ea typeface="+mj-ea"/>
              </a:rPr>
              <a:t>解非齐次线性方程组（唯一解）</a:t>
            </a:r>
            <a:endParaRPr lang="en-US" altLang="zh-CN" sz="2400" dirty="0">
              <a:ea typeface="+mj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3728692"/>
            <a:ext cx="9144000" cy="6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29271" y="739718"/>
            <a:ext cx="32316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（正交）相似对角化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598205"/>
            <a:ext cx="7317397" cy="738664"/>
            <a:chOff x="927012" y="1380836"/>
            <a:chExt cx="7317397" cy="738664"/>
          </a:xfrm>
        </p:grpSpPr>
        <p:sp>
          <p:nvSpPr>
            <p:cNvPr id="30" name="文本框 29"/>
            <p:cNvSpPr txBox="1"/>
            <p:nvPr/>
          </p:nvSpPr>
          <p:spPr>
            <a:xfrm>
              <a:off x="927012" y="1534725"/>
              <a:ext cx="47251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 smtClean="0">
                  <a:ea typeface="+mj-ea"/>
                </a:rPr>
                <a:t>方阵</a:t>
              </a:r>
              <a:r>
                <a:rPr lang="en-US" altLang="zh-CN" sz="2800" dirty="0" smtClean="0">
                  <a:ea typeface="+mj-ea"/>
                </a:rPr>
                <a:t>——</a:t>
              </a:r>
              <a:r>
                <a:rPr lang="zh-CN" altLang="en-US" sz="2800" dirty="0" smtClean="0">
                  <a:ea typeface="+mj-ea"/>
                </a:rPr>
                <a:t>可对角化验证</a:t>
              </a:r>
              <a:endParaRPr lang="en-US" altLang="zh-CN" sz="2800" dirty="0"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08603" y="1380836"/>
              <a:ext cx="343580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ea typeface="+mj-ea"/>
                </a:rPr>
                <a:t>（线性无关特征向量个数</a:t>
              </a:r>
              <a:r>
                <a:rPr lang="en-US" altLang="zh-CN" sz="2400" dirty="0" smtClean="0">
                  <a:ea typeface="+mj-ea"/>
                </a:rPr>
                <a:t>=    </a:t>
              </a:r>
              <a:r>
                <a:rPr lang="zh-CN" altLang="en-US" sz="2400" dirty="0" smtClean="0">
                  <a:ea typeface="+mj-ea"/>
                </a:rPr>
                <a:t>对应特征值重数）</a:t>
              </a:r>
              <a:endParaRPr lang="en-US" altLang="zh-CN" sz="2400" dirty="0"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1640" y="3068960"/>
            <a:ext cx="7582210" cy="2865538"/>
            <a:chOff x="1331640" y="3068960"/>
            <a:chExt cx="7582210" cy="2865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225218" y="3894801"/>
                  <a:ext cx="216629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𝚲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oMath>
                    </m:oMathPara>
                  </a14:m>
                  <a:endParaRPr lang="zh-CN" altLang="en-US" sz="32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218" y="3894801"/>
                  <a:ext cx="2166299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1331640" y="3068960"/>
              <a:ext cx="758221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 smtClean="0">
                  <a:ea typeface="+mj-ea"/>
                </a:rPr>
                <a:t>实对称阵</a:t>
              </a:r>
              <a:r>
                <a:rPr lang="en-US" altLang="zh-CN" sz="2800" dirty="0" smtClean="0">
                  <a:ea typeface="+mj-ea"/>
                </a:rPr>
                <a:t>——</a:t>
              </a:r>
              <a:r>
                <a:rPr lang="zh-CN" altLang="en-US" sz="2800" dirty="0" smtClean="0">
                  <a:ea typeface="+mj-ea"/>
                </a:rPr>
                <a:t>一定可正交相似对角化</a:t>
              </a:r>
              <a:endParaRPr lang="en-US" altLang="zh-CN" sz="2800" dirty="0">
                <a:ea typeface="+mj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78339" y="5565166"/>
              <a:ext cx="46166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dirty="0" smtClean="0">
                  <a:ea typeface="+mj-ea"/>
                </a:rPr>
                <a:t>经</a:t>
              </a:r>
              <a:r>
                <a:rPr lang="zh-CN" altLang="en-US" sz="2400" b="1" dirty="0" smtClean="0">
                  <a:solidFill>
                    <a:srgbClr val="FF0000"/>
                  </a:solidFill>
                  <a:ea typeface="+mj-ea"/>
                </a:rPr>
                <a:t>正交化、单位化</a:t>
              </a:r>
              <a:r>
                <a:rPr lang="zh-CN" altLang="en-US" sz="2400" dirty="0" smtClean="0">
                  <a:ea typeface="+mj-ea"/>
                </a:rPr>
                <a:t>的一组特征向量</a:t>
              </a:r>
              <a:endParaRPr lang="en-US" altLang="zh-CN" sz="2400" dirty="0" smtClean="0">
                <a:ea typeface="+mj-ea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4174271" y="4315481"/>
              <a:ext cx="1355203" cy="67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4891190" y="4990365"/>
                  <a:ext cx="163068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190" y="4990365"/>
                  <a:ext cx="163068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582" r="-17910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/>
            <p:cNvCxnSpPr/>
            <p:nvPr/>
          </p:nvCxnSpPr>
          <p:spPr>
            <a:xfrm flipV="1">
              <a:off x="4898748" y="5409387"/>
              <a:ext cx="1669133" cy="1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387474" y="5403508"/>
                  <a:ext cx="11285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a14:m>
                  <a:r>
                    <a:rPr lang="zh-CN" altLang="en-US" sz="2400" b="1" dirty="0" smtClean="0">
                      <a:solidFill>
                        <a:srgbClr val="0066FF"/>
                      </a:solidFill>
                      <a:ea typeface="+mj-ea"/>
                    </a:rPr>
                    <a:t>特征值</a:t>
                  </a:r>
                  <a:endParaRPr lang="en-US" altLang="zh-CN" sz="2400" b="1" dirty="0" smtClean="0">
                    <a:solidFill>
                      <a:srgbClr val="0066FF"/>
                    </a:solidFill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474" y="5403508"/>
                  <a:ext cx="11285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30" t="-22951" r="-16216" b="-50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/>
            <p:cNvCxnSpPr/>
            <p:nvPr/>
          </p:nvCxnSpPr>
          <p:spPr>
            <a:xfrm flipH="1">
              <a:off x="2145098" y="4343801"/>
              <a:ext cx="1080120" cy="646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1594537" y="4908992"/>
                  <a:ext cx="257973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537" y="4908992"/>
                  <a:ext cx="257973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91" r="-1891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/>
            <p:cNvCxnSpPr/>
            <p:nvPr/>
          </p:nvCxnSpPr>
          <p:spPr>
            <a:xfrm flipV="1">
              <a:off x="2309206" y="5325666"/>
              <a:ext cx="1669133" cy="18925"/>
            </a:xfrm>
            <a:prstGeom prst="line">
              <a:avLst/>
            </a:prstGeom>
            <a:ln w="28575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0" y="2780928"/>
            <a:ext cx="910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29271" y="739718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二次型的标准化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4412" y="1595662"/>
            <a:ext cx="7467621" cy="3832931"/>
            <a:chOff x="904412" y="1595662"/>
            <a:chExt cx="7467621" cy="3832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39752" y="1595662"/>
                  <a:ext cx="3363292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𝐴𝑥</m:t>
                        </m:r>
                      </m:oMath>
                    </m:oMathPara>
                  </a14:m>
                  <a:endParaRPr lang="en-US" altLang="zh-CN" sz="32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9752" y="1595662"/>
                  <a:ext cx="3363292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021398" y="3103983"/>
                  <a:ext cx="2808313" cy="47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𝚲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𝑨𝑸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21398" y="3103983"/>
                  <a:ext cx="2808313" cy="47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8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904412" y="4198934"/>
                  <a:ext cx="7056784" cy="591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Λy</m:t>
                        </m:r>
                        <m:r>
                          <a:rPr lang="en-US" altLang="zh-CN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+⋯</m:t>
                        </m:r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3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6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4412" y="4198934"/>
                  <a:ext cx="7056784" cy="591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939772" y="2839778"/>
                  <a:ext cx="344218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F6FC6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F6FC6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F6FC6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𝑸𝒚</m:t>
                      </m:r>
                    </m:oMath>
                  </a14:m>
                  <a:r>
                    <a:rPr lang="zh-CN" altLang="en-US" sz="2400" b="1" dirty="0" smtClean="0">
                      <a:solidFill>
                        <a:srgbClr val="0F6FC6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（正交变换）</a:t>
                  </a:r>
                  <a:endParaRPr lang="en-US" altLang="zh-CN" sz="2400" b="1" dirty="0">
                    <a:solidFill>
                      <a:srgbClr val="0F6FC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9772" y="2839778"/>
                  <a:ext cx="344218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0526" b="-289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上下箭头 20"/>
            <p:cNvSpPr/>
            <p:nvPr/>
          </p:nvSpPr>
          <p:spPr>
            <a:xfrm>
              <a:off x="3590494" y="2247183"/>
              <a:ext cx="678162" cy="179421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4452460" y="2690216"/>
              <a:ext cx="25486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 smtClean="0">
                  <a:solidFill>
                    <a:srgbClr val="0000FF"/>
                  </a:solidFill>
                  <a:latin typeface="+mj-lt"/>
                  <a:ea typeface="华文楷体" panose="02010600040101010101" pitchFamily="2" charset="-122"/>
                </a:rPr>
                <a:t>正交相似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变换</a:t>
              </a:r>
              <a:endPara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6444208" y="2659438"/>
              <a:ext cx="1927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800" b="1" i="0" dirty="0" smtClean="0">
                  <a:solidFill>
                    <a:srgbClr val="0000FF"/>
                  </a:solidFill>
                  <a:latin typeface="+mj-lt"/>
                  <a:ea typeface="华文楷体" panose="02010600040101010101" pitchFamily="2" charset="-122"/>
                </a:rPr>
                <a:t>(</a:t>
              </a:r>
              <a:r>
                <a:rPr lang="zh-CN" altLang="en-US" sz="2400" b="1" i="0" dirty="0" smtClean="0">
                  <a:solidFill>
                    <a:srgbClr val="0000FF"/>
                  </a:solidFill>
                  <a:latin typeface="+mj-lt"/>
                  <a:ea typeface="华文楷体" panose="02010600040101010101" pitchFamily="2" charset="-122"/>
                </a:rPr>
                <a:t>合同变换</a:t>
              </a:r>
              <a:r>
                <a:rPr lang="en-US" altLang="zh-CN" sz="2800" b="1" i="0" dirty="0" smtClean="0">
                  <a:solidFill>
                    <a:srgbClr val="0000FF"/>
                  </a:solidFill>
                  <a:latin typeface="+mj-lt"/>
                  <a:ea typeface="华文楷体" panose="02010600040101010101" pitchFamily="2" charset="-122"/>
                </a:rPr>
                <a:t>)</a:t>
              </a:r>
              <a:endPara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12404" y="4966928"/>
                  <a:ext cx="530223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=1,⋯,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a14:m>
                  <a:r>
                    <a:rPr lang="zh-CN" altLang="en-US" sz="2400" dirty="0" smtClean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的特征值</a:t>
                  </a:r>
                  <a:endPara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2404" y="4966928"/>
                  <a:ext cx="5302233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5" t="-10526" b="-289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05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97453" y="1916832"/>
                <a:ext cx="756091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(1)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求正交矩阵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Q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和对角阵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Λ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使得</m:t>
                    </m:r>
                  </m:oMath>
                </a14:m>
                <a:endParaRPr lang="en-US" altLang="zh-CN" sz="2400" dirty="0"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53" y="1916832"/>
                <a:ext cx="7560916" cy="976614"/>
              </a:xfrm>
              <a:prstGeom prst="rect">
                <a:avLst/>
              </a:prstGeom>
              <a:blipFill rotWithShape="0">
                <a:blip r:embed="rId2"/>
                <a:stretch>
                  <a:fillRect l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97453" y="3393716"/>
                <a:ext cx="8087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j-ea"/>
                  </a:rPr>
                  <a:t>(2) </a:t>
                </a:r>
                <a:r>
                  <a:rPr lang="zh-CN" altLang="en-US" sz="2400" dirty="0" smtClean="0">
                    <a:ea typeface="+mj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表示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什么曲面？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53" y="3393716"/>
                <a:ext cx="80877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38" t="-28333" r="-135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539552" y="897060"/>
            <a:ext cx="867865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正交相似对角化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二次型化标准型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二次曲面（典型题）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16016" y="2683141"/>
                <a:ext cx="1590564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dirty="0" smtClean="0">
                              <a:latin typeface="Cambria Math" panose="02040503050406030204" pitchFamily="18" charset="0"/>
                              <a:ea typeface="+mj-ea"/>
                            </a:rPr>
                            <m:t>Q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Λ</m:t>
                      </m:r>
                    </m:oMath>
                  </m:oMathPara>
                </a14:m>
                <a:endParaRPr lang="en-US" altLang="zh-CN" sz="2400" dirty="0">
                  <a:ea typeface="+mj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683141"/>
                <a:ext cx="1590564" cy="3931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>
            <a:off x="5076056" y="3763048"/>
            <a:ext cx="43524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60013" y="4483128"/>
                <a:ext cx="2072683" cy="429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13" y="4483128"/>
                <a:ext cx="2072683" cy="429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11560" y="5002088"/>
                <a:ext cx="3248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=1,2,3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特征值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02088"/>
                <a:ext cx="324845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29" t="-26667" r="-375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191243" y="5002088"/>
                <a:ext cx="32155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特征值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𝒊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43" y="5002088"/>
                <a:ext cx="321556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36" t="-6667" r="-1898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95536" y="5652271"/>
                <a:ext cx="8388130" cy="438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52271"/>
                <a:ext cx="8388130" cy="438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779912" y="6199205"/>
                <a:ext cx="1195392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𝑄𝑣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6199205"/>
                <a:ext cx="1195392" cy="4209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79712" y="2924944"/>
            <a:ext cx="576064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重 要 的 知 识 脉 络</a:t>
            </a:r>
          </a:p>
        </p:txBody>
      </p:sp>
    </p:spTree>
    <p:extLst>
      <p:ext uri="{BB962C8B-B14F-4D97-AF65-F5344CB8AC3E}">
        <p14:creationId xmlns:p14="http://schemas.microsoft.com/office/powerpoint/2010/main" val="13835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/>
              <p:cNvSpPr/>
              <p:nvPr/>
            </p:nvSpPr>
            <p:spPr>
              <a:xfrm>
                <a:off x="3345271" y="2752251"/>
                <a:ext cx="1716275" cy="936104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可逆阵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1" y="2752251"/>
                <a:ext cx="1716275" cy="93610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/>
        </p:nvSpPr>
        <p:spPr>
          <a:xfrm>
            <a:off x="339995" y="2761376"/>
            <a:ext cx="1512168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非奇异矩阵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732240" y="2693028"/>
            <a:ext cx="1512168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满秩阵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5364088" y="287698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1928163" y="295185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右箭头 3"/>
          <p:cNvSpPr/>
          <p:nvPr/>
        </p:nvSpPr>
        <p:spPr>
          <a:xfrm rot="5400000">
            <a:off x="3735356" y="4046021"/>
            <a:ext cx="936104" cy="5058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3244761" y="4941168"/>
                <a:ext cx="2118191" cy="9277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仅有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零解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61" y="4941168"/>
                <a:ext cx="2118191" cy="927770"/>
              </a:xfrm>
              <a:prstGeom prst="roundRect">
                <a:avLst/>
              </a:prstGeom>
              <a:blipFill rotWithShape="0">
                <a:blip r:embed="rId3"/>
                <a:stretch>
                  <a:fillRect b="-1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95979" y="6052501"/>
                <a:ext cx="1815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有唯一解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979" y="6052501"/>
                <a:ext cx="181575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333" r="-268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23"/>
              <p:cNvSpPr/>
              <p:nvPr/>
            </p:nvSpPr>
            <p:spPr>
              <a:xfrm>
                <a:off x="2843281" y="534017"/>
                <a:ext cx="2720253" cy="93610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（行）向量组线性无关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81" y="534017"/>
                <a:ext cx="2720253" cy="936104"/>
              </a:xfrm>
              <a:prstGeom prst="roundRect">
                <a:avLst/>
              </a:prstGeom>
              <a:blipFill rotWithShape="0">
                <a:blip r:embed="rId5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右箭头 24"/>
          <p:cNvSpPr/>
          <p:nvPr/>
        </p:nvSpPr>
        <p:spPr>
          <a:xfrm rot="5400000">
            <a:off x="3750247" y="1823525"/>
            <a:ext cx="90632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6524" y="1752113"/>
                <a:ext cx="687656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当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满足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条件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       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𝐴𝐵𝑥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同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解。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24" y="1752113"/>
                <a:ext cx="6876562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2571" t="-8197" b="-23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475656" y="4346712"/>
                <a:ext cx="4547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显然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𝐵𝑥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解是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𝐴𝐵𝑥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解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346712"/>
                <a:ext cx="454752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15" t="-24590" r="-321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433565" y="5629366"/>
                <a:ext cx="3782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)=0⇒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65" y="5629366"/>
                <a:ext cx="378212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93" t="-1639" r="-144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331640" y="808444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典型题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979712" y="2780928"/>
                <a:ext cx="1937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A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</m:oMath>
                  </m:oMathPara>
                </a14:m>
                <a:endParaRPr lang="zh-CN" altLang="en-US" sz="2400" dirty="0">
                  <a:solidFill>
                    <a:srgbClr val="0066FF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1937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94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018988" y="2788314"/>
                <a:ext cx="1855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B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0066FF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88" y="2788314"/>
                <a:ext cx="1855828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984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20589" y="3563820"/>
                <a:ext cx="1855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0066FF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589" y="3563820"/>
                <a:ext cx="185582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98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04048" y="3522403"/>
                <a:ext cx="1885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D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solidFill>
                    <a:srgbClr val="0066FF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522403"/>
                <a:ext cx="188570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08158" y="4980162"/>
                <a:ext cx="37294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满秩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仅有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零解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8" y="4980162"/>
                <a:ext cx="372948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78" t="-26230" r="-4085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3465" y="4121696"/>
            <a:ext cx="9180512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59849" y="4486648"/>
                <a:ext cx="7687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𝑩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𝐂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𝐃</m:t>
                      </m:r>
                      <m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选项</m:t>
                      </m:r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反例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1,1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2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9" y="4486648"/>
                <a:ext cx="768774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55" t="-3279" r="-47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475656" y="5143952"/>
                <a:ext cx="66529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解集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{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m:rPr>
                          <m:lit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+mj-ea"/>
                        </a:rPr>
                        <m:t>}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43952"/>
                <a:ext cx="6652975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3333" r="-36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39707" y="5657971"/>
                <a:ext cx="3229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解集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{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m:rPr>
                          <m:lit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}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07" y="5657971"/>
                <a:ext cx="322979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698" t="-4918" r="-301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428575" y="6130103"/>
                <a:ext cx="4350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=1, 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𝑠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75" y="6130103"/>
                <a:ext cx="435029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80" r="-112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3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1" grpId="0"/>
      <p:bldP spid="2" grpId="0" animBg="1"/>
      <p:bldP spid="14" grpId="0"/>
      <p:bldP spid="15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/>
              <p:cNvSpPr/>
              <p:nvPr/>
            </p:nvSpPr>
            <p:spPr>
              <a:xfrm>
                <a:off x="653308" y="2836872"/>
                <a:ext cx="2017681" cy="134629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初等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行变换化行最简形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8" y="2836872"/>
                <a:ext cx="2017681" cy="1346299"/>
              </a:xfrm>
              <a:prstGeom prst="roundRect">
                <a:avLst/>
              </a:prstGeom>
              <a:blipFill rotWithShape="0">
                <a:blip r:embed="rId2"/>
                <a:stretch>
                  <a:fillRect t="-491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>
            <a:off x="797323" y="5421629"/>
            <a:ext cx="2030549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矩阵方程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3869775" y="2996780"/>
                <a:ext cx="2337501" cy="101747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方程组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75" y="2996780"/>
                <a:ext cx="2337501" cy="101747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23"/>
              <p:cNvSpPr/>
              <p:nvPr/>
            </p:nvSpPr>
            <p:spPr>
              <a:xfrm>
                <a:off x="611560" y="548680"/>
                <a:ext cx="3138092" cy="9361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秩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、极大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无关组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线性表示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8680"/>
                <a:ext cx="3138092" cy="936104"/>
              </a:xfrm>
              <a:prstGeom prst="roundRect">
                <a:avLst/>
              </a:prstGeom>
              <a:blipFill rotWithShape="0"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771244" y="32631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6200000">
            <a:off x="1172944" y="19313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1172944" y="45600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6200000">
            <a:off x="4514494" y="21635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3886637" y="595765"/>
                <a:ext cx="2582947" cy="12700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基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下坐标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坐标变换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37" y="595765"/>
                <a:ext cx="2582947" cy="127003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4065664" y="5499900"/>
            <a:ext cx="1983000" cy="6642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求过渡阵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957564" y="56473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345969" y="32631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463070" y="2974536"/>
                <a:ext cx="1235680" cy="10197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特征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向量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70" y="2974536"/>
                <a:ext cx="1235680" cy="1019752"/>
              </a:xfrm>
              <a:prstGeom prst="roundRect">
                <a:avLst/>
              </a:prstGeom>
              <a:blipFill rotWithShape="0">
                <a:blip r:embed="rId6"/>
                <a:stretch>
                  <a:fillRect b="-1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87624" y="1088740"/>
            <a:ext cx="7128792" cy="561662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等价变换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35696" y="2276872"/>
            <a:ext cx="3600400" cy="3384376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    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19972" y="2276872"/>
            <a:ext cx="3528392" cy="3384376"/>
          </a:xfrm>
          <a:prstGeom prst="ellipse">
            <a:avLst/>
          </a:prstGeom>
          <a:solidFill>
            <a:srgbClr val="FF0000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66FF"/>
                </a:solidFill>
              </a:rPr>
              <a:t>         </a:t>
            </a:r>
            <a:r>
              <a:rPr lang="zh-CN" altLang="en-US" sz="3200" dirty="0" smtClean="0">
                <a:solidFill>
                  <a:srgbClr val="0066FF"/>
                </a:solidFill>
              </a:rPr>
              <a:t>相合变换</a:t>
            </a:r>
            <a:endParaRPr lang="zh-CN" altLang="en-US" sz="3200" dirty="0">
              <a:solidFill>
                <a:srgbClr val="0066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3068960"/>
            <a:ext cx="615553" cy="2304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33CC"/>
                </a:solidFill>
                <a:latin typeface="+mn-ea"/>
                <a:ea typeface="+mn-ea"/>
              </a:rPr>
              <a:t>正交相似</a:t>
            </a:r>
            <a:endParaRPr lang="zh-CN" altLang="en-US" sz="2800" b="1" dirty="0">
              <a:solidFill>
                <a:srgbClr val="FF33CC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8949" y="15567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等价变换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5288" y="36640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相似变换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1600" y="657853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矩阵变换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8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07704" y="2924944"/>
            <a:ext cx="619268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大 型 计 算 题 类 型</a:t>
            </a: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22202" y="620688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各种变换保持的不变性质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187624" y="1556792"/>
          <a:ext cx="676875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42"/>
                <a:gridCol w="875956"/>
                <a:gridCol w="870026"/>
                <a:gridCol w="936104"/>
                <a:gridCol w="2016225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等价变换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相似变换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相合变换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正交相似变换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秩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特征值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特征值符号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正负惯性指数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正定性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行列式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对称性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516934" y="5805264"/>
            <a:ext cx="4608512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CC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注意：</a:t>
            </a:r>
            <a:r>
              <a:rPr lang="zh-CN" altLang="en-US" b="1" dirty="0" smtClean="0">
                <a:solidFill>
                  <a:srgbClr val="0070C0"/>
                </a:solidFill>
              </a:rPr>
              <a:t>√</a:t>
            </a:r>
            <a:r>
              <a:rPr lang="zh-CN" altLang="en-US" b="1" dirty="0" smtClean="0">
                <a:solidFill>
                  <a:srgbClr val="FF33CC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表示仅实对称阵保持如此性质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830" y="5287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其他知识点：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9552" y="1403210"/>
            <a:ext cx="7234098" cy="1238401"/>
            <a:chOff x="539552" y="1403210"/>
            <a:chExt cx="7234098" cy="1238401"/>
          </a:xfrm>
        </p:grpSpPr>
        <p:sp>
          <p:nvSpPr>
            <p:cNvPr id="12" name="圆角矩形 11"/>
            <p:cNvSpPr/>
            <p:nvPr/>
          </p:nvSpPr>
          <p:spPr>
            <a:xfrm>
              <a:off x="539552" y="1403210"/>
              <a:ext cx="3672408" cy="6814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9552" y="1469688"/>
              <a:ext cx="3518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块状三角阵的性质</a:t>
              </a:r>
              <a:endParaRPr lang="zh-CN" altLang="en-US" sz="2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17900" y="2179946"/>
              <a:ext cx="695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行列式、逆阵、伴随阵、正交阵、特征值与正定阵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7544" y="2804889"/>
            <a:ext cx="8055212" cy="1717656"/>
            <a:chOff x="467544" y="2804889"/>
            <a:chExt cx="8055212" cy="1717656"/>
          </a:xfrm>
        </p:grpSpPr>
        <p:sp>
          <p:nvSpPr>
            <p:cNvPr id="14" name="圆角矩形 13"/>
            <p:cNvSpPr/>
            <p:nvPr/>
          </p:nvSpPr>
          <p:spPr>
            <a:xfrm>
              <a:off x="467544" y="2804889"/>
              <a:ext cx="4032448" cy="696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7544" y="2918082"/>
              <a:ext cx="3877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可逆阵的</a:t>
              </a:r>
              <a:r>
                <a:rPr lang="zh-CN" altLang="en-US" sz="2800" u="sng" dirty="0">
                  <a:solidFill>
                    <a:srgbClr val="FF0000"/>
                  </a:solidFill>
                  <a:latin typeface="+mn-ea"/>
                  <a:ea typeface="+mn-ea"/>
                </a:rPr>
                <a:t>性质与判定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00" y="3691548"/>
              <a:ext cx="770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乘积，逆阵的行列式，转置，数乘，伴随阵</a:t>
              </a:r>
              <a:endParaRPr lang="en-US" altLang="zh-CN" sz="2400" dirty="0" smtClean="0">
                <a:latin typeface="+mn-ea"/>
                <a:ea typeface="+mn-ea"/>
              </a:endParaRPr>
            </a:p>
            <a:p>
              <a:r>
                <a:rPr lang="en-US" altLang="zh-CN" sz="2400" dirty="0" smtClean="0">
                  <a:latin typeface="+mn-ea"/>
                  <a:ea typeface="+mn-ea"/>
                </a:rPr>
                <a:t>/</a:t>
              </a:r>
              <a:r>
                <a:rPr lang="zh-CN" altLang="en-US" sz="2400" dirty="0" smtClean="0">
                  <a:latin typeface="+mn-ea"/>
                  <a:ea typeface="+mn-ea"/>
                </a:rPr>
                <a:t>两种可逆判定方法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9005" y="4772371"/>
            <a:ext cx="7775403" cy="1651273"/>
            <a:chOff x="469005" y="4772371"/>
            <a:chExt cx="7775403" cy="1651273"/>
          </a:xfrm>
        </p:grpSpPr>
        <p:sp>
          <p:nvSpPr>
            <p:cNvPr id="15" name="圆角矩形 14"/>
            <p:cNvSpPr/>
            <p:nvPr/>
          </p:nvSpPr>
          <p:spPr>
            <a:xfrm>
              <a:off x="469005" y="4772371"/>
              <a:ext cx="2316905" cy="696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9552" y="4896528"/>
              <a:ext cx="2684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秩的性质</a:t>
              </a:r>
              <a:endParaRPr lang="zh-CN" altLang="en-US" sz="2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43608" y="5592647"/>
              <a:ext cx="7200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三角块状阵，乘积，增广阵， 矩阵和，伴随阵的秩（习题内结论）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31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830" y="5287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其他知识点：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3038" y="1362305"/>
            <a:ext cx="6645059" cy="1279306"/>
            <a:chOff x="513038" y="1362305"/>
            <a:chExt cx="6645059" cy="1279306"/>
          </a:xfrm>
        </p:grpSpPr>
        <p:sp>
          <p:nvSpPr>
            <p:cNvPr id="12" name="圆角矩形 11"/>
            <p:cNvSpPr/>
            <p:nvPr/>
          </p:nvSpPr>
          <p:spPr>
            <a:xfrm>
              <a:off x="513038" y="1362305"/>
              <a:ext cx="5499122" cy="6814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9552" y="1469688"/>
              <a:ext cx="5314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线性方程组解性质与解集结构</a:t>
              </a:r>
              <a:endParaRPr lang="zh-CN" altLang="en-US" sz="2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17900" y="2179946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线性组合是否还是解，齐次与非齐次解的关系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2169" y="2818520"/>
            <a:ext cx="8030587" cy="1704025"/>
            <a:chOff x="492169" y="2818520"/>
            <a:chExt cx="8030587" cy="1704025"/>
          </a:xfrm>
        </p:grpSpPr>
        <p:sp>
          <p:nvSpPr>
            <p:cNvPr id="14" name="圆角矩形 13"/>
            <p:cNvSpPr/>
            <p:nvPr/>
          </p:nvSpPr>
          <p:spPr>
            <a:xfrm>
              <a:off x="492169" y="2818520"/>
              <a:ext cx="2952328" cy="696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7949" y="2923013"/>
              <a:ext cx="2800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特征值的性质</a:t>
              </a:r>
              <a:endParaRPr lang="zh-CN" altLang="en-US" sz="2800" u="sng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00" y="3691548"/>
              <a:ext cx="770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个数，等价定义，与行列式、迹的关系，矩阵多项式，逆与伴随，</a:t>
              </a:r>
              <a:r>
                <a:rPr lang="zh-CN" altLang="en-US" sz="2400" dirty="0" smtClean="0">
                  <a:latin typeface="+mn-ea"/>
                  <a:ea typeface="+mn-ea"/>
                </a:rPr>
                <a:t>转置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55576" y="5013176"/>
            <a:ext cx="7393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矩阵乘积的运算法则、等价向量组、正交阵与正交阵的性质</a:t>
            </a:r>
            <a:r>
              <a:rPr lang="en-US" altLang="zh-CN" sz="2800" dirty="0" smtClean="0">
                <a:latin typeface="+mn-ea"/>
                <a:ea typeface="+mn-ea"/>
              </a:rPr>
              <a:t>……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08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2771800" y="1844824"/>
            <a:ext cx="3960440" cy="2448272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07150" y="321297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行列式的性质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</p:cNvCxnSpPr>
          <p:nvPr/>
        </p:nvCxnSpPr>
        <p:spPr>
          <a:xfrm flipH="1" flipV="1">
            <a:off x="1979712" y="1772816"/>
            <a:ext cx="1782198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611560" y="755346"/>
                <a:ext cx="2736304" cy="101747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性质（加法，数乘）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755346"/>
                <a:ext cx="2736304" cy="101747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7025" y="1808493"/>
                <a:ext cx="1790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25" y="1808493"/>
                <a:ext cx="1790042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544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2" idx="5"/>
          </p:cNvCxnSpPr>
          <p:nvPr/>
        </p:nvCxnSpPr>
        <p:spPr>
          <a:xfrm flipV="1">
            <a:off x="5742130" y="1772816"/>
            <a:ext cx="1206134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5868145" y="737181"/>
                <a:ext cx="1872208" cy="96362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零的行列式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5" y="737181"/>
                <a:ext cx="1872208" cy="96362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1043608" y="5445224"/>
                <a:ext cx="1944216" cy="129614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初等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变换对行列式的改变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445224"/>
                <a:ext cx="1944216" cy="129614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2" idx="2"/>
            <a:endCxn id="11" idx="0"/>
          </p:cNvCxnSpPr>
          <p:nvPr/>
        </p:nvCxnSpPr>
        <p:spPr>
          <a:xfrm flipH="1">
            <a:off x="2015716" y="4293096"/>
            <a:ext cx="75608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0" y="4730824"/>
                <a:ext cx="6082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0824"/>
                <a:ext cx="6082627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0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2" idx="4"/>
            <a:endCxn id="19" idx="0"/>
          </p:cNvCxnSpPr>
          <p:nvPr/>
        </p:nvCxnSpPr>
        <p:spPr>
          <a:xfrm>
            <a:off x="6732240" y="4293096"/>
            <a:ext cx="810359" cy="12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>
              <a:xfrm>
                <a:off x="5941197" y="5503432"/>
                <a:ext cx="3202803" cy="96362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97" y="5503432"/>
                <a:ext cx="3202803" cy="963627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 animBg="1"/>
      <p:bldP spid="15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59832" y="2996952"/>
            <a:ext cx="36004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复 习 建 议</a:t>
            </a:r>
          </a:p>
        </p:txBody>
      </p:sp>
    </p:spTree>
    <p:extLst>
      <p:ext uri="{BB962C8B-B14F-4D97-AF65-F5344CB8AC3E}">
        <p14:creationId xmlns:p14="http://schemas.microsoft.com/office/powerpoint/2010/main" val="34056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弧形箭头 5"/>
          <p:cNvSpPr/>
          <p:nvPr/>
        </p:nvSpPr>
        <p:spPr>
          <a:xfrm rot="7625486">
            <a:off x="3733022" y="-856980"/>
            <a:ext cx="2659665" cy="5676889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直角上箭头 7"/>
          <p:cNvSpPr/>
          <p:nvPr/>
        </p:nvSpPr>
        <p:spPr>
          <a:xfrm rot="5400000">
            <a:off x="998533" y="2824289"/>
            <a:ext cx="1098802" cy="125094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251520" y="1556792"/>
            <a:ext cx="1849736" cy="1294755"/>
          </a:xfrm>
          <a:custGeom>
            <a:avLst/>
            <a:gdLst>
              <a:gd name="connsiteX0" fmla="*/ 0 w 1849736"/>
              <a:gd name="connsiteY0" fmla="*/ 215836 h 1294755"/>
              <a:gd name="connsiteX1" fmla="*/ 215836 w 1849736"/>
              <a:gd name="connsiteY1" fmla="*/ 0 h 1294755"/>
              <a:gd name="connsiteX2" fmla="*/ 1633900 w 1849736"/>
              <a:gd name="connsiteY2" fmla="*/ 0 h 1294755"/>
              <a:gd name="connsiteX3" fmla="*/ 1849736 w 1849736"/>
              <a:gd name="connsiteY3" fmla="*/ 215836 h 1294755"/>
              <a:gd name="connsiteX4" fmla="*/ 1849736 w 1849736"/>
              <a:gd name="connsiteY4" fmla="*/ 1078919 h 1294755"/>
              <a:gd name="connsiteX5" fmla="*/ 1633900 w 1849736"/>
              <a:gd name="connsiteY5" fmla="*/ 1294755 h 1294755"/>
              <a:gd name="connsiteX6" fmla="*/ 215836 w 1849736"/>
              <a:gd name="connsiteY6" fmla="*/ 1294755 h 1294755"/>
              <a:gd name="connsiteX7" fmla="*/ 0 w 1849736"/>
              <a:gd name="connsiteY7" fmla="*/ 1078919 h 1294755"/>
              <a:gd name="connsiteX8" fmla="*/ 0 w 1849736"/>
              <a:gd name="connsiteY8" fmla="*/ 215836 h 129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736" h="1294755">
                <a:moveTo>
                  <a:pt x="0" y="215836"/>
                </a:moveTo>
                <a:cubicBezTo>
                  <a:pt x="0" y="96633"/>
                  <a:pt x="96633" y="0"/>
                  <a:pt x="215836" y="0"/>
                </a:cubicBezTo>
                <a:lnTo>
                  <a:pt x="1633900" y="0"/>
                </a:lnTo>
                <a:cubicBezTo>
                  <a:pt x="1753103" y="0"/>
                  <a:pt x="1849736" y="96633"/>
                  <a:pt x="1849736" y="215836"/>
                </a:cubicBezTo>
                <a:lnTo>
                  <a:pt x="1849736" y="1078919"/>
                </a:lnTo>
                <a:cubicBezTo>
                  <a:pt x="1849736" y="1198122"/>
                  <a:pt x="1753103" y="1294755"/>
                  <a:pt x="1633900" y="1294755"/>
                </a:cubicBezTo>
                <a:lnTo>
                  <a:pt x="215836" y="1294755"/>
                </a:lnTo>
                <a:cubicBezTo>
                  <a:pt x="96633" y="1294755"/>
                  <a:pt x="0" y="1198122"/>
                  <a:pt x="0" y="1078919"/>
                </a:cubicBezTo>
                <a:lnTo>
                  <a:pt x="0" y="2158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706" tIns="173706" rIns="173706" bIns="173706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/>
              <a:t>看书</a:t>
            </a:r>
            <a:endParaRPr lang="zh-CN" altLang="en-US" sz="29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2123734" y="1703899"/>
            <a:ext cx="2743300" cy="1054547"/>
          </a:xfrm>
          <a:custGeom>
            <a:avLst/>
            <a:gdLst>
              <a:gd name="connsiteX0" fmla="*/ 0 w 2743300"/>
              <a:gd name="connsiteY0" fmla="*/ 0 h 1054547"/>
              <a:gd name="connsiteX1" fmla="*/ 2743300 w 2743300"/>
              <a:gd name="connsiteY1" fmla="*/ 0 h 1054547"/>
              <a:gd name="connsiteX2" fmla="*/ 2743300 w 2743300"/>
              <a:gd name="connsiteY2" fmla="*/ 1054547 h 1054547"/>
              <a:gd name="connsiteX3" fmla="*/ 0 w 2743300"/>
              <a:gd name="connsiteY3" fmla="*/ 1054547 h 1054547"/>
              <a:gd name="connsiteX4" fmla="*/ 0 w 2743300"/>
              <a:gd name="connsiteY4" fmla="*/ 0 h 105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300" h="1054547">
                <a:moveTo>
                  <a:pt x="0" y="0"/>
                </a:moveTo>
                <a:lnTo>
                  <a:pt x="2743300" y="0"/>
                </a:lnTo>
                <a:lnTo>
                  <a:pt x="2743300" y="1054547"/>
                </a:lnTo>
                <a:lnTo>
                  <a:pt x="0" y="10545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>
                <a:solidFill>
                  <a:srgbClr val="FF0000"/>
                </a:solidFill>
              </a:rPr>
              <a:t>总结知识点</a:t>
            </a:r>
            <a:endParaRPr lang="zh-CN" altLang="en-US" sz="2300" kern="1200" dirty="0">
              <a:solidFill>
                <a:srgbClr val="FF0000"/>
              </a:solidFill>
            </a:endParaRPr>
          </a:p>
        </p:txBody>
      </p:sp>
      <p:sp>
        <p:nvSpPr>
          <p:cNvPr id="11" name="直角上箭头 10"/>
          <p:cNvSpPr/>
          <p:nvPr/>
        </p:nvSpPr>
        <p:spPr>
          <a:xfrm rot="5400000">
            <a:off x="2945983" y="4288685"/>
            <a:ext cx="1098802" cy="125094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2083186" y="3131282"/>
            <a:ext cx="1849736" cy="1294755"/>
          </a:xfrm>
          <a:custGeom>
            <a:avLst/>
            <a:gdLst>
              <a:gd name="connsiteX0" fmla="*/ 0 w 1849736"/>
              <a:gd name="connsiteY0" fmla="*/ 215836 h 1294755"/>
              <a:gd name="connsiteX1" fmla="*/ 215836 w 1849736"/>
              <a:gd name="connsiteY1" fmla="*/ 0 h 1294755"/>
              <a:gd name="connsiteX2" fmla="*/ 1633900 w 1849736"/>
              <a:gd name="connsiteY2" fmla="*/ 0 h 1294755"/>
              <a:gd name="connsiteX3" fmla="*/ 1849736 w 1849736"/>
              <a:gd name="connsiteY3" fmla="*/ 215836 h 1294755"/>
              <a:gd name="connsiteX4" fmla="*/ 1849736 w 1849736"/>
              <a:gd name="connsiteY4" fmla="*/ 1078919 h 1294755"/>
              <a:gd name="connsiteX5" fmla="*/ 1633900 w 1849736"/>
              <a:gd name="connsiteY5" fmla="*/ 1294755 h 1294755"/>
              <a:gd name="connsiteX6" fmla="*/ 215836 w 1849736"/>
              <a:gd name="connsiteY6" fmla="*/ 1294755 h 1294755"/>
              <a:gd name="connsiteX7" fmla="*/ 0 w 1849736"/>
              <a:gd name="connsiteY7" fmla="*/ 1078919 h 1294755"/>
              <a:gd name="connsiteX8" fmla="*/ 0 w 1849736"/>
              <a:gd name="connsiteY8" fmla="*/ 215836 h 129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736" h="1294755">
                <a:moveTo>
                  <a:pt x="0" y="215836"/>
                </a:moveTo>
                <a:cubicBezTo>
                  <a:pt x="0" y="96633"/>
                  <a:pt x="96633" y="0"/>
                  <a:pt x="215836" y="0"/>
                </a:cubicBezTo>
                <a:lnTo>
                  <a:pt x="1633900" y="0"/>
                </a:lnTo>
                <a:cubicBezTo>
                  <a:pt x="1753103" y="0"/>
                  <a:pt x="1849736" y="96633"/>
                  <a:pt x="1849736" y="215836"/>
                </a:cubicBezTo>
                <a:lnTo>
                  <a:pt x="1849736" y="1078919"/>
                </a:lnTo>
                <a:cubicBezTo>
                  <a:pt x="1849736" y="1198122"/>
                  <a:pt x="1753103" y="1294755"/>
                  <a:pt x="1633900" y="1294755"/>
                </a:cubicBezTo>
                <a:lnTo>
                  <a:pt x="215836" y="1294755"/>
                </a:lnTo>
                <a:cubicBezTo>
                  <a:pt x="96633" y="1294755"/>
                  <a:pt x="0" y="1198122"/>
                  <a:pt x="0" y="1078919"/>
                </a:cubicBezTo>
                <a:lnTo>
                  <a:pt x="0" y="2158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706" tIns="173706" rIns="173706" bIns="173706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/>
              <a:t>书后习题</a:t>
            </a:r>
            <a:endParaRPr lang="zh-CN" altLang="en-US" sz="29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3981058" y="3374462"/>
            <a:ext cx="3209589" cy="808394"/>
          </a:xfrm>
          <a:custGeom>
            <a:avLst/>
            <a:gdLst>
              <a:gd name="connsiteX0" fmla="*/ 0 w 3209589"/>
              <a:gd name="connsiteY0" fmla="*/ 0 h 808394"/>
              <a:gd name="connsiteX1" fmla="*/ 3209589 w 3209589"/>
              <a:gd name="connsiteY1" fmla="*/ 0 h 808394"/>
              <a:gd name="connsiteX2" fmla="*/ 3209589 w 3209589"/>
              <a:gd name="connsiteY2" fmla="*/ 808394 h 808394"/>
              <a:gd name="connsiteX3" fmla="*/ 0 w 3209589"/>
              <a:gd name="connsiteY3" fmla="*/ 808394 h 808394"/>
              <a:gd name="connsiteX4" fmla="*/ 0 w 3209589"/>
              <a:gd name="connsiteY4" fmla="*/ 0 h 8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589" h="808394">
                <a:moveTo>
                  <a:pt x="0" y="0"/>
                </a:moveTo>
                <a:lnTo>
                  <a:pt x="3209589" y="0"/>
                </a:lnTo>
                <a:lnTo>
                  <a:pt x="3209589" y="808394"/>
                </a:lnTo>
                <a:lnTo>
                  <a:pt x="0" y="8083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>
                <a:solidFill>
                  <a:srgbClr val="FF0000"/>
                </a:solidFill>
              </a:rPr>
              <a:t>反馈知识点掌握情况</a:t>
            </a:r>
            <a:endParaRPr lang="zh-CN" altLang="en-US" sz="2300" kern="1200" dirty="0">
              <a:solidFill>
                <a:srgbClr val="FF0000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067944" y="4610489"/>
            <a:ext cx="1849736" cy="1294755"/>
          </a:xfrm>
          <a:custGeom>
            <a:avLst/>
            <a:gdLst>
              <a:gd name="connsiteX0" fmla="*/ 0 w 1849736"/>
              <a:gd name="connsiteY0" fmla="*/ 215836 h 1294755"/>
              <a:gd name="connsiteX1" fmla="*/ 215836 w 1849736"/>
              <a:gd name="connsiteY1" fmla="*/ 0 h 1294755"/>
              <a:gd name="connsiteX2" fmla="*/ 1633900 w 1849736"/>
              <a:gd name="connsiteY2" fmla="*/ 0 h 1294755"/>
              <a:gd name="connsiteX3" fmla="*/ 1849736 w 1849736"/>
              <a:gd name="connsiteY3" fmla="*/ 215836 h 1294755"/>
              <a:gd name="connsiteX4" fmla="*/ 1849736 w 1849736"/>
              <a:gd name="connsiteY4" fmla="*/ 1078919 h 1294755"/>
              <a:gd name="connsiteX5" fmla="*/ 1633900 w 1849736"/>
              <a:gd name="connsiteY5" fmla="*/ 1294755 h 1294755"/>
              <a:gd name="connsiteX6" fmla="*/ 215836 w 1849736"/>
              <a:gd name="connsiteY6" fmla="*/ 1294755 h 1294755"/>
              <a:gd name="connsiteX7" fmla="*/ 0 w 1849736"/>
              <a:gd name="connsiteY7" fmla="*/ 1078919 h 1294755"/>
              <a:gd name="connsiteX8" fmla="*/ 0 w 1849736"/>
              <a:gd name="connsiteY8" fmla="*/ 215836 h 129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736" h="1294755">
                <a:moveTo>
                  <a:pt x="0" y="215836"/>
                </a:moveTo>
                <a:cubicBezTo>
                  <a:pt x="0" y="96633"/>
                  <a:pt x="96633" y="0"/>
                  <a:pt x="215836" y="0"/>
                </a:cubicBezTo>
                <a:lnTo>
                  <a:pt x="1633900" y="0"/>
                </a:lnTo>
                <a:cubicBezTo>
                  <a:pt x="1753103" y="0"/>
                  <a:pt x="1849736" y="96633"/>
                  <a:pt x="1849736" y="215836"/>
                </a:cubicBezTo>
                <a:lnTo>
                  <a:pt x="1849736" y="1078919"/>
                </a:lnTo>
                <a:cubicBezTo>
                  <a:pt x="1849736" y="1198122"/>
                  <a:pt x="1753103" y="1294755"/>
                  <a:pt x="1633900" y="1294755"/>
                </a:cubicBezTo>
                <a:lnTo>
                  <a:pt x="215836" y="1294755"/>
                </a:lnTo>
                <a:cubicBezTo>
                  <a:pt x="96633" y="1294755"/>
                  <a:pt x="0" y="1198122"/>
                  <a:pt x="0" y="1078919"/>
                </a:cubicBezTo>
                <a:lnTo>
                  <a:pt x="0" y="2158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706" tIns="173706" rIns="173706" bIns="173706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 smtClean="0"/>
              <a:t>做大套题</a:t>
            </a:r>
            <a:endParaRPr lang="zh-CN" altLang="en-US" sz="2900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5917680" y="4610489"/>
            <a:ext cx="2884532" cy="1321022"/>
          </a:xfrm>
          <a:custGeom>
            <a:avLst/>
            <a:gdLst>
              <a:gd name="connsiteX0" fmla="*/ 0 w 2884532"/>
              <a:gd name="connsiteY0" fmla="*/ 0 h 1321022"/>
              <a:gd name="connsiteX1" fmla="*/ 2884532 w 2884532"/>
              <a:gd name="connsiteY1" fmla="*/ 0 h 1321022"/>
              <a:gd name="connsiteX2" fmla="*/ 2884532 w 2884532"/>
              <a:gd name="connsiteY2" fmla="*/ 1321022 h 1321022"/>
              <a:gd name="connsiteX3" fmla="*/ 0 w 2884532"/>
              <a:gd name="connsiteY3" fmla="*/ 1321022 h 1321022"/>
              <a:gd name="connsiteX4" fmla="*/ 0 w 2884532"/>
              <a:gd name="connsiteY4" fmla="*/ 0 h 13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4532" h="1321022">
                <a:moveTo>
                  <a:pt x="0" y="0"/>
                </a:moveTo>
                <a:lnTo>
                  <a:pt x="2884532" y="0"/>
                </a:lnTo>
                <a:lnTo>
                  <a:pt x="2884532" y="1321022"/>
                </a:lnTo>
                <a:lnTo>
                  <a:pt x="0" y="13210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200" kern="1200" dirty="0" smtClean="0">
                <a:solidFill>
                  <a:srgbClr val="FF0000"/>
                </a:solidFill>
              </a:rPr>
              <a:t>反馈知识点的综合灵活应用能力</a:t>
            </a:r>
            <a:endParaRPr lang="zh-CN" altLang="en-US" sz="220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2" grpId="0" animBg="1"/>
      <p:bldP spid="13" grpId="0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2696"/>
            <a:ext cx="6546304" cy="47215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552" y="5085184"/>
            <a:ext cx="842493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好好复习</a:t>
            </a:r>
            <a:endParaRPr lang="zh-CN" altLang="en-US" sz="9600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64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063242" y="1916832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7200" b="1" dirty="0" smtClean="0">
                <a:solidFill>
                  <a:schemeClr val="accent1">
                    <a:lumMod val="75000"/>
                  </a:schemeClr>
                </a:solidFill>
              </a:rPr>
              <a:t>祝考试顺利！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84984"/>
            <a:ext cx="2975372" cy="2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38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284984"/>
            <a:ext cx="9144000" cy="36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576" y="548680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行列式计算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1677" y="1252449"/>
            <a:ext cx="21585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ea typeface="+mj-ea"/>
              </a:rPr>
              <a:t>按行列展开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1677" y="2058012"/>
            <a:ext cx="37427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ea typeface="+mj-ea"/>
              </a:rPr>
              <a:t>化三角形行列式计算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71677" y="2778092"/>
            <a:ext cx="37427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ea typeface="+mj-ea"/>
              </a:rPr>
              <a:t>先化简再展开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070361" y="1358709"/>
            <a:ext cx="504056" cy="177942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8" name="文本框 47"/>
          <p:cNvSpPr txBox="1"/>
          <p:nvPr/>
        </p:nvSpPr>
        <p:spPr>
          <a:xfrm>
            <a:off x="5862449" y="2032976"/>
            <a:ext cx="23042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dirty="0" smtClean="0">
                <a:ea typeface="+mj-ea"/>
              </a:rPr>
              <a:t>基本方法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621991"/>
            <a:ext cx="53988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ea typeface="+mj-ea"/>
              </a:rPr>
              <a:t>各行（列）之和等于常值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9538" y="4349457"/>
            <a:ext cx="37427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ea typeface="+mj-ea"/>
              </a:rPr>
              <a:t>箭型行列式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9538" y="5112058"/>
            <a:ext cx="37427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ea typeface="+mj-ea"/>
              </a:rPr>
              <a:t>范德蒙行列式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7624" y="5851403"/>
            <a:ext cx="4606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递推方法求三对角行列式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28184" y="3796199"/>
            <a:ext cx="861774" cy="2055204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特殊类型的行列式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85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46" grpId="0"/>
      <p:bldP spid="47" grpId="0"/>
      <p:bldP spid="4" grpId="0" animBg="1"/>
      <p:bldP spid="48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41376" y="490598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矩阵方程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9456" y="964133"/>
            <a:ext cx="5644046" cy="1555251"/>
            <a:chOff x="1331640" y="1340768"/>
            <a:chExt cx="5644046" cy="1555251"/>
          </a:xfrm>
        </p:grpSpPr>
        <p:sp>
          <p:nvSpPr>
            <p:cNvPr id="14" name="圆角矩形 13"/>
            <p:cNvSpPr/>
            <p:nvPr/>
          </p:nvSpPr>
          <p:spPr>
            <a:xfrm>
              <a:off x="3841528" y="2360594"/>
              <a:ext cx="1622795" cy="5354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429983" y="1789953"/>
                  <a:ext cx="234330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sz="2800" b="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983" y="1789953"/>
                  <a:ext cx="234330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331640" y="1340768"/>
                  <a:ext cx="564404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已知 </a:t>
                  </a:r>
                  <a14:m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a14:m>
                  <a:r>
                    <a:rPr lang="zh-CN" altLang="en-US" sz="28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，其中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可逆，求</a:t>
                  </a:r>
                  <a14:m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满足</m:t>
                      </m:r>
                    </m:oMath>
                  </a14:m>
                  <a:r>
                    <a:rPr lang="zh-CN" altLang="en-US" sz="2800" dirty="0" smtClean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：</a:t>
                  </a:r>
                  <a:endPara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0768"/>
                  <a:ext cx="5644046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60" t="-12791" r="-972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3429982" y="2372799"/>
                  <a:ext cx="256753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sz="2800" b="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982" y="2372799"/>
                  <a:ext cx="256753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731446" y="2652458"/>
            <a:ext cx="5522549" cy="1501357"/>
            <a:chOff x="1366546" y="3750324"/>
            <a:chExt cx="5522549" cy="1501357"/>
          </a:xfrm>
        </p:grpSpPr>
        <p:sp>
          <p:nvSpPr>
            <p:cNvPr id="22" name="圆角矩形 21"/>
            <p:cNvSpPr/>
            <p:nvPr/>
          </p:nvSpPr>
          <p:spPr>
            <a:xfrm>
              <a:off x="2375262" y="3750324"/>
              <a:ext cx="4513833" cy="15013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618325" y="4133468"/>
              <a:ext cx="4017446" cy="508433"/>
              <a:chOff x="15431" y="4949397"/>
              <a:chExt cx="4017446" cy="508433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431" y="5088498"/>
                <a:ext cx="4017446" cy="369332"/>
                <a:chOff x="15431" y="5088498"/>
                <a:chExt cx="4017446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15431" y="5088498"/>
                      <a:ext cx="40174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                          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1" y="5088498"/>
                      <a:ext cx="4017446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2124" b="-377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右箭头 26"/>
                <p:cNvSpPr/>
                <p:nvPr/>
              </p:nvSpPr>
              <p:spPr>
                <a:xfrm>
                  <a:off x="998212" y="5248999"/>
                  <a:ext cx="1546010" cy="18683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998212" y="4949397"/>
                    <a:ext cx="15269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</m:oMath>
                    </a14:m>
                    <a:r>
                      <a:rPr lang="zh-CN" altLang="en-US" dirty="0" smtClean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a:t>初等</a:t>
                    </a:r>
                    <a:r>
                      <a:rPr lang="zh-CN" alt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a:t>行</a:t>
                    </a:r>
                    <a:r>
                      <a:rPr lang="zh-CN" altLang="en-US" dirty="0" smtClean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a:t>变换</a:t>
                    </a:r>
                    <a:endParaRPr lang="zh-CN" altLang="en-US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12" y="4949397"/>
                    <a:ext cx="152695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600" t="-26087" r="-9600" b="-521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任意多边形 27"/>
            <p:cNvSpPr/>
            <p:nvPr/>
          </p:nvSpPr>
          <p:spPr>
            <a:xfrm>
              <a:off x="3201138" y="4651141"/>
              <a:ext cx="2844800" cy="550591"/>
            </a:xfrm>
            <a:custGeom>
              <a:avLst/>
              <a:gdLst>
                <a:gd name="connsiteX0" fmla="*/ 0 w 2844800"/>
                <a:gd name="connsiteY0" fmla="*/ 0 h 906629"/>
                <a:gd name="connsiteX1" fmla="*/ 1641231 w 2844800"/>
                <a:gd name="connsiteY1" fmla="*/ 906584 h 906629"/>
                <a:gd name="connsiteX2" fmla="*/ 2844800 w 2844800"/>
                <a:gd name="connsiteY2" fmla="*/ 31261 h 90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4800" h="906629">
                  <a:moveTo>
                    <a:pt x="0" y="0"/>
                  </a:moveTo>
                  <a:cubicBezTo>
                    <a:pt x="583549" y="450687"/>
                    <a:pt x="1167098" y="901374"/>
                    <a:pt x="1641231" y="906584"/>
                  </a:cubicBezTo>
                  <a:cubicBezTo>
                    <a:pt x="2115364" y="911794"/>
                    <a:pt x="2480082" y="471527"/>
                    <a:pt x="2844800" y="31261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 flipH="1">
              <a:off x="2915534" y="3789040"/>
              <a:ext cx="2747717" cy="478409"/>
            </a:xfrm>
            <a:custGeom>
              <a:avLst/>
              <a:gdLst>
                <a:gd name="connsiteX0" fmla="*/ 0 w 2844800"/>
                <a:gd name="connsiteY0" fmla="*/ 0 h 906629"/>
                <a:gd name="connsiteX1" fmla="*/ 1641231 w 2844800"/>
                <a:gd name="connsiteY1" fmla="*/ 906584 h 906629"/>
                <a:gd name="connsiteX2" fmla="*/ 2844800 w 2844800"/>
                <a:gd name="connsiteY2" fmla="*/ 31261 h 90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4800" h="906629">
                  <a:moveTo>
                    <a:pt x="0" y="0"/>
                  </a:moveTo>
                  <a:cubicBezTo>
                    <a:pt x="583549" y="450687"/>
                    <a:pt x="1167098" y="901374"/>
                    <a:pt x="1641231" y="906584"/>
                  </a:cubicBezTo>
                  <a:cubicBezTo>
                    <a:pt x="2115364" y="911794"/>
                    <a:pt x="2480082" y="471527"/>
                    <a:pt x="2844800" y="31261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66546" y="4180236"/>
              <a:ext cx="492443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行</a:t>
              </a:r>
              <a:endParaRPr lang="zh-CN" altLang="en-US" sz="2400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1126574" y="4857909"/>
            <a:ext cx="7205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、需要化简：先把未知矩阵移项到等式一段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639456" y="5411344"/>
                <a:ext cx="42369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合并同类项化简成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𝐴𝑋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56" y="5411344"/>
                <a:ext cx="42369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3022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49530" y="5975649"/>
                <a:ext cx="4777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、注意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等特殊形式的处理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30" y="5975649"/>
                <a:ext cx="477746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682" t="-15116" r="-127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9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72580" y="941060"/>
            <a:ext cx="28725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初等变换与初等阵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060848"/>
            <a:ext cx="4513833" cy="1501357"/>
            <a:chOff x="2107665" y="3741603"/>
            <a:chExt cx="4513833" cy="1501357"/>
          </a:xfrm>
        </p:grpSpPr>
        <p:sp>
          <p:nvSpPr>
            <p:cNvPr id="22" name="圆角矩形 21"/>
            <p:cNvSpPr/>
            <p:nvPr/>
          </p:nvSpPr>
          <p:spPr>
            <a:xfrm>
              <a:off x="2107665" y="3741603"/>
              <a:ext cx="4513833" cy="15013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977023" y="4133468"/>
              <a:ext cx="3349891" cy="574258"/>
              <a:chOff x="374129" y="4949397"/>
              <a:chExt cx="3349891" cy="57425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374129" y="5092768"/>
                <a:ext cx="3349891" cy="430887"/>
                <a:chOff x="374129" y="5092768"/>
                <a:chExt cx="3349891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374129" y="5092768"/>
                      <a:ext cx="334989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                        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=??</m:t>
                            </m:r>
                          </m:oMath>
                        </m:oMathPara>
                      </a14:m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129" y="5092768"/>
                      <a:ext cx="3349891" cy="43088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右箭头 26"/>
                <p:cNvSpPr/>
                <p:nvPr/>
              </p:nvSpPr>
              <p:spPr>
                <a:xfrm>
                  <a:off x="998212" y="5248999"/>
                  <a:ext cx="1546010" cy="18683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998212" y="4949397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初等变换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782990" y="4149080"/>
                <a:ext cx="76290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为三阶方阵，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|=2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1,2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列对调得到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B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90" y="4149080"/>
                <a:ext cx="762901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97" t="-16471" r="-63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738383" y="4694222"/>
                <a:ext cx="5305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再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2,3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得到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3" y="4694222"/>
                <a:ext cx="530562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9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3265896" y="2998536"/>
            <a:ext cx="24622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对应的初等阵？？</a:t>
            </a:r>
            <a:endParaRPr lang="zh-CN" altLang="en-US" sz="24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6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67544" y="881647"/>
            <a:ext cx="82586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求秩、极大无关组与其他向量由极大无关组线性表示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7664" y="1844824"/>
            <a:ext cx="6471303" cy="2887889"/>
            <a:chOff x="1663934" y="2041367"/>
            <a:chExt cx="6471303" cy="2887889"/>
          </a:xfrm>
        </p:grpSpPr>
        <p:sp>
          <p:nvSpPr>
            <p:cNvPr id="13" name="矩形 12"/>
            <p:cNvSpPr/>
            <p:nvPr/>
          </p:nvSpPr>
          <p:spPr>
            <a:xfrm>
              <a:off x="1663934" y="2429256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i="0" dirty="0" smtClean="0">
                  <a:solidFill>
                    <a:srgbClr val="0066FF"/>
                  </a:solidFill>
                  <a:latin typeface="+mj-lt"/>
                  <a:ea typeface="+mn-ea"/>
                </a:rPr>
                <a:t>复杂矩阵</a:t>
              </a:r>
              <a:endParaRPr lang="en-US" altLang="zh-CN" sz="2800" b="1" i="0" dirty="0" smtClean="0">
                <a:solidFill>
                  <a:srgbClr val="0066FF"/>
                </a:solidFill>
                <a:latin typeface="+mj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55208" y="24292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66FF"/>
                  </a:solidFill>
                  <a:latin typeface="+mj-ea"/>
                  <a:ea typeface="+mj-ea"/>
                </a:rPr>
                <a:t>行阶梯矩阵</a:t>
              </a:r>
              <a:endParaRPr lang="zh-CN" altLang="en-US" sz="2800" b="1" dirty="0">
                <a:solidFill>
                  <a:srgbClr val="0066FF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 rot="16200000">
              <a:off x="4546456" y="1617798"/>
              <a:ext cx="484632" cy="2221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57642" y="2041367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初等行变换</a:t>
              </a:r>
              <a:endParaRPr lang="zh-CN" altLang="en-US" sz="28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57642" y="294092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左乘可逆阵</a:t>
              </a:r>
              <a:endParaRPr lang="zh-CN" altLang="en-US" sz="28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991117" y="3787760"/>
                  <a:ext cx="381642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极大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无关组一一对应</a:t>
                  </a:r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117" y="3787760"/>
                  <a:ext cx="3816424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5352" r="-1118" b="-492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979712" y="3809840"/>
                  <a:ext cx="21624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秩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相等</a:t>
                  </a:r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3809840"/>
                  <a:ext cx="216242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571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979712" y="4498369"/>
                  <a:ext cx="40283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</m:oMath>
                  </a14:m>
                  <a:r>
                    <a:rPr lang="zh-CN" altLang="en-US" sz="2800" dirty="0" smtClean="0">
                      <a:latin typeface="+mn-ea"/>
                      <a:ea typeface="+mn-ea"/>
                    </a:rPr>
                    <a:t>表示一一对应</a:t>
                  </a:r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4498369"/>
                  <a:ext cx="402833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571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/>
          <p:cNvSpPr txBox="1"/>
          <p:nvPr/>
        </p:nvSpPr>
        <p:spPr>
          <a:xfrm>
            <a:off x="5962486" y="2223770"/>
            <a:ext cx="20112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   行最简形</a:t>
            </a:r>
            <a:endParaRPr lang="zh-CN" altLang="en-US" sz="28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14489" y="5176673"/>
            <a:ext cx="67322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i="0" dirty="0" smtClean="0">
                <a:latin typeface="+mj-lt"/>
                <a:ea typeface="+mn-ea"/>
              </a:rPr>
              <a:t>注意：</a:t>
            </a:r>
            <a:r>
              <a:rPr lang="en-US" altLang="zh-CN" sz="2800" b="0" i="0" dirty="0" smtClean="0">
                <a:latin typeface="+mj-lt"/>
                <a:ea typeface="+mn-ea"/>
              </a:rPr>
              <a:t>1. </a:t>
            </a:r>
            <a:r>
              <a:rPr lang="zh-CN" altLang="en-US" sz="2800" i="0" dirty="0" smtClean="0">
                <a:latin typeface="+mj-lt"/>
                <a:ea typeface="+mn-ea"/>
              </a:rPr>
              <a:t>写原矩阵（向量组）的列向量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51474" y="5787579"/>
            <a:ext cx="67322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0" i="0" dirty="0" smtClean="0">
                <a:latin typeface="+mj-lt"/>
                <a:ea typeface="+mn-ea"/>
              </a:rPr>
              <a:t>2. </a:t>
            </a:r>
            <a:r>
              <a:rPr lang="zh-CN" altLang="en-US" sz="2800" b="0" i="0" dirty="0" smtClean="0">
                <a:latin typeface="+mj-lt"/>
                <a:ea typeface="+mn-ea"/>
              </a:rPr>
              <a:t>写向量组的形式而非矩阵形式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4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83568" y="687062"/>
            <a:ext cx="522739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解线性方程组</a:t>
            </a:r>
            <a:r>
              <a:rPr lang="en-US" altLang="zh-CN" sz="2800" b="1" dirty="0">
                <a:solidFill>
                  <a:srgbClr val="FF0000"/>
                </a:solidFill>
                <a:ea typeface="+mj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）解的判定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50831" y="1744683"/>
            <a:ext cx="5239891" cy="1565379"/>
            <a:chOff x="1714066" y="2922484"/>
            <a:chExt cx="5095875" cy="1565379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1714066" y="2922484"/>
              <a:ext cx="5095875" cy="523875"/>
              <a:chOff x="1714480" y="3136874"/>
              <a:chExt cx="5095468" cy="523220"/>
            </a:xfrm>
          </p:grpSpPr>
          <p:sp>
            <p:nvSpPr>
              <p:cNvPr id="24" name="TextBox 16"/>
              <p:cNvSpPr txBox="1">
                <a:spLocks noChangeArrowheads="1"/>
              </p:cNvSpPr>
              <p:nvPr/>
            </p:nvSpPr>
            <p:spPr bwMode="auto">
              <a:xfrm>
                <a:off x="1714480" y="3136874"/>
                <a:ext cx="50954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    型齐次线性方程组             </a:t>
                </a:r>
                <a:endParaRPr lang="en-US" altLang="zh-CN" dirty="0"/>
              </a:p>
            </p:txBody>
          </p:sp>
          <p:graphicFrame>
            <p:nvGraphicFramePr>
              <p:cNvPr id="25" name="Object 18"/>
              <p:cNvGraphicFramePr>
                <a:graphicFrameLocks noChangeAspect="1"/>
              </p:cNvGraphicFramePr>
              <p:nvPr/>
            </p:nvGraphicFramePr>
            <p:xfrm>
              <a:off x="1714480" y="3286124"/>
              <a:ext cx="773112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0" name="Equation" r:id="rId3" imgW="355446" imgH="139639" progId="Equation.DSMT4">
                      <p:embed/>
                    </p:oleObj>
                  </mc:Choice>
                  <mc:Fallback>
                    <p:oleObj name="Equation" r:id="rId3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4480" y="3286124"/>
                            <a:ext cx="773112" cy="306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1"/>
              <p:cNvGraphicFramePr>
                <a:graphicFrameLocks noChangeAspect="1"/>
              </p:cNvGraphicFramePr>
              <p:nvPr/>
            </p:nvGraphicFramePr>
            <p:xfrm>
              <a:off x="5389575" y="3214686"/>
              <a:ext cx="968375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1" name="Equation" r:id="rId5" imgW="444114" imgH="177646" progId="Equation.DSMT4">
                      <p:embed/>
                    </p:oleObj>
                  </mc:Choice>
                  <mc:Fallback>
                    <p:oleObj name="Equation" r:id="rId5" imgW="444114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9575" y="3214686"/>
                            <a:ext cx="968375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左右箭头 26"/>
            <p:cNvSpPr/>
            <p:nvPr/>
          </p:nvSpPr>
          <p:spPr>
            <a:xfrm>
              <a:off x="3857625" y="3571875"/>
              <a:ext cx="928688" cy="214313"/>
            </a:xfrm>
            <a:prstGeom prst="left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2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921427"/>
                </p:ext>
              </p:extLst>
            </p:nvPr>
          </p:nvGraphicFramePr>
          <p:xfrm>
            <a:off x="4929188" y="3429000"/>
            <a:ext cx="13271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2" name="Equation" r:id="rId7" imgW="609336" imgH="253890" progId="Equation.DSMT4">
                    <p:embed/>
                  </p:oleObj>
                </mc:Choice>
                <mc:Fallback>
                  <p:oleObj name="Equation" r:id="rId7" imgW="609336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88" y="3429000"/>
                          <a:ext cx="1327150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2168525" y="3403600"/>
              <a:ext cx="16430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/>
                <a:t>只有零解</a:t>
              </a:r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2143125" y="3905250"/>
              <a:ext cx="17764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有非零解               </a:t>
              </a:r>
            </a:p>
          </p:txBody>
        </p:sp>
        <p:sp>
          <p:nvSpPr>
            <p:cNvPr id="31" name="左右箭头 30"/>
            <p:cNvSpPr/>
            <p:nvPr/>
          </p:nvSpPr>
          <p:spPr>
            <a:xfrm>
              <a:off x="3857625" y="4084638"/>
              <a:ext cx="928688" cy="214312"/>
            </a:xfrm>
            <a:prstGeom prst="left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3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314782"/>
                </p:ext>
              </p:extLst>
            </p:nvPr>
          </p:nvGraphicFramePr>
          <p:xfrm>
            <a:off x="4929188" y="3929063"/>
            <a:ext cx="13271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3" name="Equation" r:id="rId9" imgW="609336" imgH="253890" progId="Equation.DSMT4">
                    <p:embed/>
                  </p:oleObj>
                </mc:Choice>
                <mc:Fallback>
                  <p:oleObj name="Equation" r:id="rId9" imgW="609336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88" y="3929063"/>
                          <a:ext cx="1327150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005111" y="3925981"/>
            <a:ext cx="7786687" cy="2594161"/>
            <a:chOff x="1151955" y="3869497"/>
            <a:chExt cx="7786687" cy="2594161"/>
          </a:xfrm>
        </p:grpSpPr>
        <p:grpSp>
          <p:nvGrpSpPr>
            <p:cNvPr id="33" name="组合 32"/>
            <p:cNvGrpSpPr>
              <a:grpSpLocks/>
            </p:cNvGrpSpPr>
            <p:nvPr/>
          </p:nvGrpSpPr>
          <p:grpSpPr bwMode="auto">
            <a:xfrm>
              <a:off x="1177493" y="3869497"/>
              <a:ext cx="5999163" cy="522287"/>
              <a:chOff x="3143240" y="1857364"/>
              <a:chExt cx="5999175" cy="523220"/>
            </a:xfrm>
          </p:grpSpPr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3143240" y="1857364"/>
                <a:ext cx="56436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/>
                  <a:t>对于           型非齐次线性方程组</a:t>
                </a:r>
              </a:p>
            </p:txBody>
          </p:sp>
          <p:graphicFrame>
            <p:nvGraphicFramePr>
              <p:cNvPr id="35" name="Object 21"/>
              <p:cNvGraphicFramePr>
                <a:graphicFrameLocks noChangeAspect="1"/>
              </p:cNvGraphicFramePr>
              <p:nvPr/>
            </p:nvGraphicFramePr>
            <p:xfrm>
              <a:off x="3965762" y="1979604"/>
              <a:ext cx="820552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4" name="Equation" r:id="rId11" imgW="355446" imgH="139639" progId="Equation.DSMT4">
                      <p:embed/>
                    </p:oleObj>
                  </mc:Choice>
                  <mc:Fallback>
                    <p:oleObj name="Equation" r:id="rId11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5762" y="1979604"/>
                            <a:ext cx="820552" cy="306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6"/>
              <p:cNvGraphicFramePr>
                <a:graphicFrameLocks noChangeAspect="1"/>
              </p:cNvGraphicFramePr>
              <p:nvPr/>
            </p:nvGraphicFramePr>
            <p:xfrm>
              <a:off x="8029578" y="1890049"/>
              <a:ext cx="1112837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5" name="Equation" r:id="rId13" imgW="482391" imgH="203112" progId="Equation.DSMT4">
                      <p:embed/>
                    </p:oleObj>
                  </mc:Choice>
                  <mc:Fallback>
                    <p:oleObj name="Equation" r:id="rId13" imgW="48239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29578" y="1890049"/>
                            <a:ext cx="1112837" cy="446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1151955" y="4566595"/>
              <a:ext cx="7056437" cy="577850"/>
              <a:chOff x="1679844" y="3216513"/>
              <a:chExt cx="7056784" cy="577131"/>
            </a:xfrm>
          </p:grpSpPr>
          <p:grpSp>
            <p:nvGrpSpPr>
              <p:cNvPr id="38" name="组合 9"/>
              <p:cNvGrpSpPr>
                <a:grpSpLocks/>
              </p:cNvGrpSpPr>
              <p:nvPr/>
            </p:nvGrpSpPr>
            <p:grpSpPr bwMode="auto">
              <a:xfrm>
                <a:off x="1679844" y="3216513"/>
                <a:ext cx="7056784" cy="577131"/>
                <a:chOff x="1679844" y="1723509"/>
                <a:chExt cx="7056784" cy="577131"/>
              </a:xfrm>
            </p:grpSpPr>
            <p:sp>
              <p:nvSpPr>
                <p:cNvPr id="40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679844" y="1723509"/>
                  <a:ext cx="705678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/>
                    <a:t>(1)                                 </a:t>
                  </a:r>
                  <a:r>
                    <a:rPr lang="zh-CN" altLang="en-US"/>
                    <a:t>时，            无解 ；</a:t>
                  </a:r>
                </a:p>
              </p:txBody>
            </p:sp>
            <p:graphicFrame>
              <p:nvGraphicFramePr>
                <p:cNvPr id="41" name="Object 3"/>
                <p:cNvGraphicFramePr>
                  <a:graphicFrameLocks noChangeAspect="1"/>
                </p:cNvGraphicFramePr>
                <p:nvPr/>
              </p:nvGraphicFramePr>
              <p:xfrm>
                <a:off x="2239490" y="1745015"/>
                <a:ext cx="2305050" cy="555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6" name="Equation" r:id="rId15" imgW="1054100" imgH="254000" progId="Equation.DSMT4">
                        <p:embed/>
                      </p:oleObj>
                    </mc:Choice>
                    <mc:Fallback>
                      <p:oleObj name="Equation" r:id="rId15" imgW="1054100" imgH="254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9490" y="1745015"/>
                              <a:ext cx="2305050" cy="555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9" name="Object 6"/>
              <p:cNvGraphicFramePr>
                <a:graphicFrameLocks noChangeAspect="1"/>
              </p:cNvGraphicFramePr>
              <p:nvPr/>
            </p:nvGraphicFramePr>
            <p:xfrm>
              <a:off x="5046673" y="3286124"/>
              <a:ext cx="1025525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" name="Equation" r:id="rId17" imgW="444114" imgH="177646" progId="Equation.DSMT4">
                      <p:embed/>
                    </p:oleObj>
                  </mc:Choice>
                  <mc:Fallback>
                    <p:oleObj name="Equation" r:id="rId17" imgW="444114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673" y="3286124"/>
                            <a:ext cx="1025525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" name="组合 41"/>
            <p:cNvGrpSpPr>
              <a:grpSpLocks/>
            </p:cNvGrpSpPr>
            <p:nvPr/>
          </p:nvGrpSpPr>
          <p:grpSpPr bwMode="auto">
            <a:xfrm>
              <a:off x="1166242" y="5215883"/>
              <a:ext cx="7056438" cy="555625"/>
              <a:chOff x="1547664" y="3182931"/>
              <a:chExt cx="7056784" cy="555625"/>
            </a:xfrm>
          </p:grpSpPr>
          <p:grpSp>
            <p:nvGrpSpPr>
              <p:cNvPr id="43" name="组合 9"/>
              <p:cNvGrpSpPr>
                <a:grpSpLocks/>
              </p:cNvGrpSpPr>
              <p:nvPr/>
            </p:nvGrpSpPr>
            <p:grpSpPr bwMode="auto">
              <a:xfrm>
                <a:off x="1547664" y="3182931"/>
                <a:ext cx="7056784" cy="555625"/>
                <a:chOff x="1547664" y="1689927"/>
                <a:chExt cx="7056784" cy="555625"/>
              </a:xfrm>
            </p:grpSpPr>
            <p:sp>
              <p:nvSpPr>
                <p:cNvPr id="45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547664" y="1700808"/>
                  <a:ext cx="705678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/>
                    <a:t>(2)</a:t>
                  </a:r>
                  <a:r>
                    <a:rPr lang="zh-CN" altLang="en-US"/>
                    <a:t>      </a:t>
                  </a:r>
                  <a:r>
                    <a:rPr lang="en-US" altLang="zh-CN"/>
                    <a:t>                                   </a:t>
                  </a:r>
                  <a:r>
                    <a:rPr lang="zh-CN" altLang="en-US"/>
                    <a:t>时，           有唯一解 ；</a:t>
                  </a:r>
                </a:p>
              </p:txBody>
            </p:sp>
            <p:graphicFrame>
              <p:nvGraphicFramePr>
                <p:cNvPr id="46" name="Object 3"/>
                <p:cNvGraphicFramePr>
                  <a:graphicFrameLocks noChangeAspect="1"/>
                </p:cNvGraphicFramePr>
                <p:nvPr/>
              </p:nvGraphicFramePr>
              <p:xfrm>
                <a:off x="2143000" y="1689927"/>
                <a:ext cx="2833688" cy="555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8" name="Equation" r:id="rId19" imgW="1295400" imgH="254000" progId="Equation.DSMT4">
                        <p:embed/>
                      </p:oleObj>
                    </mc:Choice>
                    <mc:Fallback>
                      <p:oleObj name="Equation" r:id="rId19" imgW="1295400" imgH="254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43000" y="1689927"/>
                              <a:ext cx="2833688" cy="555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4" name="Object 6"/>
              <p:cNvGraphicFramePr>
                <a:graphicFrameLocks noChangeAspect="1"/>
              </p:cNvGraphicFramePr>
              <p:nvPr/>
            </p:nvGraphicFramePr>
            <p:xfrm>
              <a:off x="5434848" y="3255045"/>
              <a:ext cx="1025525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" name="Equation" r:id="rId21" imgW="444114" imgH="177646" progId="Equation.DSMT4">
                      <p:embed/>
                    </p:oleObj>
                  </mc:Choice>
                  <mc:Fallback>
                    <p:oleObj name="Equation" r:id="rId21" imgW="444114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848" y="3255045"/>
                            <a:ext cx="1025525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组合 46"/>
            <p:cNvGrpSpPr>
              <a:grpSpLocks/>
            </p:cNvGrpSpPr>
            <p:nvPr/>
          </p:nvGrpSpPr>
          <p:grpSpPr bwMode="auto">
            <a:xfrm>
              <a:off x="1167830" y="5863583"/>
              <a:ext cx="7770812" cy="600075"/>
              <a:chOff x="1396731" y="4543283"/>
              <a:chExt cx="7771132" cy="600217"/>
            </a:xfrm>
          </p:grpSpPr>
          <p:grpSp>
            <p:nvGrpSpPr>
              <p:cNvPr id="48" name="组合 9"/>
              <p:cNvGrpSpPr>
                <a:grpSpLocks/>
              </p:cNvGrpSpPr>
              <p:nvPr/>
            </p:nvGrpSpPr>
            <p:grpSpPr bwMode="auto">
              <a:xfrm>
                <a:off x="1396731" y="4543283"/>
                <a:ext cx="7771132" cy="600217"/>
                <a:chOff x="1569333" y="1645330"/>
                <a:chExt cx="7056784" cy="600217"/>
              </a:xfrm>
            </p:grpSpPr>
            <p:sp>
              <p:nvSpPr>
                <p:cNvPr id="50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569333" y="1645330"/>
                  <a:ext cx="705678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/>
                    <a:t>(3)</a:t>
                  </a:r>
                  <a:r>
                    <a:rPr lang="zh-CN" altLang="en-US"/>
                    <a:t>         </a:t>
                  </a:r>
                  <a:r>
                    <a:rPr lang="en-US" altLang="zh-CN"/>
                    <a:t>                                    </a:t>
                  </a:r>
                  <a:r>
                    <a:rPr lang="zh-CN" altLang="en-US"/>
                    <a:t>时，            有无穷多个解 </a:t>
                  </a:r>
                  <a:r>
                    <a:rPr lang="en-US" altLang="zh-CN"/>
                    <a:t>.</a:t>
                  </a:r>
                  <a:endParaRPr lang="zh-CN" altLang="en-US"/>
                </a:p>
              </p:txBody>
            </p:sp>
            <p:graphicFrame>
              <p:nvGraphicFramePr>
                <p:cNvPr id="51" name="Object 3"/>
                <p:cNvGraphicFramePr>
                  <a:graphicFrameLocks noChangeAspect="1"/>
                </p:cNvGraphicFramePr>
                <p:nvPr/>
              </p:nvGraphicFramePr>
              <p:xfrm>
                <a:off x="2052487" y="1689922"/>
                <a:ext cx="2805112" cy="555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0" name="Equation" r:id="rId22" imgW="1282700" imgH="254000" progId="Equation.DSMT4">
                        <p:embed/>
                      </p:oleObj>
                    </mc:Choice>
                    <mc:Fallback>
                      <p:oleObj name="Equation" r:id="rId22" imgW="1282700" imgH="254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2487" y="1689922"/>
                              <a:ext cx="2805112" cy="555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9" name="Object 6"/>
              <p:cNvGraphicFramePr>
                <a:graphicFrameLocks noChangeAspect="1"/>
              </p:cNvGraphicFramePr>
              <p:nvPr/>
            </p:nvGraphicFramePr>
            <p:xfrm>
              <a:off x="5549926" y="4609630"/>
              <a:ext cx="1077429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" name="Equation" r:id="rId24" imgW="444114" imgH="177646" progId="Equation.DSMT4">
                      <p:embed/>
                    </p:oleObj>
                  </mc:Choice>
                  <mc:Fallback>
                    <p:oleObj name="Equation" r:id="rId24" imgW="444114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49926" y="4609630"/>
                            <a:ext cx="1077429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6" name="直接连接符 5"/>
          <p:cNvCxnSpPr/>
          <p:nvPr/>
        </p:nvCxnSpPr>
        <p:spPr>
          <a:xfrm flipH="1" flipV="1">
            <a:off x="69970" y="3608513"/>
            <a:ext cx="9074030" cy="1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71600" y="1772816"/>
            <a:ext cx="7200800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9552" y="897060"/>
            <a:ext cx="55864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解线性方程组</a:t>
            </a:r>
            <a:r>
              <a:rPr lang="en-US" altLang="zh-CN" sz="2800" b="1" dirty="0">
                <a:solidFill>
                  <a:srgbClr val="FF0000"/>
                </a:solidFill>
                <a:ea typeface="+mj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）求解的步骤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1655390" y="415961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、自由变量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移项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3" name="TextBox 16"/>
          <p:cNvSpPr txBox="1">
            <a:spLocks noChangeArrowheads="1"/>
          </p:cNvSpPr>
          <p:nvPr/>
        </p:nvSpPr>
        <p:spPr bwMode="auto">
          <a:xfrm>
            <a:off x="1619672" y="2126419"/>
            <a:ext cx="64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、增广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阵（系数阵）化为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行最简形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54" name="TextBox 16"/>
          <p:cNvSpPr txBox="1">
            <a:spLocks noChangeArrowheads="1"/>
          </p:cNvSpPr>
          <p:nvPr/>
        </p:nvSpPr>
        <p:spPr bwMode="auto">
          <a:xfrm>
            <a:off x="1655390" y="3475178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、确定自由变量</a:t>
            </a:r>
          </a:p>
        </p:txBody>
      </p: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1655390" y="2794493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、写出对应的方程组</a:t>
            </a:r>
          </a:p>
        </p:txBody>
      </p:sp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1655390" y="4843843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、写出通解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4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195736" y="2132856"/>
                <a:ext cx="4285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b="0" dirty="0" smtClean="0">
                    <a:ea typeface="+mj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满足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什么条件时，方程组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132856"/>
                <a:ext cx="42858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983" t="-26667" r="-34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555776" y="2708920"/>
                <a:ext cx="3456384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08920"/>
                <a:ext cx="3456384" cy="1179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411760" y="4080439"/>
            <a:ext cx="43088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ea typeface="+mj-ea"/>
              </a:rPr>
              <a:t>有唯一解，无解，由无穷多解？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27204" y="4632651"/>
            <a:ext cx="36933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ea typeface="+mj-ea"/>
              </a:rPr>
              <a:t>在由无穷多解时，求其通解</a:t>
            </a:r>
            <a:endParaRPr lang="en-US" altLang="zh-CN" sz="2400" dirty="0"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9552" y="897060"/>
            <a:ext cx="48683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解线性方程组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ea typeface="+mj-ea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）典型题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77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15912</TotalTime>
  <Words>992</Words>
  <Application>Microsoft Office PowerPoint</Application>
  <PresentationFormat>全屏显示(4:3)</PresentationFormat>
  <Paragraphs>201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华文琥珀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1147</cp:revision>
  <dcterms:modified xsi:type="dcterms:W3CDTF">2019-05-13T00:59:17Z</dcterms:modified>
</cp:coreProperties>
</file>