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257" r:id="rId11"/>
    <p:sldId id="286" r:id="rId12"/>
    <p:sldId id="258" r:id="rId13"/>
    <p:sldId id="290" r:id="rId14"/>
    <p:sldId id="291" r:id="rId15"/>
    <p:sldId id="260" r:id="rId16"/>
    <p:sldId id="289" r:id="rId17"/>
    <p:sldId id="261" r:id="rId18"/>
    <p:sldId id="262" r:id="rId19"/>
    <p:sldId id="263" r:id="rId20"/>
    <p:sldId id="264" r:id="rId21"/>
    <p:sldId id="266" r:id="rId22"/>
    <p:sldId id="279" r:id="rId23"/>
    <p:sldId id="267" r:id="rId24"/>
    <p:sldId id="268" r:id="rId25"/>
    <p:sldId id="269" r:id="rId26"/>
    <p:sldId id="285" r:id="rId27"/>
    <p:sldId id="270" r:id="rId28"/>
    <p:sldId id="271" r:id="rId29"/>
    <p:sldId id="272" r:id="rId30"/>
    <p:sldId id="273" r:id="rId31"/>
  </p:sldIdLst>
  <p:sldSz cx="9144000" cy="6858000" type="screen4x3"/>
  <p:notesSz cx="6858000" cy="9144000"/>
  <p:defaultTextStyle>
    <a:defPPr>
      <a:defRPr lang="zh-CN"/>
    </a:defPPr>
    <a:lvl1pPr marL="0" algn="l" defTabSz="9142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9142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1" algn="l" defTabSz="9142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6" algn="l" defTabSz="9142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4" algn="l" defTabSz="9142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8" algn="l" defTabSz="9142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34" algn="l" defTabSz="9142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40" algn="l" defTabSz="9142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45" algn="l" defTabSz="9142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609FDB"/>
    <a:srgbClr val="03CCED"/>
    <a:srgbClr val="F33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4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35FC0-66FF-49B7-A131-5CA3CD4FF9A3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EBD24-4F55-472F-92E5-E823C43B7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1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1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6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24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28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4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40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5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93D9480D-24EF-4A64-8E57-1BC25F2C5FF3}" type="mathplaceholder">
                        <a:rPr lang="zh-CN" altLang="en-US" i="1" smtClean="0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smtClean="0">
                    <a:latin typeface="Cambria Math" panose="02040503050406030204" pitchFamily="18" charset="0"/>
                  </a:rPr>
                  <a:t>"在此处键入公式。"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864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60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3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54B28727-93C1-4C22-B6A1-0D034725C600}" type="mathplaceholder">
                        <a:rPr lang="zh-CN" altLang="en-US" i="1" smtClean="0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smtClean="0">
                    <a:latin typeface="Cambria Math" panose="02040503050406030204" pitchFamily="18" charset="0"/>
                  </a:rPr>
                  <a:t>"在此处键入公式。"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2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E910A41B-EE2B-494F-8037-37825AB12D47}" type="mathplaceholder">
                        <a:rPr lang="zh-CN" altLang="en-US" i="1" smtClean="0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smtClean="0">
                    <a:latin typeface="Cambria Math" panose="02040503050406030204" pitchFamily="18" charset="0"/>
                  </a:rPr>
                  <a:t>"在此处键入公式。"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67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70D79A3-1D07-4931-A838-312E50469256}" type="mathplaceholder">
                        <a:rPr lang="zh-CN" altLang="en-US" i="1" smtClean="0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smtClean="0">
                    <a:latin typeface="Cambria Math" panose="02040503050406030204" pitchFamily="18" charset="0"/>
                  </a:rPr>
                  <a:t>"在此处键入公式。"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37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CB5CACD7-4D00-4CA9-B44D-AEA0E9D6D8B0}" type="mathplaceholder">
                        <a:rPr lang="zh-CN" altLang="en-US" i="1" smtClean="0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smtClean="0">
                    <a:latin typeface="Cambria Math" panose="02040503050406030204" pitchFamily="18" charset="0"/>
                  </a:rPr>
                  <a:t>"在此处键入公式。"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07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AB0BD-636A-401E-9E80-FBC896BD9589}" type="slidenum">
              <a:rPr lang="zh-CN" altLang="en-US" smtClean="0"/>
              <a:pPr>
                <a:spcBef>
                  <a:spcPct val="0"/>
                </a:spcBef>
              </a:pPr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9426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449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25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1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A21F-EB8C-4F88-8EAF-72A4ABBB9F0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352B-B611-4C94-9155-8F91A2DC0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63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A21F-EB8C-4F88-8EAF-72A4ABBB9F0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352B-B611-4C94-9155-8F91A2DC0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5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A21F-EB8C-4F88-8EAF-72A4ABBB9F0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352B-B611-4C94-9155-8F91A2DC0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8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A21F-EB8C-4F88-8EAF-72A4ABBB9F0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352B-B611-4C94-9155-8F91A2DC0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2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A21F-EB8C-4F88-8EAF-72A4ABBB9F0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352B-B611-4C94-9155-8F91A2DC0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16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A21F-EB8C-4F88-8EAF-72A4ABBB9F0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352B-B611-4C94-9155-8F91A2DC0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9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A21F-EB8C-4F88-8EAF-72A4ABBB9F0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352B-B611-4C94-9155-8F91A2DC0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8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A21F-EB8C-4F88-8EAF-72A4ABBB9F0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352B-B611-4C94-9155-8F91A2DC0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2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A21F-EB8C-4F88-8EAF-72A4ABBB9F0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352B-B611-4C94-9155-8F91A2DC0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9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A21F-EB8C-4F88-8EAF-72A4ABBB9F0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352B-B611-4C94-9155-8F91A2DC0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5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A21F-EB8C-4F88-8EAF-72A4ABBB9F0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352B-B611-4C94-9155-8F91A2DC0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7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5A21F-EB8C-4F88-8EAF-72A4ABBB9F0E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D352B-B611-4C94-9155-8F91A2DC0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77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0.png"/><Relationship Id="rId5" Type="http://schemas.openxmlformats.org/officeDocument/2006/relationships/image" Target="../media/image77.png"/><Relationship Id="rId10" Type="http://schemas.openxmlformats.org/officeDocument/2006/relationships/image" Target="../media/image79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0.png"/><Relationship Id="rId11" Type="http://schemas.openxmlformats.org/officeDocument/2006/relationships/image" Target="../media/image82.png"/><Relationship Id="rId5" Type="http://schemas.openxmlformats.org/officeDocument/2006/relationships/image" Target="../media/image77.png"/><Relationship Id="rId10" Type="http://schemas.openxmlformats.org/officeDocument/2006/relationships/image" Target="../media/image81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2.png"/><Relationship Id="rId5" Type="http://schemas.openxmlformats.org/officeDocument/2006/relationships/image" Target="../media/image511.png"/><Relationship Id="rId4" Type="http://schemas.openxmlformats.org/officeDocument/2006/relationships/image" Target="../media/image5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141.png"/><Relationship Id="rId7" Type="http://schemas.openxmlformats.org/officeDocument/2006/relationships/image" Target="../media/image84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2.png"/><Relationship Id="rId11" Type="http://schemas.openxmlformats.org/officeDocument/2006/relationships/image" Target="../media/image122.png"/><Relationship Id="rId5" Type="http://schemas.openxmlformats.org/officeDocument/2006/relationships/image" Target="../media/image511.png"/><Relationship Id="rId10" Type="http://schemas.openxmlformats.org/officeDocument/2006/relationships/image" Target="../media/image116.png"/><Relationship Id="rId4" Type="http://schemas.openxmlformats.org/officeDocument/2006/relationships/image" Target="../media/image500.png"/><Relationship Id="rId9" Type="http://schemas.openxmlformats.org/officeDocument/2006/relationships/image" Target="../media/image100.png"/><Relationship Id="rId1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580.png"/><Relationship Id="rId7" Type="http://schemas.openxmlformats.org/officeDocument/2006/relationships/image" Target="../media/image230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59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3" Type="http://schemas.openxmlformats.org/officeDocument/2006/relationships/image" Target="../media/image630.png"/><Relationship Id="rId7" Type="http://schemas.openxmlformats.org/officeDocument/2006/relationships/image" Target="../media/image6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0.png"/><Relationship Id="rId11" Type="http://schemas.openxmlformats.org/officeDocument/2006/relationships/image" Target="../media/image410.png"/><Relationship Id="rId5" Type="http://schemas.openxmlformats.org/officeDocument/2006/relationships/image" Target="../media/image650.png"/><Relationship Id="rId10" Type="http://schemas.openxmlformats.org/officeDocument/2006/relationships/image" Target="../media/image261.png"/><Relationship Id="rId4" Type="http://schemas.openxmlformats.org/officeDocument/2006/relationships/image" Target="../media/image640.png"/><Relationship Id="rId9" Type="http://schemas.openxmlformats.org/officeDocument/2006/relationships/image" Target="../media/image6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1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3.png"/><Relationship Id="rId10" Type="http://schemas.openxmlformats.org/officeDocument/2006/relationships/image" Target="../media/image760.png"/><Relationship Id="rId4" Type="http://schemas.openxmlformats.org/officeDocument/2006/relationships/image" Target="../media/image83.png"/><Relationship Id="rId9" Type="http://schemas.openxmlformats.org/officeDocument/2006/relationships/image" Target="../media/image7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83.png"/><Relationship Id="rId7" Type="http://schemas.openxmlformats.org/officeDocument/2006/relationships/image" Target="../media/image291.png"/><Relationship Id="rId12" Type="http://schemas.openxmlformats.org/officeDocument/2006/relationships/image" Target="../media/image3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1.png"/><Relationship Id="rId11" Type="http://schemas.openxmlformats.org/officeDocument/2006/relationships/image" Target="../media/image331.png"/><Relationship Id="rId5" Type="http://schemas.openxmlformats.org/officeDocument/2006/relationships/image" Target="../media/image271.png"/><Relationship Id="rId10" Type="http://schemas.openxmlformats.org/officeDocument/2006/relationships/image" Target="../media/image321.png"/><Relationship Id="rId4" Type="http://schemas.openxmlformats.org/officeDocument/2006/relationships/image" Target="../media/image790.png"/><Relationship Id="rId9" Type="http://schemas.openxmlformats.org/officeDocument/2006/relationships/image" Target="../media/image3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50.png"/><Relationship Id="rId7" Type="http://schemas.openxmlformats.org/officeDocument/2006/relationships/image" Target="../media/image260.png"/><Relationship Id="rId12" Type="http://schemas.openxmlformats.org/officeDocument/2006/relationships/image" Target="../media/image3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11" Type="http://schemas.openxmlformats.org/officeDocument/2006/relationships/image" Target="../media/image290.png"/><Relationship Id="rId5" Type="http://schemas.openxmlformats.org/officeDocument/2006/relationships/image" Target="../media/image790.png"/><Relationship Id="rId10" Type="http://schemas.openxmlformats.org/officeDocument/2006/relationships/image" Target="../media/image711.png"/><Relationship Id="rId4" Type="http://schemas.openxmlformats.org/officeDocument/2006/relationships/image" Target="../media/image83.png"/><Relationship Id="rId9" Type="http://schemas.openxmlformats.org/officeDocument/2006/relationships/image" Target="../media/image2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83.png"/><Relationship Id="rId7" Type="http://schemas.openxmlformats.org/officeDocument/2006/relationships/image" Target="../media/image3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1.png"/><Relationship Id="rId5" Type="http://schemas.openxmlformats.org/officeDocument/2006/relationships/image" Target="../media/image330.png"/><Relationship Id="rId10" Type="http://schemas.openxmlformats.org/officeDocument/2006/relationships/image" Target="../media/image520.png"/><Relationship Id="rId4" Type="http://schemas.openxmlformats.org/officeDocument/2006/relationships/image" Target="../media/image320.png"/><Relationship Id="rId9" Type="http://schemas.openxmlformats.org/officeDocument/2006/relationships/image" Target="../media/image49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541.png"/><Relationship Id="rId3" Type="http://schemas.openxmlformats.org/officeDocument/2006/relationships/image" Target="../media/image102.png"/><Relationship Id="rId7" Type="http://schemas.openxmlformats.org/officeDocument/2006/relationships/image" Target="../media/image611.png"/><Relationship Id="rId12" Type="http://schemas.openxmlformats.org/officeDocument/2006/relationships/image" Target="../media/image530.png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85.png"/><Relationship Id="rId9" Type="http://schemas.openxmlformats.org/officeDocument/2006/relationships/image" Target="../media/image810.png"/><Relationship Id="rId14" Type="http://schemas.openxmlformats.org/officeDocument/2006/relationships/image" Target="../media/image5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0.png"/><Relationship Id="rId7" Type="http://schemas.openxmlformats.org/officeDocument/2006/relationships/image" Target="../media/image140.png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0.png"/><Relationship Id="rId5" Type="http://schemas.openxmlformats.org/officeDocument/2006/relationships/image" Target="../media/image710.png"/><Relationship Id="rId10" Type="http://schemas.openxmlformats.org/officeDocument/2006/relationships/image" Target="../media/image120.png"/><Relationship Id="rId4" Type="http://schemas.openxmlformats.org/officeDocument/2006/relationships/image" Target="../media/image611.png"/><Relationship Id="rId9" Type="http://schemas.openxmlformats.org/officeDocument/2006/relationships/image" Target="../media/image1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2.png"/><Relationship Id="rId3" Type="http://schemas.openxmlformats.org/officeDocument/2006/relationships/image" Target="../media/image540.png"/><Relationship Id="rId7" Type="http://schemas.openxmlformats.org/officeDocument/2006/relationships/image" Target="../media/image8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0.png"/><Relationship Id="rId11" Type="http://schemas.openxmlformats.org/officeDocument/2006/relationships/image" Target="../media/image90.png"/><Relationship Id="rId5" Type="http://schemas.openxmlformats.org/officeDocument/2006/relationships/image" Target="../media/image560.png"/><Relationship Id="rId10" Type="http://schemas.openxmlformats.org/officeDocument/2006/relationships/image" Target="../media/image89.png"/><Relationship Id="rId4" Type="http://schemas.openxmlformats.org/officeDocument/2006/relationships/image" Target="../media/image86.png"/><Relationship Id="rId9" Type="http://schemas.openxmlformats.org/officeDocument/2006/relationships/image" Target="../media/image6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11.png"/><Relationship Id="rId7" Type="http://schemas.openxmlformats.org/officeDocument/2006/relationships/image" Target="../media/image11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740.png"/><Relationship Id="rId4" Type="http://schemas.openxmlformats.org/officeDocument/2006/relationships/image" Target="../media/image2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1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7.png"/><Relationship Id="rId10" Type="http://schemas.openxmlformats.org/officeDocument/2006/relationships/image" Target="../media/image37.png"/><Relationship Id="rId4" Type="http://schemas.openxmlformats.org/officeDocument/2006/relationships/image" Target="../media/image15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14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2.wmf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4.png"/><Relationship Id="rId7" Type="http://schemas.openxmlformats.org/officeDocument/2006/relationships/image" Target="../media/image52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0.png"/><Relationship Id="rId10" Type="http://schemas.openxmlformats.org/officeDocument/2006/relationships/image" Target="../media/image55.png"/><Relationship Id="rId4" Type="http://schemas.openxmlformats.org/officeDocument/2006/relationships/image" Target="../media/image38.png"/><Relationship Id="rId9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066"/>
            <a:ext cx="9144000" cy="428226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0783" y="2039815"/>
            <a:ext cx="7772400" cy="1187760"/>
          </a:xfr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</a:rPr>
              <a:t>1.1</a:t>
            </a:r>
            <a:r>
              <a:rPr lang="en-US" altLang="zh-CN" sz="4800" b="1" dirty="0" smtClean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zh-CN" altLang="en-US" sz="4800" b="1" dirty="0" smtClean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zh-CN" altLang="en-US" sz="4800" b="1" dirty="0" smtClean="0">
                <a:solidFill>
                  <a:srgbClr val="002060"/>
                </a:solidFill>
                <a:latin typeface="+mn-ea"/>
              </a:rPr>
              <a:t>矩阵</a:t>
            </a:r>
            <a:r>
              <a:rPr lang="zh-CN" altLang="en-US" sz="4800" b="1" dirty="0">
                <a:solidFill>
                  <a:srgbClr val="002060"/>
                </a:solidFill>
                <a:latin typeface="+mn-ea"/>
              </a:rPr>
              <a:t>及其</a:t>
            </a:r>
            <a:r>
              <a:rPr lang="zh-CN" altLang="en-US" sz="4800" b="1" dirty="0" smtClean="0">
                <a:solidFill>
                  <a:srgbClr val="002060"/>
                </a:solidFill>
                <a:latin typeface="+mn-ea"/>
              </a:rPr>
              <a:t>运算</a:t>
            </a:r>
            <a:r>
              <a:rPr lang="en-US" altLang="zh-CN" sz="4800" b="1" dirty="0" smtClean="0">
                <a:solidFill>
                  <a:srgbClr val="002060"/>
                </a:solidFill>
              </a:rPr>
              <a:t>(2)</a:t>
            </a:r>
            <a:endParaRPr lang="zh-CN" alt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5661" y="2708929"/>
            <a:ext cx="66736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四  线性方程组的矩阵形式</a:t>
            </a:r>
          </a:p>
        </p:txBody>
      </p:sp>
    </p:spTree>
    <p:extLst>
      <p:ext uri="{BB962C8B-B14F-4D97-AF65-F5344CB8AC3E}">
        <p14:creationId xmlns:p14="http://schemas.microsoft.com/office/powerpoint/2010/main" val="8901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"/>
          <p:cNvSpPr txBox="1"/>
          <p:nvPr/>
        </p:nvSpPr>
        <p:spPr>
          <a:xfrm>
            <a:off x="1259632" y="105273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观察二元线性方程组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5"/>
              <p:cNvSpPr txBox="1"/>
              <p:nvPr/>
            </p:nvSpPr>
            <p:spPr>
              <a:xfrm>
                <a:off x="1259632" y="2847696"/>
                <a:ext cx="4563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若将其中的变量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换成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即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847696"/>
                <a:ext cx="456330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39" t="-10526" r="-107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6"/>
          <p:cNvSpPr txBox="1"/>
          <p:nvPr/>
        </p:nvSpPr>
        <p:spPr>
          <a:xfrm>
            <a:off x="1259632" y="4640373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是否改变方程组？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8"/>
              <p:cNvSpPr txBox="1"/>
              <p:nvPr/>
            </p:nvSpPr>
            <p:spPr>
              <a:xfrm>
                <a:off x="3598826" y="5273954"/>
                <a:ext cx="1616148" cy="722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826" y="5273954"/>
                <a:ext cx="1616148" cy="7228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连接符 33"/>
          <p:cNvCxnSpPr/>
          <p:nvPr/>
        </p:nvCxnSpPr>
        <p:spPr>
          <a:xfrm>
            <a:off x="4784180" y="5198734"/>
            <a:ext cx="0" cy="864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"/>
              <p:cNvSpPr txBox="1"/>
              <p:nvPr/>
            </p:nvSpPr>
            <p:spPr>
              <a:xfrm>
                <a:off x="3923928" y="1672880"/>
                <a:ext cx="1870576" cy="91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=3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672880"/>
                <a:ext cx="1870576" cy="9161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3"/>
              <p:cNvSpPr txBox="1"/>
              <p:nvPr/>
            </p:nvSpPr>
            <p:spPr>
              <a:xfrm>
                <a:off x="3923964" y="3552309"/>
                <a:ext cx="2120068" cy="91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=3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64" y="3552309"/>
                <a:ext cx="2120068" cy="9161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8"/>
              <p:cNvSpPr txBox="1"/>
              <p:nvPr/>
            </p:nvSpPr>
            <p:spPr>
              <a:xfrm>
                <a:off x="6224099" y="5198734"/>
                <a:ext cx="1849417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099" y="5198734"/>
                <a:ext cx="1849417" cy="7496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6"/>
          <p:cNvSpPr txBox="1"/>
          <p:nvPr/>
        </p:nvSpPr>
        <p:spPr>
          <a:xfrm>
            <a:off x="6044032" y="616530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矩形数表：矩阵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6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2"/>
              <p:cNvSpPr txBox="1">
                <a:spLocks noChangeArrowheads="1"/>
              </p:cNvSpPr>
              <p:nvPr/>
            </p:nvSpPr>
            <p:spPr bwMode="auto">
              <a:xfrm>
                <a:off x="1043002" y="908054"/>
                <a:ext cx="711517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含有</a:t>
                </a:r>
                <a:r>
                  <a:rPr lang="en-US" altLang="zh-CN" sz="2400" i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m</a:t>
                </a:r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个方程，</a:t>
                </a:r>
                <a:r>
                  <a:rPr lang="en-US" altLang="zh-CN" sz="2400" i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个未知数的方程组称为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𝒎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𝒏</m:t>
                    </m:r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型</m:t>
                    </m:r>
                  </m:oMath>
                </a14:m>
                <a:endParaRPr lang="en-US" altLang="zh-CN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002" y="908054"/>
                <a:ext cx="7115175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3158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42993" y="1935201"/>
                <a:ext cx="1415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一般</m:t>
                    </m:r>
                  </m:oMath>
                </a14:m>
                <a:r>
                  <a:rPr lang="zh-CN" altLang="en-US" sz="2400" b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形式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93" y="1935201"/>
                <a:ext cx="141577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586" t="-9211" r="-689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5"/>
              <p:cNvSpPr txBox="1"/>
              <p:nvPr/>
            </p:nvSpPr>
            <p:spPr>
              <a:xfrm>
                <a:off x="2101661" y="3935296"/>
                <a:ext cx="3376437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61" y="3935296"/>
                <a:ext cx="3376437" cy="14529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552549" y="2228395"/>
                <a:ext cx="4921604" cy="1429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⋯⋯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+⋯+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549" y="2228395"/>
                <a:ext cx="4921604" cy="14293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552557" y="2228395"/>
                <a:ext cx="4980274" cy="14293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⋯⋯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+⋯+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𝒎𝒏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557" y="2228395"/>
                <a:ext cx="4980274" cy="142936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547668" y="4477110"/>
                <a:ext cx="5822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8" y="4477110"/>
                <a:ext cx="58221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632" r="-526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174444" y="1337393"/>
                <a:ext cx="49818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4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线性方程组</a:t>
                </a:r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，简称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型</m:t>
                    </m:r>
                  </m:oMath>
                </a14:m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方程组。</a:t>
                </a:r>
                <a:endParaRPr lang="en-US" altLang="zh-CN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44" y="1337393"/>
                <a:ext cx="4981877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958" t="-9211" r="-122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圆角矩形标注 14"/>
          <p:cNvSpPr/>
          <p:nvPr/>
        </p:nvSpPr>
        <p:spPr>
          <a:xfrm>
            <a:off x="617711" y="3337488"/>
            <a:ext cx="1512168" cy="864095"/>
          </a:xfrm>
          <a:prstGeom prst="wedgeRoundRectCallout">
            <a:avLst>
              <a:gd name="adj1" fmla="val 58533"/>
              <a:gd name="adj2" fmla="val 85648"/>
              <a:gd name="adj3" fmla="val 16667"/>
            </a:avLst>
          </a:prstGeom>
          <a:solidFill>
            <a:srgbClr val="03CCE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</a:rPr>
              <a:t>系数阵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57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  <p:bldP spid="16" grpId="0"/>
      <p:bldP spid="17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2"/>
              <p:cNvSpPr txBox="1">
                <a:spLocks noChangeArrowheads="1"/>
              </p:cNvSpPr>
              <p:nvPr/>
            </p:nvSpPr>
            <p:spPr bwMode="auto">
              <a:xfrm>
                <a:off x="1043002" y="908054"/>
                <a:ext cx="711517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含有</a:t>
                </a:r>
                <a:r>
                  <a:rPr lang="en-US" altLang="zh-CN" sz="2400" i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m</a:t>
                </a:r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个方程，</a:t>
                </a:r>
                <a:r>
                  <a:rPr lang="en-US" altLang="zh-CN" sz="2400" i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个未知数的方程组称为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𝒎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𝒏</m:t>
                    </m:r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型</m:t>
                    </m:r>
                  </m:oMath>
                </a14:m>
                <a:endParaRPr lang="en-US" altLang="zh-CN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002" y="908054"/>
                <a:ext cx="7115175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3158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42993" y="1935201"/>
                <a:ext cx="1415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一般</m:t>
                    </m:r>
                  </m:oMath>
                </a14:m>
                <a:r>
                  <a:rPr lang="zh-CN" altLang="en-US" sz="2400" b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形式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93" y="1935201"/>
                <a:ext cx="141577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586" t="-9211" r="-689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5"/>
              <p:cNvSpPr txBox="1"/>
              <p:nvPr/>
            </p:nvSpPr>
            <p:spPr>
              <a:xfrm>
                <a:off x="2101661" y="3935296"/>
                <a:ext cx="3376437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>
          <p:sp>
            <p:nvSpPr>
              <p:cNvPr id="12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61" y="3935296"/>
                <a:ext cx="3376437" cy="14529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552549" y="2228395"/>
                <a:ext cx="4921604" cy="1429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⋯⋯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+⋯+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549" y="2228395"/>
                <a:ext cx="4921604" cy="14293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552557" y="2228395"/>
                <a:ext cx="5062604" cy="13810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⋯⋯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+⋯+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557" y="2228395"/>
                <a:ext cx="5062604" cy="138101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547668" y="4477110"/>
                <a:ext cx="5822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8" y="4477110"/>
                <a:ext cx="58221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632" r="-526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174444" y="1337393"/>
                <a:ext cx="49818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4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线性方程组</a:t>
                </a:r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，简称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型</m:t>
                    </m:r>
                  </m:oMath>
                </a14:m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方程组。</a:t>
                </a:r>
                <a:endParaRPr lang="en-US" altLang="zh-CN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44" y="1337393"/>
                <a:ext cx="4981877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958" t="-9211" r="-122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5932074" y="3857848"/>
                <a:ext cx="1310679" cy="1377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2400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74" y="3857848"/>
                <a:ext cx="1310679" cy="137742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圆角矩形标注 18"/>
          <p:cNvSpPr/>
          <p:nvPr/>
        </p:nvSpPr>
        <p:spPr>
          <a:xfrm>
            <a:off x="7518730" y="4001861"/>
            <a:ext cx="1173919" cy="864095"/>
          </a:xfrm>
          <a:prstGeom prst="wedgeRoundRectCallout">
            <a:avLst>
              <a:gd name="adj1" fmla="val -86458"/>
              <a:gd name="adj2" fmla="val 65609"/>
              <a:gd name="adj3" fmla="val 16667"/>
            </a:avLst>
          </a:prstGeom>
          <a:solidFill>
            <a:srgbClr val="03CCED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常数向量</a:t>
            </a:r>
          </a:p>
        </p:txBody>
      </p:sp>
    </p:spTree>
    <p:extLst>
      <p:ext uri="{BB962C8B-B14F-4D97-AF65-F5344CB8AC3E}">
        <p14:creationId xmlns:p14="http://schemas.microsoft.com/office/powerpoint/2010/main" val="219727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2"/>
              <p:cNvSpPr txBox="1">
                <a:spLocks noChangeArrowheads="1"/>
              </p:cNvSpPr>
              <p:nvPr/>
            </p:nvSpPr>
            <p:spPr bwMode="auto">
              <a:xfrm>
                <a:off x="1043002" y="908054"/>
                <a:ext cx="711517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含有</a:t>
                </a:r>
                <a:r>
                  <a:rPr lang="en-US" altLang="zh-CN" sz="2400" i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m</a:t>
                </a:r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个方程，</a:t>
                </a:r>
                <a:r>
                  <a:rPr lang="en-US" altLang="zh-CN" sz="2400" i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n</a:t>
                </a:r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个未知数的方程组称为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𝒎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𝒏</m:t>
                    </m:r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型</m:t>
                    </m:r>
                  </m:oMath>
                </a14:m>
                <a:endParaRPr lang="en-US" altLang="zh-CN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002" y="908054"/>
                <a:ext cx="7115175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3158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42993" y="1935201"/>
                <a:ext cx="1415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一般</m:t>
                    </m:r>
                  </m:oMath>
                </a14:m>
                <a:r>
                  <a:rPr lang="zh-CN" altLang="en-US" sz="2400" b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形式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93" y="1935201"/>
                <a:ext cx="141577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586" t="-9211" r="-689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5"/>
              <p:cNvSpPr txBox="1"/>
              <p:nvPr/>
            </p:nvSpPr>
            <p:spPr>
              <a:xfrm>
                <a:off x="2101661" y="3935296"/>
                <a:ext cx="3376437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>
          <p:sp>
            <p:nvSpPr>
              <p:cNvPr id="12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61" y="3935296"/>
                <a:ext cx="3376437" cy="14529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552549" y="2228395"/>
                <a:ext cx="4921604" cy="1429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⋯⋯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+⋯+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549" y="2228395"/>
                <a:ext cx="4921604" cy="14293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552557" y="2228395"/>
                <a:ext cx="5062604" cy="13810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⋯⋯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+⋯+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557" y="2228395"/>
                <a:ext cx="5062604" cy="138101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547668" y="4477110"/>
                <a:ext cx="5822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8" y="4477110"/>
                <a:ext cx="58221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632" r="-526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174444" y="1337393"/>
                <a:ext cx="49818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4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线性方程组</a:t>
                </a:r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，简称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型</m:t>
                    </m:r>
                  </m:oMath>
                </a14:m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方程组。</a:t>
                </a:r>
                <a:endParaRPr lang="en-US" altLang="zh-CN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44" y="1337393"/>
                <a:ext cx="4981877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958" t="-9211" r="-122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5932074" y="3857848"/>
                <a:ext cx="1310679" cy="1377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74" y="3857848"/>
                <a:ext cx="1310679" cy="137742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5"/>
              <p:cNvSpPr txBox="1"/>
              <p:nvPr/>
            </p:nvSpPr>
            <p:spPr>
              <a:xfrm>
                <a:off x="3556296" y="5310813"/>
                <a:ext cx="3760004" cy="1511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>
          <p:sp>
            <p:nvSpPr>
              <p:cNvPr id="20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296" y="5310813"/>
                <a:ext cx="3760004" cy="151105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圆角矩形标注 20"/>
          <p:cNvSpPr/>
          <p:nvPr/>
        </p:nvSpPr>
        <p:spPr>
          <a:xfrm>
            <a:off x="683574" y="4937969"/>
            <a:ext cx="1238171" cy="969055"/>
          </a:xfrm>
          <a:prstGeom prst="wedgeRoundRectCallout">
            <a:avLst>
              <a:gd name="adj1" fmla="val 233334"/>
              <a:gd name="adj2" fmla="val 56281"/>
              <a:gd name="adj3" fmla="val 16667"/>
            </a:avLst>
          </a:prstGeom>
          <a:solidFill>
            <a:srgbClr val="03CCED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增广矩阵</a:t>
            </a:r>
          </a:p>
        </p:txBody>
      </p:sp>
    </p:spTree>
    <p:extLst>
      <p:ext uri="{BB962C8B-B14F-4D97-AF65-F5344CB8AC3E}">
        <p14:creationId xmlns:p14="http://schemas.microsoft.com/office/powerpoint/2010/main" val="162511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3933414" y="4419197"/>
            <a:ext cx="2475805" cy="577748"/>
          </a:xfrm>
          <a:prstGeom prst="roundRect">
            <a:avLst/>
          </a:prstGeom>
          <a:solidFill>
            <a:srgbClr val="03CCE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圆角矩形 4"/>
          <p:cNvSpPr/>
          <p:nvPr/>
        </p:nvSpPr>
        <p:spPr>
          <a:xfrm>
            <a:off x="4210882" y="3478266"/>
            <a:ext cx="2229967" cy="537199"/>
          </a:xfrm>
          <a:prstGeom prst="roundRect">
            <a:avLst/>
          </a:prstGeom>
          <a:solidFill>
            <a:srgbClr val="03CCE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2"/>
              <p:cNvSpPr txBox="1">
                <a:spLocks noChangeArrowheads="1"/>
              </p:cNvSpPr>
              <p:nvPr/>
            </p:nvSpPr>
            <p:spPr bwMode="auto">
              <a:xfrm>
                <a:off x="895605" y="3479466"/>
                <a:ext cx="554523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时，称方程为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齐次</a:t>
                </a:r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线性方程组；</a:t>
                </a:r>
                <a:endParaRPr lang="en-US" altLang="zh-CN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5605" y="3479466"/>
                <a:ext cx="554523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49" t="-9211" r="-6923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45093" y="980143"/>
                <a:ext cx="1415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一般</m:t>
                    </m:r>
                  </m:oMath>
                </a14:m>
                <a:r>
                  <a:rPr lang="zh-CN" altLang="en-US" sz="2400" b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形式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093" y="980143"/>
                <a:ext cx="141577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586" t="-9211" r="-689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634184" y="911341"/>
                <a:ext cx="4946739" cy="14298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⋯⋯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+⋯+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184" y="911341"/>
                <a:ext cx="4946739" cy="142987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072458" y="3372018"/>
                <a:ext cx="1310679" cy="1377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b="1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1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1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458" y="3372018"/>
                <a:ext cx="1310679" cy="13774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2"/>
              <p:cNvSpPr txBox="1">
                <a:spLocks noChangeArrowheads="1"/>
              </p:cNvSpPr>
              <p:nvPr/>
            </p:nvSpPr>
            <p:spPr bwMode="auto">
              <a:xfrm>
                <a:off x="895609" y="4464677"/>
                <a:ext cx="6381800" cy="46166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≠0</m:t>
                    </m:r>
                  </m:oMath>
                </a14:m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时，称方程为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非齐次</a:t>
                </a:r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线性方程组。</a:t>
                </a:r>
                <a:endParaRPr lang="en-US" altLang="zh-CN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5609" y="4464677"/>
                <a:ext cx="638180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478" t="-9211" b="-3026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6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 animBg="1"/>
      <p:bldP spid="10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45093" y="980143"/>
                <a:ext cx="1415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一般</m:t>
                    </m:r>
                  </m:oMath>
                </a14:m>
                <a:r>
                  <a:rPr lang="zh-CN" altLang="en-US" sz="2400" b="1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形式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093" y="980143"/>
                <a:ext cx="141577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586" t="-9211" r="-689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634184" y="911341"/>
                <a:ext cx="4946739" cy="14298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⋯⋯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+⋯+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184" y="911341"/>
                <a:ext cx="4946739" cy="142987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580923" y="4895510"/>
                <a:ext cx="12030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923" y="4895510"/>
                <a:ext cx="120302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43702" y="2703601"/>
                <a:ext cx="1515864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702" y="2703601"/>
                <a:ext cx="1515864" cy="11738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1"/>
          <p:cNvSpPr/>
          <p:nvPr/>
        </p:nvSpPr>
        <p:spPr>
          <a:xfrm>
            <a:off x="2998573" y="980143"/>
            <a:ext cx="4497859" cy="3955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2" idx="2"/>
            <a:endCxn id="19" idx="0"/>
          </p:cNvCxnSpPr>
          <p:nvPr/>
        </p:nvCxnSpPr>
        <p:spPr>
          <a:xfrm flipH="1">
            <a:off x="4568322" y="1375719"/>
            <a:ext cx="679181" cy="1474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120682" y="2850545"/>
                <a:ext cx="2895280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682" y="2850545"/>
                <a:ext cx="2895280" cy="117384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970768" y="3206635"/>
                <a:ext cx="86263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768" y="3206635"/>
                <a:ext cx="862631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5"/>
              <p:cNvSpPr txBox="1"/>
              <p:nvPr/>
            </p:nvSpPr>
            <p:spPr>
              <a:xfrm>
                <a:off x="1712075" y="4533717"/>
                <a:ext cx="392498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3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075" y="4533717"/>
                <a:ext cx="3924985" cy="145296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501148" y="4564110"/>
                <a:ext cx="1043747" cy="1377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148" y="4564110"/>
                <a:ext cx="1043747" cy="137742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上下箭头 26"/>
          <p:cNvSpPr/>
          <p:nvPr/>
        </p:nvSpPr>
        <p:spPr>
          <a:xfrm rot="5400000">
            <a:off x="6748671" y="4677508"/>
            <a:ext cx="529758" cy="965763"/>
          </a:xfrm>
          <a:prstGeom prst="upDownArrow">
            <a:avLst/>
          </a:prstGeom>
          <a:solidFill>
            <a:srgbClr val="03CC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190958" y="2850545"/>
                <a:ext cx="2754728" cy="11738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958" y="2850545"/>
                <a:ext cx="2754728" cy="117384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958488" y="3201533"/>
                <a:ext cx="94609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488" y="3201533"/>
                <a:ext cx="946093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上下箭头 25"/>
          <p:cNvSpPr/>
          <p:nvPr/>
        </p:nvSpPr>
        <p:spPr>
          <a:xfrm>
            <a:off x="3941256" y="2578857"/>
            <a:ext cx="690016" cy="1626726"/>
          </a:xfrm>
          <a:prstGeom prst="upDownArrow">
            <a:avLst/>
          </a:prstGeom>
          <a:solidFill>
            <a:srgbClr val="03CC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845679" y="3247699"/>
                <a:ext cx="14762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679" y="3247699"/>
                <a:ext cx="1476237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41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2" grpId="0" animBg="1"/>
      <p:bldP spid="19" grpId="0"/>
      <p:bldP spid="18" grpId="0"/>
      <p:bldP spid="23" grpId="0"/>
      <p:bldP spid="25" grpId="0"/>
      <p:bldP spid="27" grpId="0" animBg="1"/>
      <p:bldP spid="29" grpId="0" animBg="1"/>
      <p:bldP spid="30" grpId="0" animBg="1"/>
      <p:bldP spid="26" grpId="0" animBg="1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2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" y="5262571"/>
            <a:ext cx="1925639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"/>
              <p:cNvSpPr txBox="1"/>
              <p:nvPr/>
            </p:nvSpPr>
            <p:spPr>
              <a:xfrm>
                <a:off x="1259636" y="1052744"/>
                <a:ext cx="39587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这是一个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的线性方程组</a:t>
                </a:r>
              </a:p>
            </p:txBody>
          </p:sp>
        </mc:Choice>
        <mc:Fallback xmlns="">
          <p:sp>
            <p:nvSpPr>
              <p:cNvPr id="18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6" y="1052744"/>
                <a:ext cx="395871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465" t="-10667" r="-138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3"/>
              <p:cNvSpPr txBox="1"/>
              <p:nvPr/>
            </p:nvSpPr>
            <p:spPr>
              <a:xfrm>
                <a:off x="2987831" y="1628800"/>
                <a:ext cx="3129062" cy="91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31" y="1628800"/>
                <a:ext cx="3129062" cy="9161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8"/>
              <p:cNvSpPr txBox="1"/>
              <p:nvPr/>
            </p:nvSpPr>
            <p:spPr>
              <a:xfrm>
                <a:off x="861968" y="2743842"/>
                <a:ext cx="3649974" cy="726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系数阵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68" y="2743842"/>
                <a:ext cx="3649974" cy="726609"/>
              </a:xfrm>
              <a:prstGeom prst="rect">
                <a:avLst/>
              </a:prstGeom>
              <a:blipFill rotWithShape="0">
                <a:blip r:embed="rId5"/>
                <a:stretch>
                  <a:fillRect l="-2504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12"/>
              <p:cNvSpPr txBox="1"/>
              <p:nvPr/>
            </p:nvSpPr>
            <p:spPr>
              <a:xfrm>
                <a:off x="2461598" y="3774381"/>
                <a:ext cx="3649332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5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598" y="3774381"/>
                <a:ext cx="3649332" cy="7081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8"/>
              <p:cNvSpPr txBox="1"/>
              <p:nvPr/>
            </p:nvSpPr>
            <p:spPr>
              <a:xfrm>
                <a:off x="4903204" y="2743840"/>
                <a:ext cx="3029997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常数向量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204" y="2743840"/>
                <a:ext cx="3029997" cy="749629"/>
              </a:xfrm>
              <a:prstGeom prst="rect">
                <a:avLst/>
              </a:prstGeom>
              <a:blipFill rotWithShape="0">
                <a:blip r:embed="rId7"/>
                <a:stretch>
                  <a:fillRect l="-3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861968" y="39048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增广矩阵为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841386" y="28763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非齐次</a:t>
            </a:r>
            <a:endParaRPr lang="zh-CN" altLang="en-US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8"/>
              <p:cNvSpPr txBox="1"/>
              <p:nvPr/>
            </p:nvSpPr>
            <p:spPr>
              <a:xfrm>
                <a:off x="3826012" y="5262571"/>
                <a:ext cx="3549305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012" y="5262571"/>
                <a:ext cx="3549305" cy="10502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2126056" y="50993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矩阵形式：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56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3" grpId="0"/>
      <p:bldP spid="35" grpId="0"/>
      <p:bldP spid="15" grpId="0"/>
      <p:bldP spid="2" grpId="0"/>
      <p:bldP spid="16" grpId="0"/>
      <p:bldP spid="14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39765" y="2636921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五    矩阵的转置</a:t>
            </a:r>
          </a:p>
        </p:txBody>
      </p:sp>
    </p:spTree>
    <p:extLst>
      <p:ext uri="{BB962C8B-B14F-4D97-AF65-F5344CB8AC3E}">
        <p14:creationId xmlns:p14="http://schemas.microsoft.com/office/powerpoint/2010/main" val="16906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/>
        </p:nvSpPr>
        <p:spPr>
          <a:xfrm>
            <a:off x="5869128" y="3832143"/>
            <a:ext cx="430211" cy="416848"/>
          </a:xfrm>
          <a:prstGeom prst="ellipse">
            <a:avLst/>
          </a:prstGeom>
          <a:gradFill flip="none" rotWithShape="1">
            <a:gsLst>
              <a:gs pos="0">
                <a:srgbClr val="F33DD9">
                  <a:tint val="66000"/>
                  <a:satMod val="160000"/>
                </a:srgbClr>
              </a:gs>
              <a:gs pos="50000">
                <a:srgbClr val="F33DD9">
                  <a:tint val="44500"/>
                  <a:satMod val="160000"/>
                </a:srgbClr>
              </a:gs>
              <a:gs pos="100000">
                <a:srgbClr val="F33DD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33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3092791" y="3685871"/>
            <a:ext cx="430211" cy="416848"/>
          </a:xfrm>
          <a:prstGeom prst="ellipse">
            <a:avLst/>
          </a:prstGeom>
          <a:gradFill flip="none" rotWithShape="1">
            <a:gsLst>
              <a:gs pos="0">
                <a:srgbClr val="F33DD9">
                  <a:tint val="66000"/>
                  <a:satMod val="160000"/>
                </a:srgbClr>
              </a:gs>
              <a:gs pos="50000">
                <a:srgbClr val="F33DD9">
                  <a:tint val="44500"/>
                  <a:satMod val="160000"/>
                </a:srgbClr>
              </a:gs>
              <a:gs pos="100000">
                <a:srgbClr val="F33DD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33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圆角矩形 27"/>
          <p:cNvSpPr/>
          <p:nvPr/>
        </p:nvSpPr>
        <p:spPr>
          <a:xfrm rot="5400000">
            <a:off x="5571636" y="3895681"/>
            <a:ext cx="1081855" cy="273223"/>
          </a:xfrm>
          <a:prstGeom prst="roundRect">
            <a:avLst/>
          </a:prstGeom>
          <a:ln>
            <a:solidFill>
              <a:srgbClr val="FF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圆角矩形 20"/>
          <p:cNvSpPr/>
          <p:nvPr/>
        </p:nvSpPr>
        <p:spPr>
          <a:xfrm>
            <a:off x="2721686" y="3743328"/>
            <a:ext cx="1224135" cy="273223"/>
          </a:xfrm>
          <a:prstGeom prst="roundRect">
            <a:avLst/>
          </a:prstGeom>
          <a:ln>
            <a:solidFill>
              <a:srgbClr val="FF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0483" name="组合 1"/>
          <p:cNvGrpSpPr>
            <a:grpSpLocks/>
          </p:cNvGrpSpPr>
          <p:nvPr/>
        </p:nvGrpSpPr>
        <p:grpSpPr bwMode="auto">
          <a:xfrm>
            <a:off x="4357688" y="188920"/>
            <a:ext cx="4786312" cy="441327"/>
            <a:chOff x="6228184" y="107340"/>
            <a:chExt cx="2843808" cy="441340"/>
          </a:xfrm>
        </p:grpSpPr>
        <p:sp>
          <p:nvSpPr>
            <p:cNvPr id="2048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971600" y="980737"/>
            <a:ext cx="7704856" cy="2053040"/>
            <a:chOff x="971600" y="980728"/>
            <a:chExt cx="7704856" cy="2053039"/>
          </a:xfrm>
        </p:grpSpPr>
        <p:sp>
          <p:nvSpPr>
            <p:cNvPr id="4" name="圆角矩形 3"/>
            <p:cNvSpPr/>
            <p:nvPr/>
          </p:nvSpPr>
          <p:spPr>
            <a:xfrm>
              <a:off x="971600" y="1305575"/>
              <a:ext cx="7704856" cy="17281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流程图: 终止 8"/>
            <p:cNvSpPr/>
            <p:nvPr/>
          </p:nvSpPr>
          <p:spPr bwMode="auto">
            <a:xfrm>
              <a:off x="1259632" y="980728"/>
              <a:ext cx="1928812" cy="626452"/>
            </a:xfrm>
            <a:prstGeom prst="flowChartTerminator">
              <a:avLst/>
            </a:prstGeom>
            <a:solidFill>
              <a:srgbClr val="03CCED"/>
            </a:solidFill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定义</a:t>
              </a:r>
              <a:r>
                <a:rPr lang="en-US" altLang="zh-CN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1-5</a:t>
              </a:r>
              <a:endPara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259641" y="1809636"/>
                <a:ext cx="72181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的行与列的位置互换所得的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矩阵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41" y="1809636"/>
                <a:ext cx="7218194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351" t="-10526" r="-25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259635" y="2359863"/>
                <a:ext cx="38511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叫做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的转置，记作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5" y="2359863"/>
                <a:ext cx="385118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53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023445" y="3709116"/>
                <a:ext cx="201779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445" y="3709116"/>
                <a:ext cx="2017796" cy="615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2515808" y="3702238"/>
            <a:ext cx="1584175" cy="61581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582629" y="4213170"/>
            <a:ext cx="144015" cy="111755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057276" y="4017012"/>
            <a:ext cx="10398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841393" y="3521842"/>
                <a:ext cx="96212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393" y="3521842"/>
                <a:ext cx="962123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>
            <a:off x="6656945" y="3521840"/>
            <a:ext cx="144015" cy="111755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056879" y="3751503"/>
                <a:ext cx="9182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879" y="3751503"/>
                <a:ext cx="918264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/>
          <p:cNvCxnSpPr/>
          <p:nvPr/>
        </p:nvCxnSpPr>
        <p:spPr>
          <a:xfrm>
            <a:off x="2942663" y="3491365"/>
            <a:ext cx="0" cy="1081855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846446" y="3853123"/>
            <a:ext cx="973103" cy="0"/>
          </a:xfrm>
          <a:prstGeom prst="line">
            <a:avLst/>
          </a:prstGeom>
          <a:ln w="381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473463" y="5196408"/>
                <a:ext cx="3881447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列元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𝑗𝑖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2400" i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463" y="5196408"/>
                <a:ext cx="3881447" cy="491417"/>
              </a:xfrm>
              <a:prstGeom prst="rect">
                <a:avLst/>
              </a:prstGeom>
              <a:blipFill rotWithShape="0">
                <a:blip r:embed="rId8"/>
                <a:stretch>
                  <a:fillRect l="-471" t="-7407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698817" y="5196407"/>
                <a:ext cx="2179956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行</a:t>
                </a:r>
                <a:r>
                  <a:rPr lang="en-US" altLang="zh-CN" sz="2400" i="1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j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列元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817" y="5196407"/>
                <a:ext cx="2179956" cy="491417"/>
              </a:xfrm>
              <a:prstGeom prst="rect">
                <a:avLst/>
              </a:prstGeom>
              <a:blipFill rotWithShape="0">
                <a:blip r:embed="rId9"/>
                <a:stretch>
                  <a:fillRect l="-840" t="-11111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>
            <a:off x="3878767" y="5442125"/>
            <a:ext cx="66335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473463" y="5906446"/>
                <a:ext cx="2773644" cy="531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𝑻</m:t>
                        </m:r>
                      </m:sup>
                    </m:sSubSup>
                  </m:oMath>
                </a14:m>
                <a:endParaRPr lang="en-US" altLang="zh-CN" sz="2400" i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463" y="5906446"/>
                <a:ext cx="2773644" cy="531107"/>
              </a:xfrm>
              <a:prstGeom prst="rect">
                <a:avLst/>
              </a:prstGeom>
              <a:blipFill rotWithShape="0">
                <a:blip r:embed="rId10"/>
                <a:stretch>
                  <a:fillRect t="-2299" b="-19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400261" y="5856601"/>
                <a:ext cx="138505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261" y="5856601"/>
                <a:ext cx="1385059" cy="491417"/>
              </a:xfrm>
              <a:prstGeom prst="rect">
                <a:avLst/>
              </a:prstGeom>
              <a:blipFill rotWithShape="0">
                <a:blip r:embed="rId11"/>
                <a:stretch>
                  <a:fillRect l="-1322" t="-75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>
            <a:off x="3878767" y="6179259"/>
            <a:ext cx="66335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4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1" grpId="0" animBg="1"/>
      <p:bldP spid="28" grpId="0" animBg="1"/>
      <p:bldP spid="28" grpId="1" animBg="1"/>
      <p:bldP spid="21" grpId="0" animBg="1"/>
      <p:bldP spid="21" grpId="1" animBg="1"/>
      <p:bldP spid="5" grpId="0"/>
      <p:bldP spid="13" grpId="0"/>
      <p:bldP spid="10" grpId="0"/>
      <p:bldP spid="14" grpId="0" animBg="1"/>
      <p:bldP spid="17" grpId="0"/>
      <p:bldP spid="23" grpId="0" animBg="1"/>
      <p:bldP spid="18" grpId="0"/>
      <p:bldP spid="22" grpId="0"/>
      <p:bldP spid="27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" y="4704677"/>
            <a:ext cx="2643188" cy="219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282" name="TextBox 12"/>
              <p:cNvSpPr txBox="1">
                <a:spLocks noChangeArrowheads="1"/>
              </p:cNvSpPr>
              <p:nvPr/>
            </p:nvSpPr>
            <p:spPr bwMode="auto">
              <a:xfrm>
                <a:off x="1475126" y="1645250"/>
                <a:ext cx="702440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矩阵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乘法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——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不成立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：交换律、消去律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1282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126" y="1645250"/>
                <a:ext cx="7024402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5" name="TextBox 12"/>
          <p:cNvSpPr txBox="1">
            <a:spLocks noChangeArrowheads="1"/>
          </p:cNvSpPr>
          <p:nvPr/>
        </p:nvSpPr>
        <p:spPr bwMode="auto">
          <a:xfrm>
            <a:off x="277696" y="898219"/>
            <a:ext cx="1391967" cy="52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99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799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复习</a:t>
            </a:r>
            <a:endParaRPr lang="en-US" altLang="zh-CN" sz="2799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475126" y="898219"/>
                <a:ext cx="7597451" cy="523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799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内容</a:t>
                </a:r>
                <a14:m>
                  <m:oMath xmlns:m="http://schemas.openxmlformats.org/officeDocument/2006/math">
                    <m:r>
                      <a:rPr lang="zh-CN" altLang="en-US" sz="2799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r>
                      <a:rPr lang="zh-CN" altLang="en-US" sz="2799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矩阵</m:t>
                    </m:r>
                    <m:r>
                      <a:rPr lang="zh-CN" altLang="en-US" sz="2799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定义</m:t>
                    </m:r>
                    <m:r>
                      <a:rPr lang="zh-CN" altLang="en-US" sz="2799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、</m:t>
                    </m:r>
                    <m:r>
                      <a:rPr lang="zh-CN" altLang="en-US" sz="2799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矩阵</m:t>
                    </m:r>
                    <m:r>
                      <a:rPr lang="zh-CN" altLang="en-US" sz="2799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线性</m:t>
                    </m:r>
                    <m:r>
                      <a:rPr lang="zh-CN" altLang="en-US" sz="2799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运算</m:t>
                    </m:r>
                    <m:r>
                      <a:rPr lang="zh-CN" altLang="en-US" sz="2799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、</m:t>
                    </m:r>
                    <m:r>
                      <a:rPr lang="zh-CN" altLang="en-US" sz="2799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矩阵乘法</m:t>
                    </m:r>
                  </m:oMath>
                </a14:m>
                <a:endParaRPr lang="zh-CN" altLang="en-US" sz="2799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126" y="898219"/>
                <a:ext cx="7597451" cy="523092"/>
              </a:xfrm>
              <a:prstGeom prst="rect">
                <a:avLst/>
              </a:prstGeom>
              <a:blipFill rotWithShape="0">
                <a:blip r:embed="rId4"/>
                <a:stretch>
                  <a:fillRect l="-1685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1127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562264" y="2250967"/>
                <a:ext cx="2329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成立</m:t>
                    </m:r>
                  </m:oMath>
                </a14:m>
                <a:r>
                  <a:rPr lang="en-US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       </a:t>
                </a: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结合律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64" y="2250967"/>
                <a:ext cx="232948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832" t="-10526" r="-3141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3550302" y="2856684"/>
                <a:ext cx="17235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三角阵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乘法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302" y="2856684"/>
                <a:ext cx="1723549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827" t="-10667" r="-4594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277696" y="3726073"/>
            <a:ext cx="2341537" cy="52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99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思考题 </a:t>
            </a:r>
            <a:r>
              <a:rPr lang="en-US" altLang="zh-CN" sz="2799" b="1" dirty="0" smtClean="0">
                <a:solidFill>
                  <a:srgbClr val="FF0000"/>
                </a:solidFill>
                <a:latin typeface="+mn-lt"/>
                <a:ea typeface="华文楷体" panose="02010600040101010101" pitchFamily="2" charset="-122"/>
              </a:rPr>
              <a:t>1-1</a:t>
            </a:r>
            <a:endParaRPr lang="zh-CN" altLang="en-US" sz="2799" b="1" dirty="0">
              <a:solidFill>
                <a:srgbClr val="FF0000"/>
              </a:solidFill>
              <a:latin typeface="+mn-lt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158645" y="3765848"/>
                <a:ext cx="55039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都是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阶方阵，下面论述是否正确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645" y="3765848"/>
                <a:ext cx="5503943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21" t="-10667" r="-775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2998299" y="4507756"/>
                <a:ext cx="41143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.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299" y="4507756"/>
                <a:ext cx="4114331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3235286" y="4962528"/>
                <a:ext cx="44273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6" y="4962528"/>
                <a:ext cx="4427302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51879" y="352715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2955813" y="5704436"/>
                <a:ext cx="39012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2.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𝐸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13" y="5704436"/>
                <a:ext cx="3901261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/>
          <p:cNvSpPr/>
          <p:nvPr/>
        </p:nvSpPr>
        <p:spPr>
          <a:xfrm>
            <a:off x="5627077" y="4466205"/>
            <a:ext cx="668215" cy="4811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627076" y="4921359"/>
            <a:ext cx="1287195" cy="4811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969432" y="4268682"/>
                <a:ext cx="63799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5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32" y="4268682"/>
                <a:ext cx="637995" cy="83099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3235286" y="6227954"/>
                <a:ext cx="44001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6" y="6227954"/>
                <a:ext cx="4400179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圆角矩形 28"/>
          <p:cNvSpPr/>
          <p:nvPr/>
        </p:nvSpPr>
        <p:spPr>
          <a:xfrm>
            <a:off x="5557640" y="5764076"/>
            <a:ext cx="1138582" cy="4811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557639" y="6219230"/>
            <a:ext cx="2049788" cy="4811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69432" y="5533336"/>
            <a:ext cx="477695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cxnSp>
        <p:nvCxnSpPr>
          <p:cNvPr id="32" name="曲线连接符 31"/>
          <p:cNvCxnSpPr>
            <a:stCxn id="28" idx="3"/>
            <a:endCxn id="33" idx="1"/>
          </p:cNvCxnSpPr>
          <p:nvPr/>
        </p:nvCxnSpPr>
        <p:spPr>
          <a:xfrm flipH="1" flipV="1">
            <a:off x="5891748" y="3086969"/>
            <a:ext cx="1743717" cy="3371818"/>
          </a:xfrm>
          <a:prstGeom prst="curvedConnector5">
            <a:avLst>
              <a:gd name="adj1" fmla="val -13110"/>
              <a:gd name="adj2" fmla="val 51369"/>
              <a:gd name="adj3" fmla="val 113110"/>
            </a:avLst>
          </a:prstGeom>
          <a:ln w="28575">
            <a:solidFill>
              <a:srgbClr val="609F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5891748" y="2948469"/>
                <a:ext cx="2903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609FDB"/>
                          </a:solidFill>
                          <a:latin typeface="Cambria Math" panose="02040503050406030204" pitchFamily="18" charset="0"/>
                        </a:rPr>
                        <m:t>𝑨𝑬</m:t>
                      </m:r>
                      <m:r>
                        <a:rPr lang="en-US" altLang="zh-CN" b="1" i="1" smtClean="0">
                          <a:solidFill>
                            <a:srgbClr val="609FD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609FDB"/>
                          </a:solidFill>
                          <a:latin typeface="Cambria Math" panose="02040503050406030204" pitchFamily="18" charset="0"/>
                        </a:rPr>
                        <m:t>𝑬𝑨</m:t>
                      </m:r>
                      <m:r>
                        <a:rPr lang="en-US" altLang="zh-CN" b="1" i="1" smtClean="0">
                          <a:solidFill>
                            <a:srgbClr val="609FD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609FDB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 smtClean="0">
                          <a:solidFill>
                            <a:srgbClr val="609FD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>
                          <a:solidFill>
                            <a:srgbClr val="609FDB"/>
                          </a:solidFill>
                          <a:latin typeface="Cambria Math" panose="02040503050406030204" pitchFamily="18" charset="0"/>
                        </a:rPr>
                        <m:t>都是</m:t>
                      </m:r>
                      <m:r>
                        <a:rPr lang="en-US" altLang="zh-CN" b="1" i="1" smtClean="0">
                          <a:solidFill>
                            <a:srgbClr val="609FDB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b="1" i="1">
                          <a:solidFill>
                            <a:srgbClr val="609FDB"/>
                          </a:solidFill>
                          <a:latin typeface="Cambria Math" panose="02040503050406030204" pitchFamily="18" charset="0"/>
                        </a:rPr>
                        <m:t>阶</m:t>
                      </m:r>
                      <m:r>
                        <a:rPr lang="zh-CN" altLang="en-US" b="1" i="1" smtClean="0">
                          <a:solidFill>
                            <a:srgbClr val="609FDB"/>
                          </a:solidFill>
                          <a:latin typeface="Cambria Math" panose="02040503050406030204" pitchFamily="18" charset="0"/>
                        </a:rPr>
                        <m:t>方阵</m:t>
                      </m:r>
                      <m:r>
                        <a:rPr lang="en-US" altLang="zh-CN" b="0" i="1" smtClean="0">
                          <a:solidFill>
                            <a:srgbClr val="609FD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609FDB"/>
                  </a:solidFill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748" y="2948469"/>
                <a:ext cx="290303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468" t="-8889" r="-251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2" grpId="0"/>
      <p:bldP spid="11275" grpId="0"/>
      <p:bldP spid="27" grpId="0"/>
      <p:bldP spid="3" grpId="0"/>
      <p:bldP spid="21" grpId="0"/>
      <p:bldP spid="22" grpId="0"/>
      <p:bldP spid="4" grpId="0"/>
      <p:bldP spid="17" grpId="0"/>
      <p:bldP spid="18" grpId="0"/>
      <p:bldP spid="24" grpId="0"/>
      <p:bldP spid="7" grpId="0" animBg="1"/>
      <p:bldP spid="7" grpId="1" animBg="1"/>
      <p:bldP spid="26" grpId="0" animBg="1"/>
      <p:bldP spid="26" grpId="1" animBg="1"/>
      <p:bldP spid="8" grpId="0"/>
      <p:bldP spid="28" grpId="0"/>
      <p:bldP spid="29" grpId="0" animBg="1"/>
      <p:bldP spid="29" grpId="1" animBg="1"/>
      <p:bldP spid="30" grpId="0" animBg="1"/>
      <p:bldP spid="30" grpId="1" animBg="1"/>
      <p:bldP spid="31" grpId="0"/>
      <p:bldP spid="33" grpId="0"/>
      <p:bldP spid="3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232670" y="105274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矩阵转置的运算性质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097649" y="3211141"/>
                <a:ext cx="2522293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𝒌𝑨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𝒌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649" y="3211141"/>
                <a:ext cx="2522293" cy="4682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3" y="718423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圆角矩形 26"/>
          <p:cNvSpPr/>
          <p:nvPr/>
        </p:nvSpPr>
        <p:spPr>
          <a:xfrm>
            <a:off x="1736339" y="1927203"/>
            <a:ext cx="4901965" cy="25678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097645" y="2640367"/>
                <a:ext cx="347716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645" y="2640367"/>
                <a:ext cx="3477169" cy="4682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097649" y="2007901"/>
                <a:ext cx="2168222" cy="589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649" y="2007901"/>
                <a:ext cx="2168222" cy="589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093561" y="3811623"/>
                <a:ext cx="274504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61" y="3811623"/>
                <a:ext cx="2745047" cy="4682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899599" y="5209373"/>
                <a:ext cx="201779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9" y="5209373"/>
                <a:ext cx="2017796" cy="6158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/>
          <p:cNvSpPr/>
          <p:nvPr/>
        </p:nvSpPr>
        <p:spPr>
          <a:xfrm>
            <a:off x="1547669" y="5713427"/>
            <a:ext cx="144015" cy="111755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022317" y="5517271"/>
            <a:ext cx="6135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401467" y="5028549"/>
                <a:ext cx="96212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67" y="5028549"/>
                <a:ext cx="962123" cy="97661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>
            <a:off x="5217018" y="5028547"/>
            <a:ext cx="144015" cy="111755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616951" y="5258213"/>
                <a:ext cx="9182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951" y="5258213"/>
                <a:ext cx="918264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244108" y="5156148"/>
                <a:ext cx="2497607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108" y="5156148"/>
                <a:ext cx="2497607" cy="6158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/>
          <p:cNvSpPr/>
          <p:nvPr/>
        </p:nvSpPr>
        <p:spPr>
          <a:xfrm>
            <a:off x="7362589" y="5657550"/>
            <a:ext cx="144015" cy="111755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5506578" y="5516858"/>
            <a:ext cx="657548" cy="10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048876" y="3795068"/>
            <a:ext cx="2834400" cy="56176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077874" y="3803343"/>
                <a:ext cx="274504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874" y="3803343"/>
                <a:ext cx="2745047" cy="46820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/>
          <p:cNvCxnSpPr/>
          <p:nvPr/>
        </p:nvCxnSpPr>
        <p:spPr>
          <a:xfrm>
            <a:off x="4401467" y="4926227"/>
            <a:ext cx="959566" cy="11862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56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7" grpId="0" animBg="1"/>
      <p:bldP spid="28" grpId="0"/>
      <p:bldP spid="29" grpId="0"/>
      <p:bldP spid="30" grpId="0"/>
      <p:bldP spid="32" grpId="0"/>
      <p:bldP spid="33" grpId="0" animBg="1"/>
      <p:bldP spid="6" grpId="0" animBg="1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232670" y="105274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矩阵转置的运算性质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3" y="718423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077874" y="1751885"/>
                <a:ext cx="274504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874" y="1751885"/>
                <a:ext cx="2745047" cy="4682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232673" y="2639587"/>
                <a:ext cx="385881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𝑨𝑩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𝑻</m:t>
                            </m:r>
                          </m:sup>
                        </m:sSup>
                      </m:e>
                    </m:d>
                    <m:r>
                      <a:rPr lang="zh-CN" altLang="en-US" sz="2400" b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行数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𝑨𝑩</m:t>
                        </m:r>
                      </m:e>
                    </m:d>
                    <m:r>
                      <a:rPr lang="zh-CN" altLang="en-US" sz="2400" b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列数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673" y="2639587"/>
                <a:ext cx="3858813" cy="509178"/>
              </a:xfrm>
              <a:prstGeom prst="rect">
                <a:avLst/>
              </a:prstGeom>
              <a:blipFill rotWithShape="0">
                <a:blip r:embed="rId5"/>
                <a:stretch>
                  <a:fillRect t="-2381" r="-1580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231528" y="17599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同型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379178" y="175515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对应元相等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087758" y="2673481"/>
                <a:ext cx="16455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𝑩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的列数</a:t>
                </a: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758" y="2673481"/>
                <a:ext cx="1645515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667" r="-4444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232673" y="4251767"/>
                <a:ext cx="385881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𝑨𝑩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𝑻</m:t>
                            </m:r>
                          </m:sup>
                        </m:sSup>
                      </m:e>
                    </m:d>
                    <m:r>
                      <a:rPr lang="zh-CN" altLang="en-US" sz="2400" b="1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列</m:t>
                    </m:r>
                    <m:r>
                      <a:rPr lang="zh-CN" altLang="en-US" sz="2400" b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数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𝑨𝑩</m:t>
                        </m:r>
                      </m:e>
                    </m:d>
                    <m:r>
                      <a:rPr lang="zh-CN" altLang="en-US" sz="2400" b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行数</a:t>
                </a: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673" y="4251767"/>
                <a:ext cx="3858813" cy="509178"/>
              </a:xfrm>
              <a:prstGeom prst="rect">
                <a:avLst/>
              </a:prstGeom>
              <a:blipFill rotWithShape="0">
                <a:blip r:embed="rId7"/>
                <a:stretch>
                  <a:fillRect t="-2381" r="-1580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977263" y="4245804"/>
                <a:ext cx="162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的行数</a:t>
                </a: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263" y="4245804"/>
                <a:ext cx="1626279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526" r="-486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3555552" y="3281188"/>
                <a:ext cx="1797736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的行数</a:t>
                </a: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552" y="3281188"/>
                <a:ext cx="1797736" cy="468205"/>
              </a:xfrm>
              <a:prstGeom prst="rect">
                <a:avLst/>
              </a:prstGeom>
              <a:blipFill rotWithShape="0">
                <a:blip r:embed="rId9"/>
                <a:stretch>
                  <a:fillRect t="-7792" r="-4407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236437" y="3268688"/>
                <a:ext cx="2153538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的行数</a:t>
                </a: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437" y="3268688"/>
                <a:ext cx="2153538" cy="468205"/>
              </a:xfrm>
              <a:prstGeom prst="rect">
                <a:avLst/>
              </a:prstGeom>
              <a:blipFill rotWithShape="0">
                <a:blip r:embed="rId10"/>
                <a:stretch>
                  <a:fillRect t="-7792" r="-3399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933988" y="4797756"/>
                <a:ext cx="177850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的列数</a:t>
                </a: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988" y="4797756"/>
                <a:ext cx="1778500" cy="468205"/>
              </a:xfrm>
              <a:prstGeom prst="rect">
                <a:avLst/>
              </a:prstGeom>
              <a:blipFill rotWithShape="0">
                <a:blip r:embed="rId11"/>
                <a:stretch>
                  <a:fillRect t="-7792" r="-4452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614873" y="4785257"/>
                <a:ext cx="2153538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𝑩</m:t>
                        </m:r>
                      </m:e>
                      <m:sup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的列数</a:t>
                </a: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873" y="4785257"/>
                <a:ext cx="2153538" cy="468205"/>
              </a:xfrm>
              <a:prstGeom prst="rect">
                <a:avLst/>
              </a:prstGeom>
              <a:blipFill rotWithShape="0">
                <a:blip r:embed="rId12"/>
                <a:stretch>
                  <a:fillRect t="-7792" r="-3683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904229" y="1642637"/>
            <a:ext cx="25968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8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1" grpId="0"/>
      <p:bldP spid="22" grpId="0"/>
      <p:bldP spid="23" grpId="0"/>
      <p:bldP spid="24" grpId="0"/>
      <p:bldP spid="27" grpId="0"/>
      <p:bldP spid="28" grpId="0"/>
      <p:bldP spid="29" grpId="0"/>
      <p:bldP spid="30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487148" y="5152312"/>
                <a:ext cx="3400354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148" y="5152312"/>
                <a:ext cx="3400354" cy="14529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232670" y="105274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矩阵转置的运算性质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3" y="718423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077874" y="1751885"/>
                <a:ext cx="274504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874" y="1751885"/>
                <a:ext cx="2745047" cy="4682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234230" y="2457566"/>
                <a:ext cx="2753703" cy="511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𝑨𝑩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𝒋𝒊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230" y="2457566"/>
                <a:ext cx="2753703" cy="5117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487148" y="2854977"/>
                <a:ext cx="3439724" cy="1471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148" y="2854977"/>
                <a:ext cx="3439724" cy="147123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707895" y="3148052"/>
                <a:ext cx="2291397" cy="1016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=1,⋯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895" y="3148052"/>
                <a:ext cx="2291397" cy="101681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40710" y="4551250"/>
                <a:ext cx="4174541" cy="601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+mn-ea"/>
                  </a:rPr>
                  <a:t>的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latin typeface="+mn-ea"/>
                  </a:rPr>
                  <a:t>行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+mn-ea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列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710" y="4551250"/>
                <a:ext cx="4174541" cy="601062"/>
              </a:xfrm>
              <a:prstGeom prst="rect">
                <a:avLst/>
              </a:prstGeom>
              <a:blipFill rotWithShape="0">
                <a:blip r:embed="rId9"/>
                <a:stretch>
                  <a:fillRect t="-4082" r="-1316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231528" y="17599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同型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379178" y="175515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对应元相等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689655" y="2477680"/>
                <a:ext cx="291079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的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行 ∗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的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列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655" y="2477680"/>
                <a:ext cx="2910797" cy="83099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611318" y="5437497"/>
                <a:ext cx="2291397" cy="1016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=1,⋯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318" y="5437497"/>
                <a:ext cx="2291397" cy="101681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5904229" y="1642637"/>
            <a:ext cx="25968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924133" y="3410249"/>
            <a:ext cx="1162565" cy="4924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290726" y="4579102"/>
                <a:ext cx="37796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的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 smtClean="0">
                    <a:latin typeface="+mn-ea"/>
                  </a:rPr>
                  <a:t>列转置*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行转置</a:t>
                </a:r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26" y="4579102"/>
                <a:ext cx="3779624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1842" r="-145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圆角矩形 27"/>
          <p:cNvSpPr/>
          <p:nvPr/>
        </p:nvSpPr>
        <p:spPr>
          <a:xfrm>
            <a:off x="6785599" y="5632581"/>
            <a:ext cx="1162565" cy="4924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058304" y="1683029"/>
            <a:ext cx="25968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433486" y="3993580"/>
            <a:ext cx="184171" cy="1481636"/>
            <a:chOff x="7234843" y="3896038"/>
            <a:chExt cx="232446" cy="153482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7234843" y="3896038"/>
              <a:ext cx="25691" cy="15348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449527" y="3896038"/>
              <a:ext cx="17762" cy="15348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264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  <p:bldP spid="17" grpId="0"/>
      <p:bldP spid="18" grpId="0"/>
      <p:bldP spid="3" grpId="0"/>
      <p:bldP spid="21" grpId="0"/>
      <p:bldP spid="22" grpId="0"/>
      <p:bldP spid="26" grpId="0"/>
      <p:bldP spid="6" grpId="0" animBg="1"/>
      <p:bldP spid="27" grpId="0"/>
      <p:bldP spid="28" grpId="0" animBg="1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232673" y="1052744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</a:rPr>
              <a:t>矩阵转置的运算性质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3" y="718426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346816" y="2075396"/>
                <a:ext cx="274504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16" y="2075396"/>
                <a:ext cx="2745047" cy="4682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2302139" y="2014537"/>
            <a:ext cx="2834400" cy="56176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346816" y="2075396"/>
                <a:ext cx="274504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16" y="2075396"/>
                <a:ext cx="2745047" cy="4682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>
            <a:off x="3752844" y="2626052"/>
            <a:ext cx="20183" cy="9378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73027" y="2821632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推广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005281" y="3563875"/>
                <a:ext cx="4804649" cy="491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4′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281" y="3563875"/>
                <a:ext cx="4804649" cy="4910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119615" y="4165845"/>
                <a:ext cx="4164282" cy="589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“</m:t>
                        </m:r>
                      </m:e>
                    </m:d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阶方阵</a:t>
                </a:r>
                <a:r>
                  <a:rPr lang="en-US" altLang="zh-CN" sz="2000" dirty="0" smtClean="0">
                    <a:latin typeface="+mn-ea"/>
                  </a:rPr>
                  <a:t>)</a:t>
                </a:r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615" y="4165845"/>
                <a:ext cx="4164282" cy="589777"/>
              </a:xfrm>
              <a:prstGeom prst="rect">
                <a:avLst/>
              </a:prstGeom>
              <a:blipFill rotWithShape="0">
                <a:blip r:embed="rId7"/>
                <a:stretch>
                  <a:fillRect r="-732" b="-13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021675" y="5489926"/>
                <a:ext cx="28968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675" y="5489926"/>
                <a:ext cx="2896819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634832" y="5487946"/>
                <a:ext cx="17400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𝐵𝐶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32" y="5487946"/>
                <a:ext cx="174002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165556" y="5487946"/>
                <a:ext cx="1653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56" y="5487946"/>
                <a:ext cx="1653721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60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  <p:bldP spid="19" grpId="0"/>
      <p:bldP spid="21" grpId="0"/>
      <p:bldP spid="2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3653" y="2780937"/>
            <a:ext cx="6126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六 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对称矩阵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与反称矩阵</a:t>
            </a:r>
          </a:p>
        </p:txBody>
      </p:sp>
    </p:spTree>
    <p:extLst>
      <p:ext uri="{BB962C8B-B14F-4D97-AF65-F5344CB8AC3E}">
        <p14:creationId xmlns:p14="http://schemas.microsoft.com/office/powerpoint/2010/main" val="37908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" y="128600"/>
            <a:ext cx="1914525" cy="239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627791" y="1545932"/>
                <a:ext cx="144783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91" y="1545932"/>
                <a:ext cx="1447832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2555776" y="1412776"/>
            <a:ext cx="1728192" cy="12961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699798" y="2387801"/>
            <a:ext cx="144015" cy="151956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04972" y="1528713"/>
            <a:ext cx="144015" cy="151956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130263" y="1518666"/>
                <a:ext cx="168667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263" y="1518666"/>
                <a:ext cx="1686679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V="1">
            <a:off x="4230865" y="2018984"/>
            <a:ext cx="1676117" cy="7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053260" y="160005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沿对角线折叠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369673" y="3079524"/>
                <a:ext cx="190629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73" y="3079524"/>
                <a:ext cx="1906291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3355708" y="2554309"/>
            <a:ext cx="0" cy="442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355711" y="257906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对称位置取相反数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33343" y="4301411"/>
            <a:ext cx="9144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标注 22"/>
          <p:cNvSpPr/>
          <p:nvPr/>
        </p:nvSpPr>
        <p:spPr>
          <a:xfrm>
            <a:off x="2517008" y="626894"/>
            <a:ext cx="1512168" cy="498101"/>
          </a:xfrm>
          <a:prstGeom prst="wedgeRoundRectCallout">
            <a:avLst>
              <a:gd name="adj1" fmla="val 1742"/>
              <a:gd name="adj2" fmla="val 155513"/>
              <a:gd name="adj3" fmla="val 16667"/>
            </a:avLst>
          </a:prstGeom>
          <a:solidFill>
            <a:srgbClr val="03CCED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对称阵</a:t>
            </a:r>
          </a:p>
        </p:txBody>
      </p:sp>
      <p:sp>
        <p:nvSpPr>
          <p:cNvPr id="24" name="圆角矩形标注 23"/>
          <p:cNvSpPr/>
          <p:nvPr/>
        </p:nvSpPr>
        <p:spPr>
          <a:xfrm>
            <a:off x="4312836" y="3318779"/>
            <a:ext cx="1915353" cy="498101"/>
          </a:xfrm>
          <a:prstGeom prst="wedgeRoundRectCallout">
            <a:avLst>
              <a:gd name="adj1" fmla="val -59534"/>
              <a:gd name="adj2" fmla="val 99216"/>
              <a:gd name="adj3" fmla="val 16667"/>
            </a:avLst>
          </a:prstGeom>
          <a:solidFill>
            <a:srgbClr val="03CCED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反对称阵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12849" y="4537804"/>
            <a:ext cx="8496944" cy="2053040"/>
            <a:chOff x="971600" y="980728"/>
            <a:chExt cx="7704856" cy="2053039"/>
          </a:xfrm>
        </p:grpSpPr>
        <p:sp>
          <p:nvSpPr>
            <p:cNvPr id="26" name="圆角矩形 25"/>
            <p:cNvSpPr/>
            <p:nvPr/>
          </p:nvSpPr>
          <p:spPr>
            <a:xfrm>
              <a:off x="971600" y="1305575"/>
              <a:ext cx="7704856" cy="17281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" name="流程图: 终止 26"/>
            <p:cNvSpPr/>
            <p:nvPr/>
          </p:nvSpPr>
          <p:spPr bwMode="auto">
            <a:xfrm>
              <a:off x="1259632" y="980728"/>
              <a:ext cx="1928812" cy="626452"/>
            </a:xfrm>
            <a:prstGeom prst="flowChartTerminator">
              <a:avLst/>
            </a:prstGeom>
            <a:solidFill>
              <a:srgbClr val="03CCED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定义</a:t>
              </a:r>
              <a:r>
                <a:rPr lang="en-US" altLang="zh-CN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1-6</a:t>
              </a:r>
              <a:endPara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422372" y="5205146"/>
                <a:ext cx="5219186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=1,2,⋯,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2" y="5205146"/>
                <a:ext cx="5219186" cy="517834"/>
              </a:xfrm>
              <a:prstGeom prst="rect">
                <a:avLst/>
              </a:prstGeom>
              <a:blipFill rotWithShape="0">
                <a:blip r:embed="rId6"/>
                <a:stretch>
                  <a:fillRect l="-1752" t="-2353" b="-2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463684" y="5248811"/>
                <a:ext cx="28454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对称矩阵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684" y="5248811"/>
                <a:ext cx="2845459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3212" t="-10526" r="-299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91332" y="5879119"/>
                <a:ext cx="5527795" cy="499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32" y="5879119"/>
                <a:ext cx="5527795" cy="499047"/>
              </a:xfrm>
              <a:prstGeom prst="rect">
                <a:avLst/>
              </a:prstGeom>
              <a:blipFill rotWithShape="0">
                <a:blip r:embed="rId8"/>
                <a:stretch>
                  <a:fillRect l="-1766" t="-6098" b="-23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787842" y="5888964"/>
                <a:ext cx="3153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反对称矩阵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42" y="5888964"/>
                <a:ext cx="3153236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896" t="-10526" r="-251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1"/>
          <p:cNvGrpSpPr>
            <a:grpSpLocks/>
          </p:cNvGrpSpPr>
          <p:nvPr/>
        </p:nvGrpSpPr>
        <p:grpSpPr bwMode="auto">
          <a:xfrm>
            <a:off x="4286264" y="176222"/>
            <a:ext cx="4786313" cy="461665"/>
            <a:chOff x="6228184" y="107340"/>
            <a:chExt cx="2843808" cy="461679"/>
          </a:xfrm>
        </p:grpSpPr>
        <p:sp>
          <p:nvSpPr>
            <p:cNvPr id="3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461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椭圆 3"/>
          <p:cNvSpPr/>
          <p:nvPr/>
        </p:nvSpPr>
        <p:spPr>
          <a:xfrm>
            <a:off x="2657593" y="1826562"/>
            <a:ext cx="423358" cy="438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125235" y="1438589"/>
            <a:ext cx="423358" cy="438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695865" y="2267047"/>
            <a:ext cx="423358" cy="438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625629" y="1449842"/>
            <a:ext cx="423358" cy="438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95983" y="2579814"/>
                <a:ext cx="15345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3" y="2579814"/>
                <a:ext cx="1534587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12785" y="3147373"/>
                <a:ext cx="15345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85" y="3147373"/>
                <a:ext cx="1534587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551047" y="3024288"/>
                <a:ext cx="31732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047" y="3024288"/>
                <a:ext cx="31732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9434" r="-9434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3255229" y="3411334"/>
                <a:ext cx="31732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229" y="3411334"/>
                <a:ext cx="317320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1538" r="-961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861744" y="3764457"/>
                <a:ext cx="31732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744" y="3764457"/>
                <a:ext cx="317320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9434" r="-943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212849" y="3702902"/>
            <a:ext cx="2723823" cy="43088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转置位置与原位相等</a:t>
            </a:r>
            <a:endParaRPr lang="zh-CN" altLang="en-US" sz="2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/>
      <p:bldP spid="8" grpId="1"/>
      <p:bldP spid="11" grpId="0"/>
      <p:bldP spid="11" grpId="1"/>
      <p:bldP spid="15" grpId="0"/>
      <p:bldP spid="20" grpId="0"/>
      <p:bldP spid="23" grpId="0" animBg="1"/>
      <p:bldP spid="24" grpId="0" animBg="1"/>
      <p:bldP spid="28" grpId="0"/>
      <p:bldP spid="29" grpId="0"/>
      <p:bldP spid="30" grpId="0"/>
      <p:bldP spid="31" grpId="0"/>
      <p:bldP spid="4" grpId="0" animBg="1"/>
      <p:bldP spid="4" grpId="1" animBg="1"/>
      <p:bldP spid="32" grpId="0" animBg="1"/>
      <p:bldP spid="32" grpId="1" animBg="1"/>
      <p:bldP spid="37" grpId="0" animBg="1"/>
      <p:bldP spid="38" grpId="0" animBg="1"/>
      <p:bldP spid="9" grpId="0"/>
      <p:bldP spid="12" grpId="0"/>
      <p:bldP spid="13" grpId="0" animBg="1"/>
      <p:bldP spid="39" grpId="0" animBg="1"/>
      <p:bldP spid="40" grpId="0" animBg="1"/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" y="128600"/>
            <a:ext cx="1914525" cy="239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直接连接符 21"/>
          <p:cNvCxnSpPr/>
          <p:nvPr/>
        </p:nvCxnSpPr>
        <p:spPr>
          <a:xfrm>
            <a:off x="33343" y="4301411"/>
            <a:ext cx="9144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212849" y="4537804"/>
            <a:ext cx="8496944" cy="2053040"/>
            <a:chOff x="971600" y="980728"/>
            <a:chExt cx="7704856" cy="2053039"/>
          </a:xfrm>
        </p:grpSpPr>
        <p:sp>
          <p:nvSpPr>
            <p:cNvPr id="26" name="圆角矩形 25"/>
            <p:cNvSpPr/>
            <p:nvPr/>
          </p:nvSpPr>
          <p:spPr>
            <a:xfrm>
              <a:off x="971600" y="1305575"/>
              <a:ext cx="7704856" cy="17281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" name="流程图: 终止 26"/>
            <p:cNvSpPr/>
            <p:nvPr/>
          </p:nvSpPr>
          <p:spPr bwMode="auto">
            <a:xfrm>
              <a:off x="1259632" y="980728"/>
              <a:ext cx="1928812" cy="626452"/>
            </a:xfrm>
            <a:prstGeom prst="flowChartTerminator">
              <a:avLst/>
            </a:prstGeom>
            <a:solidFill>
              <a:srgbClr val="03CCED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定义</a:t>
              </a:r>
              <a:r>
                <a:rPr lang="en-US" altLang="zh-CN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1-6</a:t>
              </a:r>
              <a:endPara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422372" y="5205146"/>
                <a:ext cx="5219186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=1,2,⋯,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2" y="5205146"/>
                <a:ext cx="5219186" cy="517834"/>
              </a:xfrm>
              <a:prstGeom prst="rect">
                <a:avLst/>
              </a:prstGeom>
              <a:blipFill rotWithShape="0">
                <a:blip r:embed="rId3"/>
                <a:stretch>
                  <a:fillRect l="-1752" t="-2353" b="-2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463684" y="5248811"/>
                <a:ext cx="28454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对称矩阵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684" y="5248811"/>
                <a:ext cx="284545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212" t="-10526" r="-299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91332" y="5879119"/>
                <a:ext cx="5527795" cy="499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32" y="5879119"/>
                <a:ext cx="5527795" cy="499047"/>
              </a:xfrm>
              <a:prstGeom prst="rect">
                <a:avLst/>
              </a:prstGeom>
              <a:blipFill rotWithShape="0">
                <a:blip r:embed="rId5"/>
                <a:stretch>
                  <a:fillRect l="-1766" t="-6098" r="-773" b="-23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787842" y="5888964"/>
                <a:ext cx="3153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反对称矩阵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42" y="5888964"/>
                <a:ext cx="315323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896" t="-10526" r="-251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1"/>
          <p:cNvGrpSpPr>
            <a:grpSpLocks/>
          </p:cNvGrpSpPr>
          <p:nvPr/>
        </p:nvGrpSpPr>
        <p:grpSpPr bwMode="auto">
          <a:xfrm>
            <a:off x="4286264" y="176222"/>
            <a:ext cx="4786313" cy="461665"/>
            <a:chOff x="6228184" y="107340"/>
            <a:chExt cx="2843808" cy="461679"/>
          </a:xfrm>
        </p:grpSpPr>
        <p:sp>
          <p:nvSpPr>
            <p:cNvPr id="3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461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339788" y="1385047"/>
                <a:ext cx="3759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反</a:t>
                </a:r>
                <a:r>
                  <a:rPr lang="zh-CN" altLang="en-US" sz="2400" dirty="0" smtClean="0"/>
                  <a:t>对称阵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 smtClean="0"/>
                  <a:t>的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对角元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  ?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88" y="1385047"/>
                <a:ext cx="3759619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593" t="-10526" r="-16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841445" y="2313917"/>
                <a:ext cx="33364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445" y="2313917"/>
                <a:ext cx="3336426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箭头 13"/>
          <p:cNvSpPr/>
          <p:nvPr/>
        </p:nvSpPr>
        <p:spPr>
          <a:xfrm>
            <a:off x="5349384" y="2402744"/>
            <a:ext cx="978408" cy="308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5159345" y="3112389"/>
                <a:ext cx="30979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45" y="3112389"/>
                <a:ext cx="3097963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5009029" y="3039035"/>
            <a:ext cx="454655" cy="535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725267" y="1385047"/>
                <a:ext cx="43313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67" y="1385047"/>
                <a:ext cx="433131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09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9" grpId="0"/>
      <p:bldP spid="14" grpId="0" animBg="1"/>
      <p:bldP spid="40" grpId="0"/>
      <p:bldP spid="17" grpId="0" animBg="1"/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408470" y="4017894"/>
            <a:ext cx="2098100" cy="523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38936" y="1986429"/>
            <a:ext cx="1647264" cy="523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" y="4704677"/>
            <a:ext cx="2643188" cy="219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282" name="TextBox 12"/>
              <p:cNvSpPr txBox="1">
                <a:spLocks noChangeArrowheads="1"/>
              </p:cNvSpPr>
              <p:nvPr/>
            </p:nvSpPr>
            <p:spPr bwMode="auto">
              <a:xfrm>
                <a:off x="1531135" y="2680592"/>
                <a:ext cx="1591215" cy="523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799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99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799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799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799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799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799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2799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799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282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1135" y="2680592"/>
                <a:ext cx="1591215" cy="523092"/>
              </a:xfrm>
              <a:prstGeom prst="rect">
                <a:avLst/>
              </a:prstGeom>
              <a:blipFill rotWithShape="0">
                <a:blip r:embed="rId3"/>
                <a:stretch>
                  <a:fillRect b="-162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5" name="TextBox 12"/>
          <p:cNvSpPr txBox="1">
            <a:spLocks noChangeArrowheads="1"/>
          </p:cNvSpPr>
          <p:nvPr/>
        </p:nvSpPr>
        <p:spPr bwMode="auto">
          <a:xfrm>
            <a:off x="359461" y="980731"/>
            <a:ext cx="7115175" cy="52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99" dirty="0">
                <a:latin typeface="华文楷体" panose="02010600040101010101" pitchFamily="2" charset="-122"/>
                <a:ea typeface="华文楷体" panose="02010600040101010101" pitchFamily="2" charset="-122"/>
              </a:rPr>
              <a:t>  问题：如何构造一个对称阵？</a:t>
            </a:r>
            <a:endParaRPr lang="en-US" altLang="zh-CN" sz="2799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294151" y="1974235"/>
                <a:ext cx="6762739" cy="523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799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12. </a:t>
                </a:r>
                <a:r>
                  <a:rPr lang="zh-CN" altLang="en-US" sz="2799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对任意矩阵</a:t>
                </a:r>
                <a14:m>
                  <m:oMath xmlns:m="http://schemas.openxmlformats.org/officeDocument/2006/math">
                    <m:r>
                      <a:rPr lang="en-US" altLang="zh-CN" sz="2799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799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99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799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799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799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799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r>
                      <a:rPr lang="en-US" altLang="zh-CN" sz="2799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sSup>
                      <m:sSupPr>
                        <m:ctrlPr>
                          <a:rPr lang="en-US" altLang="zh-CN" sz="2799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799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799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799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都是对称阵</a:t>
                </a: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4151" y="1974235"/>
                <a:ext cx="6762739" cy="523092"/>
              </a:xfrm>
              <a:prstGeom prst="rect">
                <a:avLst/>
              </a:prstGeom>
              <a:blipFill rotWithShape="0">
                <a:blip r:embed="rId4"/>
                <a:stretch>
                  <a:fillRect l="-1802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1127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755477" y="2807588"/>
                <a:ext cx="1937774" cy="523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99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799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799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799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799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477" y="2807588"/>
                <a:ext cx="1937774" cy="5230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477088" y="2779529"/>
                <a:ext cx="1280351" cy="523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99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799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</m:oMath>
                  </m:oMathPara>
                </a14:m>
                <a:endParaRPr lang="zh-CN" altLang="en-US" sz="2799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088" y="2779529"/>
                <a:ext cx="1280351" cy="5230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6"/>
              <p:cNvSpPr txBox="1">
                <a:spLocks noChangeArrowheads="1"/>
              </p:cNvSpPr>
              <p:nvPr/>
            </p:nvSpPr>
            <p:spPr bwMode="auto">
              <a:xfrm>
                <a:off x="2481846" y="4010514"/>
                <a:ext cx="6049447" cy="523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799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14. </a:t>
                </a:r>
                <a:r>
                  <a:rPr lang="zh-CN" altLang="en-US" sz="2799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对任意</a:t>
                </a:r>
                <a:r>
                  <a:rPr lang="zh-CN" altLang="en-US" sz="2799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方</a:t>
                </a:r>
                <a:r>
                  <a:rPr lang="zh-CN" altLang="en-US" sz="2799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阵</a:t>
                </a:r>
                <a14:m>
                  <m:oMath xmlns:m="http://schemas.openxmlformats.org/officeDocument/2006/math">
                    <m:r>
                      <a:rPr lang="en-US" altLang="zh-CN" sz="2799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799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99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799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799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799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799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799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是对称阵</a:t>
                </a:r>
              </a:p>
            </p:txBody>
          </p:sp>
        </mc:Choice>
        <mc:Fallback>
          <p:sp>
            <p:nvSpPr>
              <p:cNvPr id="22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1846" y="4010514"/>
                <a:ext cx="6049447" cy="523092"/>
              </a:xfrm>
              <a:prstGeom prst="rect">
                <a:avLst/>
              </a:prstGeom>
              <a:blipFill rotWithShape="0">
                <a:blip r:embed="rId7"/>
                <a:stretch>
                  <a:fillRect l="-2016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946420" y="4831673"/>
                <a:ext cx="1661865" cy="523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799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799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20" y="4831673"/>
                <a:ext cx="1661865" cy="5230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657366" y="4851885"/>
                <a:ext cx="2365006" cy="523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799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799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=(</m:t>
                              </m:r>
                              <m:r>
                                <a:rPr lang="en-US" altLang="zh-CN" sz="2799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799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799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799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366" y="4851885"/>
                <a:ext cx="2365006" cy="52309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679700" y="5402684"/>
                <a:ext cx="1707582" cy="523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99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799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799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799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799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700" y="5402684"/>
                <a:ext cx="1707582" cy="52309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12"/>
          <p:cNvSpPr txBox="1">
            <a:spLocks noChangeArrowheads="1"/>
          </p:cNvSpPr>
          <p:nvPr/>
        </p:nvSpPr>
        <p:spPr bwMode="auto">
          <a:xfrm>
            <a:off x="6292911" y="6276631"/>
            <a:ext cx="26616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习题</a:t>
            </a:r>
            <a:r>
              <a:rPr lang="en-US" altLang="zh-CN" sz="24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1-1 </a:t>
            </a:r>
            <a:r>
              <a:rPr lang="en-US" altLang="zh-CN" sz="24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12, 14</a:t>
            </a:r>
            <a:r>
              <a:rPr lang="zh-CN" altLang="en-US" sz="24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题</a:t>
            </a:r>
            <a:endParaRPr lang="en-US" altLang="zh-CN" sz="2400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0440" y="358342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946420" y="5964378"/>
                <a:ext cx="3824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如果不是方阵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不</m:t>
                    </m:r>
                  </m:oMath>
                </a14:m>
                <a:r>
                  <a:rPr lang="zh-CN" altLang="en-US" dirty="0" smtClean="0"/>
                  <a:t>同型不能相加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20" y="5964378"/>
                <a:ext cx="3824637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274" t="-6557" r="-796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22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 animBg="1"/>
      <p:bldP spid="11282" grpId="0"/>
      <p:bldP spid="11275" grpId="0"/>
      <p:bldP spid="27" grpId="0"/>
      <p:bldP spid="3" grpId="0"/>
      <p:bldP spid="21" grpId="0"/>
      <p:bldP spid="22" grpId="0"/>
      <p:bldP spid="4" grpId="0"/>
      <p:bldP spid="17" grpId="0"/>
      <p:bldP spid="18" grpId="0"/>
      <p:bldP spid="23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" y="4704677"/>
            <a:ext cx="2643188" cy="219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1127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091134" y="2714670"/>
                <a:ext cx="605403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证明：由题意可得，</a:t>
                </a:r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600" i="1" dirty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zh-CN" altLang="en-US" sz="2600" i="1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34" y="2714670"/>
                <a:ext cx="6054030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1813" t="-9877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390312" y="1215937"/>
            <a:ext cx="9364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1-6</a:t>
            </a:r>
            <a:endParaRPr lang="zh-CN" altLang="en-US" sz="26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317541" y="1196765"/>
                <a:ext cx="395012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是同阶对称矩阵，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541" y="1196765"/>
                <a:ext cx="3950120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2778" t="-11111" r="-1852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51633" y="1796768"/>
                <a:ext cx="487133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6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证明：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</m:t>
                      </m:r>
                      <m:r>
                        <m:rPr>
                          <m:nor/>
                        </m:rPr>
                        <a:rPr lang="zh-CN" altLang="en-US" sz="26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m:t>是对称阵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j-ea"/>
                        </a:rPr>
                        <m:t>⇔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j-ea"/>
                        </a:rPr>
                        <m:t>𝐴𝐵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+mj-ea"/>
                        </a:rPr>
                        <m:t>𝐵𝐴</m:t>
                      </m:r>
                    </m:oMath>
                  </m:oMathPara>
                </a14:m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32" y="1796758"/>
                <a:ext cx="4871334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48549" y="3543014"/>
                <a:ext cx="505914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因此</a:t>
                </a:r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zh-CN" altLang="en-US" sz="2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是对称阵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sz="2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600" i="1">
                        <a:latin typeface="Cambria Math" panose="02040503050406030204" pitchFamily="18" charset="0"/>
                      </a:rPr>
                      <m:t>＝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49" y="3543014"/>
                <a:ext cx="5059142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2169" t="-9877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30297" y="4211994"/>
                <a:ext cx="19253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600" i="1" dirty="0">
                          <a:latin typeface="Cambria Math" panose="02040503050406030204" pitchFamily="18" charset="0"/>
                        </a:rPr>
                        <m:t>＝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</a:rPr>
                        <m:t>𝐵𝐴</m:t>
                      </m:r>
                    </m:oMath>
                  </m:oMathPara>
                </a14:m>
                <a:endParaRPr lang="zh-CN" altLang="en-US" sz="2600" i="1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297" y="4211994"/>
                <a:ext cx="1925399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大括号 13"/>
          <p:cNvSpPr/>
          <p:nvPr/>
        </p:nvSpPr>
        <p:spPr>
          <a:xfrm>
            <a:off x="6129967" y="3659917"/>
            <a:ext cx="155448" cy="9144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292415" y="3870895"/>
                <a:ext cx="191007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＝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CN" altLang="en-US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415" y="3870895"/>
                <a:ext cx="1910075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67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  <p:bldP spid="6" grpId="0"/>
      <p:bldP spid="14" grpId="0" animBg="1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938" y="4534331"/>
            <a:ext cx="1545067" cy="2215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知识点总结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4707" y="1879263"/>
            <a:ext cx="5132517" cy="40227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矩阵的概念与线性运算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矩阵的乘法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sz="2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结合律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、分配律　消去律、交换律）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矩阵的转置　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（运算性质）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对称阵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78255" y="1728573"/>
            <a:ext cx="6120680" cy="4296940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4913818" y="3671097"/>
            <a:ext cx="864973" cy="4118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907918" y="3671097"/>
            <a:ext cx="864973" cy="4118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781907" y="2897068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三角阵的乘法</a:t>
            </a:r>
          </a:p>
        </p:txBody>
      </p:sp>
    </p:spTree>
    <p:extLst>
      <p:ext uri="{BB962C8B-B14F-4D97-AF65-F5344CB8AC3E}">
        <p14:creationId xmlns:p14="http://schemas.microsoft.com/office/powerpoint/2010/main" val="39558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" y="4704677"/>
            <a:ext cx="2643188" cy="219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1127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762245" y="839023"/>
            <a:ext cx="2341537" cy="52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99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思考题 </a:t>
            </a:r>
            <a:r>
              <a:rPr lang="en-US" altLang="zh-CN" sz="2799" b="1" dirty="0" smtClean="0">
                <a:solidFill>
                  <a:srgbClr val="FF0000"/>
                </a:solidFill>
                <a:latin typeface="+mn-lt"/>
                <a:ea typeface="华文楷体" panose="02010600040101010101" pitchFamily="2" charset="-122"/>
              </a:rPr>
              <a:t>1-1</a:t>
            </a:r>
            <a:endParaRPr lang="zh-CN" altLang="en-US" sz="2799" b="1" dirty="0">
              <a:solidFill>
                <a:srgbClr val="FF0000"/>
              </a:solidFill>
              <a:latin typeface="+mn-lt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643194" y="878798"/>
                <a:ext cx="55039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都是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阶方阵，下面论述是否正确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94" y="878798"/>
                <a:ext cx="550394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33" t="-10526" r="-77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870400" y="1584219"/>
                <a:ext cx="41143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.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00" y="1584219"/>
                <a:ext cx="4114331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2053600" y="3017608"/>
                <a:ext cx="43301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??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??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600" y="3017608"/>
                <a:ext cx="433016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827914" y="2279917"/>
                <a:ext cx="39012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2.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𝐸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4" y="2279917"/>
                <a:ext cx="390126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圆角矩形 25"/>
          <p:cNvSpPr/>
          <p:nvPr/>
        </p:nvSpPr>
        <p:spPr>
          <a:xfrm>
            <a:off x="5287157" y="3618452"/>
            <a:ext cx="1287195" cy="4811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841533" y="1345145"/>
                <a:ext cx="63799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5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533" y="1345145"/>
                <a:ext cx="637995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5080380" y="4159022"/>
                <a:ext cx="20313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可以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消掉吗？</a:t>
                </a:r>
                <a:endParaRPr lang="zh-CN" altLang="en-US" sz="24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380" y="4159022"/>
                <a:ext cx="2031325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198" t="-10526" r="-359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4841533" y="2108817"/>
            <a:ext cx="477695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2053600" y="3648093"/>
                <a:ext cx="53150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600" y="3648093"/>
                <a:ext cx="5315045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6330260" y="2802275"/>
                <a:ext cx="63799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5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260" y="2802275"/>
                <a:ext cx="637995" cy="83099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2676453" y="4764151"/>
                <a:ext cx="43301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??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??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453" y="4764151"/>
                <a:ext cx="4330160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圆角矩形 33"/>
          <p:cNvSpPr/>
          <p:nvPr/>
        </p:nvSpPr>
        <p:spPr>
          <a:xfrm>
            <a:off x="5876751" y="5362033"/>
            <a:ext cx="1287195" cy="4811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5669974" y="5909851"/>
                <a:ext cx="20313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可以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消掉吗？</a:t>
                </a:r>
                <a:endParaRPr lang="zh-CN" altLang="en-US" sz="24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974" y="5909851"/>
                <a:ext cx="2031325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1201" t="-10526" r="-390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2643194" y="5391674"/>
                <a:ext cx="53150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𝐴𝐸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94" y="5391674"/>
                <a:ext cx="5315045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2883565" y="4756509"/>
                <a:ext cx="401663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400" b="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65" y="4756509"/>
                <a:ext cx="4016638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6330260" y="4754036"/>
                <a:ext cx="26894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400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260" y="4754036"/>
                <a:ext cx="2689446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6568295" y="4310389"/>
            <a:ext cx="477695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animBg="1"/>
      <p:bldP spid="28" grpId="0"/>
      <p:bldP spid="25" grpId="0"/>
      <p:bldP spid="32" grpId="0"/>
      <p:bldP spid="33" grpId="0"/>
      <p:bldP spid="34" grpId="0" animBg="1"/>
      <p:bldP spid="35" grpId="0"/>
      <p:bldP spid="36" grpId="0"/>
      <p:bldP spid="38" grpId="0" animBg="1"/>
      <p:bldP spid="39" grpId="0"/>
      <p:bldP spid="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6"/>
          <p:cNvSpPr txBox="1">
            <a:spLocks noChangeArrowheads="1"/>
          </p:cNvSpPr>
          <p:nvPr/>
        </p:nvSpPr>
        <p:spPr bwMode="auto">
          <a:xfrm>
            <a:off x="3714761" y="2058995"/>
            <a:ext cx="157162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>
                <a:latin typeface="Cambria" panose="02040503050406030204" pitchFamily="18" charset="0"/>
                <a:ea typeface="华文楷体" panose="02010600040101010101" pitchFamily="2" charset="-122"/>
              </a:rPr>
              <a:t>作业</a:t>
            </a:r>
          </a:p>
        </p:txBody>
      </p:sp>
      <p:sp>
        <p:nvSpPr>
          <p:cNvPr id="55300" name="TextBox 16"/>
          <p:cNvSpPr txBox="1">
            <a:spLocks noChangeArrowheads="1"/>
          </p:cNvSpPr>
          <p:nvPr/>
        </p:nvSpPr>
        <p:spPr bwMode="auto">
          <a:xfrm>
            <a:off x="2698272" y="3210854"/>
            <a:ext cx="460930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11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页  </a:t>
            </a:r>
            <a:r>
              <a:rPr lang="zh-CN" altLang="en-US" sz="3200" dirty="0"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3200" dirty="0">
                <a:latin typeface="Cambria" panose="02040503050406030204" pitchFamily="18" charset="0"/>
                <a:ea typeface="华文楷体" panose="02010600040101010101" pitchFamily="2" charset="-122"/>
              </a:rPr>
              <a:t>1-1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11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13</a:t>
            </a:r>
          </a:p>
          <a:p>
            <a:pPr eaLnBrk="1" hangingPunct="1"/>
            <a:endParaRPr lang="en-US" altLang="zh-CN" sz="3200" dirty="0" smtClean="0">
              <a:latin typeface="Cambria" panose="02040503050406030204" pitchFamily="18" charset="0"/>
              <a:ea typeface="华文楷体" panose="02010600040101010101" pitchFamily="2" charset="-122"/>
            </a:endParaRPr>
          </a:p>
          <a:p>
            <a:pPr eaLnBrk="1" hangingPunct="1"/>
            <a:r>
              <a:rPr lang="en-US" altLang="zh-CN" sz="3200">
                <a:latin typeface="Cambria" panose="020405030504060302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3200" smtClean="0">
                <a:latin typeface="Cambria" panose="02040503050406030204" pitchFamily="18" charset="0"/>
                <a:ea typeface="华文楷体" panose="02010600040101010101" pitchFamily="2" charset="-122"/>
              </a:rPr>
              <a:t>           </a:t>
            </a:r>
            <a:r>
              <a:rPr lang="zh-CN" altLang="en-US" sz="3200" smtClean="0">
                <a:latin typeface="Cambria" panose="02040503050406030204" pitchFamily="18" charset="0"/>
                <a:ea typeface="华文楷体" panose="02010600040101010101" pitchFamily="2" charset="-122"/>
              </a:rPr>
              <a:t>提高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1-1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:  3</a:t>
            </a:r>
            <a:endParaRPr lang="en-US" altLang="zh-CN" sz="32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8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37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" y="4704677"/>
            <a:ext cx="2643188" cy="219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1127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762245" y="839023"/>
            <a:ext cx="2341537" cy="52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99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思考题 </a:t>
            </a:r>
            <a:r>
              <a:rPr lang="en-US" altLang="zh-CN" sz="2799" b="1" dirty="0" smtClean="0">
                <a:solidFill>
                  <a:srgbClr val="FF0000"/>
                </a:solidFill>
                <a:latin typeface="+mn-lt"/>
                <a:ea typeface="华文楷体" panose="02010600040101010101" pitchFamily="2" charset="-122"/>
              </a:rPr>
              <a:t>1-1</a:t>
            </a:r>
            <a:endParaRPr lang="zh-CN" altLang="en-US" sz="2799" b="1" dirty="0">
              <a:solidFill>
                <a:srgbClr val="FF0000"/>
              </a:solidFill>
              <a:latin typeface="+mn-lt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643194" y="878798"/>
                <a:ext cx="55039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都是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阶方阵，下面论述是否正确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94" y="878798"/>
                <a:ext cx="550394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33" t="-10526" r="-77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870400" y="1584219"/>
                <a:ext cx="41143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.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00" y="1584219"/>
                <a:ext cx="4114331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809861" y="2115593"/>
                <a:ext cx="39012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2.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𝐸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61" y="2115593"/>
                <a:ext cx="3901261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841533" y="1345145"/>
                <a:ext cx="63799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5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533" y="1345145"/>
                <a:ext cx="63799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4888586" y="1965322"/>
            <a:ext cx="477695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809861" y="2642430"/>
                <a:ext cx="546451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400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3.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zh-CN" altLang="en-US" sz="2400" dirty="0">
                  <a:latin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61" y="2642430"/>
                <a:ext cx="5464514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5844205" y="2425360"/>
            <a:ext cx="477695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809861" y="3165238"/>
                <a:ext cx="448662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400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4.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zh-CN" altLang="en-US" sz="2400" dirty="0">
                  <a:latin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61" y="3165238"/>
                <a:ext cx="448662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640808" y="3781347"/>
                <a:ext cx="448662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𝐵𝐴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8" y="3781347"/>
                <a:ext cx="4486625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4745883" y="3580287"/>
            <a:ext cx="477695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2309671" y="4364541"/>
                <a:ext cx="506372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𝑩𝑨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71" y="4364541"/>
                <a:ext cx="5063723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4984730" y="4364541"/>
            <a:ext cx="2531862" cy="54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3100069" y="4749817"/>
                <a:ext cx="202736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由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𝐵𝐴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069" y="4749817"/>
                <a:ext cx="2027364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2884120" y="5435675"/>
                <a:ext cx="448662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⇒??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𝐵𝐴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120" y="5435675"/>
                <a:ext cx="4486625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3172283" y="5897340"/>
                <a:ext cx="41025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习题</m:t>
                    </m:r>
                  </m:oMath>
                </a14:m>
                <a:r>
                  <a:rPr lang="en-US" altLang="zh-CN" sz="2400" dirty="0" smtClean="0"/>
                  <a:t>1-1</a:t>
                </a:r>
                <a:r>
                  <a:rPr lang="en-US" altLang="zh-CN" sz="2400" dirty="0" smtClean="0">
                    <a:latin typeface="华文楷体" panose="02010600040101010101" pitchFamily="2" charset="-122"/>
                  </a:rPr>
                  <a:t> </a:t>
                </a:r>
                <a:r>
                  <a:rPr lang="zh-CN" altLang="en-US" sz="2400" dirty="0" smtClean="0">
                    <a:latin typeface="华文楷体" panose="02010600040101010101" pitchFamily="2" charset="-122"/>
                  </a:rPr>
                  <a:t>第</a:t>
                </a:r>
                <a:r>
                  <a:rPr lang="en-US" altLang="zh-CN" sz="2400" dirty="0" smtClean="0">
                    <a:latin typeface="华文楷体" panose="02010600040101010101" pitchFamily="2" charset="-122"/>
                  </a:rPr>
                  <a:t>8</a:t>
                </a:r>
                <a:r>
                  <a:rPr lang="zh-CN" altLang="en-US" sz="2400" dirty="0" smtClean="0">
                    <a:latin typeface="华文楷体" panose="02010600040101010101" pitchFamily="2" charset="-122"/>
                  </a:rPr>
                  <a:t>题给出反例</a:t>
                </a:r>
                <a:endParaRPr lang="zh-CN" altLang="en-US" sz="2400" dirty="0">
                  <a:latin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283" y="5897340"/>
                <a:ext cx="4102589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297"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7099684" y="5211482"/>
                <a:ext cx="63799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5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684" y="5211482"/>
                <a:ext cx="637995" cy="83099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5000525" y="2964658"/>
                <a:ext cx="63799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5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525" y="2964658"/>
                <a:ext cx="637995" cy="83099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56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/>
      <p:bldP spid="27" grpId="0" animBg="1"/>
      <p:bldP spid="29" grpId="0" animBg="1"/>
      <p:bldP spid="30" grpId="0"/>
      <p:bldP spid="40" grpId="0" animBg="1"/>
      <p:bldP spid="2" grpId="0" animBg="1"/>
      <p:bldP spid="41" grpId="0" animBg="1"/>
      <p:bldP spid="42" grpId="0" animBg="1"/>
      <p:bldP spid="43" grpId="0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" y="4704677"/>
            <a:ext cx="2643188" cy="219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1127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762245" y="839023"/>
            <a:ext cx="2341537" cy="52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99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思考题 </a:t>
            </a:r>
            <a:r>
              <a:rPr lang="en-US" altLang="zh-CN" sz="2799" b="1" dirty="0" smtClean="0">
                <a:solidFill>
                  <a:srgbClr val="FF0000"/>
                </a:solidFill>
                <a:latin typeface="+mn-lt"/>
                <a:ea typeface="华文楷体" panose="02010600040101010101" pitchFamily="2" charset="-122"/>
              </a:rPr>
              <a:t>1-1</a:t>
            </a:r>
            <a:endParaRPr lang="zh-CN" altLang="en-US" sz="2799" b="1" dirty="0">
              <a:solidFill>
                <a:srgbClr val="FF0000"/>
              </a:solidFill>
              <a:latin typeface="+mn-lt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643194" y="878798"/>
                <a:ext cx="55039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都是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阶方阵，下面论述是否正确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94" y="878798"/>
                <a:ext cx="550394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33" t="-10526" r="-77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870400" y="1584219"/>
                <a:ext cx="41143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.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00" y="1584219"/>
                <a:ext cx="4114331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809861" y="2115593"/>
                <a:ext cx="39012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2.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𝐸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61" y="2115593"/>
                <a:ext cx="3901261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841533" y="1345145"/>
                <a:ext cx="63799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5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533" y="1345145"/>
                <a:ext cx="63799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4888586" y="1965322"/>
            <a:ext cx="477695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809861" y="2642430"/>
                <a:ext cx="546451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400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3.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zh-CN" altLang="en-US" sz="2400" dirty="0">
                  <a:latin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61" y="2642430"/>
                <a:ext cx="5464514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5844205" y="2425360"/>
            <a:ext cx="477695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✔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809861" y="3165238"/>
                <a:ext cx="448662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400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4.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zh-CN" altLang="en-US" sz="2400" dirty="0">
                  <a:latin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61" y="3165238"/>
                <a:ext cx="448662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5000525" y="2964658"/>
                <a:ext cx="63799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5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525" y="2964658"/>
                <a:ext cx="637995" cy="83099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12"/>
              <p:cNvSpPr txBox="1">
                <a:spLocks noChangeArrowheads="1"/>
              </p:cNvSpPr>
              <p:nvPr/>
            </p:nvSpPr>
            <p:spPr bwMode="auto">
              <a:xfrm>
                <a:off x="2343524" y="3960112"/>
                <a:ext cx="6103281" cy="5232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矩阵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乘法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——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不成立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交换律</a:t>
                </a:r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5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3524" y="3960112"/>
                <a:ext cx="6103281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2941" b="-3294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57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" y="4704677"/>
            <a:ext cx="2643188" cy="219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1127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711636" y="817655"/>
            <a:ext cx="2341537" cy="52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99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思考题 </a:t>
            </a:r>
            <a:r>
              <a:rPr lang="en-US" altLang="zh-CN" sz="2799" b="1" dirty="0" smtClean="0">
                <a:solidFill>
                  <a:srgbClr val="FF0000"/>
                </a:solidFill>
                <a:latin typeface="+mn-lt"/>
                <a:ea typeface="华文楷体" panose="02010600040101010101" pitchFamily="2" charset="-122"/>
              </a:rPr>
              <a:t>1-1</a:t>
            </a:r>
            <a:endParaRPr lang="zh-CN" altLang="en-US" sz="2799" b="1" dirty="0">
              <a:solidFill>
                <a:srgbClr val="FF0000"/>
              </a:solidFill>
              <a:latin typeface="+mn-lt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643194" y="878798"/>
                <a:ext cx="55039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都是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阶方阵，下面论述是否正确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94" y="878798"/>
                <a:ext cx="550394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33" t="-10526" r="-77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877434" y="1541043"/>
                <a:ext cx="27482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5.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𝑂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34" y="1541043"/>
                <a:ext cx="2748253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1143923" y="2117602"/>
                <a:ext cx="3347968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反例：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𝑂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923" y="2117602"/>
                <a:ext cx="3347968" cy="7496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455551" y="1309764"/>
                <a:ext cx="63799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5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551" y="1309764"/>
                <a:ext cx="63799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713570" y="3267432"/>
                <a:ext cx="450772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400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6.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zh-CN" altLang="en-US" sz="2400" dirty="0">
                  <a:latin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70" y="3267432"/>
                <a:ext cx="4507726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4763163" y="3073378"/>
                <a:ext cx="63799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5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163" y="3073378"/>
                <a:ext cx="637995" cy="83099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713570" y="4037151"/>
                <a:ext cx="136669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70" y="4037151"/>
                <a:ext cx="1366690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2785437" y="4806870"/>
                <a:ext cx="42282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或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37" y="4806870"/>
                <a:ext cx="4228242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下箭头 1"/>
          <p:cNvSpPr/>
          <p:nvPr/>
        </p:nvSpPr>
        <p:spPr>
          <a:xfrm>
            <a:off x="4899558" y="4443780"/>
            <a:ext cx="272501" cy="428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5298873" y="4404644"/>
                <a:ext cx="17235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用了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消去律</a:t>
                </a:r>
                <a:endParaRPr lang="zh-CN" altLang="en-US" sz="24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873" y="4404644"/>
                <a:ext cx="1723549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767" t="-10667" r="-4594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2576769" y="5563915"/>
                <a:ext cx="4267066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反例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：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𝐸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，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69" y="5563915"/>
                <a:ext cx="4267066" cy="74962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6372813" y="5490947"/>
                <a:ext cx="2362763" cy="822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有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813" y="5490947"/>
                <a:ext cx="2362763" cy="82259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4650916" y="2014007"/>
                <a:ext cx="2362763" cy="822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有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916" y="2014007"/>
                <a:ext cx="2362763" cy="82259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7013679" y="4163884"/>
                <a:ext cx="63799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5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679" y="4163884"/>
                <a:ext cx="637995" cy="83099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1725823" y="4036632"/>
                <a:ext cx="52757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823" y="4036632"/>
                <a:ext cx="5275750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6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8" grpId="0"/>
      <p:bldP spid="27" grpId="0" animBg="1"/>
      <p:bldP spid="45" grpId="0"/>
      <p:bldP spid="18" grpId="0" animBg="1"/>
      <p:bldP spid="21" grpId="0"/>
      <p:bldP spid="2" grpId="0" animBg="1"/>
      <p:bldP spid="23" grpId="0"/>
      <p:bldP spid="28" grpId="0"/>
      <p:bldP spid="29" grpId="0"/>
      <p:bldP spid="30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" y="4704677"/>
            <a:ext cx="2643188" cy="219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1127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711636" y="817655"/>
            <a:ext cx="2341537" cy="52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99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思考题 </a:t>
            </a:r>
            <a:r>
              <a:rPr lang="en-US" altLang="zh-CN" sz="2799" b="1" dirty="0" smtClean="0">
                <a:solidFill>
                  <a:srgbClr val="FF0000"/>
                </a:solidFill>
                <a:latin typeface="+mn-lt"/>
                <a:ea typeface="华文楷体" panose="02010600040101010101" pitchFamily="2" charset="-122"/>
              </a:rPr>
              <a:t>1-1</a:t>
            </a:r>
            <a:endParaRPr lang="zh-CN" altLang="en-US" sz="2799" b="1" dirty="0">
              <a:solidFill>
                <a:srgbClr val="FF0000"/>
              </a:solidFill>
              <a:latin typeface="+mn-lt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643194" y="878798"/>
                <a:ext cx="55039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都是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阶方阵，下面论述是否正确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94" y="878798"/>
                <a:ext cx="550394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33" t="-10526" r="-77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877434" y="1541043"/>
                <a:ext cx="27482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5.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𝑂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34" y="1541043"/>
                <a:ext cx="2748253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455551" y="1309764"/>
                <a:ext cx="63799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5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551" y="1309764"/>
                <a:ext cx="637995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799310" y="2191514"/>
                <a:ext cx="450772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400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6.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zh-CN" altLang="en-US" sz="2400" dirty="0">
                  <a:latin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10" y="2191514"/>
                <a:ext cx="4507726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4833502" y="1988360"/>
                <a:ext cx="63799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5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502" y="1988360"/>
                <a:ext cx="637995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711636" y="2925187"/>
                <a:ext cx="442683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7. 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??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36" y="2925187"/>
                <a:ext cx="4426838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4867537" y="2703932"/>
                <a:ext cx="63799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5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537" y="2703932"/>
                <a:ext cx="637995" cy="83099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1033672" y="3684177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请同学们课后思考为什么？给出反例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12"/>
              <p:cNvSpPr txBox="1">
                <a:spLocks noChangeArrowheads="1"/>
              </p:cNvSpPr>
              <p:nvPr/>
            </p:nvSpPr>
            <p:spPr bwMode="auto">
              <a:xfrm>
                <a:off x="2643194" y="4536887"/>
                <a:ext cx="6103281" cy="5232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矩阵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乘法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——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不成立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消去律</a:t>
                </a:r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1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3194" y="4536887"/>
                <a:ext cx="6103281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1628" b="-31395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55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/>
      <p:bldP spid="26" grpId="0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49"/>
            <a:ext cx="2643188" cy="219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1127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521716" y="960728"/>
            <a:ext cx="2341537" cy="52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99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提高</a:t>
            </a:r>
            <a:r>
              <a:rPr lang="zh-CN" altLang="en-US" sz="2799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题 </a:t>
            </a:r>
            <a:r>
              <a:rPr lang="en-US" altLang="zh-CN" sz="2799" b="1" dirty="0" smtClean="0">
                <a:solidFill>
                  <a:srgbClr val="FF0000"/>
                </a:solidFill>
                <a:latin typeface="+mn-lt"/>
                <a:ea typeface="华文楷体" panose="02010600040101010101" pitchFamily="2" charset="-122"/>
              </a:rPr>
              <a:t>1-1</a:t>
            </a:r>
            <a:endParaRPr lang="zh-CN" altLang="en-US" sz="2799" b="1" dirty="0">
              <a:solidFill>
                <a:srgbClr val="FF0000"/>
              </a:solidFill>
              <a:latin typeface="+mn-lt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643188" y="688987"/>
                <a:ext cx="3725572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altLang="zh-CN" sz="2400" b="0" dirty="0" smtClean="0">
                    <a:latin typeface="+mn-ea"/>
                  </a:rPr>
                  <a:t>2. </a:t>
                </a:r>
                <a:r>
                  <a:rPr lang="zh-CN" altLang="en-US" sz="2400" b="0" dirty="0" smtClean="0"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88" y="688987"/>
                <a:ext cx="3725572" cy="1066574"/>
              </a:xfrm>
              <a:prstGeom prst="rect">
                <a:avLst/>
              </a:prstGeom>
              <a:blipFill rotWithShape="0">
                <a:blip r:embed="rId3"/>
                <a:stretch>
                  <a:fillRect l="-2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1227040" y="2021756"/>
                <a:ext cx="4627485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华文楷体" panose="02010600040101010101" pitchFamily="2" charset="-122"/>
                            </a:rPr>
                            <m:t> 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3</m:t>
                            </m:r>
                          </m:e>
                        </m:mr>
                      </m:m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040" y="2021756"/>
                <a:ext cx="4627485" cy="10665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1321594" y="3212494"/>
                <a:ext cx="3880293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华文楷体" panose="02010600040101010101" pitchFamily="2" charset="-122"/>
                            </a:rPr>
                            <m:t> 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3</m:t>
                            </m:r>
                          </m:e>
                        </m:mr>
                      </m:m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594" y="3212494"/>
                <a:ext cx="3880293" cy="10665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5620711" y="2324210"/>
                <a:ext cx="10892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711" y="2324210"/>
                <a:ext cx="1089209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2947988" y="4614901"/>
                <a:ext cx="1954959" cy="589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988" y="4614901"/>
                <a:ext cx="1954959" cy="589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4690745" y="4614901"/>
                <a:ext cx="2327560" cy="589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745" y="4614901"/>
                <a:ext cx="2327560" cy="589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3394364" y="5176072"/>
                <a:ext cx="3534749" cy="1147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  <m:r>
                                    <m:rPr>
                                      <m:nor/>
                                    </m:rPr>
                                    <a:rPr lang="zh-CN" altLang="en-US" sz="2400" dirty="0">
                                      <a:latin typeface="华文楷体" panose="02010600040101010101" pitchFamily="2" charset="-122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364" y="5176072"/>
                <a:ext cx="3534749" cy="114717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6806021" y="5531746"/>
                <a:ext cx="139377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6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21" y="5531746"/>
                <a:ext cx="1393779" cy="46820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5430579" y="3282132"/>
                <a:ext cx="3461023" cy="83099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用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类似方法求解</a:t>
                </a:r>
                <a:endParaRPr lang="en-US" altLang="zh-CN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提高题</a:t>
                </a:r>
                <a:r>
                  <a:rPr lang="en-US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1-1 </a:t>
                </a: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</a:t>
                </a:r>
                <a:r>
                  <a:rPr lang="en-US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lang="zh-CN" altLang="en-US" sz="2400" dirty="0">
                    <a:latin typeface="华文楷体" panose="02010600040101010101" pitchFamily="2" charset="-122"/>
                  </a:rPr>
                  <a:t>题（</a:t>
                </a:r>
                <a:r>
                  <a:rPr lang="zh-CN" altLang="en-US" sz="2400" dirty="0" smtClean="0">
                    <a:latin typeface="华文楷体" panose="02010600040101010101" pitchFamily="2" charset="-122"/>
                  </a:rPr>
                  <a:t>作业</a:t>
                </a: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579" y="3282132"/>
                <a:ext cx="3461023" cy="830997"/>
              </a:xfrm>
              <a:prstGeom prst="rect">
                <a:avLst/>
              </a:prstGeom>
              <a:blipFill rotWithShape="0">
                <a:blip r:embed="rId11"/>
                <a:stretch>
                  <a:fillRect l="-2817" t="-5839" r="-4401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37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8" grpId="0"/>
      <p:bldP spid="29" grpId="0"/>
      <p:bldP spid="30" grpId="0"/>
      <p:bldP spid="32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49"/>
            <a:ext cx="2643188" cy="219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64" y="176222"/>
            <a:ext cx="4786313" cy="441327"/>
            <a:chOff x="6228184" y="107340"/>
            <a:chExt cx="2843808" cy="441340"/>
          </a:xfrm>
        </p:grpSpPr>
        <p:sp>
          <p:nvSpPr>
            <p:cNvPr id="1127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1.1</a:t>
              </a:r>
              <a:r>
                <a:rPr lang="zh-CN" altLang="en-US" sz="1799" dirty="0">
                  <a:latin typeface="Cambria" panose="02040503050406030204" pitchFamily="18" charset="0"/>
                  <a:ea typeface="华文楷体" panose="02010600040101010101" pitchFamily="2" charset="-122"/>
                </a:rPr>
                <a:t>    矩阵及其运算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521716" y="960728"/>
            <a:ext cx="2341537" cy="52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99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习</a:t>
            </a:r>
            <a:r>
              <a:rPr lang="zh-CN" altLang="en-US" sz="2799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题 </a:t>
            </a:r>
            <a:r>
              <a:rPr lang="en-US" altLang="zh-CN" sz="2799" b="1" dirty="0" smtClean="0">
                <a:solidFill>
                  <a:srgbClr val="FF0000"/>
                </a:solidFill>
                <a:latin typeface="+mn-lt"/>
                <a:ea typeface="华文楷体" panose="02010600040101010101" pitchFamily="2" charset="-122"/>
              </a:rPr>
              <a:t>1-1</a:t>
            </a:r>
            <a:endParaRPr lang="zh-CN" altLang="en-US" sz="2799" b="1" dirty="0">
              <a:solidFill>
                <a:srgbClr val="FF0000"/>
              </a:solidFill>
              <a:latin typeface="+mn-lt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103306" y="847880"/>
                <a:ext cx="5174878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altLang="zh-CN" sz="2400" b="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10. </a:t>
                </a:r>
                <a:r>
                  <a:rPr lang="zh-CN" altLang="en-US" sz="2400" b="0" dirty="0" smtClean="0">
                    <a:ea typeface="华文楷体" panose="02010600040101010101" pitchFamily="2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可交换的所有矩阵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306" y="847880"/>
                <a:ext cx="5174878" cy="749629"/>
              </a:xfrm>
              <a:prstGeom prst="rect">
                <a:avLst/>
              </a:prstGeom>
              <a:blipFill rotWithShape="0">
                <a:blip r:embed="rId3"/>
                <a:stretch>
                  <a:fillRect l="-1767" r="-1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1203765" y="1807193"/>
                <a:ext cx="3486980" cy="792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与</m:t>
                      </m:r>
                      <m:r>
                        <m:rPr>
                          <m:nor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zh-CN" altLang="en-US" sz="2400" dirty="0">
                          <a:latin typeface="华文楷体" panose="02010600040101010101" pitchFamily="2" charset="-122"/>
                        </a:rPr>
                        <m:t>可交换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765" y="1807193"/>
                <a:ext cx="3486980" cy="7929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1243150" y="2729470"/>
                <a:ext cx="3139962" cy="792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50" y="2729470"/>
                <a:ext cx="3139962" cy="7929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4171779" y="2750191"/>
                <a:ext cx="3040640" cy="794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779" y="2750191"/>
                <a:ext cx="3040640" cy="7947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2501097" y="4699231"/>
                <a:ext cx="226388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       </m:t>
                      </m:r>
                    </m:oMath>
                  </m:oMathPara>
                </a14:m>
                <a:endParaRPr lang="zh-CN" altLang="en-US" sz="2400" i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097" y="4699231"/>
                <a:ext cx="2263888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5241313" y="5778219"/>
                <a:ext cx="3461023" cy="83099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用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类似方法求解</a:t>
                </a:r>
                <a:endParaRPr lang="en-US" altLang="zh-CN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提高题</a:t>
                </a:r>
                <a:r>
                  <a:rPr lang="en-US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1-1 </a:t>
                </a: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</a:t>
                </a:r>
                <a:r>
                  <a:rPr lang="en-US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</a:t>
                </a: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、</a:t>
                </a:r>
                <a:r>
                  <a:rPr lang="en-US" altLang="zh-CN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5</a:t>
                </a:r>
                <a:r>
                  <a:rPr lang="zh-CN" altLang="en-US" sz="2400" dirty="0" smtClean="0">
                    <a:latin typeface="华文楷体" panose="02010600040101010101" pitchFamily="2" charset="-122"/>
                  </a:rPr>
                  <a:t>题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313" y="5778219"/>
                <a:ext cx="3461023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2817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800212" y="3739979"/>
                <a:ext cx="3925101" cy="7929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2" y="3739979"/>
                <a:ext cx="3925101" cy="79290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4132835" y="3770941"/>
                <a:ext cx="2382127" cy="792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835" y="3770941"/>
                <a:ext cx="2382127" cy="79290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5401090" y="4675127"/>
                <a:ext cx="159043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i="1" dirty="0">
                  <a:latin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090" y="4675127"/>
                <a:ext cx="1590435" cy="83099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3182726" y="1793722"/>
                <a:ext cx="5018746" cy="7910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解答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：形如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与</m:t>
                      </m:r>
                      <m:r>
                        <m:rPr>
                          <m:nor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zh-CN" altLang="en-US" sz="2400" dirty="0">
                          <a:latin typeface="华文楷体" panose="02010600040101010101" pitchFamily="2" charset="-122"/>
                        </a:rPr>
                        <m:t>可交换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726" y="1793722"/>
                <a:ext cx="5018746" cy="79105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圆角矩形 30"/>
          <p:cNvSpPr/>
          <p:nvPr/>
        </p:nvSpPr>
        <p:spPr>
          <a:xfrm>
            <a:off x="4690745" y="2683858"/>
            <a:ext cx="1001354" cy="4811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617815" y="3762560"/>
            <a:ext cx="668215" cy="4811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990171" y="2708395"/>
            <a:ext cx="1001354" cy="481191"/>
          </a:xfrm>
          <a:prstGeom prst="roundRect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342151" y="3739979"/>
            <a:ext cx="944349" cy="481191"/>
          </a:xfrm>
          <a:prstGeom prst="roundRect">
            <a:avLst/>
          </a:prstGeom>
          <a:noFill/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2196743" y="5090626"/>
                <a:ext cx="31910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   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743" y="5090626"/>
                <a:ext cx="3191002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2018123" y="2170295"/>
                <a:ext cx="96891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solidFill>
                    <a:srgbClr val="0066FF"/>
                  </a:solidFill>
                  <a:latin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123" y="2170295"/>
                <a:ext cx="968917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1258" r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6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8" grpId="0"/>
      <p:bldP spid="33" grpId="0" animBg="1"/>
      <p:bldP spid="18" grpId="0"/>
      <p:bldP spid="25" grpId="0"/>
      <p:bldP spid="26" grpId="0"/>
      <p:bldP spid="27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/>
      <p:bldP spid="3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</TotalTime>
  <Words>1077</Words>
  <Application>Microsoft Office PowerPoint</Application>
  <PresentationFormat>全屏显示(4:3)</PresentationFormat>
  <Paragraphs>329</Paragraphs>
  <Slides>30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 Unicode MS</vt:lpstr>
      <vt:lpstr>华文楷体</vt:lpstr>
      <vt:lpstr>楷体</vt:lpstr>
      <vt:lpstr>宋体</vt:lpstr>
      <vt:lpstr>Arial</vt:lpstr>
      <vt:lpstr>Calibri</vt:lpstr>
      <vt:lpstr>Cambria</vt:lpstr>
      <vt:lpstr>Cambria Math</vt:lpstr>
      <vt:lpstr>Corbel</vt:lpstr>
      <vt:lpstr>Times New Roman</vt:lpstr>
      <vt:lpstr>Wingdings</vt:lpstr>
      <vt:lpstr>Office 主题</vt:lpstr>
      <vt:lpstr>1.1  矩阵及其运算(2)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知识点总结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Windows 用户</cp:lastModifiedBy>
  <cp:revision>82</cp:revision>
  <dcterms:created xsi:type="dcterms:W3CDTF">2017-09-12T02:05:32Z</dcterms:created>
  <dcterms:modified xsi:type="dcterms:W3CDTF">2019-02-28T08:12:56Z</dcterms:modified>
</cp:coreProperties>
</file>