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52"/>
  </p:notesMasterIdLst>
  <p:sldIdLst>
    <p:sldId id="480" r:id="rId2"/>
    <p:sldId id="482" r:id="rId3"/>
    <p:sldId id="484" r:id="rId4"/>
    <p:sldId id="485" r:id="rId5"/>
    <p:sldId id="483" r:id="rId6"/>
    <p:sldId id="505" r:id="rId7"/>
    <p:sldId id="500" r:id="rId8"/>
    <p:sldId id="510" r:id="rId9"/>
    <p:sldId id="502" r:id="rId10"/>
    <p:sldId id="512" r:id="rId11"/>
    <p:sldId id="499" r:id="rId12"/>
    <p:sldId id="434" r:id="rId13"/>
    <p:sldId id="438" r:id="rId14"/>
    <p:sldId id="459" r:id="rId15"/>
    <p:sldId id="463" r:id="rId16"/>
    <p:sldId id="461" r:id="rId17"/>
    <p:sldId id="462" r:id="rId18"/>
    <p:sldId id="464" r:id="rId19"/>
    <p:sldId id="445" r:id="rId20"/>
    <p:sldId id="441" r:id="rId21"/>
    <p:sldId id="465" r:id="rId22"/>
    <p:sldId id="466" r:id="rId23"/>
    <p:sldId id="467" r:id="rId24"/>
    <p:sldId id="486" r:id="rId25"/>
    <p:sldId id="468" r:id="rId26"/>
    <p:sldId id="469" r:id="rId27"/>
    <p:sldId id="447" r:id="rId28"/>
    <p:sldId id="470" r:id="rId29"/>
    <p:sldId id="471" r:id="rId30"/>
    <p:sldId id="513" r:id="rId31"/>
    <p:sldId id="451" r:id="rId32"/>
    <p:sldId id="507" r:id="rId33"/>
    <p:sldId id="508" r:id="rId34"/>
    <p:sldId id="453" r:id="rId35"/>
    <p:sldId id="455" r:id="rId36"/>
    <p:sldId id="456" r:id="rId37"/>
    <p:sldId id="457" r:id="rId38"/>
    <p:sldId id="458" r:id="rId39"/>
    <p:sldId id="509" r:id="rId40"/>
    <p:sldId id="472" r:id="rId41"/>
    <p:sldId id="473" r:id="rId42"/>
    <p:sldId id="475" r:id="rId43"/>
    <p:sldId id="476" r:id="rId44"/>
    <p:sldId id="474" r:id="rId45"/>
    <p:sldId id="494" r:id="rId46"/>
    <p:sldId id="495" r:id="rId47"/>
    <p:sldId id="497" r:id="rId48"/>
    <p:sldId id="498" r:id="rId49"/>
    <p:sldId id="487" r:id="rId50"/>
    <p:sldId id="496" r:id="rId5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B"/>
    <a:srgbClr val="BFEAC8"/>
    <a:srgbClr val="FFBAEF"/>
    <a:srgbClr val="FF33CC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3" autoAdjust="0"/>
    <p:restoredTop sz="86450" autoAdjust="0"/>
  </p:normalViewPr>
  <p:slideViewPr>
    <p:cSldViewPr>
      <p:cViewPr varScale="1">
        <p:scale>
          <a:sx n="58" d="100"/>
          <a:sy n="58" d="100"/>
        </p:scale>
        <p:origin x="1260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525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09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87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17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0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50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18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03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026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2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680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7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23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2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1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52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1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2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0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5" Type="http://schemas.openxmlformats.org/officeDocument/2006/relationships/image" Target="../media/image1110.png"/><Relationship Id="rId4" Type="http://schemas.openxmlformats.org/officeDocument/2006/relationships/image" Target="../media/image10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2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00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2.png"/><Relationship Id="rId4" Type="http://schemas.openxmlformats.org/officeDocument/2006/relationships/image" Target="../media/image2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5" Type="http://schemas.openxmlformats.org/officeDocument/2006/relationships/image" Target="../media/image291.png"/><Relationship Id="rId4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57.png"/><Relationship Id="rId10" Type="http://schemas.openxmlformats.org/officeDocument/2006/relationships/image" Target="../media/image65.png"/><Relationship Id="rId4" Type="http://schemas.openxmlformats.org/officeDocument/2006/relationships/image" Target="../media/image56.png"/><Relationship Id="rId9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9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590.png"/><Relationship Id="rId10" Type="http://schemas.openxmlformats.org/officeDocument/2006/relationships/image" Target="../media/image53.png"/><Relationship Id="rId4" Type="http://schemas.openxmlformats.org/officeDocument/2006/relationships/image" Target="../media/image700.png"/><Relationship Id="rId9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6.wmf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image" Target="../media/image26.png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840.png"/><Relationship Id="rId7" Type="http://schemas.openxmlformats.org/officeDocument/2006/relationships/image" Target="../media/image8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71.png"/><Relationship Id="rId4" Type="http://schemas.openxmlformats.org/officeDocument/2006/relationships/image" Target="../media/image85.png"/><Relationship Id="rId9" Type="http://schemas.openxmlformats.org/officeDocument/2006/relationships/image" Target="../media/image8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6.wmf"/><Relationship Id="rId4" Type="http://schemas.openxmlformats.org/officeDocument/2006/relationships/image" Target="../media/image9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9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4" Type="http://schemas.openxmlformats.org/officeDocument/2006/relationships/image" Target="../media/image78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80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3" Type="http://schemas.openxmlformats.org/officeDocument/2006/relationships/image" Target="../media/image104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105.png"/><Relationship Id="rId4" Type="http://schemas.openxmlformats.org/officeDocument/2006/relationships/image" Target="../media/image26.png"/><Relationship Id="rId9" Type="http://schemas.openxmlformats.org/officeDocument/2006/relationships/image" Target="../media/image10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png"/><Relationship Id="rId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111.png"/><Relationship Id="rId4" Type="http://schemas.openxmlformats.org/officeDocument/2006/relationships/image" Target="../media/image113.png"/><Relationship Id="rId9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06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1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3.png"/><Relationship Id="rId3" Type="http://schemas.openxmlformats.org/officeDocument/2006/relationships/image" Target="../media/image6.wmf"/><Relationship Id="rId7" Type="http://schemas.openxmlformats.org/officeDocument/2006/relationships/image" Target="../media/image133.png"/><Relationship Id="rId12" Type="http://schemas.openxmlformats.org/officeDocument/2006/relationships/image" Target="../media/image12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2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11" Type="http://schemas.openxmlformats.org/officeDocument/2006/relationships/image" Target="../media/image123.png"/><Relationship Id="rId5" Type="http://schemas.openxmlformats.org/officeDocument/2006/relationships/image" Target="../media/image131.png"/><Relationship Id="rId15" Type="http://schemas.openxmlformats.org/officeDocument/2006/relationships/image" Target="../media/image130.png"/><Relationship Id="rId10" Type="http://schemas.openxmlformats.org/officeDocument/2006/relationships/image" Target="../media/image136.png"/><Relationship Id="rId19" Type="http://schemas.openxmlformats.org/officeDocument/2006/relationships/image" Target="../media/image137.png"/><Relationship Id="rId4" Type="http://schemas.openxmlformats.org/officeDocument/2006/relationships/image" Target="../media/image116.png"/><Relationship Id="rId9" Type="http://schemas.openxmlformats.org/officeDocument/2006/relationships/image" Target="../media/image135.png"/><Relationship Id="rId14" Type="http://schemas.openxmlformats.org/officeDocument/2006/relationships/image" Target="../media/image12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6.wmf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1.png"/><Relationship Id="rId10" Type="http://schemas.openxmlformats.org/officeDocument/2006/relationships/image" Target="../media/image148.png"/><Relationship Id="rId4" Type="http://schemas.openxmlformats.org/officeDocument/2006/relationships/image" Target="../media/image140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4.png"/><Relationship Id="rId3" Type="http://schemas.openxmlformats.org/officeDocument/2006/relationships/image" Target="../media/image26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11" Type="http://schemas.openxmlformats.org/officeDocument/2006/relationships/image" Target="../media/image1470.png"/><Relationship Id="rId5" Type="http://schemas.openxmlformats.org/officeDocument/2006/relationships/image" Target="../media/image154.png"/><Relationship Id="rId10" Type="http://schemas.openxmlformats.org/officeDocument/2006/relationships/image" Target="../media/image173.png"/><Relationship Id="rId4" Type="http://schemas.openxmlformats.org/officeDocument/2006/relationships/image" Target="../media/image153.png"/><Relationship Id="rId9" Type="http://schemas.openxmlformats.org/officeDocument/2006/relationships/image" Target="../media/image17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1.png"/><Relationship Id="rId3" Type="http://schemas.openxmlformats.org/officeDocument/2006/relationships/image" Target="../media/image26.png"/><Relationship Id="rId7" Type="http://schemas.openxmlformats.org/officeDocument/2006/relationships/image" Target="../media/image12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0.png"/><Relationship Id="rId11" Type="http://schemas.openxmlformats.org/officeDocument/2006/relationships/image" Target="../media/image1500.png"/><Relationship Id="rId5" Type="http://schemas.openxmlformats.org/officeDocument/2006/relationships/image" Target="../media/image27.jpeg"/><Relationship Id="rId10" Type="http://schemas.openxmlformats.org/officeDocument/2006/relationships/image" Target="../media/image1490.png"/><Relationship Id="rId4" Type="http://schemas.openxmlformats.org/officeDocument/2006/relationships/image" Target="../media/image1460.png"/><Relationship Id="rId9" Type="http://schemas.openxmlformats.org/officeDocument/2006/relationships/image" Target="../media/image14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wmf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5" Type="http://schemas.openxmlformats.org/officeDocument/2006/relationships/image" Target="../media/image11.png"/><Relationship Id="rId10" Type="http://schemas.openxmlformats.org/officeDocument/2006/relationships/image" Target="../media/image61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线 性 代 数</a:t>
            </a:r>
            <a:endParaRPr lang="zh-CN" altLang="en-US" b="1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686" b="268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郭方芳</a:t>
            </a:r>
            <a:endParaRPr lang="en-US" altLang="zh-CN" dirty="0" smtClean="0"/>
          </a:p>
          <a:p>
            <a:r>
              <a:rPr lang="zh-CN" altLang="en-US" dirty="0" smtClean="0"/>
              <a:t>大连理工大学</a:t>
            </a:r>
            <a:endParaRPr lang="en-US" altLang="zh-CN" dirty="0" smtClean="0"/>
          </a:p>
          <a:p>
            <a:r>
              <a:rPr lang="zh-CN" altLang="en-US" dirty="0" smtClean="0"/>
              <a:t>数学科学学院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8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62068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+mj-ea"/>
                <a:ea typeface="+mj-ea"/>
              </a:rPr>
              <a:t>这门课程的核心内容：</a:t>
            </a:r>
            <a:endParaRPr lang="zh-CN" altLang="en-US" sz="3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99792" y="1556792"/>
            <a:ext cx="3409324" cy="87947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</a:rPr>
              <a:t>线性方程组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75656" y="2564904"/>
            <a:ext cx="5987149" cy="8794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问题：</a:t>
            </a:r>
            <a:r>
              <a:rPr lang="en-US" altLang="zh-CN" sz="2400" dirty="0" smtClean="0">
                <a:solidFill>
                  <a:schemeClr val="tx1"/>
                </a:solidFill>
              </a:rPr>
              <a:t>1. </a:t>
            </a:r>
            <a:r>
              <a:rPr lang="zh-CN" altLang="en-US" sz="2400" dirty="0" smtClean="0">
                <a:solidFill>
                  <a:schemeClr val="tx1"/>
                </a:solidFill>
              </a:rPr>
              <a:t>方程组解是否存在，有几个？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63087" y="3369361"/>
            <a:ext cx="5987149" cy="8794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问题：</a:t>
            </a:r>
            <a:r>
              <a:rPr lang="en-US" altLang="zh-CN" sz="2400" dirty="0" smtClean="0">
                <a:solidFill>
                  <a:schemeClr val="tx1"/>
                </a:solidFill>
              </a:rPr>
              <a:t>2. </a:t>
            </a:r>
            <a:r>
              <a:rPr lang="zh-CN" altLang="en-US" sz="2400" dirty="0" smtClean="0">
                <a:solidFill>
                  <a:schemeClr val="tx1"/>
                </a:solidFill>
              </a:rPr>
              <a:t>方程组解如何求解？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635678" y="4302526"/>
            <a:ext cx="1537552" cy="87947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</a:rPr>
              <a:t>矩阵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3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7293" y="28833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这门课程的主要学习内容：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15616" y="1706906"/>
            <a:ext cx="1008112" cy="4104456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57150">
            <a:solidFill>
              <a:srgbClr val="FF33CC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3838" y="2780928"/>
            <a:ext cx="553998" cy="166327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线性代数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任意多边形 11"/>
          <p:cNvSpPr/>
          <p:nvPr/>
        </p:nvSpPr>
        <p:spPr>
          <a:xfrm flipH="1">
            <a:off x="2087062" y="1564193"/>
            <a:ext cx="2531198" cy="1139325"/>
          </a:xfrm>
          <a:custGeom>
            <a:avLst/>
            <a:gdLst>
              <a:gd name="connsiteX0" fmla="*/ 1787611 w 1787611"/>
              <a:gd name="connsiteY0" fmla="*/ 349952 h 349952"/>
              <a:gd name="connsiteX1" fmla="*/ 832022 w 1787611"/>
              <a:gd name="connsiteY1" fmla="*/ 45152 h 349952"/>
              <a:gd name="connsiteX2" fmla="*/ 205946 w 1787611"/>
              <a:gd name="connsiteY2" fmla="*/ 3963 h 349952"/>
              <a:gd name="connsiteX3" fmla="*/ 0 w 1787611"/>
              <a:gd name="connsiteY3" fmla="*/ 3963 h 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611" h="349952">
                <a:moveTo>
                  <a:pt x="1787611" y="349952"/>
                </a:moveTo>
                <a:cubicBezTo>
                  <a:pt x="1441622" y="226384"/>
                  <a:pt x="1095633" y="102817"/>
                  <a:pt x="832022" y="45152"/>
                </a:cubicBezTo>
                <a:cubicBezTo>
                  <a:pt x="568411" y="-12513"/>
                  <a:pt x="344616" y="10828"/>
                  <a:pt x="205946" y="3963"/>
                </a:cubicBezTo>
                <a:cubicBezTo>
                  <a:pt x="67276" y="-2902"/>
                  <a:pt x="33638" y="530"/>
                  <a:pt x="0" y="3963"/>
                </a:cubicBezTo>
              </a:path>
            </a:pathLst>
          </a:custGeom>
          <a:noFill/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640826" y="1225067"/>
            <a:ext cx="1537552" cy="61975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线性相关性与秩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 flipH="1">
            <a:off x="2087062" y="2273326"/>
            <a:ext cx="2613766" cy="791709"/>
          </a:xfrm>
          <a:custGeom>
            <a:avLst/>
            <a:gdLst>
              <a:gd name="connsiteX0" fmla="*/ 1787611 w 1787611"/>
              <a:gd name="connsiteY0" fmla="*/ 349952 h 349952"/>
              <a:gd name="connsiteX1" fmla="*/ 832022 w 1787611"/>
              <a:gd name="connsiteY1" fmla="*/ 45152 h 349952"/>
              <a:gd name="connsiteX2" fmla="*/ 205946 w 1787611"/>
              <a:gd name="connsiteY2" fmla="*/ 3963 h 349952"/>
              <a:gd name="connsiteX3" fmla="*/ 0 w 1787611"/>
              <a:gd name="connsiteY3" fmla="*/ 3963 h 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611" h="349952">
                <a:moveTo>
                  <a:pt x="1787611" y="349952"/>
                </a:moveTo>
                <a:cubicBezTo>
                  <a:pt x="1441622" y="226384"/>
                  <a:pt x="1095633" y="102817"/>
                  <a:pt x="832022" y="45152"/>
                </a:cubicBezTo>
                <a:cubicBezTo>
                  <a:pt x="568411" y="-12513"/>
                  <a:pt x="344616" y="10828"/>
                  <a:pt x="205946" y="3963"/>
                </a:cubicBezTo>
                <a:cubicBezTo>
                  <a:pt x="67276" y="-2902"/>
                  <a:pt x="33638" y="530"/>
                  <a:pt x="0" y="3963"/>
                </a:cubicBezTo>
              </a:path>
            </a:pathLst>
          </a:custGeom>
          <a:noFill/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719042" y="3260384"/>
            <a:ext cx="1537552" cy="879475"/>
          </a:xfrm>
          <a:prstGeom prst="round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矩阵运算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72821" y="2106317"/>
            <a:ext cx="1537552" cy="879475"/>
          </a:xfrm>
          <a:prstGeom prst="round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线性方程组求解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 flipH="1" flipV="1">
            <a:off x="2140597" y="3447320"/>
            <a:ext cx="2624266" cy="310254"/>
          </a:xfrm>
          <a:custGeom>
            <a:avLst/>
            <a:gdLst>
              <a:gd name="connsiteX0" fmla="*/ 1787611 w 1787611"/>
              <a:gd name="connsiteY0" fmla="*/ 349952 h 349952"/>
              <a:gd name="connsiteX1" fmla="*/ 832022 w 1787611"/>
              <a:gd name="connsiteY1" fmla="*/ 45152 h 349952"/>
              <a:gd name="connsiteX2" fmla="*/ 205946 w 1787611"/>
              <a:gd name="connsiteY2" fmla="*/ 3963 h 349952"/>
              <a:gd name="connsiteX3" fmla="*/ 0 w 1787611"/>
              <a:gd name="connsiteY3" fmla="*/ 3963 h 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611" h="349952">
                <a:moveTo>
                  <a:pt x="1787611" y="349952"/>
                </a:moveTo>
                <a:cubicBezTo>
                  <a:pt x="1441622" y="226384"/>
                  <a:pt x="1095633" y="102817"/>
                  <a:pt x="832022" y="45152"/>
                </a:cubicBezTo>
                <a:cubicBezTo>
                  <a:pt x="568411" y="-12513"/>
                  <a:pt x="344616" y="10828"/>
                  <a:pt x="205946" y="3963"/>
                </a:cubicBezTo>
                <a:cubicBezTo>
                  <a:pt x="67276" y="-2902"/>
                  <a:pt x="33638" y="530"/>
                  <a:pt x="0" y="3963"/>
                </a:cubicBezTo>
              </a:path>
            </a:pathLst>
          </a:custGeom>
          <a:noFill/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flipH="1" flipV="1">
            <a:off x="2149747" y="4067342"/>
            <a:ext cx="2577710" cy="585794"/>
          </a:xfrm>
          <a:custGeom>
            <a:avLst/>
            <a:gdLst>
              <a:gd name="connsiteX0" fmla="*/ 1787611 w 1787611"/>
              <a:gd name="connsiteY0" fmla="*/ 349952 h 349952"/>
              <a:gd name="connsiteX1" fmla="*/ 832022 w 1787611"/>
              <a:gd name="connsiteY1" fmla="*/ 45152 h 349952"/>
              <a:gd name="connsiteX2" fmla="*/ 205946 w 1787611"/>
              <a:gd name="connsiteY2" fmla="*/ 3963 h 349952"/>
              <a:gd name="connsiteX3" fmla="*/ 0 w 1787611"/>
              <a:gd name="connsiteY3" fmla="*/ 3963 h 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611" h="349952">
                <a:moveTo>
                  <a:pt x="1787611" y="349952"/>
                </a:moveTo>
                <a:cubicBezTo>
                  <a:pt x="1441622" y="226384"/>
                  <a:pt x="1095633" y="102817"/>
                  <a:pt x="832022" y="45152"/>
                </a:cubicBezTo>
                <a:cubicBezTo>
                  <a:pt x="568411" y="-12513"/>
                  <a:pt x="344616" y="10828"/>
                  <a:pt x="205946" y="3963"/>
                </a:cubicBezTo>
                <a:cubicBezTo>
                  <a:pt x="67276" y="-2902"/>
                  <a:pt x="33638" y="530"/>
                  <a:pt x="0" y="3963"/>
                </a:cubicBezTo>
              </a:path>
            </a:pathLst>
          </a:custGeom>
          <a:noFill/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781484" y="4492615"/>
            <a:ext cx="1456896" cy="39455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行列式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753477" y="5110651"/>
            <a:ext cx="1456896" cy="47858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向量空间与正交性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flipH="1" flipV="1">
            <a:off x="2087062" y="4689891"/>
            <a:ext cx="2673052" cy="676453"/>
          </a:xfrm>
          <a:custGeom>
            <a:avLst/>
            <a:gdLst>
              <a:gd name="connsiteX0" fmla="*/ 1787611 w 1787611"/>
              <a:gd name="connsiteY0" fmla="*/ 349952 h 349952"/>
              <a:gd name="connsiteX1" fmla="*/ 832022 w 1787611"/>
              <a:gd name="connsiteY1" fmla="*/ 45152 h 349952"/>
              <a:gd name="connsiteX2" fmla="*/ 205946 w 1787611"/>
              <a:gd name="connsiteY2" fmla="*/ 3963 h 349952"/>
              <a:gd name="connsiteX3" fmla="*/ 0 w 1787611"/>
              <a:gd name="connsiteY3" fmla="*/ 3963 h 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611" h="349952">
                <a:moveTo>
                  <a:pt x="1787611" y="349952"/>
                </a:moveTo>
                <a:cubicBezTo>
                  <a:pt x="1441622" y="226384"/>
                  <a:pt x="1095633" y="102817"/>
                  <a:pt x="832022" y="45152"/>
                </a:cubicBezTo>
                <a:cubicBezTo>
                  <a:pt x="568411" y="-12513"/>
                  <a:pt x="344616" y="10828"/>
                  <a:pt x="205946" y="3963"/>
                </a:cubicBezTo>
                <a:cubicBezTo>
                  <a:pt x="67276" y="-2902"/>
                  <a:pt x="33638" y="530"/>
                  <a:pt x="0" y="3963"/>
                </a:cubicBezTo>
              </a:path>
            </a:pathLst>
          </a:custGeom>
          <a:noFill/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781484" y="5789626"/>
            <a:ext cx="1537552" cy="8794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特征值与相似对角化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二次型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 flipH="1">
            <a:off x="1929908" y="5335476"/>
            <a:ext cx="2930124" cy="995915"/>
          </a:xfrm>
          <a:custGeom>
            <a:avLst/>
            <a:gdLst>
              <a:gd name="connsiteX0" fmla="*/ 1878774 w 1878774"/>
              <a:gd name="connsiteY0" fmla="*/ 0 h 1019079"/>
              <a:gd name="connsiteX1" fmla="*/ 1211510 w 1878774"/>
              <a:gd name="connsiteY1" fmla="*/ 667265 h 1019079"/>
              <a:gd name="connsiteX2" fmla="*/ 148828 w 1878774"/>
              <a:gd name="connsiteY2" fmla="*/ 972065 h 1019079"/>
              <a:gd name="connsiteX3" fmla="*/ 33499 w 1878774"/>
              <a:gd name="connsiteY3" fmla="*/ 1013254 h 101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8774" h="1019079">
                <a:moveTo>
                  <a:pt x="1878774" y="0"/>
                </a:moveTo>
                <a:cubicBezTo>
                  <a:pt x="1689304" y="252627"/>
                  <a:pt x="1499834" y="505254"/>
                  <a:pt x="1211510" y="667265"/>
                </a:cubicBezTo>
                <a:cubicBezTo>
                  <a:pt x="923186" y="829276"/>
                  <a:pt x="345163" y="914400"/>
                  <a:pt x="148828" y="972065"/>
                </a:cubicBezTo>
                <a:cubicBezTo>
                  <a:pt x="-47507" y="1029730"/>
                  <a:pt x="-7004" y="1021492"/>
                  <a:pt x="33499" y="1013254"/>
                </a:cubicBezTo>
              </a:path>
            </a:pathLst>
          </a:custGeom>
          <a:noFill/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375"/>
            <a:ext cx="9144000" cy="4286250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95288" y="2349500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第一章 </a:t>
            </a:r>
            <a:r>
              <a:rPr lang="zh-CN" altLang="en-US" sz="4800" dirty="0" smtClean="0"/>
              <a:t>矩阵</a:t>
            </a:r>
            <a:r>
              <a:rPr lang="zh-CN" altLang="en-US" sz="4800" dirty="0"/>
              <a:t>及其初等变换</a:t>
            </a:r>
            <a:endParaRPr lang="zh-CN" altLang="en-US" sz="4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3325" y="2056972"/>
            <a:ext cx="7289800" cy="4022725"/>
          </a:xfrm>
          <a:ln w="57150">
            <a:solidFill>
              <a:schemeClr val="bg1"/>
            </a:solidFill>
          </a:ln>
          <a:effectLst/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矩阵及其运算</a:t>
            </a:r>
            <a:endParaRPr lang="en-US" altLang="zh-CN" sz="2800" b="1" dirty="0" smtClean="0"/>
          </a:p>
          <a:p>
            <a:pPr marL="109728" indent="0">
              <a:lnSpc>
                <a:spcPct val="100000"/>
              </a:lnSpc>
              <a:buNone/>
            </a:pPr>
            <a:r>
              <a:rPr lang="zh-CN" altLang="en-US" sz="2800" dirty="0" smtClean="0"/>
              <a:t>                  </a:t>
            </a:r>
            <a:r>
              <a:rPr lang="zh-CN" altLang="en-US" sz="2400" dirty="0" smtClean="0"/>
              <a:t>概念 线性运算 乘法 转置 对称阵</a:t>
            </a:r>
            <a:endParaRPr lang="en-US" altLang="zh-CN" sz="24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向量与分块矩阵</a:t>
            </a:r>
            <a:endParaRPr lang="en-US" altLang="zh-CN" sz="2800" b="1" dirty="0"/>
          </a:p>
          <a:p>
            <a:pPr marL="109728" indent="0">
              <a:lnSpc>
                <a:spcPct val="100000"/>
              </a:lnSpc>
              <a:buNone/>
            </a:pPr>
            <a:r>
              <a:rPr lang="zh-CN" altLang="en-US" sz="2800" dirty="0" smtClean="0"/>
              <a:t>                    </a:t>
            </a:r>
            <a:r>
              <a:rPr lang="zh-CN" altLang="en-US" sz="2400" dirty="0" smtClean="0"/>
              <a:t>向量  </a:t>
            </a:r>
            <a:r>
              <a:rPr lang="zh-CN" altLang="en-US" sz="2400" dirty="0"/>
              <a:t>分块</a:t>
            </a:r>
            <a:r>
              <a:rPr lang="zh-CN" altLang="en-US" sz="2400" dirty="0" smtClean="0"/>
              <a:t>阵</a:t>
            </a:r>
            <a:endParaRPr lang="en-US" altLang="zh-CN" sz="24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初等变换与初等矩阵</a:t>
            </a:r>
            <a:endParaRPr lang="en-US" altLang="zh-CN" sz="2800" b="1" dirty="0"/>
          </a:p>
          <a:p>
            <a:pPr marL="109728" indent="0">
              <a:lnSpc>
                <a:spcPct val="100000"/>
              </a:lnSpc>
              <a:buNone/>
            </a:pPr>
            <a:r>
              <a:rPr lang="zh-CN" altLang="en-US" sz="2800" dirty="0" smtClean="0"/>
              <a:t>                    </a:t>
            </a:r>
            <a:r>
              <a:rPr lang="zh-CN" altLang="en-US" sz="2400" dirty="0" smtClean="0"/>
              <a:t>初等变换 </a:t>
            </a:r>
            <a:r>
              <a:rPr lang="zh-CN" altLang="en-US" sz="2400" dirty="0"/>
              <a:t>初等阵 等价标准型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3BEB-427C-4D1F-8830-506A663CF3B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68350" y="1916832"/>
            <a:ext cx="7908106" cy="3960440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" y="1268760"/>
            <a:ext cx="9144000" cy="4286250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95288" y="2349500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1.1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矩阵及其运算</a:t>
            </a:r>
          </a:p>
        </p:txBody>
      </p:sp>
    </p:spTree>
    <p:extLst>
      <p:ext uri="{BB962C8B-B14F-4D97-AF65-F5344CB8AC3E}">
        <p14:creationId xmlns:p14="http://schemas.microsoft.com/office/powerpoint/2010/main" val="24053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11760" y="2780928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      矩阵的概念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264246" y="722444"/>
            <a:ext cx="8615579" cy="5352658"/>
            <a:chOff x="928662" y="1559674"/>
            <a:chExt cx="7286676" cy="2655144"/>
          </a:xfrm>
        </p:grpSpPr>
        <p:sp>
          <p:nvSpPr>
            <p:cNvPr id="9" name="圆角矩形 8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144629" y="1559674"/>
              <a:ext cx="1928825" cy="3849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定义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1-1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4"/>
              <p:cNvSpPr txBox="1"/>
              <p:nvPr/>
            </p:nvSpPr>
            <p:spPr>
              <a:xfrm>
                <a:off x="869163" y="1458614"/>
                <a:ext cx="6053773" cy="496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b="0" dirty="0" smtClean="0">
                    <a:latin typeface="+mn-ea"/>
                    <a:ea typeface="+mn-ea"/>
                  </a:rPr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b="0" dirty="0" smtClean="0">
                    <a:latin typeface="+mn-ea"/>
                    <a:ea typeface="+mn-ea"/>
                  </a:rPr>
                  <a:t>所排成的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</m:oMath>
                </a14:m>
                <a:r>
                  <a:rPr lang="zh-CN" altLang="en-US" sz="2400" b="0" dirty="0" smtClean="0">
                    <a:latin typeface="+mn-ea"/>
                    <a:ea typeface="+mn-ea"/>
                  </a:rPr>
                  <a:t>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b="0" dirty="0" smtClean="0">
                    <a:latin typeface="+mn-ea"/>
                    <a:ea typeface="+mn-ea"/>
                  </a:rPr>
                  <a:t>列的矩形数表</a:t>
                </a:r>
                <a:endParaRPr lang="en-US" altLang="zh-CN" sz="2400" b="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63" y="1458614"/>
                <a:ext cx="6053773" cy="496674"/>
              </a:xfrm>
              <a:prstGeom prst="rect">
                <a:avLst/>
              </a:prstGeom>
              <a:blipFill rotWithShape="0">
                <a:blip r:embed="rId3"/>
                <a:stretch>
                  <a:fillRect l="-1611" t="-7317" r="-504" b="-2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5"/>
              <p:cNvSpPr txBox="1"/>
              <p:nvPr/>
            </p:nvSpPr>
            <p:spPr>
              <a:xfrm>
                <a:off x="2728216" y="2178694"/>
                <a:ext cx="3307509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216" y="2178694"/>
                <a:ext cx="3307509" cy="14529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6"/>
              <p:cNvSpPr txBox="1"/>
              <p:nvPr/>
            </p:nvSpPr>
            <p:spPr>
              <a:xfrm>
                <a:off x="869163" y="3935668"/>
                <a:ext cx="22595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0" dirty="0" smtClean="0">
                    <a:latin typeface="+mn-ea"/>
                    <a:ea typeface="+mn-ea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𝒎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矩阵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63" y="3935668"/>
                <a:ext cx="225952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324" t="-10667" r="-3784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7"/>
              <p:cNvSpPr txBox="1"/>
              <p:nvPr/>
            </p:nvSpPr>
            <p:spPr>
              <a:xfrm>
                <a:off x="848635" y="4486355"/>
                <a:ext cx="8076057" cy="567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通常用</a:t>
                </a:r>
                <a:r>
                  <a:rPr lang="zh-CN" altLang="en-US" sz="2400" b="1" dirty="0" smtClean="0">
                    <a:latin typeface="+mn-ea"/>
                    <a:ea typeface="+mn-ea"/>
                  </a:rPr>
                  <a:t>大写黑体字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母表示，上面矩阵可表示为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𝒎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5" y="4486355"/>
                <a:ext cx="8076057" cy="567912"/>
              </a:xfrm>
              <a:prstGeom prst="rect">
                <a:avLst/>
              </a:prstGeom>
              <a:blipFill rotWithShape="0">
                <a:blip r:embed="rId6"/>
                <a:stretch>
                  <a:fillRect l="-1132" t="-2151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8"/>
              <p:cNvSpPr txBox="1"/>
              <p:nvPr/>
            </p:nvSpPr>
            <p:spPr>
              <a:xfrm>
                <a:off x="869163" y="5155960"/>
                <a:ext cx="5911105" cy="496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𝒊𝒋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位于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的第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行第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列，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叫做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𝒊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𝒋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列元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63" y="5155960"/>
                <a:ext cx="5911105" cy="496674"/>
              </a:xfrm>
              <a:prstGeom prst="rect">
                <a:avLst/>
              </a:prstGeom>
              <a:blipFill rotWithShape="0">
                <a:blip r:embed="rId7"/>
                <a:stretch>
                  <a:fillRect t="-7407" r="-206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89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"/>
          <p:cNvSpPr txBox="1"/>
          <p:nvPr/>
        </p:nvSpPr>
        <p:spPr>
          <a:xfrm>
            <a:off x="323528" y="685584"/>
            <a:ext cx="4740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日常生活中的矩阵：</a:t>
            </a:r>
            <a:r>
              <a:rPr lang="en-US" altLang="zh-CN" sz="2800" b="1" dirty="0" smtClean="0">
                <a:latin typeface="+mn-ea"/>
                <a:ea typeface="+mn-ea"/>
              </a:rPr>
              <a:t>1.</a:t>
            </a:r>
            <a:r>
              <a:rPr lang="zh-CN" altLang="en-US" sz="2800" b="1" dirty="0" smtClean="0">
                <a:latin typeface="+mn-ea"/>
                <a:ea typeface="+mn-ea"/>
              </a:rPr>
              <a:t>成绩单</a:t>
            </a:r>
            <a:endParaRPr lang="en-US" altLang="zh-CN" sz="2800" b="1" dirty="0" smtClean="0">
              <a:latin typeface="+mn-ea"/>
              <a:ea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23022"/>
              </p:ext>
            </p:extLst>
          </p:nvPr>
        </p:nvGraphicFramePr>
        <p:xfrm>
          <a:off x="1380020" y="1583503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英语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化学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赵一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2267744" y="2015551"/>
            <a:ext cx="4896544" cy="21638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6016" y="4179383"/>
            <a:ext cx="0" cy="644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309862" y="4967879"/>
                <a:ext cx="2812308" cy="1484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83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62" y="4967879"/>
                <a:ext cx="2812308" cy="14848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44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60031" y="5733256"/>
            <a:ext cx="366563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"/>
          <p:cNvSpPr txBox="1"/>
          <p:nvPr/>
        </p:nvSpPr>
        <p:spPr>
          <a:xfrm>
            <a:off x="323528" y="685584"/>
            <a:ext cx="7292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日常生活中的矩阵：</a:t>
            </a:r>
            <a:r>
              <a:rPr lang="en-US" altLang="zh-CN" sz="2800" b="1" dirty="0" smtClean="0">
                <a:latin typeface="+mn-ea"/>
                <a:ea typeface="+mn-ea"/>
              </a:rPr>
              <a:t>2. </a:t>
            </a:r>
            <a:r>
              <a:rPr lang="zh-CN" altLang="en-US" sz="2800" b="1" dirty="0" smtClean="0">
                <a:latin typeface="+mn-ea"/>
                <a:ea typeface="+mn-ea"/>
              </a:rPr>
              <a:t>年度生产计划</a:t>
            </a:r>
            <a:r>
              <a:rPr lang="zh-CN" altLang="en-US" b="1" dirty="0" smtClean="0">
                <a:latin typeface="+mn-ea"/>
                <a:ea typeface="+mn-ea"/>
              </a:rPr>
              <a:t>（单位万辆）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83979"/>
              </p:ext>
            </p:extLst>
          </p:nvPr>
        </p:nvGraphicFramePr>
        <p:xfrm>
          <a:off x="2032036" y="1783551"/>
          <a:ext cx="508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48"/>
                <a:gridCol w="928252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一季度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二季度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三季度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四季度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新捷达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新宝来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新高尔夫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速腾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迈腾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辉腾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2791556" y="2215599"/>
            <a:ext cx="4320480" cy="21638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6016" y="4379431"/>
            <a:ext cx="0" cy="644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567945" y="5023911"/>
                <a:ext cx="2296141" cy="1549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945" y="5023911"/>
                <a:ext cx="2296141" cy="15490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598848" y="5015187"/>
                <a:ext cx="1602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j-ea"/>
                        </a:rPr>
                        <m:t>𝟔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j-ea"/>
                        </a:rPr>
                        <m:t>×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j-ea"/>
                        </a:rPr>
                        <m:t>𝟒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+mj-ea"/>
                        </a:rPr>
                        <m:t>矩阵</m:t>
                      </m:r>
                    </m:oMath>
                  </m:oMathPara>
                </a14:m>
                <a:endParaRPr lang="zh-CN" altLang="en-US" sz="24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848" y="5015187"/>
                <a:ext cx="1602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5226594" y="5913276"/>
            <a:ext cx="13406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67285" y="5682443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4</a:t>
            </a:r>
            <a:r>
              <a:rPr lang="zh-CN" altLang="en-US" sz="2400" b="1" dirty="0" smtClean="0">
                <a:latin typeface="+mj-ea"/>
                <a:ea typeface="+mj-ea"/>
              </a:rPr>
              <a:t>行</a:t>
            </a:r>
            <a:r>
              <a:rPr lang="en-US" altLang="zh-CN" sz="2400" b="1" dirty="0" smtClean="0">
                <a:latin typeface="+mj-ea"/>
                <a:ea typeface="+mj-ea"/>
              </a:rPr>
              <a:t>3</a:t>
            </a:r>
            <a:r>
              <a:rPr lang="zh-CN" altLang="en-US" sz="2400" b="1" dirty="0" smtClean="0">
                <a:latin typeface="+mj-ea"/>
                <a:ea typeface="+mj-ea"/>
              </a:rPr>
              <a:t>列</a:t>
            </a:r>
            <a:r>
              <a:rPr lang="zh-CN" altLang="en-US" sz="2400" b="1" dirty="0">
                <a:latin typeface="+mj-ea"/>
                <a:ea typeface="+mj-ea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05063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4" grpId="0" animBg="1"/>
      <p:bldP spid="7" grpId="0"/>
      <p:bldP spid="5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73852" y="1310654"/>
            <a:ext cx="8534722" cy="283650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3BEB-427C-4D1F-8830-506A663CF3B7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0542" y="1914909"/>
                <a:ext cx="7572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若矩阵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𝑩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有相同的行数和列数，则称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𝑩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同型</a:t>
                </a:r>
                <a:endParaRPr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42" y="1914909"/>
                <a:ext cx="757290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47" t="-10526" r="-88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275" y="2560602"/>
                <a:ext cx="7104317" cy="567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若两个同型矩阵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𝑩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的对应</a:t>
                </a:r>
                <a:endPara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5" y="2560602"/>
                <a:ext cx="7104317" cy="567912"/>
              </a:xfrm>
              <a:prstGeom prst="rect">
                <a:avLst/>
              </a:prstGeom>
              <a:blipFill rotWithShape="0">
                <a:blip r:embed="rId3"/>
                <a:stretch>
                  <a:fillRect l="-1115" t="-2151" r="-1201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65275" y="3312542"/>
                <a:ext cx="7767191" cy="496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元素都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相等，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,∀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则称矩阵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𝑩</m:t>
                    </m:r>
                    <m:r>
                      <a:rPr lang="zh-CN" altLang="en-US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相等，即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𝑩</m:t>
                    </m:r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5" y="3312542"/>
                <a:ext cx="7767191" cy="496674"/>
              </a:xfrm>
              <a:prstGeom prst="rect">
                <a:avLst/>
              </a:prstGeom>
              <a:blipFill rotWithShape="0">
                <a:blip r:embed="rId4"/>
                <a:stretch>
                  <a:fillRect l="-1177" t="-7317" r="-392" b="-2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图: 终止 8"/>
          <p:cNvSpPr/>
          <p:nvPr/>
        </p:nvSpPr>
        <p:spPr bwMode="auto">
          <a:xfrm>
            <a:off x="374403" y="836712"/>
            <a:ext cx="3023785" cy="77606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矩阵同型与等价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4"/>
              <p:cNvSpPr txBox="1"/>
              <p:nvPr/>
            </p:nvSpPr>
            <p:spPr>
              <a:xfrm>
                <a:off x="983325" y="4547576"/>
                <a:ext cx="7651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若矩阵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中所有元素都是实数，称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zh-CN" alt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实数阵（实阵）</a:t>
                </a:r>
                <a:endParaRPr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25" y="4547576"/>
                <a:ext cx="765145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36" t="-10526" r="-55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"/>
              <p:cNvSpPr txBox="1"/>
              <p:nvPr/>
            </p:nvSpPr>
            <p:spPr>
              <a:xfrm>
                <a:off x="992205" y="5208762"/>
                <a:ext cx="60222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𝑚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表示所有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型实阵构成的集合</a:t>
                </a:r>
                <a:endParaRPr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05" y="5208762"/>
                <a:ext cx="602229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417" t="-10526" r="-50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4"/>
              <p:cNvSpPr txBox="1"/>
              <p:nvPr/>
            </p:nvSpPr>
            <p:spPr>
              <a:xfrm>
                <a:off x="992205" y="5871327"/>
                <a:ext cx="73436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若矩阵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中所有元素都取复数，则称矩阵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zh-CN" alt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复数阵</a:t>
                </a:r>
                <a:endParaRPr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05" y="5871327"/>
                <a:ext cx="7343677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163" t="-10526" r="-58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/>
      <p:bldP spid="7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39552" y="1916832"/>
            <a:ext cx="8133576" cy="3312368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0070C0"/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55576" y="1124744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线性代数课程的特点：</a:t>
            </a:r>
            <a:endParaRPr lang="zh-CN" altLang="en-US" sz="3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2060848"/>
            <a:ext cx="8225329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  <a:ea typeface="+mn-ea"/>
              </a:rPr>
              <a:t>抽象：</a:t>
            </a:r>
            <a:r>
              <a:rPr lang="zh-CN" altLang="en-US" sz="2400" dirty="0" smtClean="0">
                <a:latin typeface="+mn-ea"/>
                <a:ea typeface="+mn-ea"/>
              </a:rPr>
              <a:t>　　　　　具体例子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工科数学：</a:t>
            </a:r>
            <a:r>
              <a:rPr lang="zh-CN" altLang="en-US" sz="2400" dirty="0" smtClean="0">
                <a:latin typeface="+mn-ea"/>
                <a:ea typeface="+mn-ea"/>
              </a:rPr>
              <a:t>　　　运算为主　　非熟练，非运算技巧；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　</a:t>
            </a:r>
            <a:r>
              <a:rPr lang="zh-CN" altLang="en-US" sz="2400" dirty="0" smtClean="0">
                <a:latin typeface="+mn-ea"/>
                <a:ea typeface="+mn-ea"/>
              </a:rPr>
              <a:t>　　　　　　　　而是为何这么算，逻辑（理解）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课程进度快：</a:t>
            </a:r>
            <a:r>
              <a:rPr lang="zh-CN" altLang="en-US" sz="2400" dirty="0" smtClean="0">
                <a:latin typeface="+mn-ea"/>
                <a:ea typeface="+mn-ea"/>
              </a:rPr>
              <a:t>　　笔记、预习、复习（思考题　作业）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　</a:t>
            </a:r>
            <a:r>
              <a:rPr lang="zh-CN" altLang="en-US" sz="2400" dirty="0" smtClean="0">
                <a:latin typeface="+mn-ea"/>
                <a:ea typeface="+mn-ea"/>
              </a:rPr>
              <a:t>　　　　　　　　练习册留给有余力的同学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310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71178" y="6585158"/>
            <a:ext cx="730250" cy="274638"/>
          </a:xfrm>
        </p:spPr>
        <p:txBody>
          <a:bodyPr/>
          <a:lstStyle/>
          <a:p>
            <a:fld id="{772A3BEB-427C-4D1F-8830-506A663CF3B7}" type="slidenum">
              <a:rPr lang="zh-CN" altLang="en-US" smtClean="0"/>
              <a:pPr/>
              <a:t>20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34858" y="1455276"/>
                <a:ext cx="59180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时，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只有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一行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称为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行矩阵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58" y="1455276"/>
                <a:ext cx="591803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442" t="-10667" r="-92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7026" y="1964067"/>
                <a:ext cx="2833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,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,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,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026" y="1964067"/>
                <a:ext cx="283327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34858" y="2692054"/>
                <a:ext cx="5836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时，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只有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一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列，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称为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列矩阵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58" y="2692054"/>
                <a:ext cx="583627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463" t="-10667" r="-1045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69469" y="3140060"/>
                <a:ext cx="833562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469" y="3140060"/>
                <a:ext cx="833562" cy="14529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39466" y="4579362"/>
                <a:ext cx="6663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时，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即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行数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等于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列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数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称为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阶方阵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66" y="4579362"/>
                <a:ext cx="6663427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28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4534" y="5127684"/>
                <a:ext cx="30231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34" y="5127684"/>
                <a:ext cx="3023135" cy="14529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圆角矩形 19"/>
          <p:cNvSpPr/>
          <p:nvPr/>
        </p:nvSpPr>
        <p:spPr>
          <a:xfrm>
            <a:off x="539552" y="1272601"/>
            <a:ext cx="8161876" cy="544335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终止 26"/>
          <p:cNvSpPr/>
          <p:nvPr/>
        </p:nvSpPr>
        <p:spPr bwMode="auto">
          <a:xfrm>
            <a:off x="519600" y="722444"/>
            <a:ext cx="2280593" cy="77606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特殊矩阵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6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20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31052" y="6309659"/>
            <a:ext cx="730250" cy="274638"/>
          </a:xfrm>
        </p:spPr>
        <p:txBody>
          <a:bodyPr/>
          <a:lstStyle/>
          <a:p>
            <a:fld id="{772A3BEB-427C-4D1F-8830-506A663CF3B7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15" name="组合 1"/>
          <p:cNvGrpSpPr>
            <a:grpSpLocks/>
          </p:cNvGrpSpPr>
          <p:nvPr/>
        </p:nvGrpSpPr>
        <p:grpSpPr bwMode="auto">
          <a:xfrm>
            <a:off x="4215961" y="156306"/>
            <a:ext cx="4786313" cy="441325"/>
            <a:chOff x="6228184" y="107340"/>
            <a:chExt cx="2843808" cy="441340"/>
          </a:xfrm>
        </p:grpSpPr>
        <p:sp>
          <p:nvSpPr>
            <p:cNvPr id="1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圆角矩形 19"/>
          <p:cNvSpPr/>
          <p:nvPr/>
        </p:nvSpPr>
        <p:spPr>
          <a:xfrm>
            <a:off x="499426" y="777237"/>
            <a:ext cx="8161876" cy="56632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"/>
              <p:cNvSpPr txBox="1"/>
              <p:nvPr/>
            </p:nvSpPr>
            <p:spPr>
              <a:xfrm>
                <a:off x="2965171" y="898222"/>
                <a:ext cx="3115148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171" y="898222"/>
                <a:ext cx="3115148" cy="14529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3"/>
          <p:cNvSpPr txBox="1"/>
          <p:nvPr/>
        </p:nvSpPr>
        <p:spPr>
          <a:xfrm>
            <a:off x="1032610" y="2472169"/>
            <a:ext cx="7244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  <a:ea typeface="+mn-ea"/>
              </a:rPr>
              <a:t>称方阵中从左上角到右下角的连线叫做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主对角线</a:t>
            </a:r>
            <a:r>
              <a:rPr lang="zh-CN" altLang="en-US" sz="2400" dirty="0" smtClean="0">
                <a:latin typeface="+mn-ea"/>
                <a:ea typeface="+mn-ea"/>
              </a:rPr>
              <a:t>；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"/>
              <p:cNvSpPr txBox="1"/>
              <p:nvPr/>
            </p:nvSpPr>
            <p:spPr>
              <a:xfrm>
                <a:off x="1032610" y="2942507"/>
                <a:ext cx="67095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     主对角线上的元素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称为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对角元</a:t>
                </a:r>
                <a:r>
                  <a:rPr lang="en-US" altLang="zh-CN" sz="2400" dirty="0"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10" y="2942507"/>
                <a:ext cx="6709529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7"/>
          <p:cNvSpPr txBox="1"/>
          <p:nvPr/>
        </p:nvSpPr>
        <p:spPr>
          <a:xfrm>
            <a:off x="1474955" y="3391912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称方阵中从</a:t>
            </a:r>
            <a:r>
              <a:rPr lang="zh-CN" altLang="en-US" sz="2400" dirty="0">
                <a:latin typeface="+mn-ea"/>
                <a:ea typeface="+mn-ea"/>
              </a:rPr>
              <a:t>右</a:t>
            </a:r>
            <a:r>
              <a:rPr lang="zh-CN" altLang="en-US" sz="2400" dirty="0" smtClean="0">
                <a:latin typeface="+mn-ea"/>
                <a:ea typeface="+mn-ea"/>
              </a:rPr>
              <a:t>上角到左下角的连线叫做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副对角线</a:t>
            </a:r>
          </a:p>
        </p:txBody>
      </p:sp>
      <p:sp>
        <p:nvSpPr>
          <p:cNvPr id="25" name="TextBox 10"/>
          <p:cNvSpPr txBox="1"/>
          <p:nvPr/>
        </p:nvSpPr>
        <p:spPr>
          <a:xfrm>
            <a:off x="1032610" y="3991531"/>
            <a:ext cx="7459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  <a:ea typeface="+mn-ea"/>
              </a:rPr>
              <a:t>除对角元外，其余元素都为零的</a:t>
            </a:r>
            <a:r>
              <a:rPr lang="en-US" altLang="zh-CN" sz="24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+mn-ea"/>
                <a:ea typeface="+mn-ea"/>
              </a:rPr>
              <a:t>阶方阵称为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对角阵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1"/>
              <p:cNvSpPr txBox="1"/>
              <p:nvPr/>
            </p:nvSpPr>
            <p:spPr>
              <a:xfrm>
                <a:off x="3042379" y="4386392"/>
                <a:ext cx="2662396" cy="1496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379" y="4386392"/>
                <a:ext cx="2662396" cy="14963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2"/>
              <p:cNvSpPr txBox="1"/>
              <p:nvPr/>
            </p:nvSpPr>
            <p:spPr>
              <a:xfrm>
                <a:off x="2436373" y="5918837"/>
                <a:ext cx="390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可记为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𝒅𝒊𝒂𝒈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373" y="5918837"/>
                <a:ext cx="3903441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50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3275856" y="1022519"/>
            <a:ext cx="2448272" cy="11823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75856" y="1085142"/>
            <a:ext cx="2304256" cy="119173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终止 28"/>
          <p:cNvSpPr/>
          <p:nvPr/>
        </p:nvSpPr>
        <p:spPr bwMode="auto">
          <a:xfrm>
            <a:off x="384188" y="542777"/>
            <a:ext cx="2280593" cy="77606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对角阵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6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  <p:bldP spid="23" grpId="0"/>
      <p:bldP spid="24" grpId="0"/>
      <p:bldP spid="25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31052" y="6309659"/>
            <a:ext cx="730250" cy="274638"/>
          </a:xfrm>
        </p:spPr>
        <p:txBody>
          <a:bodyPr/>
          <a:lstStyle/>
          <a:p>
            <a:fld id="{772A3BEB-427C-4D1F-8830-506A663CF3B7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15" name="组合 1"/>
          <p:cNvGrpSpPr>
            <a:grpSpLocks/>
          </p:cNvGrpSpPr>
          <p:nvPr/>
        </p:nvGrpSpPr>
        <p:grpSpPr bwMode="auto">
          <a:xfrm>
            <a:off x="4215961" y="156306"/>
            <a:ext cx="4786313" cy="441325"/>
            <a:chOff x="6228184" y="107340"/>
            <a:chExt cx="2843808" cy="441340"/>
          </a:xfrm>
        </p:grpSpPr>
        <p:sp>
          <p:nvSpPr>
            <p:cNvPr id="1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圆角矩形 19"/>
          <p:cNvSpPr/>
          <p:nvPr/>
        </p:nvSpPr>
        <p:spPr>
          <a:xfrm>
            <a:off x="499426" y="777237"/>
            <a:ext cx="8161876" cy="56632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"/>
              <p:cNvSpPr txBox="1"/>
              <p:nvPr/>
            </p:nvSpPr>
            <p:spPr>
              <a:xfrm>
                <a:off x="2643562" y="1983599"/>
                <a:ext cx="3075970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562" y="1983599"/>
                <a:ext cx="3075970" cy="14529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3"/>
          <p:cNvSpPr txBox="1"/>
          <p:nvPr/>
        </p:nvSpPr>
        <p:spPr>
          <a:xfrm>
            <a:off x="1043608" y="1479543"/>
            <a:ext cx="725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若方阵主对角线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方元素都为零，则称为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上三角阵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TextBox 4"/>
          <p:cNvSpPr txBox="1"/>
          <p:nvPr/>
        </p:nvSpPr>
        <p:spPr>
          <a:xfrm>
            <a:off x="1044600" y="3351751"/>
            <a:ext cx="725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若方阵主对角线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方元素都为零，则称为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下三角阵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"/>
              <p:cNvSpPr txBox="1"/>
              <p:nvPr/>
            </p:nvSpPr>
            <p:spPr>
              <a:xfrm>
                <a:off x="2700781" y="3855807"/>
                <a:ext cx="3115148" cy="1488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781" y="3855807"/>
                <a:ext cx="3115148" cy="14886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7"/>
          <p:cNvSpPr txBox="1"/>
          <p:nvPr/>
        </p:nvSpPr>
        <p:spPr>
          <a:xfrm>
            <a:off x="1094908" y="5386811"/>
            <a:ext cx="4786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上三角阵和下三角阵统称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三角阵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TextBox 9"/>
          <p:cNvSpPr txBox="1"/>
          <p:nvPr/>
        </p:nvSpPr>
        <p:spPr>
          <a:xfrm>
            <a:off x="1628177" y="587762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显然对角阵既是上三角阵也是下三角阵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流程图: 终止 34"/>
          <p:cNvSpPr/>
          <p:nvPr/>
        </p:nvSpPr>
        <p:spPr bwMode="auto">
          <a:xfrm>
            <a:off x="487880" y="420832"/>
            <a:ext cx="2280593" cy="77606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三角阵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云形标注 4"/>
              <p:cNvSpPr/>
              <p:nvPr/>
            </p:nvSpPr>
            <p:spPr>
              <a:xfrm>
                <a:off x="6173568" y="2459870"/>
                <a:ext cx="2038135" cy="415610"/>
              </a:xfrm>
              <a:prstGeom prst="cloudCallout">
                <a:avLst>
                  <a:gd name="adj1" fmla="val -79836"/>
                  <a:gd name="adj2" fmla="val -38824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云形标注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568" y="2459870"/>
                <a:ext cx="2038135" cy="415610"/>
              </a:xfrm>
              <a:prstGeom prst="cloudCallout">
                <a:avLst>
                  <a:gd name="adj1" fmla="val -79836"/>
                  <a:gd name="adj2" fmla="val -38824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云形标注 18"/>
              <p:cNvSpPr/>
              <p:nvPr/>
            </p:nvSpPr>
            <p:spPr>
              <a:xfrm>
                <a:off x="6267710" y="4535653"/>
                <a:ext cx="2038135" cy="415610"/>
              </a:xfrm>
              <a:prstGeom prst="cloudCallout">
                <a:avLst>
                  <a:gd name="adj1" fmla="val -79836"/>
                  <a:gd name="adj2" fmla="val -38824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云形标注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710" y="4535653"/>
                <a:ext cx="2038135" cy="415610"/>
              </a:xfrm>
              <a:prstGeom prst="cloudCallout">
                <a:avLst>
                  <a:gd name="adj1" fmla="val -79836"/>
                  <a:gd name="adj2" fmla="val -38824"/>
                </a:avLst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93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/>
      <p:bldP spid="30" grpId="0"/>
      <p:bldP spid="31" grpId="0"/>
      <p:bldP spid="32" grpId="0"/>
      <p:bldP spid="33" grpId="0"/>
      <p:bldP spid="34" grpId="0"/>
      <p:bldP spid="5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31052" y="6309659"/>
            <a:ext cx="730250" cy="274638"/>
          </a:xfrm>
        </p:spPr>
        <p:txBody>
          <a:bodyPr/>
          <a:lstStyle/>
          <a:p>
            <a:fld id="{772A3BEB-427C-4D1F-8830-506A663CF3B7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15" name="组合 1"/>
          <p:cNvGrpSpPr>
            <a:grpSpLocks/>
          </p:cNvGrpSpPr>
          <p:nvPr/>
        </p:nvGrpSpPr>
        <p:grpSpPr bwMode="auto">
          <a:xfrm>
            <a:off x="4357687" y="141798"/>
            <a:ext cx="4786313" cy="441325"/>
            <a:chOff x="6228184" y="107340"/>
            <a:chExt cx="2843808" cy="441340"/>
          </a:xfrm>
        </p:grpSpPr>
        <p:sp>
          <p:nvSpPr>
            <p:cNvPr id="1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圆角矩形 19"/>
              <p:cNvSpPr/>
              <p:nvPr/>
            </p:nvSpPr>
            <p:spPr>
              <a:xfrm>
                <a:off x="444970" y="1145971"/>
                <a:ext cx="8161876" cy="5388067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圆角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0" y="1145971"/>
                <a:ext cx="8161876" cy="538806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7"/>
          <p:cNvSpPr txBox="1"/>
          <p:nvPr/>
        </p:nvSpPr>
        <p:spPr>
          <a:xfrm>
            <a:off x="913847" y="1609989"/>
            <a:ext cx="785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数量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阵：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对角阵的对角元都相等，则称矩阵为数量阵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3"/>
              <p:cNvSpPr txBox="1"/>
              <p:nvPr/>
            </p:nvSpPr>
            <p:spPr>
              <a:xfrm>
                <a:off x="882941" y="3330819"/>
                <a:ext cx="7417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单位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阵：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对角元都为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1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的对角阵，用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+mn-ea"/>
                      </a:rPr>
                      <m:t>𝑬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n-ea"/>
                      </a:rPr>
                      <m:t>或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𝑰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专门表示。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41" y="3330819"/>
                <a:ext cx="741741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50" t="-10526" r="-49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5"/>
              <p:cNvSpPr txBox="1"/>
              <p:nvPr/>
            </p:nvSpPr>
            <p:spPr>
              <a:xfrm>
                <a:off x="2423934" y="3776806"/>
                <a:ext cx="42241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若要强调阶数则表示为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或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34" y="3776806"/>
                <a:ext cx="422410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309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"/>
              <p:cNvSpPr txBox="1"/>
              <p:nvPr/>
            </p:nvSpPr>
            <p:spPr>
              <a:xfrm>
                <a:off x="3245170" y="4265838"/>
                <a:ext cx="2225033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170" y="4265838"/>
                <a:ext cx="2225033" cy="14529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7"/>
              <p:cNvSpPr txBox="1"/>
              <p:nvPr/>
            </p:nvSpPr>
            <p:spPr>
              <a:xfrm>
                <a:off x="971600" y="5788271"/>
                <a:ext cx="7689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零阵：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所有元素都为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0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的矩阵称为</a:t>
                </a:r>
                <a:r>
                  <a:rPr lang="zh-CN" altLang="en-US" sz="2400" b="1" dirty="0" smtClean="0">
                    <a:latin typeface="+mn-ea"/>
                    <a:ea typeface="+mn-ea"/>
                  </a:rPr>
                  <a:t>零阵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表示</a:t>
                </a:r>
              </a:p>
            </p:txBody>
          </p:sp>
        </mc:Choice>
        <mc:Fallback xmlns="">
          <p:sp>
            <p:nvSpPr>
              <p:cNvPr id="24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788271"/>
                <a:ext cx="768986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03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83112" y="2121913"/>
                <a:ext cx="145584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112" y="2121913"/>
                <a:ext cx="1455848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流程图: 终止 26"/>
          <p:cNvSpPr/>
          <p:nvPr/>
        </p:nvSpPr>
        <p:spPr bwMode="auto">
          <a:xfrm>
            <a:off x="179175" y="558963"/>
            <a:ext cx="4222638" cy="77606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单位阵、零阵与数量阵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/>
      <p:bldP spid="21" grpId="0"/>
      <p:bldP spid="22" grpId="0"/>
      <p:bldP spid="23" grpId="0"/>
      <p:bldP spid="2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1115616" y="2638118"/>
            <a:ext cx="720080" cy="20094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215961" y="156306"/>
            <a:ext cx="4786313" cy="441325"/>
            <a:chOff x="6228184" y="107340"/>
            <a:chExt cx="2843808" cy="441340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889346" y="1311491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零阵</a:t>
            </a:r>
            <a:endParaRPr lang="zh-CN" altLang="en-US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889346" y="1910897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列矩阵</a:t>
            </a:r>
            <a:endParaRPr lang="zh-CN" altLang="en-US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889346" y="2543122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行矩阵</a:t>
            </a:r>
            <a:endParaRPr lang="zh-CN" altLang="en-US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2814889" y="461945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方阵</a:t>
            </a:r>
            <a:endParaRPr lang="zh-CN" altLang="en-US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4353919" y="349293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上三角阵</a:t>
            </a:r>
            <a:endParaRPr lang="zh-CN" altLang="en-US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4343590" y="4248578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下三角阵</a:t>
            </a:r>
            <a:endParaRPr lang="zh-CN" altLang="en-US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4367970" y="5081117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对角阵</a:t>
            </a:r>
            <a:endParaRPr lang="zh-CN" altLang="en-US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6046383" y="508111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数量阵</a:t>
            </a:r>
            <a:endParaRPr lang="zh-CN" altLang="en-US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7460366" y="508111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单位阵</a:t>
            </a:r>
            <a:endParaRPr lang="zh-CN" altLang="en-US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159274" y="2638118"/>
            <a:ext cx="615553" cy="192616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特殊矩阵</a:t>
            </a:r>
            <a:endParaRPr lang="zh-CN" altLang="en-US" sz="2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1835696" y="1628800"/>
            <a:ext cx="904737" cy="4896544"/>
          </a:xfrm>
          <a:prstGeom prst="leftBrace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4035814" y="3553704"/>
            <a:ext cx="428746" cy="2683608"/>
          </a:xfrm>
          <a:prstGeom prst="leftBrace">
            <a:avLst/>
          </a:prstGeom>
          <a:noFill/>
          <a:ln w="28575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7154379" y="943557"/>
            <a:ext cx="1540683" cy="2341427"/>
            <a:chOff x="7154379" y="943557"/>
            <a:chExt cx="1540683" cy="234142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20" name="圆角矩形 19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5"/>
              <p:cNvSpPr txBox="1"/>
              <p:nvPr/>
            </p:nvSpPr>
            <p:spPr>
              <a:xfrm>
                <a:off x="4439093" y="6002414"/>
                <a:ext cx="101662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⋯⋯</m:t>
                      </m:r>
                    </m:oMath>
                  </m:oMathPara>
                </a14:m>
                <a:endParaRPr lang="en-US" altLang="zh-CN" sz="2400" b="0" dirty="0" smtClean="0">
                  <a:solidFill>
                    <a:srgbClr val="0070C0"/>
                  </a:solidFill>
                  <a:latin typeface="+mn-ea"/>
                  <a:ea typeface="+mn-ea"/>
                </a:endParaRPr>
              </a:p>
              <a:p>
                <a:endParaRPr lang="zh-CN" altLang="en-US" sz="24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093" y="6002414"/>
                <a:ext cx="1016625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34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35859" y="2780928"/>
            <a:ext cx="4783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</a:t>
            </a: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矩阵的线性运算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2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99592" y="713532"/>
            <a:ext cx="6912768" cy="343497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4"/>
          <p:cNvSpPr txBox="1"/>
          <p:nvPr/>
        </p:nvSpPr>
        <p:spPr>
          <a:xfrm>
            <a:off x="1403648" y="908148"/>
            <a:ext cx="526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加减法：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同型矩阵  对应元素相加减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5"/>
              <p:cNvSpPr txBox="1"/>
              <p:nvPr/>
            </p:nvSpPr>
            <p:spPr>
              <a:xfrm>
                <a:off x="1691680" y="1482947"/>
                <a:ext cx="3322192" cy="567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𝑩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482947"/>
                <a:ext cx="3322192" cy="5679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6"/>
              <p:cNvSpPr txBox="1"/>
              <p:nvPr/>
            </p:nvSpPr>
            <p:spPr>
              <a:xfrm>
                <a:off x="4724745" y="1511519"/>
                <a:ext cx="2468625" cy="567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𝑩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745" y="1511519"/>
                <a:ext cx="2468625" cy="567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7"/>
              <p:cNvSpPr txBox="1"/>
              <p:nvPr/>
            </p:nvSpPr>
            <p:spPr>
              <a:xfrm>
                <a:off x="1664227" y="2045695"/>
                <a:ext cx="3314176" cy="567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𝑩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227" y="2045695"/>
                <a:ext cx="3314176" cy="5679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8"/>
          <p:cNvSpPr txBox="1"/>
          <p:nvPr/>
        </p:nvSpPr>
        <p:spPr>
          <a:xfrm>
            <a:off x="1431716" y="2848846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遍乘矩阵每个元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9"/>
              <p:cNvSpPr txBox="1"/>
              <p:nvPr/>
            </p:nvSpPr>
            <p:spPr>
              <a:xfrm>
                <a:off x="1847202" y="3448684"/>
                <a:ext cx="2354362" cy="567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𝑘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 err="1" smtClean="0">
                                  <a:latin typeface="Cambria Math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40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 err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dirty="0" err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02" y="3448684"/>
                <a:ext cx="2354362" cy="567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>
            <a:off x="-65771" y="46531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1664227" y="50310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"/>
              <p:cNvSpPr txBox="1"/>
              <p:nvPr/>
            </p:nvSpPr>
            <p:spPr>
              <a:xfrm>
                <a:off x="2055681" y="4998553"/>
                <a:ext cx="2669064" cy="71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−2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681" y="4998553"/>
                <a:ext cx="2669064" cy="7156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5"/>
              <p:cNvSpPr txBox="1"/>
              <p:nvPr/>
            </p:nvSpPr>
            <p:spPr>
              <a:xfrm>
                <a:off x="4560276" y="5017010"/>
                <a:ext cx="2568075" cy="71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 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76" y="5017010"/>
                <a:ext cx="2568075" cy="715645"/>
              </a:xfrm>
              <a:prstGeom prst="rect">
                <a:avLst/>
              </a:prstGeom>
              <a:blipFill rotWithShape="0">
                <a:blip r:embed="rId7"/>
                <a:stretch>
                  <a:fillRect l="-3563"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6"/>
              <p:cNvSpPr txBox="1"/>
              <p:nvPr/>
            </p:nvSpPr>
            <p:spPr>
              <a:xfrm>
                <a:off x="4546511" y="5823296"/>
                <a:ext cx="1457194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11" y="5823296"/>
                <a:ext cx="1457194" cy="7496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"/>
          <p:cNvGrpSpPr>
            <a:grpSpLocks/>
          </p:cNvGrpSpPr>
          <p:nvPr/>
        </p:nvGrpSpPr>
        <p:grpSpPr bwMode="auto">
          <a:xfrm>
            <a:off x="4472891" y="200769"/>
            <a:ext cx="4786313" cy="441325"/>
            <a:chOff x="6228184" y="107340"/>
            <a:chExt cx="2843808" cy="441340"/>
          </a:xfrm>
        </p:grpSpPr>
        <p:sp>
          <p:nvSpPr>
            <p:cNvPr id="1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059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3" grpId="0"/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51520" y="836712"/>
            <a:ext cx="8748464" cy="517571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01517" y="6521280"/>
            <a:ext cx="730250" cy="274638"/>
          </a:xfrm>
        </p:spPr>
        <p:txBody>
          <a:bodyPr/>
          <a:lstStyle/>
          <a:p>
            <a:fld id="{772A3BEB-427C-4D1F-8830-506A663CF3B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1061" y="1279716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线性运算的性质：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1356" y="1912404"/>
                <a:ext cx="41174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(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+mn-ea"/>
                        </a:rPr>
                        <m:t>加法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+mn-ea"/>
                        </a:rPr>
                        <m:t>交换律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356" y="1912404"/>
                <a:ext cx="411740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5920" y="2404380"/>
                <a:ext cx="5799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+</m:t>
                    </m:r>
                    <m:r>
                      <a:rPr lang="en-US" altLang="zh-CN" sz="24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altLang="zh-CN" sz="24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+(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𝑩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𝑪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（加法结合律）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20" y="2404380"/>
                <a:ext cx="5799665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r="-115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7091" y="2920175"/>
                <a:ext cx="60260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</a:rPr>
                      <m:t>+</m:t>
                    </m:r>
                    <m:r>
                      <a:rPr lang="en-US" altLang="zh-CN" sz="2400" b="1" i="1" smtClean="0">
                        <a:latin typeface="Cambria Math"/>
                      </a:rPr>
                      <m:t>𝟎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−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(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𝟎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阵是加法的零元</a:t>
                </a:r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91" y="2920175"/>
                <a:ext cx="602600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0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1356" y="3424572"/>
                <a:ext cx="43670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𝑘𝑙</m:t>
                    </m:r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dirty="0" err="1">
                            <a:latin typeface="Cambria Math" panose="02040503050406030204" pitchFamily="18" charset="0"/>
                            <a:ea typeface="+mn-ea"/>
                          </a:rPr>
                          <m:t>𝑙</m:t>
                        </m:r>
                        <m:r>
                          <a:rPr lang="en-US" altLang="zh-CN" sz="2400" b="1" i="1" dirty="0" err="1"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  <a:ea typeface="+mn-ea"/>
                      </a:rPr>
                      <m:t>（数乘的结合律）</m:t>
                    </m:r>
                  </m:oMath>
                </a14:m>
                <a:endParaRPr lang="zh-CN" altLang="en-US" sz="2400" b="1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356" y="3424572"/>
                <a:ext cx="436702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116" t="-10526" r="-697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51356" y="3958159"/>
                <a:ext cx="36497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𝑘</m:t>
                    </m:r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  <a:ea typeface="+mn-ea"/>
                      </a:rPr>
                      <m:t>（数乘的交换律）</m:t>
                    </m:r>
                  </m:oMath>
                </a14:m>
                <a:endParaRPr lang="zh-CN" altLang="en-US" sz="2400" b="1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356" y="3958159"/>
                <a:ext cx="364978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501" t="-10526" r="-100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51356" y="4489164"/>
                <a:ext cx="5003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1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1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i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乘的单位元）</a:t>
                </a:r>
                <a:endParaRPr lang="zh-CN" altLang="en-US" sz="2400" b="1" i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356" y="4489164"/>
                <a:ext cx="500374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44" t="-10526" r="-97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51356" y="4980116"/>
                <a:ext cx="72994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𝑘</m:t>
                    </m:r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r>
                      <a:rPr lang="en-US" altLang="zh-CN" sz="2400" b="0" i="1" smtClean="0">
                        <a:latin typeface="Cambria Math"/>
                      </a:rPr>
                      <m:t>𝑙</m:t>
                    </m:r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𝑩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)=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𝑘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𝑘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𝑩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分配律）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356" y="4980116"/>
                <a:ext cx="7299499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r="-33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798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5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483768" y="2780928"/>
            <a:ext cx="4608512" cy="106984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三    矩阵的乘法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2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827584" y="980728"/>
            <a:ext cx="910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引例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某工厂生产产品</a:t>
            </a:r>
            <a:r>
              <a:rPr lang="en-US" altLang="zh-CN" sz="2400" dirty="0" smtClean="0">
                <a:latin typeface="+mn-ea"/>
                <a:ea typeface="+mn-ea"/>
              </a:rPr>
              <a:t>A 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smtClean="0">
                <a:latin typeface="+mn-ea"/>
                <a:ea typeface="+mn-ea"/>
              </a:rPr>
              <a:t>B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smtClean="0">
                <a:latin typeface="+mn-ea"/>
                <a:ea typeface="+mn-ea"/>
              </a:rPr>
              <a:t>C</a:t>
            </a:r>
            <a:r>
              <a:rPr lang="zh-CN" altLang="en-US" sz="2400" dirty="0" smtClean="0">
                <a:latin typeface="+mn-ea"/>
                <a:ea typeface="+mn-ea"/>
              </a:rPr>
              <a:t>需要</a:t>
            </a:r>
            <a:r>
              <a:rPr lang="en-US" altLang="zh-CN" sz="2400" dirty="0" smtClean="0">
                <a:latin typeface="+mn-ea"/>
                <a:ea typeface="+mn-ea"/>
              </a:rPr>
              <a:t>P1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smtClean="0">
                <a:latin typeface="+mn-ea"/>
                <a:ea typeface="+mn-ea"/>
              </a:rPr>
              <a:t>P2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smtClean="0">
                <a:latin typeface="+mn-ea"/>
                <a:ea typeface="+mn-ea"/>
              </a:rPr>
              <a:t>P3</a:t>
            </a:r>
            <a:r>
              <a:rPr lang="zh-CN" altLang="en-US" sz="2400" dirty="0" smtClean="0">
                <a:latin typeface="+mn-ea"/>
                <a:ea typeface="+mn-ea"/>
              </a:rPr>
              <a:t>三种原料，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136" y="1442393"/>
            <a:ext cx="8348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产品所需原料的量、及原料的单价如下表所示，</a:t>
            </a:r>
            <a:r>
              <a:rPr lang="zh-CN" altLang="en-US" sz="2400" dirty="0">
                <a:latin typeface="+mn-ea"/>
                <a:ea typeface="+mn-ea"/>
              </a:rPr>
              <a:t>各产品的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611137" y="1868870"/>
            <a:ext cx="223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成本为多少元</a:t>
            </a:r>
            <a:r>
              <a:rPr lang="en-US" altLang="zh-CN" sz="2400" dirty="0" smtClean="0">
                <a:latin typeface="+mn-ea"/>
                <a:ea typeface="+mn-ea"/>
              </a:rPr>
              <a:t>?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67951"/>
              </p:ext>
            </p:extLst>
          </p:nvPr>
        </p:nvGraphicFramePr>
        <p:xfrm>
          <a:off x="1393002" y="3356992"/>
          <a:ext cx="6784436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6109"/>
                <a:gridCol w="1696109"/>
                <a:gridCol w="1696109"/>
                <a:gridCol w="1696109"/>
              </a:tblGrid>
              <a:tr h="437559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p3</a:t>
                      </a:r>
                      <a:endParaRPr lang="zh-CN" altLang="en-US" sz="2400" dirty="0"/>
                    </a:p>
                  </a:txBody>
                  <a:tcPr/>
                </a:tc>
              </a:tr>
              <a:tr h="43755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30</a:t>
                      </a:r>
                      <a:endParaRPr lang="zh-CN" altLang="en-US" sz="2400" dirty="0"/>
                    </a:p>
                  </a:txBody>
                  <a:tcPr/>
                </a:tc>
              </a:tr>
              <a:tr h="43755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</a:tr>
              <a:tr h="43755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60</a:t>
                      </a:r>
                      <a:endParaRPr lang="zh-CN" altLang="en-US" sz="2400" dirty="0"/>
                    </a:p>
                  </a:txBody>
                  <a:tcPr/>
                </a:tc>
              </a:tr>
              <a:tr h="437559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rgbClr val="0070C0"/>
                          </a:solidFill>
                        </a:rPr>
                        <a:t>原料单价</a:t>
                      </a:r>
                      <a:endParaRPr lang="zh-CN" altLang="en-US" sz="24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5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11560" y="1784966"/>
            <a:ext cx="8133576" cy="3312368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0070C0"/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55576" y="112474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课程要求：</a:t>
            </a:r>
            <a:endParaRPr lang="zh-CN" altLang="en-US" sz="3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1928982"/>
            <a:ext cx="7221849" cy="3416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  <a:ea typeface="+mn-ea"/>
              </a:rPr>
              <a:t>作业：</a:t>
            </a:r>
            <a:r>
              <a:rPr lang="zh-CN" altLang="en-US" sz="2400" dirty="0" smtClean="0">
                <a:latin typeface="+mn-ea"/>
                <a:ea typeface="+mn-ea"/>
              </a:rPr>
              <a:t>　　　　　每周交一次  每周第一次课  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                                     </a:t>
            </a:r>
            <a:r>
              <a:rPr lang="zh-CN" altLang="en-US" sz="2400" dirty="0" smtClean="0">
                <a:latin typeface="+mn-ea"/>
                <a:ea typeface="+mn-ea"/>
              </a:rPr>
              <a:t>单页  不可以补交 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  <a:ea typeface="+mn-ea"/>
              </a:rPr>
              <a:t>上机实验：</a:t>
            </a:r>
            <a:r>
              <a:rPr lang="zh-CN" altLang="en-US" sz="2400" dirty="0" smtClean="0">
                <a:latin typeface="+mn-ea"/>
                <a:ea typeface="+mn-ea"/>
              </a:rPr>
              <a:t>　　　</a:t>
            </a:r>
            <a:r>
              <a:rPr lang="en-US" altLang="zh-CN" sz="2400" dirty="0" smtClean="0">
                <a:latin typeface="+mn-ea"/>
                <a:ea typeface="+mn-ea"/>
              </a:rPr>
              <a:t>8</a:t>
            </a:r>
            <a:r>
              <a:rPr lang="zh-CN" altLang="en-US" sz="2400" dirty="0" smtClean="0">
                <a:latin typeface="+mn-ea"/>
                <a:ea typeface="+mn-ea"/>
              </a:rPr>
              <a:t>学时   具体内容有</a:t>
            </a:r>
            <a:r>
              <a:rPr lang="en-US" altLang="zh-CN" sz="2400" dirty="0" smtClean="0">
                <a:latin typeface="+mn-ea"/>
                <a:ea typeface="+mn-ea"/>
              </a:rPr>
              <a:t>PPT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                     </a:t>
            </a:r>
            <a:r>
              <a:rPr lang="zh-CN" altLang="en-US" sz="2400" dirty="0" smtClean="0">
                <a:latin typeface="+mn-ea"/>
              </a:rPr>
              <a:t>主要工具</a:t>
            </a:r>
            <a:r>
              <a:rPr lang="en-US" altLang="zh-CN" sz="2400" dirty="0" err="1" smtClean="0">
                <a:latin typeface="+mn-ea"/>
              </a:rPr>
              <a:t>Matlab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zh-CN" altLang="en-US" sz="2400" dirty="0" smtClean="0">
                <a:latin typeface="+mn-ea"/>
              </a:rPr>
              <a:t>矩阵计算等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  <a:ea typeface="+mn-ea"/>
              </a:rPr>
              <a:t>答疑：</a:t>
            </a:r>
            <a:r>
              <a:rPr lang="zh-CN" altLang="en-US" sz="2400" dirty="0" smtClean="0">
                <a:latin typeface="+mn-ea"/>
                <a:ea typeface="+mn-ea"/>
              </a:rPr>
              <a:t>　　           课堂课后、建议建立一个</a:t>
            </a:r>
            <a:r>
              <a:rPr lang="en-US" altLang="zh-CN" sz="2400" dirty="0" smtClean="0">
                <a:latin typeface="+mn-ea"/>
                <a:ea typeface="+mn-ea"/>
              </a:rPr>
              <a:t>QQ</a:t>
            </a:r>
            <a:r>
              <a:rPr lang="zh-CN" altLang="en-US" sz="2400" dirty="0" smtClean="0">
                <a:latin typeface="+mn-ea"/>
                <a:ea typeface="+mn-ea"/>
              </a:rPr>
              <a:t>群 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　</a:t>
            </a:r>
            <a:r>
              <a:rPr lang="zh-CN" altLang="en-US" sz="2400" dirty="0" smtClean="0">
                <a:latin typeface="+mn-ea"/>
                <a:ea typeface="+mn-ea"/>
              </a:rPr>
              <a:t>　　　　　　　　每周统一时间提问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68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0713"/>
              </p:ext>
            </p:extLst>
          </p:nvPr>
        </p:nvGraphicFramePr>
        <p:xfrm>
          <a:off x="1393002" y="3356992"/>
          <a:ext cx="6784436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6109"/>
                <a:gridCol w="1696109"/>
                <a:gridCol w="1696109"/>
                <a:gridCol w="1696109"/>
              </a:tblGrid>
              <a:tr h="437559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p3</a:t>
                      </a:r>
                      <a:endParaRPr lang="zh-CN" altLang="en-US" sz="2400" dirty="0"/>
                    </a:p>
                  </a:txBody>
                  <a:tcPr/>
                </a:tc>
              </a:tr>
              <a:tr h="43755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30</a:t>
                      </a:r>
                      <a:endParaRPr lang="zh-CN" altLang="en-US" sz="2400" dirty="0"/>
                    </a:p>
                  </a:txBody>
                  <a:tcPr/>
                </a:tc>
              </a:tr>
              <a:tr h="43755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</a:tr>
              <a:tr h="43755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60</a:t>
                      </a:r>
                      <a:endParaRPr lang="zh-CN" altLang="en-US" sz="2400" dirty="0"/>
                    </a:p>
                  </a:txBody>
                  <a:tcPr/>
                </a:tc>
              </a:tr>
              <a:tr h="437559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rgbClr val="0070C0"/>
                          </a:solidFill>
                        </a:rPr>
                        <a:t>原料单价</a:t>
                      </a:r>
                      <a:endParaRPr lang="zh-CN" altLang="en-US" sz="24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5"/>
              <p:cNvSpPr txBox="1"/>
              <p:nvPr/>
            </p:nvSpPr>
            <p:spPr>
              <a:xfrm>
                <a:off x="2647866" y="1121235"/>
                <a:ext cx="44841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20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×10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+40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×15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+30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×12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866" y="1121235"/>
                <a:ext cx="448411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3568083" y="1193011"/>
            <a:ext cx="3714266" cy="381635"/>
            <a:chOff x="3777075" y="1684258"/>
            <a:chExt cx="3714266" cy="381635"/>
          </a:xfrm>
        </p:grpSpPr>
        <p:grpSp>
          <p:nvGrpSpPr>
            <p:cNvPr id="11" name="组合 10"/>
            <p:cNvGrpSpPr/>
            <p:nvPr/>
          </p:nvGrpSpPr>
          <p:grpSpPr>
            <a:xfrm>
              <a:off x="3777075" y="1684258"/>
              <a:ext cx="2116540" cy="309921"/>
              <a:chOff x="3775527" y="1669733"/>
              <a:chExt cx="2116540" cy="309921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775527" y="1669733"/>
                <a:ext cx="702265" cy="3017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189802" y="1677924"/>
                <a:ext cx="702265" cy="3017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605625" y="1684258"/>
              <a:ext cx="885716" cy="381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884952" y="1004704"/>
            <a:ext cx="7300416" cy="704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"/>
          <p:cNvSpPr txBox="1"/>
          <p:nvPr/>
        </p:nvSpPr>
        <p:spPr>
          <a:xfrm>
            <a:off x="1447251" y="1127981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A</a:t>
            </a:r>
            <a:r>
              <a:rPr lang="zh-CN" altLang="en-US" sz="2400" dirty="0" smtClean="0">
                <a:latin typeface="+mn-ea"/>
                <a:ea typeface="+mn-ea"/>
              </a:rPr>
              <a:t>的成本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043608" y="1901539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类似的产品</a:t>
            </a:r>
            <a:r>
              <a:rPr lang="en-US" altLang="zh-CN" sz="2000" dirty="0" smtClean="0">
                <a:latin typeface="+mn-ea"/>
                <a:ea typeface="+mn-ea"/>
              </a:rPr>
              <a:t>B</a:t>
            </a:r>
            <a:r>
              <a:rPr lang="zh-CN" altLang="en-US" sz="2000" dirty="0" smtClean="0">
                <a:latin typeface="+mn-ea"/>
                <a:ea typeface="+mn-ea"/>
              </a:rPr>
              <a:t>和</a:t>
            </a:r>
            <a:r>
              <a:rPr lang="en-US" altLang="zh-CN" sz="2000" dirty="0" smtClean="0">
                <a:latin typeface="+mn-ea"/>
                <a:ea typeface="+mn-ea"/>
              </a:rPr>
              <a:t>C</a:t>
            </a:r>
            <a:r>
              <a:rPr lang="zh-CN" altLang="en-US" sz="2000" dirty="0" smtClean="0">
                <a:latin typeface="+mn-ea"/>
                <a:ea typeface="+mn-ea"/>
              </a:rPr>
              <a:t>的成本：</a:t>
            </a:r>
            <a:endParaRPr lang="zh-CN" altLang="en-US" sz="20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7"/>
              <p:cNvSpPr txBox="1"/>
              <p:nvPr/>
            </p:nvSpPr>
            <p:spPr>
              <a:xfrm>
                <a:off x="1835696" y="2283781"/>
                <a:ext cx="5249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+mn-ea"/>
                        </a:rPr>
                        <m:t>B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单位成本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 (50×10+40×15+10×12)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283781"/>
                <a:ext cx="5249322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8"/>
              <p:cNvSpPr txBox="1"/>
              <p:nvPr/>
            </p:nvSpPr>
            <p:spPr>
              <a:xfrm>
                <a:off x="1838902" y="2721723"/>
                <a:ext cx="5236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+mn-ea"/>
                        </a:rPr>
                        <m:t>C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单位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  <a:ea typeface="+mn-ea"/>
                        </a:rPr>
                        <m:t>成本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 (30×10+20×15+60×12)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2" y="2721723"/>
                <a:ext cx="523649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"/>
          <p:cNvSpPr txBox="1"/>
          <p:nvPr/>
        </p:nvSpPr>
        <p:spPr>
          <a:xfrm>
            <a:off x="323528" y="36873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单位产品原料成本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62799" y="5890097"/>
            <a:ext cx="7630326" cy="8551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059832" y="4221088"/>
            <a:ext cx="41764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5885" y="5642992"/>
            <a:ext cx="41764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5"/>
          <p:cNvSpPr txBox="1"/>
          <p:nvPr/>
        </p:nvSpPr>
        <p:spPr>
          <a:xfrm>
            <a:off x="1323390" y="6097206"/>
            <a:ext cx="6497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  <a:ea typeface="+mn-ea"/>
              </a:rPr>
              <a:t>成本</a:t>
            </a:r>
            <a:r>
              <a:rPr lang="en-US" altLang="zh-CN" sz="2400" b="0" i="0" dirty="0" smtClean="0">
                <a:latin typeface="+mj-lt"/>
                <a:ea typeface="+mn-ea"/>
              </a:rPr>
              <a:t>=</a:t>
            </a:r>
            <a:r>
              <a:rPr lang="zh-CN" altLang="en-US" sz="2400" i="0" dirty="0" smtClean="0">
                <a:latin typeface="+mj-lt"/>
                <a:ea typeface="+mn-ea"/>
              </a:rPr>
              <a:t>用量向量</a:t>
            </a:r>
            <a:r>
              <a:rPr lang="zh-CN" altLang="en-US" sz="2400" b="0" i="0" dirty="0" smtClean="0">
                <a:latin typeface="+mj-lt"/>
                <a:ea typeface="+mn-ea"/>
              </a:rPr>
              <a:t>与</a:t>
            </a:r>
            <a:r>
              <a:rPr lang="zh-CN" altLang="en-US" sz="2400" i="0" dirty="0" smtClean="0">
                <a:latin typeface="+mj-lt"/>
                <a:ea typeface="+mn-ea"/>
              </a:rPr>
              <a:t>单价向量</a:t>
            </a:r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对应分量相乘再相加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372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 animBg="1"/>
      <p:bldP spid="17" grpId="0"/>
      <p:bldP spid="19" grpId="0"/>
      <p:bldP spid="20" grpId="0"/>
      <p:bldP spid="21" grpId="0"/>
      <p:bldP spid="24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3419424" y="4582167"/>
            <a:ext cx="5472164" cy="55228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419424" y="4745010"/>
            <a:ext cx="1014139" cy="33667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067862" y="1983235"/>
            <a:ext cx="542360" cy="162656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530316" y="2334854"/>
            <a:ext cx="2150269" cy="33667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22333" y="13649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原料需求</a:t>
            </a:r>
            <a:r>
              <a:rPr lang="zh-CN" altLang="en-US" sz="2400" dirty="0">
                <a:latin typeface="+mn-ea"/>
                <a:ea typeface="+mn-ea"/>
              </a:rPr>
              <a:t>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30316" y="2334854"/>
                <a:ext cx="2150269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316" y="2334854"/>
                <a:ext cx="2150269" cy="10689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1521" y="2277384"/>
                <a:ext cx="855042" cy="1066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21" y="2277384"/>
                <a:ext cx="855042" cy="10665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410365" y="390974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得到成本可以写成一个列向量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22505" y="4773836"/>
                <a:ext cx="1194879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1220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1320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505" y="4773836"/>
                <a:ext cx="1194879" cy="10689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185253" y="2334854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A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552850" y="2552287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85253" y="267153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B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552850" y="2888964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85253" y="3016310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C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552850" y="3233743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327397" y="133657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原料单价向量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862345" y="4773836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A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229942" y="4991269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862345" y="511051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B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229942" y="5327946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862345" y="5455292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C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229942" y="5672725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20"/>
              <p:cNvSpPr txBox="1"/>
              <p:nvPr/>
            </p:nvSpPr>
            <p:spPr>
              <a:xfrm>
                <a:off x="2588184" y="1861124"/>
                <a:ext cx="20345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10    15    12]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184" y="1861124"/>
                <a:ext cx="2034531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00" r="-601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433563" y="4712355"/>
                <a:ext cx="42401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+40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+30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×12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63" y="4712355"/>
                <a:ext cx="424013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44" r="-1149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/>
          <p:nvPr/>
        </p:nvSpPr>
        <p:spPr>
          <a:xfrm>
            <a:off x="608985" y="5184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矩阵形式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58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1" grpId="0" animBg="1"/>
      <p:bldP spid="40" grpId="0" animBg="1"/>
      <p:bldP spid="39" grpId="0" animBg="1"/>
      <p:bldP spid="3" grpId="0"/>
      <p:bldP spid="5" grpId="0"/>
      <p:bldP spid="6" grpId="0"/>
      <p:bldP spid="9" grpId="0"/>
      <p:bldP spid="10" grpId="0"/>
      <p:bldP spid="4" grpId="0"/>
      <p:bldP spid="16" grpId="0"/>
      <p:bldP spid="18" grpId="0"/>
      <p:bldP spid="20" grpId="0"/>
      <p:bldP spid="33" grpId="0"/>
      <p:bldP spid="35" grpId="0"/>
      <p:bldP spid="37" grpId="0"/>
      <p:bldP spid="48" grpId="0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椭圆 51"/>
          <p:cNvSpPr/>
          <p:nvPr/>
        </p:nvSpPr>
        <p:spPr>
          <a:xfrm>
            <a:off x="4517384" y="4778620"/>
            <a:ext cx="1014139" cy="336677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067862" y="1983235"/>
            <a:ext cx="542360" cy="162656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573636" y="2334594"/>
            <a:ext cx="2150269" cy="336677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22333" y="13649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原料需求</a:t>
            </a:r>
            <a:r>
              <a:rPr lang="zh-CN" altLang="en-US" sz="2400" dirty="0">
                <a:latin typeface="+mn-ea"/>
                <a:ea typeface="+mn-ea"/>
              </a:rPr>
              <a:t>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3636" y="2334595"/>
                <a:ext cx="2150269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36" y="2334595"/>
                <a:ext cx="2150269" cy="10689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1521" y="2277384"/>
                <a:ext cx="855042" cy="1066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21" y="2277384"/>
                <a:ext cx="855042" cy="10665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22333" y="405088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得到成本可以写成一个列向量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22505" y="4773836"/>
                <a:ext cx="1194879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1220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1320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505" y="4773836"/>
                <a:ext cx="1194879" cy="1068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185253" y="2334854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A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552850" y="2552287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85253" y="267153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B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552850" y="2888964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85253" y="3016310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C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552850" y="3233743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508104" y="127470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原料单价向量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862345" y="4773836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A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229942" y="4991269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862345" y="511051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B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229942" y="5327946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862345" y="5455292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C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229942" y="5672725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/>
          <p:nvPr/>
        </p:nvSpPr>
        <p:spPr>
          <a:xfrm>
            <a:off x="608985" y="5184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矩阵形式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85044" y="36592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第一季度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03343" y="3667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第二季度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172898" y="1997387"/>
            <a:ext cx="542360" cy="1626567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5"/>
              <p:cNvSpPr txBox="1"/>
              <p:nvPr/>
            </p:nvSpPr>
            <p:spPr>
              <a:xfrm>
                <a:off x="7003343" y="2277384"/>
                <a:ext cx="855042" cy="1066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5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343" y="2277384"/>
                <a:ext cx="855042" cy="10665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20"/>
              <p:cNvSpPr txBox="1"/>
              <p:nvPr/>
            </p:nvSpPr>
            <p:spPr>
              <a:xfrm>
                <a:off x="2656557" y="1825047"/>
                <a:ext cx="203453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12    18    10]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557" y="1825047"/>
                <a:ext cx="2034531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99" r="-29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9"/>
              <p:cNvSpPr txBox="1"/>
              <p:nvPr/>
            </p:nvSpPr>
            <p:spPr>
              <a:xfrm>
                <a:off x="4387961" y="4773835"/>
                <a:ext cx="1194879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1420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1320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61" y="4773835"/>
                <a:ext cx="1194879" cy="10689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4606035" y="5154642"/>
            <a:ext cx="741373" cy="7472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307161" y="5971372"/>
            <a:ext cx="2420446" cy="369332"/>
            <a:chOff x="5989498" y="4952340"/>
            <a:chExt cx="2420446" cy="369332"/>
          </a:xfrm>
        </p:grpSpPr>
        <p:sp>
          <p:nvSpPr>
            <p:cNvPr id="53" name="文本框 52"/>
            <p:cNvSpPr txBox="1"/>
            <p:nvPr/>
          </p:nvSpPr>
          <p:spPr>
            <a:xfrm>
              <a:off x="5989498" y="49523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</a:rPr>
                <a:t>第一季度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301948" y="49523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</a:rPr>
                <a:t>第二季度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4"/>
              <p:cNvSpPr txBox="1"/>
              <p:nvPr/>
            </p:nvSpPr>
            <p:spPr>
              <a:xfrm>
                <a:off x="3318165" y="4601830"/>
                <a:ext cx="2384371" cy="13695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1260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1220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1420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1320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1320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65" y="4601830"/>
                <a:ext cx="2384371" cy="136954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4268835" y="4055668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矩阵形式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4"/>
              <p:cNvSpPr txBox="1"/>
              <p:nvPr/>
            </p:nvSpPr>
            <p:spPr>
              <a:xfrm>
                <a:off x="5884383" y="2184297"/>
                <a:ext cx="1974002" cy="13695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10    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15   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12  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83" y="2184297"/>
                <a:ext cx="1974002" cy="136954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/>
          <p:cNvSpPr/>
          <p:nvPr/>
        </p:nvSpPr>
        <p:spPr>
          <a:xfrm>
            <a:off x="5558122" y="4541165"/>
            <a:ext cx="3514441" cy="552286"/>
          </a:xfrm>
          <a:prstGeom prst="ellipse">
            <a:avLst/>
          </a:prstGeom>
          <a:solidFill>
            <a:srgbClr val="FFF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5602406" y="4660712"/>
                <a:ext cx="3194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+40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+30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06" y="4660712"/>
                <a:ext cx="3194785" cy="276999"/>
              </a:xfrm>
              <a:prstGeom prst="rect">
                <a:avLst/>
              </a:prstGeom>
              <a:blipFill rotWithShape="0">
                <a:blip r:embed="rId11"/>
                <a:stretch>
                  <a:fillRect r="-133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/>
          <p:cNvSpPr/>
          <p:nvPr/>
        </p:nvSpPr>
        <p:spPr>
          <a:xfrm>
            <a:off x="6831543" y="1262341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矩阵形式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228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0" grpId="0" animBg="1"/>
      <p:bldP spid="50" grpId="0" animBg="1"/>
      <p:bldP spid="7" grpId="0"/>
      <p:bldP spid="42" grpId="0"/>
      <p:bldP spid="43" grpId="0" animBg="1"/>
      <p:bldP spid="43" grpId="1" animBg="1"/>
      <p:bldP spid="45" grpId="0"/>
      <p:bldP spid="46" grpId="0" animBg="1"/>
      <p:bldP spid="47" grpId="0"/>
      <p:bldP spid="8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4650448" y="5049879"/>
            <a:ext cx="998972" cy="483445"/>
          </a:xfrm>
          <a:prstGeom prst="ellipse">
            <a:avLst/>
          </a:prstGeom>
          <a:solidFill>
            <a:srgbClr val="BFE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679398" y="2701505"/>
            <a:ext cx="2150269" cy="336677"/>
          </a:xfrm>
          <a:prstGeom prst="ellipse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2333" y="13649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原料需求</a:t>
            </a:r>
            <a:r>
              <a:rPr lang="zh-CN" altLang="en-US" sz="2400" dirty="0">
                <a:latin typeface="+mn-ea"/>
                <a:ea typeface="+mn-ea"/>
              </a:rPr>
              <a:t>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023" y="2320555"/>
                <a:ext cx="2150269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023" y="2320555"/>
                <a:ext cx="2150269" cy="10689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22333" y="405088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得到成本可以写成一个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矩阵形式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5253" y="2334854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A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552850" y="2552287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85253" y="2671531"/>
            <a:ext cx="373820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B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552850" y="2888964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85253" y="3016310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C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552850" y="3233743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785044" y="133465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原料</a:t>
            </a:r>
            <a:r>
              <a:rPr lang="zh-CN" altLang="en-US" sz="2400" dirty="0" smtClean="0">
                <a:latin typeface="+mn-ea"/>
                <a:ea typeface="+mn-ea"/>
              </a:rPr>
              <a:t>单价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矩阵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62345" y="4773836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A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229942" y="4991269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862345" y="5110513"/>
            <a:ext cx="373820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B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229942" y="5327946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862345" y="5455292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C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229942" y="5672725"/>
            <a:ext cx="1117281" cy="4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/>
          <p:nvPr/>
        </p:nvSpPr>
        <p:spPr>
          <a:xfrm>
            <a:off x="608985" y="5184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矩阵形式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85044" y="36592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第一季度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985431" y="36592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第二季度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109132" y="2006240"/>
            <a:ext cx="542360" cy="1626567"/>
          </a:xfrm>
          <a:prstGeom prst="ellipse">
            <a:avLst/>
          </a:prstGeom>
          <a:solidFill>
            <a:srgbClr val="BFE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20"/>
              <p:cNvSpPr txBox="1"/>
              <p:nvPr/>
            </p:nvSpPr>
            <p:spPr>
              <a:xfrm>
                <a:off x="2774357" y="1775408"/>
                <a:ext cx="203453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12    18    10]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357" y="1775408"/>
                <a:ext cx="2034531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59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3307161" y="59713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第一季度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619611" y="59713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第二季度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4"/>
              <p:cNvSpPr txBox="1"/>
              <p:nvPr/>
            </p:nvSpPr>
            <p:spPr>
              <a:xfrm>
                <a:off x="3329930" y="4601830"/>
                <a:ext cx="2384371" cy="1369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1260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1220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1420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1320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1320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30" y="4601830"/>
                <a:ext cx="2384371" cy="13695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"/>
              <p:cNvSpPr txBox="1"/>
              <p:nvPr/>
            </p:nvSpPr>
            <p:spPr>
              <a:xfrm>
                <a:off x="5884383" y="2184297"/>
                <a:ext cx="1974002" cy="1369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10    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15   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12  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83" y="2184297"/>
                <a:ext cx="1974002" cy="13695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6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7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 animBg="1"/>
      <p:bldP spid="16" grpId="0" animBg="1"/>
      <p:bldP spid="35" grpId="0" animBg="1"/>
      <p:bldP spid="42" grpId="0"/>
      <p:bldP spid="43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460915" y="6726735"/>
            <a:ext cx="730250" cy="274638"/>
          </a:xfrm>
        </p:spPr>
        <p:txBody>
          <a:bodyPr/>
          <a:lstStyle/>
          <a:p>
            <a:fld id="{772A3BEB-427C-4D1F-8830-506A663CF3B7}" type="slidenum">
              <a:rPr lang="zh-CN" altLang="en-US" smtClean="0"/>
              <a:t>34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0914" y="1403810"/>
                <a:ext cx="8014245" cy="57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𝒊𝒌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𝒎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𝒌𝒋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n-ea"/>
                      </a:rPr>
                      <m:t>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阶矩阵，</m:t>
                    </m:r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14" y="1403810"/>
                <a:ext cx="8014245" cy="572914"/>
              </a:xfrm>
              <a:prstGeom prst="rect">
                <a:avLst/>
              </a:prstGeom>
              <a:blipFill rotWithShape="0">
                <a:blip r:embed="rId3"/>
                <a:stretch>
                  <a:fillRect l="-1218" t="-2128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94224" y="2097790"/>
                <a:ext cx="7229800" cy="942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则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矩阵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𝑩</m:t>
                      </m:r>
                      <m:r>
                        <a:rPr lang="zh-CN" altLang="en-US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的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乘积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𝑪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𝑨𝑩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定义</m:t>
                      </m:r>
                      <m:r>
                        <a:rPr lang="zh-CN" altLang="en-US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为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err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 err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 dirty="0" err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×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  <a:p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24" y="2097790"/>
                <a:ext cx="7229800" cy="942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16444" y="2594534"/>
                <a:ext cx="5793766" cy="1468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  <m:r>
                            <a:rPr lang="en-US" altLang="zh-CN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n-ea"/>
                  <a:ea typeface="+mn-ea"/>
                </a:endParaRPr>
              </a:p>
              <a:p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44" y="2594534"/>
                <a:ext cx="5793766" cy="14682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02917" y="4120156"/>
                <a:ext cx="69094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注意：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乘积的结果的</a:t>
                </a:r>
                <a:r>
                  <a:rPr lang="en-US" altLang="zh-CN" sz="2400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行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+mn-ea"/>
                    <a:ea typeface="+mn-ea"/>
                  </a:rPr>
                  <a:t>列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元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事实上是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dobe Gothic Std B" panose="020B0800000000000000" pitchFamily="34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行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与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17" y="4120156"/>
                <a:ext cx="690944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323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16444" y="5023634"/>
                <a:ext cx="2752613" cy="1757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+mn-ea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lang="en-US" altLang="zh-CN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  <m:r>
                                      <a:rPr lang="en-US" altLang="zh-CN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lang="en-US" altLang="zh-CN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+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44" y="5023634"/>
                <a:ext cx="2752613" cy="1757597"/>
              </a:xfrm>
              <a:prstGeom prst="rect">
                <a:avLst/>
              </a:prstGeom>
              <a:blipFill rotWithShape="0">
                <a:blip r:embed="rId7"/>
                <a:stretch>
                  <a:fillRect r="-2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791661" y="1164805"/>
            <a:ext cx="7876618" cy="252028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924872" y="4641017"/>
                <a:ext cx="44138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 smtClean="0">
                    <a:solidFill>
                      <a:schemeClr val="accent2"/>
                    </a:solidFill>
                    <a:latin typeface="+mn-ea"/>
                    <a:ea typeface="+mn-ea"/>
                  </a:rPr>
                  <a:t>B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+mn-ea"/>
                    <a:ea typeface="+mn-ea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+mn-ea"/>
                      </a:rPr>
                      <m:t>𝒋</m:t>
                    </m:r>
                  </m:oMath>
                </a14:m>
                <a:r>
                  <a:rPr lang="zh-CN" altLang="en-US" sz="2400" b="1" dirty="0">
                    <a:solidFill>
                      <a:schemeClr val="accent2"/>
                    </a:solidFill>
                    <a:latin typeface="+mn-ea"/>
                    <a:ea typeface="+mn-ea"/>
                  </a:rPr>
                  <a:t>列</a:t>
                </a:r>
                <a:r>
                  <a:rPr lang="zh-CN" altLang="en-US" sz="2400" dirty="0">
                    <a:latin typeface="+mn-ea"/>
                    <a:ea typeface="+mn-ea"/>
                  </a:rPr>
                  <a:t>对应元素相乘再相加</a:t>
                </a:r>
                <a:r>
                  <a:rPr lang="zh-CN" altLang="en-US" dirty="0">
                    <a:latin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872" y="4641017"/>
                <a:ext cx="4413837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210" t="-10526" r="-69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图: 终止 8">
            <a:hlinkClick r:id="rId9" action="ppaction://hlinksldjump"/>
          </p:cNvPr>
          <p:cNvSpPr/>
          <p:nvPr/>
        </p:nvSpPr>
        <p:spPr bwMode="auto">
          <a:xfrm>
            <a:off x="395536" y="836712"/>
            <a:ext cx="2280593" cy="632053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定义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1-4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1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434874" y="4989565"/>
                <a:ext cx="3341106" cy="1595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74" y="4989565"/>
                <a:ext cx="3341106" cy="15950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3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5" grpId="0" animBg="1"/>
      <p:bldP spid="10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1248380" y="1124744"/>
            <a:ext cx="7012384" cy="2631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3BEB-427C-4D1F-8830-506A663CF3B7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58" y="4847696"/>
            <a:ext cx="4541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练习：</a:t>
            </a:r>
            <a:r>
              <a:rPr lang="zh-CN" altLang="en-US" sz="2400" dirty="0" smtClean="0">
                <a:latin typeface="+mn-ea"/>
                <a:ea typeface="+mn-ea"/>
              </a:rPr>
              <a:t>教材第</a:t>
            </a:r>
            <a:r>
              <a:rPr lang="en-US" altLang="zh-CN" sz="2400" dirty="0" smtClean="0">
                <a:latin typeface="+mn-ea"/>
                <a:ea typeface="+mn-ea"/>
              </a:rPr>
              <a:t>10</a:t>
            </a:r>
            <a:r>
              <a:rPr lang="zh-CN" altLang="en-US" sz="2400" dirty="0" smtClean="0">
                <a:latin typeface="+mn-ea"/>
                <a:ea typeface="+mn-ea"/>
              </a:rPr>
              <a:t>页 习题</a:t>
            </a:r>
            <a:r>
              <a:rPr lang="en-US" altLang="zh-CN" sz="2400" dirty="0" smtClean="0">
                <a:latin typeface="+mn-ea"/>
                <a:ea typeface="+mn-ea"/>
              </a:rPr>
              <a:t>1-1 </a:t>
            </a:r>
            <a:r>
              <a:rPr lang="zh-CN" altLang="en-US" sz="2400" dirty="0" smtClean="0">
                <a:latin typeface="+mn-ea"/>
                <a:ea typeface="+mn-ea"/>
              </a:rPr>
              <a:t>第</a:t>
            </a:r>
            <a:r>
              <a:rPr lang="en-US" altLang="zh-CN" sz="2400" dirty="0" smtClean="0">
                <a:latin typeface="+mn-ea"/>
                <a:ea typeface="+mn-ea"/>
              </a:rPr>
              <a:t>3</a:t>
            </a:r>
            <a:r>
              <a:rPr lang="zh-CN" altLang="en-US" sz="2400" dirty="0" smtClean="0">
                <a:latin typeface="+mn-ea"/>
                <a:ea typeface="+mn-ea"/>
              </a:rPr>
              <a:t>题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55093" y="2422303"/>
                <a:ext cx="6227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+mn-ea"/>
                    <a:ea typeface="+mn-ea"/>
                  </a:rPr>
                  <a:t>2</a:t>
                </a:r>
                <a:r>
                  <a:rPr lang="en-US" altLang="zh-CN" sz="2400" dirty="0">
                    <a:latin typeface="+mn-ea"/>
                    <a:ea typeface="+mn-ea"/>
                  </a:rPr>
                  <a:t>.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矩阵乘积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的</a:t>
                </a:r>
                <a:r>
                  <a:rPr lang="zh-CN" altLang="en-US" sz="2400" dirty="0">
                    <a:latin typeface="+mn-ea"/>
                    <a:ea typeface="+mn-ea"/>
                  </a:rPr>
                  <a:t>行数等于前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行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数</a:t>
                </a:r>
                <a:r>
                  <a:rPr lang="zh-CN" altLang="en-US" sz="2400" dirty="0">
                    <a:latin typeface="+mn-ea"/>
                    <a:ea typeface="+mn-ea"/>
                  </a:rPr>
                  <a:t>，列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数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93" y="2422303"/>
                <a:ext cx="622729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567" t="-11842" r="-146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40923" y="1736180"/>
                <a:ext cx="65031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+mn-ea"/>
                    <a:ea typeface="+mn-ea"/>
                  </a:rPr>
                  <a:t>1.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前</a:t>
                </a:r>
                <a:r>
                  <a:rPr lang="zh-CN" altLang="en-US" sz="2400" dirty="0">
                    <a:latin typeface="+mn-ea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列数</a:t>
                </a:r>
                <a:r>
                  <a:rPr lang="en-US" altLang="zh-CN" sz="2400" dirty="0">
                    <a:latin typeface="+mn-ea"/>
                    <a:ea typeface="+mn-ea"/>
                  </a:rPr>
                  <a:t>=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后</a:t>
                </a:r>
                <a:r>
                  <a:rPr lang="zh-CN" altLang="en-US" sz="2400" dirty="0">
                    <a:latin typeface="+mn-ea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行数</a:t>
                </a:r>
                <a:r>
                  <a:rPr lang="zh-CN" altLang="en-US" sz="2400" dirty="0">
                    <a:latin typeface="+mn-ea"/>
                    <a:ea typeface="+mn-ea"/>
                  </a:rPr>
                  <a:t>，才能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相乘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;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23" y="1736180"/>
                <a:ext cx="65031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40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677295" y="3089613"/>
                <a:ext cx="25619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+mn-ea"/>
                    <a:ea typeface="+mn-ea"/>
                    <a:cs typeface="Times New Roman" panose="02020603050405020304" pitchFamily="18" charset="0"/>
                  </a:rPr>
                  <a:t>等于后矩阵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列数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295" y="3089613"/>
                <a:ext cx="256192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571" t="-10526" r="-333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23" y="928928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 descr="C:\Documents and Settings\bdong\Local Settings\Temporary Internet Files\Content.IE5\KE7VZXOH\MC900445732[1].wmf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5229200"/>
            <a:ext cx="1965181" cy="16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3911" y="12632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43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  <p:bldP spid="6" grpId="0"/>
      <p:bldP spid="12" grpId="0"/>
      <p:bldP spid="13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3BEB-427C-4D1F-8830-506A663CF3B7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6447" y="1088257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1-1 </a:t>
            </a:r>
            <a:r>
              <a:rPr lang="zh-CN" altLang="en-US" sz="2400" dirty="0" smtClean="0">
                <a:latin typeface="+mn-ea"/>
                <a:ea typeface="+mn-ea"/>
              </a:rPr>
              <a:t>设矩阵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37873" y="781575"/>
                <a:ext cx="3390223" cy="1066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1  1  2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0  3  1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eqArr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1  3</m:t>
                            </m:r>
                          </m: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2  2</m:t>
                            </m:r>
                          </m: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2  1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873" y="781575"/>
                <a:ext cx="3390223" cy="10667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541396" y="1078718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计算</a:t>
            </a:r>
            <a:r>
              <a:rPr lang="en-US" altLang="zh-CN" sz="2400" b="1" i="1" dirty="0" smtClean="0">
                <a:latin typeface="+mn-ea"/>
                <a:ea typeface="+mn-ea"/>
              </a:rPr>
              <a:t>AB</a:t>
            </a:r>
            <a:r>
              <a:rPr lang="zh-CN" altLang="en-US" sz="2400" dirty="0" smtClean="0">
                <a:latin typeface="+mn-ea"/>
                <a:ea typeface="+mn-ea"/>
              </a:rPr>
              <a:t>和</a:t>
            </a:r>
            <a:r>
              <a:rPr lang="en-US" altLang="zh-CN" sz="2400" b="1" i="1" dirty="0" smtClean="0">
                <a:latin typeface="+mn-ea"/>
                <a:ea typeface="+mn-ea"/>
              </a:rPr>
              <a:t>BA</a:t>
            </a:r>
            <a:r>
              <a:rPr lang="en-US" altLang="zh-CN" sz="2400" i="1" dirty="0" smtClean="0">
                <a:latin typeface="+mn-ea"/>
                <a:ea typeface="+mn-ea"/>
              </a:rPr>
              <a:t>.</a:t>
            </a:r>
            <a:endParaRPr lang="zh-CN" altLang="en-US" sz="2400" i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24038" y="2080443"/>
                <a:ext cx="2863412" cy="1066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𝑨𝑩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1  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1  2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0  3  1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1  3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2  2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38" y="2080443"/>
                <a:ext cx="2863412" cy="1066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105395" y="2318349"/>
            <a:ext cx="814843" cy="318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95976" y="2167140"/>
            <a:ext cx="323896" cy="91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92830" y="3452595"/>
                <a:ext cx="1456745" cy="705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30" y="3452595"/>
                <a:ext cx="1456745" cy="7057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20239" y="4638431"/>
                <a:ext cx="34002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现在大家一起来计算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𝑩𝑨</m:t>
                    </m:r>
                  </m:oMath>
                </a14:m>
                <a:endParaRPr lang="zh-CN" altLang="en-US" sz="2400" b="1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39" y="4638431"/>
                <a:ext cx="340029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68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9955" y="4319568"/>
                <a:ext cx="2125134" cy="107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955" y="4319568"/>
                <a:ext cx="2125134" cy="10764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92307" y="5718551"/>
                <a:ext cx="46288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注意到，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𝑨𝑩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𝑩𝑨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  <a:ea typeface="+mn-ea"/>
                      </a:rPr>
                      <m:t>甚至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  <a:ea typeface="+mn-ea"/>
                      </a:rPr>
                      <m:t>不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  <a:ea typeface="+mn-ea"/>
                      </a:rPr>
                      <m:t>同型</m:t>
                    </m:r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307" y="5718551"/>
                <a:ext cx="462889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97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5229200"/>
            <a:ext cx="1965181" cy="16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27423" y="3439647"/>
                <a:ext cx="7110536" cy="714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1×1+1×2+2×2   1×3+1×2+2×1</m:t>
                            </m:r>
                          </m:e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0×1+3×2+1×2  0×3+3×2+1×1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23" y="3439647"/>
                <a:ext cx="7110536" cy="714363"/>
              </a:xfrm>
              <a:prstGeom prst="rect">
                <a:avLst/>
              </a:prstGeom>
              <a:blipFill rotWithShape="0">
                <a:blip r:embed="rId9"/>
                <a:stretch>
                  <a:fillRect l="-1285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115616" y="3830066"/>
            <a:ext cx="2909196" cy="318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11112" y="3467925"/>
            <a:ext cx="2909196" cy="318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51971" y="3494941"/>
            <a:ext cx="2909196" cy="318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020308" y="3857083"/>
            <a:ext cx="2909196" cy="318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0.00191 0.04329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4329 L 0.00191 0.00324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1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2587 1.11111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4329 L 3.61111E-6 0.04213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10" grpId="0"/>
      <p:bldP spid="11" grpId="0"/>
      <p:bldP spid="12" grpId="0"/>
      <p:bldP spid="13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3BEB-427C-4D1F-8830-506A663CF3B7}" type="slidenum">
              <a:rPr lang="zh-CN" altLang="en-US" smtClean="0">
                <a:latin typeface="+mn-ea"/>
                <a:ea typeface="+mn-ea"/>
              </a:rPr>
              <a:t>37</a:t>
            </a:fld>
            <a:endParaRPr lang="zh-CN" altLang="en-US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84264" y="908720"/>
                <a:ext cx="7104445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1-2 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1" dirty="0" smtClean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,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分别计算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𝑨𝑩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𝑩𝑨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。</m:t>
                    </m:r>
                  </m:oMath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64" y="908720"/>
                <a:ext cx="7104445" cy="708143"/>
              </a:xfrm>
              <a:prstGeom prst="rect">
                <a:avLst/>
              </a:prstGeom>
              <a:blipFill rotWithShape="0">
                <a:blip r:embed="rId2"/>
                <a:stretch>
                  <a:fillRect l="-1286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15816" y="1916832"/>
                <a:ext cx="2884316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𝑨𝑩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916832"/>
                <a:ext cx="2884316" cy="708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47994" y="2852936"/>
                <a:ext cx="2884316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𝑩𝑨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994" y="2852936"/>
                <a:ext cx="2884316" cy="708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59632" y="3933056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注意到，即使同型，交换位置后结果也不相等。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0992" y="5133611"/>
            <a:ext cx="4253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注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意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矩阵的乘法不满足交换律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8797" y="5905724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见教材第</a:t>
            </a:r>
            <a:r>
              <a:rPr lang="en-US" altLang="zh-CN" sz="2400" dirty="0" smtClean="0">
                <a:latin typeface="+mn-ea"/>
                <a:ea typeface="+mn-ea"/>
              </a:rPr>
              <a:t>4</a:t>
            </a:r>
            <a:r>
              <a:rPr lang="zh-CN" altLang="en-US" sz="2400" dirty="0" smtClean="0">
                <a:latin typeface="+mn-ea"/>
                <a:ea typeface="+mn-ea"/>
              </a:rPr>
              <a:t>页接</a:t>
            </a:r>
            <a:r>
              <a:rPr lang="zh-CN" altLang="en-US" sz="2400" b="1" dirty="0" smtClean="0"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latin typeface="+mn-ea"/>
                <a:ea typeface="+mn-ea"/>
              </a:rPr>
              <a:t>1-2</a:t>
            </a:r>
            <a:r>
              <a:rPr lang="zh-CN" altLang="en-US" sz="2400" dirty="0" smtClean="0">
                <a:latin typeface="+mn-ea"/>
                <a:ea typeface="+mn-ea"/>
              </a:rPr>
              <a:t>下面的部分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5229200"/>
            <a:ext cx="1965181" cy="16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94" y="4681147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652120" y="1894953"/>
                <a:ext cx="1262269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894953"/>
                <a:ext cx="1262269" cy="708143"/>
              </a:xfrm>
              <a:prstGeom prst="rect">
                <a:avLst/>
              </a:prstGeom>
              <a:blipFill rotWithShape="0">
                <a:blip r:embed="rId7"/>
                <a:stretch>
                  <a:fillRect l="-7246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652120" y="2860032"/>
                <a:ext cx="1262269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860032"/>
                <a:ext cx="1262269" cy="705771"/>
              </a:xfrm>
              <a:prstGeom prst="rect">
                <a:avLst/>
              </a:prstGeom>
              <a:blipFill rotWithShape="0">
                <a:blip r:embed="rId8"/>
                <a:stretch>
                  <a:fillRect l="-7246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6"/>
          <p:cNvSpPr/>
          <p:nvPr/>
        </p:nvSpPr>
        <p:spPr>
          <a:xfrm>
            <a:off x="6010717" y="1939148"/>
            <a:ext cx="360040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010717" y="2285574"/>
            <a:ext cx="360040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370757" y="1977126"/>
            <a:ext cx="360040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370757" y="2322160"/>
            <a:ext cx="360040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flipV="1">
            <a:off x="6042402" y="2931383"/>
            <a:ext cx="301855" cy="265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flipV="1">
            <a:off x="6042402" y="3307831"/>
            <a:ext cx="301855" cy="2861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flipV="1">
            <a:off x="6402442" y="2931383"/>
            <a:ext cx="301855" cy="265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 flipV="1">
            <a:off x="6402442" y="3276417"/>
            <a:ext cx="301855" cy="265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4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28000" y="7046714"/>
            <a:ext cx="730250" cy="274638"/>
          </a:xfrm>
        </p:spPr>
        <p:txBody>
          <a:bodyPr/>
          <a:lstStyle/>
          <a:p>
            <a:fld id="{772A3BEB-427C-4D1F-8830-506A663CF3B7}" type="slidenum">
              <a:rPr lang="zh-CN" altLang="en-US" smtClean="0"/>
              <a:t>38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9592" y="1052736"/>
                <a:ext cx="7833811" cy="70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1-2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(2)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计算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𝑨𝑩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和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𝑩𝑨</m:t>
                    </m:r>
                  </m:oMath>
                </a14:m>
                <a:endParaRPr lang="zh-CN" altLang="en-US" sz="2400" b="1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052736"/>
                <a:ext cx="7833811" cy="705771"/>
              </a:xfrm>
              <a:prstGeom prst="rect">
                <a:avLst/>
              </a:prstGeom>
              <a:blipFill rotWithShape="0">
                <a:blip r:embed="rId3"/>
                <a:stretch>
                  <a:fillRect l="-124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39752" y="1844824"/>
                <a:ext cx="4322850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844824"/>
                <a:ext cx="4322850" cy="708143"/>
              </a:xfrm>
              <a:prstGeom prst="rect">
                <a:avLst/>
              </a:prstGeom>
              <a:blipFill rotWithShape="0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3787966"/>
                <a:ext cx="43775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注意到，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𝑨𝑩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𝑩𝑨</m:t>
                    </m:r>
                  </m:oMath>
                </a14:m>
                <a:r>
                  <a:rPr lang="zh-CN" altLang="en-US" sz="2400" b="1" dirty="0" smtClean="0">
                    <a:latin typeface="+mn-ea"/>
                    <a:ea typeface="+mn-ea"/>
                  </a:rPr>
                  <a:t> 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有可能发生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787966"/>
                <a:ext cx="437754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228" t="-10526" r="-97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25886" y="4949102"/>
                <a:ext cx="49866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注：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𝑨𝑩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不能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推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得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</m:oMath>
                </a14:m>
                <a:endParaRPr lang="en-US" altLang="zh-CN" sz="2400" i="1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86" y="4949102"/>
                <a:ext cx="498662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956" t="-10526" r="-367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2901950" y="572628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矩阵乘法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消去律不成立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74874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连接符 13"/>
          <p:cNvCxnSpPr/>
          <p:nvPr/>
        </p:nvCxnSpPr>
        <p:spPr>
          <a:xfrm>
            <a:off x="0" y="44371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"/>
              <p:cNvSpPr txBox="1"/>
              <p:nvPr/>
            </p:nvSpPr>
            <p:spPr>
              <a:xfrm>
                <a:off x="2325886" y="2816395"/>
                <a:ext cx="4317592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𝐵𝐴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86" y="2816395"/>
                <a:ext cx="4317592" cy="708143"/>
              </a:xfrm>
              <a:prstGeom prst="rect">
                <a:avLst/>
              </a:prstGeom>
              <a:blipFill rotWithShape="0"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4"/>
          <p:cNvSpPr txBox="1"/>
          <p:nvPr/>
        </p:nvSpPr>
        <p:spPr>
          <a:xfrm>
            <a:off x="1409234" y="3789576"/>
            <a:ext cx="14927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        当有 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"/>
              <p:cNvSpPr txBox="1"/>
              <p:nvPr/>
            </p:nvSpPr>
            <p:spPr>
              <a:xfrm>
                <a:off x="4286250" y="3786356"/>
                <a:ext cx="184217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𝑨𝑩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可交换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0" y="3786356"/>
                <a:ext cx="1842171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4967" t="-10526" r="-529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2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1" grpId="0"/>
      <p:bldP spid="15" grpId="0"/>
      <p:bldP spid="16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28000" y="7046714"/>
            <a:ext cx="730250" cy="274638"/>
          </a:xfrm>
        </p:spPr>
        <p:txBody>
          <a:bodyPr/>
          <a:lstStyle/>
          <a:p>
            <a:fld id="{772A3BEB-427C-4D1F-8830-506A663CF3B7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10527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实数乘法中的消去律</a:t>
            </a:r>
            <a:endParaRPr lang="zh-CN" altLang="en-US" sz="2400" b="1" i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95736" y="1627019"/>
                <a:ext cx="3885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𝑎𝑏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𝑎𝑐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≠0⇒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𝑐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627019"/>
                <a:ext cx="388567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97490" y="2864023"/>
                <a:ext cx="1179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+mn-ea"/>
                        </a:rPr>
                        <m:t>𝒂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90" y="2864023"/>
                <a:ext cx="117929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25886" y="4949102"/>
                <a:ext cx="49866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注：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𝑨𝑩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不能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推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得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</m:oMath>
                </a14:m>
                <a:endParaRPr lang="en-US" altLang="zh-CN" sz="2400" i="1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86" y="4949102"/>
                <a:ext cx="498662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956" t="-10526" r="-367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2901950" y="572628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矩阵乘法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消去律不成立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74874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连接符 13"/>
          <p:cNvCxnSpPr/>
          <p:nvPr/>
        </p:nvCxnSpPr>
        <p:spPr>
          <a:xfrm>
            <a:off x="0" y="44371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"/>
              <p:cNvSpPr txBox="1"/>
              <p:nvPr/>
            </p:nvSpPr>
            <p:spPr>
              <a:xfrm>
                <a:off x="2148201" y="2370953"/>
                <a:ext cx="39268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𝑎𝑏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𝑎𝑐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01" y="2370953"/>
                <a:ext cx="392684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"/>
              <p:cNvSpPr txBox="1"/>
              <p:nvPr/>
            </p:nvSpPr>
            <p:spPr>
              <a:xfrm>
                <a:off x="6752483" y="2573422"/>
                <a:ext cx="112005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𝑐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83" y="2573422"/>
                <a:ext cx="112005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5984362" y="2406823"/>
            <a:ext cx="716862" cy="914400"/>
            <a:chOff x="5984362" y="2406823"/>
            <a:chExt cx="716862" cy="914400"/>
          </a:xfrm>
        </p:grpSpPr>
        <p:sp>
          <p:nvSpPr>
            <p:cNvPr id="19" name="右大括号 18"/>
            <p:cNvSpPr/>
            <p:nvPr/>
          </p:nvSpPr>
          <p:spPr>
            <a:xfrm>
              <a:off x="5984362" y="2406823"/>
              <a:ext cx="360040" cy="914400"/>
            </a:xfrm>
            <a:prstGeom prst="rightBrace">
              <a:avLst>
                <a:gd name="adj1" fmla="val 8333"/>
                <a:gd name="adj2" fmla="val 45726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197168" y="2715428"/>
              <a:ext cx="504056" cy="2392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609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5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203848" y="1196752"/>
            <a:ext cx="2448272" cy="1368152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</a:rPr>
              <a:t>课程成绩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1691680" y="2492896"/>
            <a:ext cx="2160240" cy="115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076056" y="2456892"/>
            <a:ext cx="1584176" cy="1224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83568" y="3638747"/>
            <a:ext cx="20882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FFFF00"/>
                </a:solidFill>
              </a:rPr>
              <a:t>期末考试成绩 </a:t>
            </a:r>
            <a:r>
              <a:rPr lang="en-US" altLang="zh-CN" sz="2200" b="1" dirty="0" smtClean="0">
                <a:solidFill>
                  <a:srgbClr val="FFFF00"/>
                </a:solidFill>
              </a:rPr>
              <a:t>70%-80%</a:t>
            </a:r>
            <a:endParaRPr lang="zh-CN" altLang="en-US" sz="2200" b="1" dirty="0">
              <a:solidFill>
                <a:srgbClr val="FFFF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08104" y="3681028"/>
            <a:ext cx="20882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FFFF00"/>
                </a:solidFill>
              </a:rPr>
              <a:t>平时成绩</a:t>
            </a:r>
            <a:endParaRPr lang="en-US" altLang="zh-CN" sz="2200" b="1" dirty="0" smtClean="0">
              <a:solidFill>
                <a:srgbClr val="FFFF00"/>
              </a:solidFill>
            </a:endParaRPr>
          </a:p>
          <a:p>
            <a:pPr algn="ctr"/>
            <a:r>
              <a:rPr lang="zh-CN" altLang="en-US" sz="2200" b="1" dirty="0" smtClean="0">
                <a:solidFill>
                  <a:srgbClr val="FFFF00"/>
                </a:solidFill>
              </a:rPr>
              <a:t> </a:t>
            </a:r>
            <a:r>
              <a:rPr lang="en-US" altLang="zh-CN" sz="2200" b="1" dirty="0" smtClean="0">
                <a:solidFill>
                  <a:srgbClr val="FFFF00"/>
                </a:solidFill>
              </a:rPr>
              <a:t>20%-30%</a:t>
            </a:r>
            <a:endParaRPr lang="zh-CN" altLang="en-US" sz="2200" b="1" dirty="0">
              <a:solidFill>
                <a:srgbClr val="FFFF0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 rot="16200000" flipH="1">
            <a:off x="6413920" y="3185557"/>
            <a:ext cx="492624" cy="331236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73214" y="5088054"/>
            <a:ext cx="461665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出席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55706" y="5088054"/>
            <a:ext cx="461665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作业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70645" y="5100769"/>
            <a:ext cx="461665" cy="12932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期中考试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85584" y="5100769"/>
            <a:ext cx="461665" cy="12932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上机实验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5536" y="42722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计划安排（每年有所调整）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646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3BEB-427C-4D1F-8830-506A663CF3B7}" type="slidenum">
              <a:rPr lang="zh-CN" altLang="en-US" smtClean="0"/>
              <a:t>40</a:t>
            </a:fld>
            <a:endParaRPr lang="zh-CN" altLang="en-US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32660" y="1052736"/>
                <a:ext cx="56435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rPr>
                      <m:t>矩阵乘法</m:t>
                    </m:r>
                    <m:r>
                      <m:rPr>
                        <m:nor/>
                      </m:rPr>
                      <a:rPr lang="zh-CN" altLang="en-US" sz="2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rPr>
                      <m:t>消去律不成立</m:t>
                    </m:r>
                  </m:oMath>
                </a14:m>
                <a:r>
                  <a:rPr lang="en-US" altLang="zh-CN" sz="2400" b="1" dirty="0" smtClean="0">
                    <a:latin typeface="+mn-ea"/>
                    <a:ea typeface="+mn-ea"/>
                  </a:rPr>
                  <a:t>---</a:t>
                </a:r>
                <a:r>
                  <a:rPr lang="zh-CN" altLang="en-US" sz="2400" b="1" dirty="0" smtClean="0">
                    <a:latin typeface="+mn-ea"/>
                    <a:ea typeface="+mn-ea"/>
                  </a:rPr>
                  <a:t>反例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660" y="1052736"/>
                <a:ext cx="564359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6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25836" y="1906806"/>
                <a:ext cx="5041893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n-ea"/>
                        </a:rPr>
                        <m:t>𝑪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836" y="1906806"/>
                <a:ext cx="5041893" cy="708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478582" y="3461270"/>
                <a:ext cx="148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𝑨𝑩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𝑨𝑪</m:t>
                      </m:r>
                    </m:oMath>
                  </m:oMathPara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582" y="3461270"/>
                <a:ext cx="148412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741348" y="3350987"/>
                <a:ext cx="1456745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348" y="3350987"/>
                <a:ext cx="1456745" cy="7057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553426" y="4454634"/>
                <a:ext cx="1916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+mn-ea"/>
                    <a:ea typeface="+mn-ea"/>
                  </a:rPr>
                  <a:t>但是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𝑪</m:t>
                    </m:r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426" y="4454634"/>
                <a:ext cx="1916294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096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323555" y="3491586"/>
                <a:ext cx="11467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𝑂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55" y="3491586"/>
                <a:ext cx="114678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圆角矩形 18"/>
          <p:cNvSpPr/>
          <p:nvPr/>
        </p:nvSpPr>
        <p:spPr>
          <a:xfrm>
            <a:off x="894171" y="1700808"/>
            <a:ext cx="7355730" cy="3456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18418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1738635" y="57358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  <a:ea typeface="+mn-ea"/>
              </a:rPr>
              <a:t>交换律</a:t>
            </a:r>
            <a:endParaRPr lang="zh-CN" altLang="en-US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44868" y="57333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不成立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13153" y="5735816"/>
            <a:ext cx="1184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消去律 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835696" y="5589240"/>
            <a:ext cx="864096" cy="7200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2962706" y="5589240"/>
            <a:ext cx="1033230" cy="7200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"/>
          <p:cNvSpPr txBox="1"/>
          <p:nvPr/>
        </p:nvSpPr>
        <p:spPr>
          <a:xfrm>
            <a:off x="5352864" y="5760295"/>
            <a:ext cx="3382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见教材第</a:t>
            </a:r>
            <a:r>
              <a:rPr lang="en-US" altLang="zh-CN" sz="2000" dirty="0" smtClean="0">
                <a:latin typeface="+mn-ea"/>
                <a:ea typeface="+mn-ea"/>
              </a:rPr>
              <a:t>4</a:t>
            </a:r>
            <a:r>
              <a:rPr lang="zh-CN" altLang="en-US" sz="2000" dirty="0" smtClean="0">
                <a:latin typeface="+mn-ea"/>
                <a:ea typeface="+mn-ea"/>
              </a:rPr>
              <a:t>页接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交换律不成立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122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  <p:bldP spid="22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232660" y="105273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矩阵乘法满足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结合律、分配律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558005" y="3435657"/>
                <a:ext cx="35318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e>
                      </m:d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𝑩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𝑪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𝑨𝑪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𝑩𝑪</m:t>
                      </m:r>
                    </m:oMath>
                  </m:oMathPara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05" y="3435657"/>
                <a:ext cx="353186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18418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894171" y="1700808"/>
            <a:ext cx="7355730" cy="33123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599014" y="2850635"/>
                <a:ext cx="39955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𝑨𝑩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𝒌𝑨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𝒌𝑩</m:t>
                    </m:r>
                  </m:oMath>
                </a14:m>
                <a:r>
                  <a:rPr lang="en-US" altLang="zh-CN" sz="2400" b="1" dirty="0" smtClean="0">
                    <a:latin typeface="+mn-ea"/>
                    <a:ea typeface="+mn-ea"/>
                  </a:rPr>
                  <a:t>)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14" y="2850635"/>
                <a:ext cx="3995581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667" r="-167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599014" y="2245425"/>
                <a:ext cx="47253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)(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𝑨𝑩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𝑪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𝑩𝑪</m:t>
                    </m:r>
                  </m:oMath>
                </a14:m>
                <a:r>
                  <a:rPr lang="en-US" altLang="zh-CN" sz="2400" b="1" dirty="0" smtClean="0">
                    <a:latin typeface="+mn-ea"/>
                    <a:ea typeface="+mn-ea"/>
                  </a:rPr>
                  <a:t>)  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(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证明见附录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)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14" y="2245425"/>
                <a:ext cx="472539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3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932040" y="3460782"/>
                <a:ext cx="30792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𝑪𝑨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𝑪𝑩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460782"/>
                <a:ext cx="3079241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579238" y="4037302"/>
            <a:ext cx="4000051" cy="465230"/>
            <a:chOff x="1579238" y="4037302"/>
            <a:chExt cx="4000051" cy="4652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1579238" y="4040867"/>
                  <a:ext cx="7014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+mn-ea"/>
                              </a:rPr>
                              <m:t>𝟒</m:t>
                            </m:r>
                          </m:e>
                        </m:d>
                      </m:oMath>
                    </m:oMathPara>
                  </a14:m>
                  <a:endParaRPr lang="zh-CN" altLang="en-US" sz="2400" b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238" y="4040867"/>
                  <a:ext cx="701410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2068200" y="4037302"/>
                  <a:ext cx="35110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𝒎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×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𝒎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×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200" y="4037302"/>
                  <a:ext cx="35110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68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7" grpId="0" animBg="1"/>
      <p:bldP spid="28" grpId="0"/>
      <p:bldP spid="29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1115616" y="986108"/>
            <a:ext cx="439248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090275" y="1186126"/>
                <a:ext cx="42965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（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4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）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×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𝒎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×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75" y="1186126"/>
                <a:ext cx="429656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5"/>
              <p:cNvSpPr txBox="1"/>
              <p:nvPr/>
            </p:nvSpPr>
            <p:spPr>
              <a:xfrm>
                <a:off x="1287189" y="2708920"/>
                <a:ext cx="4099647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189" y="2708920"/>
                <a:ext cx="4099647" cy="14529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6"/>
              <p:cNvSpPr txBox="1"/>
              <p:nvPr/>
            </p:nvSpPr>
            <p:spPr>
              <a:xfrm>
                <a:off x="5175621" y="2708920"/>
                <a:ext cx="2217017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621" y="2708920"/>
                <a:ext cx="2217017" cy="14529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17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864540" y="4690755"/>
            <a:ext cx="542360" cy="563847"/>
          </a:xfrm>
          <a:prstGeom prst="ellipse">
            <a:avLst/>
          </a:prstGeom>
          <a:solidFill>
            <a:srgbClr val="FFF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327241" y="4690754"/>
            <a:ext cx="542360" cy="563847"/>
          </a:xfrm>
          <a:prstGeom prst="ellipse">
            <a:avLst/>
          </a:prstGeom>
          <a:solidFill>
            <a:srgbClr val="FFF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0970" y="1034777"/>
            <a:ext cx="3535113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014994" y="1250801"/>
                <a:ext cx="3511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×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𝒎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×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94" y="1250801"/>
                <a:ext cx="3511089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5"/>
              <p:cNvSpPr txBox="1"/>
              <p:nvPr/>
            </p:nvSpPr>
            <p:spPr>
              <a:xfrm>
                <a:off x="969497" y="2082934"/>
                <a:ext cx="7750776" cy="1937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latin typeface="+mn-ea"/>
                                  <a:ea typeface="+mn-ea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97" y="2082934"/>
                <a:ext cx="7750776" cy="19376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026054" y="4107385"/>
                <a:ext cx="3889976" cy="1685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⋮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054" y="4107385"/>
                <a:ext cx="3889976" cy="16850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741582" y="4726971"/>
                <a:ext cx="2916183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行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列元</a:t>
                </a:r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82" y="4726971"/>
                <a:ext cx="2916183" cy="491417"/>
              </a:xfrm>
              <a:prstGeom prst="rect">
                <a:avLst/>
              </a:prstGeom>
              <a:blipFill rotWithShape="0">
                <a:blip r:embed="rId6"/>
                <a:stretch>
                  <a:fillRect t="-7407" r="-2510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>
            <a:off x="3774277" y="5216922"/>
            <a:ext cx="36467" cy="268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036750" y="5441760"/>
                <a:ext cx="154798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zh-CN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的第</m:t>
                      </m:r>
                      <m:r>
                        <a:rPr lang="en-US" altLang="zh-CN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𝒊</m:t>
                      </m:r>
                      <m:r>
                        <a:rPr lang="zh-CN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行</m:t>
                      </m:r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750" y="5441760"/>
                <a:ext cx="1547988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/>
          <p:nvPr/>
        </p:nvCxnSpPr>
        <p:spPr>
          <a:xfrm flipV="1">
            <a:off x="2530110" y="5198227"/>
            <a:ext cx="276197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361130" y="5792398"/>
            <a:ext cx="5819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652120" y="5792398"/>
            <a:ext cx="1264152" cy="2109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823483" y="5618787"/>
                <a:ext cx="155279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𝑬</m:t>
                      </m:r>
                      <m:r>
                        <a:rPr lang="zh-CN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的第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𝒋</m:t>
                      </m:r>
                      <m:r>
                        <a:rPr lang="zh-CN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列</m:t>
                      </m:r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83" y="5618787"/>
                <a:ext cx="1552797" cy="7386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0" y="2236311"/>
                <a:ext cx="23631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𝑨𝑬</m:t>
                    </m:r>
                    <m:r>
                      <a:rPr lang="zh-CN" alt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的第</m:t>
                    </m:r>
                    <m:r>
                      <a:rPr lang="en-US" altLang="zh-CN" sz="24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𝒊</m:t>
                    </m:r>
                    <m:r>
                      <a:rPr lang="zh-CN" alt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行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𝒋</m:t>
                    </m:r>
                    <m:r>
                      <a:rPr lang="zh-CN" alt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列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元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36311"/>
                <a:ext cx="2363147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515" t="-10526" r="-309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04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6" grpId="0"/>
      <p:bldP spid="12" grpId="0"/>
      <p:bldP spid="13" grpId="0"/>
      <p:bldP spid="4" grpId="0"/>
      <p:bldP spid="22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3BEB-427C-4D1F-8830-506A663CF3B7}" type="slidenum">
              <a:rPr lang="zh-CN" altLang="en-US" smtClean="0"/>
              <a:t>44</a:t>
            </a:fld>
            <a:endParaRPr lang="zh-CN" altLang="en-US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869550" y="89756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矩阵的次幂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489058" y="2132856"/>
                <a:ext cx="27414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当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阶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方阵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058" y="2132856"/>
                <a:ext cx="274145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111" t="-10526" r="-288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660903" y="2806962"/>
                <a:ext cx="24854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b="0" dirty="0" smtClean="0">
                  <a:latin typeface="+mn-ea"/>
                  <a:ea typeface="+mn-ea"/>
                </a:endParaRPr>
              </a:p>
              <a:p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03" y="2806962"/>
                <a:ext cx="2485489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圆角矩形 18"/>
          <p:cNvSpPr/>
          <p:nvPr/>
        </p:nvSpPr>
        <p:spPr>
          <a:xfrm>
            <a:off x="894171" y="1700808"/>
            <a:ext cx="7355730" cy="3456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738635" y="5735816"/>
                <a:ext cx="2221890" cy="475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sup>
                      </m:sSup>
                      <m:r>
                        <a:rPr lang="en-US" altLang="zh-CN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635" y="5735816"/>
                <a:ext cx="2221890" cy="4755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4244868" y="573331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不成立（由于交换律不成立）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787165" y="5664453"/>
            <a:ext cx="2124829" cy="5760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562325" y="2758805"/>
                <a:ext cx="203991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400" b="0" dirty="0" smtClean="0">
                  <a:latin typeface="+mn-ea"/>
                  <a:ea typeface="+mn-ea"/>
                </a:endParaRPr>
              </a:p>
              <a:p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25" y="2758805"/>
                <a:ext cx="2039917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大括号 2"/>
          <p:cNvSpPr/>
          <p:nvPr/>
        </p:nvSpPr>
        <p:spPr>
          <a:xfrm rot="5400000">
            <a:off x="5122305" y="2723979"/>
            <a:ext cx="169279" cy="1028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13124" y="323831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740570" y="3854475"/>
                <a:ext cx="1937325" cy="837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sup>
                      </m:sSup>
                      <m:r>
                        <a:rPr lang="en-US" altLang="zh-CN" sz="2400" b="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zh-CN" sz="2400" b="0" dirty="0" smtClean="0">
                  <a:latin typeface="+mn-ea"/>
                  <a:ea typeface="+mn-ea"/>
                </a:endParaRPr>
              </a:p>
              <a:p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570" y="3854475"/>
                <a:ext cx="1937325" cy="83753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410231" y="3864591"/>
                <a:ext cx="2134302" cy="837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sup>
                      </m:sSup>
                      <m:r>
                        <a:rPr lang="en-US" altLang="zh-CN" sz="2400" b="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𝑘𝑙</m:t>
                          </m:r>
                        </m:sup>
                      </m:sSup>
                    </m:oMath>
                  </m:oMathPara>
                </a14:m>
                <a:endParaRPr lang="en-US" altLang="zh-CN" sz="2400" b="0" dirty="0" smtClean="0">
                  <a:latin typeface="+mn-ea"/>
                  <a:ea typeface="+mn-ea"/>
                </a:endParaRPr>
              </a:p>
              <a:p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231" y="3864591"/>
                <a:ext cx="2134302" cy="83753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57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9" grpId="0" animBg="1"/>
      <p:bldP spid="20" grpId="0"/>
      <p:bldP spid="21" grpId="0"/>
      <p:bldP spid="23" grpId="0"/>
      <p:bldP spid="3" grpId="0" animBg="1"/>
      <p:bldP spid="4" grpId="0"/>
      <p:bldP spid="25" grpId="0"/>
      <p:bldP spid="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619672" y="732506"/>
                <a:ext cx="4781885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i="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732506"/>
                <a:ext cx="4781885" cy="1066574"/>
              </a:xfrm>
              <a:prstGeom prst="rect">
                <a:avLst/>
              </a:prstGeom>
              <a:blipFill rotWithShape="0"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79712" y="1743443"/>
                <a:ext cx="30481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i="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j-ea"/>
                      </a:rPr>
                      <m:t>𝑨𝑩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j-ea"/>
                      </a:rPr>
                      <m:t>𝑩𝑨</m:t>
                    </m:r>
                  </m:oMath>
                </a14:m>
                <a:r>
                  <a:rPr lang="zh-CN" altLang="en-US" sz="2400" i="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𝑩𝑨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  <m:t>201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9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743443"/>
                <a:ext cx="304814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20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835005" y="2772089"/>
                <a:ext cx="2737031" cy="1050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𝑨𝑩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 2, 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05" y="2772089"/>
                <a:ext cx="2737031" cy="10502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406900" y="3104751"/>
                <a:ext cx="41544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1×3+2×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+3×2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=7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0" y="3104751"/>
                <a:ext cx="4154471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r="-117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90928" y="103496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1-3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847789" y="4398928"/>
                <a:ext cx="2737031" cy="1050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𝑩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1, 2, 3</m:t>
                          </m:r>
                        </m:e>
                      </m:d>
                    </m:oMath>
                  </m:oMathPara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89" y="4398928"/>
                <a:ext cx="2737031" cy="10502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286250" y="4389294"/>
                <a:ext cx="2815307" cy="1098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0" y="4389294"/>
                <a:ext cx="2815307" cy="109844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4932040" y="4721956"/>
            <a:ext cx="1800200" cy="4352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930724" y="5157192"/>
            <a:ext cx="1800200" cy="4352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  <p:bldP spid="22" grpId="0"/>
      <p:bldP spid="24" grpId="0"/>
      <p:bldP spid="33" grpId="0"/>
      <p:bldP spid="36" grpId="0"/>
      <p:bldP spid="2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245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77248" y="1026625"/>
                <a:ext cx="3125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j-ea"/>
                        </a:rPr>
                        <m:t>求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𝑨𝑩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𝑩𝑨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和</m:t>
                      </m:r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𝑩𝑨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201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9</m:t>
                          </m:r>
                        </m:sup>
                      </m:sSup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248" y="1026625"/>
                <a:ext cx="3125086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905545" y="1097066"/>
                <a:ext cx="1070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𝑨𝑩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</m:oMath>
                </a14:m>
                <a:r>
                  <a:rPr lang="en-US" altLang="zh-CN" sz="2400" b="1" dirty="0" smtClean="0">
                    <a:latin typeface="+mn-ea"/>
                    <a:ea typeface="+mn-ea"/>
                  </a:rPr>
                  <a:t>7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45" y="1097066"/>
                <a:ext cx="1070037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714" t="-10526" r="-800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90928" y="1021909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1-3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980608" y="1087710"/>
                <a:ext cx="6880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𝑩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</m:oMath>
                  </m:oMathPara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608" y="1087710"/>
                <a:ext cx="68800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408805" y="786995"/>
                <a:ext cx="2663757" cy="1068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805" y="786995"/>
                <a:ext cx="2663757" cy="10689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31299" y="2482122"/>
                <a:ext cx="15781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𝑩𝑨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201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=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99" y="2482122"/>
                <a:ext cx="1578189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9211" r="-503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649245" y="2483710"/>
                <a:ext cx="27263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𝑩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</m:e>
                      </m:d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𝑩𝑨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𝑩𝑨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45" y="2483710"/>
                <a:ext cx="2726372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箭头 3"/>
          <p:cNvSpPr/>
          <p:nvPr/>
        </p:nvSpPr>
        <p:spPr>
          <a:xfrm>
            <a:off x="3669232" y="2943786"/>
            <a:ext cx="200312" cy="653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69544" y="305668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利用结合律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404660" y="3599137"/>
                <a:ext cx="335725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ea typeface="+mn-ea"/>
                  </a:rPr>
                  <a:t>=</a:t>
                </a:r>
                <a:r>
                  <a:rPr lang="en-US" altLang="zh-CN" sz="2400" b="1" dirty="0" smtClean="0"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𝑨𝑩</m:t>
                        </m:r>
                      </m:e>
                    </m:d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660" y="3599137"/>
                <a:ext cx="335725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2722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/>
          <p:cNvSpPr/>
          <p:nvPr/>
        </p:nvSpPr>
        <p:spPr>
          <a:xfrm rot="5400000">
            <a:off x="3911326" y="1397461"/>
            <a:ext cx="202209" cy="218145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623040" y="1940522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2019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40" y="1940522"/>
                <a:ext cx="76174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括号 22"/>
          <p:cNvSpPr/>
          <p:nvPr/>
        </p:nvSpPr>
        <p:spPr>
          <a:xfrm rot="16200000">
            <a:off x="4057103" y="3029111"/>
            <a:ext cx="249386" cy="218145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833452" y="4232264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201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452" y="4232264"/>
                <a:ext cx="76174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3091069" y="4017186"/>
            <a:ext cx="21814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endCxn id="13" idx="1"/>
          </p:cNvCxnSpPr>
          <p:nvPr/>
        </p:nvCxnSpPr>
        <p:spPr>
          <a:xfrm flipV="1">
            <a:off x="4735512" y="2525794"/>
            <a:ext cx="2010569" cy="145965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746081" y="2387294"/>
                <a:ext cx="1298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⋯(7)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081" y="2387294"/>
                <a:ext cx="1298497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2222" r="-6103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大括号 36"/>
          <p:cNvSpPr/>
          <p:nvPr/>
        </p:nvSpPr>
        <p:spPr>
          <a:xfrm rot="16200000">
            <a:off x="7240674" y="2197975"/>
            <a:ext cx="249386" cy="1182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825199" y="2920642"/>
                <a:ext cx="19469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201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1×1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矩阵</m:t>
                      </m:r>
                    </m:oMath>
                  </m:oMathPara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199" y="2920642"/>
                <a:ext cx="1946906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1254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8059937" y="2407944"/>
                <a:ext cx="87094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37" y="2407944"/>
                <a:ext cx="870944" cy="312650"/>
              </a:xfrm>
              <a:prstGeom prst="rect">
                <a:avLst/>
              </a:prstGeom>
              <a:blipFill rotWithShape="0">
                <a:blip r:embed="rId15"/>
                <a:stretch>
                  <a:fillRect l="-16084" t="-19608" b="-4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762125" y="3296936"/>
                <a:ext cx="21274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结果仍是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1×1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125" y="3296936"/>
                <a:ext cx="2127434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2292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/>
          <p:nvPr/>
        </p:nvCxnSpPr>
        <p:spPr>
          <a:xfrm>
            <a:off x="2339752" y="5733256"/>
            <a:ext cx="6804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764655" y="5893242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771396"/>
            <a:ext cx="626244" cy="62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3559353" y="5894818"/>
                <a:ext cx="4266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r>
                  <a:rPr lang="zh-CN" altLang="en-US" sz="2400" i="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矩阵与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任何矩阵若可乘，</a:t>
                </a:r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353" y="5894818"/>
                <a:ext cx="4266489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429" t="-14474" r="-114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2404660" y="4811923"/>
                <a:ext cx="3357251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ea typeface="+mn-ea"/>
                  </a:rPr>
                  <a:t>=</a:t>
                </a:r>
                <a:r>
                  <a:rPr lang="en-US" altLang="zh-CN" sz="2400" b="1" dirty="0" smtClean="0">
                    <a:ea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𝟕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𝟐𝟎𝟏𝟖</m:t>
                            </m:r>
                          </m:sup>
                        </m:sSup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660" y="4811923"/>
                <a:ext cx="3357251" cy="509178"/>
              </a:xfrm>
              <a:prstGeom prst="rect">
                <a:avLst/>
              </a:prstGeom>
              <a:blipFill rotWithShape="0">
                <a:blip r:embed="rId19"/>
                <a:stretch>
                  <a:fillRect l="-2722" t="-476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230022" y="4554712"/>
                <a:ext cx="3357251" cy="1068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ea typeface="+mn-ea"/>
                  </a:rPr>
                  <a:t>=</a:t>
                </a:r>
                <a:r>
                  <a:rPr lang="en-US" altLang="zh-CN" sz="2400" b="1" dirty="0" smtClean="0">
                    <a:ea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𝟕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𝟐𝟎𝟏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𝟖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022" y="4554712"/>
                <a:ext cx="3357251" cy="1068947"/>
              </a:xfrm>
              <a:prstGeom prst="rect">
                <a:avLst/>
              </a:prstGeom>
              <a:blipFill rotWithShape="0">
                <a:blip r:embed="rId20"/>
                <a:stretch>
                  <a:fillRect l="-2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2764655" y="6386662"/>
            <a:ext cx="6050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可当作数进行运算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，因此满足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数乘交换律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0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4" grpId="0" animBg="1"/>
      <p:bldP spid="5" grpId="0"/>
      <p:bldP spid="20" grpId="0"/>
      <p:bldP spid="6" grpId="0" animBg="1"/>
      <p:bldP spid="8" grpId="0"/>
      <p:bldP spid="23" grpId="0" animBg="1"/>
      <p:bldP spid="26" grpId="0"/>
      <p:bldP spid="13" grpId="0"/>
      <p:bldP spid="37" grpId="0" animBg="1"/>
      <p:bldP spid="38" grpId="0"/>
      <p:bldP spid="39" grpId="0"/>
      <p:bldP spid="40" grpId="0"/>
      <p:bldP spid="41" grpId="0"/>
      <p:bldP spid="44" grpId="0"/>
      <p:bldP spid="46" grpId="0"/>
      <p:bldP spid="47" grpId="0"/>
      <p:bldP spid="3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" y="5262571"/>
            <a:ext cx="1925639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568089" y="836712"/>
                <a:ext cx="6718634" cy="57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都是上三角阵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089" y="836712"/>
                <a:ext cx="6718634" cy="572914"/>
              </a:xfrm>
              <a:prstGeom prst="rect">
                <a:avLst/>
              </a:prstGeom>
              <a:blipFill rotWithShape="0">
                <a:blip r:embed="rId4"/>
                <a:stretch>
                  <a:fillRect l="-1361" t="-2128" r="-363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94409" y="1543382"/>
                <a:ext cx="47670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+mj-ea"/>
                      </a:rPr>
                      <m:t>𝑪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+mj-ea"/>
                      </a:rPr>
                      <m:t>𝑨𝑩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证明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en-US" altLang="zh-CN" sz="24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𝑪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也是上三角阵；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09" y="1543382"/>
                <a:ext cx="476707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84" t="-10526" r="-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15982" y="89233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1-4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16932" y="2027232"/>
                <a:ext cx="38291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32" y="2027232"/>
                <a:ext cx="382912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057006" y="2854323"/>
                <a:ext cx="3766352" cy="1595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006" y="2854323"/>
                <a:ext cx="3766352" cy="15950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885912" y="2686076"/>
            <a:ext cx="2865056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67170" y="2511080"/>
                <a:ext cx="3544717" cy="22504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0,⋯,0,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⋯,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170" y="2511080"/>
                <a:ext cx="3544717" cy="22504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396418" y="4585283"/>
                <a:ext cx="2253950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𝑖𝑖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𝑖𝑖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mr>
                                    </m:m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418" y="4585283"/>
                <a:ext cx="2253950" cy="11791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867025" y="860273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三角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阵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云形标注 22"/>
              <p:cNvSpPr/>
              <p:nvPr/>
            </p:nvSpPr>
            <p:spPr>
              <a:xfrm>
                <a:off x="1083300" y="2628547"/>
                <a:ext cx="2391106" cy="415611"/>
              </a:xfrm>
              <a:prstGeom prst="cloudCallout">
                <a:avLst>
                  <a:gd name="adj1" fmla="val 69308"/>
                  <a:gd name="adj2" fmla="val 187136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云形标注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00" y="2628547"/>
                <a:ext cx="2391106" cy="415611"/>
              </a:xfrm>
              <a:prstGeom prst="cloudCallout">
                <a:avLst>
                  <a:gd name="adj1" fmla="val 69308"/>
                  <a:gd name="adj2" fmla="val 187136"/>
                </a:avLst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云形标注 26"/>
              <p:cNvSpPr/>
              <p:nvPr/>
            </p:nvSpPr>
            <p:spPr>
              <a:xfrm>
                <a:off x="6527428" y="3004987"/>
                <a:ext cx="2370193" cy="415611"/>
              </a:xfrm>
              <a:prstGeom prst="cloudCallout">
                <a:avLst>
                  <a:gd name="adj1" fmla="val -68519"/>
                  <a:gd name="adj2" fmla="val 204976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云形标注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428" y="3004987"/>
                <a:ext cx="2370193" cy="415611"/>
              </a:xfrm>
              <a:prstGeom prst="cloudCallout">
                <a:avLst>
                  <a:gd name="adj1" fmla="val -68519"/>
                  <a:gd name="adj2" fmla="val 204976"/>
                </a:avLst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"/>
              <p:cNvSpPr txBox="1"/>
              <p:nvPr/>
            </p:nvSpPr>
            <p:spPr>
              <a:xfrm>
                <a:off x="5750968" y="4973624"/>
                <a:ext cx="2728632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968" y="4973624"/>
                <a:ext cx="2728632" cy="111280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云形标注 33"/>
              <p:cNvSpPr/>
              <p:nvPr/>
            </p:nvSpPr>
            <p:spPr>
              <a:xfrm>
                <a:off x="6608097" y="4215523"/>
                <a:ext cx="2289524" cy="415611"/>
              </a:xfrm>
              <a:prstGeom prst="cloudCallout">
                <a:avLst>
                  <a:gd name="adj1" fmla="val -32891"/>
                  <a:gd name="adj2" fmla="val 334396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云形标注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97" y="4215523"/>
                <a:ext cx="2289524" cy="415611"/>
              </a:xfrm>
              <a:prstGeom prst="cloudCallout">
                <a:avLst>
                  <a:gd name="adj1" fmla="val -32891"/>
                  <a:gd name="adj2" fmla="val 334396"/>
                </a:avLst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813522" y="3044158"/>
                <a:ext cx="2372108" cy="4469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,0, ⋯,0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22" y="3044158"/>
                <a:ext cx="2372108" cy="446917"/>
              </a:xfrm>
              <a:prstGeom prst="rect">
                <a:avLst/>
              </a:prstGeom>
              <a:blipFill rotWithShape="0">
                <a:blip r:embed="rId1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2935763" y="4395751"/>
            <a:ext cx="2072980" cy="6371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117215" y="1528124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下三角阵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3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111E-6 L 0.03559 0.0027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3" grpId="0" build="p"/>
      <p:bldP spid="2" grpId="0"/>
      <p:bldP spid="19" grpId="0"/>
      <p:bldP spid="4" grpId="0" animBg="1"/>
      <p:bldP spid="5" grpId="0" animBg="1"/>
      <p:bldP spid="25" grpId="0"/>
      <p:bldP spid="11" grpId="0" animBg="1"/>
      <p:bldP spid="23" grpId="0" animBg="1"/>
      <p:bldP spid="23" grpId="1" animBg="1"/>
      <p:bldP spid="27" grpId="0" animBg="1"/>
      <p:bldP spid="27" grpId="1" animBg="1"/>
      <p:bldP spid="33" grpId="0"/>
      <p:bldP spid="33" grpId="1"/>
      <p:bldP spid="34" grpId="0" animBg="1"/>
      <p:bldP spid="34" grpId="1" animBg="1"/>
      <p:bldP spid="9" grpId="0" animBg="1"/>
      <p:bldP spid="9" grpId="1" animBg="1"/>
      <p:bldP spid="6" grpId="0" animBg="1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341283" y="105274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需要记住的结论：</a:t>
            </a:r>
          </a:p>
        </p:txBody>
      </p:sp>
      <p:pic>
        <p:nvPicPr>
          <p:cNvPr id="1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3" y="718423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978289" y="1700807"/>
            <a:ext cx="7355731" cy="4904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566073" y="2910787"/>
                <a:ext cx="40100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特别的，也适用于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对角阵</a:t>
                </a: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073" y="2910787"/>
                <a:ext cx="4010009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r="-136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533095" y="1860204"/>
                <a:ext cx="65501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上（下）</a:t>
                </a:r>
                <a:r>
                  <a:rPr lang="zh-CN" altLang="en-US" sz="24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三角阵之积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仍为上（下）</a:t>
                </a:r>
                <a:r>
                  <a:rPr lang="zh-CN" altLang="en-US" sz="24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三角阵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095" y="1860204"/>
                <a:ext cx="6550191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744" t="-10526" r="-46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1"/>
              <p:cNvSpPr txBox="1"/>
              <p:nvPr/>
            </p:nvSpPr>
            <p:spPr>
              <a:xfrm>
                <a:off x="1445596" y="4754078"/>
                <a:ext cx="3210559" cy="1569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96" y="4754078"/>
                <a:ext cx="3210559" cy="15692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1"/>
              <p:cNvSpPr txBox="1"/>
              <p:nvPr/>
            </p:nvSpPr>
            <p:spPr>
              <a:xfrm>
                <a:off x="4570434" y="4770464"/>
                <a:ext cx="3152210" cy="1613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434" y="4770464"/>
                <a:ext cx="3152210" cy="1613262"/>
              </a:xfrm>
              <a:prstGeom prst="rect">
                <a:avLst/>
              </a:prstGeom>
              <a:blipFill rotWithShape="0">
                <a:blip r:embed="rId7"/>
                <a:stretch>
                  <a:fillRect l="-3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834016" y="2202077"/>
                <a:ext cx="38654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且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016" y="2202077"/>
                <a:ext cx="3865417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52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1"/>
              <p:cNvSpPr txBox="1"/>
              <p:nvPr/>
            </p:nvSpPr>
            <p:spPr>
              <a:xfrm>
                <a:off x="1533095" y="4776633"/>
                <a:ext cx="3223575" cy="15769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095" y="4776633"/>
                <a:ext cx="3223575" cy="15769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1"/>
              <p:cNvSpPr txBox="1"/>
              <p:nvPr/>
            </p:nvSpPr>
            <p:spPr>
              <a:xfrm>
                <a:off x="4566640" y="4770468"/>
                <a:ext cx="3306098" cy="16346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=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40" y="4770468"/>
                <a:ext cx="3306098" cy="1634615"/>
              </a:xfrm>
              <a:prstGeom prst="rect">
                <a:avLst/>
              </a:prstGeom>
              <a:blipFill rotWithShape="0">
                <a:blip r:embed="rId10"/>
                <a:stretch>
                  <a:fillRect l="-2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682543" y="3505146"/>
                <a:ext cx="1964357" cy="1173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543" y="3505146"/>
                <a:ext cx="1964357" cy="11738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415052" y="3546194"/>
                <a:ext cx="1776448" cy="1006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52" y="3546194"/>
                <a:ext cx="1776448" cy="100610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175632" y="3505147"/>
                <a:ext cx="2035397" cy="1173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632" y="3505147"/>
                <a:ext cx="2035397" cy="1173847"/>
              </a:xfrm>
              <a:prstGeom prst="rect">
                <a:avLst/>
              </a:prstGeom>
              <a:blipFill rotWithShape="0">
                <a:blip r:embed="rId13"/>
                <a:stretch>
                  <a:fillRect l="-8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50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 animBg="1"/>
      <p:bldP spid="28" grpId="0"/>
      <p:bldP spid="29" grpId="0"/>
      <p:bldP spid="16" grpId="0"/>
      <p:bldP spid="17" grpId="0"/>
      <p:bldP spid="17" grpId="1"/>
      <p:bldP spid="13" grpId="0"/>
      <p:bldP spid="15" grpId="0" animBg="1"/>
      <p:bldP spid="18" grpId="0" animBg="1"/>
      <p:bldP spid="2" grpId="0"/>
      <p:bldP spid="19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1840" y="1783140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latin typeface="+mn-ea"/>
                <a:ea typeface="+mn-ea"/>
              </a:rPr>
              <a:t>作  业</a:t>
            </a:r>
            <a:endParaRPr lang="en-US" altLang="zh-CN" sz="5400" b="1" dirty="0" smtClean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30809" y="3681898"/>
                <a:ext cx="69023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 smtClean="0">
                    <a:latin typeface="+mn-ea"/>
                    <a:ea typeface="+mn-ea"/>
                  </a:rPr>
                  <a:t>第</a:t>
                </a:r>
                <a:r>
                  <a:rPr lang="en-US" altLang="zh-CN" sz="3600" dirty="0" smtClean="0">
                    <a:latin typeface="+mn-ea"/>
                    <a:ea typeface="+mn-ea"/>
                  </a:rPr>
                  <a:t>10</a:t>
                </a:r>
                <a:r>
                  <a:rPr lang="zh-CN" altLang="en-US" sz="3600" dirty="0" smtClean="0">
                    <a:latin typeface="+mn-ea"/>
                    <a:ea typeface="+mn-ea"/>
                  </a:rPr>
                  <a:t>页  习题</a:t>
                </a:r>
                <a:r>
                  <a:rPr lang="en-US" altLang="zh-CN" sz="3600" dirty="0" smtClean="0">
                    <a:latin typeface="+mn-ea"/>
                    <a:ea typeface="+mn-ea"/>
                  </a:rPr>
                  <a:t>1-1</a:t>
                </a:r>
                <a14:m>
                  <m:oMath xmlns:m="http://schemas.openxmlformats.org/officeDocument/2006/math">
                    <m:r>
                      <a:rPr lang="zh-CN" altLang="en-US" sz="3600" i="1" dirty="0" smtClean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zh-CN" altLang="en-US" sz="3600" i="1" dirty="0" smtClean="0">
                        <a:latin typeface="Cambria Math" panose="02040503050406030204" pitchFamily="18" charset="0"/>
                        <a:ea typeface="+mn-ea"/>
                      </a:rPr>
                      <m:t> 4(2)(5), 5, 6,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p>
                      <m:sSupPr>
                        <m:ctrlPr>
                          <a:rPr lang="en-US" altLang="zh-CN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7</m:t>
                        </m:r>
                      </m:e>
                      <m:sup>
                        <m:r>
                          <a:rPr lang="en-US" altLang="zh-CN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36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09" y="3681898"/>
                <a:ext cx="6902339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650" t="-14151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1090041" y="3284984"/>
            <a:ext cx="6840760" cy="144016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47664" y="5091117"/>
            <a:ext cx="3701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注：红色*表示重点典型题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02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62068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+mj-ea"/>
                <a:ea typeface="+mj-ea"/>
              </a:rPr>
              <a:t>这门课程的核心内容：</a:t>
            </a:r>
            <a:endParaRPr lang="zh-CN" altLang="en-US" sz="3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99792" y="1556792"/>
            <a:ext cx="3409324" cy="87947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</a:rPr>
              <a:t>线性方程组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6649244" y="1487933"/>
            <a:ext cx="886528" cy="460069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797339" y="1439562"/>
            <a:ext cx="2710765" cy="460069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612527" y="958558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626244" cy="62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2407225" y="960134"/>
                <a:ext cx="46127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r>
                  <a:rPr lang="zh-CN" altLang="en-US" sz="2400" i="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矩阵与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任何矩阵若可乘，</a:t>
                </a:r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225" y="960134"/>
                <a:ext cx="46127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849" t="-14667" r="-925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2389427" y="1439293"/>
            <a:ext cx="6152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可当作数进行运算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，因此满足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数乘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交换律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" y="3976014"/>
            <a:ext cx="2305589" cy="2881986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835696" y="2349104"/>
            <a:ext cx="6375258" cy="42482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085739" y="253861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389427" y="3976014"/>
                <a:ext cx="29303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[4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4  3  2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=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427" y="3976014"/>
                <a:ext cx="293031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742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3091549" y="2630944"/>
                <a:ext cx="31340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49" y="2630944"/>
                <a:ext cx="313406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55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4959003" y="4510234"/>
                <a:ext cx="1714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4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4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003" y="4510234"/>
                <a:ext cx="171426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909847" y="3958064"/>
                <a:ext cx="19266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16  12  8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847" y="3958064"/>
                <a:ext cx="192668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标注 22"/>
          <p:cNvSpPr/>
          <p:nvPr/>
        </p:nvSpPr>
        <p:spPr>
          <a:xfrm>
            <a:off x="3432939" y="4763091"/>
            <a:ext cx="1296144" cy="482198"/>
          </a:xfrm>
          <a:prstGeom prst="wedgeRoundRectCallout">
            <a:avLst>
              <a:gd name="adj1" fmla="val -1670"/>
              <a:gd name="adj2" fmla="val -129953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i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矩阵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乘法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6023520" y="3103615"/>
            <a:ext cx="758296" cy="482198"/>
          </a:xfrm>
          <a:prstGeom prst="wedgeRoundRectCallout">
            <a:avLst>
              <a:gd name="adj1" fmla="val -108867"/>
              <a:gd name="adj2" fmla="val 235643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i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数乘运算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576918" y="5428369"/>
                <a:ext cx="191766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4  3  2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918" y="5428369"/>
                <a:ext cx="1917663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534344" y="5425100"/>
                <a:ext cx="16426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4  3  2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[4]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344" y="5425100"/>
                <a:ext cx="1642666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639" r="-743"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圆角矩形标注 31"/>
          <p:cNvSpPr/>
          <p:nvPr/>
        </p:nvSpPr>
        <p:spPr>
          <a:xfrm>
            <a:off x="6519122" y="4723557"/>
            <a:ext cx="1001510" cy="482198"/>
          </a:xfrm>
          <a:prstGeom prst="wedgeRoundRectCallout">
            <a:avLst>
              <a:gd name="adj1" fmla="val -67740"/>
              <a:gd name="adj2" fmla="val 107514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不能乘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44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8" grpId="0"/>
      <p:bldP spid="49" grpId="0"/>
      <p:bldP spid="50" grpId="0"/>
      <p:bldP spid="51" grpId="0"/>
      <p:bldP spid="22" grpId="0"/>
      <p:bldP spid="23" grpId="0" animBg="1"/>
      <p:bldP spid="24" grpId="0" animBg="1"/>
      <p:bldP spid="26" grpId="0"/>
      <p:bldP spid="27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287" y="1571578"/>
            <a:ext cx="1000111" cy="307777"/>
            <a:chOff x="32287" y="1571578"/>
            <a:chExt cx="1000111" cy="307777"/>
          </a:xfrm>
        </p:grpSpPr>
        <p:sp>
          <p:nvSpPr>
            <p:cNvPr id="32" name="椭圆 31"/>
            <p:cNvSpPr/>
            <p:nvPr/>
          </p:nvSpPr>
          <p:spPr>
            <a:xfrm>
              <a:off x="888382" y="1681159"/>
              <a:ext cx="144016" cy="12231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32287" y="1571578"/>
                  <a:ext cx="6711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7" y="1571578"/>
                  <a:ext cx="671146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636" r="-13636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直接连接符 8"/>
          <p:cNvCxnSpPr/>
          <p:nvPr/>
        </p:nvCxnSpPr>
        <p:spPr>
          <a:xfrm>
            <a:off x="4716016" y="583296"/>
            <a:ext cx="0" cy="554461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703433" y="3776242"/>
            <a:ext cx="2946986" cy="447970"/>
            <a:chOff x="3267" y="2984"/>
            <a:chExt cx="1849" cy="200"/>
          </a:xfrm>
        </p:grpSpPr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3267" y="2984"/>
              <a:ext cx="1849" cy="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4163983"/>
                </p:ext>
              </p:extLst>
            </p:nvPr>
          </p:nvGraphicFramePr>
          <p:xfrm>
            <a:off x="4948" y="3046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" name="Equation" r:id="rId4" imgW="126720" imgH="139680" progId="Equation.DSMT4">
                    <p:embed/>
                  </p:oleObj>
                </mc:Choice>
                <mc:Fallback>
                  <p:oleObj name="Equation" r:id="rId4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8" y="3046"/>
                          <a:ext cx="132" cy="1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1"/>
          <p:cNvGrpSpPr>
            <a:grpSpLocks/>
          </p:cNvGrpSpPr>
          <p:nvPr/>
        </p:nvGrpSpPr>
        <p:grpSpPr bwMode="auto">
          <a:xfrm>
            <a:off x="947598" y="1018274"/>
            <a:ext cx="319088" cy="3783935"/>
            <a:chOff x="3949" y="1835"/>
            <a:chExt cx="201" cy="1769"/>
          </a:xfrm>
        </p:grpSpPr>
        <p:sp>
          <p:nvSpPr>
            <p:cNvPr id="26" name="Freeform 12"/>
            <p:cNvSpPr>
              <a:spLocks/>
            </p:cNvSpPr>
            <p:nvPr/>
          </p:nvSpPr>
          <p:spPr bwMode="auto">
            <a:xfrm flipH="1">
              <a:off x="3949" y="1835"/>
              <a:ext cx="45" cy="1769"/>
            </a:xfrm>
            <a:custGeom>
              <a:avLst/>
              <a:gdLst>
                <a:gd name="T0" fmla="*/ 0 w 3"/>
                <a:gd name="T1" fmla="*/ 1889 h 1889"/>
                <a:gd name="T2" fmla="*/ 3 w 3"/>
                <a:gd name="T3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889">
                  <a:moveTo>
                    <a:pt x="0" y="1889"/>
                  </a:moveTo>
                  <a:lnTo>
                    <a:pt x="3" y="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1664897"/>
                </p:ext>
              </p:extLst>
            </p:nvPr>
          </p:nvGraphicFramePr>
          <p:xfrm>
            <a:off x="4001" y="1835"/>
            <a:ext cx="14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" name="Equation" r:id="rId6" imgW="139680" imgH="164880" progId="Equation.DSMT4">
                    <p:embed/>
                  </p:oleObj>
                </mc:Choice>
                <mc:Fallback>
                  <p:oleObj name="Equation" r:id="rId6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1" y="1835"/>
                          <a:ext cx="149" cy="17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55089"/>
              </p:ext>
            </p:extLst>
          </p:nvPr>
        </p:nvGraphicFramePr>
        <p:xfrm>
          <a:off x="1061819" y="3863766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8" imgW="238680" imgH="246960" progId="Equation.3">
                  <p:embed/>
                </p:oleObj>
              </mc:Choice>
              <mc:Fallback>
                <p:oleObj name="Equation" r:id="rId8" imgW="238680" imgH="246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819" y="3863766"/>
                        <a:ext cx="292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718461" y="3015563"/>
                <a:ext cx="6711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61" y="3015563"/>
                <a:ext cx="671146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13636" r="-13636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/>
          <p:cNvCxnSpPr/>
          <p:nvPr/>
        </p:nvCxnSpPr>
        <p:spPr>
          <a:xfrm flipV="1">
            <a:off x="205634" y="1999961"/>
            <a:ext cx="2934350" cy="23702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1528793" y="3181073"/>
            <a:ext cx="144016" cy="1223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780815" y="3741454"/>
            <a:ext cx="144016" cy="1223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253812" y="3954908"/>
                <a:ext cx="9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12" y="3954908"/>
                <a:ext cx="950068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9615" r="-8974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 flipH="1" flipV="1">
            <a:off x="697860" y="1191843"/>
            <a:ext cx="1458492" cy="32386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1888815" y="5433521"/>
                <a:ext cx="11146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815" y="5433521"/>
                <a:ext cx="1114664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855601" y="6046570"/>
                <a:ext cx="20584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=3−2</m:t>
                      </m:r>
                      <m:r>
                        <a:rPr lang="en-US" altLang="zh-CN" sz="3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01" y="6046570"/>
                <a:ext cx="2058449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3"/>
              <p:cNvSpPr txBox="1"/>
              <p:nvPr/>
            </p:nvSpPr>
            <p:spPr>
              <a:xfrm>
                <a:off x="5781614" y="2764069"/>
                <a:ext cx="2436308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9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614" y="2764069"/>
                <a:ext cx="2436308" cy="1190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/>
          <p:cNvSpPr txBox="1"/>
          <p:nvPr/>
        </p:nvSpPr>
        <p:spPr>
          <a:xfrm>
            <a:off x="611264" y="494741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考虑平面直线交点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220072" y="120329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二元线性方程组</a:t>
            </a:r>
            <a:endParaRPr lang="zh-CN" altLang="en-US" sz="36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1718540" y="3018037"/>
                <a:ext cx="6711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40" y="3018037"/>
                <a:ext cx="671146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13636" r="-13636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5537032" y="4964115"/>
                <a:ext cx="284135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latin typeface="+mj-ea"/>
                    <a:ea typeface="+mj-ea"/>
                  </a:rPr>
                  <a:t>方程组的解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032" y="4964115"/>
                <a:ext cx="2841355" cy="954107"/>
              </a:xfrm>
              <a:prstGeom prst="rect">
                <a:avLst/>
              </a:prstGeom>
              <a:blipFill rotWithShape="0">
                <a:blip r:embed="rId16"/>
                <a:stretch>
                  <a:fillRect l="-4292" t="-6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84232" y="3714600"/>
            <a:ext cx="870131" cy="378176"/>
            <a:chOff x="184232" y="3714600"/>
            <a:chExt cx="870131" cy="378176"/>
          </a:xfrm>
        </p:grpSpPr>
        <p:sp>
          <p:nvSpPr>
            <p:cNvPr id="30" name="椭圆 29"/>
            <p:cNvSpPr/>
            <p:nvPr/>
          </p:nvSpPr>
          <p:spPr>
            <a:xfrm>
              <a:off x="910347" y="3714600"/>
              <a:ext cx="144016" cy="12231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84232" y="3784999"/>
                  <a:ext cx="6711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232" y="3784999"/>
                  <a:ext cx="671146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3636" r="-13636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124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animBg="1"/>
      <p:bldP spid="35" grpId="0" animBg="1"/>
      <p:bldP spid="40" grpId="0"/>
      <p:bldP spid="49" grpId="0"/>
      <p:bldP spid="5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827584" y="980728"/>
            <a:ext cx="910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引例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某工厂生产产品</a:t>
            </a:r>
            <a:r>
              <a:rPr lang="en-US" altLang="zh-CN" sz="2400" dirty="0" smtClean="0">
                <a:latin typeface="+mn-ea"/>
                <a:ea typeface="+mn-ea"/>
              </a:rPr>
              <a:t>A 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smtClean="0">
                <a:latin typeface="+mn-ea"/>
                <a:ea typeface="+mn-ea"/>
              </a:rPr>
              <a:t>B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smtClean="0">
                <a:latin typeface="+mn-ea"/>
                <a:ea typeface="+mn-ea"/>
              </a:rPr>
              <a:t>C</a:t>
            </a:r>
            <a:r>
              <a:rPr lang="zh-CN" altLang="en-US" sz="2400" dirty="0" smtClean="0">
                <a:latin typeface="+mn-ea"/>
                <a:ea typeface="+mn-ea"/>
              </a:rPr>
              <a:t>在前三季度的生产计划，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136" y="1442393"/>
            <a:ext cx="8348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如下表所示，各产品的售价为多少</a:t>
            </a:r>
            <a:r>
              <a:rPr lang="zh-CN" altLang="en-US" sz="2400" dirty="0">
                <a:latin typeface="+mn-ea"/>
                <a:ea typeface="+mn-ea"/>
              </a:rPr>
              <a:t>时</a:t>
            </a:r>
            <a:r>
              <a:rPr lang="zh-CN" altLang="en-US" sz="2400" dirty="0" smtClean="0">
                <a:latin typeface="+mn-ea"/>
                <a:ea typeface="+mn-ea"/>
              </a:rPr>
              <a:t>恰好使得每季度的销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611136" y="1868870"/>
            <a:ext cx="7648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售额达到</a:t>
            </a:r>
            <a:r>
              <a:rPr lang="en-US" altLang="zh-CN" sz="2400" dirty="0" smtClean="0">
                <a:latin typeface="+mn-ea"/>
                <a:ea typeface="+mn-ea"/>
              </a:rPr>
              <a:t>40</a:t>
            </a:r>
            <a:r>
              <a:rPr lang="zh-CN" altLang="en-US" sz="2400" dirty="0" smtClean="0">
                <a:latin typeface="+mn-ea"/>
                <a:ea typeface="+mn-ea"/>
              </a:rPr>
              <a:t>万元？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196306"/>
                  </p:ext>
                </p:extLst>
              </p:nvPr>
            </p:nvGraphicFramePr>
            <p:xfrm>
              <a:off x="1763688" y="2695457"/>
              <a:ext cx="6009865" cy="150067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01973"/>
                    <a:gridCol w="1201973"/>
                    <a:gridCol w="1201973"/>
                    <a:gridCol w="1201973"/>
                    <a:gridCol w="1201973"/>
                  </a:tblGrid>
                  <a:tr h="37516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一季度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二季度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三季度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产品售价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5169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5169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5169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196306"/>
                  </p:ext>
                </p:extLst>
              </p:nvPr>
            </p:nvGraphicFramePr>
            <p:xfrm>
              <a:off x="1763688" y="2695457"/>
              <a:ext cx="6009865" cy="150067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01973"/>
                    <a:gridCol w="1201973"/>
                    <a:gridCol w="1201973"/>
                    <a:gridCol w="1201973"/>
                    <a:gridCol w="1201973"/>
                  </a:tblGrid>
                  <a:tr h="37516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一季度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二季度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三季度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产品售价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5169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523" t="-106452" r="-2030" b="-220968"/>
                          </a:stretch>
                        </a:blipFill>
                      </a:tcPr>
                    </a:tc>
                  </a:tr>
                  <a:tr h="375169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523" t="-209836" r="-2030" b="-124590"/>
                          </a:stretch>
                        </a:blipFill>
                      </a:tcPr>
                    </a:tc>
                  </a:tr>
                  <a:tr h="375169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523" t="-304839" r="-2030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/>
              <p:cNvSpPr txBox="1"/>
              <p:nvPr/>
            </p:nvSpPr>
            <p:spPr>
              <a:xfrm>
                <a:off x="2627784" y="4653136"/>
                <a:ext cx="4518160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20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400000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400000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+6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400000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653136"/>
                <a:ext cx="4518160" cy="12714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987824" y="4653136"/>
            <a:ext cx="41044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34160" y="5085184"/>
            <a:ext cx="4302136" cy="839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11859" y="3056483"/>
            <a:ext cx="792088" cy="11521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99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0" grpId="0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62068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+mj-ea"/>
                <a:ea typeface="+mj-ea"/>
              </a:rPr>
              <a:t>这门课程的核心内容：</a:t>
            </a:r>
            <a:endParaRPr lang="zh-CN" altLang="en-US" sz="3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99792" y="1556792"/>
            <a:ext cx="3409324" cy="87947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</a:rPr>
              <a:t>线性方程组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75656" y="2564904"/>
            <a:ext cx="5987149" cy="8794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问题：</a:t>
            </a:r>
            <a:r>
              <a:rPr lang="en-US" altLang="zh-CN" sz="2400" dirty="0" smtClean="0">
                <a:solidFill>
                  <a:schemeClr val="tx1"/>
                </a:solidFill>
              </a:rPr>
              <a:t>1. </a:t>
            </a:r>
            <a:r>
              <a:rPr lang="zh-CN" altLang="en-US" sz="2400" dirty="0" smtClean="0">
                <a:solidFill>
                  <a:schemeClr val="tx1"/>
                </a:solidFill>
              </a:rPr>
              <a:t>方程组解是否存在，有几个？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63087" y="3369361"/>
            <a:ext cx="5987149" cy="8794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问题：</a:t>
            </a:r>
            <a:r>
              <a:rPr lang="en-US" altLang="zh-CN" sz="2400" dirty="0" smtClean="0">
                <a:solidFill>
                  <a:schemeClr val="tx1"/>
                </a:solidFill>
              </a:rPr>
              <a:t>2. </a:t>
            </a:r>
            <a:r>
              <a:rPr lang="zh-CN" altLang="en-US" sz="2400" dirty="0" smtClean="0">
                <a:solidFill>
                  <a:schemeClr val="tx1"/>
                </a:solidFill>
              </a:rPr>
              <a:t>方程组解如何求解？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"/>
          <p:cNvSpPr txBox="1"/>
          <p:nvPr/>
        </p:nvSpPr>
        <p:spPr>
          <a:xfrm>
            <a:off x="1259632" y="10527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观察二元线性方程组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5"/>
              <p:cNvSpPr txBox="1"/>
              <p:nvPr/>
            </p:nvSpPr>
            <p:spPr>
              <a:xfrm>
                <a:off x="1259632" y="2847696"/>
                <a:ext cx="4563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若将其中的变量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换成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即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847696"/>
                <a:ext cx="456330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39" t="-10526" r="-107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6"/>
          <p:cNvSpPr txBox="1"/>
          <p:nvPr/>
        </p:nvSpPr>
        <p:spPr>
          <a:xfrm>
            <a:off x="1259632" y="4640373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是否改变方程组？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8"/>
              <p:cNvSpPr txBox="1"/>
              <p:nvPr/>
            </p:nvSpPr>
            <p:spPr>
              <a:xfrm>
                <a:off x="3598826" y="5273954"/>
                <a:ext cx="1616148" cy="722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826" y="5273954"/>
                <a:ext cx="1616148" cy="7228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/>
          <p:cNvCxnSpPr/>
          <p:nvPr/>
        </p:nvCxnSpPr>
        <p:spPr>
          <a:xfrm>
            <a:off x="4784180" y="5198734"/>
            <a:ext cx="0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"/>
              <p:cNvSpPr txBox="1"/>
              <p:nvPr/>
            </p:nvSpPr>
            <p:spPr>
              <a:xfrm>
                <a:off x="3923928" y="1672880"/>
                <a:ext cx="1870576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672880"/>
                <a:ext cx="1870576" cy="9161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3"/>
              <p:cNvSpPr txBox="1"/>
              <p:nvPr/>
            </p:nvSpPr>
            <p:spPr>
              <a:xfrm>
                <a:off x="3923964" y="3552309"/>
                <a:ext cx="2120068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64" y="3552309"/>
                <a:ext cx="2120068" cy="9161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8"/>
              <p:cNvSpPr txBox="1"/>
              <p:nvPr/>
            </p:nvSpPr>
            <p:spPr>
              <a:xfrm>
                <a:off x="6224099" y="5198734"/>
                <a:ext cx="1849417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099" y="5198734"/>
                <a:ext cx="1849417" cy="7496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6"/>
          <p:cNvSpPr txBox="1"/>
          <p:nvPr/>
        </p:nvSpPr>
        <p:spPr>
          <a:xfrm>
            <a:off x="6044032" y="61653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矩形数表：矩阵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51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/>
      <p:bldP spid="33" grpId="0"/>
      <p:bldP spid="15" grpId="0"/>
      <p:bldP spid="16" grpId="0"/>
      <p:bldP spid="17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11108</TotalTime>
  <Words>1938</Words>
  <Application>Microsoft Office PowerPoint</Application>
  <PresentationFormat>全屏显示(4:3)</PresentationFormat>
  <Paragraphs>579</Paragraphs>
  <Slides>50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6" baseType="lpstr">
      <vt:lpstr>Adobe Gothic Std B</vt:lpstr>
      <vt:lpstr>华文行楷</vt:lpstr>
      <vt:lpstr>华文楷体</vt:lpstr>
      <vt:lpstr>楷体</vt:lpstr>
      <vt:lpstr>宋体</vt:lpstr>
      <vt:lpstr>Arial</vt:lpstr>
      <vt:lpstr>Calibri</vt:lpstr>
      <vt:lpstr>Cambria</vt:lpstr>
      <vt:lpstr>Cambria Math</vt:lpstr>
      <vt:lpstr>Corbel</vt:lpstr>
      <vt:lpstr>Times New Roman</vt:lpstr>
      <vt:lpstr>Tw Cen MT</vt:lpstr>
      <vt:lpstr>Wingdings</vt:lpstr>
      <vt:lpstr>Wingdings 3</vt:lpstr>
      <vt:lpstr>积分</vt:lpstr>
      <vt:lpstr>Equation</vt:lpstr>
      <vt:lpstr>线 性 代 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728</cp:revision>
  <dcterms:modified xsi:type="dcterms:W3CDTF">2019-02-28T08:13:36Z</dcterms:modified>
</cp:coreProperties>
</file>