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6" r:id="rId1"/>
  </p:sldMasterIdLst>
  <p:notesMasterIdLst>
    <p:notesMasterId r:id="rId28"/>
  </p:notesMasterIdLst>
  <p:sldIdLst>
    <p:sldId id="459" r:id="rId2"/>
    <p:sldId id="462" r:id="rId3"/>
    <p:sldId id="429" r:id="rId4"/>
    <p:sldId id="460" r:id="rId5"/>
    <p:sldId id="461" r:id="rId6"/>
    <p:sldId id="463" r:id="rId7"/>
    <p:sldId id="406" r:id="rId8"/>
    <p:sldId id="407" r:id="rId9"/>
    <p:sldId id="464" r:id="rId10"/>
    <p:sldId id="470" r:id="rId11"/>
    <p:sldId id="465" r:id="rId12"/>
    <p:sldId id="466" r:id="rId13"/>
    <p:sldId id="467" r:id="rId14"/>
    <p:sldId id="468" r:id="rId15"/>
    <p:sldId id="473" r:id="rId16"/>
    <p:sldId id="469" r:id="rId17"/>
    <p:sldId id="471" r:id="rId18"/>
    <p:sldId id="472" r:id="rId19"/>
    <p:sldId id="474" r:id="rId20"/>
    <p:sldId id="479" r:id="rId21"/>
    <p:sldId id="425" r:id="rId22"/>
    <p:sldId id="398" r:id="rId23"/>
    <p:sldId id="475" r:id="rId24"/>
    <p:sldId id="476" r:id="rId25"/>
    <p:sldId id="477" r:id="rId26"/>
    <p:sldId id="478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98" autoAdjust="0"/>
    <p:restoredTop sz="86390" autoAdjust="0"/>
  </p:normalViewPr>
  <p:slideViewPr>
    <p:cSldViewPr>
      <p:cViewPr varScale="1">
        <p:scale>
          <a:sx n="58" d="100"/>
          <a:sy n="58" d="100"/>
        </p:scale>
        <p:origin x="594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14C7D1-7556-4BD3-8765-AC12C175F683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D875FA-993A-453B-BE4D-E50DCA60C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28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906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84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77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76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74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64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12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9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746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03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71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84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40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904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86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9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E9D030A0-ABB8-41DA-9714-16CE835D834D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CBE5-09A2-420D-B2D7-F339224FB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E4471-C6FD-4BF5-A811-9DA4EE807B7C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EB918-F464-43C7-8AFD-83C256D6EC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FCED-54F4-4DDE-8993-6236E5883C91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EBB8-DF54-4521-B565-F38845E5B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79F-ED7E-4454-87C2-6D57505D1ABB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75EEB-0CBD-4371-A126-92587F27E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10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5582-CB50-4B45-A7AF-6EF586262F17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AE959-D4A6-45BC-B0EF-5F4AE88A6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4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9DA61-50FF-4E90-8895-F7CD94F35CD3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7960B-8E45-4084-86C7-A7BBD5C324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DB4C1-A823-4538-B7D4-4E96A3BC88FC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7ABC2-7566-4E4E-B3C4-32A14D2F2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9E69-0E2F-49CB-8E55-3A5B4F500705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A0B5-F4A8-4B14-9557-A0E7526D54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87F77-75B0-4F8F-BEE2-2F76A8465FB0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6974-BEF9-4D4D-AC80-C35E4BDE3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35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48D1-A282-4BA4-90EB-12748D6F34F3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66B84-CF68-4EC4-B222-6A61D0429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42EBE-5B96-402D-897C-7BEF2D062E18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24EA6-D2AA-42AD-B0EF-17AE635D5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DF03618-6CF5-424E-BB0F-DD340B03BC56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685DF5A-32B8-4809-8459-82592735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3" r:id="rId2"/>
    <p:sldLayoutId id="2147483900" r:id="rId3"/>
    <p:sldLayoutId id="2147483894" r:id="rId4"/>
    <p:sldLayoutId id="2147483895" r:id="rId5"/>
    <p:sldLayoutId id="2147483896" r:id="rId6"/>
    <p:sldLayoutId id="2147483901" r:id="rId7"/>
    <p:sldLayoutId id="2147483897" r:id="rId8"/>
    <p:sldLayoutId id="2147483902" r:id="rId9"/>
    <p:sldLayoutId id="2147483898" r:id="rId10"/>
    <p:sldLayoutId id="2147483903" r:id="rId11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0.png"/><Relationship Id="rId4" Type="http://schemas.openxmlformats.org/officeDocument/2006/relationships/image" Target="../media/image5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0.png"/><Relationship Id="rId5" Type="http://schemas.openxmlformats.org/officeDocument/2006/relationships/image" Target="../media/image610.png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0.png"/><Relationship Id="rId5" Type="http://schemas.openxmlformats.org/officeDocument/2006/relationships/image" Target="../media/image650.png"/><Relationship Id="rId4" Type="http://schemas.openxmlformats.org/officeDocument/2006/relationships/image" Target="../media/image66.png"/><Relationship Id="rId9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image" Target="../media/image73.png"/><Relationship Id="rId7" Type="http://schemas.openxmlformats.org/officeDocument/2006/relationships/image" Target="../media/image690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0.png"/><Relationship Id="rId11" Type="http://schemas.openxmlformats.org/officeDocument/2006/relationships/image" Target="../media/image730.png"/><Relationship Id="rId5" Type="http://schemas.openxmlformats.org/officeDocument/2006/relationships/image" Target="../media/image670.png"/><Relationship Id="rId15" Type="http://schemas.openxmlformats.org/officeDocument/2006/relationships/image" Target="../media/image78.png"/><Relationship Id="rId10" Type="http://schemas.openxmlformats.org/officeDocument/2006/relationships/image" Target="../media/image720.png"/><Relationship Id="rId4" Type="http://schemas.openxmlformats.org/officeDocument/2006/relationships/image" Target="../media/image640.png"/><Relationship Id="rId9" Type="http://schemas.openxmlformats.org/officeDocument/2006/relationships/image" Target="../media/image7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jpe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85.png"/><Relationship Id="rId18" Type="http://schemas.openxmlformats.org/officeDocument/2006/relationships/image" Target="../media/image761.png"/><Relationship Id="rId3" Type="http://schemas.openxmlformats.org/officeDocument/2006/relationships/image" Target="../media/image76.png"/><Relationship Id="rId7" Type="http://schemas.openxmlformats.org/officeDocument/2006/relationships/image" Target="../media/image90.png"/><Relationship Id="rId12" Type="http://schemas.openxmlformats.org/officeDocument/2006/relationships/image" Target="../media/image88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74.png"/><Relationship Id="rId5" Type="http://schemas.openxmlformats.org/officeDocument/2006/relationships/image" Target="../media/image820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19" Type="http://schemas.openxmlformats.org/officeDocument/2006/relationships/image" Target="../media/image771.png"/><Relationship Id="rId4" Type="http://schemas.openxmlformats.org/officeDocument/2006/relationships/image" Target="../media/image7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slide" Target="slide26.xml"/><Relationship Id="rId3" Type="http://schemas.openxmlformats.org/officeDocument/2006/relationships/image" Target="../media/image95.png"/><Relationship Id="rId7" Type="http://schemas.openxmlformats.org/officeDocument/2006/relationships/image" Target="../media/image103.png"/><Relationship Id="rId12" Type="http://schemas.openxmlformats.org/officeDocument/2006/relationships/image" Target="../media/image107.png"/><Relationship Id="rId17" Type="http://schemas.openxmlformats.org/officeDocument/2006/relationships/image" Target="../media/image11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11" Type="http://schemas.openxmlformats.org/officeDocument/2006/relationships/image" Target="../media/image106.png"/><Relationship Id="rId5" Type="http://schemas.openxmlformats.org/officeDocument/2006/relationships/image" Target="../media/image101.png"/><Relationship Id="rId15" Type="http://schemas.openxmlformats.org/officeDocument/2006/relationships/image" Target="../media/image87.png"/><Relationship Id="rId10" Type="http://schemas.openxmlformats.org/officeDocument/2006/relationships/image" Target="../media/image9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wmf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115.png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5" Type="http://schemas.openxmlformats.org/officeDocument/2006/relationships/image" Target="../media/image1130.png"/><Relationship Id="rId4" Type="http://schemas.openxmlformats.org/officeDocument/2006/relationships/image" Target="../media/image11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770.png"/><Relationship Id="rId7" Type="http://schemas.openxmlformats.org/officeDocument/2006/relationships/image" Target="../media/image118.png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9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image" Target="../media/image121.png"/><Relationship Id="rId7" Type="http://schemas.openxmlformats.org/officeDocument/2006/relationships/image" Target="../media/image12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4" Type="http://schemas.openxmlformats.org/officeDocument/2006/relationships/image" Target="../media/image1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.png"/><Relationship Id="rId3" Type="http://schemas.openxmlformats.org/officeDocument/2006/relationships/image" Target="../media/image270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0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7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39.png"/><Relationship Id="rId10" Type="http://schemas.openxmlformats.org/officeDocument/2006/relationships/image" Target="../media/image52.png"/><Relationship Id="rId4" Type="http://schemas.openxmlformats.org/officeDocument/2006/relationships/image" Target="../media/image38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375"/>
            <a:ext cx="9165376" cy="4286250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95536" y="2636912"/>
            <a:ext cx="8229600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1.2 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向量与分块矩阵</a:t>
            </a:r>
          </a:p>
        </p:txBody>
      </p:sp>
    </p:spTree>
    <p:extLst>
      <p:ext uri="{BB962C8B-B14F-4D97-AF65-F5344CB8AC3E}">
        <p14:creationId xmlns:p14="http://schemas.microsoft.com/office/powerpoint/2010/main" val="24053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上凸带形 11"/>
          <p:cNvSpPr/>
          <p:nvPr/>
        </p:nvSpPr>
        <p:spPr bwMode="auto">
          <a:xfrm>
            <a:off x="0" y="835323"/>
            <a:ext cx="5760641" cy="647700"/>
          </a:xfrm>
          <a:prstGeom prst="ribbon2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常用的分块方法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向量与分块矩阵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1844824"/>
            <a:ext cx="6266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（</a:t>
            </a:r>
            <a:r>
              <a:rPr lang="en-US" altLang="zh-CN" sz="2400" dirty="0" smtClean="0">
                <a:latin typeface="+mn-ea"/>
                <a:ea typeface="+mn-ea"/>
              </a:rPr>
              <a:t>4</a:t>
            </a:r>
            <a:r>
              <a:rPr lang="zh-CN" altLang="en-US" sz="2400" dirty="0" smtClean="0">
                <a:latin typeface="+mn-ea"/>
                <a:ea typeface="+mn-ea"/>
              </a:rPr>
              <a:t>）分矩阵为上下三角阵（原矩阵是方阵）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547664" y="2420888"/>
                <a:ext cx="2773836" cy="1254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420888"/>
                <a:ext cx="2773836" cy="12549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459517" y="3790246"/>
                <a:ext cx="3112519" cy="1347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517" y="3790246"/>
                <a:ext cx="3112519" cy="13472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459517" y="5301864"/>
                <a:ext cx="2958502" cy="1339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517" y="5301864"/>
                <a:ext cx="2958502" cy="1339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标注 6"/>
          <p:cNvSpPr/>
          <p:nvPr/>
        </p:nvSpPr>
        <p:spPr>
          <a:xfrm>
            <a:off x="-108520" y="4509120"/>
            <a:ext cx="1413871" cy="1008112"/>
          </a:xfrm>
          <a:prstGeom prst="wedgeRoundRectCallout">
            <a:avLst>
              <a:gd name="adj1" fmla="val 72135"/>
              <a:gd name="adj2" fmla="val 88955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分块对角阵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52952" y="242295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注意：</a:t>
            </a:r>
            <a:r>
              <a:rPr lang="zh-CN" altLang="en-US" sz="2400" dirty="0" smtClean="0">
                <a:latin typeface="+mn-ea"/>
                <a:ea typeface="+mn-ea"/>
              </a:rPr>
              <a:t>对角块必为方阵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619672" y="2306489"/>
            <a:ext cx="576064" cy="483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358518" y="2724914"/>
            <a:ext cx="576064" cy="483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563888" y="3320445"/>
            <a:ext cx="576064" cy="483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-168266" y="1971690"/>
            <a:ext cx="1167956" cy="612648"/>
          </a:xfrm>
          <a:prstGeom prst="wedgeRoundRectCallout">
            <a:avLst>
              <a:gd name="adj1" fmla="val 105574"/>
              <a:gd name="adj2" fmla="val 64055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方阵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426089" y="3941235"/>
                <a:ext cx="2787045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089" y="3941235"/>
                <a:ext cx="2787045" cy="13606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/>
          <p:nvPr/>
        </p:nvCxnSpPr>
        <p:spPr>
          <a:xfrm>
            <a:off x="6002153" y="4586449"/>
            <a:ext cx="237626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707137" y="3863511"/>
            <a:ext cx="0" cy="1588507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6161533" y="3887023"/>
            <a:ext cx="576064" cy="7345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6608546" y="4594444"/>
            <a:ext cx="1610268" cy="7345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标注 20"/>
          <p:cNvSpPr/>
          <p:nvPr/>
        </p:nvSpPr>
        <p:spPr>
          <a:xfrm>
            <a:off x="7425553" y="5617201"/>
            <a:ext cx="1575162" cy="545891"/>
          </a:xfrm>
          <a:prstGeom prst="wedgeRoundRectCallout">
            <a:avLst>
              <a:gd name="adj1" fmla="val -69185"/>
              <a:gd name="adj2" fmla="val -96313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不是方阵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98570" y="609723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这样划分不是分块三角阵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360449" y="2908133"/>
            <a:ext cx="357020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原矩阵与分块阵都是方阵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861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/>
      <p:bldP spid="2" grpId="0"/>
      <p:bldP spid="31" grpId="0"/>
      <p:bldP spid="7" grpId="0" animBg="1"/>
      <p:bldP spid="8" grpId="0"/>
      <p:bldP spid="9" grpId="0" animBg="1"/>
      <p:bldP spid="33" grpId="0" animBg="1"/>
      <p:bldP spid="36" grpId="0" animBg="1"/>
      <p:bldP spid="10" grpId="0" animBg="1"/>
      <p:bldP spid="11" grpId="0"/>
      <p:bldP spid="42" grpId="0" animBg="1"/>
      <p:bldP spid="46" grpId="0" animBg="1"/>
      <p:bldP spid="21" grpId="0" animBg="1"/>
      <p:bldP spid="23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向量与分块矩阵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1844824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（</a:t>
            </a:r>
            <a:r>
              <a:rPr lang="en-US" altLang="zh-CN" sz="2400" dirty="0" smtClean="0">
                <a:latin typeface="+mn-ea"/>
                <a:ea typeface="+mn-ea"/>
              </a:rPr>
              <a:t>1</a:t>
            </a:r>
            <a:r>
              <a:rPr lang="zh-CN" altLang="en-US" sz="2400" dirty="0" smtClean="0">
                <a:latin typeface="+mn-ea"/>
                <a:ea typeface="+mn-ea"/>
              </a:rPr>
              <a:t>）加法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191495" y="2564904"/>
                <a:ext cx="5941883" cy="1314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eqAr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200" dirty="0" smtClean="0"/>
                  <a:t>+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eqAr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95" y="2564904"/>
                <a:ext cx="5941883" cy="13140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圆角矩形 21"/>
          <p:cNvSpPr/>
          <p:nvPr/>
        </p:nvSpPr>
        <p:spPr>
          <a:xfrm>
            <a:off x="406078" y="676887"/>
            <a:ext cx="3373834" cy="72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b="1" dirty="0" smtClean="0">
                <a:solidFill>
                  <a:srgbClr val="FF0000"/>
                </a:solidFill>
              </a:rPr>
              <a:t>分块阵的线性运算</a:t>
            </a:r>
            <a:endParaRPr lang="zh-CN" altLang="en-US" sz="3000" b="1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286884" y="185258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smtClean="0">
                <a:latin typeface="+mn-ea"/>
                <a:ea typeface="+mn-ea"/>
              </a:rPr>
              <a:t> </a:t>
            </a:r>
            <a:r>
              <a:rPr lang="zh-CN" altLang="en-US" sz="2400" dirty="0" smtClean="0">
                <a:latin typeface="+mn-ea"/>
                <a:ea typeface="+mn-ea"/>
              </a:rPr>
              <a:t>对应元  相加减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38274" y="1860336"/>
            <a:ext cx="3685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块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899592" y="4085719"/>
                <a:ext cx="5759012" cy="1362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eqAr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𝑚𝑛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085719"/>
                <a:ext cx="5759012" cy="1362489"/>
              </a:xfrm>
              <a:prstGeom prst="rect">
                <a:avLst/>
              </a:prstGeom>
              <a:blipFill rotWithShape="0">
                <a:blip r:embed="rId4"/>
                <a:stretch>
                  <a:fillRect l="-1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1191495" y="569886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对应块同型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3262600" y="5698867"/>
                <a:ext cx="24577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同分法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600" y="5698867"/>
                <a:ext cx="245772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722" t="-10526" r="-372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59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/>
      <p:bldP spid="34" grpId="0"/>
      <p:bldP spid="25" grpId="0" animBg="1"/>
      <p:bldP spid="27" grpId="0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向量与分块矩阵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2564904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（</a:t>
            </a:r>
            <a:r>
              <a:rPr lang="en-US" altLang="zh-CN" sz="2400" dirty="0" smtClean="0">
                <a:latin typeface="+mn-ea"/>
                <a:ea typeface="+mn-ea"/>
              </a:rPr>
              <a:t>2</a:t>
            </a:r>
            <a:r>
              <a:rPr lang="zh-CN" altLang="en-US" sz="2400" dirty="0" smtClean="0">
                <a:latin typeface="+mn-ea"/>
                <a:ea typeface="+mn-ea"/>
              </a:rPr>
              <a:t>）数乘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263503" y="3284984"/>
                <a:ext cx="3197927" cy="1270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03" y="3284984"/>
                <a:ext cx="3197927" cy="12701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圆角矩形 21"/>
          <p:cNvSpPr/>
          <p:nvPr/>
        </p:nvSpPr>
        <p:spPr>
          <a:xfrm>
            <a:off x="406078" y="676887"/>
            <a:ext cx="3301826" cy="72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b="1" dirty="0" smtClean="0">
                <a:solidFill>
                  <a:srgbClr val="FF0000"/>
                </a:solidFill>
              </a:rPr>
              <a:t>分块阵的线性运算</a:t>
            </a:r>
            <a:endParaRPr lang="zh-CN" altLang="en-US" sz="3000" b="1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58892" y="257266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smtClean="0">
                <a:latin typeface="+mn-ea"/>
                <a:ea typeface="+mn-ea"/>
              </a:rPr>
              <a:t> </a:t>
            </a:r>
            <a:r>
              <a:rPr lang="zh-CN" altLang="en-US" sz="2400" dirty="0" smtClean="0">
                <a:latin typeface="+mn-ea"/>
                <a:ea typeface="+mn-ea"/>
              </a:rPr>
              <a:t>遍乘每一个元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10376" y="2572659"/>
            <a:ext cx="3685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块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402119" y="3212976"/>
                <a:ext cx="3741986" cy="1283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𝑘𝐴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𝑘𝐴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𝑘𝐴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119" y="3212976"/>
                <a:ext cx="3741986" cy="12835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265" y="5228063"/>
            <a:ext cx="2525266" cy="16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6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/>
      <p:bldP spid="34" grpId="0"/>
      <p:bldP spid="25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rot="16200000">
            <a:off x="6912262" y="1107577"/>
            <a:ext cx="576064" cy="2664297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907704" y="2184831"/>
            <a:ext cx="576064" cy="1604209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39552" y="548680"/>
            <a:ext cx="4608512" cy="72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b="1" dirty="0" smtClean="0">
                <a:solidFill>
                  <a:srgbClr val="FF0000"/>
                </a:solidFill>
              </a:rPr>
              <a:t>分块阵的转置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——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分两步</a:t>
            </a:r>
            <a:endParaRPr lang="zh-CN" altLang="en-US" sz="3000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03910" y="1495963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（</a:t>
            </a:r>
            <a:r>
              <a:rPr lang="zh-CN" altLang="en-US" sz="2400" dirty="0">
                <a:latin typeface="+mn-ea"/>
                <a:ea typeface="+mn-ea"/>
              </a:rPr>
              <a:t>一</a:t>
            </a:r>
            <a:r>
              <a:rPr lang="zh-CN" altLang="en-US" sz="2400" dirty="0" smtClean="0">
                <a:latin typeface="+mn-ea"/>
                <a:ea typeface="+mn-ea"/>
              </a:rPr>
              <a:t>）分块矩阵作为矩阵转置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259632" y="2276872"/>
                <a:ext cx="3470887" cy="1270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200" b="1" i="1" smtClean="0">
                                              <a:solidFill>
                                                <a:srgbClr val="FF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76872"/>
                <a:ext cx="3470887" cy="12701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箭头 1"/>
          <p:cNvSpPr/>
          <p:nvPr/>
        </p:nvSpPr>
        <p:spPr>
          <a:xfrm>
            <a:off x="4730519" y="2767934"/>
            <a:ext cx="9784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652120" y="2230705"/>
                <a:ext cx="2994409" cy="1362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2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200" b="1" i="1" smtClean="0">
                                        <a:solidFill>
                                          <a:srgbClr val="FF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230705"/>
                <a:ext cx="2994409" cy="1362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103910" y="405099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（二）每一个矩阵小块转置</a:t>
            </a:r>
          </a:p>
        </p:txBody>
      </p:sp>
      <p:sp>
        <p:nvSpPr>
          <p:cNvPr id="23" name="右箭头 22"/>
          <p:cNvSpPr/>
          <p:nvPr/>
        </p:nvSpPr>
        <p:spPr>
          <a:xfrm rot="8174803">
            <a:off x="4925983" y="4131696"/>
            <a:ext cx="9784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619672" y="4726654"/>
                <a:ext cx="3640612" cy="1498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2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726654"/>
                <a:ext cx="3640612" cy="14984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141666" y="4217304"/>
                <a:ext cx="2509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666" y="4217304"/>
                <a:ext cx="25099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42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右箭头 28"/>
          <p:cNvSpPr/>
          <p:nvPr/>
        </p:nvSpPr>
        <p:spPr>
          <a:xfrm rot="5400000">
            <a:off x="7111193" y="4763902"/>
            <a:ext cx="55092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676649" y="5229200"/>
                <a:ext cx="1271053" cy="1389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649" y="5229200"/>
                <a:ext cx="1271053" cy="13898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962922" y="3879488"/>
                <a:ext cx="26468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ea typeface="+mn-ea"/>
                      </a:rPr>
                      <m:t>特别的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对列分块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22" y="3879488"/>
                <a:ext cx="2646878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843" t="-10526" r="-276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06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animBg="1"/>
      <p:bldP spid="7" grpId="1" animBg="1"/>
      <p:bldP spid="16" grpId="0"/>
      <p:bldP spid="18" grpId="0"/>
      <p:bldP spid="2" grpId="0" animBg="1"/>
      <p:bldP spid="6" grpId="0"/>
      <p:bldP spid="8" grpId="0"/>
      <p:bldP spid="23" grpId="0" animBg="1"/>
      <p:bldP spid="26" grpId="0"/>
      <p:bldP spid="27" grpId="0"/>
      <p:bldP spid="29" grpId="0" animBg="1"/>
      <p:bldP spid="30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向量与分块矩阵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06078" y="676887"/>
            <a:ext cx="3003252" cy="72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b="1" dirty="0">
                <a:solidFill>
                  <a:srgbClr val="FF0000"/>
                </a:solidFill>
              </a:rPr>
              <a:t>分块阵的乘法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22326" y="2589077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smtClean="0">
                <a:latin typeface="+mn-ea"/>
                <a:ea typeface="+mn-ea"/>
              </a:rPr>
              <a:t> </a:t>
            </a:r>
            <a:r>
              <a:rPr lang="zh-CN" altLang="en-US" sz="2400" dirty="0" smtClean="0">
                <a:latin typeface="+mn-ea"/>
                <a:ea typeface="+mn-ea"/>
              </a:rPr>
              <a:t>前列数</a:t>
            </a:r>
            <a:r>
              <a:rPr lang="en-US" altLang="zh-CN" sz="2400" dirty="0" smtClean="0">
                <a:latin typeface="+mn-ea"/>
                <a:ea typeface="+mn-ea"/>
              </a:rPr>
              <a:t>=</a:t>
            </a:r>
            <a:r>
              <a:rPr lang="zh-CN" altLang="en-US" sz="2400" dirty="0" smtClean="0">
                <a:latin typeface="+mn-ea"/>
                <a:ea typeface="+mn-ea"/>
              </a:rPr>
              <a:t>后行数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04519" y="2589077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smtClean="0">
                <a:latin typeface="+mn-ea"/>
                <a:ea typeface="+mn-ea"/>
              </a:rPr>
              <a:t> </a:t>
            </a:r>
            <a:r>
              <a:rPr lang="zh-CN" altLang="en-US" sz="2400" dirty="0" smtClean="0">
                <a:latin typeface="+mn-ea"/>
                <a:ea typeface="+mn-ea"/>
              </a:rPr>
              <a:t>前列</a:t>
            </a:r>
            <a:r>
              <a:rPr lang="zh-CN" altLang="en-US" sz="2400" dirty="0">
                <a:latin typeface="+mn-ea"/>
                <a:ea typeface="+mn-ea"/>
              </a:rPr>
              <a:t>分</a:t>
            </a:r>
            <a:r>
              <a:rPr lang="zh-CN" altLang="en-US" sz="2400" dirty="0" smtClean="0">
                <a:latin typeface="+mn-ea"/>
                <a:ea typeface="+mn-ea"/>
              </a:rPr>
              <a:t>法</a:t>
            </a:r>
            <a:r>
              <a:rPr lang="en-US" altLang="zh-CN" sz="2400" dirty="0" smtClean="0">
                <a:latin typeface="+mn-ea"/>
                <a:ea typeface="+mn-ea"/>
              </a:rPr>
              <a:t>=</a:t>
            </a:r>
            <a:r>
              <a:rPr lang="zh-CN" altLang="en-US" sz="2400" dirty="0" smtClean="0">
                <a:latin typeface="+mn-ea"/>
                <a:ea typeface="+mn-ea"/>
              </a:rPr>
              <a:t>后行分法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95936" y="1449394"/>
            <a:ext cx="0" cy="4768337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91863" y="3529258"/>
                <a:ext cx="36513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+mn-ea"/>
                    <a:ea typeface="+mn-ea"/>
                  </a:rPr>
                  <a:t> 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结果的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列元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=</a:t>
                </a:r>
              </a:p>
              <a:p>
                <a:r>
                  <a:rPr lang="zh-CN" altLang="en-US" sz="2400" dirty="0" smtClean="0">
                    <a:latin typeface="+mn-ea"/>
                    <a:ea typeface="+mn-ea"/>
                  </a:rPr>
                  <a:t>            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前阵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行*后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阵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列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63" y="3529258"/>
                <a:ext cx="3651325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661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4523036" y="3548121"/>
                <a:ext cx="36293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+mn-ea"/>
                    <a:ea typeface="+mn-ea"/>
                  </a:rPr>
                  <a:t> 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结果的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列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块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=</a:t>
                </a:r>
              </a:p>
              <a:p>
                <a:r>
                  <a:rPr lang="zh-CN" altLang="en-US" sz="2400" dirty="0" smtClean="0">
                    <a:latin typeface="+mn-ea"/>
                    <a:ea typeface="+mn-ea"/>
                  </a:rPr>
                  <a:t>            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前阵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行*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后阵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列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036" y="3548121"/>
                <a:ext cx="3629346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66996" y="4725144"/>
                <a:ext cx="2701060" cy="924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=12,⋯,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96" y="4725144"/>
                <a:ext cx="2701060" cy="9244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563079" y="4840355"/>
                <a:ext cx="2789353" cy="924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=12,⋯,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079" y="4840355"/>
                <a:ext cx="2789353" cy="92448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形标注 7"/>
          <p:cNvSpPr/>
          <p:nvPr/>
        </p:nvSpPr>
        <p:spPr>
          <a:xfrm>
            <a:off x="5840338" y="5821687"/>
            <a:ext cx="3340265" cy="792088"/>
          </a:xfrm>
          <a:prstGeom prst="wedgeEllipseCallout">
            <a:avLst>
              <a:gd name="adj1" fmla="val -19407"/>
              <a:gd name="adj2" fmla="val -9650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注意：交换律不成立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             顺序不能换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406078" y="1796136"/>
                <a:ext cx="3829510" cy="567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×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×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sz="2400" b="1" dirty="0">
                              <a:solidFill>
                                <a:srgbClr val="FF0000"/>
                              </a:solidFill>
                              <a:latin typeface="+mn-ea"/>
                              <a:ea typeface="+mn-ea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78" y="1796136"/>
                <a:ext cx="3829510" cy="56791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708370" y="806755"/>
                <a:ext cx="17273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latin typeface="+mn-ea"/>
                    <a:ea typeface="+mn-ea"/>
                  </a:rPr>
                  <a:t> </a:t>
                </a:r>
                <a:r>
                  <a:rPr lang="en-US" altLang="zh-CN" sz="3200" dirty="0" smtClean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+mn-ea"/>
                      </a:rPr>
                      <m:t>𝐴𝐵</m:t>
                    </m:r>
                  </m:oMath>
                </a14:m>
                <a:endParaRPr lang="zh-CN" altLang="en-US" sz="32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370" y="806755"/>
                <a:ext cx="1727332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337363" y="1758518"/>
                <a:ext cx="3815019" cy="608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×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×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  <m:r>
                            <m:rPr>
                              <m:nor/>
                            </m:rPr>
                            <a:rPr lang="zh-CN" altLang="en-US" sz="2400" b="1" dirty="0">
                              <a:solidFill>
                                <a:srgbClr val="FF0000"/>
                              </a:solidFill>
                              <a:latin typeface="+mn-ea"/>
                              <a:ea typeface="+mn-ea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363" y="1758518"/>
                <a:ext cx="3815019" cy="6085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>
            <a:off x="6195638" y="4941168"/>
            <a:ext cx="1156794" cy="512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3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17" grpId="0"/>
      <p:bldP spid="18" grpId="0"/>
      <p:bldP spid="7" grpId="0"/>
      <p:bldP spid="20" grpId="0"/>
      <p:bldP spid="8" grpId="0" animBg="1"/>
      <p:bldP spid="15" grpId="0"/>
      <p:bldP spid="21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向量与分块矩阵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06078" y="676887"/>
            <a:ext cx="3003252" cy="72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分块阵的乘法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19230" y="2204865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smtClean="0"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68654" y="2179682"/>
            <a:ext cx="362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注意</a:t>
            </a:r>
            <a:r>
              <a:rPr lang="zh-CN" altLang="en-US" sz="2400" dirty="0" smtClean="0">
                <a:latin typeface="+mn-ea"/>
                <a:ea typeface="+mn-ea"/>
              </a:rPr>
              <a:t>前列分法</a:t>
            </a:r>
            <a:r>
              <a:rPr lang="en-US" altLang="zh-CN" sz="2400" dirty="0" smtClean="0">
                <a:latin typeface="+mn-ea"/>
                <a:ea typeface="+mn-ea"/>
              </a:rPr>
              <a:t>=</a:t>
            </a:r>
            <a:r>
              <a:rPr lang="zh-CN" altLang="en-US" sz="2400" dirty="0" smtClean="0">
                <a:latin typeface="+mn-ea"/>
                <a:ea typeface="+mn-ea"/>
              </a:rPr>
              <a:t>后行分法</a:t>
            </a:r>
            <a:endParaRPr lang="zh-CN" altLang="en-US" sz="2400" b="1" i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767916" y="2832612"/>
                <a:ext cx="2760939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916" y="2832612"/>
                <a:ext cx="2760939" cy="1360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832525" y="2832611"/>
                <a:ext cx="2787045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25" y="2832611"/>
                <a:ext cx="2787045" cy="13606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/>
          <p:nvPr/>
        </p:nvCxnSpPr>
        <p:spPr>
          <a:xfrm>
            <a:off x="3861558" y="2792087"/>
            <a:ext cx="21010" cy="1494285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942397" y="2832611"/>
            <a:ext cx="0" cy="1496389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236087" y="3170587"/>
            <a:ext cx="2324248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5312715" y="3485299"/>
            <a:ext cx="2237777" cy="23265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1483201" y="2193937"/>
                <a:ext cx="33203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  <a:ea typeface="+mn-ea"/>
                  </a:rPr>
                  <a:t> 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用分块方法求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𝐴𝐵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zh-CN" altLang="en-US" sz="2400" b="1" i="1" dirty="0">
                        <a:latin typeface="Cambria Math" panose="02040503050406030204" pitchFamily="18" charset="0"/>
                        <a:ea typeface="+mn-ea"/>
                      </a:rPr>
                      <m:t>其中</m:t>
                    </m:r>
                  </m:oMath>
                </a14:m>
                <a:endParaRPr lang="zh-CN" altLang="en-US" sz="2400" b="1" i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201" y="2193937"/>
                <a:ext cx="3320396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r="-73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 flipH="1">
            <a:off x="5618339" y="2687313"/>
            <a:ext cx="1872208" cy="15369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741488" y="3170587"/>
            <a:ext cx="716543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265" y="5228063"/>
            <a:ext cx="2525266" cy="16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181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0.00139 0.0476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238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2" grpId="0"/>
      <p:bldP spid="16" grpId="0"/>
      <p:bldP spid="53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/>
              <p:nvPr/>
            </p:nvSpPr>
            <p:spPr>
              <a:xfrm>
                <a:off x="1899152" y="5539395"/>
                <a:ext cx="3020355" cy="747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3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3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3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3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>
                                  <m:sSubPr>
                                    <m:ctrlPr>
                                      <a:rPr lang="en-US" altLang="zh-CN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3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3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3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3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3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300" dirty="0"/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52" y="5539395"/>
                <a:ext cx="3020355" cy="7478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>
          <a:xfrm>
            <a:off x="2241793" y="5915608"/>
            <a:ext cx="580368" cy="3438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90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向量与分块矩阵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06078" y="676887"/>
            <a:ext cx="3003252" cy="72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分块阵的乘法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6625" y="1599182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smtClean="0"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1-6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807676" y="1607165"/>
                <a:ext cx="33203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  <a:ea typeface="+mn-ea"/>
                  </a:rPr>
                  <a:t> 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用分块方法求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𝐴𝐵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zh-CN" altLang="en-US" sz="2400" b="1" i="1" dirty="0">
                        <a:latin typeface="Cambria Math" panose="02040503050406030204" pitchFamily="18" charset="0"/>
                        <a:ea typeface="+mn-ea"/>
                      </a:rPr>
                      <m:t>其中</m:t>
                    </m:r>
                  </m:oMath>
                </a14:m>
                <a:endParaRPr lang="zh-CN" altLang="en-US" sz="2400" b="1" i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676" y="1607165"/>
                <a:ext cx="3320396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667" r="-735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525311" y="2226929"/>
                <a:ext cx="2760939" cy="1247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2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2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2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2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2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11" y="2226929"/>
                <a:ext cx="2760939" cy="12472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589920" y="2226928"/>
                <a:ext cx="2554866" cy="1247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920" y="2226928"/>
                <a:ext cx="2554866" cy="12472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>
            <a:endCxn id="2" idx="3"/>
          </p:cNvCxnSpPr>
          <p:nvPr/>
        </p:nvCxnSpPr>
        <p:spPr>
          <a:xfrm>
            <a:off x="1907704" y="2850560"/>
            <a:ext cx="2378546" cy="2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127859" y="2226928"/>
            <a:ext cx="0" cy="1496389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128072" y="2850560"/>
            <a:ext cx="2324248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228184" y="2068830"/>
            <a:ext cx="0" cy="1654487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圆角矩形标注 20"/>
          <p:cNvSpPr/>
          <p:nvPr/>
        </p:nvSpPr>
        <p:spPr>
          <a:xfrm>
            <a:off x="383630" y="2068830"/>
            <a:ext cx="1357610" cy="565557"/>
          </a:xfrm>
          <a:prstGeom prst="wedgeRoundRectCallout">
            <a:avLst>
              <a:gd name="adj1" fmla="val 85810"/>
              <a:gd name="adj2" fmla="val 5744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分块下三角阵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圆角矩形标注 25"/>
          <p:cNvSpPr/>
          <p:nvPr/>
        </p:nvSpPr>
        <p:spPr>
          <a:xfrm>
            <a:off x="5867353" y="1324386"/>
            <a:ext cx="1357610" cy="565557"/>
          </a:xfrm>
          <a:prstGeom prst="wedgeRoundRectCallout">
            <a:avLst>
              <a:gd name="adj1" fmla="val -50301"/>
              <a:gd name="adj2" fmla="val 11807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分块上三角阵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127859" y="2849804"/>
            <a:ext cx="1082402" cy="7489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23" idx="4"/>
          </p:cNvCxnSpPr>
          <p:nvPr/>
        </p:nvCxnSpPr>
        <p:spPr>
          <a:xfrm flipH="1">
            <a:off x="1525311" y="3598755"/>
            <a:ext cx="2143749" cy="47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187624" y="3938572"/>
                <a:ext cx="5529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938572"/>
                <a:ext cx="55297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088" r="-2198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/>
          <p:cNvSpPr/>
          <p:nvPr/>
        </p:nvSpPr>
        <p:spPr>
          <a:xfrm>
            <a:off x="5208005" y="2191393"/>
            <a:ext cx="1082402" cy="7489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176396" y="2824551"/>
            <a:ext cx="1082402" cy="7489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5427931" y="2940344"/>
            <a:ext cx="312506" cy="870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5128072" y="3843149"/>
                <a:ext cx="5387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072" y="3843149"/>
                <a:ext cx="53873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1236" r="-2247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6718391" y="3900961"/>
                <a:ext cx="545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391" y="3900961"/>
                <a:ext cx="54585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1111" r="-2222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>
            <a:endCxn id="36" idx="0"/>
          </p:cNvCxnSpPr>
          <p:nvPr/>
        </p:nvCxnSpPr>
        <p:spPr>
          <a:xfrm>
            <a:off x="6697131" y="3563921"/>
            <a:ext cx="294188" cy="337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1911514" y="4483994"/>
                <a:ext cx="2076273" cy="712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14" y="4483994"/>
                <a:ext cx="2076273" cy="71224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4497182" y="4503018"/>
                <a:ext cx="2220415" cy="717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182" y="4503018"/>
                <a:ext cx="2220415" cy="7171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 rot="16200000">
            <a:off x="5044359" y="4629953"/>
            <a:ext cx="927454" cy="4203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2699792" y="4797152"/>
            <a:ext cx="969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1153891" y="5747752"/>
                <a:ext cx="92300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91" y="5747752"/>
                <a:ext cx="923009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3" name="矩形 12292"/>
              <p:cNvSpPr/>
              <p:nvPr/>
            </p:nvSpPr>
            <p:spPr>
              <a:xfrm>
                <a:off x="4976483" y="5625872"/>
                <a:ext cx="2208425" cy="656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2293" name="矩形 122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483" y="5625872"/>
                <a:ext cx="2208425" cy="65684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圆角矩形 37"/>
          <p:cNvSpPr/>
          <p:nvPr/>
        </p:nvSpPr>
        <p:spPr>
          <a:xfrm rot="5400000">
            <a:off x="3481033" y="5211103"/>
            <a:ext cx="710956" cy="14790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37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5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25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6296E-6 L 0.00209 0.0581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L 0.07865 2.96296E-6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" grpId="0" animBg="1"/>
      <p:bldP spid="34" grpId="0"/>
      <p:bldP spid="14" grpId="0"/>
      <p:bldP spid="2" grpId="0"/>
      <p:bldP spid="16" grpId="0"/>
      <p:bldP spid="21" grpId="0" animBg="1"/>
      <p:bldP spid="26" grpId="0" animBg="1"/>
      <p:bldP spid="23" grpId="0" animBg="1"/>
      <p:bldP spid="28" grpId="0"/>
      <p:bldP spid="31" grpId="0" animBg="1"/>
      <p:bldP spid="32" grpId="0" animBg="1"/>
      <p:bldP spid="35" grpId="0"/>
      <p:bldP spid="36" grpId="0"/>
      <p:bldP spid="40" grpId="0"/>
      <p:bldP spid="42" grpId="0"/>
      <p:bldP spid="45" grpId="0" animBg="1"/>
      <p:bldP spid="45" grpId="1" animBg="1"/>
      <p:bldP spid="47" grpId="0"/>
      <p:bldP spid="12293" grpId="0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向量与分块矩阵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43608" y="1772816"/>
                <a:ext cx="4345115" cy="1587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 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 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772816"/>
                <a:ext cx="4345115" cy="15874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/>
          <p:cNvSpPr/>
          <p:nvPr/>
        </p:nvSpPr>
        <p:spPr>
          <a:xfrm>
            <a:off x="3478872" y="4230256"/>
            <a:ext cx="673648" cy="180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942664" y="1755532"/>
                <a:ext cx="2207430" cy="1587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64" y="1755532"/>
                <a:ext cx="2207430" cy="15874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676341" y="4321667"/>
                <a:ext cx="5216535" cy="1587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41" y="4321667"/>
                <a:ext cx="5216535" cy="15874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" y="2498"/>
            <a:ext cx="1914525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979712" y="3852233"/>
                <a:ext cx="300714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852233"/>
                <a:ext cx="3007149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 flipV="1">
            <a:off x="2365027" y="4244573"/>
            <a:ext cx="2450407" cy="53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928486" y="4244573"/>
                <a:ext cx="2235785" cy="1679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486" y="4244573"/>
                <a:ext cx="2235785" cy="167975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300192" y="4822840"/>
                <a:ext cx="160378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822840"/>
                <a:ext cx="1603781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36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 animBg="1"/>
      <p:bldP spid="35" grpId="0"/>
      <p:bldP spid="38" grpId="0"/>
      <p:bldP spid="3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3267671" y="1997056"/>
            <a:ext cx="1472294" cy="525242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5666448" y="2036018"/>
            <a:ext cx="1769932" cy="525242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1858635" y="1491193"/>
            <a:ext cx="1472294" cy="525242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90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向量与分块矩阵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27584" y="980728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smtClean="0"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1-7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858635" y="988711"/>
                <a:ext cx="49658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  <a:ea typeface="+mn-ea"/>
                  </a:rPr>
                  <a:t> 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分块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</m:oMath>
                </a14:m>
                <a:endParaRPr lang="zh-CN" altLang="en-US" sz="2400" b="1" i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635" y="988711"/>
                <a:ext cx="4965847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906969" y="1523195"/>
                <a:ext cx="6446074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  <a:ea typeface="+mn-ea"/>
                  </a:rPr>
                  <a:t> 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b="1" i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   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69" y="1523195"/>
                <a:ext cx="6446074" cy="491417"/>
              </a:xfrm>
              <a:prstGeom prst="rect">
                <a:avLst/>
              </a:prstGeom>
              <a:blipFill rotWithShape="0">
                <a:blip r:embed="rId4"/>
                <a:stretch>
                  <a:fillRect t="-75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1655208" y="1982610"/>
                <a:ext cx="3159455" cy="48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  <a:ea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类似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可得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b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bSup>
                  </m:oMath>
                </a14:m>
                <a:endParaRPr lang="zh-CN" altLang="en-US" sz="2400" b="1" i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08" y="1982610"/>
                <a:ext cx="3159455" cy="481863"/>
              </a:xfrm>
              <a:prstGeom prst="rect">
                <a:avLst/>
              </a:prstGeom>
              <a:blipFill rotWithShape="0">
                <a:blip r:embed="rId5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标注 2"/>
          <p:cNvSpPr/>
          <p:nvPr/>
        </p:nvSpPr>
        <p:spPr>
          <a:xfrm>
            <a:off x="4647507" y="2536552"/>
            <a:ext cx="1656184" cy="360040"/>
          </a:xfrm>
          <a:prstGeom prst="wedgeRoundRectCallout">
            <a:avLst>
              <a:gd name="adj1" fmla="val -63546"/>
              <a:gd name="adj2" fmla="val -102311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</a:rPr>
              <a:t>的第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solidFill>
                  <a:srgbClr val="FF0000"/>
                </a:solidFill>
              </a:rPr>
              <a:t>行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666448" y="2016435"/>
                <a:ext cx="1804981" cy="511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b="1" i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448" y="2016435"/>
                <a:ext cx="1804981" cy="5113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圆角矩形标注 40"/>
          <p:cNvSpPr/>
          <p:nvPr/>
        </p:nvSpPr>
        <p:spPr>
          <a:xfrm>
            <a:off x="6933816" y="1622570"/>
            <a:ext cx="1989373" cy="360040"/>
          </a:xfrm>
          <a:prstGeom prst="wedgeRoundRectCallout">
            <a:avLst>
              <a:gd name="adj1" fmla="val -46138"/>
              <a:gd name="adj2" fmla="val 112765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solidFill>
                  <a:srgbClr val="FF0000"/>
                </a:solidFill>
              </a:rPr>
              <a:t>行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 smtClean="0">
                <a:solidFill>
                  <a:srgbClr val="FF0000"/>
                </a:solidFill>
              </a:rPr>
              <a:t>列元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58635" y="2797848"/>
                <a:ext cx="26155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635" y="2797848"/>
                <a:ext cx="2615588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05408" y="3351846"/>
                <a:ext cx="26945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408" y="3351846"/>
                <a:ext cx="2694584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289859" y="3391068"/>
                <a:ext cx="9843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𝐴𝐸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859" y="3391068"/>
                <a:ext cx="984308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286250" y="3983979"/>
                <a:ext cx="25242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0" y="3983979"/>
                <a:ext cx="2524281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4311702" y="4477869"/>
                <a:ext cx="29124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702" y="4477869"/>
                <a:ext cx="2912400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/>
          <p:cNvSpPr/>
          <p:nvPr/>
        </p:nvSpPr>
        <p:spPr>
          <a:xfrm>
            <a:off x="4647507" y="3950512"/>
            <a:ext cx="414053" cy="558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324849" y="4952056"/>
                <a:ext cx="3009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49" y="4952056"/>
                <a:ext cx="3009285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>
            <a:stCxn id="12" idx="2"/>
          </p:cNvCxnSpPr>
          <p:nvPr/>
        </p:nvCxnSpPr>
        <p:spPr>
          <a:xfrm flipH="1" flipV="1">
            <a:off x="3491880" y="4214811"/>
            <a:ext cx="1155627" cy="15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387884" y="4022328"/>
                <a:ext cx="21276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002060"/>
                    </a:solidFill>
                    <a:latin typeface="+mn-ea"/>
                    <a:ea typeface="+mn-ea"/>
                  </a:rPr>
                  <a:t>看成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zh-CN" altLang="en-US" sz="2000" b="1" i="0" dirty="0" smtClean="0">
                    <a:solidFill>
                      <a:srgbClr val="002060"/>
                    </a:solidFill>
                    <a:latin typeface="+mj-lt"/>
                    <a:ea typeface="+mn-ea"/>
                  </a:rPr>
                  <a:t>块状</a:t>
                </a:r>
                <a:r>
                  <a:rPr lang="zh-CN" altLang="en-US" sz="2000" b="1" dirty="0" smtClean="0">
                    <a:solidFill>
                      <a:srgbClr val="002060"/>
                    </a:solidFill>
                    <a:latin typeface="+mn-ea"/>
                    <a:ea typeface="+mn-ea"/>
                  </a:rPr>
                  <a:t>阵</a:t>
                </a:r>
                <a:endParaRPr lang="zh-CN" altLang="en-US" sz="20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884" y="4022328"/>
                <a:ext cx="2127698" cy="400110"/>
              </a:xfrm>
              <a:prstGeom prst="rect">
                <a:avLst/>
              </a:prstGeom>
              <a:blipFill rotWithShape="0">
                <a:blip r:embed="rId13"/>
                <a:stretch>
                  <a:fillRect l="-3152" t="-7692" r="-2579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>
          <a:xfrm flipV="1">
            <a:off x="6679406" y="3936251"/>
            <a:ext cx="519244" cy="278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198650" y="3714233"/>
                <a:ext cx="6510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1×</m:t>
                      </m:r>
                      <m:r>
                        <a:rPr lang="en-US" altLang="zh-CN" sz="20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650" y="3714233"/>
                <a:ext cx="651011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8411" r="-3738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330929" y="5607520"/>
                <a:ext cx="2286588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因此，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929" y="5607520"/>
                <a:ext cx="2286588" cy="491417"/>
              </a:xfrm>
              <a:prstGeom prst="rect">
                <a:avLst/>
              </a:prstGeom>
              <a:blipFill rotWithShape="0">
                <a:blip r:embed="rId15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1630441" y="5644094"/>
                <a:ext cx="20313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+mn-ea"/>
                    <a:ea typeface="+mn-ea"/>
                  </a:rPr>
                  <a:t>对应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列相等，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441" y="5644094"/>
                <a:ext cx="2031325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4491" t="-10526" r="-179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/>
          <p:nvPr/>
        </p:nvCxnSpPr>
        <p:spPr>
          <a:xfrm>
            <a:off x="1858635" y="3936251"/>
            <a:ext cx="3289429" cy="0"/>
          </a:xfrm>
          <a:prstGeom prst="line">
            <a:avLst/>
          </a:prstGeom>
          <a:ln w="571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标注 30"/>
          <p:cNvSpPr/>
          <p:nvPr/>
        </p:nvSpPr>
        <p:spPr>
          <a:xfrm>
            <a:off x="2005192" y="458225"/>
            <a:ext cx="1656184" cy="360040"/>
          </a:xfrm>
          <a:prstGeom prst="wedgeRoundRectCallout">
            <a:avLst>
              <a:gd name="adj1" fmla="val 8280"/>
              <a:gd name="adj2" fmla="val 298239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</a:rPr>
              <a:t>的第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</a:rPr>
              <a:t>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678838" y="2004771"/>
                <a:ext cx="12887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838" y="2004771"/>
                <a:ext cx="1288751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/>
          <p:cNvSpPr/>
          <p:nvPr/>
        </p:nvSpPr>
        <p:spPr>
          <a:xfrm>
            <a:off x="4739965" y="4478928"/>
            <a:ext cx="321595" cy="5436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flipH="1" flipV="1">
            <a:off x="3521546" y="4727963"/>
            <a:ext cx="1125961" cy="25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2144763" y="4543052"/>
                <a:ext cx="11979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𝒎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zh-CN" altLang="en-US" sz="2000" b="1" dirty="0" smtClean="0">
                    <a:solidFill>
                      <a:srgbClr val="002060"/>
                    </a:solidFill>
                    <a:latin typeface="+mn-ea"/>
                    <a:ea typeface="+mn-ea"/>
                  </a:rPr>
                  <a:t>阵</a:t>
                </a:r>
                <a:endParaRPr lang="zh-CN" altLang="en-US" sz="20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763" y="4543052"/>
                <a:ext cx="1197957" cy="400110"/>
              </a:xfrm>
              <a:prstGeom prst="rect">
                <a:avLst/>
              </a:prstGeom>
              <a:blipFill rotWithShape="0">
                <a:blip r:embed="rId18"/>
                <a:stretch>
                  <a:fillRect t="-6061" r="-5102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椭圆 35"/>
          <p:cNvSpPr/>
          <p:nvPr/>
        </p:nvSpPr>
        <p:spPr>
          <a:xfrm rot="10800000">
            <a:off x="5086528" y="4478927"/>
            <a:ext cx="330107" cy="558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5416635" y="4434486"/>
            <a:ext cx="2262203" cy="349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7637672" y="4161522"/>
                <a:ext cx="13710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0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列</m:t>
                    </m:r>
                  </m:oMath>
                </a14:m>
                <a:r>
                  <a:rPr lang="zh-CN" altLang="en-US" sz="2000" b="1" dirty="0" smtClean="0">
                    <a:solidFill>
                      <a:srgbClr val="002060"/>
                    </a:solidFill>
                    <a:latin typeface="+mn-ea"/>
                    <a:ea typeface="+mn-ea"/>
                  </a:rPr>
                  <a:t>阵</a:t>
                </a:r>
                <a:endParaRPr lang="zh-CN" altLang="en-US" sz="20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672" y="4161522"/>
                <a:ext cx="1371081" cy="400110"/>
              </a:xfrm>
              <a:prstGeom prst="rect">
                <a:avLst/>
              </a:prstGeom>
              <a:blipFill rotWithShape="0">
                <a:blip r:embed="rId19"/>
                <a:stretch>
                  <a:fillRect t="-7692" r="-4000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07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5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3" grpId="0" animBg="1"/>
      <p:bldP spid="34" grpId="0"/>
      <p:bldP spid="14" grpId="0"/>
      <p:bldP spid="38" grpId="0"/>
      <p:bldP spid="39" grpId="0"/>
      <p:bldP spid="3" grpId="0" animBg="1"/>
      <p:bldP spid="3" grpId="1" animBg="1"/>
      <p:bldP spid="6" grpId="0"/>
      <p:bldP spid="41" grpId="0" animBg="1"/>
      <p:bldP spid="41" grpId="1" animBg="1"/>
      <p:bldP spid="7" grpId="0"/>
      <p:bldP spid="8" grpId="0"/>
      <p:bldP spid="10" grpId="0"/>
      <p:bldP spid="44" grpId="0"/>
      <p:bldP spid="48" grpId="0"/>
      <p:bldP spid="12" grpId="0" animBg="1"/>
      <p:bldP spid="12" grpId="1" animBg="1"/>
      <p:bldP spid="15" grpId="0"/>
      <p:bldP spid="20" grpId="0"/>
      <p:bldP spid="20" grpId="1"/>
      <p:bldP spid="30" grpId="0"/>
      <p:bldP spid="30" grpId="1"/>
      <p:bldP spid="51" grpId="0"/>
      <p:bldP spid="52" grpId="0"/>
      <p:bldP spid="31" grpId="0" animBg="1"/>
      <p:bldP spid="31" grpId="1" animBg="1"/>
      <p:bldP spid="11" grpId="0"/>
      <p:bldP spid="32" grpId="0" animBg="1"/>
      <p:bldP spid="32" grpId="1" animBg="1"/>
      <p:bldP spid="35" grpId="0"/>
      <p:bldP spid="35" grpId="1"/>
      <p:bldP spid="36" grpId="0" animBg="1"/>
      <p:bldP spid="36" grpId="1" animBg="1"/>
      <p:bldP spid="40" grpId="0"/>
      <p:bldP spid="4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向量与分块矩阵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2639704" y="1488358"/>
                <a:ext cx="22095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704" y="1488358"/>
                <a:ext cx="220957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2348208" y="2161735"/>
                <a:ext cx="29214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208" y="2161735"/>
                <a:ext cx="292144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/>
          <p:cNvSpPr/>
          <p:nvPr/>
        </p:nvSpPr>
        <p:spPr>
          <a:xfrm>
            <a:off x="4435230" y="1470608"/>
            <a:ext cx="414053" cy="558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1745800" y="1550773"/>
            <a:ext cx="1155627" cy="15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319237" y="1070498"/>
                <a:ext cx="21276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002060"/>
                    </a:solidFill>
                    <a:latin typeface="+mn-ea"/>
                    <a:ea typeface="+mn-ea"/>
                  </a:rPr>
                  <a:t>看成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块状</m:t>
                    </m:r>
                  </m:oMath>
                </a14:m>
                <a:r>
                  <a:rPr lang="zh-CN" altLang="en-US" sz="2000" b="1" dirty="0" smtClean="0">
                    <a:solidFill>
                      <a:srgbClr val="002060"/>
                    </a:solidFill>
                    <a:latin typeface="+mn-ea"/>
                    <a:ea typeface="+mn-ea"/>
                  </a:rPr>
                  <a:t>阵</a:t>
                </a:r>
                <a:endParaRPr lang="zh-CN" altLang="en-US" sz="20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237" y="1070498"/>
                <a:ext cx="2127698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3152" t="-7692" r="-2865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>
          <a:xfrm flipV="1">
            <a:off x="4763440" y="1400741"/>
            <a:ext cx="519244" cy="278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115616" y="1304666"/>
                <a:ext cx="6510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1×</m:t>
                      </m:r>
                      <m:r>
                        <a:rPr lang="en-US" altLang="zh-CN" sz="20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304666"/>
                <a:ext cx="65101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8411" r="-4673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5829088" y="2454781"/>
                <a:ext cx="1856470" cy="49141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也不能乘</a:t>
                </a: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088" y="2454781"/>
                <a:ext cx="1856470" cy="491417"/>
              </a:xfrm>
              <a:prstGeom prst="rect">
                <a:avLst/>
              </a:prstGeom>
              <a:blipFill rotWithShape="0">
                <a:blip r:embed="rId7"/>
                <a:stretch>
                  <a:fillRect t="-7500" r="-5246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5829088" y="1750051"/>
                <a:ext cx="1107996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不能</a:t>
                </a:r>
                <a14:m>
                  <m:oMath xmlns:m="http://schemas.openxmlformats.org/officeDocument/2006/math">
                    <m:r>
                      <a:rPr lang="zh-CN" alt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乘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088" y="1750051"/>
                <a:ext cx="1107996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8242" t="-10526" r="-439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549408" y="1777014"/>
                <a:ext cx="1017907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8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08" y="1777014"/>
                <a:ext cx="1017907" cy="123110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/>
          <p:cNvCxnSpPr/>
          <p:nvPr/>
        </p:nvCxnSpPr>
        <p:spPr>
          <a:xfrm>
            <a:off x="36" y="328498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071908" y="3868275"/>
                <a:ext cx="2494657" cy="1613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908" y="3868275"/>
                <a:ext cx="2494657" cy="161364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6383086" y="3858440"/>
                <a:ext cx="1230017" cy="1613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dirty="0"/>
                                <m:t> 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dirty="0"/>
                                <m:t> 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400" dirty="0"/>
                                    <m:t> 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086" y="3858440"/>
                <a:ext cx="1230017" cy="1613647"/>
              </a:xfrm>
              <a:prstGeom prst="rect">
                <a:avLst/>
              </a:prstGeom>
              <a:blipFill rotWithShape="0">
                <a:blip r:embed="rId11"/>
                <a:stretch>
                  <a:fillRect l="-7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314197" y="3893432"/>
                <a:ext cx="3159455" cy="48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  <a:ea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类似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可得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b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bSup>
                  </m:oMath>
                </a14:m>
                <a:endParaRPr lang="zh-CN" altLang="en-US" sz="2400" b="1" i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7" y="3893432"/>
                <a:ext cx="3159455" cy="481863"/>
              </a:xfrm>
              <a:prstGeom prst="rect">
                <a:avLst/>
              </a:prstGeom>
              <a:blipFill rotWithShape="0">
                <a:blip r:embed="rId12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圆角矩形标注 39"/>
          <p:cNvSpPr/>
          <p:nvPr/>
        </p:nvSpPr>
        <p:spPr>
          <a:xfrm>
            <a:off x="3158981" y="3533392"/>
            <a:ext cx="1656184" cy="360040"/>
          </a:xfrm>
          <a:prstGeom prst="wedgeRoundRectCallout">
            <a:avLst>
              <a:gd name="adj1" fmla="val -46138"/>
              <a:gd name="adj2" fmla="val 112765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</a:rPr>
              <a:t>的第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solidFill>
                  <a:srgbClr val="FF0000"/>
                </a:solidFill>
              </a:rPr>
              <a:t>行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hlinkClick r:id="rId13" action="ppaction://hlinksldjump"/>
              </p:cNvPr>
              <p:cNvSpPr txBox="1"/>
              <p:nvPr/>
            </p:nvSpPr>
            <p:spPr>
              <a:xfrm>
                <a:off x="4139952" y="5821622"/>
                <a:ext cx="32647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+mn-ea"/>
                            </a:rPr>
                            <m:t>也可</m:t>
                          </m:r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利用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的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转置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821622"/>
                <a:ext cx="3264740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683568" y="4855003"/>
                <a:ext cx="26797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855003"/>
                <a:ext cx="2679708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29356" y="5806699"/>
                <a:ext cx="12360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56" y="5806699"/>
                <a:ext cx="1236044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14262" y="5271984"/>
                <a:ext cx="1169616" cy="1613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262" y="5271984"/>
                <a:ext cx="1169616" cy="161364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25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 animBg="1"/>
      <p:bldP spid="52" grpId="0" animBg="1"/>
      <p:bldP spid="2" grpId="0"/>
      <p:bldP spid="35" grpId="0"/>
      <p:bldP spid="36" grpId="0"/>
      <p:bldP spid="37" grpId="0"/>
      <p:bldP spid="40" grpId="0" animBg="1"/>
      <p:bldP spid="42" grpId="0"/>
      <p:bldP spid="22" grpId="0"/>
      <p:bldP spid="23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7913" y="2780928"/>
            <a:ext cx="3416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      向   量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6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115616" y="1392136"/>
                <a:ext cx="7693513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800" i="1">
                        <a:latin typeface="+mn-ea"/>
                        <a:ea typeface="+mn-ea"/>
                      </a:rPr>
                      <m:t>是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>
                        <a:latin typeface="+mn-ea"/>
                        <a:ea typeface="+mn-ea"/>
                      </a:rPr>
                      <m:t>型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矩阵，且对任意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+mn-ea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元向量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+mn-ea"/>
                        <a:ea typeface="+mn-ea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都有</a:t>
                </a:r>
                <a:endParaRPr lang="en-US" altLang="zh-CN" sz="2800" b="1" i="1" dirty="0" smtClean="0">
                  <a:latin typeface="+mn-ea"/>
                  <a:ea typeface="+mn-ea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+mn-ea"/>
                        <a:ea typeface="+mn-ea"/>
                      </a:rPr>
                      <m:t>𝑨</m:t>
                    </m:r>
                    <m:r>
                      <a:rPr lang="en-US" altLang="zh-CN" sz="2800" i="1" dirty="0" smtClean="0">
                        <a:latin typeface="+mn-ea"/>
                        <a:ea typeface="+mn-ea"/>
                      </a:rPr>
                      <m:t>𝑥</m:t>
                    </m:r>
                    <m:r>
                      <a:rPr lang="en-US" altLang="zh-CN" sz="2800" i="1" dirty="0" smtClean="0">
                        <a:latin typeface="+mn-ea"/>
                        <a:ea typeface="+mn-ea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，证明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+mn-ea"/>
                        <a:ea typeface="+mn-ea"/>
                      </a:rPr>
                      <m:t>：</m:t>
                    </m:r>
                    <m:r>
                      <a:rPr lang="en-US" altLang="zh-CN" sz="2800" b="1" i="1" dirty="0" smtClean="0">
                        <a:latin typeface="+mn-ea"/>
                        <a:ea typeface="+mn-ea"/>
                      </a:rPr>
                      <m:t>𝑨</m:t>
                    </m:r>
                    <m:r>
                      <a:rPr lang="en-US" altLang="zh-CN" sz="2800" i="1" dirty="0" smtClean="0">
                        <a:latin typeface="+mn-ea"/>
                        <a:ea typeface="+mn-ea"/>
                      </a:rPr>
                      <m:t>=</m:t>
                    </m:r>
                    <m:r>
                      <a:rPr lang="en-US" altLang="zh-CN" sz="2800" i="1" dirty="0" smtClean="0">
                        <a:latin typeface="+mn-ea"/>
                        <a:ea typeface="+mn-ea"/>
                      </a:rPr>
                      <m:t>𝑂</m:t>
                    </m:r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392136"/>
                <a:ext cx="7693513" cy="861774"/>
              </a:xfrm>
              <a:prstGeom prst="rect">
                <a:avLst/>
              </a:prstGeom>
              <a:blipFill rotWithShape="0">
                <a:blip r:embed="rId2"/>
                <a:stretch>
                  <a:fillRect l="-79" t="-12676" b="-2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395536" y="517513"/>
            <a:ext cx="2763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1-2 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endParaRPr lang="zh-CN" altLang="en-US" sz="2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115616" y="2852936"/>
                <a:ext cx="686342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zh-CN" altLang="en-US" sz="2800" b="0" dirty="0" smtClean="0">
                    <a:ea typeface="+mn-ea"/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800" i="1">
                        <a:latin typeface="+mn-ea"/>
                        <a:ea typeface="+mn-ea"/>
                      </a:rPr>
                      <m:t>是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元列向量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=1,⋯,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852936"/>
                <a:ext cx="6863427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3108" t="-25352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079347" y="3601328"/>
                <a:ext cx="432048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lang="en-US" altLang="zh-CN" sz="2800" dirty="0" smtClean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=1,⋯,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347" y="3601328"/>
                <a:ext cx="4320480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141" t="-2571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3447499" y="4236339"/>
                <a:ext cx="53616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,⋯, 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𝑂</m:t>
                      </m:r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99" y="4236339"/>
                <a:ext cx="536163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24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" y="3951511"/>
            <a:ext cx="2305589" cy="28819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184" y="545532"/>
            <a:ext cx="7289800" cy="14986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知识点总结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9986" y="2315988"/>
            <a:ext cx="6006430" cy="3112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向量概念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zh-CN" altLang="en-US" sz="2400" dirty="0" smtClean="0"/>
              <a:t>特殊向量、向量组、与矩阵的关系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分块</a:t>
            </a:r>
            <a:r>
              <a:rPr lang="zh-CN" altLang="en-US" sz="3200" dirty="0" smtClean="0"/>
              <a:t>阵</a:t>
            </a:r>
            <a:r>
              <a:rPr lang="zh-CN" altLang="en-US" sz="2400" dirty="0" smtClean="0"/>
              <a:t>     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常用分法</a:t>
            </a:r>
            <a:r>
              <a:rPr lang="en-US" altLang="zh-CN" sz="2400" dirty="0" smtClean="0"/>
              <a:t>                        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                 </a:t>
            </a:r>
            <a:r>
              <a:rPr lang="en-US" altLang="zh-CN" sz="2400" dirty="0" smtClean="0"/>
              <a:t> 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线性运算、转置、乘法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1-8</a:t>
            </a:r>
            <a:r>
              <a:rPr lang="zh-CN" altLang="en-US" sz="2400" dirty="0" smtClean="0"/>
              <a:t>结论</a:t>
            </a:r>
            <a:endParaRPr lang="en-US" altLang="zh-CN" sz="2400" dirty="0"/>
          </a:p>
        </p:txBody>
      </p:sp>
      <p:sp>
        <p:nvSpPr>
          <p:cNvPr id="4" name="圆角矩形 3"/>
          <p:cNvSpPr/>
          <p:nvPr/>
        </p:nvSpPr>
        <p:spPr>
          <a:xfrm>
            <a:off x="1835696" y="2044132"/>
            <a:ext cx="6552728" cy="331236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向量与分块矩阵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7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6"/>
          <p:cNvSpPr txBox="1">
            <a:spLocks noChangeArrowheads="1"/>
          </p:cNvSpPr>
          <p:nvPr/>
        </p:nvSpPr>
        <p:spPr bwMode="auto">
          <a:xfrm>
            <a:off x="3786223" y="1340768"/>
            <a:ext cx="15716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>
                <a:latin typeface="Cambria" panose="02040503050406030204" pitchFamily="18" charset="0"/>
                <a:ea typeface="华文楷体" panose="02010600040101010101" pitchFamily="2" charset="-122"/>
              </a:rPr>
              <a:t>作业</a:t>
            </a:r>
          </a:p>
        </p:txBody>
      </p:sp>
      <p:sp>
        <p:nvSpPr>
          <p:cNvPr id="55300" name="TextBox 16"/>
          <p:cNvSpPr txBox="1">
            <a:spLocks noChangeArrowheads="1"/>
          </p:cNvSpPr>
          <p:nvPr/>
        </p:nvSpPr>
        <p:spPr bwMode="auto">
          <a:xfrm>
            <a:off x="2699257" y="2566764"/>
            <a:ext cx="41404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16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页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7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）</a:t>
            </a:r>
            <a:endParaRPr lang="zh-CN" altLang="en-US" sz="32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1691680" y="4221088"/>
            <a:ext cx="5760640" cy="1512168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思考：      思考题</a:t>
            </a:r>
            <a:r>
              <a:rPr lang="en-US" altLang="zh-CN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1-2</a:t>
            </a:r>
            <a:r>
              <a:rPr lang="zh-CN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1-6</a:t>
            </a:r>
          </a:p>
          <a:p>
            <a:r>
              <a:rPr lang="zh-CN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习题</a:t>
            </a:r>
            <a:r>
              <a:rPr lang="en-US" altLang="zh-CN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1-2 </a:t>
            </a:r>
            <a:r>
              <a:rPr lang="zh-CN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    </a:t>
            </a:r>
            <a:endParaRPr lang="zh-CN" alt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向量与分块矩阵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6"/>
          <p:cNvSpPr txBox="1">
            <a:spLocks noChangeArrowheads="1"/>
          </p:cNvSpPr>
          <p:nvPr/>
        </p:nvSpPr>
        <p:spPr bwMode="auto">
          <a:xfrm>
            <a:off x="3347864" y="2204864"/>
            <a:ext cx="26574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思 考 题</a:t>
            </a:r>
            <a:endParaRPr lang="zh-CN" altLang="en-US" sz="4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向量与分块矩阵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2411760" y="3501008"/>
            <a:ext cx="47525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4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1-2  </a:t>
            </a:r>
            <a:r>
              <a:rPr lang="en-US" altLang="zh-CN" sz="4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6</a:t>
            </a:r>
            <a:r>
              <a:rPr lang="zh-CN" altLang="en-US" sz="4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endParaRPr lang="zh-CN" altLang="en-US" sz="4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58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403648" y="1268760"/>
                <a:ext cx="2934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268760"/>
                <a:ext cx="2934008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716016" y="758524"/>
                <a:ext cx="1617687" cy="1768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758524"/>
                <a:ext cx="1617687" cy="17686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52952" y="2708920"/>
                <a:ext cx="4044890" cy="1768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952" y="2708920"/>
                <a:ext cx="4044890" cy="17686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244337" y="2974022"/>
                <a:ext cx="1710533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337" y="2974022"/>
                <a:ext cx="1710533" cy="11762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6156176" y="2073922"/>
            <a:ext cx="2424726" cy="1800200"/>
            <a:chOff x="5426349" y="1988840"/>
            <a:chExt cx="2424726" cy="1800200"/>
          </a:xfrm>
        </p:grpSpPr>
        <p:sp>
          <p:nvSpPr>
            <p:cNvPr id="6" name="圆角矩形 5"/>
            <p:cNvSpPr/>
            <p:nvPr/>
          </p:nvSpPr>
          <p:spPr>
            <a:xfrm>
              <a:off x="5426349" y="3140968"/>
              <a:ext cx="801835" cy="64807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6228184" y="2402211"/>
              <a:ext cx="720080" cy="73875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6948264" y="198884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+mn-ea"/>
                  <a:ea typeface="+mn-ea"/>
                </a:rPr>
                <a:t>矩阵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051720" y="4830768"/>
                <a:ext cx="164936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1 2 3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830768"/>
                <a:ext cx="1649362" cy="11394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714511" y="4830768"/>
                <a:ext cx="206781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1" y="4830768"/>
                <a:ext cx="2067810" cy="11394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439917" y="302458"/>
            <a:ext cx="1927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1-2 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6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endParaRPr lang="zh-CN" altLang="en-US" sz="2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58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403648" y="1268760"/>
                <a:ext cx="2934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268760"/>
                <a:ext cx="2934008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716016" y="758524"/>
                <a:ext cx="1617687" cy="1768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758524"/>
                <a:ext cx="1617687" cy="17686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81527" y="2634444"/>
                <a:ext cx="4044890" cy="1768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27" y="2634444"/>
                <a:ext cx="4044890" cy="17686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5314072" y="3901290"/>
            <a:ext cx="2120745" cy="1191613"/>
            <a:chOff x="5426349" y="3322976"/>
            <a:chExt cx="2064765" cy="903847"/>
          </a:xfrm>
        </p:grpSpPr>
        <p:sp>
          <p:nvSpPr>
            <p:cNvPr id="6" name="圆角矩形 5"/>
            <p:cNvSpPr/>
            <p:nvPr/>
          </p:nvSpPr>
          <p:spPr>
            <a:xfrm>
              <a:off x="5426349" y="3322976"/>
              <a:ext cx="801835" cy="39235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8" name="直接箭头连接符 7"/>
            <p:cNvCxnSpPr>
              <a:endCxn id="9" idx="1"/>
            </p:cNvCxnSpPr>
            <p:nvPr/>
          </p:nvCxnSpPr>
          <p:spPr>
            <a:xfrm>
              <a:off x="5920590" y="3747519"/>
              <a:ext cx="1026785" cy="2176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6947375" y="370360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数</a:t>
              </a:r>
              <a:endParaRPr lang="zh-CN" altLang="en-US" sz="2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051720" y="4830768"/>
                <a:ext cx="164936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1 2 3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830768"/>
                <a:ext cx="1649362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645461" y="2684869"/>
                <a:ext cx="4498539" cy="1670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   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   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⋯        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   ⋯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461" y="2684869"/>
                <a:ext cx="4498539" cy="16709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294617" y="2669072"/>
            <a:ext cx="792088" cy="461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63489" y="2627464"/>
            <a:ext cx="792088" cy="513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322325" y="2658227"/>
            <a:ext cx="1564726" cy="513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56124" y="3187998"/>
            <a:ext cx="3636356" cy="601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40953" y="3868774"/>
            <a:ext cx="3636356" cy="601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706166" y="4753895"/>
                <a:ext cx="2166875" cy="1210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166" y="4753895"/>
                <a:ext cx="2166875" cy="121039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6540660" y="51282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对角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元非负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821713" y="5128259"/>
                <a:ext cx="7702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713" y="5128259"/>
                <a:ext cx="77027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16"/>
          <p:cNvSpPr txBox="1">
            <a:spLocks noChangeArrowheads="1"/>
          </p:cNvSpPr>
          <p:nvPr/>
        </p:nvSpPr>
        <p:spPr bwMode="auto">
          <a:xfrm>
            <a:off x="439917" y="302458"/>
            <a:ext cx="1927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1-2 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6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endParaRPr lang="zh-CN" altLang="en-US" sz="2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 rot="20644553">
            <a:off x="5024662" y="2290928"/>
            <a:ext cx="3828117" cy="1602678"/>
            <a:chOff x="10657945" y="2686019"/>
            <a:chExt cx="3727069" cy="1215643"/>
          </a:xfrm>
        </p:grpSpPr>
        <p:sp>
          <p:nvSpPr>
            <p:cNvPr id="21" name="圆角矩形 20"/>
            <p:cNvSpPr/>
            <p:nvPr/>
          </p:nvSpPr>
          <p:spPr>
            <a:xfrm rot="2267712">
              <a:off x="10657945" y="3435695"/>
              <a:ext cx="3727069" cy="46596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22" name="直接箭头连接符 21"/>
            <p:cNvCxnSpPr>
              <a:endCxn id="24" idx="2"/>
            </p:cNvCxnSpPr>
            <p:nvPr/>
          </p:nvCxnSpPr>
          <p:spPr>
            <a:xfrm rot="955447" flipV="1">
              <a:off x="13347002" y="3045593"/>
              <a:ext cx="128999" cy="7669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 rot="1027064">
              <a:off x="13244055" y="2686019"/>
              <a:ext cx="878980" cy="396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非负</a:t>
              </a:r>
              <a:endParaRPr lang="zh-CN" altLang="en-US" sz="2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3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7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010678" y="3520828"/>
                <a:ext cx="16026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(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+mn-ea"/>
                            </a:rPr>
                            <m:t> )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800" b="1" i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678" y="3520828"/>
                <a:ext cx="1602683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611078" y="3513319"/>
                <a:ext cx="1756571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zh-CN" altLang="en-US" sz="2800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m:t>的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m:t>i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行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8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078" y="3513319"/>
                <a:ext cx="1756571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405117" y="3429000"/>
                <a:ext cx="2397708" cy="10384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2800" dirty="0">
                              <a:latin typeface="+mn-ea"/>
                              <a:ea typeface="+mn-ea"/>
                              <a:cs typeface="Times New Roman" panose="02020603050405020304" pitchFamily="18" charset="0"/>
                            </a:rPr>
                            <m:t>的</m:t>
                          </m:r>
                          <m:r>
                            <m:rPr>
                              <m:nor/>
                            </m:rPr>
                            <a:rPr lang="en-US" altLang="zh-CN" sz="2800" i="1" dirty="0"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zh-CN" altLang="en-US" sz="2800" dirty="0">
                              <a:latin typeface="+mn-ea"/>
                              <a:ea typeface="+mn-ea"/>
                              <a:cs typeface="Times New Roman" panose="02020603050405020304" pitchFamily="18" charset="0"/>
                            </a:rPr>
                            <m:t>列</m:t>
                          </m:r>
                          <m:r>
                            <m:rPr>
                              <m:nor/>
                            </m:rPr>
                            <a:rPr lang="en-US" altLang="zh-CN" sz="28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8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117" y="3429000"/>
                <a:ext cx="2397708" cy="10384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45662" y="1044058"/>
                <a:ext cx="3159455" cy="48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  <a:ea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类似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可得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sSubSup>
                      <m:sSubSup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</m:sub>
                      <m:sup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𝑻</m:t>
                        </m:r>
                      </m:sup>
                    </m:sSubSup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Sup>
                      <m:sSubSup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</m:sub>
                      <m:sup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𝑻</m:t>
                        </m:r>
                      </m:sup>
                    </m:sSubSup>
                  </m:oMath>
                </a14:m>
                <a:endParaRPr lang="zh-CN" altLang="en-US" sz="2400" b="1" i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62" y="1044058"/>
                <a:ext cx="3159455" cy="4818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标注 6"/>
          <p:cNvSpPr/>
          <p:nvPr/>
        </p:nvSpPr>
        <p:spPr>
          <a:xfrm>
            <a:off x="3251579" y="696776"/>
            <a:ext cx="1656184" cy="360040"/>
          </a:xfrm>
          <a:prstGeom prst="wedgeRoundRectCallout">
            <a:avLst>
              <a:gd name="adj1" fmla="val -46138"/>
              <a:gd name="adj2" fmla="val 11276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</a:rPr>
              <a:t>的第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solidFill>
                  <a:srgbClr val="FF0000"/>
                </a:solidFill>
              </a:rPr>
              <a:t>行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95536" y="2181708"/>
                <a:ext cx="32647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+mn-ea"/>
                            </a:rPr>
                            <m:t>也可</m:t>
                          </m:r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利用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的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转置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181708"/>
                <a:ext cx="326474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动作按钮: 开始 8">
            <a:hlinkClick r:id="rId8" action="ppaction://hlinksldjump" highlightClick="1"/>
          </p:cNvPr>
          <p:cNvSpPr/>
          <p:nvPr/>
        </p:nvSpPr>
        <p:spPr>
          <a:xfrm>
            <a:off x="7740352" y="5445224"/>
            <a:ext cx="1042416" cy="1042416"/>
          </a:xfrm>
          <a:prstGeom prst="actionButtonBeginning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83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43608" y="1031140"/>
                <a:ext cx="222964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600" b="1" i="0" dirty="0" smtClean="0">
                            <a:latin typeface="Cambria Math" panose="02040503050406030204" pitchFamily="18" charset="0"/>
                            <a:ea typeface="+mn-ea"/>
                          </a:rPr>
                          <m:t>𝐑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p>
                    </m:sSup>
                    <m:r>
                      <a:rPr lang="zh-CN" altLang="en-US" sz="2600" b="0" i="1" dirty="0">
                        <a:latin typeface="Cambria Math" panose="02040503050406030204" pitchFamily="18" charset="0"/>
                        <a:ea typeface="+mn-ea"/>
                      </a:rPr>
                      <m:t>中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的任意点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031140"/>
                <a:ext cx="2229649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9877" r="-3825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>
          <a:xfrm>
            <a:off x="3273257" y="1270822"/>
            <a:ext cx="74116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向量与分块矩阵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014421" y="1031012"/>
                <a:ext cx="116499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21" y="1031012"/>
                <a:ext cx="1164999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559006" y="2394196"/>
            <a:ext cx="25186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>
                <a:latin typeface="+mn-ea"/>
                <a:ea typeface="+mn-ea"/>
              </a:rPr>
              <a:t>一</a:t>
            </a:r>
            <a:r>
              <a:rPr lang="zh-CN" altLang="en-US" sz="2600" dirty="0" smtClean="0">
                <a:latin typeface="+mn-ea"/>
                <a:ea typeface="+mn-ea"/>
              </a:rPr>
              <a:t>位同学的成绩</a:t>
            </a:r>
            <a:endParaRPr lang="zh-CN" altLang="en-US" sz="2600" b="1" dirty="0">
              <a:latin typeface="+mn-ea"/>
              <a:ea typeface="+mn-e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107407" y="2714499"/>
            <a:ext cx="136815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475559" y="2097549"/>
                <a:ext cx="716606" cy="1271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559" y="2097549"/>
                <a:ext cx="716606" cy="12716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 flipV="1">
            <a:off x="6120744" y="1920783"/>
            <a:ext cx="815119" cy="385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48241" y="1596239"/>
            <a:ext cx="64633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数学</a:t>
            </a: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6120744" y="2338266"/>
            <a:ext cx="815119" cy="385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919119" y="2153550"/>
            <a:ext cx="64633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语文</a:t>
            </a: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6120744" y="2944607"/>
            <a:ext cx="815119" cy="385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903518" y="2759941"/>
            <a:ext cx="64633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英语</a:t>
            </a:r>
            <a:endParaRPr lang="zh-CN" altLang="en-US" dirty="0"/>
          </a:p>
        </p:txBody>
      </p:sp>
      <p:grpSp>
        <p:nvGrpSpPr>
          <p:cNvPr id="37" name="组合 9"/>
          <p:cNvGrpSpPr>
            <a:grpSpLocks/>
          </p:cNvGrpSpPr>
          <p:nvPr/>
        </p:nvGrpSpPr>
        <p:grpSpPr bwMode="auto">
          <a:xfrm>
            <a:off x="928723" y="3451561"/>
            <a:ext cx="7286625" cy="2907892"/>
            <a:chOff x="928662" y="1428736"/>
            <a:chExt cx="7286676" cy="2786082"/>
          </a:xfrm>
        </p:grpSpPr>
        <p:sp>
          <p:nvSpPr>
            <p:cNvPr id="38" name="圆角矩形 37"/>
            <p:cNvSpPr/>
            <p:nvPr/>
          </p:nvSpPr>
          <p:spPr>
            <a:xfrm>
              <a:off x="928662" y="1785277"/>
              <a:ext cx="7286676" cy="242954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/>
            </a:p>
          </p:txBody>
        </p:sp>
        <p:sp>
          <p:nvSpPr>
            <p:cNvPr id="39" name="流程图: 终止 38"/>
            <p:cNvSpPr/>
            <p:nvPr/>
          </p:nvSpPr>
          <p:spPr>
            <a:xfrm>
              <a:off x="1214414" y="1428736"/>
              <a:ext cx="1928825" cy="64294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定义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1-7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194543" y="4765617"/>
            <a:ext cx="2518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称为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元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向量</a:t>
            </a:r>
            <a:r>
              <a:rPr lang="zh-CN" altLang="en-US" sz="2800" dirty="0" smtClean="0">
                <a:latin typeface="+mn-ea"/>
                <a:ea typeface="+mn-ea"/>
              </a:rPr>
              <a:t>；</a:t>
            </a:r>
            <a:endParaRPr lang="zh-CN" altLang="en-US" sz="28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363660" y="4187088"/>
                <a:ext cx="65786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个</a:t>
                </a:r>
                <a:r>
                  <a:rPr lang="zh-CN" altLang="en-US" sz="2800" dirty="0">
                    <a:latin typeface="+mn-ea"/>
                    <a:ea typeface="+mn-ea"/>
                  </a:rPr>
                  <a:t>有次序的数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所组成</m:t>
                    </m:r>
                  </m:oMath>
                </a14:m>
                <a:r>
                  <a:rPr lang="zh-CN" altLang="en-US" sz="2800" dirty="0">
                    <a:latin typeface="+mn-ea"/>
                    <a:ea typeface="+mn-ea"/>
                  </a:rPr>
                  <a:t>的数组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660" y="4187088"/>
                <a:ext cx="6578660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019" t="-15116" r="-834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3536357" y="4778868"/>
            <a:ext cx="48558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这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+mn-ea"/>
                <a:ea typeface="+mn-ea"/>
              </a:rPr>
              <a:t>个数称为向量的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+mn-ea"/>
                <a:ea typeface="+mn-ea"/>
              </a:rPr>
              <a:t>个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分量</a:t>
            </a:r>
            <a:r>
              <a:rPr lang="zh-CN" altLang="en-US" sz="2800" dirty="0" smtClean="0">
                <a:latin typeface="+mn-ea"/>
                <a:ea typeface="+mn-ea"/>
              </a:rPr>
              <a:t>，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39145" y="5399356"/>
            <a:ext cx="53751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第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+mn-ea"/>
                <a:ea typeface="+mn-ea"/>
              </a:rPr>
              <a:t>个数，称为该向量的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第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个分量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179420" y="1268760"/>
            <a:ext cx="87142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082437" y="1015738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latin typeface="+mn-ea"/>
                <a:ea typeface="+mn-ea"/>
              </a:rPr>
              <a:t>一个向量</a:t>
            </a:r>
            <a:endParaRPr lang="zh-CN" altLang="en-US" sz="2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472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5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9" grpId="0"/>
      <p:bldP spid="5" grpId="0"/>
      <p:bldP spid="11" grpId="0" animBg="1"/>
      <p:bldP spid="34" grpId="0" animBg="1"/>
      <p:bldP spid="36" grpId="0" animBg="1"/>
      <p:bldP spid="13" grpId="0"/>
      <p:bldP spid="14" grpId="0"/>
      <p:bldP spid="40" grpId="0"/>
      <p:bldP spid="15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6158" y="876007"/>
            <a:ext cx="4291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  <a:ea typeface="+mn-ea"/>
              </a:rPr>
              <a:t>所有分量为实数称为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实向量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;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1.2</a:t>
              </a:r>
              <a:r>
                <a:rPr lang="zh-CN" altLang="en-US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向量与分块矩阵</a:t>
              </a:r>
              <a:endParaRPr lang="zh-CN" altLang="en-US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816158" y="1880873"/>
            <a:ext cx="3608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零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向量：</a:t>
            </a:r>
            <a:r>
              <a:rPr lang="zh-CN" altLang="en-US" sz="2400" dirty="0" smtClean="0">
                <a:latin typeface="+mn-ea"/>
                <a:ea typeface="+mn-ea"/>
              </a:rPr>
              <a:t>所有分量为零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6158" y="3126346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行向量：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38363" y="89001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为复数称为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复向量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19761" y="1869415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  <a:ea typeface="+mn-ea"/>
              </a:rPr>
              <a:t>——</a:t>
            </a:r>
            <a:r>
              <a:rPr lang="zh-CN" altLang="en-US" sz="2400" dirty="0">
                <a:latin typeface="+mn-ea"/>
                <a:ea typeface="+mn-ea"/>
              </a:rPr>
              <a:t>应用时应</a:t>
            </a:r>
            <a:r>
              <a:rPr lang="zh-CN" altLang="en-US" sz="2400" dirty="0" smtClean="0">
                <a:latin typeface="+mn-ea"/>
                <a:ea typeface="+mn-ea"/>
              </a:rPr>
              <a:t>指出</a:t>
            </a:r>
            <a:r>
              <a:rPr lang="zh-CN" altLang="en-US" sz="2400" dirty="0">
                <a:latin typeface="+mn-ea"/>
                <a:ea typeface="+mn-ea"/>
              </a:rPr>
              <a:t>元</a:t>
            </a:r>
            <a:r>
              <a:rPr lang="zh-CN" altLang="en-US" sz="2400" dirty="0" smtClean="0">
                <a:latin typeface="+mn-ea"/>
                <a:ea typeface="+mn-ea"/>
              </a:rPr>
              <a:t>（</a:t>
            </a:r>
            <a:r>
              <a:rPr lang="zh-CN" altLang="en-US" sz="2400" dirty="0">
                <a:latin typeface="+mn-ea"/>
                <a:ea typeface="+mn-ea"/>
              </a:rPr>
              <a:t>维）数；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345358" y="3095355"/>
                <a:ext cx="26257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+mn-ea"/>
                    <a:ea typeface="+mn-ea"/>
                  </a:rPr>
                  <a:t>形如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358" y="3095355"/>
                <a:ext cx="262578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721" t="-9211" r="-139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4869125" y="3139743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+mn-ea"/>
                <a:ea typeface="+mn-ea"/>
              </a:rPr>
              <a:t>——</a:t>
            </a:r>
            <a:r>
              <a:rPr lang="zh-CN" altLang="en-US" sz="2400" dirty="0" smtClean="0">
                <a:latin typeface="+mn-ea"/>
                <a:ea typeface="+mn-ea"/>
              </a:rPr>
              <a:t>可以理解为行阵；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16158" y="4140986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列向量：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2354507" y="3671691"/>
                <a:ext cx="1385444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形如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507" y="3671691"/>
                <a:ext cx="1385444" cy="1266180"/>
              </a:xfrm>
              <a:prstGeom prst="rect">
                <a:avLst/>
              </a:prstGeom>
              <a:blipFill rotWithShape="0">
                <a:blip r:embed="rId4"/>
                <a:stretch>
                  <a:fillRect l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3627443" y="4217930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+mn-ea"/>
                <a:ea typeface="+mn-ea"/>
              </a:rPr>
              <a:t>——</a:t>
            </a:r>
            <a:r>
              <a:rPr lang="zh-CN" altLang="en-US" sz="2400" dirty="0" smtClean="0">
                <a:latin typeface="+mn-ea"/>
                <a:ea typeface="+mn-ea"/>
              </a:rPr>
              <a:t>可以理解为</a:t>
            </a:r>
            <a:r>
              <a:rPr lang="zh-CN" altLang="en-US" sz="2400" dirty="0">
                <a:latin typeface="+mn-ea"/>
                <a:ea typeface="+mn-ea"/>
              </a:rPr>
              <a:t>列</a:t>
            </a:r>
            <a:r>
              <a:rPr lang="zh-CN" altLang="en-US" sz="2400" dirty="0" smtClean="0">
                <a:latin typeface="+mn-ea"/>
                <a:ea typeface="+mn-ea"/>
              </a:rPr>
              <a:t>阵；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679571" y="2405268"/>
                <a:ext cx="47968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71" y="2405268"/>
                <a:ext cx="479683" cy="615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954063" y="2458594"/>
                <a:ext cx="11192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[0,0,0]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063" y="2458594"/>
                <a:ext cx="111921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546" r="-1093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36" y="50131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8" y="4991761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文本框 44"/>
          <p:cNvSpPr txBox="1"/>
          <p:nvPr/>
        </p:nvSpPr>
        <p:spPr>
          <a:xfrm>
            <a:off x="1425948" y="5294974"/>
            <a:ext cx="743902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注意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zh-CN" altLang="en-US" sz="2400" dirty="0" smtClean="0">
                <a:latin typeface="+mn-ea"/>
                <a:ea typeface="+mn-ea"/>
              </a:rPr>
              <a:t>如未特意指出，任意给定向量指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列向量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1425947" y="5801294"/>
                <a:ext cx="7439025" cy="4616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用小写黑体字母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表示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列向量，行向量用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表示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947" y="5801294"/>
                <a:ext cx="7439025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311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271215" y="6262959"/>
                <a:ext cx="1365695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215" y="6262959"/>
                <a:ext cx="1365695" cy="53091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137400" y="1278309"/>
                <a:ext cx="47153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所有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元实向量构成的集合记为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𝐑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00" y="1278309"/>
                <a:ext cx="4715330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2070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41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5" grpId="0"/>
      <p:bldP spid="25" grpId="0"/>
      <p:bldP spid="4" grpId="0"/>
      <p:bldP spid="6" grpId="0"/>
      <p:bldP spid="32" grpId="0"/>
      <p:bldP spid="41" grpId="0"/>
      <p:bldP spid="42" grpId="0"/>
      <p:bldP spid="43" grpId="0"/>
      <p:bldP spid="7" grpId="0"/>
      <p:bldP spid="8" grpId="0"/>
      <p:bldP spid="45" grpId="0"/>
      <p:bldP spid="46" grpId="0"/>
      <p:bldP spid="16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3672" y="805301"/>
            <a:ext cx="825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  <a:ea typeface="+mn-ea"/>
              </a:rPr>
              <a:t>若干个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同元</a:t>
            </a:r>
            <a:r>
              <a:rPr lang="zh-CN" altLang="en-US" sz="2400" b="1" dirty="0" smtClean="0">
                <a:latin typeface="+mn-ea"/>
                <a:ea typeface="+mn-ea"/>
              </a:rPr>
              <a:t>数</a:t>
            </a:r>
            <a:r>
              <a:rPr lang="zh-CN" altLang="en-US" sz="2400" dirty="0" smtClean="0">
                <a:latin typeface="+mn-ea"/>
                <a:ea typeface="+mn-ea"/>
              </a:rPr>
              <a:t>列（行）向量的集合称为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列（行）向量组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;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1.2</a:t>
              </a:r>
              <a:r>
                <a:rPr lang="zh-CN" altLang="en-US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向量与分块矩阵</a:t>
              </a:r>
              <a:endParaRPr lang="zh-CN" altLang="en-US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/>
        </p:nvCxnSpPr>
        <p:spPr>
          <a:xfrm>
            <a:off x="17855" y="3651829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55509" y="1611446"/>
                <a:ext cx="500458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509" y="1611446"/>
                <a:ext cx="500458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855620" y="1611446"/>
                <a:ext cx="500458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620" y="1611446"/>
                <a:ext cx="500458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429043" y="1611445"/>
                <a:ext cx="500458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043" y="1611445"/>
                <a:ext cx="500458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大括号 4"/>
          <p:cNvSpPr/>
          <p:nvPr/>
        </p:nvSpPr>
        <p:spPr>
          <a:xfrm rot="5400000">
            <a:off x="1823769" y="2039745"/>
            <a:ext cx="481757" cy="156217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66043" y="300469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一组列向量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604132" y="1622971"/>
                <a:ext cx="1543931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132" y="1622971"/>
                <a:ext cx="1543931" cy="100610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7811776" y="1566776"/>
                <a:ext cx="500458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776" y="1566776"/>
                <a:ext cx="500458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右大括号 35"/>
          <p:cNvSpPr/>
          <p:nvPr/>
        </p:nvSpPr>
        <p:spPr>
          <a:xfrm rot="5400000">
            <a:off x="7290268" y="2198438"/>
            <a:ext cx="481757" cy="156217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409056" y="282083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以其为列向量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构成一个矩阵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515483" y="321770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不是</a:t>
            </a:r>
            <a:r>
              <a:rPr lang="zh-CN" altLang="en-US" sz="2400" dirty="0">
                <a:latin typeface="+mn-ea"/>
                <a:ea typeface="+mn-ea"/>
              </a:rPr>
              <a:t>一</a:t>
            </a:r>
            <a:r>
              <a:rPr lang="zh-CN" altLang="en-US" sz="2400" dirty="0" smtClean="0">
                <a:latin typeface="+mn-ea"/>
                <a:ea typeface="+mn-ea"/>
              </a:rPr>
              <a:t>组向量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6750059" y="1539063"/>
                <a:ext cx="500458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059" y="1539063"/>
                <a:ext cx="500458" cy="13606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34225" y="4057765"/>
                <a:ext cx="2507610" cy="1751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sz="2600" b="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25" y="4057765"/>
                <a:ext cx="2507610" cy="175105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/>
          <p:nvPr/>
        </p:nvCxnSpPr>
        <p:spPr>
          <a:xfrm flipH="1">
            <a:off x="899592" y="5546718"/>
            <a:ext cx="497265" cy="628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717747" y="6025007"/>
                <a:ext cx="363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47" y="6025007"/>
                <a:ext cx="36368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0169" r="-6780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/>
          <p:cNvCxnSpPr/>
          <p:nvPr/>
        </p:nvCxnSpPr>
        <p:spPr>
          <a:xfrm>
            <a:off x="1956768" y="5486748"/>
            <a:ext cx="90060" cy="722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815067" y="6057040"/>
                <a:ext cx="3708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067" y="6057040"/>
                <a:ext cx="370807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9836" r="-4918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/>
          <p:nvPr/>
        </p:nvCxnSpPr>
        <p:spPr>
          <a:xfrm>
            <a:off x="3074000" y="5486748"/>
            <a:ext cx="267835" cy="631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3156431" y="6014855"/>
                <a:ext cx="3906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431" y="6014855"/>
                <a:ext cx="39068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937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4289309" y="3952094"/>
                <a:ext cx="402292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表示第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个分量为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1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，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309" y="3952094"/>
                <a:ext cx="4022925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970" t="-26230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4133378" y="4958929"/>
                <a:ext cx="4566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要指明元数，例如：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，则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78" y="4958929"/>
                <a:ext cx="4566571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2003" t="-9211" r="-120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4801863" y="5416771"/>
                <a:ext cx="1079398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863" y="5416771"/>
                <a:ext cx="1079398" cy="145296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4286250" y="4437024"/>
            <a:ext cx="40229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其余分量全为零的向量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906967" y="4958929"/>
                <a:ext cx="1293239" cy="470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,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967" y="4958929"/>
                <a:ext cx="1293239" cy="470000"/>
              </a:xfrm>
              <a:prstGeom prst="rect">
                <a:avLst/>
              </a:prstGeom>
              <a:blipFill rotWithShape="0">
                <a:blip r:embed="rId16"/>
                <a:stretch>
                  <a:fillRect t="-7692" r="-7075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785272" y="5456453"/>
                <a:ext cx="1109856" cy="14382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b="1" dirty="0" smtClean="0">
                  <a:solidFill>
                    <a:srgbClr val="FF0000"/>
                  </a:solidFill>
                </a:endParaRPr>
              </a:p>
              <a:p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72" y="5456453"/>
                <a:ext cx="1109856" cy="143827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0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4" grpId="0"/>
      <p:bldP spid="26" grpId="0"/>
      <p:bldP spid="5" grpId="0" animBg="1"/>
      <p:bldP spid="10" grpId="0"/>
      <p:bldP spid="33" grpId="0"/>
      <p:bldP spid="35" grpId="0"/>
      <p:bldP spid="36" grpId="0" animBg="1"/>
      <p:bldP spid="37" grpId="0"/>
      <p:bldP spid="38" grpId="0"/>
      <p:bldP spid="39" grpId="0"/>
      <p:bldP spid="14" grpId="0"/>
      <p:bldP spid="19" grpId="0"/>
      <p:bldP spid="22" grpId="0"/>
      <p:bldP spid="52" grpId="0"/>
      <p:bldP spid="54" grpId="0"/>
      <p:bldP spid="55" grpId="0"/>
      <p:bldP spid="56" grpId="0"/>
      <p:bldP spid="32" grpId="0"/>
      <p:bldP spid="34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0075" y="2636912"/>
            <a:ext cx="4031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二  分 块 矩 阵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3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127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向量与分块矩阵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接连接符 4"/>
          <p:cNvCxnSpPr/>
          <p:nvPr/>
        </p:nvCxnSpPr>
        <p:spPr>
          <a:xfrm>
            <a:off x="1082922" y="1719694"/>
            <a:ext cx="2664916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50874" y="896674"/>
            <a:ext cx="2964624" cy="1440160"/>
            <a:chOff x="611560" y="2241349"/>
            <a:chExt cx="2964624" cy="1440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11560" y="2411046"/>
                  <a:ext cx="2964624" cy="9578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eqAr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eqArr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2411046"/>
                  <a:ext cx="2964624" cy="9578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连接符 6"/>
            <p:cNvCxnSpPr/>
            <p:nvPr/>
          </p:nvCxnSpPr>
          <p:spPr>
            <a:xfrm>
              <a:off x="2370882" y="2241349"/>
              <a:ext cx="0" cy="144016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035906" y="1000944"/>
                <a:ext cx="1818447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906" y="1000944"/>
                <a:ext cx="1818447" cy="615810"/>
              </a:xfrm>
              <a:prstGeom prst="rect">
                <a:avLst/>
              </a:prstGeom>
              <a:blipFill rotWithShape="0">
                <a:blip r:embed="rId4"/>
                <a:stretch>
                  <a:fillRect b="-5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6051474" y="995214"/>
                <a:ext cx="1818447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474" y="995214"/>
                <a:ext cx="1818447" cy="623312"/>
              </a:xfrm>
              <a:prstGeom prst="rect">
                <a:avLst/>
              </a:prstGeom>
              <a:blipFill rotWithShape="0">
                <a:blip r:embed="rId5"/>
                <a:stretch>
                  <a:fillRect b="-3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065149" y="2028259"/>
                <a:ext cx="16215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=[5, 1]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149" y="2028259"/>
                <a:ext cx="162159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759" r="-6015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6103726" y="2028259"/>
                <a:ext cx="16215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=[3, 4]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726" y="2028259"/>
                <a:ext cx="162159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383" r="-6391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1581945" y="1060436"/>
            <a:ext cx="761427" cy="616002"/>
            <a:chOff x="1432608" y="360872"/>
            <a:chExt cx="761427" cy="616002"/>
          </a:xfrm>
        </p:grpSpPr>
        <p:sp>
          <p:nvSpPr>
            <p:cNvPr id="14" name="矩形 13"/>
            <p:cNvSpPr/>
            <p:nvPr/>
          </p:nvSpPr>
          <p:spPr>
            <a:xfrm>
              <a:off x="1489285" y="390968"/>
              <a:ext cx="648072" cy="585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1432608" y="360872"/>
                  <a:ext cx="761427" cy="6160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608" y="360872"/>
                  <a:ext cx="761427" cy="61600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2465745" y="1056781"/>
                <a:ext cx="761426" cy="6233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e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745" y="1056781"/>
                <a:ext cx="761426" cy="62331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1610285" y="1729562"/>
                <a:ext cx="7047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285" y="1729562"/>
                <a:ext cx="70474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2931" r="-1293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2527050" y="1729562"/>
                <a:ext cx="7047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050" y="1729562"/>
                <a:ext cx="70474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3043" r="-1304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938906" y="2702737"/>
                <a:ext cx="2160784" cy="683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06" y="2702737"/>
                <a:ext cx="2160784" cy="68397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圆角矩形标注 22"/>
          <p:cNvSpPr/>
          <p:nvPr/>
        </p:nvSpPr>
        <p:spPr>
          <a:xfrm>
            <a:off x="3171154" y="2506531"/>
            <a:ext cx="1368188" cy="639235"/>
          </a:xfrm>
          <a:prstGeom prst="wedgeRoundRectCallout">
            <a:avLst>
              <a:gd name="adj1" fmla="val -64692"/>
              <a:gd name="adj2" fmla="val 74420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分块阵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42" name="组合 9"/>
          <p:cNvGrpSpPr>
            <a:grpSpLocks/>
          </p:cNvGrpSpPr>
          <p:nvPr/>
        </p:nvGrpSpPr>
        <p:grpSpPr bwMode="auto">
          <a:xfrm>
            <a:off x="1259632" y="3915166"/>
            <a:ext cx="6883708" cy="2506630"/>
            <a:chOff x="928662" y="1428736"/>
            <a:chExt cx="7286676" cy="2786082"/>
          </a:xfrm>
        </p:grpSpPr>
        <p:sp>
          <p:nvSpPr>
            <p:cNvPr id="43" name="圆角矩形 42"/>
            <p:cNvSpPr/>
            <p:nvPr/>
          </p:nvSpPr>
          <p:spPr>
            <a:xfrm>
              <a:off x="928662" y="1785277"/>
              <a:ext cx="7286676" cy="242954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44" name="流程图: 终止 43"/>
            <p:cNvSpPr/>
            <p:nvPr/>
          </p:nvSpPr>
          <p:spPr>
            <a:xfrm>
              <a:off x="1214414" y="1428736"/>
              <a:ext cx="1928825" cy="64294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定义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1-8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1498340" y="5147747"/>
            <a:ext cx="63143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分为若干个小块，以这些小块为元素的形式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37048" y="4676281"/>
            <a:ext cx="62148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用若干个纵贯整个矩阵</a:t>
            </a:r>
            <a:r>
              <a:rPr lang="en-US" altLang="zh-CN" sz="2400" i="1" dirty="0" smtClean="0">
                <a:latin typeface="+mn-ea"/>
                <a:ea typeface="+mn-ea"/>
              </a:rPr>
              <a:t>A</a:t>
            </a:r>
            <a:r>
              <a:rPr lang="zh-CN" altLang="en-US" sz="2400" dirty="0" smtClean="0">
                <a:latin typeface="+mn-ea"/>
                <a:ea typeface="+mn-ea"/>
              </a:rPr>
              <a:t>的横线和竖线把矩阵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/>
              <p:cNvSpPr/>
              <p:nvPr/>
            </p:nvSpPr>
            <p:spPr>
              <a:xfrm>
                <a:off x="1490588" y="5692032"/>
                <a:ext cx="50779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上的矩阵，称为矩阵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的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分块矩阵</a:t>
                </a:r>
                <a:r>
                  <a:rPr lang="en-US" altLang="zh-CN" sz="2400" b="1" dirty="0" smtClean="0"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588" y="5692032"/>
                <a:ext cx="5077967" cy="461665"/>
              </a:xfrm>
              <a:prstGeom prst="rect">
                <a:avLst/>
              </a:prstGeom>
              <a:blipFill rotWithShape="0">
                <a:blip r:embed="rId13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/>
      <p:bldP spid="11" grpId="0"/>
      <p:bldP spid="28" grpId="0"/>
      <p:bldP spid="18" grpId="0" animBg="1"/>
      <p:bldP spid="21" grpId="0" animBg="1"/>
      <p:bldP spid="35" grpId="0" animBg="1"/>
      <p:bldP spid="22" grpId="0"/>
      <p:bldP spid="23" grpId="0" animBg="1"/>
      <p:bldP spid="45" grpId="0"/>
      <p:bldP spid="46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上凸带形 11"/>
          <p:cNvSpPr/>
          <p:nvPr/>
        </p:nvSpPr>
        <p:spPr bwMode="auto">
          <a:xfrm>
            <a:off x="0" y="835323"/>
            <a:ext cx="5760641" cy="647700"/>
          </a:xfrm>
          <a:prstGeom prst="ribbon2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常用的分块方法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向量与分块矩阵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012432" y="2722096"/>
                <a:ext cx="10915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432" y="2722096"/>
                <a:ext cx="109151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58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27584" y="1844824"/>
                <a:ext cx="3822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1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）分成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2×2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型的分块阵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844824"/>
                <a:ext cx="382245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552" t="-10667" r="-638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827584" y="2675930"/>
            <a:ext cx="4022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（</a:t>
            </a:r>
            <a:r>
              <a:rPr lang="en-US" altLang="zh-CN" sz="2400" dirty="0" smtClean="0">
                <a:latin typeface="+mn-ea"/>
                <a:ea typeface="+mn-ea"/>
              </a:rPr>
              <a:t>2</a:t>
            </a:r>
            <a:r>
              <a:rPr lang="zh-CN" altLang="en-US" sz="2400" dirty="0" smtClean="0">
                <a:latin typeface="+mn-ea"/>
                <a:ea typeface="+mn-ea"/>
              </a:rPr>
              <a:t>）把整个矩阵看成一个块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012432" y="1886071"/>
                <a:ext cx="2160784" cy="683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432" y="1886071"/>
                <a:ext cx="2160784" cy="6839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827584" y="3507036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（</a:t>
            </a:r>
            <a:r>
              <a:rPr lang="en-US" altLang="zh-CN" sz="2400" dirty="0" smtClean="0">
                <a:latin typeface="+mn-ea"/>
                <a:ea typeface="+mn-ea"/>
              </a:rPr>
              <a:t>3</a:t>
            </a:r>
            <a:r>
              <a:rPr lang="zh-CN" altLang="en-US" sz="2400" dirty="0" smtClean="0">
                <a:latin typeface="+mn-ea"/>
                <a:ea typeface="+mn-ea"/>
              </a:rPr>
              <a:t>）行（列）分块：每一行（列）看成一块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58545" y="4617471"/>
            <a:ext cx="2964624" cy="957891"/>
            <a:chOff x="-22444" y="5486410"/>
            <a:chExt cx="2964624" cy="957891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712342" y="6165304"/>
              <a:ext cx="202647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-22444" y="5486410"/>
              <a:ext cx="2964624" cy="957891"/>
              <a:chOff x="895934" y="3326373"/>
              <a:chExt cx="2964624" cy="9578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895934" y="3326373"/>
                    <a:ext cx="2964624" cy="95789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eqAr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240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eqArr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240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4" name="文本框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934" y="3326373"/>
                    <a:ext cx="2964624" cy="95789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直接连接符 34"/>
              <p:cNvCxnSpPr/>
              <p:nvPr/>
            </p:nvCxnSpPr>
            <p:spPr>
              <a:xfrm flipH="1" flipV="1">
                <a:off x="1630720" y="3646276"/>
                <a:ext cx="2026470" cy="7862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直接箭头连接符 12"/>
          <p:cNvCxnSpPr/>
          <p:nvPr/>
        </p:nvCxnSpPr>
        <p:spPr>
          <a:xfrm>
            <a:off x="3623169" y="4805773"/>
            <a:ext cx="7921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445381" y="4575030"/>
                <a:ext cx="1908663" cy="343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=[1, 2, 6, 5]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381" y="4575030"/>
                <a:ext cx="1908663" cy="343171"/>
              </a:xfrm>
              <a:prstGeom prst="rect">
                <a:avLst/>
              </a:prstGeom>
              <a:blipFill rotWithShape="0">
                <a:blip r:embed="rId7"/>
                <a:stretch>
                  <a:fillRect l="-958" t="-1754" r="-4473" b="-35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/>
          <p:nvPr/>
        </p:nvCxnSpPr>
        <p:spPr>
          <a:xfrm>
            <a:off x="3623169" y="5145060"/>
            <a:ext cx="7921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445381" y="4949363"/>
                <a:ext cx="1908663" cy="343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=[8, 4, 3, 6]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381" y="4949363"/>
                <a:ext cx="1908663" cy="343492"/>
              </a:xfrm>
              <a:prstGeom prst="rect">
                <a:avLst/>
              </a:prstGeom>
              <a:blipFill rotWithShape="0">
                <a:blip r:embed="rId8"/>
                <a:stretch>
                  <a:fillRect l="-958" t="-1786" r="-4473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/>
          <p:cNvCxnSpPr/>
          <p:nvPr/>
        </p:nvCxnSpPr>
        <p:spPr>
          <a:xfrm>
            <a:off x="3626547" y="5519393"/>
            <a:ext cx="7921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4445381" y="5309829"/>
                <a:ext cx="1908663" cy="345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=[5, 1, 3, 4]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381" y="5309829"/>
                <a:ext cx="1908663" cy="345094"/>
              </a:xfrm>
              <a:prstGeom prst="rect">
                <a:avLst/>
              </a:prstGeom>
              <a:blipFill rotWithShape="0">
                <a:blip r:embed="rId9"/>
                <a:stretch>
                  <a:fillRect l="-958" r="-4473" b="-3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603383" y="4567142"/>
                <a:ext cx="164391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altLang="zh-CN" sz="2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altLang="zh-CN" sz="2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383" y="4567142"/>
                <a:ext cx="1643914" cy="338554"/>
              </a:xfrm>
              <a:prstGeom prst="rect">
                <a:avLst/>
              </a:prstGeom>
              <a:blipFill rotWithShape="0">
                <a:blip r:embed="rId10"/>
                <a:stretch>
                  <a:fillRect l="-1852" r="-2222" b="-16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1613603" y="4952506"/>
                <a:ext cx="164391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  <m:e>
                                  <m:r>
                                    <a:rPr lang="en-US" altLang="zh-CN" sz="2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en-US" altLang="zh-CN" sz="2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03" y="4952506"/>
                <a:ext cx="1643914" cy="338554"/>
              </a:xfrm>
              <a:prstGeom prst="rect">
                <a:avLst/>
              </a:prstGeom>
              <a:blipFill rotWithShape="0">
                <a:blip r:embed="rId11"/>
                <a:stretch>
                  <a:fillRect l="-1859" r="-223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1613603" y="5327315"/>
                <a:ext cx="164391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altLang="zh-CN" sz="2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en-US" altLang="zh-CN" sz="2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03" y="5327315"/>
                <a:ext cx="1643914" cy="338554"/>
              </a:xfrm>
              <a:prstGeom prst="rect">
                <a:avLst/>
              </a:prstGeom>
              <a:blipFill rotWithShape="0">
                <a:blip r:embed="rId12"/>
                <a:stretch>
                  <a:fillRect l="-2230" r="-2230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729916" y="4526601"/>
                <a:ext cx="1184812" cy="1128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916" y="4526601"/>
                <a:ext cx="1184812" cy="112832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759984" y="399211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行分块</a:t>
            </a:r>
            <a:endParaRPr lang="zh-CN" altLang="en-US" sz="2800" b="1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/>
      <p:bldP spid="3" grpId="0"/>
      <p:bldP spid="27" grpId="0"/>
      <p:bldP spid="28" grpId="0"/>
      <p:bldP spid="29" grpId="0"/>
      <p:bldP spid="14" grpId="0"/>
      <p:bldP spid="49" grpId="0"/>
      <p:bldP spid="51" grpId="0"/>
      <p:bldP spid="15" grpId="0" animBg="1"/>
      <p:bldP spid="53" grpId="0" animBg="1"/>
      <p:bldP spid="54" grpId="0" animBg="1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上凸带形 11"/>
          <p:cNvSpPr/>
          <p:nvPr/>
        </p:nvSpPr>
        <p:spPr bwMode="auto">
          <a:xfrm>
            <a:off x="0" y="835323"/>
            <a:ext cx="5760641" cy="647700"/>
          </a:xfrm>
          <a:prstGeom prst="ribbon2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常用的分块方法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向量与分块矩阵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012432" y="2722096"/>
                <a:ext cx="10915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432" y="2722096"/>
                <a:ext cx="109151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58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27584" y="1844824"/>
                <a:ext cx="3822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1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）分成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2×2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型的分块阵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844824"/>
                <a:ext cx="382245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552" t="-10667" r="-638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827584" y="2675930"/>
            <a:ext cx="4022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（</a:t>
            </a:r>
            <a:r>
              <a:rPr lang="en-US" altLang="zh-CN" sz="2400" dirty="0" smtClean="0">
                <a:latin typeface="+mn-ea"/>
                <a:ea typeface="+mn-ea"/>
              </a:rPr>
              <a:t>2</a:t>
            </a:r>
            <a:r>
              <a:rPr lang="zh-CN" altLang="en-US" sz="2400" dirty="0" smtClean="0">
                <a:latin typeface="+mn-ea"/>
                <a:ea typeface="+mn-ea"/>
              </a:rPr>
              <a:t>）把整个矩阵看成一个块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012432" y="1886071"/>
                <a:ext cx="2160784" cy="683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432" y="1886071"/>
                <a:ext cx="2160784" cy="6839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827584" y="3507036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（</a:t>
            </a:r>
            <a:r>
              <a:rPr lang="en-US" altLang="zh-CN" sz="2400" dirty="0" smtClean="0">
                <a:latin typeface="+mn-ea"/>
                <a:ea typeface="+mn-ea"/>
              </a:rPr>
              <a:t>3</a:t>
            </a:r>
            <a:r>
              <a:rPr lang="zh-CN" altLang="en-US" sz="2400" dirty="0" smtClean="0">
                <a:latin typeface="+mn-ea"/>
                <a:ea typeface="+mn-ea"/>
              </a:rPr>
              <a:t>）行（列）分块：每一行（列）看成一块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276160" y="4120986"/>
            <a:ext cx="3542" cy="1544709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506074" y="4506311"/>
                <a:ext cx="2964624" cy="957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074" y="4506311"/>
                <a:ext cx="2964624" cy="9578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连接符 34"/>
          <p:cNvCxnSpPr/>
          <p:nvPr/>
        </p:nvCxnSpPr>
        <p:spPr>
          <a:xfrm flipV="1">
            <a:off x="2834935" y="4135951"/>
            <a:ext cx="3776" cy="1534732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013795" y="5444786"/>
            <a:ext cx="377304" cy="507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2975676" y="5419926"/>
            <a:ext cx="102096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540608" y="5442698"/>
            <a:ext cx="188013" cy="553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923690" y="4746109"/>
                <a:ext cx="24899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90" y="4746109"/>
                <a:ext cx="248997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206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/>
          <p:cNvCxnSpPr/>
          <p:nvPr/>
        </p:nvCxnSpPr>
        <p:spPr>
          <a:xfrm>
            <a:off x="3725079" y="4120986"/>
            <a:ext cx="3542" cy="1544709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2479251" y="5431312"/>
            <a:ext cx="102096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273650" y="5952556"/>
                <a:ext cx="4112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50" y="5952556"/>
                <a:ext cx="41120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955" r="-4478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820499" y="5950669"/>
                <a:ext cx="4231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499" y="5950669"/>
                <a:ext cx="42312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8696" r="-5797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3558027" y="5965535"/>
                <a:ext cx="4231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027" y="5965535"/>
                <a:ext cx="42312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696" r="-579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4258702" y="5940990"/>
                <a:ext cx="4231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702" y="5940990"/>
                <a:ext cx="42312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696" r="-579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/>
          <p:cNvSpPr txBox="1"/>
          <p:nvPr/>
        </p:nvSpPr>
        <p:spPr>
          <a:xfrm>
            <a:off x="725403" y="387434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列分块</a:t>
            </a:r>
            <a:endParaRPr lang="zh-CN" altLang="en-US" sz="2800" b="1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97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6" grpId="0"/>
      <p:bldP spid="43" grpId="0"/>
      <p:bldP spid="44" grpId="0"/>
      <p:bldP spid="4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10070</TotalTime>
  <Words>1033</Words>
  <Application>Microsoft Office PowerPoint</Application>
  <PresentationFormat>全屏显示(4:3)</PresentationFormat>
  <Paragraphs>286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 Unicode MS</vt:lpstr>
      <vt:lpstr>方正舒体</vt:lpstr>
      <vt:lpstr>华文楷体</vt:lpstr>
      <vt:lpstr>宋体</vt:lpstr>
      <vt:lpstr>Arial</vt:lpstr>
      <vt:lpstr>Calibri</vt:lpstr>
      <vt:lpstr>Cambria</vt:lpstr>
      <vt:lpstr>Cambria Math</vt:lpstr>
      <vt:lpstr>Corbel</vt:lpstr>
      <vt:lpstr>Times New Roman</vt:lpstr>
      <vt:lpstr>Tw Cen MT</vt:lpstr>
      <vt:lpstr>Wingdings</vt:lpstr>
      <vt:lpstr>Wingdings 3</vt:lpstr>
      <vt:lpstr>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知识点总结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samsung</dc:creator>
  <cp:lastModifiedBy>Windows 用户</cp:lastModifiedBy>
  <cp:revision>631</cp:revision>
  <dcterms:modified xsi:type="dcterms:W3CDTF">2019-02-28T12:52:58Z</dcterms:modified>
</cp:coreProperties>
</file>