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52"/>
  </p:notesMasterIdLst>
  <p:sldIdLst>
    <p:sldId id="524" r:id="rId2"/>
    <p:sldId id="525" r:id="rId3"/>
    <p:sldId id="526" r:id="rId4"/>
    <p:sldId id="519" r:id="rId5"/>
    <p:sldId id="516" r:id="rId6"/>
    <p:sldId id="520" r:id="rId7"/>
    <p:sldId id="517" r:id="rId8"/>
    <p:sldId id="521" r:id="rId9"/>
    <p:sldId id="527" r:id="rId10"/>
    <p:sldId id="522" r:id="rId11"/>
    <p:sldId id="523" r:id="rId12"/>
    <p:sldId id="511" r:id="rId13"/>
    <p:sldId id="518" r:id="rId14"/>
    <p:sldId id="515" r:id="rId15"/>
    <p:sldId id="459" r:id="rId16"/>
    <p:sldId id="462" r:id="rId17"/>
    <p:sldId id="429" r:id="rId18"/>
    <p:sldId id="460" r:id="rId19"/>
    <p:sldId id="461" r:id="rId20"/>
    <p:sldId id="473" r:id="rId21"/>
    <p:sldId id="501" r:id="rId22"/>
    <p:sldId id="500" r:id="rId23"/>
    <p:sldId id="463" r:id="rId24"/>
    <p:sldId id="474" r:id="rId25"/>
    <p:sldId id="475" r:id="rId26"/>
    <p:sldId id="477" r:id="rId27"/>
    <p:sldId id="479" r:id="rId28"/>
    <p:sldId id="478" r:id="rId29"/>
    <p:sldId id="480" r:id="rId30"/>
    <p:sldId id="481" r:id="rId31"/>
    <p:sldId id="482" r:id="rId32"/>
    <p:sldId id="483" r:id="rId33"/>
    <p:sldId id="484" r:id="rId34"/>
    <p:sldId id="406" r:id="rId35"/>
    <p:sldId id="510" r:id="rId36"/>
    <p:sldId id="486" r:id="rId37"/>
    <p:sldId id="488" r:id="rId38"/>
    <p:sldId id="490" r:id="rId39"/>
    <p:sldId id="491" r:id="rId40"/>
    <p:sldId id="492" r:id="rId41"/>
    <p:sldId id="493" r:id="rId42"/>
    <p:sldId id="494" r:id="rId43"/>
    <p:sldId id="496" r:id="rId44"/>
    <p:sldId id="495" r:id="rId45"/>
    <p:sldId id="497" r:id="rId46"/>
    <p:sldId id="498" r:id="rId47"/>
    <p:sldId id="505" r:id="rId48"/>
    <p:sldId id="504" r:id="rId49"/>
    <p:sldId id="425" r:id="rId50"/>
    <p:sldId id="398" r:id="rId5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00FF"/>
    <a:srgbClr val="77C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40" autoAdjust="0"/>
    <p:restoredTop sz="85019" autoAdjust="0"/>
  </p:normalViewPr>
  <p:slideViewPr>
    <p:cSldViewPr>
      <p:cViewPr varScale="1">
        <p:scale>
          <a:sx n="57" d="100"/>
          <a:sy n="57" d="100"/>
        </p:scale>
        <p:origin x="94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5150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930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71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49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84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91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46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836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39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39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89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12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86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14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34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04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31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17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22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10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2051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78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996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193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46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880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95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284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093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115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3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51986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02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2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5103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30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73801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03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7448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2019/3/5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2019/3/5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2019/3/5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2019/3/5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2019/3/5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3" Type="http://schemas.openxmlformats.org/officeDocument/2006/relationships/image" Target="../media/image1413.png"/><Relationship Id="rId7" Type="http://schemas.openxmlformats.org/officeDocument/2006/relationships/image" Target="../media/image16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170.pn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1.png"/><Relationship Id="rId13" Type="http://schemas.openxmlformats.org/officeDocument/2006/relationships/image" Target="../media/image1412.png"/><Relationship Id="rId3" Type="http://schemas.openxmlformats.org/officeDocument/2006/relationships/image" Target="../media/image411.png"/><Relationship Id="rId7" Type="http://schemas.openxmlformats.org/officeDocument/2006/relationships/image" Target="../media/image811.png"/><Relationship Id="rId12" Type="http://schemas.openxmlformats.org/officeDocument/2006/relationships/image" Target="../media/image13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2.png"/><Relationship Id="rId11" Type="http://schemas.openxmlformats.org/officeDocument/2006/relationships/image" Target="../media/image1211.png"/><Relationship Id="rId5" Type="http://schemas.openxmlformats.org/officeDocument/2006/relationships/image" Target="../media/image612.png"/><Relationship Id="rId10" Type="http://schemas.openxmlformats.org/officeDocument/2006/relationships/image" Target="../media/image1112.png"/><Relationship Id="rId4" Type="http://schemas.openxmlformats.org/officeDocument/2006/relationships/image" Target="../media/image511.png"/><Relationship Id="rId9" Type="http://schemas.openxmlformats.org/officeDocument/2006/relationships/image" Target="../media/image1011.png"/><Relationship Id="rId14" Type="http://schemas.openxmlformats.org/officeDocument/2006/relationships/image" Target="../media/image15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11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760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94.png"/><Relationship Id="rId4" Type="http://schemas.openxmlformats.org/officeDocument/2006/relationships/image" Target="../media/image770.png"/><Relationship Id="rId9" Type="http://schemas.openxmlformats.org/officeDocument/2006/relationships/image" Target="../media/image1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311.png"/><Relationship Id="rId18" Type="http://schemas.openxmlformats.org/officeDocument/2006/relationships/image" Target="../media/image1810.png"/><Relationship Id="rId26" Type="http://schemas.openxmlformats.org/officeDocument/2006/relationships/image" Target="../media/image2611.png"/><Relationship Id="rId3" Type="http://schemas.openxmlformats.org/officeDocument/2006/relationships/image" Target="../media/image310.png"/><Relationship Id="rId21" Type="http://schemas.openxmlformats.org/officeDocument/2006/relationships/image" Target="../media/image2111.png"/><Relationship Id="rId7" Type="http://schemas.openxmlformats.org/officeDocument/2006/relationships/image" Target="../media/image711.png"/><Relationship Id="rId12" Type="http://schemas.openxmlformats.org/officeDocument/2006/relationships/image" Target="../media/image1210.png"/><Relationship Id="rId17" Type="http://schemas.openxmlformats.org/officeDocument/2006/relationships/image" Target="../media/image1710.png"/><Relationship Id="rId25" Type="http://schemas.openxmlformats.org/officeDocument/2006/relationships/image" Target="../media/image251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10.png"/><Relationship Id="rId20" Type="http://schemas.openxmlformats.org/officeDocument/2006/relationships/image" Target="../media/image2011.png"/><Relationship Id="rId29" Type="http://schemas.openxmlformats.org/officeDocument/2006/relationships/image" Target="../media/image29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1.png"/><Relationship Id="rId11" Type="http://schemas.openxmlformats.org/officeDocument/2006/relationships/image" Target="../media/image1111.png"/><Relationship Id="rId24" Type="http://schemas.openxmlformats.org/officeDocument/2006/relationships/image" Target="../media/image241.png"/><Relationship Id="rId32" Type="http://schemas.openxmlformats.org/officeDocument/2006/relationships/image" Target="../media/image32.png"/><Relationship Id="rId5" Type="http://schemas.openxmlformats.org/officeDocument/2006/relationships/image" Target="../media/image510.png"/><Relationship Id="rId15" Type="http://schemas.openxmlformats.org/officeDocument/2006/relationships/image" Target="../media/image1512.png"/><Relationship Id="rId23" Type="http://schemas.openxmlformats.org/officeDocument/2006/relationships/image" Target="../media/image2310.png"/><Relationship Id="rId28" Type="http://schemas.openxmlformats.org/officeDocument/2006/relationships/image" Target="../media/image2810.png"/><Relationship Id="rId10" Type="http://schemas.openxmlformats.org/officeDocument/2006/relationships/image" Target="../media/image1010.png"/><Relationship Id="rId19" Type="http://schemas.openxmlformats.org/officeDocument/2006/relationships/image" Target="../media/image1911.png"/><Relationship Id="rId31" Type="http://schemas.openxmlformats.org/officeDocument/2006/relationships/image" Target="../media/image313.png"/><Relationship Id="rId4" Type="http://schemas.openxmlformats.org/officeDocument/2006/relationships/image" Target="../media/image410.png"/><Relationship Id="rId9" Type="http://schemas.openxmlformats.org/officeDocument/2006/relationships/image" Target="../media/image910.png"/><Relationship Id="rId14" Type="http://schemas.openxmlformats.org/officeDocument/2006/relationships/image" Target="../media/image1411.png"/><Relationship Id="rId22" Type="http://schemas.openxmlformats.org/officeDocument/2006/relationships/image" Target="../media/image2210.png"/><Relationship Id="rId27" Type="http://schemas.openxmlformats.org/officeDocument/2006/relationships/image" Target="../media/image272.png"/><Relationship Id="rId30" Type="http://schemas.openxmlformats.org/officeDocument/2006/relationships/image" Target="../media/image3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34.png"/><Relationship Id="rId3" Type="http://schemas.openxmlformats.org/officeDocument/2006/relationships/image" Target="../media/image330.png"/><Relationship Id="rId7" Type="http://schemas.openxmlformats.org/officeDocument/2006/relationships/image" Target="../media/image35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11" Type="http://schemas.openxmlformats.org/officeDocument/2006/relationships/image" Target="../media/image391.png"/><Relationship Id="rId5" Type="http://schemas.openxmlformats.org/officeDocument/2006/relationships/image" Target="../media/image36.png"/><Relationship Id="rId10" Type="http://schemas.openxmlformats.org/officeDocument/2006/relationships/image" Target="../media/image412.png"/><Relationship Id="rId9" Type="http://schemas.openxmlformats.org/officeDocument/2006/relationships/image" Target="../media/image400.png"/><Relationship Id="rId14" Type="http://schemas.openxmlformats.org/officeDocument/2006/relationships/image" Target="../media/image4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390.png"/><Relationship Id="rId7" Type="http://schemas.openxmlformats.org/officeDocument/2006/relationships/image" Target="../media/image470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1.png"/><Relationship Id="rId11" Type="http://schemas.openxmlformats.org/officeDocument/2006/relationships/image" Target="../media/image51.png"/><Relationship Id="rId5" Type="http://schemas.openxmlformats.org/officeDocument/2006/relationships/image" Target="../media/image451.png"/><Relationship Id="rId15" Type="http://schemas.openxmlformats.org/officeDocument/2006/relationships/image" Target="../media/image55.png"/><Relationship Id="rId10" Type="http://schemas.openxmlformats.org/officeDocument/2006/relationships/image" Target="../media/image501.png"/><Relationship Id="rId4" Type="http://schemas.openxmlformats.org/officeDocument/2006/relationships/image" Target="../media/image440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31.png"/><Relationship Id="rId7" Type="http://schemas.openxmlformats.org/officeDocument/2006/relationships/image" Target="../media/image480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60.png"/><Relationship Id="rId10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11.png"/><Relationship Id="rId4" Type="http://schemas.openxmlformats.org/officeDocument/2006/relationships/image" Target="../media/image62.png"/><Relationship Id="rId9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30.png"/><Relationship Id="rId18" Type="http://schemas.openxmlformats.org/officeDocument/2006/relationships/image" Target="../media/image68.png"/><Relationship Id="rId3" Type="http://schemas.openxmlformats.org/officeDocument/2006/relationships/image" Target="../media/image530.png"/><Relationship Id="rId21" Type="http://schemas.openxmlformats.org/officeDocument/2006/relationships/image" Target="../media/image69.png"/><Relationship Id="rId7" Type="http://schemas.openxmlformats.org/officeDocument/2006/relationships/image" Target="../media/image570.png"/><Relationship Id="rId12" Type="http://schemas.openxmlformats.org/officeDocument/2006/relationships/image" Target="../media/image620.png"/><Relationship Id="rId17" Type="http://schemas.openxmlformats.org/officeDocument/2006/relationships/image" Target="../media/image67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60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0.png"/><Relationship Id="rId11" Type="http://schemas.openxmlformats.org/officeDocument/2006/relationships/image" Target="../media/image610.png"/><Relationship Id="rId5" Type="http://schemas.openxmlformats.org/officeDocument/2006/relationships/image" Target="../media/image550.png"/><Relationship Id="rId15" Type="http://schemas.openxmlformats.org/officeDocument/2006/relationships/image" Target="../media/image650.png"/><Relationship Id="rId23" Type="http://schemas.openxmlformats.org/officeDocument/2006/relationships/image" Target="../media/image72.png"/><Relationship Id="rId10" Type="http://schemas.openxmlformats.org/officeDocument/2006/relationships/image" Target="../media/image600.png"/><Relationship Id="rId4" Type="http://schemas.openxmlformats.org/officeDocument/2006/relationships/image" Target="../media/image540.png"/><Relationship Id="rId14" Type="http://schemas.openxmlformats.org/officeDocument/2006/relationships/image" Target="../media/image640.png"/><Relationship Id="rId22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.png"/><Relationship Id="rId8" Type="http://schemas.openxmlformats.org/officeDocument/2006/relationships/image" Target="../media/image76.png"/><Relationship Id="rId3" Type="http://schemas.openxmlformats.org/officeDocument/2006/relationships/image" Target="../media/image710.png"/><Relationship Id="rId12" Type="http://schemas.openxmlformats.org/officeDocument/2006/relationships/image" Target="../media/image80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9.png"/><Relationship Id="rId6" Type="http://schemas.openxmlformats.org/officeDocument/2006/relationships/image" Target="../media/image520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4" Type="http://schemas.openxmlformats.org/officeDocument/2006/relationships/image" Target="../media/image7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73.png"/><Relationship Id="rId18" Type="http://schemas.openxmlformats.org/officeDocument/2006/relationships/image" Target="../media/image9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7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94.png"/><Relationship Id="rId18" Type="http://schemas.openxmlformats.org/officeDocument/2006/relationships/image" Target="../media/image116.png"/><Relationship Id="rId3" Type="http://schemas.openxmlformats.org/officeDocument/2006/relationships/image" Target="../media/image101.png"/><Relationship Id="rId21" Type="http://schemas.openxmlformats.org/officeDocument/2006/relationships/image" Target="../media/image117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14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10" Type="http://schemas.openxmlformats.org/officeDocument/2006/relationships/image" Target="../media/image108.png"/><Relationship Id="rId19" Type="http://schemas.openxmlformats.org/officeDocument/2006/relationships/image" Target="../media/image112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95.png"/><Relationship Id="rId22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30.png"/><Relationship Id="rId18" Type="http://schemas.openxmlformats.org/officeDocument/2006/relationships/image" Target="../media/image68.png"/><Relationship Id="rId3" Type="http://schemas.openxmlformats.org/officeDocument/2006/relationships/image" Target="../media/image530.png"/><Relationship Id="rId7" Type="http://schemas.openxmlformats.org/officeDocument/2006/relationships/image" Target="../media/image1280.png"/><Relationship Id="rId12" Type="http://schemas.openxmlformats.org/officeDocument/2006/relationships/image" Target="../media/image620.png"/><Relationship Id="rId17" Type="http://schemas.openxmlformats.org/officeDocument/2006/relationships/image" Target="../media/image67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60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0.png"/><Relationship Id="rId11" Type="http://schemas.openxmlformats.org/officeDocument/2006/relationships/image" Target="../media/image610.png"/><Relationship Id="rId5" Type="http://schemas.openxmlformats.org/officeDocument/2006/relationships/image" Target="../media/image550.png"/><Relationship Id="rId15" Type="http://schemas.openxmlformats.org/officeDocument/2006/relationships/image" Target="../media/image650.png"/><Relationship Id="rId10" Type="http://schemas.openxmlformats.org/officeDocument/2006/relationships/image" Target="../media/image600.png"/><Relationship Id="rId19" Type="http://schemas.openxmlformats.org/officeDocument/2006/relationships/image" Target="../media/image690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Relationship Id="rId14" Type="http://schemas.openxmlformats.org/officeDocument/2006/relationships/image" Target="../media/image6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0.png"/><Relationship Id="rId13" Type="http://schemas.openxmlformats.org/officeDocument/2006/relationships/image" Target="../media/image1390.png"/><Relationship Id="rId18" Type="http://schemas.openxmlformats.org/officeDocument/2006/relationships/image" Target="../media/image1440.png"/><Relationship Id="rId3" Type="http://schemas.openxmlformats.org/officeDocument/2006/relationships/image" Target="../media/image1290.png"/><Relationship Id="rId21" Type="http://schemas.openxmlformats.org/officeDocument/2006/relationships/image" Target="../media/image147.png"/><Relationship Id="rId7" Type="http://schemas.openxmlformats.org/officeDocument/2006/relationships/image" Target="../media/image1330.png"/><Relationship Id="rId12" Type="http://schemas.openxmlformats.org/officeDocument/2006/relationships/image" Target="../media/image1380.png"/><Relationship Id="rId17" Type="http://schemas.openxmlformats.org/officeDocument/2006/relationships/image" Target="../media/image143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6.png"/><Relationship Id="rId20" Type="http://schemas.openxmlformats.org/officeDocument/2006/relationships/image" Target="../media/image14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0.png"/><Relationship Id="rId11" Type="http://schemas.openxmlformats.org/officeDocument/2006/relationships/image" Target="../media/image1451.png"/><Relationship Id="rId5" Type="http://schemas.openxmlformats.org/officeDocument/2006/relationships/image" Target="../media/image1310.png"/><Relationship Id="rId15" Type="http://schemas.openxmlformats.org/officeDocument/2006/relationships/image" Target="../media/image1410.png"/><Relationship Id="rId10" Type="http://schemas.openxmlformats.org/officeDocument/2006/relationships/image" Target="../media/image1360.png"/><Relationship Id="rId19" Type="http://schemas.openxmlformats.org/officeDocument/2006/relationships/image" Target="../media/image1450.png"/><Relationship Id="rId4" Type="http://schemas.openxmlformats.org/officeDocument/2006/relationships/image" Target="../media/image1300.png"/><Relationship Id="rId9" Type="http://schemas.openxmlformats.org/officeDocument/2006/relationships/image" Target="../media/image1350.png"/><Relationship Id="rId14" Type="http://schemas.openxmlformats.org/officeDocument/2006/relationships/image" Target="../media/image14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0.png"/><Relationship Id="rId13" Type="http://schemas.openxmlformats.org/officeDocument/2006/relationships/image" Target="../media/image63.png"/><Relationship Id="rId3" Type="http://schemas.openxmlformats.org/officeDocument/2006/relationships/image" Target="../media/image1480.png"/><Relationship Id="rId7" Type="http://schemas.openxmlformats.org/officeDocument/2006/relationships/image" Target="../media/image1520.png"/><Relationship Id="rId12" Type="http://schemas.openxmlformats.org/officeDocument/2006/relationships/image" Target="../media/image15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0.png"/><Relationship Id="rId11" Type="http://schemas.openxmlformats.org/officeDocument/2006/relationships/image" Target="../media/image1560.png"/><Relationship Id="rId5" Type="http://schemas.openxmlformats.org/officeDocument/2006/relationships/image" Target="../media/image1500.png"/><Relationship Id="rId15" Type="http://schemas.openxmlformats.org/officeDocument/2006/relationships/image" Target="../media/image159.png"/><Relationship Id="rId10" Type="http://schemas.openxmlformats.org/officeDocument/2006/relationships/image" Target="../media/image1260.png"/><Relationship Id="rId4" Type="http://schemas.openxmlformats.org/officeDocument/2006/relationships/image" Target="../media/image1490.png"/><Relationship Id="rId9" Type="http://schemas.openxmlformats.org/officeDocument/2006/relationships/image" Target="../media/image1540.png"/><Relationship Id="rId14" Type="http://schemas.openxmlformats.org/officeDocument/2006/relationships/image" Target="../media/image1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18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2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11" Type="http://schemas.openxmlformats.org/officeDocument/2006/relationships/image" Target="../media/image124.png"/><Relationship Id="rId5" Type="http://schemas.openxmlformats.org/officeDocument/2006/relationships/image" Target="../media/image163.png"/><Relationship Id="rId10" Type="http://schemas.openxmlformats.org/officeDocument/2006/relationships/image" Target="../media/image123.png"/><Relationship Id="rId4" Type="http://schemas.openxmlformats.org/officeDocument/2006/relationships/image" Target="../media/image162.png"/><Relationship Id="rId9" Type="http://schemas.openxmlformats.org/officeDocument/2006/relationships/image" Target="../media/image1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76.png"/><Relationship Id="rId18" Type="http://schemas.openxmlformats.org/officeDocument/2006/relationships/image" Target="../media/image185.png"/><Relationship Id="rId3" Type="http://schemas.openxmlformats.org/officeDocument/2006/relationships/image" Target="../media/image160.png"/><Relationship Id="rId7" Type="http://schemas.openxmlformats.org/officeDocument/2006/relationships/image" Target="../media/image128.png"/><Relationship Id="rId17" Type="http://schemas.openxmlformats.org/officeDocument/2006/relationships/image" Target="../media/image184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73.png"/><Relationship Id="rId15" Type="http://schemas.openxmlformats.org/officeDocument/2006/relationships/image" Target="../media/image182.png"/><Relationship Id="rId10" Type="http://schemas.openxmlformats.org/officeDocument/2006/relationships/image" Target="../media/image131.png"/><Relationship Id="rId4" Type="http://schemas.openxmlformats.org/officeDocument/2006/relationships/image" Target="../media/image126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88.png"/><Relationship Id="rId18" Type="http://schemas.openxmlformats.org/officeDocument/2006/relationships/image" Target="../media/image191.png"/><Relationship Id="rId26" Type="http://schemas.openxmlformats.org/officeDocument/2006/relationships/image" Target="../media/image140.png"/><Relationship Id="rId3" Type="http://schemas.openxmlformats.org/officeDocument/2006/relationships/image" Target="../media/image132.png"/><Relationship Id="rId21" Type="http://schemas.openxmlformats.org/officeDocument/2006/relationships/image" Target="../media/image194.png"/><Relationship Id="rId7" Type="http://schemas.openxmlformats.org/officeDocument/2006/relationships/image" Target="../media/image15.jpeg"/><Relationship Id="rId17" Type="http://schemas.openxmlformats.org/officeDocument/2006/relationships/image" Target="../media/image190.png"/><Relationship Id="rId25" Type="http://schemas.openxmlformats.org/officeDocument/2006/relationships/image" Target="../media/image139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891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24" Type="http://schemas.openxmlformats.org/officeDocument/2006/relationships/image" Target="../media/image197.png"/><Relationship Id="rId5" Type="http://schemas.openxmlformats.org/officeDocument/2006/relationships/image" Target="../media/image134.png"/><Relationship Id="rId15" Type="http://schemas.openxmlformats.org/officeDocument/2006/relationships/image" Target="../media/image1880.png"/><Relationship Id="rId19" Type="http://schemas.openxmlformats.org/officeDocument/2006/relationships/image" Target="../media/image192.png"/><Relationship Id="rId4" Type="http://schemas.openxmlformats.org/officeDocument/2006/relationships/image" Target="../media/image133.png"/><Relationship Id="rId9" Type="http://schemas.openxmlformats.org/officeDocument/2006/relationships/image" Target="../media/image137.png"/><Relationship Id="rId14" Type="http://schemas.openxmlformats.org/officeDocument/2006/relationships/image" Target="../media/image138.png"/><Relationship Id="rId22" Type="http://schemas.openxmlformats.org/officeDocument/2006/relationships/image" Target="../media/image19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201.png"/><Relationship Id="rId18" Type="http://schemas.openxmlformats.org/officeDocument/2006/relationships/image" Target="../media/image103.png"/><Relationship Id="rId26" Type="http://schemas.openxmlformats.org/officeDocument/2006/relationships/image" Target="../media/image206.png"/><Relationship Id="rId3" Type="http://schemas.openxmlformats.org/officeDocument/2006/relationships/image" Target="../media/image198.png"/><Relationship Id="rId21" Type="http://schemas.openxmlformats.org/officeDocument/2006/relationships/image" Target="../media/image203.png"/><Relationship Id="rId7" Type="http://schemas.openxmlformats.org/officeDocument/2006/relationships/image" Target="../media/image15.jpeg"/><Relationship Id="rId12" Type="http://schemas.openxmlformats.org/officeDocument/2006/relationships/image" Target="../media/image200.png"/><Relationship Id="rId17" Type="http://schemas.openxmlformats.org/officeDocument/2006/relationships/image" Target="../media/image102.png"/><Relationship Id="rId25" Type="http://schemas.openxmlformats.org/officeDocument/2006/relationships/image" Target="../media/image205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24" Type="http://schemas.openxmlformats.org/officeDocument/2006/relationships/image" Target="../media/image121.png"/><Relationship Id="rId5" Type="http://schemas.openxmlformats.org/officeDocument/2006/relationships/image" Target="../media/image141.png"/><Relationship Id="rId15" Type="http://schemas.openxmlformats.org/officeDocument/2006/relationships/image" Target="../media/image144.png"/><Relationship Id="rId23" Type="http://schemas.openxmlformats.org/officeDocument/2006/relationships/image" Target="../media/image117.png"/><Relationship Id="rId19" Type="http://schemas.openxmlformats.org/officeDocument/2006/relationships/image" Target="../media/image104.png"/><Relationship Id="rId4" Type="http://schemas.openxmlformats.org/officeDocument/2006/relationships/image" Target="../media/image1820.png"/><Relationship Id="rId14" Type="http://schemas.openxmlformats.org/officeDocument/2006/relationships/image" Target="../media/image202.png"/><Relationship Id="rId22" Type="http://schemas.openxmlformats.org/officeDocument/2006/relationships/image" Target="../media/image20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0.png"/><Relationship Id="rId13" Type="http://schemas.openxmlformats.org/officeDocument/2006/relationships/image" Target="../media/image1281.png"/><Relationship Id="rId18" Type="http://schemas.openxmlformats.org/officeDocument/2006/relationships/image" Target="../media/image1331.png"/><Relationship Id="rId26" Type="http://schemas.openxmlformats.org/officeDocument/2006/relationships/image" Target="../media/image1414.png"/><Relationship Id="rId3" Type="http://schemas.openxmlformats.org/officeDocument/2006/relationships/image" Target="../media/image16.jpeg"/><Relationship Id="rId21" Type="http://schemas.openxmlformats.org/officeDocument/2006/relationships/image" Target="../media/image1361.png"/><Relationship Id="rId7" Type="http://schemas.openxmlformats.org/officeDocument/2006/relationships/image" Target="../media/image1200.png"/><Relationship Id="rId12" Type="http://schemas.openxmlformats.org/officeDocument/2006/relationships/image" Target="../media/image1271.png"/><Relationship Id="rId17" Type="http://schemas.openxmlformats.org/officeDocument/2006/relationships/image" Target="../media/image1321.png"/><Relationship Id="rId25" Type="http://schemas.openxmlformats.org/officeDocument/2006/relationships/image" Target="../media/image1401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313.png"/><Relationship Id="rId20" Type="http://schemas.openxmlformats.org/officeDocument/2006/relationships/image" Target="../media/image1351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0.png"/><Relationship Id="rId11" Type="http://schemas.openxmlformats.org/officeDocument/2006/relationships/image" Target="../media/image1261.png"/><Relationship Id="rId24" Type="http://schemas.openxmlformats.org/officeDocument/2006/relationships/image" Target="../media/image1391.png"/><Relationship Id="rId5" Type="http://schemas.openxmlformats.org/officeDocument/2006/relationships/image" Target="../media/image1230.png"/><Relationship Id="rId15" Type="http://schemas.openxmlformats.org/officeDocument/2006/relationships/image" Target="../media/image1301.png"/><Relationship Id="rId23" Type="http://schemas.openxmlformats.org/officeDocument/2006/relationships/image" Target="../media/image1381.png"/><Relationship Id="rId28" Type="http://schemas.openxmlformats.org/officeDocument/2006/relationships/image" Target="../media/image1431.png"/><Relationship Id="rId10" Type="http://schemas.openxmlformats.org/officeDocument/2006/relationships/image" Target="../media/image119.png"/><Relationship Id="rId19" Type="http://schemas.openxmlformats.org/officeDocument/2006/relationships/image" Target="../media/image1341.png"/><Relationship Id="rId4" Type="http://schemas.openxmlformats.org/officeDocument/2006/relationships/image" Target="../media/image1220.png"/><Relationship Id="rId9" Type="http://schemas.openxmlformats.org/officeDocument/2006/relationships/image" Target="../media/image1110.png"/><Relationship Id="rId14" Type="http://schemas.openxmlformats.org/officeDocument/2006/relationships/image" Target="../media/image129.png"/><Relationship Id="rId22" Type="http://schemas.openxmlformats.org/officeDocument/2006/relationships/image" Target="../media/image1370.png"/><Relationship Id="rId27" Type="http://schemas.openxmlformats.org/officeDocument/2006/relationships/image" Target="../media/image1420.png"/><Relationship Id="rId30" Type="http://schemas.openxmlformats.org/officeDocument/2006/relationships/image" Target="../media/image14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2.png"/><Relationship Id="rId3" Type="http://schemas.openxmlformats.org/officeDocument/2006/relationships/image" Target="../media/image1482.png"/><Relationship Id="rId7" Type="http://schemas.openxmlformats.org/officeDocument/2006/relationships/image" Target="../media/image211.png"/><Relationship Id="rId12" Type="http://schemas.openxmlformats.org/officeDocument/2006/relationships/image" Target="../media/image151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image" Target="../media/image150.png"/><Relationship Id="rId5" Type="http://schemas.openxmlformats.org/officeDocument/2006/relationships/image" Target="../media/image209.png"/><Relationship Id="rId15" Type="http://schemas.openxmlformats.org/officeDocument/2006/relationships/image" Target="../media/image154.png"/><Relationship Id="rId10" Type="http://schemas.openxmlformats.org/officeDocument/2006/relationships/image" Target="../media/image214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Relationship Id="rId14" Type="http://schemas.openxmlformats.org/officeDocument/2006/relationships/image" Target="../media/image15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60.png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0.png"/><Relationship Id="rId13" Type="http://schemas.openxmlformats.org/officeDocument/2006/relationships/image" Target="../media/image2030.png"/><Relationship Id="rId18" Type="http://schemas.openxmlformats.org/officeDocument/2006/relationships/image" Target="../media/image2082.png"/><Relationship Id="rId3" Type="http://schemas.openxmlformats.org/officeDocument/2006/relationships/image" Target="../media/image14.wmf"/><Relationship Id="rId7" Type="http://schemas.openxmlformats.org/officeDocument/2006/relationships/image" Target="../media/image2000.png"/><Relationship Id="rId12" Type="http://schemas.openxmlformats.org/officeDocument/2006/relationships/image" Target="../media/image1950.png"/><Relationship Id="rId17" Type="http://schemas.openxmlformats.org/officeDocument/2006/relationships/image" Target="../media/image207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060.png"/><Relationship Id="rId20" Type="http://schemas.openxmlformats.org/officeDocument/2006/relationships/image" Target="../media/image2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0.png"/><Relationship Id="rId11" Type="http://schemas.openxmlformats.org/officeDocument/2006/relationships/image" Target="../media/image1940.png"/><Relationship Id="rId5" Type="http://schemas.openxmlformats.org/officeDocument/2006/relationships/image" Target="../media/image1980.png"/><Relationship Id="rId15" Type="http://schemas.openxmlformats.org/officeDocument/2006/relationships/image" Target="../media/image2050.png"/><Relationship Id="rId10" Type="http://schemas.openxmlformats.org/officeDocument/2006/relationships/image" Target="../media/image1760.png"/><Relationship Id="rId19" Type="http://schemas.openxmlformats.org/officeDocument/2006/relationships/image" Target="../media/image2092.png"/><Relationship Id="rId4" Type="http://schemas.openxmlformats.org/officeDocument/2006/relationships/image" Target="../media/image1970.png"/><Relationship Id="rId9" Type="http://schemas.openxmlformats.org/officeDocument/2006/relationships/image" Target="../media/image157.png"/><Relationship Id="rId14" Type="http://schemas.openxmlformats.org/officeDocument/2006/relationships/image" Target="../media/image20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0.png"/><Relationship Id="rId13" Type="http://schemas.openxmlformats.org/officeDocument/2006/relationships/image" Target="../media/image218.png"/><Relationship Id="rId3" Type="http://schemas.openxmlformats.org/officeDocument/2006/relationships/image" Target="../media/image14.wmf"/><Relationship Id="rId7" Type="http://schemas.openxmlformats.org/officeDocument/2006/relationships/image" Target="../media/image2000.png"/><Relationship Id="rId12" Type="http://schemas.openxmlformats.org/officeDocument/2006/relationships/image" Target="../media/image217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0.png"/><Relationship Id="rId11" Type="http://schemas.openxmlformats.org/officeDocument/2006/relationships/image" Target="../media/image2160.png"/><Relationship Id="rId5" Type="http://schemas.openxmlformats.org/officeDocument/2006/relationships/image" Target="../media/image2120.png"/><Relationship Id="rId15" Type="http://schemas.openxmlformats.org/officeDocument/2006/relationships/image" Target="../media/image220.png"/><Relationship Id="rId10" Type="http://schemas.openxmlformats.org/officeDocument/2006/relationships/image" Target="../media/image2150.png"/><Relationship Id="rId4" Type="http://schemas.openxmlformats.org/officeDocument/2006/relationships/image" Target="../media/image2110.png"/><Relationship Id="rId9" Type="http://schemas.openxmlformats.org/officeDocument/2006/relationships/image" Target="../media/image2140.png"/><Relationship Id="rId14" Type="http://schemas.openxmlformats.org/officeDocument/2006/relationships/image" Target="../media/image2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33.png"/><Relationship Id="rId3" Type="http://schemas.openxmlformats.org/officeDocument/2006/relationships/image" Target="../media/image158.png"/><Relationship Id="rId12" Type="http://schemas.openxmlformats.org/officeDocument/2006/relationships/image" Target="../media/image2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22.png"/><Relationship Id="rId5" Type="http://schemas.openxmlformats.org/officeDocument/2006/relationships/image" Target="../media/image207.png"/><Relationship Id="rId10" Type="http://schemas.openxmlformats.org/officeDocument/2006/relationships/image" Target="../media/image16.jpeg"/><Relationship Id="rId4" Type="http://schemas.openxmlformats.org/officeDocument/2006/relationships/image" Target="../media/image171.png"/><Relationship Id="rId9" Type="http://schemas.openxmlformats.org/officeDocument/2006/relationships/image" Target="../media/image2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60.png"/><Relationship Id="rId4" Type="http://schemas.openxmlformats.org/officeDocument/2006/relationships/image" Target="../media/image18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13" Type="http://schemas.openxmlformats.org/officeDocument/2006/relationships/image" Target="../media/image251.png"/><Relationship Id="rId3" Type="http://schemas.openxmlformats.org/officeDocument/2006/relationships/image" Target="../media/image14.wmf"/><Relationship Id="rId7" Type="http://schemas.openxmlformats.org/officeDocument/2006/relationships/image" Target="../media/image248.png"/><Relationship Id="rId12" Type="http://schemas.openxmlformats.org/officeDocument/2006/relationships/image" Target="../media/image230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40.png"/><Relationship Id="rId11" Type="http://schemas.openxmlformats.org/officeDocument/2006/relationships/image" Target="../media/image250.png"/><Relationship Id="rId5" Type="http://schemas.openxmlformats.org/officeDocument/2006/relationships/image" Target="../media/image247.png"/><Relationship Id="rId15" Type="http://schemas.openxmlformats.org/officeDocument/2006/relationships/image" Target="../media/image2350.png"/><Relationship Id="rId10" Type="http://schemas.openxmlformats.org/officeDocument/2006/relationships/image" Target="../media/image236.png"/><Relationship Id="rId4" Type="http://schemas.openxmlformats.org/officeDocument/2006/relationships/image" Target="../media/image2220.png"/><Relationship Id="rId9" Type="http://schemas.openxmlformats.org/officeDocument/2006/relationships/image" Target="../media/image2270.png"/><Relationship Id="rId14" Type="http://schemas.openxmlformats.org/officeDocument/2006/relationships/image" Target="../media/image236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58.png"/><Relationship Id="rId3" Type="http://schemas.openxmlformats.org/officeDocument/2006/relationships/image" Target="../media/image14.wmf"/><Relationship Id="rId7" Type="http://schemas.openxmlformats.org/officeDocument/2006/relationships/image" Target="../media/image252.png"/><Relationship Id="rId12" Type="http://schemas.openxmlformats.org/officeDocument/2006/relationships/image" Target="../media/image257.png"/><Relationship Id="rId17" Type="http://schemas.openxmlformats.org/officeDocument/2006/relationships/image" Target="../media/image239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2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40.png"/><Relationship Id="rId11" Type="http://schemas.openxmlformats.org/officeDocument/2006/relationships/image" Target="../media/image256.png"/><Relationship Id="rId5" Type="http://schemas.openxmlformats.org/officeDocument/2006/relationships/image" Target="../media/image2510.png"/><Relationship Id="rId15" Type="http://schemas.openxmlformats.org/officeDocument/2006/relationships/image" Target="../media/image238.png"/><Relationship Id="rId10" Type="http://schemas.openxmlformats.org/officeDocument/2006/relationships/image" Target="../media/image255.png"/><Relationship Id="rId4" Type="http://schemas.openxmlformats.org/officeDocument/2006/relationships/image" Target="../media/image2220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0.png"/><Relationship Id="rId13" Type="http://schemas.openxmlformats.org/officeDocument/2006/relationships/image" Target="../media/image2460.png"/><Relationship Id="rId18" Type="http://schemas.openxmlformats.org/officeDocument/2006/relationships/image" Target="../media/image155.png"/><Relationship Id="rId3" Type="http://schemas.openxmlformats.org/officeDocument/2006/relationships/image" Target="../media/image14.wmf"/><Relationship Id="rId7" Type="http://schemas.openxmlformats.org/officeDocument/2006/relationships/image" Target="../media/image260.png"/><Relationship Id="rId12" Type="http://schemas.openxmlformats.org/officeDocument/2006/relationships/image" Target="../media/image2450.png"/><Relationship Id="rId17" Type="http://schemas.openxmlformats.org/officeDocument/2006/relationships/image" Target="../media/image2500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2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0.png"/><Relationship Id="rId11" Type="http://schemas.openxmlformats.org/officeDocument/2006/relationships/image" Target="../media/image2440.png"/><Relationship Id="rId5" Type="http://schemas.openxmlformats.org/officeDocument/2006/relationships/image" Target="../media/image2380.png"/><Relationship Id="rId15" Type="http://schemas.openxmlformats.org/officeDocument/2006/relationships/image" Target="../media/image2480.png"/><Relationship Id="rId10" Type="http://schemas.openxmlformats.org/officeDocument/2006/relationships/image" Target="../media/image261.png"/><Relationship Id="rId4" Type="http://schemas.openxmlformats.org/officeDocument/2006/relationships/image" Target="../media/image2370.png"/><Relationship Id="rId9" Type="http://schemas.openxmlformats.org/officeDocument/2006/relationships/image" Target="../media/image2420.png"/><Relationship Id="rId14" Type="http://schemas.openxmlformats.org/officeDocument/2006/relationships/image" Target="../media/image247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png"/><Relationship Id="rId3" Type="http://schemas.openxmlformats.org/officeDocument/2006/relationships/image" Target="../media/image26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3.png"/><Relationship Id="rId5" Type="http://schemas.openxmlformats.org/officeDocument/2006/relationships/image" Target="../media/image2620.png"/><Relationship Id="rId4" Type="http://schemas.openxmlformats.org/officeDocument/2006/relationships/image" Target="../media/image2610.png"/><Relationship Id="rId9" Type="http://schemas.openxmlformats.org/officeDocument/2006/relationships/image" Target="../media/image26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3" Type="http://schemas.openxmlformats.org/officeDocument/2006/relationships/image" Target="../media/image2660.png"/><Relationship Id="rId7" Type="http://schemas.openxmlformats.org/officeDocument/2006/relationships/image" Target="../media/image266.png"/><Relationship Id="rId12" Type="http://schemas.openxmlformats.org/officeDocument/2006/relationships/image" Target="../media/image1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11" Type="http://schemas.openxmlformats.org/officeDocument/2006/relationships/image" Target="../media/image11.png"/><Relationship Id="rId5" Type="http://schemas.openxmlformats.org/officeDocument/2006/relationships/image" Target="../media/image275.png"/><Relationship Id="rId10" Type="http://schemas.openxmlformats.org/officeDocument/2006/relationships/image" Target="../media/image2720.png"/><Relationship Id="rId4" Type="http://schemas.openxmlformats.org/officeDocument/2006/relationships/image" Target="../media/image2670.png"/><Relationship Id="rId9" Type="http://schemas.openxmlformats.org/officeDocument/2006/relationships/image" Target="../media/image26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2661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9.png"/><Relationship Id="rId11" Type="http://schemas.openxmlformats.org/officeDocument/2006/relationships/image" Target="../media/image274.png"/><Relationship Id="rId5" Type="http://schemas.openxmlformats.org/officeDocument/2006/relationships/image" Target="../media/image2680.png"/><Relationship Id="rId10" Type="http://schemas.openxmlformats.org/officeDocument/2006/relationships/image" Target="../media/image273.png"/><Relationship Id="rId4" Type="http://schemas.openxmlformats.org/officeDocument/2006/relationships/image" Target="../media/image2671.png"/><Relationship Id="rId9" Type="http://schemas.openxmlformats.org/officeDocument/2006/relationships/image" Target="../media/image167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1.png"/><Relationship Id="rId18" Type="http://schemas.openxmlformats.org/officeDocument/2006/relationships/image" Target="../media/image286.png"/><Relationship Id="rId3" Type="http://schemas.openxmlformats.org/officeDocument/2006/relationships/image" Target="../media/image277.png"/><Relationship Id="rId12" Type="http://schemas.openxmlformats.org/officeDocument/2006/relationships/image" Target="../media/image280.png"/><Relationship Id="rId17" Type="http://schemas.openxmlformats.org/officeDocument/2006/relationships/image" Target="../media/image285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284.png"/><Relationship Id="rId20" Type="http://schemas.openxmlformats.org/officeDocument/2006/relationships/image" Target="../media/image28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79.png"/><Relationship Id="rId15" Type="http://schemas.openxmlformats.org/officeDocument/2006/relationships/image" Target="../media/image283.png"/><Relationship Id="rId10" Type="http://schemas.openxmlformats.org/officeDocument/2006/relationships/image" Target="../media/image1760.png"/><Relationship Id="rId19" Type="http://schemas.openxmlformats.org/officeDocument/2006/relationships/image" Target="../media/image287.png"/><Relationship Id="rId4" Type="http://schemas.openxmlformats.org/officeDocument/2006/relationships/image" Target="../media/image278.png"/><Relationship Id="rId14" Type="http://schemas.openxmlformats.org/officeDocument/2006/relationships/image" Target="../media/image28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11.png"/><Relationship Id="rId10" Type="http://schemas.openxmlformats.org/officeDocument/2006/relationships/image" Target="../media/image52.png"/><Relationship Id="rId4" Type="http://schemas.openxmlformats.org/officeDocument/2006/relationships/image" Target="../media/image32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1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5739965" y="2253080"/>
            <a:ext cx="430211" cy="416848"/>
          </a:xfrm>
          <a:prstGeom prst="ellipse">
            <a:avLst/>
          </a:prstGeom>
          <a:gradFill flip="none" rotWithShape="1">
            <a:gsLst>
              <a:gs pos="0">
                <a:srgbClr val="F33DD9">
                  <a:tint val="66000"/>
                  <a:satMod val="160000"/>
                </a:srgbClr>
              </a:gs>
              <a:gs pos="50000">
                <a:srgbClr val="F33DD9">
                  <a:tint val="44500"/>
                  <a:satMod val="160000"/>
                </a:srgbClr>
              </a:gs>
              <a:gs pos="100000">
                <a:srgbClr val="F33DD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33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2963628" y="2106808"/>
            <a:ext cx="430211" cy="416848"/>
          </a:xfrm>
          <a:prstGeom prst="ellipse">
            <a:avLst/>
          </a:prstGeom>
          <a:gradFill flip="none" rotWithShape="1">
            <a:gsLst>
              <a:gs pos="0">
                <a:srgbClr val="F33DD9">
                  <a:tint val="66000"/>
                  <a:satMod val="160000"/>
                </a:srgbClr>
              </a:gs>
              <a:gs pos="50000">
                <a:srgbClr val="F33DD9">
                  <a:tint val="44500"/>
                  <a:satMod val="160000"/>
                </a:srgbClr>
              </a:gs>
              <a:gs pos="100000">
                <a:srgbClr val="F33DD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33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圆角矩形 27"/>
          <p:cNvSpPr/>
          <p:nvPr/>
        </p:nvSpPr>
        <p:spPr>
          <a:xfrm rot="5400000">
            <a:off x="5442473" y="2316618"/>
            <a:ext cx="1081855" cy="273223"/>
          </a:xfrm>
          <a:prstGeom prst="roundRect">
            <a:avLst/>
          </a:prstGeom>
          <a:ln>
            <a:solidFill>
              <a:srgbClr val="FF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圆角矩形 20"/>
          <p:cNvSpPr/>
          <p:nvPr/>
        </p:nvSpPr>
        <p:spPr>
          <a:xfrm>
            <a:off x="2592523" y="2164265"/>
            <a:ext cx="1224135" cy="273223"/>
          </a:xfrm>
          <a:prstGeom prst="roundRect">
            <a:avLst/>
          </a:prstGeom>
          <a:ln>
            <a:solidFill>
              <a:srgbClr val="FF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1205096" y="8367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转置</a:t>
            </a:r>
            <a:endParaRPr lang="en-US" altLang="zh-CN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483768" y="2132856"/>
                <a:ext cx="1443536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132856"/>
                <a:ext cx="1443536" cy="657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2386645" y="2123175"/>
            <a:ext cx="1584175" cy="61581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53466" y="2634107"/>
            <a:ext cx="144015" cy="111755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28113" y="2437949"/>
            <a:ext cx="1039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712230" y="1942779"/>
                <a:ext cx="96212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230" y="1942779"/>
                <a:ext cx="962123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>
            <a:off x="6527782" y="1942777"/>
            <a:ext cx="144015" cy="111755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927716" y="2172440"/>
                <a:ext cx="9182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16" y="2172440"/>
                <a:ext cx="91826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/>
          <p:cNvCxnSpPr/>
          <p:nvPr/>
        </p:nvCxnSpPr>
        <p:spPr>
          <a:xfrm>
            <a:off x="2813500" y="1912302"/>
            <a:ext cx="0" cy="1081855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698694" y="2253080"/>
            <a:ext cx="973103" cy="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344300" y="3617345"/>
                <a:ext cx="3881447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列元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𝑗𝑖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400" i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00" y="3617345"/>
                <a:ext cx="3881447" cy="491417"/>
              </a:xfrm>
              <a:prstGeom prst="rect">
                <a:avLst/>
              </a:prstGeom>
              <a:blipFill rotWithShape="0">
                <a:blip r:embed="rId6"/>
                <a:stretch>
                  <a:fillRect l="-472" t="-7407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569654" y="3617344"/>
                <a:ext cx="2179956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行</a:t>
                </a:r>
                <a:r>
                  <a:rPr lang="en-US" altLang="zh-CN" sz="2400" i="1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j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列元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54" y="3617344"/>
                <a:ext cx="2179956" cy="491417"/>
              </a:xfrm>
              <a:prstGeom prst="rect">
                <a:avLst/>
              </a:prstGeom>
              <a:blipFill rotWithShape="0">
                <a:blip r:embed="rId7"/>
                <a:stretch>
                  <a:fillRect l="-559" t="-11111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>
            <a:off x="3749604" y="3863062"/>
            <a:ext cx="66335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344300" y="4327383"/>
                <a:ext cx="2773644" cy="531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𝑻</m:t>
                        </m:r>
                      </m:sup>
                    </m:sSubSup>
                  </m:oMath>
                </a14:m>
                <a:endParaRPr lang="en-US" altLang="zh-CN" sz="2400" i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00" y="4327383"/>
                <a:ext cx="2773644" cy="531107"/>
              </a:xfrm>
              <a:prstGeom prst="rect">
                <a:avLst/>
              </a:prstGeom>
              <a:blipFill rotWithShape="0">
                <a:blip r:embed="rId8"/>
                <a:stretch>
                  <a:fillRect t="-2299" b="-19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271098" y="4277538"/>
                <a:ext cx="13850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98" y="4277538"/>
                <a:ext cx="1385059" cy="491417"/>
              </a:xfrm>
              <a:prstGeom prst="rect">
                <a:avLst/>
              </a:prstGeom>
              <a:blipFill rotWithShape="0">
                <a:blip r:embed="rId9"/>
                <a:stretch>
                  <a:fillRect l="-1322" t="-75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>
            <a:off x="3749604" y="4600196"/>
            <a:ext cx="66335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782216" y="2275057"/>
                <a:ext cx="5982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216" y="2275057"/>
                <a:ext cx="59824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204" r="-3061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5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71600" y="1485296"/>
                <a:ext cx="54225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1. 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元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列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？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85296"/>
                <a:ext cx="542257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685" t="-9333" r="-78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423717" y="908721"/>
            <a:ext cx="1700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思考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1-2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942589" y="2067764"/>
                <a:ext cx="252934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=[1,0],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589" y="2067764"/>
                <a:ext cx="2529347" cy="657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6521966" y="3958236"/>
            <a:ext cx="47769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875612" y="4916518"/>
                <a:ext cx="198381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612" y="4916518"/>
                <a:ext cx="1983812" cy="10082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478524" y="5205186"/>
                <a:ext cx="3670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24" y="5205186"/>
                <a:ext cx="36708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680664" y="1320154"/>
                <a:ext cx="6379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5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664" y="1320154"/>
                <a:ext cx="637995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71599" y="4065958"/>
                <a:ext cx="54225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 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元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列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？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99" y="4065958"/>
                <a:ext cx="5422575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685" t="-9211" r="-78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067610" y="3015089"/>
                <a:ext cx="206665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[1,0]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10" y="3015089"/>
                <a:ext cx="2066655" cy="6572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131840" y="3015089"/>
                <a:ext cx="1280543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015089"/>
                <a:ext cx="1280543" cy="65729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882091" y="3030322"/>
                <a:ext cx="1280543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91" y="3030322"/>
                <a:ext cx="1280543" cy="65729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816302" y="3041177"/>
                <a:ext cx="206665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[1,2]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302" y="3041177"/>
                <a:ext cx="2066655" cy="65729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478264" y="4916519"/>
                <a:ext cx="198381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64" y="4916519"/>
                <a:ext cx="1983812" cy="100822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03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3" grpId="0"/>
      <p:bldP spid="14" grpId="0"/>
      <p:bldP spid="15" grpId="0"/>
      <p:bldP spid="16" grpId="0"/>
      <p:bldP spid="19" grpId="0"/>
      <p:bldP spid="20" grpId="0"/>
      <p:bldP spid="23" grpId="0"/>
      <p:bldP spid="26" grpId="0"/>
      <p:bldP spid="17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71600" y="1485296"/>
                <a:ext cx="75287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 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对任何的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元向量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都有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=(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？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85296"/>
                <a:ext cx="752879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15" t="-9333" r="-81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423717" y="908721"/>
            <a:ext cx="1700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思考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1-2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763688" y="2151191"/>
                <a:ext cx="2154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由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结合律可得，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151191"/>
                <a:ext cx="2154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215" t="-26667" r="-762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7884368" y="2181969"/>
            <a:ext cx="47769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785598" y="2813089"/>
                <a:ext cx="341747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598" y="2813089"/>
                <a:ext cx="3417474" cy="4168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180064" y="2836845"/>
                <a:ext cx="2031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64" y="2836845"/>
                <a:ext cx="203139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01" r="-4505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4049950" y="2771172"/>
            <a:ext cx="666066" cy="1120660"/>
            <a:chOff x="4049950" y="2771172"/>
            <a:chExt cx="666066" cy="1120660"/>
          </a:xfrm>
        </p:grpSpPr>
        <p:sp>
          <p:nvSpPr>
            <p:cNvPr id="18" name="文本框 17"/>
            <p:cNvSpPr txBox="1"/>
            <p:nvPr/>
          </p:nvSpPr>
          <p:spPr>
            <a:xfrm>
              <a:off x="4139952" y="3522500"/>
              <a:ext cx="30777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400" b="1" i="0" dirty="0" smtClean="0">
                  <a:solidFill>
                    <a:srgbClr val="FF0000"/>
                  </a:solidFill>
                  <a:latin typeface="+mj-lt"/>
                  <a:ea typeface="+mn-ea"/>
                </a:rPr>
                <a:t>数</a:t>
              </a:r>
              <a:endParaRPr lang="zh-CN" altLang="en-US" sz="2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3" name="椭圆形标注 2"/>
            <p:cNvSpPr/>
            <p:nvPr/>
          </p:nvSpPr>
          <p:spPr>
            <a:xfrm>
              <a:off x="4049950" y="2771172"/>
              <a:ext cx="666066" cy="612648"/>
            </a:xfrm>
            <a:prstGeom prst="wedgeEllipseCallou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62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3" grpId="0"/>
      <p:bldP spid="20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03648" y="1268760"/>
                <a:ext cx="14748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268760"/>
                <a:ext cx="147482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390932" y="895523"/>
                <a:ext cx="276524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32" y="895523"/>
                <a:ext cx="2765244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83568" y="2759448"/>
                <a:ext cx="3147593" cy="571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759448"/>
                <a:ext cx="3147593" cy="5714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728804" y="2899999"/>
                <a:ext cx="19603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804" y="2899999"/>
                <a:ext cx="196034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4204170" y="1964753"/>
            <a:ext cx="2743868" cy="1514775"/>
            <a:chOff x="5426349" y="2274265"/>
            <a:chExt cx="2743868" cy="1514775"/>
          </a:xfrm>
        </p:grpSpPr>
        <p:sp>
          <p:nvSpPr>
            <p:cNvPr id="6" name="圆角矩形 5"/>
            <p:cNvSpPr/>
            <p:nvPr/>
          </p:nvSpPr>
          <p:spPr>
            <a:xfrm>
              <a:off x="5426349" y="3140968"/>
              <a:ext cx="801835" cy="64807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8" name="直接箭头连接符 7"/>
            <p:cNvCxnSpPr>
              <a:endCxn id="9" idx="1"/>
            </p:cNvCxnSpPr>
            <p:nvPr/>
          </p:nvCxnSpPr>
          <p:spPr>
            <a:xfrm flipV="1">
              <a:off x="6228184" y="2535875"/>
              <a:ext cx="680149" cy="6050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6908333" y="2274265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看成数</a:t>
              </a:r>
              <a:endParaRPr lang="zh-CN" altLang="en-US" sz="2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259632" y="5292350"/>
                <a:ext cx="164936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1 2 3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292350"/>
                <a:ext cx="1649362" cy="11394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922423" y="5292350"/>
                <a:ext cx="206781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23" y="5292350"/>
                <a:ext cx="2067810" cy="11394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439917" y="302458"/>
            <a:ext cx="1927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1-2  4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025826" y="5285395"/>
                <a:ext cx="2718949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0.5  1  1.5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826" y="5285395"/>
                <a:ext cx="2718949" cy="113659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689149" y="2545735"/>
                <a:ext cx="246535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149" y="2545735"/>
                <a:ext cx="2465355" cy="11394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745499" y="3740135"/>
                <a:ext cx="232640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=6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499" y="3740135"/>
                <a:ext cx="2326406" cy="113941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036392" y="4137360"/>
                <a:ext cx="136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392" y="4137360"/>
                <a:ext cx="1363065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/>
          <p:cNvSpPr/>
          <p:nvPr/>
        </p:nvSpPr>
        <p:spPr>
          <a:xfrm>
            <a:off x="6119077" y="4225754"/>
            <a:ext cx="837454" cy="286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5084036"/>
            <a:ext cx="9144000" cy="9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83613" y="5991101"/>
                <a:ext cx="6760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13" y="5991101"/>
                <a:ext cx="676019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 flipV="1">
            <a:off x="548020" y="5862057"/>
            <a:ext cx="680149" cy="6050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 rot="19488954">
                <a:off x="1746276" y="6153947"/>
                <a:ext cx="8553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8954">
                <a:off x="1746276" y="6153947"/>
                <a:ext cx="85536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/>
          <p:nvPr/>
        </p:nvCxnSpPr>
        <p:spPr>
          <a:xfrm flipV="1">
            <a:off x="1860273" y="6066844"/>
            <a:ext cx="680149" cy="6050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940152" y="616460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填空可以这样计算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10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1" grpId="0"/>
      <p:bldP spid="12" grpId="0"/>
      <p:bldP spid="14" grpId="0"/>
      <p:bldP spid="15" grpId="0"/>
      <p:bldP spid="16" grpId="0"/>
      <p:bldP spid="7" grpId="0"/>
      <p:bldP spid="17" grpId="0" animBg="1"/>
      <p:bldP spid="22" grpId="0"/>
      <p:bldP spid="26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03648" y="1268760"/>
                <a:ext cx="2934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268760"/>
                <a:ext cx="293400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16016" y="758524"/>
                <a:ext cx="1617687" cy="1768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758524"/>
                <a:ext cx="1617687" cy="17686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52952" y="2708920"/>
                <a:ext cx="4044890" cy="1768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52" y="2708920"/>
                <a:ext cx="4044890" cy="17686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244337" y="2974022"/>
                <a:ext cx="1710533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337" y="2974022"/>
                <a:ext cx="1710533" cy="11762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156176" y="2073922"/>
            <a:ext cx="2424726" cy="1800200"/>
            <a:chOff x="5426349" y="1988840"/>
            <a:chExt cx="2424726" cy="1800200"/>
          </a:xfrm>
        </p:grpSpPr>
        <p:sp>
          <p:nvSpPr>
            <p:cNvPr id="6" name="圆角矩形 5"/>
            <p:cNvSpPr/>
            <p:nvPr/>
          </p:nvSpPr>
          <p:spPr>
            <a:xfrm>
              <a:off x="5426349" y="3140968"/>
              <a:ext cx="801835" cy="64807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6228184" y="2402211"/>
              <a:ext cx="720080" cy="7387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6948264" y="19888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rPr>
                <a:t>矩阵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051720" y="4830768"/>
                <a:ext cx="164936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1 2 3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830768"/>
                <a:ext cx="1649362" cy="11394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714511" y="4830768"/>
                <a:ext cx="206781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1" y="4830768"/>
                <a:ext cx="2067810" cy="11394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439917" y="302458"/>
            <a:ext cx="1927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1-2  6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81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03648" y="1268760"/>
                <a:ext cx="2934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268760"/>
                <a:ext cx="293400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16016" y="758524"/>
                <a:ext cx="1617687" cy="1768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758524"/>
                <a:ext cx="1617687" cy="17686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81527" y="2634444"/>
                <a:ext cx="4044890" cy="1768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7" y="2634444"/>
                <a:ext cx="4044890" cy="17686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5314072" y="3901290"/>
            <a:ext cx="2120745" cy="1191613"/>
            <a:chOff x="5426349" y="3322976"/>
            <a:chExt cx="2064765" cy="903847"/>
          </a:xfrm>
        </p:grpSpPr>
        <p:sp>
          <p:nvSpPr>
            <p:cNvPr id="6" name="圆角矩形 5"/>
            <p:cNvSpPr/>
            <p:nvPr/>
          </p:nvSpPr>
          <p:spPr>
            <a:xfrm>
              <a:off x="5426349" y="3322976"/>
              <a:ext cx="801835" cy="39235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8" name="直接箭头连接符 7"/>
            <p:cNvCxnSpPr>
              <a:endCxn id="9" idx="1"/>
            </p:cNvCxnSpPr>
            <p:nvPr/>
          </p:nvCxnSpPr>
          <p:spPr>
            <a:xfrm>
              <a:off x="5920590" y="3747519"/>
              <a:ext cx="1026785" cy="2176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6947375" y="370360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数</a:t>
              </a:r>
              <a:endParaRPr lang="zh-CN" altLang="en-US" sz="2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051720" y="4830768"/>
                <a:ext cx="164936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1 2 3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830768"/>
                <a:ext cx="1649362" cy="11394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645461" y="2684869"/>
                <a:ext cx="4498539" cy="1670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   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   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⋯        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   ⋯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461" y="2684869"/>
                <a:ext cx="4498539" cy="16709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294617" y="2669072"/>
            <a:ext cx="792088" cy="461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63489" y="2627464"/>
            <a:ext cx="792088" cy="513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322325" y="2658227"/>
            <a:ext cx="1564726" cy="513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56124" y="3187998"/>
            <a:ext cx="3636356" cy="601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40953" y="3868774"/>
            <a:ext cx="3636356" cy="601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06166" y="4753895"/>
                <a:ext cx="2166875" cy="1210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166" y="4753895"/>
                <a:ext cx="2166875" cy="12103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6540660" y="51282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对角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元非负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821713" y="5128259"/>
                <a:ext cx="7702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713" y="5128259"/>
                <a:ext cx="77027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439917" y="302458"/>
            <a:ext cx="1927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1-2  6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 rot="20644553">
            <a:off x="5024662" y="2290928"/>
            <a:ext cx="3828117" cy="1602678"/>
            <a:chOff x="10657945" y="2686019"/>
            <a:chExt cx="3727069" cy="1215643"/>
          </a:xfrm>
        </p:grpSpPr>
        <p:sp>
          <p:nvSpPr>
            <p:cNvPr id="21" name="圆角矩形 20"/>
            <p:cNvSpPr/>
            <p:nvPr/>
          </p:nvSpPr>
          <p:spPr>
            <a:xfrm rot="2267712">
              <a:off x="10657945" y="3435695"/>
              <a:ext cx="3727069" cy="46596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22" name="直接箭头连接符 21"/>
            <p:cNvCxnSpPr>
              <a:endCxn id="24" idx="2"/>
            </p:cNvCxnSpPr>
            <p:nvPr/>
          </p:nvCxnSpPr>
          <p:spPr>
            <a:xfrm rot="955447" flipV="1">
              <a:off x="13347002" y="3045593"/>
              <a:ext cx="128999" cy="7669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 rot="1027064">
              <a:off x="13244055" y="2686019"/>
              <a:ext cx="878980" cy="396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非负</a:t>
              </a:r>
              <a:endParaRPr lang="zh-CN" altLang="en-US" sz="2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1087989" y="6256024"/>
            <a:ext cx="5503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1-2  2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题可利用该题结论证明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6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7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" y="1349375"/>
            <a:ext cx="9144000" cy="4286250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95288" y="2349500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1.3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初等变换与初等阵</a:t>
            </a:r>
          </a:p>
        </p:txBody>
      </p:sp>
    </p:spTree>
    <p:extLst>
      <p:ext uri="{BB962C8B-B14F-4D97-AF65-F5344CB8AC3E}">
        <p14:creationId xmlns:p14="http://schemas.microsoft.com/office/powerpoint/2010/main" val="24053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0907" y="2636912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  初等变换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6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1.3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初等变换与初等阵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92842" y="1321861"/>
                <a:ext cx="3654975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=4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=2         (2)</m:t>
                                </m:r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=0    (3)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42" y="1321861"/>
                <a:ext cx="3654975" cy="1367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09775" y="892907"/>
                <a:ext cx="3718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求解下列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3×3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方程组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75" y="892907"/>
                <a:ext cx="371826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623" t="-10526" r="-147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583303" y="271945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消元法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644199" y="1396349"/>
            <a:ext cx="44479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733302" y="2185359"/>
            <a:ext cx="44479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37351" y="4796856"/>
                <a:ext cx="19078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(5)-2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(4)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可得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51" y="4796856"/>
                <a:ext cx="190789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112" t="-10526" r="-415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50312" y="3595815"/>
                <a:ext cx="29397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(4)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12" y="3595815"/>
                <a:ext cx="293977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1752388" y="3134150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(2)+(3)</a:t>
            </a:r>
            <a:r>
              <a:rPr lang="zh-CN" altLang="en-US" sz="2400" dirty="0" smtClean="0">
                <a:latin typeface="+mn-ea"/>
                <a:ea typeface="+mn-ea"/>
              </a:rPr>
              <a:t>可得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099015" y="4143980"/>
                <a:ext cx="30423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     (5)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15" y="4143980"/>
                <a:ext cx="304237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/>
          <p:cNvSpPr txBox="1"/>
          <p:nvPr/>
        </p:nvSpPr>
        <p:spPr>
          <a:xfrm>
            <a:off x="729555" y="3125476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(1)+(2),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1200190" y="5323863"/>
                <a:ext cx="29061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−10       (6)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90" y="5323863"/>
                <a:ext cx="2906117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1949963" y="5923927"/>
                <a:ext cx="11428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63" y="5923927"/>
                <a:ext cx="1142812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774962" y="5924665"/>
                <a:ext cx="11428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62" y="5924665"/>
                <a:ext cx="114281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092775" y="5923928"/>
                <a:ext cx="11428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775" y="5923928"/>
                <a:ext cx="1142812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椭圆 48"/>
          <p:cNvSpPr/>
          <p:nvPr/>
        </p:nvSpPr>
        <p:spPr>
          <a:xfrm>
            <a:off x="2430741" y="1794186"/>
            <a:ext cx="44479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932040" y="836712"/>
            <a:ext cx="0" cy="597666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659650" y="1627260"/>
                <a:ext cx="2388025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/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/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50" y="1627260"/>
                <a:ext cx="2388025" cy="117384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/>
          <p:cNvSpPr txBox="1"/>
          <p:nvPr/>
        </p:nvSpPr>
        <p:spPr>
          <a:xfrm>
            <a:off x="5058996" y="12103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增广阵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802732" y="1971133"/>
                <a:ext cx="210185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732" y="1971133"/>
                <a:ext cx="210185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5814852" y="2321912"/>
                <a:ext cx="205017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52" y="2321912"/>
                <a:ext cx="2050176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893" r="-9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5802733" y="1608219"/>
                <a:ext cx="210185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733" y="1608219"/>
                <a:ext cx="2101857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下箭头 16"/>
          <p:cNvSpPr/>
          <p:nvPr/>
        </p:nvSpPr>
        <p:spPr>
          <a:xfrm>
            <a:off x="6717980" y="2990528"/>
            <a:ext cx="243920" cy="39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5659647" y="3397212"/>
                <a:ext cx="2388025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/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/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47" y="3397212"/>
                <a:ext cx="2388025" cy="117384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5802729" y="3741085"/>
                <a:ext cx="210185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729" y="3741085"/>
                <a:ext cx="2101857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5807754" y="4122384"/>
                <a:ext cx="205017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754" y="4122384"/>
                <a:ext cx="2050176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893" r="-9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5802730" y="3378171"/>
                <a:ext cx="214193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730" y="3378171"/>
                <a:ext cx="2141932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下箭头 63"/>
          <p:cNvSpPr/>
          <p:nvPr/>
        </p:nvSpPr>
        <p:spPr>
          <a:xfrm>
            <a:off x="6751736" y="4668706"/>
            <a:ext cx="243920" cy="39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533558" y="2266950"/>
            <a:ext cx="229067" cy="323850"/>
          </a:xfrm>
          <a:custGeom>
            <a:avLst/>
            <a:gdLst>
              <a:gd name="connsiteX0" fmla="*/ 229067 w 229067"/>
              <a:gd name="connsiteY0" fmla="*/ 323850 h 323850"/>
              <a:gd name="connsiteX1" fmla="*/ 467 w 229067"/>
              <a:gd name="connsiteY1" fmla="*/ 171450 h 323850"/>
              <a:gd name="connsiteX2" fmla="*/ 181442 w 229067"/>
              <a:gd name="connsiteY2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067" h="323850">
                <a:moveTo>
                  <a:pt x="229067" y="323850"/>
                </a:moveTo>
                <a:cubicBezTo>
                  <a:pt x="118735" y="274637"/>
                  <a:pt x="8404" y="225425"/>
                  <a:pt x="467" y="171450"/>
                </a:cubicBezTo>
                <a:cubicBezTo>
                  <a:pt x="-7470" y="117475"/>
                  <a:pt x="86986" y="58737"/>
                  <a:pt x="181442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237513" y="224420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13" y="2244209"/>
                <a:ext cx="314189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17308" r="-15385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任意多边形 64"/>
          <p:cNvSpPr/>
          <p:nvPr/>
        </p:nvSpPr>
        <p:spPr>
          <a:xfrm>
            <a:off x="5501979" y="1869053"/>
            <a:ext cx="229067" cy="323850"/>
          </a:xfrm>
          <a:custGeom>
            <a:avLst/>
            <a:gdLst>
              <a:gd name="connsiteX0" fmla="*/ 229067 w 229067"/>
              <a:gd name="connsiteY0" fmla="*/ 323850 h 323850"/>
              <a:gd name="connsiteX1" fmla="*/ 467 w 229067"/>
              <a:gd name="connsiteY1" fmla="*/ 171450 h 323850"/>
              <a:gd name="connsiteX2" fmla="*/ 181442 w 229067"/>
              <a:gd name="connsiteY2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067" h="323850">
                <a:moveTo>
                  <a:pt x="229067" y="323850"/>
                </a:moveTo>
                <a:cubicBezTo>
                  <a:pt x="118735" y="274637"/>
                  <a:pt x="8404" y="225425"/>
                  <a:pt x="467" y="171450"/>
                </a:cubicBezTo>
                <a:cubicBezTo>
                  <a:pt x="-7470" y="117475"/>
                  <a:pt x="86986" y="58737"/>
                  <a:pt x="181442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5205934" y="1846312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934" y="1846312"/>
                <a:ext cx="314189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17308" r="-1538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650144" y="2919984"/>
                <a:ext cx="9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44" y="2919984"/>
                <a:ext cx="953274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3205" r="-1923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7076462" y="2935302"/>
                <a:ext cx="9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462" y="2935302"/>
                <a:ext cx="953274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3846" r="-2564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5628494" y="4584049"/>
                <a:ext cx="1123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494" y="4584049"/>
                <a:ext cx="1123193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2162" r="-1081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>
            <a:off x="7946307" y="3607519"/>
            <a:ext cx="259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087745" y="3413111"/>
                <a:ext cx="569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745" y="3413111"/>
                <a:ext cx="569387" cy="369332"/>
              </a:xfrm>
              <a:prstGeom prst="rect">
                <a:avLst/>
              </a:prstGeom>
              <a:blipFill rotWithShape="0">
                <a:blip r:embed="rId2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/>
          <p:cNvCxnSpPr/>
          <p:nvPr/>
        </p:nvCxnSpPr>
        <p:spPr>
          <a:xfrm>
            <a:off x="7946307" y="4012278"/>
            <a:ext cx="259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8087745" y="3817870"/>
                <a:ext cx="569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745" y="3817870"/>
                <a:ext cx="569387" cy="369332"/>
              </a:xfrm>
              <a:prstGeom prst="rect">
                <a:avLst/>
              </a:prstGeom>
              <a:blipFill rotWithShape="0">
                <a:blip r:embed="rId2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5658151" y="5078905"/>
                <a:ext cx="2440091" cy="102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/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/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1" y="5078905"/>
                <a:ext cx="2440091" cy="1025537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5814852" y="5804013"/>
                <a:ext cx="205017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52" y="5804013"/>
                <a:ext cx="2050176" cy="461665"/>
              </a:xfrm>
              <a:prstGeom prst="rect">
                <a:avLst/>
              </a:prstGeom>
              <a:blipFill rotWithShape="0">
                <a:blip r:embed="rId28"/>
                <a:stretch>
                  <a:fillRect l="-893" r="-9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5847644" y="5413146"/>
                <a:ext cx="2089296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−5</m:t>
                            </m:r>
                          </m:e>
                          <m:e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−10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644" y="5413146"/>
                <a:ext cx="2089296" cy="430887"/>
              </a:xfrm>
              <a:prstGeom prst="rect">
                <a:avLst/>
              </a:prstGeom>
              <a:blipFill rotWithShape="0">
                <a:blip r:embed="rId29"/>
                <a:stretch>
                  <a:fillRect l="-292"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>
            <a:off x="7986037" y="5626842"/>
            <a:ext cx="259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8164450" y="5434681"/>
                <a:ext cx="569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450" y="5434681"/>
                <a:ext cx="569387" cy="369332"/>
              </a:xfrm>
              <a:prstGeom prst="rect">
                <a:avLst/>
              </a:prstGeom>
              <a:blipFill rotWithShape="0">
                <a:blip r:embed="rId3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5852220" y="5413146"/>
                <a:ext cx="210219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</m:mr>
                          </m:m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mr>
                    </m:m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220" y="5413146"/>
                <a:ext cx="2102199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7203306" y="4612190"/>
                <a:ext cx="8823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/−5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306" y="4612190"/>
                <a:ext cx="882357" cy="369332"/>
              </a:xfrm>
              <a:prstGeom prst="rect">
                <a:avLst/>
              </a:prstGeom>
              <a:blipFill rotWithShape="0">
                <a:blip r:embed="rId32"/>
                <a:stretch>
                  <a:fillRect l="-4167" r="-9028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椭圆 80"/>
          <p:cNvSpPr/>
          <p:nvPr/>
        </p:nvSpPr>
        <p:spPr>
          <a:xfrm>
            <a:off x="5591943" y="5456908"/>
            <a:ext cx="2441261" cy="374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1899398" y="5984390"/>
            <a:ext cx="1239829" cy="374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389552" y="3662472"/>
            <a:ext cx="44479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389552" y="4144251"/>
            <a:ext cx="44479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2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7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75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25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6" grpId="0"/>
      <p:bldP spid="6" grpId="0" animBg="1"/>
      <p:bldP spid="32" grpId="0" animBg="1"/>
      <p:bldP spid="41" grpId="0"/>
      <p:bldP spid="7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12" grpId="0"/>
      <p:bldP spid="50" grpId="0"/>
      <p:bldP spid="16" grpId="0" animBg="1"/>
      <p:bldP spid="51" grpId="0" animBg="1"/>
      <p:bldP spid="52" grpId="0" animBg="1"/>
      <p:bldP spid="17" grpId="0" animBg="1"/>
      <p:bldP spid="59" grpId="0"/>
      <p:bldP spid="61" grpId="0" animBg="1"/>
      <p:bldP spid="62" grpId="0" animBg="1"/>
      <p:bldP spid="63" grpId="0" animBg="1"/>
      <p:bldP spid="64" grpId="0" animBg="1"/>
      <p:bldP spid="18" grpId="0" animBg="1"/>
      <p:bldP spid="21" grpId="0"/>
      <p:bldP spid="65" grpId="0" animBg="1"/>
      <p:bldP spid="66" grpId="0"/>
      <p:bldP spid="22" grpId="0"/>
      <p:bldP spid="67" grpId="0"/>
      <p:bldP spid="68" grpId="0"/>
      <p:bldP spid="27" grpId="0"/>
      <p:bldP spid="70" grpId="0"/>
      <p:bldP spid="71" grpId="0"/>
      <p:bldP spid="73" grpId="0" animBg="1"/>
      <p:bldP spid="74" grpId="0" animBg="1"/>
      <p:bldP spid="76" grpId="0"/>
      <p:bldP spid="79" grpId="0" animBg="1"/>
      <p:bldP spid="80" grpId="0"/>
      <p:bldP spid="81" grpId="0" animBg="1"/>
      <p:bldP spid="82" grpId="0" animBg="1"/>
      <p:bldP spid="54" grpId="0" animBg="1"/>
      <p:bldP spid="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9172" y="5247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总结：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1.3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初等变换与初等阵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4548225" y="124095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对增广阵的行做变换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0565" y="123597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消元法解方程组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625861" y="1471791"/>
            <a:ext cx="78103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079721" y="1911560"/>
                <a:ext cx="1123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721" y="1911560"/>
                <a:ext cx="112319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62" r="-1081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形标注 13"/>
          <p:cNvSpPr/>
          <p:nvPr/>
        </p:nvSpPr>
        <p:spPr>
          <a:xfrm>
            <a:off x="4016380" y="1619912"/>
            <a:ext cx="914400" cy="612648"/>
          </a:xfrm>
          <a:prstGeom prst="wedgeEllipseCallout">
            <a:avLst>
              <a:gd name="adj1" fmla="val 88542"/>
              <a:gd name="adj2" fmla="val 4384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倍加</a:t>
            </a:r>
          </a:p>
        </p:txBody>
      </p:sp>
      <p:sp>
        <p:nvSpPr>
          <p:cNvPr id="36" name="椭圆形标注 35"/>
          <p:cNvSpPr/>
          <p:nvPr/>
        </p:nvSpPr>
        <p:spPr>
          <a:xfrm>
            <a:off x="7448668" y="1296163"/>
            <a:ext cx="914400" cy="612648"/>
          </a:xfrm>
          <a:prstGeom prst="wedgeEllipseCallout">
            <a:avLst>
              <a:gd name="adj1" fmla="val -72916"/>
              <a:gd name="adj2" fmla="val 5317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倍</a:t>
            </a:r>
            <a:r>
              <a:rPr lang="zh-CN" altLang="en-US" b="1" dirty="0">
                <a:solidFill>
                  <a:srgbClr val="FF0000"/>
                </a:solidFill>
              </a:rPr>
              <a:t>乘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914462" y="2337513"/>
                <a:ext cx="10418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62" y="2337513"/>
                <a:ext cx="104188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339" r="-1754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椭圆形标注 38"/>
          <p:cNvSpPr/>
          <p:nvPr/>
        </p:nvSpPr>
        <p:spPr>
          <a:xfrm>
            <a:off x="7164288" y="2204836"/>
            <a:ext cx="914400" cy="612648"/>
          </a:xfrm>
          <a:prstGeom prst="wedgeEllipseCallout">
            <a:avLst>
              <a:gd name="adj1" fmla="val -77083"/>
              <a:gd name="adj2" fmla="val 2207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对调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72371" y="30169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对调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72372" y="36149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倍加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790274" y="43421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倍乘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1481370" y="3119643"/>
            <a:ext cx="310643" cy="145232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69375" y="3014167"/>
            <a:ext cx="553998" cy="16632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初等变换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6579" y="46292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（行、列）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15377" y="56796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61410" y="5676861"/>
            <a:ext cx="6917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解方程组时，对增广阵仅做初等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行</a:t>
            </a:r>
            <a:r>
              <a:rPr lang="zh-CN" altLang="en-US" sz="2400" dirty="0" smtClean="0">
                <a:latin typeface="+mn-ea"/>
                <a:ea typeface="+mn-ea"/>
              </a:rPr>
              <a:t>变换，不改变解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3320503" y="3009586"/>
                <a:ext cx="961674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503" y="3009586"/>
                <a:ext cx="961674" cy="399084"/>
              </a:xfrm>
              <a:prstGeom prst="rect">
                <a:avLst/>
              </a:prstGeom>
              <a:blipFill rotWithShape="0">
                <a:blip r:embed="rId6"/>
                <a:stretch>
                  <a:fillRect l="-3185" r="-3822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3323182" y="3659233"/>
                <a:ext cx="105201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182" y="3659233"/>
                <a:ext cx="1052019" cy="399084"/>
              </a:xfrm>
              <a:prstGeom prst="rect">
                <a:avLst/>
              </a:prstGeom>
              <a:blipFill rotWithShape="0">
                <a:blip r:embed="rId7"/>
                <a:stretch>
                  <a:fillRect l="-2312" r="-3468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/>
          <p:cNvSpPr txBox="1"/>
          <p:nvPr/>
        </p:nvSpPr>
        <p:spPr>
          <a:xfrm>
            <a:off x="3233454" y="3937370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+mn-ea"/>
                <a:ea typeface="+mn-ea"/>
              </a:rPr>
              <a:t>行</a:t>
            </a:r>
            <a:r>
              <a:rPr lang="en-US" altLang="zh-CN" sz="20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+mn-ea"/>
                <a:ea typeface="+mn-ea"/>
              </a:rPr>
              <a:t>倍加到</a:t>
            </a:r>
            <a:r>
              <a:rPr lang="en-US" altLang="zh-CN" sz="20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+mn-ea"/>
                <a:ea typeface="+mn-ea"/>
              </a:rPr>
              <a:t>行上去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253312" y="4352928"/>
                <a:ext cx="1688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312" y="4352928"/>
                <a:ext cx="1688219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3418502" y="4813359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行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(row)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5880926" y="2988090"/>
                <a:ext cx="1004634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26" y="2988090"/>
                <a:ext cx="1004634" cy="399084"/>
              </a:xfrm>
              <a:prstGeom prst="rect">
                <a:avLst/>
              </a:prstGeom>
              <a:blipFill rotWithShape="0">
                <a:blip r:embed="rId9"/>
                <a:stretch>
                  <a:fillRect l="-3030" r="-303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5880926" y="3659233"/>
                <a:ext cx="109498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26" y="3659233"/>
                <a:ext cx="1094980" cy="399084"/>
              </a:xfrm>
              <a:prstGeom prst="rect">
                <a:avLst/>
              </a:prstGeom>
              <a:blipFill rotWithShape="0">
                <a:blip r:embed="rId10"/>
                <a:stretch>
                  <a:fillRect l="-2793" r="-3352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5764164" y="4293184"/>
                <a:ext cx="178555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164" y="4293184"/>
                <a:ext cx="1785553" cy="83099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/>
          <p:cNvSpPr txBox="1"/>
          <p:nvPr/>
        </p:nvSpPr>
        <p:spPr>
          <a:xfrm>
            <a:off x="5728353" y="4822125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列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(column)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580112" y="2988090"/>
            <a:ext cx="0" cy="2049292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1182094" y="6228446"/>
                <a:ext cx="28167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  <a:ea typeface="+mn-ea"/>
                      </a:rPr>
                      <m:t>可为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负</a:t>
                </a:r>
                <a:r>
                  <a:rPr lang="zh-CN" altLang="en-US" sz="2400" dirty="0">
                    <a:latin typeface="+mn-ea"/>
                    <a:ea typeface="+mn-ea"/>
                  </a:rPr>
                  <a:t>，可为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分数</a:t>
                </a: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094" y="6228446"/>
                <a:ext cx="2816797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649" t="-10667" r="-3030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648091" y="1922226"/>
                <a:ext cx="8894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091" y="1922226"/>
                <a:ext cx="889474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448" r="-827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7567276" y="1728244"/>
                <a:ext cx="110479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276" y="1728244"/>
                <a:ext cx="1104790" cy="69384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41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5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25" grpId="0"/>
      <p:bldP spid="33" grpId="0"/>
      <p:bldP spid="14" grpId="0" animBg="1"/>
      <p:bldP spid="36" grpId="0" animBg="1"/>
      <p:bldP spid="37" grpId="0"/>
      <p:bldP spid="39" grpId="0" animBg="1"/>
      <p:bldP spid="18" grpId="0"/>
      <p:bldP spid="40" grpId="0"/>
      <p:bldP spid="47" grpId="0"/>
      <p:bldP spid="19" grpId="0" animBg="1"/>
      <p:bldP spid="20" grpId="0"/>
      <p:bldP spid="48" grpId="0"/>
      <p:bldP spid="49" grpId="0"/>
      <p:bldP spid="50" grpId="0"/>
      <p:bldP spid="51" grpId="0"/>
      <p:bldP spid="52" grpId="0"/>
      <p:bldP spid="54" grpId="0"/>
      <p:bldP spid="23" grpId="0"/>
      <p:bldP spid="55" grpId="0"/>
      <p:bldP spid="57" grpId="0"/>
      <p:bldP spid="58" grpId="0"/>
      <p:bldP spid="59" grpId="0"/>
      <p:bldP spid="60" grpId="0"/>
      <p:bldP spid="61" grpId="0"/>
      <p:bldP spid="35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9583" y="69304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初等变换举例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203848" y="1772816"/>
                <a:ext cx="1963866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772816"/>
                <a:ext cx="1963866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012965" y="1583684"/>
            <a:ext cx="426771" cy="171587"/>
          </a:xfrm>
          <a:custGeom>
            <a:avLst/>
            <a:gdLst>
              <a:gd name="connsiteX0" fmla="*/ 0 w 426771"/>
              <a:gd name="connsiteY0" fmla="*/ 171587 h 171587"/>
              <a:gd name="connsiteX1" fmla="*/ 200025 w 426771"/>
              <a:gd name="connsiteY1" fmla="*/ 137 h 171587"/>
              <a:gd name="connsiteX2" fmla="*/ 400050 w 426771"/>
              <a:gd name="connsiteY2" fmla="*/ 143012 h 171587"/>
              <a:gd name="connsiteX3" fmla="*/ 419100 w 426771"/>
              <a:gd name="connsiteY3" fmla="*/ 162062 h 1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71" h="171587">
                <a:moveTo>
                  <a:pt x="0" y="171587"/>
                </a:moveTo>
                <a:cubicBezTo>
                  <a:pt x="66675" y="88243"/>
                  <a:pt x="133350" y="4899"/>
                  <a:pt x="200025" y="137"/>
                </a:cubicBezTo>
                <a:cubicBezTo>
                  <a:pt x="266700" y="-4626"/>
                  <a:pt x="363537" y="116024"/>
                  <a:pt x="400050" y="143012"/>
                </a:cubicBezTo>
                <a:cubicBezTo>
                  <a:pt x="436563" y="170000"/>
                  <a:pt x="427831" y="166031"/>
                  <a:pt x="419100" y="162062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209389" y="2238099"/>
            <a:ext cx="97840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172480" y="1755271"/>
                <a:ext cx="1684221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480" y="1755271"/>
                <a:ext cx="1684221" cy="10061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312304" y="1784766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304" y="1784766"/>
                <a:ext cx="254878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6889014" y="1772816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14" y="1772816"/>
                <a:ext cx="254878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469207" y="1784766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207" y="1784766"/>
                <a:ext cx="254878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250897" y="1939368"/>
                <a:ext cx="815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897" y="1939368"/>
                <a:ext cx="81522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985" r="-149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箭头 36"/>
          <p:cNvSpPr/>
          <p:nvPr/>
        </p:nvSpPr>
        <p:spPr>
          <a:xfrm>
            <a:off x="5169304" y="3857351"/>
            <a:ext cx="97840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3543106" y="3351195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106" y="3351195"/>
                <a:ext cx="1687947" cy="10061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5380084" y="3577250"/>
                <a:ext cx="383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84" y="3577250"/>
                <a:ext cx="38331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516" r="-4839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6123435" y="3345490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435" y="3345490"/>
                <a:ext cx="1687947" cy="100610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387815" y="3645413"/>
                <a:ext cx="11978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  <m:e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815" y="3645413"/>
                <a:ext cx="1197855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7653" r="-7143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3278232" y="3715749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CN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232" y="3715749"/>
                <a:ext cx="41838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3235" r="-8824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3817460" y="3700676"/>
            <a:ext cx="1139237" cy="2957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5221960" y="5321019"/>
            <a:ext cx="97840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3595762" y="4814863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762" y="4814863"/>
                <a:ext cx="1687947" cy="100610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5307572" y="5011161"/>
                <a:ext cx="844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572" y="5011161"/>
                <a:ext cx="84465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899" r="-217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6176091" y="4809158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091" y="4809158"/>
                <a:ext cx="1687947" cy="10061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426426" y="4797152"/>
                <a:ext cx="121493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26" y="4797152"/>
                <a:ext cx="1214938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6000" r="-6500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330888" y="5179417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CN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5179417"/>
                <a:ext cx="418384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1594" r="-724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圆角矩形 65"/>
          <p:cNvSpPr/>
          <p:nvPr/>
        </p:nvSpPr>
        <p:spPr>
          <a:xfrm>
            <a:off x="3870116" y="5164344"/>
            <a:ext cx="1139237" cy="2957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051833" y="4981605"/>
            <a:ext cx="703957" cy="345541"/>
          </a:xfrm>
          <a:custGeom>
            <a:avLst/>
            <a:gdLst>
              <a:gd name="connsiteX0" fmla="*/ 265807 w 703957"/>
              <a:gd name="connsiteY0" fmla="*/ 345541 h 345541"/>
              <a:gd name="connsiteX1" fmla="*/ 18157 w 703957"/>
              <a:gd name="connsiteY1" fmla="*/ 50266 h 345541"/>
              <a:gd name="connsiteX2" fmla="*/ 703957 w 703957"/>
              <a:gd name="connsiteY2" fmla="*/ 2641 h 345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957" h="345541">
                <a:moveTo>
                  <a:pt x="265807" y="345541"/>
                </a:moveTo>
                <a:cubicBezTo>
                  <a:pt x="105469" y="226478"/>
                  <a:pt x="-54868" y="107416"/>
                  <a:pt x="18157" y="50266"/>
                </a:cubicBezTo>
                <a:cubicBezTo>
                  <a:pt x="91182" y="-6884"/>
                  <a:pt x="397569" y="-2122"/>
                  <a:pt x="703957" y="264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98863" y="198553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对调（列）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475655" y="49287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倍加（行）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75655" y="35310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倍乘（行）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60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0.01718 0.04352 C 0.021 0.05324 0.02656 0.0588 0.03212 0.0588 C 0.03871 0.0588 0.04392 0.05324 0.04774 0.04352 L 0.06527 -1.11111E-6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294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-0.01753 0.02754 C -0.02101 0.03379 -0.02656 0.03726 -0.03229 0.03726 C -0.03871 0.03726 -0.04392 0.03379 -0.04739 0.02754 L -0.06458 4.44444E-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  <p:bldP spid="6" grpId="0" animBg="1"/>
      <p:bldP spid="7" grpId="0" animBg="1"/>
      <p:bldP spid="34" grpId="0"/>
      <p:bldP spid="8" grpId="0" animBg="1"/>
      <p:bldP spid="8" grpId="1" animBg="1"/>
      <p:bldP spid="40" grpId="0" animBg="1"/>
      <p:bldP spid="40" grpId="1" animBg="1"/>
      <p:bldP spid="41" grpId="0" animBg="1"/>
      <p:bldP spid="20" grpId="0"/>
      <p:bldP spid="37" grpId="0" animBg="1"/>
      <p:bldP spid="54" grpId="0"/>
      <p:bldP spid="55" grpId="0"/>
      <p:bldP spid="56" grpId="0"/>
      <p:bldP spid="48" grpId="0" animBg="1"/>
      <p:bldP spid="59" grpId="0"/>
      <p:bldP spid="3" grpId="0" animBg="1"/>
      <p:bldP spid="60" grpId="0" animBg="1"/>
      <p:bldP spid="61" grpId="0"/>
      <p:bldP spid="62" grpId="0"/>
      <p:bldP spid="63" grpId="0"/>
      <p:bldP spid="64" grpId="0" animBg="1"/>
      <p:bldP spid="65" grpId="0"/>
      <p:bldP spid="66" grpId="0" animBg="1"/>
      <p:bldP spid="12" grpId="0" animBg="1"/>
      <p:bldP spid="35" grpId="0"/>
      <p:bldP spid="3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67744" y="126876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矩阵转置的运算性质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132723" y="3427157"/>
                <a:ext cx="2522293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𝒌𝑨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𝒌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23" y="3427157"/>
                <a:ext cx="2522293" cy="468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17" y="934439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2771413" y="2143219"/>
            <a:ext cx="4901965" cy="2567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132719" y="2856383"/>
                <a:ext cx="347716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19" y="2856383"/>
                <a:ext cx="3477169" cy="4682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132723" y="2223917"/>
                <a:ext cx="2168222" cy="589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23" y="2223917"/>
                <a:ext cx="2168222" cy="589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128635" y="4027639"/>
                <a:ext cx="274504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35" y="4027639"/>
                <a:ext cx="2745047" cy="4682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3083950" y="4011084"/>
            <a:ext cx="2834400" cy="56176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112948" y="4019359"/>
                <a:ext cx="274504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948" y="4019359"/>
                <a:ext cx="2745047" cy="46820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0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1.3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初等变换与初等阵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0307" y="834086"/>
                <a:ext cx="3654975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=4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=2         (2)</m:t>
                                </m:r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=0    (3)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7" y="834086"/>
                <a:ext cx="3654975" cy="1367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 flipH="1">
            <a:off x="4445592" y="793298"/>
            <a:ext cx="4048" cy="296090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147045" y="969068"/>
                <a:ext cx="2138726" cy="991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45" y="969068"/>
                <a:ext cx="2138726" cy="9912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下箭头 16"/>
          <p:cNvSpPr/>
          <p:nvPr/>
        </p:nvSpPr>
        <p:spPr>
          <a:xfrm>
            <a:off x="6303466" y="2098346"/>
            <a:ext cx="243920" cy="39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下箭头 63"/>
          <p:cNvSpPr/>
          <p:nvPr/>
        </p:nvSpPr>
        <p:spPr>
          <a:xfrm>
            <a:off x="2056551" y="2133203"/>
            <a:ext cx="243920" cy="39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5320531" y="2543578"/>
                <a:ext cx="1933542" cy="990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531" y="2543578"/>
                <a:ext cx="1933542" cy="9901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454075" y="2115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同解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184510" y="20429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等价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77" name="组合 9"/>
          <p:cNvGrpSpPr>
            <a:grpSpLocks/>
          </p:cNvGrpSpPr>
          <p:nvPr/>
        </p:nvGrpSpPr>
        <p:grpSpPr bwMode="auto">
          <a:xfrm>
            <a:off x="965046" y="4232289"/>
            <a:ext cx="6883708" cy="1683753"/>
            <a:chOff x="928662" y="1310709"/>
            <a:chExt cx="7286676" cy="2904109"/>
          </a:xfrm>
        </p:grpSpPr>
        <p:sp>
          <p:nvSpPr>
            <p:cNvPr id="78" name="圆角矩形 77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83" name="流程图: 终止 82"/>
            <p:cNvSpPr/>
            <p:nvPr/>
          </p:nvSpPr>
          <p:spPr>
            <a:xfrm>
              <a:off x="1214414" y="1310709"/>
              <a:ext cx="1928825" cy="760971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定义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1-7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1203754" y="5248248"/>
                <a:ext cx="63143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称矩阵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+mn-ea"/>
                    <a:ea typeface="+mn-ea"/>
                    <a:cs typeface="Times New Roman" panose="02020603050405020304" pitchFamily="18" charset="0"/>
                  </a:rPr>
                  <a:t>等价（相抵），记作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754" y="5248248"/>
                <a:ext cx="6314377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772" t="-17105" r="-19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1342462" y="4776782"/>
            <a:ext cx="6214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如果矩阵</a:t>
            </a:r>
            <a:r>
              <a:rPr lang="en-US" altLang="zh-CN" sz="24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+mn-ea"/>
                <a:ea typeface="+mn-ea"/>
              </a:rPr>
              <a:t>经过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有限次初等变换</a:t>
            </a:r>
            <a:r>
              <a:rPr lang="zh-CN" altLang="en-US" sz="2400" dirty="0" smtClean="0">
                <a:latin typeface="+mn-ea"/>
                <a:ea typeface="+mn-ea"/>
              </a:rPr>
              <a:t>得到矩阵</a:t>
            </a:r>
            <a:r>
              <a:rPr lang="en-US" altLang="zh-CN" sz="24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4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434284" y="5238447"/>
            <a:ext cx="11308" cy="854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962811" y="6134712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+mn-ea"/>
                <a:ea typeface="+mn-ea"/>
              </a:rPr>
              <a:t>包括初等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行和列</a:t>
            </a:r>
            <a:r>
              <a:rPr lang="zh-CN" altLang="en-US" b="1" dirty="0" smtClean="0">
                <a:solidFill>
                  <a:srgbClr val="002060"/>
                </a:solidFill>
                <a:latin typeface="+mn-ea"/>
                <a:ea typeface="+mn-ea"/>
              </a:rPr>
              <a:t>变换</a:t>
            </a:r>
            <a:endParaRPr lang="zh-CN" altLang="en-US" b="1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7592167" y="3265565"/>
                <a:ext cx="9200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167" y="3265565"/>
                <a:ext cx="92005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9934" r="-11258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7592167" y="1366203"/>
                <a:ext cx="8438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167" y="1366203"/>
                <a:ext cx="84388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7914" r="-8633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/>
          <p:cNvCxnSpPr>
            <a:endCxn id="36" idx="0"/>
          </p:cNvCxnSpPr>
          <p:nvPr/>
        </p:nvCxnSpPr>
        <p:spPr>
          <a:xfrm>
            <a:off x="8052196" y="1852116"/>
            <a:ext cx="1" cy="14134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8048371" y="1624719"/>
            <a:ext cx="615553" cy="17306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初等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变换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57192" y="2490287"/>
                <a:ext cx="3461204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                    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           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=2      (2)</m:t>
                                </m:r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=2    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92" y="2490287"/>
                <a:ext cx="3461204" cy="13675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98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  <p:bldP spid="64" grpId="0" animBg="1"/>
      <p:bldP spid="57" grpId="0"/>
      <p:bldP spid="9" grpId="0"/>
      <p:bldP spid="60" grpId="0"/>
      <p:bldP spid="84" grpId="0"/>
      <p:bldP spid="85" grpId="0"/>
      <p:bldP spid="87" grpId="0"/>
      <p:bldP spid="36" grpId="0"/>
      <p:bldP spid="37" grpId="0"/>
      <p:bldP spid="88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1.3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初等变换与初等阵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58984" y="980728"/>
                <a:ext cx="2138726" cy="991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84" y="980728"/>
                <a:ext cx="2138726" cy="991297"/>
              </a:xfrm>
              <a:prstGeom prst="rect">
                <a:avLst/>
              </a:prstGeom>
              <a:blipFill rotWithShape="0">
                <a:blip r:embed="rId3"/>
                <a:stretch>
                  <a:fillRect r="-5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5001006" y="988835"/>
                <a:ext cx="1933542" cy="990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006" y="988835"/>
                <a:ext cx="1933542" cy="990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/>
          <p:cNvSpPr txBox="1"/>
          <p:nvPr/>
        </p:nvSpPr>
        <p:spPr>
          <a:xfrm>
            <a:off x="3606681" y="6570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等价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761771" y="301857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等价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包括初等行和列变换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89090" y="1506081"/>
            <a:ext cx="1494437" cy="626012"/>
            <a:chOff x="3389090" y="1506081"/>
            <a:chExt cx="1494437" cy="626012"/>
          </a:xfrm>
        </p:grpSpPr>
        <p:sp>
          <p:nvSpPr>
            <p:cNvPr id="17" name="下箭头 16"/>
            <p:cNvSpPr/>
            <p:nvPr/>
          </p:nvSpPr>
          <p:spPr>
            <a:xfrm rot="16200000">
              <a:off x="4001723" y="996239"/>
              <a:ext cx="243920" cy="12636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389090" y="1762761"/>
              <a:ext cx="1494437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b="1" dirty="0" smtClean="0">
                  <a:latin typeface="+mn-ea"/>
                  <a:ea typeface="+mn-ea"/>
                </a:rPr>
                <a:t>初等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行</a:t>
              </a:r>
              <a:r>
                <a:rPr lang="zh-CN" altLang="en-US" b="1" dirty="0" smtClean="0">
                  <a:latin typeface="+mn-ea"/>
                  <a:ea typeface="+mn-ea"/>
                </a:rPr>
                <a:t>变换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3609360" y="10800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同解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3528" y="2260566"/>
            <a:ext cx="6825342" cy="1130300"/>
            <a:chOff x="323528" y="2260566"/>
            <a:chExt cx="6825342" cy="1130300"/>
          </a:xfrm>
        </p:grpSpPr>
        <p:sp>
          <p:nvSpPr>
            <p:cNvPr id="85" name="矩形 84"/>
            <p:cNvSpPr/>
            <p:nvPr/>
          </p:nvSpPr>
          <p:spPr>
            <a:xfrm>
              <a:off x="958984" y="2594884"/>
              <a:ext cx="61898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注意</a:t>
              </a:r>
              <a:r>
                <a:rPr lang="zh-CN" altLang="en-US" sz="2400" dirty="0" smtClean="0">
                  <a:latin typeface="+mn-ea"/>
                  <a:ea typeface="+mn-ea"/>
                </a:rPr>
                <a:t>：等价的矩阵对应的方程组未必同解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pic>
          <p:nvPicPr>
            <p:cNvPr id="42" name="Picture 3" descr="C:\Documents and Settings\bdong\Local Settings\Temporary Internet Files\Content.IE5\KE7VZXOH\MC900433883[1]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260566"/>
              <a:ext cx="1130300" cy="113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直接连接符 5"/>
          <p:cNvCxnSpPr/>
          <p:nvPr/>
        </p:nvCxnSpPr>
        <p:spPr>
          <a:xfrm>
            <a:off x="36" y="357301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742221" y="4090919"/>
                <a:ext cx="306403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1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）自反性   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221" y="4090919"/>
                <a:ext cx="306403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78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467544" y="3766408"/>
            <a:ext cx="174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等价具有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752915" y="4066286"/>
                <a:ext cx="41386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2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）对称性   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15" y="4066286"/>
                <a:ext cx="4138673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91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1631286" y="4696669"/>
                <a:ext cx="53099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3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）</a:t>
                </a:r>
                <a:r>
                  <a:rPr lang="zh-CN" altLang="en-US" sz="2400" dirty="0">
                    <a:latin typeface="+mn-ea"/>
                    <a:ea typeface="+mn-ea"/>
                  </a:rPr>
                  <a:t>传递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性   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86" y="4696669"/>
                <a:ext cx="5309928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图片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6910"/>
            <a:ext cx="1904872" cy="238109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904872" y="5582353"/>
            <a:ext cx="6056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思路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zh-CN" altLang="en-US" sz="2400" dirty="0" smtClean="0">
                <a:latin typeface="+mn-ea"/>
                <a:ea typeface="+mn-ea"/>
              </a:rPr>
              <a:t>利用初等变换将矩阵变成简单形式，研究变换所保持的特性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02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7" grpId="0"/>
      <p:bldP spid="60" grpId="0"/>
      <p:bldP spid="87" grpId="0"/>
      <p:bldP spid="41" grpId="0"/>
      <p:bldP spid="43" grpId="0"/>
      <p:bldP spid="44" grpId="0"/>
      <p:bldP spid="45" grpId="0"/>
      <p:bldP spid="46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934126" y="5034285"/>
                <a:ext cx="2071721" cy="1098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126" y="5034285"/>
                <a:ext cx="2071721" cy="1098442"/>
              </a:xfrm>
              <a:prstGeom prst="rect">
                <a:avLst/>
              </a:prstGeom>
              <a:blipFill rotWithShape="0">
                <a:blip r:embed="rId3"/>
                <a:stretch>
                  <a:fillRect l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59583" y="69304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初等变换的矩阵表示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38658" y="1541545"/>
                <a:ext cx="1963866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8" y="1541545"/>
                <a:ext cx="1963866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247775" y="1352413"/>
            <a:ext cx="426771" cy="171587"/>
          </a:xfrm>
          <a:custGeom>
            <a:avLst/>
            <a:gdLst>
              <a:gd name="connsiteX0" fmla="*/ 0 w 426771"/>
              <a:gd name="connsiteY0" fmla="*/ 171587 h 171587"/>
              <a:gd name="connsiteX1" fmla="*/ 200025 w 426771"/>
              <a:gd name="connsiteY1" fmla="*/ 137 h 171587"/>
              <a:gd name="connsiteX2" fmla="*/ 400050 w 426771"/>
              <a:gd name="connsiteY2" fmla="*/ 143012 h 171587"/>
              <a:gd name="connsiteX3" fmla="*/ 419100 w 426771"/>
              <a:gd name="connsiteY3" fmla="*/ 162062 h 1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71" h="171587">
                <a:moveTo>
                  <a:pt x="0" y="171587"/>
                </a:moveTo>
                <a:cubicBezTo>
                  <a:pt x="66675" y="88243"/>
                  <a:pt x="133350" y="4899"/>
                  <a:pt x="200025" y="137"/>
                </a:cubicBezTo>
                <a:cubicBezTo>
                  <a:pt x="266700" y="-4626"/>
                  <a:pt x="363537" y="116024"/>
                  <a:pt x="400050" y="143012"/>
                </a:cubicBezTo>
                <a:cubicBezTo>
                  <a:pt x="436563" y="170000"/>
                  <a:pt x="427831" y="166031"/>
                  <a:pt x="419100" y="162062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444199" y="2006828"/>
            <a:ext cx="97840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407290" y="1524000"/>
                <a:ext cx="1684221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290" y="1524000"/>
                <a:ext cx="1684221" cy="10061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547114" y="1553495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14" y="1553495"/>
                <a:ext cx="254878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123824" y="1571730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24" y="1571730"/>
                <a:ext cx="254878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704017" y="1553495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017" y="1553495"/>
                <a:ext cx="254878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任意多边形 42"/>
          <p:cNvSpPr/>
          <p:nvPr/>
        </p:nvSpPr>
        <p:spPr>
          <a:xfrm>
            <a:off x="1244049" y="2955509"/>
            <a:ext cx="426771" cy="171587"/>
          </a:xfrm>
          <a:custGeom>
            <a:avLst/>
            <a:gdLst>
              <a:gd name="connsiteX0" fmla="*/ 0 w 426771"/>
              <a:gd name="connsiteY0" fmla="*/ 171587 h 171587"/>
              <a:gd name="connsiteX1" fmla="*/ 200025 w 426771"/>
              <a:gd name="connsiteY1" fmla="*/ 137 h 171587"/>
              <a:gd name="connsiteX2" fmla="*/ 400050 w 426771"/>
              <a:gd name="connsiteY2" fmla="*/ 143012 h 171587"/>
              <a:gd name="connsiteX3" fmla="*/ 419100 w 426771"/>
              <a:gd name="connsiteY3" fmla="*/ 162062 h 1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71" h="171587">
                <a:moveTo>
                  <a:pt x="0" y="171587"/>
                </a:moveTo>
                <a:cubicBezTo>
                  <a:pt x="66675" y="88243"/>
                  <a:pt x="133350" y="4899"/>
                  <a:pt x="200025" y="137"/>
                </a:cubicBezTo>
                <a:cubicBezTo>
                  <a:pt x="266700" y="-4626"/>
                  <a:pt x="363537" y="116024"/>
                  <a:pt x="400050" y="143012"/>
                </a:cubicBezTo>
                <a:cubicBezTo>
                  <a:pt x="436563" y="170000"/>
                  <a:pt x="427831" y="166031"/>
                  <a:pt x="419100" y="162062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2440473" y="3609924"/>
            <a:ext cx="97840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3403564" y="3127096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564" y="3127096"/>
                <a:ext cx="1687947" cy="100610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543388" y="3156591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88" y="3156591"/>
                <a:ext cx="254878" cy="97661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120098" y="3174826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98" y="3174826"/>
                <a:ext cx="254878" cy="9766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4700291" y="3156591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291" y="3156591"/>
                <a:ext cx="254878" cy="97661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45609" y="5065704"/>
                <a:ext cx="391793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09" y="5065704"/>
                <a:ext cx="3917932" cy="97661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276868" y="5117232"/>
                <a:ext cx="346410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868" y="5117232"/>
                <a:ext cx="346410" cy="97661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5859025" y="5120320"/>
                <a:ext cx="346410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25" y="5120320"/>
                <a:ext cx="346410" cy="97661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6437253" y="5117232"/>
                <a:ext cx="355266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253" y="5117232"/>
                <a:ext cx="355266" cy="97661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>
            <a:off x="3194571" y="1237658"/>
            <a:ext cx="2360809" cy="1537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485707" y="1708097"/>
                <a:ext cx="815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07" y="1708097"/>
                <a:ext cx="81522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3008" r="-1504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063541" y="3414065"/>
                <a:ext cx="10254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41" y="3414065"/>
                <a:ext cx="1025474" cy="461665"/>
              </a:xfrm>
              <a:prstGeom prst="rect">
                <a:avLst/>
              </a:prstGeom>
              <a:blipFill rotWithShape="0">
                <a:blip r:embed="rId2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椭圆 34"/>
          <p:cNvSpPr/>
          <p:nvPr/>
        </p:nvSpPr>
        <p:spPr>
          <a:xfrm>
            <a:off x="5063541" y="4869159"/>
            <a:ext cx="2028739" cy="14401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479969" y="3317215"/>
                <a:ext cx="815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9" y="3317215"/>
                <a:ext cx="815223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985" r="-74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450073" y="1738092"/>
                <a:ext cx="12240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073" y="1738092"/>
                <a:ext cx="1224053" cy="461665"/>
              </a:xfrm>
              <a:prstGeom prst="rect">
                <a:avLst/>
              </a:prstGeom>
              <a:blipFill rotWithShape="0">
                <a:blip r:embed="rId2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830572" y="3131335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72" y="3131335"/>
                <a:ext cx="1687947" cy="1006109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94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0555 L 0.01649 0.04143 C 0.02014 0.04953 0.02534 0.05393 0.03073 0.05393 C 0.03698 0.05393 0.04184 0.04953 0.04548 0.04143 L 0.06215 0.00555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240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301 L -0.01927 0.04074 C -0.02291 0.04931 -0.02864 0.05394 -0.03455 0.05394 C -0.04132 0.05394 -0.0467 0.04931 -0.05034 0.04074 L -0.0684 0.00301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556 L 0.01649 0.04144 C 0.02014 0.04954 0.02535 0.05394 0.03073 0.05394 C 0.03698 0.05394 0.04184 0.04954 0.04549 0.04144 L 0.06215 0.00556 " pathEditMode="relative" rAng="0" ptsTypes="AAAAA">
                                      <p:cBhvr>
                                        <p:cTn id="7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2407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-0.01823 0.03773 C -0.02187 0.04629 -0.0276 0.05092 -0.03351 0.05092 C -0.04028 0.05092 -0.04566 0.04629 -0.0493 0.03773 L -0.06736 4.44444E-6 " pathEditMode="relative" rAng="0" ptsTypes="AAAAA">
                                      <p:cBhvr>
                                        <p:cTn id="7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25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3" grpId="0"/>
      <p:bldP spid="6" grpId="0" animBg="1"/>
      <p:bldP spid="7" grpId="0" animBg="1"/>
      <p:bldP spid="34" grpId="0"/>
      <p:bldP spid="8" grpId="0" animBg="1"/>
      <p:bldP spid="8" grpId="1" animBg="1"/>
      <p:bldP spid="40" grpId="0" animBg="1"/>
      <p:bldP spid="40" grpId="1" animBg="1"/>
      <p:bldP spid="41" grpId="0" animBg="1"/>
      <p:bldP spid="43" grpId="0" animBg="1"/>
      <p:bldP spid="44" grpId="0" animBg="1"/>
      <p:bldP spid="45" grpId="0"/>
      <p:bldP spid="46" grpId="0" animBg="1"/>
      <p:bldP spid="46" grpId="1" animBg="1"/>
      <p:bldP spid="49" grpId="0" animBg="1"/>
      <p:bldP spid="49" grpId="1" animBg="1"/>
      <p:bldP spid="50" grpId="0" animBg="1"/>
      <p:bldP spid="9" grpId="0"/>
      <p:bldP spid="51" grpId="0" animBg="1"/>
      <p:bldP spid="53" grpId="0" animBg="1"/>
      <p:bldP spid="57" grpId="0" animBg="1"/>
      <p:bldP spid="15" grpId="0" animBg="1"/>
      <p:bldP spid="20" grpId="0"/>
      <p:bldP spid="20" grpId="1"/>
      <p:bldP spid="23" grpId="0"/>
      <p:bldP spid="35" grpId="0" animBg="1"/>
      <p:bldP spid="36" grpId="2"/>
      <p:bldP spid="37" grpId="0"/>
      <p:bldP spid="37" grpId="1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94794" y="2636912"/>
            <a:ext cx="3262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  初 等 阵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3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2582" y="101284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初等阵：</a:t>
            </a:r>
            <a:r>
              <a:rPr lang="zh-CN" altLang="en-US" sz="2400" b="1" dirty="0">
                <a:latin typeface="+mn-ea"/>
                <a:ea typeface="+mn-ea"/>
              </a:rPr>
              <a:t>单位</a:t>
            </a:r>
            <a:r>
              <a:rPr lang="zh-CN" altLang="en-US" sz="2400" b="1" dirty="0" smtClean="0">
                <a:latin typeface="+mn-ea"/>
                <a:ea typeface="+mn-ea"/>
              </a:rPr>
              <a:t>阵经过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一次</a:t>
            </a:r>
            <a:r>
              <a:rPr lang="zh-CN" altLang="en-US" sz="2400" b="1" dirty="0" smtClean="0">
                <a:latin typeface="+mn-ea"/>
                <a:ea typeface="+mn-ea"/>
              </a:rPr>
              <a:t>初等变换得到的矩阵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97425" y="3294004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25" y="3294004"/>
                <a:ext cx="1687947" cy="10061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任意多边形 35"/>
          <p:cNvSpPr/>
          <p:nvPr/>
        </p:nvSpPr>
        <p:spPr>
          <a:xfrm rot="16200000">
            <a:off x="584039" y="3477757"/>
            <a:ext cx="426771" cy="171587"/>
          </a:xfrm>
          <a:custGeom>
            <a:avLst/>
            <a:gdLst>
              <a:gd name="connsiteX0" fmla="*/ 0 w 426771"/>
              <a:gd name="connsiteY0" fmla="*/ 171587 h 171587"/>
              <a:gd name="connsiteX1" fmla="*/ 200025 w 426771"/>
              <a:gd name="connsiteY1" fmla="*/ 137 h 171587"/>
              <a:gd name="connsiteX2" fmla="*/ 400050 w 426771"/>
              <a:gd name="connsiteY2" fmla="*/ 143012 h 171587"/>
              <a:gd name="connsiteX3" fmla="*/ 419100 w 426771"/>
              <a:gd name="connsiteY3" fmla="*/ 162062 h 1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71" h="171587">
                <a:moveTo>
                  <a:pt x="0" y="171587"/>
                </a:moveTo>
                <a:cubicBezTo>
                  <a:pt x="66675" y="88243"/>
                  <a:pt x="133350" y="4899"/>
                  <a:pt x="200025" y="137"/>
                </a:cubicBezTo>
                <a:cubicBezTo>
                  <a:pt x="266700" y="-4626"/>
                  <a:pt x="363537" y="116024"/>
                  <a:pt x="400050" y="143012"/>
                </a:cubicBezTo>
                <a:cubicBezTo>
                  <a:pt x="436563" y="170000"/>
                  <a:pt x="427831" y="166031"/>
                  <a:pt x="419100" y="162062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2342033" y="3785648"/>
            <a:ext cx="97840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305124" y="3302820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124" y="3302820"/>
                <a:ext cx="1687947" cy="100610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965101" y="3589789"/>
                <a:ext cx="10254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101" y="3589789"/>
                <a:ext cx="1025474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436881" y="3294004"/>
                <a:ext cx="14117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81" y="3294004"/>
                <a:ext cx="141178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3436881" y="3635955"/>
                <a:ext cx="14117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81" y="3635955"/>
                <a:ext cx="141178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3436881" y="3988122"/>
                <a:ext cx="14117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81" y="3988122"/>
                <a:ext cx="141178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707041" y="4940434"/>
                <a:ext cx="7399718" cy="496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(1)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对调阵：</a:t>
                </a:r>
                <a:r>
                  <a:rPr lang="zh-CN" altLang="en-US" sz="2400" dirty="0">
                    <a:latin typeface="+mn-ea"/>
                    <a:ea typeface="+mn-ea"/>
                  </a:rPr>
                  <a:t>单位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阵经过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对调</a:t>
                </a:r>
                <a:r>
                  <a:rPr lang="en-US" altLang="zh-CN" sz="2400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两行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(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列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)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得到，</a:t>
                </a:r>
                <a:r>
                  <a:rPr lang="zh-CN" altLang="en-US" sz="2400" dirty="0">
                    <a:latin typeface="+mn-ea"/>
                    <a:ea typeface="+mn-ea"/>
                  </a:rPr>
                  <a:t>记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𝒊𝒋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41" y="4940434"/>
                <a:ext cx="7399718" cy="496674"/>
              </a:xfrm>
              <a:prstGeom prst="rect">
                <a:avLst/>
              </a:prstGeom>
              <a:blipFill rotWithShape="0">
                <a:blip r:embed="rId15"/>
                <a:stretch>
                  <a:fillRect l="-1318" t="-9756" b="-2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840306" y="1759537"/>
            <a:ext cx="5193150" cy="1201959"/>
            <a:chOff x="797425" y="769451"/>
            <a:chExt cx="5193150" cy="12019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797425" y="932222"/>
                  <a:ext cx="1687947" cy="1006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25" y="932222"/>
                  <a:ext cx="1687947" cy="100610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任意多边形 42"/>
            <p:cNvSpPr/>
            <p:nvPr/>
          </p:nvSpPr>
          <p:spPr>
            <a:xfrm>
              <a:off x="1145609" y="769451"/>
              <a:ext cx="426771" cy="171587"/>
            </a:xfrm>
            <a:custGeom>
              <a:avLst/>
              <a:gdLst>
                <a:gd name="connsiteX0" fmla="*/ 0 w 426771"/>
                <a:gd name="connsiteY0" fmla="*/ 171587 h 171587"/>
                <a:gd name="connsiteX1" fmla="*/ 200025 w 426771"/>
                <a:gd name="connsiteY1" fmla="*/ 137 h 171587"/>
                <a:gd name="connsiteX2" fmla="*/ 400050 w 426771"/>
                <a:gd name="connsiteY2" fmla="*/ 143012 h 171587"/>
                <a:gd name="connsiteX3" fmla="*/ 419100 w 426771"/>
                <a:gd name="connsiteY3" fmla="*/ 162062 h 17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71" h="171587">
                  <a:moveTo>
                    <a:pt x="0" y="171587"/>
                  </a:moveTo>
                  <a:cubicBezTo>
                    <a:pt x="66675" y="88243"/>
                    <a:pt x="133350" y="4899"/>
                    <a:pt x="200025" y="137"/>
                  </a:cubicBezTo>
                  <a:cubicBezTo>
                    <a:pt x="266700" y="-4626"/>
                    <a:pt x="363537" y="116024"/>
                    <a:pt x="400050" y="143012"/>
                  </a:cubicBezTo>
                  <a:cubicBezTo>
                    <a:pt x="436563" y="170000"/>
                    <a:pt x="427831" y="166031"/>
                    <a:pt x="419100" y="162062"/>
                  </a:cubicBezTo>
                </a:path>
              </a:pathLst>
            </a:custGeom>
            <a:ln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右箭头 43"/>
            <p:cNvSpPr/>
            <p:nvPr/>
          </p:nvSpPr>
          <p:spPr>
            <a:xfrm>
              <a:off x="2342033" y="1423866"/>
              <a:ext cx="978408" cy="720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3305124" y="941038"/>
                  <a:ext cx="1687947" cy="1006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/>
                              </m:mr>
                              <m:mr>
                                <m:e/>
                                <m:e/>
                                <m:e/>
                              </m:mr>
                              <m:mr>
                                <m:e/>
                                <m:e/>
                                <m:e/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124" y="941038"/>
                  <a:ext cx="1687947" cy="100610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4022399" y="958244"/>
                  <a:ext cx="254878" cy="976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399" y="958244"/>
                  <a:ext cx="254878" cy="97661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3436881" y="970533"/>
                  <a:ext cx="273500" cy="10008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881" y="970533"/>
                  <a:ext cx="273500" cy="10008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4601851" y="970533"/>
                  <a:ext cx="254878" cy="976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1851" y="970533"/>
                  <a:ext cx="254878" cy="9766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4965101" y="1228007"/>
                  <a:ext cx="10254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101" y="1228007"/>
                  <a:ext cx="1025474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直接连接符 25"/>
          <p:cNvCxnSpPr/>
          <p:nvPr/>
        </p:nvCxnSpPr>
        <p:spPr>
          <a:xfrm>
            <a:off x="3352749" y="4357454"/>
            <a:ext cx="1687947" cy="0"/>
          </a:xfrm>
          <a:prstGeom prst="line">
            <a:avLst/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348005" y="3050934"/>
            <a:ext cx="1687947" cy="0"/>
          </a:xfrm>
          <a:prstGeom prst="line">
            <a:avLst/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03003 0.01412 C -0.0368 0.0169 -0.04045 0.02129 -0.04045 0.02592 C -0.04045 0.03125 -0.0368 0.03565 -0.03003 0.03842 L -4.16667E-6 0.05278 " pathEditMode="relative" rAng="5400000" ptsTypes="AAAAA">
                                      <p:cBhvr>
                                        <p:cTn id="4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263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277 L 0.02987 -0.00949 C 0.03664 -0.01181 0.04028 -0.01598 0.04028 -0.01991 C 0.04028 -0.02454 0.03664 -0.02848 0.02987 -0.03079 L -0.00018 -0.04398 " pathEditMode="relative" rAng="16200000" ptsTypes="AAAAA">
                                      <p:cBhvr>
                                        <p:cTn id="4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 animBg="1"/>
      <p:bldP spid="37" grpId="0" animBg="1"/>
      <p:bldP spid="38" grpId="0"/>
      <p:bldP spid="52" grpId="0"/>
      <p:bldP spid="3" grpId="0" animBg="1"/>
      <p:bldP spid="3" grpId="1" animBg="1"/>
      <p:bldP spid="54" grpId="0" animBg="1"/>
      <p:bldP spid="54" grpId="1" animBg="1"/>
      <p:bldP spid="55" grpId="0" animBg="1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617894" y="3609247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94" y="3609247"/>
                <a:ext cx="1687947" cy="1006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右箭头 43"/>
          <p:cNvSpPr/>
          <p:nvPr/>
        </p:nvSpPr>
        <p:spPr>
          <a:xfrm>
            <a:off x="3162502" y="4100891"/>
            <a:ext cx="97840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4125593" y="3618063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3" y="3618063"/>
                <a:ext cx="1687947" cy="10061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4265417" y="3647558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17" y="3647558"/>
                <a:ext cx="254878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842127" y="3647557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127" y="3647557"/>
                <a:ext cx="254878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422320" y="3647558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320" y="3647558"/>
                <a:ext cx="254878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821414" y="1489324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414" y="1489324"/>
                <a:ext cx="1687947" cy="100610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箭头 36"/>
          <p:cNvSpPr/>
          <p:nvPr/>
        </p:nvSpPr>
        <p:spPr>
          <a:xfrm>
            <a:off x="3366022" y="1980968"/>
            <a:ext cx="97840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4329113" y="1498140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113" y="1498140"/>
                <a:ext cx="1687947" cy="10061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460870" y="1489324"/>
                <a:ext cx="14117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70" y="1489324"/>
                <a:ext cx="141178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4460870" y="1831275"/>
                <a:ext cx="14117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70" y="1831275"/>
                <a:ext cx="141178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4460870" y="2183442"/>
                <a:ext cx="14117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70" y="2183442"/>
                <a:ext cx="141178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924631" y="5465211"/>
                <a:ext cx="71913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(2)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倍乘阵：</a:t>
                </a:r>
                <a:r>
                  <a:rPr lang="zh-CN" altLang="en-US" sz="2400" dirty="0">
                    <a:latin typeface="+mn-ea"/>
                    <a:ea typeface="+mn-ea"/>
                  </a:rPr>
                  <a:t>单位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阵经过</a:t>
                </a:r>
                <a:r>
                  <a:rPr lang="en-US" altLang="zh-CN" sz="2400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行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(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列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)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乘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倍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得到，</a:t>
                </a:r>
                <a:r>
                  <a:rPr lang="zh-CN" altLang="en-US" sz="2400" dirty="0">
                    <a:latin typeface="+mn-ea"/>
                    <a:ea typeface="+mn-ea"/>
                  </a:rPr>
                  <a:t>记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31" y="5465211"/>
                <a:ext cx="7191328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1357" t="-12000" r="-85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467196" y="1831275"/>
                <a:ext cx="14117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196" y="1831275"/>
                <a:ext cx="141178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403648" y="9154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行倍乘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440041" y="1805975"/>
                <a:ext cx="551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41" y="1805975"/>
                <a:ext cx="55194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2088" r="-7692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2136648" y="2142902"/>
            <a:ext cx="10245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582650" y="29331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列倍乘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2241630" y="3278225"/>
                <a:ext cx="551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630" y="3278225"/>
                <a:ext cx="55194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2222" r="-7778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/>
          <p:cNvCxnSpPr/>
          <p:nvPr/>
        </p:nvCxnSpPr>
        <p:spPr>
          <a:xfrm>
            <a:off x="2539885" y="3605296"/>
            <a:ext cx="0" cy="991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850898" y="3660159"/>
                <a:ext cx="272510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98" y="3660159"/>
                <a:ext cx="272510" cy="97661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639013" y="1660590"/>
                <a:ext cx="4324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013" y="1660590"/>
                <a:ext cx="432426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12676" r="-2817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394255" y="3758252"/>
                <a:ext cx="4510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255" y="3758252"/>
                <a:ext cx="451086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12162" r="-270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27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45" grpId="0"/>
      <p:bldP spid="46" grpId="0" animBg="1"/>
      <p:bldP spid="49" grpId="0" animBg="1"/>
      <p:bldP spid="50" grpId="0" animBg="1"/>
      <p:bldP spid="35" grpId="0"/>
      <p:bldP spid="37" grpId="0" animBg="1"/>
      <p:bldP spid="38" grpId="0"/>
      <p:bldP spid="3" grpId="0" animBg="1"/>
      <p:bldP spid="54" grpId="0" animBg="1"/>
      <p:bldP spid="55" grpId="0" animBg="1"/>
      <p:bldP spid="56" grpId="0"/>
      <p:bldP spid="24" grpId="0" animBg="1"/>
      <p:bldP spid="5" grpId="0"/>
      <p:bldP spid="29" grpId="0"/>
      <p:bldP spid="33" grpId="0"/>
      <p:bldP spid="40" grpId="0" animBg="1"/>
      <p:bldP spid="10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010032" y="3432451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32" y="3432451"/>
                <a:ext cx="1687947" cy="1006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右箭头 43"/>
          <p:cNvSpPr/>
          <p:nvPr/>
        </p:nvSpPr>
        <p:spPr>
          <a:xfrm>
            <a:off x="2554640" y="3924095"/>
            <a:ext cx="97840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3517731" y="3441267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31" y="3441267"/>
                <a:ext cx="1687947" cy="10061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657555" y="3470762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55" y="3470762"/>
                <a:ext cx="254878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234265" y="3470761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265" y="3470761"/>
                <a:ext cx="254878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4814458" y="3470762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58" y="3470762"/>
                <a:ext cx="254878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088414" y="1246372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14" y="1246372"/>
                <a:ext cx="1687947" cy="100610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箭头 36"/>
          <p:cNvSpPr/>
          <p:nvPr/>
        </p:nvSpPr>
        <p:spPr>
          <a:xfrm>
            <a:off x="2633022" y="1738016"/>
            <a:ext cx="97840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596113" y="1255188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13" y="1255188"/>
                <a:ext cx="1687947" cy="10061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727870" y="1246372"/>
                <a:ext cx="14117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70" y="1246372"/>
                <a:ext cx="141178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3727870" y="1588323"/>
                <a:ext cx="14117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70" y="1588323"/>
                <a:ext cx="141178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3727870" y="1940490"/>
                <a:ext cx="14117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70" y="1940490"/>
                <a:ext cx="141178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707041" y="4940434"/>
                <a:ext cx="7794057" cy="496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(3)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倍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加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阵：</a:t>
                </a:r>
                <a:r>
                  <a:rPr lang="zh-CN" altLang="en-US" sz="2400" dirty="0">
                    <a:latin typeface="+mn-ea"/>
                    <a:ea typeface="+mn-ea"/>
                  </a:rPr>
                  <a:t>单位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阵经过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行的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倍加到</a:t>
                </a:r>
                <a:r>
                  <a:rPr lang="en-US" altLang="zh-CN" sz="2400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行上去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，</a:t>
                </a:r>
                <a:r>
                  <a:rPr lang="zh-CN" altLang="en-US" sz="2400" dirty="0">
                    <a:latin typeface="+mn-ea"/>
                    <a:ea typeface="+mn-ea"/>
                  </a:rPr>
                  <a:t>记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𝒊𝒋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41" y="4940434"/>
                <a:ext cx="7794057" cy="496674"/>
              </a:xfrm>
              <a:prstGeom prst="rect">
                <a:avLst/>
              </a:prstGeom>
              <a:blipFill rotWithShape="0">
                <a:blip r:embed="rId13"/>
                <a:stretch>
                  <a:fillRect l="-1251" t="-9756" b="-2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739280" y="1264913"/>
                <a:ext cx="14117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80" y="1264913"/>
                <a:ext cx="141178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70648" y="6724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行倍加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72566" y="1802443"/>
                <a:ext cx="551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6" y="1802443"/>
                <a:ext cx="55194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2222" r="-7778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545231" y="26312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列倍加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2070291" y="3138587"/>
                <a:ext cx="551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291" y="3138587"/>
                <a:ext cx="55194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2222" r="-7778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62843" y="3470761"/>
                <a:ext cx="272510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b="1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1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1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43" y="3470761"/>
                <a:ext cx="272510" cy="97661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653154" y="1387348"/>
                <a:ext cx="9582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154" y="1387348"/>
                <a:ext cx="958276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1911" r="-127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2534256" y="3596102"/>
                <a:ext cx="9834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256" y="3596102"/>
                <a:ext cx="983474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3106" r="-124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任意多边形 1"/>
          <p:cNvSpPr/>
          <p:nvPr/>
        </p:nvSpPr>
        <p:spPr>
          <a:xfrm>
            <a:off x="365575" y="1428750"/>
            <a:ext cx="910775" cy="552450"/>
          </a:xfrm>
          <a:custGeom>
            <a:avLst/>
            <a:gdLst>
              <a:gd name="connsiteX0" fmla="*/ 205925 w 910775"/>
              <a:gd name="connsiteY0" fmla="*/ 552450 h 552450"/>
              <a:gd name="connsiteX1" fmla="*/ 44000 w 910775"/>
              <a:gd name="connsiteY1" fmla="*/ 238125 h 552450"/>
              <a:gd name="connsiteX2" fmla="*/ 910775 w 910775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0775" h="552450">
                <a:moveTo>
                  <a:pt x="205925" y="552450"/>
                </a:moveTo>
                <a:cubicBezTo>
                  <a:pt x="66225" y="441325"/>
                  <a:pt x="-73475" y="330200"/>
                  <a:pt x="44000" y="238125"/>
                </a:cubicBezTo>
                <a:cubicBezTo>
                  <a:pt x="161475" y="146050"/>
                  <a:pt x="536125" y="73025"/>
                  <a:pt x="91077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7334119" flipV="1">
            <a:off x="1534048" y="2821478"/>
            <a:ext cx="740999" cy="799251"/>
          </a:xfrm>
          <a:custGeom>
            <a:avLst/>
            <a:gdLst>
              <a:gd name="connsiteX0" fmla="*/ 205925 w 910775"/>
              <a:gd name="connsiteY0" fmla="*/ 552450 h 552450"/>
              <a:gd name="connsiteX1" fmla="*/ 44000 w 910775"/>
              <a:gd name="connsiteY1" fmla="*/ 238125 h 552450"/>
              <a:gd name="connsiteX2" fmla="*/ 910775 w 910775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0775" h="552450">
                <a:moveTo>
                  <a:pt x="205925" y="552450"/>
                </a:moveTo>
                <a:cubicBezTo>
                  <a:pt x="66225" y="441325"/>
                  <a:pt x="-73475" y="330200"/>
                  <a:pt x="44000" y="238125"/>
                </a:cubicBezTo>
                <a:cubicBezTo>
                  <a:pt x="161475" y="146050"/>
                  <a:pt x="536125" y="73025"/>
                  <a:pt x="91077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2514618" y="3606210"/>
                <a:ext cx="103938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8" y="3606210"/>
                <a:ext cx="1039387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2941" r="-2353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4815085" y="3470761"/>
                <a:ext cx="272510" cy="9843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085" y="3470761"/>
                <a:ext cx="272510" cy="984308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380611" y="1585742"/>
                <a:ext cx="1361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11" y="1585742"/>
                <a:ext cx="1361719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1345" r="-672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247168" y="3739203"/>
                <a:ext cx="1361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68" y="3739203"/>
                <a:ext cx="1361719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1345" r="-672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3509235" y="5405141"/>
            <a:ext cx="3260829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+mn-ea"/>
                <a:ea typeface="+mn-ea"/>
              </a:rPr>
              <a:t>列的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倍加</a:t>
            </a:r>
            <a:r>
              <a:rPr lang="zh-CN" altLang="en-US" sz="2400" dirty="0" smtClean="0">
                <a:latin typeface="+mn-ea"/>
                <a:ea typeface="+mn-ea"/>
              </a:rPr>
              <a:t>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2400" dirty="0" smtClean="0">
                <a:latin typeface="+mn-ea"/>
                <a:ea typeface="+mn-ea"/>
              </a:rPr>
              <a:t>列上去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9" name="任意多边形 38"/>
          <p:cNvSpPr/>
          <p:nvPr/>
        </p:nvSpPr>
        <p:spPr>
          <a:xfrm rot="3014972">
            <a:off x="1406217" y="2870016"/>
            <a:ext cx="847408" cy="806967"/>
          </a:xfrm>
          <a:custGeom>
            <a:avLst/>
            <a:gdLst>
              <a:gd name="connsiteX0" fmla="*/ 205925 w 910775"/>
              <a:gd name="connsiteY0" fmla="*/ 552450 h 552450"/>
              <a:gd name="connsiteX1" fmla="*/ 44000 w 910775"/>
              <a:gd name="connsiteY1" fmla="*/ 238125 h 552450"/>
              <a:gd name="connsiteX2" fmla="*/ 910775 w 910775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0775" h="552450">
                <a:moveTo>
                  <a:pt x="205925" y="552450"/>
                </a:moveTo>
                <a:cubicBezTo>
                  <a:pt x="66225" y="441325"/>
                  <a:pt x="-73475" y="330200"/>
                  <a:pt x="44000" y="238125"/>
                </a:cubicBezTo>
                <a:cubicBezTo>
                  <a:pt x="161475" y="146050"/>
                  <a:pt x="536125" y="73025"/>
                  <a:pt x="91077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 rot="17605611" flipV="1">
            <a:off x="5817831" y="3978500"/>
            <a:ext cx="177914" cy="260068"/>
          </a:xfrm>
          <a:custGeom>
            <a:avLst/>
            <a:gdLst>
              <a:gd name="connsiteX0" fmla="*/ 205925 w 910775"/>
              <a:gd name="connsiteY0" fmla="*/ 552450 h 552450"/>
              <a:gd name="connsiteX1" fmla="*/ 44000 w 910775"/>
              <a:gd name="connsiteY1" fmla="*/ 238125 h 552450"/>
              <a:gd name="connsiteX2" fmla="*/ 910775 w 910775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0775" h="552450">
                <a:moveTo>
                  <a:pt x="205925" y="552450"/>
                </a:moveTo>
                <a:cubicBezTo>
                  <a:pt x="66225" y="441325"/>
                  <a:pt x="-73475" y="330200"/>
                  <a:pt x="44000" y="238125"/>
                </a:cubicBezTo>
                <a:cubicBezTo>
                  <a:pt x="161475" y="146050"/>
                  <a:pt x="536125" y="73025"/>
                  <a:pt x="910775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rot="13185473">
            <a:off x="5930466" y="1883574"/>
            <a:ext cx="209832" cy="208007"/>
          </a:xfrm>
          <a:custGeom>
            <a:avLst/>
            <a:gdLst>
              <a:gd name="connsiteX0" fmla="*/ 205925 w 910775"/>
              <a:gd name="connsiteY0" fmla="*/ 552450 h 552450"/>
              <a:gd name="connsiteX1" fmla="*/ 44000 w 910775"/>
              <a:gd name="connsiteY1" fmla="*/ 238125 h 552450"/>
              <a:gd name="connsiteX2" fmla="*/ 910775 w 910775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0775" h="552450">
                <a:moveTo>
                  <a:pt x="205925" y="552450"/>
                </a:moveTo>
                <a:cubicBezTo>
                  <a:pt x="66225" y="441325"/>
                  <a:pt x="-73475" y="330200"/>
                  <a:pt x="44000" y="238125"/>
                </a:cubicBezTo>
                <a:cubicBezTo>
                  <a:pt x="161475" y="146050"/>
                  <a:pt x="536125" y="73025"/>
                  <a:pt x="910775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7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-0.10469 0.00162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45" grpId="0"/>
      <p:bldP spid="46" grpId="0" animBg="1"/>
      <p:bldP spid="49" grpId="0" animBg="1"/>
      <p:bldP spid="50" grpId="0" animBg="1"/>
      <p:bldP spid="35" grpId="0"/>
      <p:bldP spid="37" grpId="0" animBg="1"/>
      <p:bldP spid="38" grpId="0"/>
      <p:bldP spid="3" grpId="0" animBg="1"/>
      <p:bldP spid="54" grpId="0" animBg="1"/>
      <p:bldP spid="55" grpId="0" animBg="1"/>
      <p:bldP spid="56" grpId="0"/>
      <p:bldP spid="24" grpId="0" animBg="1"/>
      <p:bldP spid="4" grpId="0"/>
      <p:bldP spid="4" grpId="1"/>
      <p:bldP spid="5" grpId="0"/>
      <p:bldP spid="29" grpId="0"/>
      <p:bldP spid="29" grpId="1"/>
      <p:bldP spid="33" grpId="0"/>
      <p:bldP spid="33" grpId="1"/>
      <p:bldP spid="40" grpId="0" animBg="1"/>
      <p:bldP spid="40" grpId="1" animBg="1"/>
      <p:bldP spid="10" grpId="0"/>
      <p:bldP spid="41" grpId="0"/>
      <p:bldP spid="41" grpId="1"/>
      <p:bldP spid="2" grpId="0" animBg="1"/>
      <p:bldP spid="36" grpId="0" animBg="1"/>
      <p:bldP spid="36" grpId="1" animBg="1"/>
      <p:bldP spid="47" grpId="0" animBg="1"/>
      <p:bldP spid="48" grpId="0" animBg="1"/>
      <p:bldP spid="23" grpId="0"/>
      <p:bldP spid="51" grpId="0"/>
      <p:bldP spid="25" grpId="0" animBg="1"/>
      <p:bldP spid="39" grpId="0" animBg="1"/>
      <p:bldP spid="43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934126" y="5034285"/>
                <a:ext cx="2071721" cy="1098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126" y="5034285"/>
                <a:ext cx="2071721" cy="1098442"/>
              </a:xfrm>
              <a:prstGeom prst="rect">
                <a:avLst/>
              </a:prstGeom>
              <a:blipFill rotWithShape="0">
                <a:blip r:embed="rId3"/>
                <a:stretch>
                  <a:fillRect l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59583" y="69304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初等变换的矩阵表示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38658" y="1541545"/>
                <a:ext cx="1963866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8" y="1541545"/>
                <a:ext cx="1963866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247775" y="1352413"/>
            <a:ext cx="426771" cy="171587"/>
          </a:xfrm>
          <a:custGeom>
            <a:avLst/>
            <a:gdLst>
              <a:gd name="connsiteX0" fmla="*/ 0 w 426771"/>
              <a:gd name="connsiteY0" fmla="*/ 171587 h 171587"/>
              <a:gd name="connsiteX1" fmla="*/ 200025 w 426771"/>
              <a:gd name="connsiteY1" fmla="*/ 137 h 171587"/>
              <a:gd name="connsiteX2" fmla="*/ 400050 w 426771"/>
              <a:gd name="connsiteY2" fmla="*/ 143012 h 171587"/>
              <a:gd name="connsiteX3" fmla="*/ 419100 w 426771"/>
              <a:gd name="connsiteY3" fmla="*/ 162062 h 1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71" h="171587">
                <a:moveTo>
                  <a:pt x="0" y="171587"/>
                </a:moveTo>
                <a:cubicBezTo>
                  <a:pt x="66675" y="88243"/>
                  <a:pt x="133350" y="4899"/>
                  <a:pt x="200025" y="137"/>
                </a:cubicBezTo>
                <a:cubicBezTo>
                  <a:pt x="266700" y="-4626"/>
                  <a:pt x="363537" y="116024"/>
                  <a:pt x="400050" y="143012"/>
                </a:cubicBezTo>
                <a:cubicBezTo>
                  <a:pt x="436563" y="170000"/>
                  <a:pt x="427831" y="166031"/>
                  <a:pt x="419100" y="162062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444199" y="2006828"/>
            <a:ext cx="97840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407290" y="1524000"/>
                <a:ext cx="1684221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290" y="1524000"/>
                <a:ext cx="1684221" cy="10061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112709" y="1573562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709" y="1573562"/>
                <a:ext cx="254878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543388" y="1562613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88" y="1562613"/>
                <a:ext cx="254878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704017" y="1553495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017" y="1553495"/>
                <a:ext cx="254878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895865" y="3118280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65" y="3118280"/>
                <a:ext cx="1687947" cy="10061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任意多边形 42"/>
          <p:cNvSpPr/>
          <p:nvPr/>
        </p:nvSpPr>
        <p:spPr>
          <a:xfrm>
            <a:off x="1244049" y="2955509"/>
            <a:ext cx="426771" cy="171587"/>
          </a:xfrm>
          <a:custGeom>
            <a:avLst/>
            <a:gdLst>
              <a:gd name="connsiteX0" fmla="*/ 0 w 426771"/>
              <a:gd name="connsiteY0" fmla="*/ 171587 h 171587"/>
              <a:gd name="connsiteX1" fmla="*/ 200025 w 426771"/>
              <a:gd name="connsiteY1" fmla="*/ 137 h 171587"/>
              <a:gd name="connsiteX2" fmla="*/ 400050 w 426771"/>
              <a:gd name="connsiteY2" fmla="*/ 143012 h 171587"/>
              <a:gd name="connsiteX3" fmla="*/ 419100 w 426771"/>
              <a:gd name="connsiteY3" fmla="*/ 162062 h 1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71" h="171587">
                <a:moveTo>
                  <a:pt x="0" y="171587"/>
                </a:moveTo>
                <a:cubicBezTo>
                  <a:pt x="66675" y="88243"/>
                  <a:pt x="133350" y="4899"/>
                  <a:pt x="200025" y="137"/>
                </a:cubicBezTo>
                <a:cubicBezTo>
                  <a:pt x="266700" y="-4626"/>
                  <a:pt x="363537" y="116024"/>
                  <a:pt x="400050" y="143012"/>
                </a:cubicBezTo>
                <a:cubicBezTo>
                  <a:pt x="436563" y="170000"/>
                  <a:pt x="427831" y="166031"/>
                  <a:pt x="419100" y="162062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2440473" y="3609924"/>
            <a:ext cx="97840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3403564" y="3127096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564" y="3127096"/>
                <a:ext cx="1687947" cy="100610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543388" y="3156591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88" y="3156591"/>
                <a:ext cx="254878" cy="97661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120098" y="3174826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98" y="3174826"/>
                <a:ext cx="254878" cy="9766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4700291" y="3156591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291" y="3156591"/>
                <a:ext cx="254878" cy="97661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45609" y="5065704"/>
                <a:ext cx="391793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09" y="5065704"/>
                <a:ext cx="3917932" cy="97661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276868" y="5117232"/>
                <a:ext cx="346410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868" y="5117232"/>
                <a:ext cx="346410" cy="97661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5859025" y="5120320"/>
                <a:ext cx="346410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25" y="5120320"/>
                <a:ext cx="346410" cy="97661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6437253" y="5117232"/>
                <a:ext cx="355266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253" y="5117232"/>
                <a:ext cx="355266" cy="97661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>
            <a:off x="5091511" y="4725144"/>
            <a:ext cx="2360809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3194571" y="1068825"/>
            <a:ext cx="2360809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485707" y="1708097"/>
                <a:ext cx="815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07" y="1708097"/>
                <a:ext cx="81522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3008" r="-1504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450073" y="1738092"/>
                <a:ext cx="12240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073" y="1738092"/>
                <a:ext cx="1224053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063541" y="3414065"/>
                <a:ext cx="10254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41" y="3414065"/>
                <a:ext cx="1025474" cy="461665"/>
              </a:xfrm>
              <a:prstGeom prst="rect">
                <a:avLst/>
              </a:prstGeom>
              <a:blipFill rotWithShape="0">
                <a:blip r:embed="rId2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4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9"/>
          <p:cNvGrpSpPr>
            <a:grpSpLocks/>
          </p:cNvGrpSpPr>
          <p:nvPr/>
        </p:nvGrpSpPr>
        <p:grpSpPr bwMode="auto">
          <a:xfrm>
            <a:off x="899592" y="764704"/>
            <a:ext cx="6883708" cy="2526364"/>
            <a:chOff x="928662" y="1406802"/>
            <a:chExt cx="7286676" cy="2808016"/>
          </a:xfrm>
        </p:grpSpPr>
        <p:sp>
          <p:nvSpPr>
            <p:cNvPr id="34" name="圆角矩形 33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35" name="流程图: 终止 34"/>
            <p:cNvSpPr/>
            <p:nvPr/>
          </p:nvSpPr>
          <p:spPr>
            <a:xfrm>
              <a:off x="1225762" y="1406802"/>
              <a:ext cx="1928825" cy="642942"/>
            </a:xfrm>
            <a:prstGeom prst="flowChartTerminator">
              <a:avLst/>
            </a:prstGeom>
            <a:solidFill>
              <a:srgbClr val="77CEEF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1-2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132184" y="2041189"/>
                <a:ext cx="1815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84" y="2041189"/>
                <a:ext cx="1815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0000" r="-6333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1253162" y="1841563"/>
            <a:ext cx="2732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经过一次初等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列</a:t>
            </a:r>
            <a:r>
              <a:rPr lang="zh-CN" altLang="en-US" sz="2000" dirty="0" smtClean="0">
                <a:latin typeface="+mn-ea"/>
                <a:ea typeface="+mn-ea"/>
              </a:rPr>
              <a:t>变换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847662" y="2027886"/>
                <a:ext cx="1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662" y="2027886"/>
                <a:ext cx="18905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4839" r="-6451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 flipV="1">
            <a:off x="1407968" y="2241673"/>
            <a:ext cx="2439694" cy="14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304438" y="2280231"/>
            <a:ext cx="2732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右乘</a:t>
            </a:r>
            <a:r>
              <a:rPr lang="zh-CN" altLang="en-US" sz="2000" dirty="0">
                <a:latin typeface="+mn-ea"/>
                <a:ea typeface="+mn-ea"/>
              </a:rPr>
              <a:t>相应</a:t>
            </a:r>
            <a:r>
              <a:rPr lang="zh-CN" altLang="en-US" sz="2000" dirty="0" smtClean="0">
                <a:latin typeface="+mn-ea"/>
                <a:ea typeface="+mn-ea"/>
              </a:rPr>
              <a:t>变换的初等阵</a:t>
            </a:r>
            <a:endParaRPr lang="zh-CN" altLang="en-US" sz="20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4341446" y="2056084"/>
                <a:ext cx="1815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446" y="2056084"/>
                <a:ext cx="18157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6667" r="-66667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4462424" y="1856458"/>
            <a:ext cx="2732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经过一次初等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行</a:t>
            </a:r>
            <a:r>
              <a:rPr lang="zh-CN" altLang="en-US" sz="2000" dirty="0" smtClean="0">
                <a:latin typeface="+mn-ea"/>
                <a:ea typeface="+mn-ea"/>
              </a:rPr>
              <a:t>变换</a:t>
            </a:r>
            <a:endParaRPr lang="zh-CN" altLang="en-US" sz="20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7083999" y="2081160"/>
                <a:ext cx="1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99" y="2081160"/>
                <a:ext cx="18905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4839" r="-64516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箭头连接符 54"/>
          <p:cNvCxnSpPr>
            <a:endCxn id="54" idx="1"/>
          </p:cNvCxnSpPr>
          <p:nvPr/>
        </p:nvCxnSpPr>
        <p:spPr>
          <a:xfrm flipV="1">
            <a:off x="4639015" y="2265826"/>
            <a:ext cx="2444984" cy="14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13700" y="2295126"/>
            <a:ext cx="2732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左乘</a:t>
            </a:r>
            <a:r>
              <a:rPr lang="zh-CN" altLang="en-US" sz="2000" dirty="0">
                <a:latin typeface="+mn-ea"/>
                <a:ea typeface="+mn-ea"/>
              </a:rPr>
              <a:t>相应</a:t>
            </a:r>
            <a:r>
              <a:rPr lang="zh-CN" altLang="en-US" sz="2000" dirty="0" smtClean="0">
                <a:latin typeface="+mn-ea"/>
                <a:ea typeface="+mn-ea"/>
              </a:rPr>
              <a:t>变换的初等阵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3913" y="3502744"/>
            <a:ext cx="2647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以初等行变换为例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07927" y="4048236"/>
            <a:ext cx="1960521" cy="609462"/>
            <a:chOff x="2637206" y="4201049"/>
            <a:chExt cx="1960521" cy="6094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2637206" y="4390881"/>
                  <a:ext cx="18157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206" y="4390881"/>
                  <a:ext cx="18157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6667" r="-66667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3184893" y="4201049"/>
                  <a:ext cx="1123821" cy="4247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893" y="4201049"/>
                  <a:ext cx="1123821" cy="4247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4408675" y="4441179"/>
                  <a:ext cx="18905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8675" y="4441179"/>
                  <a:ext cx="18905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8065" r="-61290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箭头连接符 60"/>
            <p:cNvCxnSpPr/>
            <p:nvPr/>
          </p:nvCxnSpPr>
          <p:spPr>
            <a:xfrm flipV="1">
              <a:off x="3083367" y="4629923"/>
              <a:ext cx="1206097" cy="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1555614" y="4509273"/>
                <a:ext cx="1072545" cy="429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左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𝒊𝒋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14" y="4509273"/>
                <a:ext cx="1072545" cy="429220"/>
              </a:xfrm>
              <a:prstGeom prst="rect">
                <a:avLst/>
              </a:prstGeom>
              <a:blipFill rotWithShape="0">
                <a:blip r:embed="rId10"/>
                <a:stretch>
                  <a:fillRect l="-3409" t="-5714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2951566" y="4288366"/>
                <a:ext cx="1085148" cy="4043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66" y="4288366"/>
                <a:ext cx="1085148" cy="404341"/>
              </a:xfrm>
              <a:prstGeom prst="rect">
                <a:avLst/>
              </a:prstGeom>
              <a:blipFill rotWithShape="0">
                <a:blip r:embed="rId11"/>
                <a:stretch>
                  <a:fillRect r="-1685" b="-23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4691134" y="4042309"/>
            <a:ext cx="3397463" cy="886394"/>
            <a:chOff x="4691134" y="4042309"/>
            <a:chExt cx="3397463" cy="886394"/>
          </a:xfrm>
        </p:grpSpPr>
        <p:grpSp>
          <p:nvGrpSpPr>
            <p:cNvPr id="64" name="组合 63"/>
            <p:cNvGrpSpPr/>
            <p:nvPr/>
          </p:nvGrpSpPr>
          <p:grpSpPr>
            <a:xfrm>
              <a:off x="4691134" y="4042309"/>
              <a:ext cx="1960521" cy="609462"/>
              <a:chOff x="2637206" y="4201049"/>
              <a:chExt cx="1960521" cy="6094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637206" y="4390881"/>
                    <a:ext cx="181579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7206" y="4390881"/>
                    <a:ext cx="181579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62069" r="-68966"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矩形 65"/>
                  <p:cNvSpPr/>
                  <p:nvPr/>
                </p:nvSpPr>
                <p:spPr>
                  <a:xfrm>
                    <a:off x="3184893" y="4201049"/>
                    <a:ext cx="1123821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66" name="矩形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4893" y="4201049"/>
                    <a:ext cx="1123821" cy="40011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4408675" y="4441179"/>
                    <a:ext cx="189052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8675" y="4441179"/>
                    <a:ext cx="189052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54839" r="-64516"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接箭头连接符 67"/>
              <p:cNvCxnSpPr/>
              <p:nvPr/>
            </p:nvCxnSpPr>
            <p:spPr>
              <a:xfrm flipV="1">
                <a:off x="3083367" y="4629923"/>
                <a:ext cx="1206097" cy="3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/>
                <p:cNvSpPr/>
                <p:nvPr/>
              </p:nvSpPr>
              <p:spPr>
                <a:xfrm>
                  <a:off x="5102755" y="4528593"/>
                  <a:ext cx="139595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左乘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𝒌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a14:m>
                  <a:endParaRPr lang="zh-CN" altLang="en-US" sz="20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2755" y="4528593"/>
                  <a:ext cx="1395952" cy="40011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47" t="-7576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6634773" y="4282439"/>
                  <a:ext cx="145382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773" y="4282439"/>
                  <a:ext cx="1453824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418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2993291" y="5320770"/>
            <a:ext cx="3414684" cy="871520"/>
            <a:chOff x="2993291" y="5320770"/>
            <a:chExt cx="3414684" cy="871520"/>
          </a:xfrm>
        </p:grpSpPr>
        <p:grpSp>
          <p:nvGrpSpPr>
            <p:cNvPr id="71" name="组合 70"/>
            <p:cNvGrpSpPr/>
            <p:nvPr/>
          </p:nvGrpSpPr>
          <p:grpSpPr>
            <a:xfrm>
              <a:off x="2993291" y="5320770"/>
              <a:ext cx="1901635" cy="609462"/>
              <a:chOff x="2637206" y="4201049"/>
              <a:chExt cx="1960521" cy="6094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2637206" y="4390881"/>
                    <a:ext cx="181579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7206" y="4390881"/>
                    <a:ext cx="181579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56667" r="-66667"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矩形 72"/>
                  <p:cNvSpPr/>
                  <p:nvPr/>
                </p:nvSpPr>
                <p:spPr>
                  <a:xfrm>
                    <a:off x="3184893" y="4201049"/>
                    <a:ext cx="1123821" cy="42479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73" name="矩形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4893" y="4201049"/>
                    <a:ext cx="1123821" cy="424796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4408675" y="4441179"/>
                    <a:ext cx="189052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8675" y="4441179"/>
                    <a:ext cx="189052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58065" r="-61290"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直接箭头连接符 74"/>
              <p:cNvCxnSpPr/>
              <p:nvPr/>
            </p:nvCxnSpPr>
            <p:spPr>
              <a:xfrm flipV="1">
                <a:off x="3083367" y="4629923"/>
                <a:ext cx="1206097" cy="3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3331614" y="5763070"/>
                  <a:ext cx="1421771" cy="429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左</a:t>
                  </a:r>
                  <a:r>
                    <a:rPr lang="zh-CN" altLang="en-US" sz="2000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乘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altLang="zh-CN" sz="2000" b="1" dirty="0" smtClean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(</a:t>
                  </a:r>
                  <a:r>
                    <a:rPr lang="en-US" altLang="zh-CN" sz="2000" b="1" i="1" dirty="0" smtClean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k</a:t>
                  </a:r>
                  <a:r>
                    <a:rPr lang="en-US" altLang="zh-CN" sz="2000" b="1" dirty="0" smtClean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)</a:t>
                  </a:r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6" name="矩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614" y="5763070"/>
                  <a:ext cx="1421771" cy="429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9" t="-4225" b="-197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4982263" y="5560900"/>
                  <a:ext cx="1425712" cy="4043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2263" y="5560900"/>
                  <a:ext cx="1425712" cy="40434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709" r="-4701" b="-238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29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6" grpId="0"/>
      <p:bldP spid="40" grpId="0"/>
      <p:bldP spid="51" grpId="0"/>
      <p:bldP spid="52" grpId="0"/>
      <p:bldP spid="53" grpId="0"/>
      <p:bldP spid="54" grpId="0"/>
      <p:bldP spid="56" grpId="0"/>
      <p:bldP spid="57" grpId="0"/>
      <p:bldP spid="62" grpId="0"/>
      <p:bldP spid="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662647" y="702879"/>
            <a:ext cx="2647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以倍加列变换为例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20131" y="1294207"/>
            <a:ext cx="3550411" cy="868809"/>
            <a:chOff x="2620131" y="1294207"/>
            <a:chExt cx="3550411" cy="868809"/>
          </a:xfrm>
        </p:grpSpPr>
        <p:grpSp>
          <p:nvGrpSpPr>
            <p:cNvPr id="71" name="组合 70"/>
            <p:cNvGrpSpPr/>
            <p:nvPr/>
          </p:nvGrpSpPr>
          <p:grpSpPr>
            <a:xfrm>
              <a:off x="2620131" y="1294207"/>
              <a:ext cx="1960521" cy="609462"/>
              <a:chOff x="2637206" y="4201049"/>
              <a:chExt cx="1960521" cy="6094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2637206" y="4390881"/>
                    <a:ext cx="181579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7206" y="4390881"/>
                    <a:ext cx="181579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0000" r="-63333"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矩形 72"/>
                  <p:cNvSpPr/>
                  <p:nvPr/>
                </p:nvSpPr>
                <p:spPr>
                  <a:xfrm>
                    <a:off x="3184893" y="4201049"/>
                    <a:ext cx="1123821" cy="42479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73" name="矩形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4893" y="4201049"/>
                    <a:ext cx="1123821" cy="4247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4408675" y="4441179"/>
                    <a:ext cx="189052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8675" y="4441179"/>
                    <a:ext cx="189052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54839" r="-6451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直接箭头连接符 74"/>
              <p:cNvCxnSpPr/>
              <p:nvPr/>
            </p:nvCxnSpPr>
            <p:spPr>
              <a:xfrm flipV="1">
                <a:off x="3083367" y="4629923"/>
                <a:ext cx="1206097" cy="3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2975336" y="1733796"/>
                  <a:ext cx="1421771" cy="429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右乘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𝒋𝒊</m:t>
                          </m:r>
                        </m:sub>
                      </m:sSub>
                    </m:oMath>
                  </a14:m>
                  <a:r>
                    <a:rPr lang="en-US" altLang="zh-CN" sz="2000" b="1" dirty="0" smtClean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(</a:t>
                  </a:r>
                  <a:r>
                    <a:rPr lang="en-US" altLang="zh-CN" sz="2000" b="1" i="1" dirty="0" smtClean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k</a:t>
                  </a:r>
                  <a:r>
                    <a:rPr lang="en-US" altLang="zh-CN" sz="2000" b="1" dirty="0" smtClean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)</a:t>
                  </a:r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6" name="矩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336" y="1733796"/>
                  <a:ext cx="1421771" cy="429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225" b="-197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4580652" y="1531626"/>
                  <a:ext cx="1589890" cy="4043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𝒋𝒊</m:t>
                            </m:r>
                          </m:sub>
                        </m:s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0652" y="1531626"/>
                  <a:ext cx="1589890" cy="40434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533" b="-238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/>
          <p:cNvSpPr/>
          <p:nvPr/>
        </p:nvSpPr>
        <p:spPr>
          <a:xfrm>
            <a:off x="539552" y="692751"/>
            <a:ext cx="2262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性质 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1-2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的证明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276325" y="2724660"/>
                <a:ext cx="3698803" cy="36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25" y="2724660"/>
                <a:ext cx="3698803" cy="365678"/>
              </a:xfrm>
              <a:prstGeom prst="rect">
                <a:avLst/>
              </a:prstGeom>
              <a:blipFill rotWithShape="0"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2407534" y="3100466"/>
                <a:ext cx="1123821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534" y="3100466"/>
                <a:ext cx="1123821" cy="424796"/>
              </a:xfrm>
              <a:prstGeom prst="rect">
                <a:avLst/>
              </a:prstGeom>
              <a:blipFill rotWithShape="0">
                <a:blip r:embed="rId9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/>
          <p:nvPr/>
        </p:nvCxnSpPr>
        <p:spPr>
          <a:xfrm flipH="1">
            <a:off x="2356904" y="3096009"/>
            <a:ext cx="1" cy="479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17529" y="3575560"/>
                <a:ext cx="4278750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𝒌𝒂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9" y="3575560"/>
                <a:ext cx="4278750" cy="370551"/>
              </a:xfrm>
              <a:prstGeom prst="rect">
                <a:avLst/>
              </a:prstGeom>
              <a:blipFill rotWithShape="0">
                <a:blip r:embed="rId10"/>
                <a:stretch>
                  <a:fillRect t="-1667" r="-28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327028" y="4522936"/>
                <a:ext cx="1534621" cy="458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28" y="4522936"/>
                <a:ext cx="1534621" cy="458011"/>
              </a:xfrm>
              <a:prstGeom prst="rect">
                <a:avLst/>
              </a:prstGeom>
              <a:blipFill rotWithShape="0">
                <a:blip r:embed="rId1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24607" y="4505288"/>
                <a:ext cx="4124334" cy="462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607" y="4505288"/>
                <a:ext cx="4124334" cy="462884"/>
              </a:xfrm>
              <a:prstGeom prst="rect">
                <a:avLst/>
              </a:prstGeom>
              <a:blipFill rotWithShape="0"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 flipV="1">
            <a:off x="0" y="2365499"/>
            <a:ext cx="9144000" cy="19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4415952" y="5136371"/>
                <a:ext cx="4878195" cy="462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𝐴𝑒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𝑨𝒆</m:t>
                              </m:r>
                            </m:e>
                            <m:sub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𝑨𝒆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𝐴𝑒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𝐴𝑒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2" y="5136371"/>
                <a:ext cx="4878195" cy="462884"/>
              </a:xfrm>
              <a:prstGeom prst="rect">
                <a:avLst/>
              </a:prstGeom>
              <a:blipFill rotWithShape="0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397899" y="5834657"/>
                <a:ext cx="4059829" cy="462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899" y="5834657"/>
                <a:ext cx="4059829" cy="462884"/>
              </a:xfrm>
              <a:prstGeom prst="rect">
                <a:avLst/>
              </a:prstGeom>
              <a:blipFill rotWithShape="0"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8041210" y="5926849"/>
                <a:ext cx="112382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210" y="5926849"/>
                <a:ext cx="1123821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肘形连接符 13"/>
          <p:cNvCxnSpPr/>
          <p:nvPr/>
        </p:nvCxnSpPr>
        <p:spPr>
          <a:xfrm rot="5400000" flipH="1" flipV="1">
            <a:off x="1861849" y="3926503"/>
            <a:ext cx="4133341" cy="1171467"/>
          </a:xfrm>
          <a:prstGeom prst="bentConnector3">
            <a:avLst>
              <a:gd name="adj1" fmla="val 50000"/>
            </a:avLst>
          </a:prstGeom>
          <a:ln>
            <a:prstDash val="lgDashDot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15616" y="51571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一方面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949124" y="31741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另一方面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04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2" grpId="0"/>
      <p:bldP spid="43" grpId="0"/>
      <p:bldP spid="48" grpId="0"/>
      <p:bldP spid="6" grpId="0"/>
      <p:bldP spid="7" grpId="0"/>
      <p:bldP spid="78" grpId="0"/>
      <p:bldP spid="11" grpId="0"/>
      <p:bldP spid="79" grpId="0"/>
      <p:bldP spid="27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85648" y="2204864"/>
            <a:ext cx="8496944" cy="2053040"/>
            <a:chOff x="971600" y="980728"/>
            <a:chExt cx="7704856" cy="2053039"/>
          </a:xfrm>
        </p:grpSpPr>
        <p:sp>
          <p:nvSpPr>
            <p:cNvPr id="26" name="圆角矩形 25"/>
            <p:cNvSpPr/>
            <p:nvPr/>
          </p:nvSpPr>
          <p:spPr>
            <a:xfrm>
              <a:off x="971600" y="1305575"/>
              <a:ext cx="7704856" cy="17281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" name="流程图: 终止 26"/>
            <p:cNvSpPr/>
            <p:nvPr/>
          </p:nvSpPr>
          <p:spPr bwMode="auto">
            <a:xfrm>
              <a:off x="1259632" y="980728"/>
              <a:ext cx="1928812" cy="626452"/>
            </a:xfrm>
            <a:prstGeom prst="flowChartTerminator">
              <a:avLst/>
            </a:prstGeom>
            <a:solidFill>
              <a:srgbClr val="03CCED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定义</a:t>
              </a:r>
              <a:r>
                <a:rPr lang="en-US" altLang="zh-CN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1-6</a:t>
              </a:r>
              <a:endPara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95171" y="2872206"/>
                <a:ext cx="5219186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1" y="2872206"/>
                <a:ext cx="5219186" cy="517834"/>
              </a:xfrm>
              <a:prstGeom prst="rect">
                <a:avLst/>
              </a:prstGeom>
              <a:blipFill rotWithShape="0">
                <a:blip r:embed="rId2"/>
                <a:stretch>
                  <a:fillRect l="-1869" t="-2353" b="-2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636483" y="2915871"/>
                <a:ext cx="28454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对称矩阵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83" y="2915871"/>
                <a:ext cx="284545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433" t="-10526" r="-300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64131" y="3546179"/>
                <a:ext cx="5527795" cy="499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1" y="3546179"/>
                <a:ext cx="5527795" cy="499047"/>
              </a:xfrm>
              <a:prstGeom prst="rect">
                <a:avLst/>
              </a:prstGeom>
              <a:blipFill rotWithShape="0">
                <a:blip r:embed="rId4"/>
                <a:stretch>
                  <a:fillRect l="-1764" t="-6098"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960641" y="3556024"/>
                <a:ext cx="3153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反对称矩阵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641" y="3556024"/>
                <a:ext cx="315323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095" t="-10526" r="-251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827584" y="75658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对称阵</a:t>
            </a:r>
            <a:endParaRPr lang="en-US" altLang="zh-CN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3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124981" y="681588"/>
            <a:ext cx="6255331" cy="1068947"/>
            <a:chOff x="15810" y="-430824"/>
            <a:chExt cx="3158515" cy="1536742"/>
          </a:xfrm>
        </p:grpSpPr>
        <p:sp>
          <p:nvSpPr>
            <p:cNvPr id="45" name="矩形 44"/>
            <p:cNvSpPr/>
            <p:nvPr/>
          </p:nvSpPr>
          <p:spPr>
            <a:xfrm>
              <a:off x="15810" y="-116951"/>
              <a:ext cx="972425" cy="663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例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1-10</a:t>
              </a:r>
              <a:endParaRPr lang="zh-CN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502022" y="-430824"/>
                  <a:ext cx="2672303" cy="15367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dirty="0" smtClean="0">
                      <a:latin typeface="+mn-ea"/>
                      <a:ea typeface="+mn-ea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CN" sz="2400" dirty="0" smtClean="0">
                      <a:latin typeface="+mn-ea"/>
                      <a:ea typeface="+mn-ea"/>
                    </a:rPr>
                    <a:t>,</a:t>
                  </a:r>
                  <a:r>
                    <a:rPr lang="zh-CN" altLang="en-US" sz="2400" dirty="0" smtClean="0">
                      <a:latin typeface="+mn-ea"/>
                      <a:ea typeface="+mn-ea"/>
                    </a:rPr>
                    <a:t>计算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22" y="-430824"/>
                  <a:ext cx="2672303" cy="153674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08928" y="2196168"/>
            <a:ext cx="4650801" cy="706022"/>
            <a:chOff x="1808928" y="2196168"/>
            <a:chExt cx="4650801" cy="706022"/>
          </a:xfrm>
        </p:grpSpPr>
        <p:grpSp>
          <p:nvGrpSpPr>
            <p:cNvPr id="27" name="组合 26"/>
            <p:cNvGrpSpPr/>
            <p:nvPr/>
          </p:nvGrpSpPr>
          <p:grpSpPr>
            <a:xfrm>
              <a:off x="1808928" y="2196168"/>
              <a:ext cx="2477322" cy="706022"/>
              <a:chOff x="4675865" y="2433083"/>
              <a:chExt cx="2477322" cy="7060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4675865" y="2433083"/>
                    <a:ext cx="46019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5865" y="2433083"/>
                    <a:ext cx="460190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接箭头连接符 12"/>
              <p:cNvCxnSpPr>
                <a:stCxn id="37" idx="3"/>
                <a:endCxn id="3" idx="1"/>
              </p:cNvCxnSpPr>
              <p:nvPr/>
            </p:nvCxnSpPr>
            <p:spPr>
              <a:xfrm>
                <a:off x="5136055" y="2663916"/>
                <a:ext cx="2017132" cy="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5577103" y="2738995"/>
                    <a:ext cx="12304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>
                      <a:solidFill>
                        <a:srgbClr val="FF0000"/>
                      </a:solidFill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49" name="文本框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7103" y="2738995"/>
                    <a:ext cx="1230465" cy="40011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4286250" y="2196198"/>
                  <a:ext cx="21734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i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6250" y="2196198"/>
                  <a:ext cx="217347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344234" y="3378526"/>
                <a:ext cx="1563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234" y="3378526"/>
                <a:ext cx="1563057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760509" y="3074884"/>
                <a:ext cx="1947200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509" y="3074884"/>
                <a:ext cx="1947200" cy="10689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25762" y="4581128"/>
            <a:ext cx="338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练习：</a:t>
            </a:r>
            <a:r>
              <a:rPr lang="en-US" altLang="zh-CN" sz="2400" dirty="0" smtClean="0">
                <a:latin typeface="+mn-ea"/>
                <a:ea typeface="+mn-ea"/>
              </a:rPr>
              <a:t>23</a:t>
            </a:r>
            <a:r>
              <a:rPr lang="zh-CN" altLang="en-US" sz="2400" dirty="0" smtClean="0">
                <a:latin typeface="+mn-ea"/>
                <a:ea typeface="+mn-ea"/>
              </a:rPr>
              <a:t>页 习题</a:t>
            </a:r>
            <a:r>
              <a:rPr lang="en-US" altLang="zh-CN" sz="2400" dirty="0" smtClean="0">
                <a:latin typeface="+mn-ea"/>
                <a:ea typeface="+mn-ea"/>
              </a:rPr>
              <a:t>1-3  2</a:t>
            </a:r>
            <a:r>
              <a:rPr lang="zh-CN" altLang="en-US" sz="2400" dirty="0" smtClean="0">
                <a:latin typeface="+mn-ea"/>
                <a:ea typeface="+mn-ea"/>
              </a:rPr>
              <a:t>题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285189" y="5504066"/>
                <a:ext cx="667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189" y="5504066"/>
                <a:ext cx="667427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808032" y="5200424"/>
                <a:ext cx="2176430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032" y="5200424"/>
                <a:ext cx="2176430" cy="10689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6097764" y="5504066"/>
                <a:ext cx="661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764" y="5504066"/>
                <a:ext cx="661463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6503012" y="5200424"/>
                <a:ext cx="2405659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012" y="5200424"/>
                <a:ext cx="2405659" cy="106894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283968" y="3385768"/>
                <a:ext cx="115212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b="1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385768"/>
                <a:ext cx="1152128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12698" r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28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14" grpId="0"/>
      <p:bldP spid="41" grpId="0"/>
      <p:bldP spid="51" grpId="0"/>
      <p:bldP spid="54" grpId="0"/>
      <p:bldP spid="55" grpId="0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73882" y="807929"/>
            <a:ext cx="45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问题：将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对调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阵</a:t>
            </a:r>
            <a:r>
              <a:rPr lang="zh-CN" altLang="en-US" sz="2400" dirty="0" smtClean="0">
                <a:latin typeface="+mn-ea"/>
                <a:ea typeface="+mn-ea"/>
              </a:rPr>
              <a:t>再做一次相应的初等变换会得到？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54758" y="2119216"/>
            <a:ext cx="1960521" cy="671017"/>
            <a:chOff x="2637206" y="4201049"/>
            <a:chExt cx="1960521" cy="6710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2637206" y="4390881"/>
                  <a:ext cx="346200" cy="4655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206" y="4390881"/>
                  <a:ext cx="346200" cy="3990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579" r="-29825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3184893" y="4201049"/>
                  <a:ext cx="1123821" cy="4247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893" y="4201049"/>
                  <a:ext cx="1123821" cy="4247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4408675" y="4441179"/>
                  <a:ext cx="18905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??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8675" y="4441179"/>
                  <a:ext cx="18905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8065" r="-116129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箭头连接符 60"/>
            <p:cNvCxnSpPr/>
            <p:nvPr/>
          </p:nvCxnSpPr>
          <p:spPr>
            <a:xfrm flipV="1">
              <a:off x="3083367" y="4629923"/>
              <a:ext cx="1206097" cy="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4328082" y="2582570"/>
                <a:ext cx="1072545" cy="866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左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𝒊𝒋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082" y="2582570"/>
                <a:ext cx="1072545" cy="866006"/>
              </a:xfrm>
              <a:prstGeom prst="rect">
                <a:avLst/>
              </a:prstGeom>
              <a:blipFill rotWithShape="0">
                <a:blip r:embed="rId6"/>
                <a:stretch>
                  <a:fillRect t="-5634" b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5737342" y="2346736"/>
                <a:ext cx="1651333" cy="471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342" y="2346736"/>
                <a:ext cx="1651333" cy="471668"/>
              </a:xfrm>
              <a:prstGeom prst="rect">
                <a:avLst/>
              </a:prstGeom>
              <a:blipFill rotWithShape="0">
                <a:blip r:embed="rId7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0" y="10151"/>
            <a:ext cx="191452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476240" y="2356279"/>
                <a:ext cx="37164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40" y="2356279"/>
                <a:ext cx="37164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1619064" y="5396117"/>
                <a:ext cx="187615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64" y="5396117"/>
                <a:ext cx="1876155" cy="399084"/>
              </a:xfrm>
              <a:prstGeom prst="rect">
                <a:avLst/>
              </a:prstGeom>
              <a:blipFill rotWithShape="0">
                <a:blip r:embed="rId10"/>
                <a:stretch>
                  <a:fillRect r="-228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899592" y="4792405"/>
            <a:ext cx="382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初等阵有以下性质：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55902" y="3142008"/>
            <a:ext cx="2608810" cy="1006109"/>
            <a:chOff x="1455902" y="3142008"/>
            <a:chExt cx="2608810" cy="10061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1541696" y="3142008"/>
                  <a:ext cx="1687947" cy="1006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696" y="3142008"/>
                  <a:ext cx="1687947" cy="100610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任意多边形 22"/>
            <p:cNvSpPr/>
            <p:nvPr/>
          </p:nvSpPr>
          <p:spPr>
            <a:xfrm rot="16200000">
              <a:off x="1328310" y="3325761"/>
              <a:ext cx="426771" cy="171587"/>
            </a:xfrm>
            <a:custGeom>
              <a:avLst/>
              <a:gdLst>
                <a:gd name="connsiteX0" fmla="*/ 0 w 426771"/>
                <a:gd name="connsiteY0" fmla="*/ 171587 h 171587"/>
                <a:gd name="connsiteX1" fmla="*/ 200025 w 426771"/>
                <a:gd name="connsiteY1" fmla="*/ 137 h 171587"/>
                <a:gd name="connsiteX2" fmla="*/ 400050 w 426771"/>
                <a:gd name="connsiteY2" fmla="*/ 143012 h 171587"/>
                <a:gd name="connsiteX3" fmla="*/ 419100 w 426771"/>
                <a:gd name="connsiteY3" fmla="*/ 162062 h 17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71" h="171587">
                  <a:moveTo>
                    <a:pt x="0" y="171587"/>
                  </a:moveTo>
                  <a:cubicBezTo>
                    <a:pt x="66675" y="88243"/>
                    <a:pt x="133350" y="4899"/>
                    <a:pt x="200025" y="137"/>
                  </a:cubicBezTo>
                  <a:cubicBezTo>
                    <a:pt x="266700" y="-4626"/>
                    <a:pt x="363537" y="116024"/>
                    <a:pt x="400050" y="143012"/>
                  </a:cubicBezTo>
                  <a:cubicBezTo>
                    <a:pt x="436563" y="170000"/>
                    <a:pt x="427831" y="166031"/>
                    <a:pt x="419100" y="162062"/>
                  </a:cubicBezTo>
                </a:path>
              </a:pathLst>
            </a:custGeom>
            <a:ln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3086304" y="3633652"/>
              <a:ext cx="978408" cy="720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049395" y="3150824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95" y="3150824"/>
                <a:ext cx="1687947" cy="100610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709372" y="3437793"/>
                <a:ext cx="10254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72" y="3437793"/>
                <a:ext cx="1025474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181152" y="3142008"/>
                <a:ext cx="14117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52" y="3142008"/>
                <a:ext cx="1411780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181152" y="3483959"/>
                <a:ext cx="14117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52" y="3483959"/>
                <a:ext cx="1411780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181152" y="3836126"/>
                <a:ext cx="14117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52" y="3836126"/>
                <a:ext cx="1411780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箭头 31"/>
          <p:cNvSpPr/>
          <p:nvPr/>
        </p:nvSpPr>
        <p:spPr>
          <a:xfrm rot="10800000">
            <a:off x="3080909" y="3775699"/>
            <a:ext cx="97840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2870" y="4437112"/>
            <a:ext cx="9121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1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23 L -0.03021 0.01389 C -0.03698 0.01667 -0.04063 0.02107 -0.04063 0.0257 C -0.04063 0.03102 -0.03698 0.03542 -0.03021 0.0382 L -0.00018 0.05255 " pathEditMode="relative" rAng="5400000" ptsTypes="AAA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263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255 L 0.02969 -0.00972 C 0.03646 -0.01203 0.0401 -0.0162 0.0401 -0.02014 C 0.0401 -0.02476 0.03646 -0.0287 0.02969 -0.03101 L -0.00035 -0.04421 " pathEditMode="relative" rAng="16200000" ptsTypes="AAAAA">
                                      <p:cBhvr>
                                        <p:cTn id="3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233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-0.09305 0.0125 C -0.11406 0.01504 -0.12552 0.01898 -0.12552 0.02314 C -0.12552 0.02777 -0.11406 0.03171 -0.09305 0.03426 L -3.05556E-6 0.04722 " pathEditMode="relative" rAng="5400000" ptsTypes="AAAAA">
                                      <p:cBhvr>
                                        <p:cTn id="40" dur="2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7" y="236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4421 L -0.03039 -0.03148 C -0.03716 -0.0287 -0.0408 -0.02477 -0.0408 -0.02037 C -0.0408 -0.01574 -0.03716 -0.0118 -0.03039 -0.00903 L -0.00035 0.00394 " pathEditMode="relative" rAng="5400000" ptsTypes="AAA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77" grpId="0"/>
      <p:bldP spid="45" grpId="0" animBg="1"/>
      <p:bldP spid="47" grpId="0"/>
      <p:bldP spid="48" grpId="0"/>
      <p:bldP spid="26" grpId="0"/>
      <p:bldP spid="27" grpId="0"/>
      <p:bldP spid="27" grpId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43415" y="859731"/>
            <a:ext cx="45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问题：将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倍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乘阵</a:t>
            </a:r>
            <a:r>
              <a:rPr lang="zh-CN" altLang="en-US" sz="2400" dirty="0" smtClean="0">
                <a:latin typeface="+mn-ea"/>
                <a:ea typeface="+mn-ea"/>
              </a:rPr>
              <a:t>再做一次什么样的初等变换会得到单位阵？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067810" y="1879915"/>
            <a:ext cx="2109221" cy="1666873"/>
            <a:chOff x="3527709" y="3018853"/>
            <a:chExt cx="2109221" cy="17916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3527709" y="3208989"/>
                  <a:ext cx="73924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709" y="3208989"/>
                  <a:ext cx="73924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70" r="-17355" b="-473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4462435" y="3018853"/>
                  <a:ext cx="112382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??</m:t>
                        </m:r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435" y="3018853"/>
                  <a:ext cx="112382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文本框 59"/>
            <p:cNvSpPr txBox="1"/>
            <p:nvPr/>
          </p:nvSpPr>
          <p:spPr>
            <a:xfrm>
              <a:off x="4408675" y="4441179"/>
              <a:ext cx="1890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zh-CN" altLang="en-US" sz="2400" dirty="0"/>
            </a:p>
          </p:txBody>
        </p:sp>
        <p:cxnSp>
          <p:nvCxnSpPr>
            <p:cNvPr id="61" name="直接箭头连接符 60"/>
            <p:cNvCxnSpPr/>
            <p:nvPr/>
          </p:nvCxnSpPr>
          <p:spPr>
            <a:xfrm flipV="1">
              <a:off x="4401709" y="3453825"/>
              <a:ext cx="1235221" cy="28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2830259" y="2436727"/>
                <a:ext cx="1584521" cy="40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右乘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𝒌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59" y="2436727"/>
                <a:ext cx="1584521" cy="407099"/>
              </a:xfrm>
              <a:prstGeom prst="rect">
                <a:avLst/>
              </a:prstGeom>
              <a:blipFill rotWithShape="0">
                <a:blip r:embed="rId5"/>
                <a:stretch>
                  <a:fillRect l="-3462" t="-5970" r="-1923" b="-26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4630273" y="2109173"/>
                <a:ext cx="2265833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273" y="2109173"/>
                <a:ext cx="2265833" cy="377667"/>
              </a:xfrm>
              <a:prstGeom prst="rect">
                <a:avLst/>
              </a:prstGeom>
              <a:blipFill rotWithShape="0">
                <a:blip r:embed="rId6"/>
                <a:stretch>
                  <a:fillRect r="-2695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0" y="10151"/>
            <a:ext cx="191452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4243447" y="2135267"/>
                <a:ext cx="3716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47" y="2135267"/>
                <a:ext cx="37164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918" r="-3279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1597091" y="5449263"/>
                <a:ext cx="187615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091" y="5449263"/>
                <a:ext cx="1876155" cy="399084"/>
              </a:xfrm>
              <a:prstGeom prst="rect">
                <a:avLst/>
              </a:prstGeom>
              <a:blipFill rotWithShape="0">
                <a:blip r:embed="rId9"/>
                <a:stretch>
                  <a:fillRect r="-194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877619" y="4845551"/>
            <a:ext cx="382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初等阵有以下性质：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017957" y="5487263"/>
                <a:ext cx="30222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957" y="5487263"/>
                <a:ext cx="3022296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022879" y="1819131"/>
                <a:ext cx="112382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879" y="1819131"/>
                <a:ext cx="1123821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3733960" y="4089146"/>
            <a:ext cx="978408" cy="399458"/>
            <a:chOff x="3841212" y="4081957"/>
            <a:chExt cx="978408" cy="3994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3984252" y="4173638"/>
                  <a:ext cx="7119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252" y="4173638"/>
                  <a:ext cx="711990" cy="307777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759" r="-3448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右箭头 38"/>
            <p:cNvSpPr/>
            <p:nvPr/>
          </p:nvSpPr>
          <p:spPr>
            <a:xfrm rot="10800000">
              <a:off x="3841212" y="4081957"/>
              <a:ext cx="978408" cy="720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直接连接符 39"/>
          <p:cNvCxnSpPr/>
          <p:nvPr/>
        </p:nvCxnSpPr>
        <p:spPr>
          <a:xfrm flipH="1">
            <a:off x="0" y="4725144"/>
            <a:ext cx="9121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2195736" y="3151473"/>
            <a:ext cx="5400599" cy="1358548"/>
            <a:chOff x="2195736" y="3151473"/>
            <a:chExt cx="5400599" cy="1358548"/>
          </a:xfrm>
        </p:grpSpPr>
        <p:grpSp>
          <p:nvGrpSpPr>
            <p:cNvPr id="3" name="组合 2"/>
            <p:cNvGrpSpPr/>
            <p:nvPr/>
          </p:nvGrpSpPr>
          <p:grpSpPr>
            <a:xfrm>
              <a:off x="2195736" y="3151473"/>
              <a:ext cx="4195646" cy="1358548"/>
              <a:chOff x="2302988" y="3144284"/>
              <a:chExt cx="4195646" cy="13585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2302988" y="3475306"/>
                    <a:ext cx="1687947" cy="100610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988" y="3475306"/>
                    <a:ext cx="1687947" cy="100610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右箭头 25"/>
              <p:cNvSpPr/>
              <p:nvPr/>
            </p:nvSpPr>
            <p:spPr>
              <a:xfrm>
                <a:off x="3847596" y="3966950"/>
                <a:ext cx="978408" cy="720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4810687" y="3484122"/>
                    <a:ext cx="1687947" cy="100610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CN" altLang="en-US" sz="2400" i="1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0687" y="3484122"/>
                    <a:ext cx="1687947" cy="100610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4950511" y="3513617"/>
                    <a:ext cx="254878" cy="97661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0511" y="3513617"/>
                    <a:ext cx="254878" cy="976614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5527221" y="3513616"/>
                    <a:ext cx="254878" cy="97661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7221" y="3513616"/>
                    <a:ext cx="254878" cy="976614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6107414" y="3513617"/>
                    <a:ext cx="254878" cy="97661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7414" y="3513617"/>
                    <a:ext cx="254878" cy="976614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2926724" y="3144284"/>
                    <a:ext cx="55194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6724" y="3144284"/>
                    <a:ext cx="551946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2088" r="-7692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接连接符 33"/>
              <p:cNvCxnSpPr/>
              <p:nvPr/>
            </p:nvCxnSpPr>
            <p:spPr>
              <a:xfrm>
                <a:off x="3224979" y="3471355"/>
                <a:ext cx="0" cy="9911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5535992" y="3526218"/>
                    <a:ext cx="272510" cy="97661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5992" y="3526218"/>
                    <a:ext cx="272510" cy="976614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4079349" y="3624311"/>
                    <a:ext cx="4510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349" y="3624311"/>
                    <a:ext cx="451086" cy="307777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2162" r="-405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6439486" y="3789040"/>
                  <a:ext cx="1156849" cy="3811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486" y="3789040"/>
                  <a:ext cx="1156849" cy="381175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6316" b="-338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136079" y="3225109"/>
                <a:ext cx="864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79" y="3225109"/>
                <a:ext cx="864083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7092" r="-4965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5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77" grpId="0"/>
      <p:bldP spid="45" grpId="0" animBg="1"/>
      <p:bldP spid="49" grpId="0"/>
      <p:bldP spid="30" grpId="0" animBg="1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9"/>
          <p:cNvGrpSpPr>
            <a:grpSpLocks/>
          </p:cNvGrpSpPr>
          <p:nvPr/>
        </p:nvGrpSpPr>
        <p:grpSpPr bwMode="auto">
          <a:xfrm>
            <a:off x="889361" y="3702965"/>
            <a:ext cx="6883708" cy="2526364"/>
            <a:chOff x="928662" y="1406802"/>
            <a:chExt cx="7286676" cy="2808016"/>
          </a:xfrm>
        </p:grpSpPr>
        <p:sp>
          <p:nvSpPr>
            <p:cNvPr id="34" name="圆角矩形 33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35" name="流程图: 终止 34"/>
            <p:cNvSpPr/>
            <p:nvPr/>
          </p:nvSpPr>
          <p:spPr>
            <a:xfrm>
              <a:off x="1225762" y="1406802"/>
              <a:ext cx="1928825" cy="642942"/>
            </a:xfrm>
            <a:prstGeom prst="flowChartTerminator">
              <a:avLst/>
            </a:prstGeom>
            <a:solidFill>
              <a:srgbClr val="77CEEF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1-3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73882" y="807929"/>
            <a:ext cx="45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问题：将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倍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加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阵</a:t>
            </a:r>
            <a:r>
              <a:rPr lang="zh-CN" altLang="en-US" sz="2400" dirty="0" smtClean="0">
                <a:latin typeface="+mn-ea"/>
                <a:ea typeface="+mn-ea"/>
              </a:rPr>
              <a:t>再做一次什么样的初等变换会得到单位阵？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279063" y="2085555"/>
            <a:ext cx="2131071" cy="608802"/>
            <a:chOff x="2569140" y="4202071"/>
            <a:chExt cx="2131071" cy="608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2569140" y="4411789"/>
                  <a:ext cx="861330" cy="3990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9140" y="4411789"/>
                  <a:ext cx="861330" cy="3990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220" r="-14184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3444929" y="4202071"/>
                  <a:ext cx="112382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??</m:t>
                        </m:r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929" y="4202071"/>
                  <a:ext cx="112382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文本框 59"/>
            <p:cNvSpPr txBox="1"/>
            <p:nvPr/>
          </p:nvSpPr>
          <p:spPr>
            <a:xfrm>
              <a:off x="4408675" y="4441179"/>
              <a:ext cx="1890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zh-CN" altLang="en-US" sz="2400" dirty="0"/>
            </a:p>
          </p:txBody>
        </p:sp>
        <p:cxnSp>
          <p:nvCxnSpPr>
            <p:cNvPr id="61" name="直接箭头连接符 60"/>
            <p:cNvCxnSpPr/>
            <p:nvPr/>
          </p:nvCxnSpPr>
          <p:spPr>
            <a:xfrm flipV="1">
              <a:off x="3464990" y="4642552"/>
              <a:ext cx="1235221" cy="286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3019181" y="2627511"/>
                <a:ext cx="1584521" cy="429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右乘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𝒊𝒋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(−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181" y="2627511"/>
                <a:ext cx="1584521" cy="429220"/>
              </a:xfrm>
              <a:prstGeom prst="rect">
                <a:avLst/>
              </a:prstGeom>
              <a:blipFill rotWithShape="0">
                <a:blip r:embed="rId5"/>
                <a:stretch>
                  <a:fillRect l="-3846" t="-4286" r="-1923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4819195" y="2299957"/>
                <a:ext cx="2207421" cy="4043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95" y="2299957"/>
                <a:ext cx="2207421" cy="404341"/>
              </a:xfrm>
              <a:prstGeom prst="rect">
                <a:avLst/>
              </a:prstGeom>
              <a:blipFill rotWithShape="0">
                <a:blip r:embed="rId6"/>
                <a:stretch>
                  <a:fillRect l="-2486" r="-6077" b="-23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0" y="10151"/>
            <a:ext cx="191452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4432369" y="2326051"/>
                <a:ext cx="3716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69" y="2326051"/>
                <a:ext cx="37164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918" r="-327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1910349" y="4966147"/>
                <a:ext cx="1920526" cy="463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</m:sSub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349" y="4966147"/>
                <a:ext cx="1920526" cy="4638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889361" y="4354051"/>
            <a:ext cx="382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初等阵有以下性质：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331215" y="5004147"/>
                <a:ext cx="30222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215" y="5004147"/>
                <a:ext cx="3022296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2947639" y="5603658"/>
                <a:ext cx="3018583" cy="463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639" y="5603658"/>
                <a:ext cx="3018583" cy="46384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246188" y="2038537"/>
                <a:ext cx="1123821" cy="4247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88" y="2038537"/>
                <a:ext cx="1123821" cy="424796"/>
              </a:xfrm>
              <a:prstGeom prst="rect">
                <a:avLst/>
              </a:prstGeom>
              <a:blipFill rotWithShape="0"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541302" y="3126460"/>
            <a:ext cx="8064896" cy="26836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1798788" y="3211701"/>
            <a:ext cx="5598855" cy="1605273"/>
            <a:chOff x="1010032" y="2849796"/>
            <a:chExt cx="5598855" cy="1605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1010032" y="3432451"/>
                  <a:ext cx="1687947" cy="1006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32" y="3432451"/>
                  <a:ext cx="1687947" cy="100610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右箭头 54"/>
            <p:cNvSpPr/>
            <p:nvPr/>
          </p:nvSpPr>
          <p:spPr>
            <a:xfrm>
              <a:off x="2554640" y="3924095"/>
              <a:ext cx="978408" cy="720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3517731" y="3441267"/>
                  <a:ext cx="1687947" cy="1006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/>
                              </m:mr>
                              <m:mr>
                                <m:e/>
                                <m:e/>
                                <m:e/>
                              </m:mr>
                              <m:mr>
                                <m:e/>
                                <m:e/>
                                <m:e/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7731" y="3441267"/>
                  <a:ext cx="1687947" cy="100610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3657555" y="3470762"/>
                  <a:ext cx="254878" cy="976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555" y="3470762"/>
                  <a:ext cx="254878" cy="97661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4234265" y="3470761"/>
                  <a:ext cx="254878" cy="976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265" y="3470761"/>
                  <a:ext cx="254878" cy="97661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4814458" y="3470762"/>
                  <a:ext cx="254878" cy="976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458" y="3470762"/>
                  <a:ext cx="254878" cy="97661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1126589" y="3101429"/>
                  <a:ext cx="55194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589" y="3101429"/>
                  <a:ext cx="551946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2088" r="-7692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2513556" y="3575947"/>
                  <a:ext cx="1039387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556" y="3575947"/>
                  <a:ext cx="1039387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2941" r="-2353" b="-2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4815085" y="3470761"/>
                  <a:ext cx="272510" cy="9843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085" y="3470761"/>
                  <a:ext cx="272510" cy="984308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5247168" y="3739203"/>
                  <a:ext cx="13617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7168" y="3739203"/>
                  <a:ext cx="1361719" cy="36933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345" r="-6726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任意多边形 69"/>
            <p:cNvSpPr/>
            <p:nvPr/>
          </p:nvSpPr>
          <p:spPr>
            <a:xfrm rot="3014972">
              <a:off x="1406217" y="2870016"/>
              <a:ext cx="847408" cy="806967"/>
            </a:xfrm>
            <a:custGeom>
              <a:avLst/>
              <a:gdLst>
                <a:gd name="connsiteX0" fmla="*/ 205925 w 910775"/>
                <a:gd name="connsiteY0" fmla="*/ 552450 h 552450"/>
                <a:gd name="connsiteX1" fmla="*/ 44000 w 910775"/>
                <a:gd name="connsiteY1" fmla="*/ 238125 h 552450"/>
                <a:gd name="connsiteX2" fmla="*/ 910775 w 910775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0775" h="552450">
                  <a:moveTo>
                    <a:pt x="205925" y="552450"/>
                  </a:moveTo>
                  <a:cubicBezTo>
                    <a:pt x="66225" y="441325"/>
                    <a:pt x="-73475" y="330200"/>
                    <a:pt x="44000" y="238125"/>
                  </a:cubicBezTo>
                  <a:cubicBezTo>
                    <a:pt x="161475" y="146050"/>
                    <a:pt x="536125" y="73025"/>
                    <a:pt x="910775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292034" y="3176609"/>
            <a:ext cx="1272901" cy="847408"/>
            <a:chOff x="4982047" y="2690554"/>
            <a:chExt cx="1272901" cy="8474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/>
                <p:cNvSpPr txBox="1"/>
                <p:nvPr/>
              </p:nvSpPr>
              <p:spPr>
                <a:xfrm>
                  <a:off x="4982047" y="2959797"/>
                  <a:ext cx="6545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2047" y="2959797"/>
                  <a:ext cx="654538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935" r="-7477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任意多边形 72"/>
            <p:cNvSpPr/>
            <p:nvPr/>
          </p:nvSpPr>
          <p:spPr>
            <a:xfrm rot="4238978">
              <a:off x="5427761" y="2710774"/>
              <a:ext cx="847408" cy="806967"/>
            </a:xfrm>
            <a:custGeom>
              <a:avLst/>
              <a:gdLst>
                <a:gd name="connsiteX0" fmla="*/ 205925 w 910775"/>
                <a:gd name="connsiteY0" fmla="*/ 552450 h 552450"/>
                <a:gd name="connsiteX1" fmla="*/ 44000 w 910775"/>
                <a:gd name="connsiteY1" fmla="*/ 238125 h 552450"/>
                <a:gd name="connsiteX2" fmla="*/ 910775 w 910775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0775" h="552450">
                  <a:moveTo>
                    <a:pt x="205925" y="552450"/>
                  </a:moveTo>
                  <a:cubicBezTo>
                    <a:pt x="66225" y="441325"/>
                    <a:pt x="-73475" y="330200"/>
                    <a:pt x="44000" y="238125"/>
                  </a:cubicBezTo>
                  <a:cubicBezTo>
                    <a:pt x="161475" y="146050"/>
                    <a:pt x="536125" y="73025"/>
                    <a:pt x="910775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302312" y="4414104"/>
            <a:ext cx="1039387" cy="380866"/>
            <a:chOff x="6444208" y="2614184"/>
            <a:chExt cx="1039387" cy="380866"/>
          </a:xfrm>
        </p:grpSpPr>
        <p:sp>
          <p:nvSpPr>
            <p:cNvPr id="75" name="右箭头 74"/>
            <p:cNvSpPr/>
            <p:nvPr/>
          </p:nvSpPr>
          <p:spPr>
            <a:xfrm rot="10800000">
              <a:off x="6446837" y="2614184"/>
              <a:ext cx="978408" cy="720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444208" y="2687273"/>
                  <a:ext cx="103938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208" y="2687273"/>
                  <a:ext cx="1039387" cy="307777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941" r="-235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77" grpId="0"/>
      <p:bldP spid="45" grpId="0" animBg="1"/>
      <p:bldP spid="78" grpId="0"/>
      <p:bldP spid="30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437055"/>
            <a:ext cx="2384575" cy="2420888"/>
          </a:xfrm>
          <a:prstGeom prst="rect">
            <a:avLst/>
          </a:prstGeom>
        </p:spPr>
      </p:pic>
      <p:grpSp>
        <p:nvGrpSpPr>
          <p:cNvPr id="42" name="组合 9"/>
          <p:cNvGrpSpPr>
            <a:grpSpLocks/>
          </p:cNvGrpSpPr>
          <p:nvPr/>
        </p:nvGrpSpPr>
        <p:grpSpPr bwMode="auto">
          <a:xfrm>
            <a:off x="452141" y="3758216"/>
            <a:ext cx="6883708" cy="2526364"/>
            <a:chOff x="928662" y="1406802"/>
            <a:chExt cx="7286676" cy="2808016"/>
          </a:xfrm>
          <a:noFill/>
        </p:grpSpPr>
        <p:sp>
          <p:nvSpPr>
            <p:cNvPr id="43" name="圆角矩形 42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44" name="流程图: 终止 43"/>
            <p:cNvSpPr/>
            <p:nvPr/>
          </p:nvSpPr>
          <p:spPr>
            <a:xfrm>
              <a:off x="1225762" y="1406802"/>
              <a:ext cx="1928825" cy="642942"/>
            </a:xfrm>
            <a:prstGeom prst="flowChartTerminator">
              <a:avLst/>
            </a:prstGeom>
            <a:solidFill>
              <a:srgbClr val="77CEEF"/>
            </a:solidFill>
            <a:ln>
              <a:solidFill>
                <a:srgbClr val="77CEE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1-1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1674" y="441001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922429" y="5097087"/>
                <a:ext cx="1587294" cy="431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29" y="5097087"/>
                <a:ext cx="1587294" cy="4313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1202957" y="4493375"/>
            <a:ext cx="382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初等阵的转置有以下性质：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427074" y="5117991"/>
                <a:ext cx="241906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74" y="5117991"/>
                <a:ext cx="2419060" cy="3895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957116" y="5701285"/>
                <a:ext cx="2516266" cy="431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116" y="5701285"/>
                <a:ext cx="2516266" cy="4313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713765" y="3175052"/>
            <a:ext cx="1633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行列互换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31926" y="2643250"/>
            <a:ext cx="2125619" cy="738664"/>
            <a:chOff x="5292080" y="1622826"/>
            <a:chExt cx="2125619" cy="738664"/>
          </a:xfrm>
        </p:grpSpPr>
        <p:sp>
          <p:nvSpPr>
            <p:cNvPr id="45" name="矩形 44"/>
            <p:cNvSpPr/>
            <p:nvPr/>
          </p:nvSpPr>
          <p:spPr>
            <a:xfrm>
              <a:off x="5854933" y="1622826"/>
              <a:ext cx="9724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latin typeface="+mn-ea"/>
                  <a:ea typeface="+mn-ea"/>
                </a:rPr>
                <a:t>转置</a:t>
              </a:r>
            </a:p>
          </p:txBody>
        </p:sp>
        <p:sp>
          <p:nvSpPr>
            <p:cNvPr id="2" name="右箭头 1"/>
            <p:cNvSpPr/>
            <p:nvPr/>
          </p:nvSpPr>
          <p:spPr>
            <a:xfrm>
              <a:off x="5851941" y="2014333"/>
              <a:ext cx="978408" cy="1221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5292080" y="1899825"/>
                  <a:ext cx="46820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1899825"/>
                  <a:ext cx="468205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6937824" y="1899825"/>
                  <a:ext cx="4798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7824" y="1899825"/>
                  <a:ext cx="47987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/>
          <p:cNvGrpSpPr/>
          <p:nvPr/>
        </p:nvGrpSpPr>
        <p:grpSpPr>
          <a:xfrm>
            <a:off x="971600" y="590376"/>
            <a:ext cx="2931394" cy="1039263"/>
            <a:chOff x="5076056" y="1090357"/>
            <a:chExt cx="2931394" cy="1039263"/>
          </a:xfrm>
        </p:grpSpPr>
        <p:sp>
          <p:nvSpPr>
            <p:cNvPr id="36" name="文本框 35"/>
            <p:cNvSpPr txBox="1"/>
            <p:nvPr/>
          </p:nvSpPr>
          <p:spPr>
            <a:xfrm>
              <a:off x="5076056" y="166795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n-ea"/>
                  <a:ea typeface="+mn-ea"/>
                </a:rPr>
                <a:t>倍乘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083179" y="109035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n-ea"/>
                  <a:ea typeface="+mn-ea"/>
                </a:rPr>
                <a:t>对调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5830169" y="1217306"/>
              <a:ext cx="131216" cy="807534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979331" y="138261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n-ea"/>
                  <a:ea typeface="+mn-ea"/>
                </a:rPr>
                <a:t>行列作用一致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14923" y="1683406"/>
            <a:ext cx="3596419" cy="685548"/>
            <a:chOff x="4675865" y="2442472"/>
            <a:chExt cx="3596419" cy="685548"/>
          </a:xfrm>
        </p:grpSpPr>
        <p:sp>
          <p:nvSpPr>
            <p:cNvPr id="37" name="文本框 36"/>
            <p:cNvSpPr txBox="1"/>
            <p:nvPr/>
          </p:nvSpPr>
          <p:spPr>
            <a:xfrm>
              <a:off x="4675865" y="246829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n-ea"/>
                  <a:ea typeface="+mn-ea"/>
                </a:rPr>
                <a:t>行倍加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cxnSp>
          <p:nvCxnSpPr>
            <p:cNvPr id="13" name="直接箭头连接符 12"/>
            <p:cNvCxnSpPr>
              <a:stCxn id="37" idx="3"/>
              <a:endCxn id="47" idx="1"/>
            </p:cNvCxnSpPr>
            <p:nvPr/>
          </p:nvCxnSpPr>
          <p:spPr>
            <a:xfrm flipV="1">
              <a:off x="5783861" y="2673305"/>
              <a:ext cx="1380427" cy="258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164288" y="244247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+mn-ea"/>
                  <a:ea typeface="+mn-ea"/>
                </a:rPr>
                <a:t>列</a:t>
              </a:r>
              <a:r>
                <a:rPr lang="zh-CN" altLang="en-US" sz="2400" dirty="0" smtClean="0">
                  <a:latin typeface="+mn-ea"/>
                  <a:ea typeface="+mn-ea"/>
                </a:rPr>
                <a:t>倍加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612300" y="2727910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加的次序调换</a:t>
              </a:r>
              <a:endParaRPr lang="zh-CN" altLang="en-US" sz="20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08104" y="895755"/>
            <a:ext cx="2685451" cy="1030372"/>
            <a:chOff x="5508104" y="895755"/>
            <a:chExt cx="2685451" cy="1030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5508104" y="895755"/>
                  <a:ext cx="1687947" cy="1006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/>
                              </m:mr>
                              <m:mr>
                                <m:e/>
                                <m:e/>
                                <m:e/>
                              </m:mr>
                              <m:mr>
                                <m:e/>
                                <m:e/>
                                <m:e/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104" y="895755"/>
                  <a:ext cx="1687947" cy="100610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6224638" y="921280"/>
                  <a:ext cx="254878" cy="976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4638" y="921280"/>
                  <a:ext cx="254878" cy="97661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5639861" y="925250"/>
                  <a:ext cx="273500" cy="10008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861" y="925250"/>
                  <a:ext cx="273500" cy="10008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6804831" y="925250"/>
                  <a:ext cx="254878" cy="976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831" y="925250"/>
                  <a:ext cx="254878" cy="97661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7168081" y="1182724"/>
                  <a:ext cx="10254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081" y="1182724"/>
                  <a:ext cx="1025474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5508104" y="2170894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170894"/>
                <a:ext cx="1687947" cy="100610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5647928" y="2200389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8" y="2200389"/>
                <a:ext cx="254878" cy="97661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6224638" y="2200388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38" y="2200388"/>
                <a:ext cx="254878" cy="97661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6804831" y="2200389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831" y="2200389"/>
                <a:ext cx="254878" cy="97661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6233409" y="2212990"/>
                <a:ext cx="272510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409" y="2212990"/>
                <a:ext cx="272510" cy="97661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5480134" y="3475097"/>
                <a:ext cx="1687947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34" y="3475097"/>
                <a:ext cx="1687947" cy="100610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5619958" y="3504592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958" y="3504592"/>
                <a:ext cx="254878" cy="97661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6196668" y="3504591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668" y="3504591"/>
                <a:ext cx="254878" cy="97661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6776861" y="3504592"/>
                <a:ext cx="254878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861" y="3504592"/>
                <a:ext cx="254878" cy="97661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5625246" y="3504591"/>
                <a:ext cx="272510" cy="976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b="1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1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1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246" y="3504591"/>
                <a:ext cx="272510" cy="97661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6777488" y="3504591"/>
                <a:ext cx="272510" cy="9843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88" y="3504591"/>
                <a:ext cx="272510" cy="984308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7231224" y="2429403"/>
                <a:ext cx="14236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24" y="2429403"/>
                <a:ext cx="1423659" cy="461665"/>
              </a:xfrm>
              <a:prstGeom prst="rect">
                <a:avLst/>
              </a:prstGeom>
              <a:blipFill rotWithShape="0">
                <a:blip r:embed="rId25"/>
                <a:stretch>
                  <a:fillRect r="-427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7127132" y="3744384"/>
                <a:ext cx="15463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32" y="3744384"/>
                <a:ext cx="1546385" cy="461665"/>
              </a:xfrm>
              <a:prstGeom prst="rect">
                <a:avLst/>
              </a:prstGeom>
              <a:blipFill rotWithShape="0">
                <a:blip r:embed="rId26"/>
                <a:stretch>
                  <a:fillRect r="-394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7182066" y="1182724"/>
                <a:ext cx="1068369" cy="483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066" y="1182724"/>
                <a:ext cx="1068369" cy="48372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7335849" y="2436527"/>
                <a:ext cx="1468031" cy="483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49" y="2436527"/>
                <a:ext cx="1468031" cy="48372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7245215" y="3447819"/>
                <a:ext cx="15124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5" y="3447819"/>
                <a:ext cx="1512402" cy="461665"/>
              </a:xfrm>
              <a:prstGeom prst="rect">
                <a:avLst/>
              </a:prstGeom>
              <a:blipFill rotWithShape="0">
                <a:blip r:embed="rId29"/>
                <a:stretch>
                  <a:fillRect r="-403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7262639" y="3870523"/>
                <a:ext cx="1275370" cy="4854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639" y="3870523"/>
                <a:ext cx="1275370" cy="485454"/>
              </a:xfrm>
              <a:prstGeom prst="rect">
                <a:avLst/>
              </a:prstGeom>
              <a:blipFill rotWithShape="0">
                <a:blip r:embed="rId30"/>
                <a:stretch>
                  <a:fillRect r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6" grpId="0"/>
      <p:bldP spid="29" grpId="0"/>
      <p:bldP spid="30" grpId="0"/>
      <p:bldP spid="48" grpId="0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2" grpId="1" animBg="1"/>
      <p:bldP spid="63" grpId="0"/>
      <p:bldP spid="64" grpId="0"/>
      <p:bldP spid="65" grpId="0" animBg="1"/>
      <p:bldP spid="66" grpId="0" animBg="1"/>
      <p:bldP spid="67" grpId="0" animBg="1"/>
      <p:bldP spid="6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186763" y="1046060"/>
            <a:ext cx="5365274" cy="537231"/>
            <a:chOff x="-97876" y="-126549"/>
            <a:chExt cx="2709097" cy="772336"/>
          </a:xfrm>
        </p:grpSpPr>
        <p:sp>
          <p:nvSpPr>
            <p:cNvPr id="45" name="矩形 44"/>
            <p:cNvSpPr/>
            <p:nvPr/>
          </p:nvSpPr>
          <p:spPr>
            <a:xfrm>
              <a:off x="-97876" y="-126549"/>
              <a:ext cx="972425" cy="752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练习*</a:t>
              </a:r>
              <a:endParaRPr lang="zh-CN" altLang="en-US" sz="28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-61082" y="-106406"/>
                  <a:ext cx="2672303" cy="7521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800" dirty="0" smtClean="0">
                      <a:latin typeface="+mn-ea"/>
                      <a:ea typeface="+mn-ea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+mn-ea"/>
                        </a:rPr>
                        <m:t>是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3×2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+mn-ea"/>
                        </a:rPr>
                        <m:t>矩阵</m:t>
                      </m:r>
                    </m:oMath>
                  </a14:m>
                  <a:endParaRPr lang="zh-CN" altLang="en-US" sz="28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1082" y="-106406"/>
                  <a:ext cx="2672303" cy="75219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791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95861" y="2123655"/>
            <a:ext cx="2170719" cy="748553"/>
            <a:chOff x="1808928" y="1970835"/>
            <a:chExt cx="2170719" cy="748553"/>
          </a:xfrm>
        </p:grpSpPr>
        <p:grpSp>
          <p:nvGrpSpPr>
            <p:cNvPr id="27" name="组合 26"/>
            <p:cNvGrpSpPr/>
            <p:nvPr/>
          </p:nvGrpSpPr>
          <p:grpSpPr>
            <a:xfrm>
              <a:off x="1808928" y="1970835"/>
              <a:ext cx="1807419" cy="748553"/>
              <a:chOff x="4675865" y="2207750"/>
              <a:chExt cx="1807419" cy="7485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4675865" y="2433083"/>
                    <a:ext cx="5055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sz="28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5865" y="2433083"/>
                    <a:ext cx="505587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接箭头连接符 12"/>
              <p:cNvCxnSpPr>
                <a:stCxn id="37" idx="3"/>
                <a:endCxn id="3" idx="1"/>
              </p:cNvCxnSpPr>
              <p:nvPr/>
            </p:nvCxnSpPr>
            <p:spPr>
              <a:xfrm flipV="1">
                <a:off x="5181452" y="2683426"/>
                <a:ext cx="1145438" cy="11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5046224" y="2207750"/>
                    <a:ext cx="143706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>
                      <a:solidFill>
                        <a:srgbClr val="FF0000"/>
                      </a:solidFill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49" name="文本框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224" y="2207750"/>
                    <a:ext cx="1437060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3459953" y="2184901"/>
                  <a:ext cx="51969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800" i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953" y="2184901"/>
                  <a:ext cx="519694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149690" y="3527151"/>
                <a:ext cx="12237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+mn-ea"/>
                        </a:rPr>
                        <m:t>则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8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690" y="3527151"/>
                <a:ext cx="122373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386986" y="3172888"/>
                <a:ext cx="3913572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986" y="3172888"/>
                <a:ext cx="3913572" cy="12317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>
            <a:stCxn id="3" idx="3"/>
            <a:endCxn id="30" idx="1"/>
          </p:cNvCxnSpPr>
          <p:nvPr/>
        </p:nvCxnSpPr>
        <p:spPr>
          <a:xfrm flipV="1">
            <a:off x="4266580" y="2591524"/>
            <a:ext cx="1127081" cy="7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169073" y="2119721"/>
                <a:ext cx="13220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073" y="2119721"/>
                <a:ext cx="1322093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393661" y="2329914"/>
                <a:ext cx="5050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8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661" y="2329914"/>
                <a:ext cx="50501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058071" y="3219689"/>
            <a:ext cx="1544096" cy="1167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" name="矩形 30"/>
          <p:cNvSpPr/>
          <p:nvPr/>
        </p:nvSpPr>
        <p:spPr>
          <a:xfrm>
            <a:off x="6173008" y="3362792"/>
            <a:ext cx="758058" cy="851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048236" y="4515766"/>
                <a:ext cx="15636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(−2)</m:t>
                      </m:r>
                    </m:oMath>
                  </m:oMathPara>
                </a14:m>
                <a:endParaRPr lang="zh-CN" altLang="en-US" sz="2800" i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36" y="4515766"/>
                <a:ext cx="156363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664514" y="4506020"/>
                <a:ext cx="2029786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i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514" y="4506020"/>
                <a:ext cx="2029786" cy="5329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763079" y="2894042"/>
            <a:ext cx="1577916" cy="1434785"/>
            <a:chOff x="6841948" y="1631535"/>
            <a:chExt cx="1577916" cy="1434785"/>
          </a:xfrm>
        </p:grpSpPr>
        <p:sp>
          <p:nvSpPr>
            <p:cNvPr id="2" name="矩形 1"/>
            <p:cNvSpPr/>
            <p:nvPr/>
          </p:nvSpPr>
          <p:spPr>
            <a:xfrm>
              <a:off x="6865711" y="1631535"/>
              <a:ext cx="1554153" cy="1434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6841948" y="2262541"/>
                  <a:ext cx="51969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800" i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1948" y="2262541"/>
                  <a:ext cx="519694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4186373" y="2632134"/>
            <a:ext cx="1322093" cy="461665"/>
            <a:chOff x="4186373" y="2632134"/>
            <a:chExt cx="1322093" cy="461665"/>
          </a:xfrm>
        </p:grpSpPr>
        <p:cxnSp>
          <p:nvCxnSpPr>
            <p:cNvPr id="32" name="直接箭头连接符 31"/>
            <p:cNvCxnSpPr/>
            <p:nvPr/>
          </p:nvCxnSpPr>
          <p:spPr>
            <a:xfrm flipH="1">
              <a:off x="4213006" y="2720874"/>
              <a:ext cx="1234230" cy="35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4186373" y="2632134"/>
                  <a:ext cx="13220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6373" y="2632134"/>
                  <a:ext cx="1322093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/>
          <p:cNvGrpSpPr/>
          <p:nvPr/>
        </p:nvGrpSpPr>
        <p:grpSpPr>
          <a:xfrm>
            <a:off x="2601448" y="2689687"/>
            <a:ext cx="1294954" cy="432323"/>
            <a:chOff x="6173008" y="2086720"/>
            <a:chExt cx="1437060" cy="461665"/>
          </a:xfrm>
        </p:grpSpPr>
        <p:cxnSp>
          <p:nvCxnSpPr>
            <p:cNvPr id="38" name="直接箭头连接符 37"/>
            <p:cNvCxnSpPr/>
            <p:nvPr/>
          </p:nvCxnSpPr>
          <p:spPr>
            <a:xfrm flipH="1" flipV="1">
              <a:off x="6173008" y="2129859"/>
              <a:ext cx="1289814" cy="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6173008" y="2086720"/>
                  <a:ext cx="1437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3008" y="2086720"/>
                  <a:ext cx="1437060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2358" b="-84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50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1" grpId="0" animBg="1"/>
      <p:bldP spid="35" grpId="0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9807" y="2636912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矩阵的等价标准型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082" y="53664"/>
            <a:ext cx="8167623" cy="2881986"/>
            <a:chOff x="13082" y="53664"/>
            <a:chExt cx="8167623" cy="2881986"/>
          </a:xfrm>
        </p:grpSpPr>
        <p:sp>
          <p:nvSpPr>
            <p:cNvPr id="57" name="矩形 56"/>
            <p:cNvSpPr/>
            <p:nvPr/>
          </p:nvSpPr>
          <p:spPr>
            <a:xfrm>
              <a:off x="2123728" y="1079159"/>
              <a:ext cx="605697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思路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：</a:t>
              </a:r>
              <a:r>
                <a:rPr lang="zh-CN" altLang="en-US" sz="2400" dirty="0" smtClean="0">
                  <a:latin typeface="+mn-ea"/>
                  <a:ea typeface="+mn-ea"/>
                </a:rPr>
                <a:t>利用初等变换将矩阵变成简单形式，研究变换所保持的特性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2" y="53664"/>
              <a:ext cx="2305589" cy="2881986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1801174" y="2619207"/>
            <a:ext cx="5686052" cy="1210975"/>
            <a:chOff x="1801174" y="2619207"/>
            <a:chExt cx="5686052" cy="1210975"/>
          </a:xfrm>
        </p:grpSpPr>
        <p:sp>
          <p:nvSpPr>
            <p:cNvPr id="36" name="矩形 35"/>
            <p:cNvSpPr/>
            <p:nvPr/>
          </p:nvSpPr>
          <p:spPr>
            <a:xfrm>
              <a:off x="2911626" y="2890968"/>
              <a:ext cx="45756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 smtClean="0">
                  <a:latin typeface="+mn-ea"/>
                  <a:ea typeface="+mn-ea"/>
                </a:rPr>
                <a:t>问题：矩阵经初等变换，能变成的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最简单的式样</a:t>
              </a:r>
              <a:r>
                <a:rPr lang="zh-CN" altLang="en-US" sz="2400" dirty="0" smtClean="0">
                  <a:latin typeface="+mn-ea"/>
                  <a:ea typeface="+mn-ea"/>
                </a:rPr>
                <a:t>？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174" y="2619207"/>
              <a:ext cx="1210975" cy="1210975"/>
            </a:xfrm>
            <a:prstGeom prst="rect">
              <a:avLst/>
            </a:prstGeom>
          </p:spPr>
        </p:pic>
      </p:grpSp>
      <p:cxnSp>
        <p:nvCxnSpPr>
          <p:cNvPr id="13" name="直接连接符 12"/>
          <p:cNvCxnSpPr/>
          <p:nvPr/>
        </p:nvCxnSpPr>
        <p:spPr>
          <a:xfrm>
            <a:off x="0" y="414908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98603" y="4345363"/>
            <a:ext cx="1898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以方阵为例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9552" y="5146599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任意方阵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296620" y="5156773"/>
            <a:ext cx="270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上（下）三角阵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92820" y="5131678"/>
            <a:ext cx="1386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对角阵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7380312" y="5028596"/>
                <a:ext cx="1386126" cy="718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5028596"/>
                <a:ext cx="1386126" cy="7180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1958631" y="5377431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839386" y="538760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660232" y="538760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云形标注 16"/>
          <p:cNvSpPr/>
          <p:nvPr/>
        </p:nvSpPr>
        <p:spPr>
          <a:xfrm>
            <a:off x="2406660" y="5746613"/>
            <a:ext cx="1733291" cy="990316"/>
          </a:xfrm>
          <a:prstGeom prst="cloudCallout">
            <a:avLst>
              <a:gd name="adj1" fmla="val -51041"/>
              <a:gd name="adj2" fmla="val -7742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仅倍加行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列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</a:rPr>
              <a:t>变换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0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  <p:bldP spid="52" grpId="0"/>
      <p:bldP spid="53" grpId="0"/>
      <p:bldP spid="54" grpId="0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91074" y="852365"/>
            <a:ext cx="7405262" cy="534023"/>
            <a:chOff x="187888" y="-141272"/>
            <a:chExt cx="3170510" cy="1740360"/>
          </a:xfrm>
        </p:grpSpPr>
        <p:sp>
          <p:nvSpPr>
            <p:cNvPr id="45" name="矩形 44"/>
            <p:cNvSpPr/>
            <p:nvPr/>
          </p:nvSpPr>
          <p:spPr>
            <a:xfrm>
              <a:off x="187888" y="-141272"/>
              <a:ext cx="670285" cy="1504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例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1-11</a:t>
              </a:r>
              <a:endParaRPr lang="zh-CN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686095" y="-141272"/>
                  <a:ext cx="2672303" cy="17403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dirty="0" smtClean="0">
                      <a:latin typeface="+mn-ea"/>
                      <a:ea typeface="+mn-ea"/>
                    </a:rPr>
                    <a:t>仅用倍加行变换将矩阵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化为上三角阵，其中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95" y="-141272"/>
                  <a:ext cx="2672303" cy="17403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9" t="-9195" r="-977" b="-126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77622" y="1733781"/>
            <a:ext cx="1076577" cy="485084"/>
            <a:chOff x="5036388" y="2178832"/>
            <a:chExt cx="1076577" cy="485084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036388" y="2178832"/>
                  <a:ext cx="10765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076577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850651" y="1671745"/>
                <a:ext cx="2090957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651" y="1671745"/>
                <a:ext cx="2090957" cy="10665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53285" y="1660089"/>
                <a:ext cx="2698491" cy="1100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85" y="1660089"/>
                <a:ext cx="2698491" cy="11008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1204506" y="2047940"/>
            <a:ext cx="300429" cy="319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14215" y="2411728"/>
            <a:ext cx="300429" cy="319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816222" y="2411728"/>
            <a:ext cx="300429" cy="319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/>
        </p:nvSpPr>
        <p:spPr>
          <a:xfrm>
            <a:off x="453285" y="2777728"/>
            <a:ext cx="1051650" cy="534474"/>
          </a:xfrm>
          <a:prstGeom prst="wedgeEllipseCallout">
            <a:avLst>
              <a:gd name="adj1" fmla="val 59776"/>
              <a:gd name="adj2" fmla="val -5868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93537" y="4740748"/>
            <a:ext cx="62416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 smtClean="0">
                <a:latin typeface="+mn-ea"/>
                <a:ea typeface="+mn-ea"/>
              </a:rPr>
              <a:t>Step1.</a:t>
            </a:r>
            <a:r>
              <a:rPr lang="zh-CN" altLang="en-US" sz="2200" dirty="0" smtClean="0">
                <a:latin typeface="+mn-ea"/>
                <a:ea typeface="+mn-ea"/>
              </a:rPr>
              <a:t>将首行首列元变换为非零元（一般为</a:t>
            </a:r>
            <a:r>
              <a:rPr lang="en-US" altLang="zh-CN" sz="2200" dirty="0" smtClean="0">
                <a:latin typeface="+mn-ea"/>
                <a:ea typeface="+mn-ea"/>
              </a:rPr>
              <a:t>1</a:t>
            </a:r>
            <a:r>
              <a:rPr lang="zh-CN" altLang="en-US" sz="2200" dirty="0" smtClean="0">
                <a:latin typeface="+mn-ea"/>
                <a:ea typeface="+mn-ea"/>
              </a:rPr>
              <a:t>）；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954199" y="1699021"/>
            <a:ext cx="1769929" cy="3489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960178" y="2047941"/>
            <a:ext cx="1769929" cy="3192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791422" y="1638693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422" y="1638693"/>
                <a:ext cx="31418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308" r="-1538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任意多边形 24"/>
          <p:cNvSpPr/>
          <p:nvPr/>
        </p:nvSpPr>
        <p:spPr>
          <a:xfrm>
            <a:off x="5800725" y="1924050"/>
            <a:ext cx="400302" cy="323850"/>
          </a:xfrm>
          <a:custGeom>
            <a:avLst/>
            <a:gdLst>
              <a:gd name="connsiteX0" fmla="*/ 47625 w 400302"/>
              <a:gd name="connsiteY0" fmla="*/ 323850 h 323850"/>
              <a:gd name="connsiteX1" fmla="*/ 400050 w 400302"/>
              <a:gd name="connsiteY1" fmla="*/ 142875 h 323850"/>
              <a:gd name="connsiteX2" fmla="*/ 0 w 400302"/>
              <a:gd name="connsiteY2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302" h="323850">
                <a:moveTo>
                  <a:pt x="47625" y="323850"/>
                </a:moveTo>
                <a:cubicBezTo>
                  <a:pt x="227806" y="260350"/>
                  <a:pt x="407987" y="196850"/>
                  <a:pt x="400050" y="142875"/>
                </a:cubicBezTo>
                <a:cubicBezTo>
                  <a:pt x="392113" y="88900"/>
                  <a:pt x="196056" y="44450"/>
                  <a:pt x="0" y="0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014292" y="1669540"/>
                <a:ext cx="162262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292" y="1669540"/>
                <a:ext cx="1622623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128" r="-1504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/>
          <p:cNvGrpSpPr/>
          <p:nvPr/>
        </p:nvGrpSpPr>
        <p:grpSpPr>
          <a:xfrm>
            <a:off x="5899727" y="1715307"/>
            <a:ext cx="1073371" cy="485084"/>
            <a:chOff x="5036388" y="2178832"/>
            <a:chExt cx="1073371" cy="485084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036388" y="2178832"/>
                  <a:ext cx="10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073371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843446" y="2200391"/>
                <a:ext cx="12304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𝟐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446" y="2200391"/>
                <a:ext cx="1230465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810103" y="1674695"/>
                <a:ext cx="2305322" cy="1098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103" y="1674695"/>
                <a:ext cx="2305322" cy="109844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165051" y="1640106"/>
                <a:ext cx="1478289" cy="4462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3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3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51" y="1640106"/>
                <a:ext cx="1478289" cy="44627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7165051" y="2017244"/>
                <a:ext cx="144247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51" y="2017244"/>
                <a:ext cx="1442471" cy="400110"/>
              </a:xfrm>
              <a:prstGeom prst="rect">
                <a:avLst/>
              </a:prstGeom>
              <a:blipFill rotWithShape="0">
                <a:blip r:embed="rId14"/>
                <a:stretch>
                  <a:fillRect r="-7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7165050" y="2375468"/>
                <a:ext cx="144247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50" y="2375468"/>
                <a:ext cx="1442471" cy="400110"/>
              </a:xfrm>
              <a:prstGeom prst="rect">
                <a:avLst/>
              </a:prstGeom>
              <a:blipFill rotWithShape="0">
                <a:blip r:embed="rId15"/>
                <a:stretch>
                  <a:fillRect r="-7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2778919" y="5367112"/>
            <a:ext cx="62416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 smtClean="0">
                <a:latin typeface="+mn-ea"/>
                <a:ea typeface="+mn-ea"/>
              </a:rPr>
              <a:t>Step2. </a:t>
            </a:r>
            <a:r>
              <a:rPr lang="zh-CN" altLang="en-US" sz="2200" dirty="0" smtClean="0">
                <a:latin typeface="+mn-ea"/>
                <a:ea typeface="+mn-ea"/>
              </a:rPr>
              <a:t>用首行的若干倍加到其他行上去，使得首列第一个元之</a:t>
            </a:r>
            <a:r>
              <a:rPr lang="zh-CN" altLang="en-US" sz="2200" dirty="0">
                <a:latin typeface="+mn-ea"/>
                <a:ea typeface="+mn-ea"/>
              </a:rPr>
              <a:t>下</a:t>
            </a:r>
            <a:r>
              <a:rPr lang="zh-CN" altLang="en-US" sz="2200" dirty="0" smtClean="0">
                <a:latin typeface="+mn-ea"/>
                <a:ea typeface="+mn-ea"/>
              </a:rPr>
              <a:t>的所有元变换为零；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014292" y="2047940"/>
            <a:ext cx="334101" cy="7297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形标注 40"/>
          <p:cNvSpPr/>
          <p:nvPr/>
        </p:nvSpPr>
        <p:spPr>
          <a:xfrm>
            <a:off x="2962642" y="2851419"/>
            <a:ext cx="1051650" cy="534474"/>
          </a:xfrm>
          <a:prstGeom prst="wedgeEllipseCallout">
            <a:avLst>
              <a:gd name="adj1" fmla="val 59776"/>
              <a:gd name="adj2" fmla="val -5868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452690" y="3192114"/>
            <a:ext cx="1230465" cy="485084"/>
            <a:chOff x="5036388" y="2178832"/>
            <a:chExt cx="1230465" cy="485084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5036388" y="2178832"/>
                  <a:ext cx="12304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𝟓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230465" cy="4001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5109432" y="3101741"/>
                <a:ext cx="2698491" cy="1098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432" y="3101741"/>
                <a:ext cx="2698491" cy="109844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5649965" y="3139285"/>
                <a:ext cx="1515085" cy="4462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3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3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965" y="3139285"/>
                <a:ext cx="1515085" cy="446276"/>
              </a:xfrm>
              <a:prstGeom prst="rect">
                <a:avLst/>
              </a:prstGeom>
              <a:blipFill rotWithShape="0">
                <a:blip r:embed="rId18"/>
                <a:stretch>
                  <a:fillRect l="-806" r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5683155" y="3494228"/>
                <a:ext cx="144247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55" y="3494228"/>
                <a:ext cx="1442471" cy="400110"/>
              </a:xfrm>
              <a:prstGeom prst="rect">
                <a:avLst/>
              </a:prstGeom>
              <a:blipFill rotWithShape="0">
                <a:blip r:embed="rId19"/>
                <a:stretch>
                  <a:fillRect r="-7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5634517" y="3826039"/>
                <a:ext cx="1561785" cy="4310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17" y="3826039"/>
                <a:ext cx="1561785" cy="43106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24853" y="43651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7712823" y="2469586"/>
            <a:ext cx="379514" cy="349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778918" y="5341875"/>
            <a:ext cx="6241615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 smtClean="0">
                <a:latin typeface="+mn-ea"/>
                <a:ea typeface="+mn-ea"/>
              </a:rPr>
              <a:t>Step2. </a:t>
            </a:r>
            <a:r>
              <a:rPr lang="zh-CN" altLang="en-US" sz="2200" dirty="0" smtClean="0">
                <a:latin typeface="+mn-ea"/>
                <a:ea typeface="+mn-ea"/>
              </a:rPr>
              <a:t>依次用每个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ea typeface="+mn-ea"/>
              </a:rPr>
              <a:t>对角元所在行</a:t>
            </a:r>
            <a:r>
              <a:rPr lang="zh-CN" altLang="en-US" sz="2200" dirty="0" smtClean="0">
                <a:latin typeface="+mn-ea"/>
                <a:ea typeface="+mn-ea"/>
              </a:rPr>
              <a:t>的若干倍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ea typeface="+mn-ea"/>
              </a:rPr>
              <a:t>加到其他行</a:t>
            </a:r>
            <a:r>
              <a:rPr lang="zh-CN" altLang="en-US" sz="2200" dirty="0" smtClean="0">
                <a:latin typeface="+mn-ea"/>
                <a:ea typeface="+mn-ea"/>
              </a:rPr>
              <a:t>上去，使得</a:t>
            </a:r>
            <a:r>
              <a:rPr lang="zh-CN" altLang="en-US" sz="2200" dirty="0">
                <a:latin typeface="+mn-ea"/>
                <a:ea typeface="+mn-ea"/>
              </a:rPr>
              <a:t>每</a:t>
            </a:r>
            <a:r>
              <a:rPr lang="zh-CN" altLang="en-US" sz="2200" dirty="0" smtClean="0">
                <a:latin typeface="+mn-ea"/>
                <a:ea typeface="+mn-ea"/>
              </a:rPr>
              <a:t>列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ea typeface="+mn-ea"/>
              </a:rPr>
              <a:t>对角元之下</a:t>
            </a:r>
            <a:r>
              <a:rPr lang="zh-CN" altLang="en-US" sz="2200" dirty="0" smtClean="0">
                <a:latin typeface="+mn-ea"/>
                <a:ea typeface="+mn-ea"/>
              </a:rPr>
              <a:t>的所有元变换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ea typeface="+mn-ea"/>
              </a:rPr>
              <a:t>为零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47" name="椭圆形标注 46"/>
          <p:cNvSpPr/>
          <p:nvPr/>
        </p:nvSpPr>
        <p:spPr>
          <a:xfrm>
            <a:off x="7828428" y="2890887"/>
            <a:ext cx="1051650" cy="534474"/>
          </a:xfrm>
          <a:prstGeom prst="wedgeEllipseCallout">
            <a:avLst>
              <a:gd name="adj1" fmla="val -48005"/>
              <a:gd name="adj2" fmla="val -6224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4" grpId="0"/>
      <p:bldP spid="7" grpId="0" animBg="1"/>
      <p:bldP spid="28" grpId="0" animBg="1"/>
      <p:bldP spid="29" grpId="0" animBg="1"/>
      <p:bldP spid="8" grpId="0" animBg="1"/>
      <p:bldP spid="32" grpId="0"/>
      <p:bldP spid="18" grpId="0" animBg="1"/>
      <p:bldP spid="18" grpId="1" animBg="1"/>
      <p:bldP spid="42" grpId="0" animBg="1"/>
      <p:bldP spid="42" grpId="1" animBg="1"/>
      <p:bldP spid="22" grpId="0"/>
      <p:bldP spid="22" grpId="1"/>
      <p:bldP spid="25" grpId="0" animBg="1"/>
      <p:bldP spid="25" grpId="1" animBg="1"/>
      <p:bldP spid="26" grpId="0" animBg="1"/>
      <p:bldP spid="34" grpId="0"/>
      <p:bldP spid="35" grpId="0"/>
      <p:bldP spid="36" grpId="0" animBg="1"/>
      <p:bldP spid="37" grpId="0" animBg="1"/>
      <p:bldP spid="38" grpId="0" animBg="1"/>
      <p:bldP spid="39" grpId="0"/>
      <p:bldP spid="2" grpId="0" animBg="1"/>
      <p:bldP spid="41" grpId="0" animBg="1"/>
      <p:bldP spid="55" grpId="0"/>
      <p:bldP spid="56" grpId="0" animBg="1"/>
      <p:bldP spid="57" grpId="0" animBg="1"/>
      <p:bldP spid="58" grpId="0" animBg="1"/>
      <p:bldP spid="5" grpId="0" animBg="1"/>
      <p:bldP spid="59" grpId="0" animBg="1"/>
      <p:bldP spid="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460817" y="2427475"/>
            <a:ext cx="358508" cy="397795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91074" y="852365"/>
            <a:ext cx="7405262" cy="461665"/>
            <a:chOff x="187888" y="-141272"/>
            <a:chExt cx="3170510" cy="1504548"/>
          </a:xfrm>
        </p:grpSpPr>
        <p:sp>
          <p:nvSpPr>
            <p:cNvPr id="45" name="矩形 44"/>
            <p:cNvSpPr/>
            <p:nvPr/>
          </p:nvSpPr>
          <p:spPr>
            <a:xfrm>
              <a:off x="187888" y="-141272"/>
              <a:ext cx="670285" cy="1504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练习</a:t>
              </a:r>
              <a:endParaRPr lang="zh-CN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686095" y="-141272"/>
                  <a:ext cx="2672303" cy="15045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dirty="0" smtClean="0">
                      <a:latin typeface="+mn-ea"/>
                      <a:ea typeface="+mn-ea"/>
                    </a:rPr>
                    <a:t>仅用倍加行变换将矩阵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化为下三角阵，其中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95" y="-141272"/>
                  <a:ext cx="2672303" cy="150454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9" t="-10526" r="-977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77622" y="1733781"/>
            <a:ext cx="1230465" cy="485084"/>
            <a:chOff x="5036388" y="2178832"/>
            <a:chExt cx="1230465" cy="485084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036388" y="2178832"/>
                  <a:ext cx="12304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230465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850651" y="1671745"/>
                <a:ext cx="2090957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651" y="1671745"/>
                <a:ext cx="2090957" cy="10665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53285" y="1660089"/>
                <a:ext cx="2698491" cy="1100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85" y="1660089"/>
                <a:ext cx="2698491" cy="11008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2509899" y="1694968"/>
            <a:ext cx="300429" cy="319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816222" y="1706004"/>
            <a:ext cx="300429" cy="319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468937" y="2064274"/>
            <a:ext cx="391967" cy="319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/>
        </p:nvSpPr>
        <p:spPr>
          <a:xfrm>
            <a:off x="979345" y="2710538"/>
            <a:ext cx="1051650" cy="534474"/>
          </a:xfrm>
          <a:prstGeom prst="wedgeEllipseCallout">
            <a:avLst>
              <a:gd name="adj1" fmla="val 97816"/>
              <a:gd name="adj2" fmla="val -17808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43188" y="4755047"/>
            <a:ext cx="62416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 smtClean="0">
                <a:latin typeface="+mn-ea"/>
                <a:ea typeface="+mn-ea"/>
              </a:rPr>
              <a:t>Step1.</a:t>
            </a:r>
            <a:r>
              <a:rPr lang="zh-CN" altLang="en-US" sz="2200" dirty="0" smtClean="0">
                <a:latin typeface="+mn-ea"/>
                <a:ea typeface="+mn-ea"/>
              </a:rPr>
              <a:t>将首行首列元变换为非零元（一般为</a:t>
            </a:r>
            <a:r>
              <a:rPr lang="en-US" altLang="zh-CN" sz="2200" dirty="0" smtClean="0">
                <a:latin typeface="+mn-ea"/>
                <a:ea typeface="+mn-ea"/>
              </a:rPr>
              <a:t>1</a:t>
            </a:r>
            <a:r>
              <a:rPr lang="zh-CN" altLang="en-US" sz="2200" dirty="0" smtClean="0">
                <a:latin typeface="+mn-ea"/>
                <a:ea typeface="+mn-ea"/>
              </a:rPr>
              <a:t>）；</a:t>
            </a:r>
            <a:endParaRPr lang="zh-CN" altLang="en-US" sz="2200" dirty="0">
              <a:latin typeface="+mn-ea"/>
              <a:ea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915673" y="1791420"/>
            <a:ext cx="1073371" cy="485084"/>
            <a:chOff x="5036388" y="2178832"/>
            <a:chExt cx="1073371" cy="485084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036388" y="2178832"/>
                  <a:ext cx="10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073371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877622" y="2279895"/>
                <a:ext cx="10701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22" y="2279895"/>
                <a:ext cx="1070165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698034" y="1691168"/>
                <a:ext cx="2698491" cy="1098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034" y="1691168"/>
                <a:ext cx="2698491" cy="109844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015081" y="1975142"/>
                <a:ext cx="166423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081" y="1975142"/>
                <a:ext cx="1664238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061864" y="1636944"/>
                <a:ext cx="157265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864" y="1636944"/>
                <a:ext cx="1572654" cy="461665"/>
              </a:xfrm>
              <a:prstGeom prst="rect">
                <a:avLst/>
              </a:prstGeom>
              <a:blipFill rotWithShape="0">
                <a:blip r:embed="rId12"/>
                <a:stretch>
                  <a:fillRect r="-2326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4452690" y="3192114"/>
            <a:ext cx="1076577" cy="485084"/>
            <a:chOff x="5036388" y="2178832"/>
            <a:chExt cx="1076577" cy="485084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5036388" y="2178832"/>
                  <a:ext cx="10765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0765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5106298" y="3103993"/>
                <a:ext cx="2698491" cy="1098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98" y="3103993"/>
                <a:ext cx="2698491" cy="109844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5529267" y="3109059"/>
                <a:ext cx="175881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267" y="3109059"/>
                <a:ext cx="1758815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0" y="42571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771800" y="5436178"/>
            <a:ext cx="6241615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 smtClean="0">
                <a:latin typeface="+mn-ea"/>
                <a:ea typeface="+mn-ea"/>
              </a:rPr>
              <a:t>Step2. </a:t>
            </a:r>
            <a:r>
              <a:rPr lang="zh-CN" altLang="en-US" sz="2200" dirty="0" smtClean="0">
                <a:latin typeface="+mn-ea"/>
                <a:ea typeface="+mn-ea"/>
              </a:rPr>
              <a:t>依次用每个对角元所在行的若干倍加到其他行上去，使得</a:t>
            </a:r>
            <a:r>
              <a:rPr lang="zh-CN" altLang="en-US" sz="2200" dirty="0">
                <a:latin typeface="+mn-ea"/>
                <a:ea typeface="+mn-ea"/>
              </a:rPr>
              <a:t>每</a:t>
            </a:r>
            <a:r>
              <a:rPr lang="zh-CN" altLang="en-US" sz="2200" dirty="0" smtClean="0">
                <a:latin typeface="+mn-ea"/>
                <a:ea typeface="+mn-ea"/>
              </a:rPr>
              <a:t>列对角元之下的所有元变换为零。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2047" y="4289359"/>
            <a:ext cx="135227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809898" y="4095919"/>
            <a:ext cx="1152128" cy="612648"/>
          </a:xfrm>
          <a:prstGeom prst="wedgeRectCallout">
            <a:avLst>
              <a:gd name="adj1" fmla="val -18353"/>
              <a:gd name="adj2" fmla="val 7649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尾行尾列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809898" y="4760795"/>
            <a:ext cx="1086231" cy="4301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7112806" y="2024345"/>
                <a:ext cx="1771997" cy="4462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3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300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806" y="2024345"/>
                <a:ext cx="1771997" cy="44627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标注 59"/>
          <p:cNvSpPr/>
          <p:nvPr/>
        </p:nvSpPr>
        <p:spPr>
          <a:xfrm>
            <a:off x="6698034" y="6246740"/>
            <a:ext cx="396961" cy="408174"/>
          </a:xfrm>
          <a:prstGeom prst="wedgeRectCallout">
            <a:avLst>
              <a:gd name="adj1" fmla="val -138327"/>
              <a:gd name="adj2" fmla="val -6352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上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105415" y="5850142"/>
            <a:ext cx="396961" cy="325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644008" y="2383558"/>
            <a:ext cx="360310" cy="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形标注 40"/>
          <p:cNvSpPr/>
          <p:nvPr/>
        </p:nvSpPr>
        <p:spPr>
          <a:xfrm>
            <a:off x="7256263" y="2668142"/>
            <a:ext cx="1051650" cy="534474"/>
          </a:xfrm>
          <a:prstGeom prst="wedgeEllipseCallout">
            <a:avLst>
              <a:gd name="adj1" fmla="val 11773"/>
              <a:gd name="adj2" fmla="val -17808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857522" y="1694968"/>
            <a:ext cx="379514" cy="384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3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0" grpId="0"/>
      <p:bldP spid="24" grpId="0"/>
      <p:bldP spid="7" grpId="0" animBg="1"/>
      <p:bldP spid="28" grpId="0" animBg="1"/>
      <p:bldP spid="29" grpId="0" animBg="1"/>
      <p:bldP spid="8" grpId="0" animBg="1"/>
      <p:bldP spid="34" grpId="0"/>
      <p:bldP spid="35" grpId="0"/>
      <p:bldP spid="36" grpId="0" animBg="1"/>
      <p:bldP spid="37" grpId="0" animBg="1"/>
      <p:bldP spid="55" grpId="0"/>
      <p:bldP spid="56" grpId="0" animBg="1"/>
      <p:bldP spid="11" grpId="0" animBg="1"/>
      <p:bldP spid="12" grpId="0" animBg="1"/>
      <p:bldP spid="54" grpId="0" animBg="1"/>
      <p:bldP spid="60" grpId="0" animBg="1"/>
      <p:bldP spid="61" grpId="0" animBg="1"/>
      <p:bldP spid="41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组合 1"/>
          <p:cNvGrpSpPr>
            <a:grpSpLocks/>
          </p:cNvGrpSpPr>
          <p:nvPr/>
        </p:nvGrpSpPr>
        <p:grpSpPr bwMode="auto">
          <a:xfrm>
            <a:off x="4357688" y="188920"/>
            <a:ext cx="4786312" cy="441327"/>
            <a:chOff x="6228184" y="107340"/>
            <a:chExt cx="2843808" cy="441340"/>
          </a:xfrm>
        </p:grpSpPr>
        <p:sp>
          <p:nvSpPr>
            <p:cNvPr id="2048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827511" y="1802681"/>
                <a:ext cx="5631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对称</a:t>
                </a:r>
                <a:r>
                  <a:rPr lang="zh-CN" altLang="en-US" sz="2400" i="0" dirty="0" smtClean="0">
                    <a:latin typeface="+mn-ea"/>
                    <a:ea typeface="+mn-ea"/>
                  </a:rPr>
                  <a:t>阵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m:t>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行与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列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的对应位置元素相等？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511" y="1802681"/>
                <a:ext cx="56319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732" t="-10667" r="-541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452591" y="1184224"/>
            <a:ext cx="28359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思考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1-1  10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4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左右箭头 6"/>
          <p:cNvSpPr/>
          <p:nvPr/>
        </p:nvSpPr>
        <p:spPr>
          <a:xfrm>
            <a:off x="4199538" y="1318474"/>
            <a:ext cx="1216152" cy="48463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9"/>
          <p:cNvGrpSpPr>
            <a:grpSpLocks/>
          </p:cNvGrpSpPr>
          <p:nvPr/>
        </p:nvGrpSpPr>
        <p:grpSpPr bwMode="auto">
          <a:xfrm>
            <a:off x="373301" y="2191935"/>
            <a:ext cx="8512523" cy="3794005"/>
            <a:chOff x="928662" y="1560179"/>
            <a:chExt cx="7286676" cy="2701454"/>
          </a:xfrm>
          <a:noFill/>
        </p:grpSpPr>
        <p:sp>
          <p:nvSpPr>
            <p:cNvPr id="43" name="圆角矩形 42"/>
            <p:cNvSpPr/>
            <p:nvPr/>
          </p:nvSpPr>
          <p:spPr>
            <a:xfrm>
              <a:off x="928662" y="1936462"/>
              <a:ext cx="7286676" cy="2325171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44" name="流程图: 终止 43"/>
            <p:cNvSpPr/>
            <p:nvPr/>
          </p:nvSpPr>
          <p:spPr>
            <a:xfrm>
              <a:off x="1299421" y="1560179"/>
              <a:ext cx="1928825" cy="495659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1-1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928386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45"/>
          <p:cNvSpPr/>
          <p:nvPr/>
        </p:nvSpPr>
        <p:spPr>
          <a:xfrm>
            <a:off x="143801" y="2985563"/>
            <a:ext cx="5472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任意方阵可仅用有限次倍加行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8210" y="734367"/>
            <a:ext cx="3545073" cy="1075452"/>
            <a:chOff x="759554" y="781388"/>
            <a:chExt cx="3442878" cy="1075452"/>
          </a:xfrm>
        </p:grpSpPr>
        <p:sp>
          <p:nvSpPr>
            <p:cNvPr id="45" name="矩形 44"/>
            <p:cNvSpPr/>
            <p:nvPr/>
          </p:nvSpPr>
          <p:spPr>
            <a:xfrm>
              <a:off x="1760551" y="781388"/>
              <a:ext cx="110429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 smtClean="0">
                  <a:latin typeface="+mn-ea"/>
                  <a:ea typeface="+mn-ea"/>
                </a:rPr>
                <a:t>初等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行</a:t>
              </a:r>
              <a:r>
                <a:rPr lang="zh-CN" altLang="en-US" sz="2400" dirty="0" smtClean="0">
                  <a:latin typeface="+mn-ea"/>
                  <a:ea typeface="+mn-ea"/>
                </a:rPr>
                <a:t>变换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2" name="右箭头 1"/>
            <p:cNvSpPr/>
            <p:nvPr/>
          </p:nvSpPr>
          <p:spPr>
            <a:xfrm>
              <a:off x="1943966" y="1561552"/>
              <a:ext cx="903352" cy="1383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759554" y="1388635"/>
                  <a:ext cx="1192939" cy="468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dirty="0" smtClean="0">
                            <a:latin typeface="Cambria Math" panose="02040503050406030204" pitchFamily="18" charset="0"/>
                            <a:ea typeface="+mn-ea"/>
                          </a:rPr>
                          <m:t>方阵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4" y="1388635"/>
                  <a:ext cx="1192939" cy="46820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98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2827473" y="1381552"/>
                  <a:ext cx="13749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上</a:t>
                  </a:r>
                  <a:r>
                    <a:rPr lang="zh-CN" altLang="en-US" sz="2400" dirty="0" smtClean="0">
                      <a:latin typeface="+mn-ea"/>
                      <a:ea typeface="+mn-ea"/>
                    </a:rPr>
                    <a:t>三</a:t>
                  </a:r>
                  <a:r>
                    <a:rPr lang="zh-CN" altLang="en-US" sz="2400" dirty="0">
                      <a:latin typeface="+mn-ea"/>
                      <a:ea typeface="+mn-ea"/>
                    </a:rPr>
                    <a:t>角</a:t>
                  </a:r>
                  <a14:m>
                    <m:oMath xmlns:m="http://schemas.openxmlformats.org/officeDocument/2006/math">
                      <m:r>
                        <a:rPr lang="zh-CN" altLang="en-US" sz="2400" dirty="0">
                          <a:latin typeface="Cambria Math" panose="02040503050406030204" pitchFamily="18" charset="0"/>
                          <a:ea typeface="+mn-ea"/>
                        </a:rPr>
                        <m:t>阵</m:t>
                      </m:r>
                    </m:oMath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473" y="1381552"/>
                  <a:ext cx="137495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897" t="-10526" r="-3017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59786" y="2985563"/>
            <a:ext cx="2731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（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或仅用倍加列</a:t>
            </a:r>
            <a:r>
              <a:rPr lang="zh-CN" altLang="en-US" sz="2400" dirty="0" smtClean="0">
                <a:latin typeface="+mn-ea"/>
                <a:ea typeface="+mn-ea"/>
              </a:rPr>
              <a:t>）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9567" y="3597688"/>
            <a:ext cx="34088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化为上</a:t>
            </a:r>
            <a:r>
              <a:rPr lang="en-US" altLang="zh-CN" sz="2400" dirty="0" smtClean="0">
                <a:latin typeface="+mn-ea"/>
                <a:ea typeface="+mn-ea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下</a:t>
            </a:r>
            <a:r>
              <a:rPr lang="en-US" altLang="zh-CN" sz="2400" dirty="0" smtClean="0">
                <a:latin typeface="+mn-ea"/>
                <a:ea typeface="+mn-ea"/>
              </a:rPr>
              <a:t>)</a:t>
            </a:r>
            <a:r>
              <a:rPr lang="zh-CN" altLang="en-US" sz="2400" dirty="0" smtClean="0">
                <a:latin typeface="+mn-ea"/>
                <a:ea typeface="+mn-ea"/>
              </a:rPr>
              <a:t>三角阵</a:t>
            </a:r>
            <a:r>
              <a:rPr lang="en-US" altLang="zh-CN" sz="2400" dirty="0" smtClean="0">
                <a:latin typeface="+mn-ea"/>
                <a:ea typeface="+mn-ea"/>
              </a:rPr>
              <a:t>;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148282" y="3602866"/>
                <a:ext cx="53045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即一定有倍加矩阵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=1,2⋯,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;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282" y="3602866"/>
                <a:ext cx="530455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91866" y="4132476"/>
                <a:ext cx="4391911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=1,2⋯,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使得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6" y="4132476"/>
                <a:ext cx="4391911" cy="491417"/>
              </a:xfrm>
              <a:prstGeom prst="rect">
                <a:avLst/>
              </a:prstGeom>
              <a:blipFill rotWithShape="0">
                <a:blip r:embed="rId6"/>
                <a:stretch>
                  <a:fillRect t="-7407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933090" y="4805578"/>
            <a:ext cx="4164756" cy="375910"/>
            <a:chOff x="1009464" y="4781360"/>
            <a:chExt cx="4044697" cy="3759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033632" y="4781360"/>
                  <a:ext cx="20205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+mn-ea"/>
                          </a:rPr>
                          <m:t>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𝒍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i="1" dirty="0">
                    <a:solidFill>
                      <a:srgbClr val="FF33CC"/>
                    </a:solidFill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632" y="4781360"/>
                  <a:ext cx="2354618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1009464" y="4787938"/>
                  <a:ext cx="17652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464" y="4787938"/>
                  <a:ext cx="2059886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437055"/>
            <a:ext cx="2455357" cy="2420888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558210" y="5345212"/>
            <a:ext cx="3798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为上（下）三角阵。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412271" y="781472"/>
            <a:ext cx="3304120" cy="1039624"/>
            <a:chOff x="759554" y="810676"/>
            <a:chExt cx="3208871" cy="1039624"/>
          </a:xfrm>
        </p:grpSpPr>
        <p:sp>
          <p:nvSpPr>
            <p:cNvPr id="27" name="矩形 26"/>
            <p:cNvSpPr/>
            <p:nvPr/>
          </p:nvSpPr>
          <p:spPr>
            <a:xfrm>
              <a:off x="1519238" y="810676"/>
              <a:ext cx="11433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 smtClean="0">
                  <a:latin typeface="+mn-ea"/>
                  <a:ea typeface="+mn-ea"/>
                </a:rPr>
                <a:t>初等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列</a:t>
              </a:r>
              <a:r>
                <a:rPr lang="zh-CN" altLang="en-US" sz="2400" dirty="0" smtClean="0">
                  <a:latin typeface="+mn-ea"/>
                  <a:ea typeface="+mn-ea"/>
                </a:rPr>
                <a:t>变换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1701554" y="1561552"/>
              <a:ext cx="884535" cy="1199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759554" y="1388635"/>
                  <a:ext cx="10447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+mn-ea"/>
                          </a:rPr>
                          <m:t>方阵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4" y="1388635"/>
                  <a:ext cx="1223733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2593466" y="1353634"/>
                  <a:ext cx="13749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下</a:t>
                  </a:r>
                  <a:r>
                    <a:rPr lang="zh-CN" altLang="en-US" sz="2400" dirty="0" smtClean="0">
                      <a:latin typeface="+mn-ea"/>
                      <a:ea typeface="+mn-ea"/>
                    </a:rPr>
                    <a:t>三</a:t>
                  </a:r>
                  <a:r>
                    <a:rPr lang="zh-CN" altLang="en-US" sz="2400" dirty="0">
                      <a:latin typeface="+mn-ea"/>
                      <a:ea typeface="+mn-ea"/>
                    </a:rPr>
                    <a:t>角</a:t>
                  </a:r>
                  <a14:m>
                    <m:oMath xmlns:m="http://schemas.openxmlformats.org/officeDocument/2006/math">
                      <m:r>
                        <a:rPr lang="zh-CN" altLang="en-US" sz="2400" dirty="0">
                          <a:latin typeface="Cambria Math" panose="02040503050406030204" pitchFamily="18" charset="0"/>
                          <a:ea typeface="+mn-ea"/>
                        </a:rPr>
                        <m:t>阵</m:t>
                      </m:r>
                    </m:oMath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466" y="1353634"/>
                  <a:ext cx="137495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897" t="-10526" r="-3017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421309" y="636078"/>
            <a:ext cx="8433661" cy="1550679"/>
            <a:chOff x="-3498466" y="1199669"/>
            <a:chExt cx="8790136" cy="1551905"/>
          </a:xfrm>
        </p:grpSpPr>
        <p:sp>
          <p:nvSpPr>
            <p:cNvPr id="6" name="矩形 5"/>
            <p:cNvSpPr/>
            <p:nvPr/>
          </p:nvSpPr>
          <p:spPr>
            <a:xfrm>
              <a:off x="-3498466" y="1199669"/>
              <a:ext cx="8790136" cy="1551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-1343767" y="1468526"/>
              <a:ext cx="4043802" cy="831305"/>
              <a:chOff x="759554" y="1032103"/>
              <a:chExt cx="3927229" cy="83130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783767" y="1032103"/>
                <a:ext cx="1761560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初等变换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39" name="右箭头 38"/>
              <p:cNvSpPr/>
              <p:nvPr/>
            </p:nvSpPr>
            <p:spPr>
              <a:xfrm>
                <a:off x="1943965" y="1561552"/>
                <a:ext cx="1385668" cy="142046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矩形 46"/>
                  <p:cNvSpPr/>
                  <p:nvPr/>
                </p:nvSpPr>
                <p:spPr>
                  <a:xfrm>
                    <a:off x="759554" y="1388635"/>
                    <a:ext cx="1044733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400" dirty="0">
                              <a:latin typeface="Cambria Math" panose="02040503050406030204" pitchFamily="18" charset="0"/>
                              <a:ea typeface="+mn-ea"/>
                            </a:rPr>
                            <m:t>方阵</m:t>
                          </m:r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4" name="矩形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554" y="1388635"/>
                    <a:ext cx="1223733" cy="52322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矩形 48"/>
                  <p:cNvSpPr/>
                  <p:nvPr/>
                </p:nvSpPr>
                <p:spPr>
                  <a:xfrm>
                    <a:off x="3406539" y="1401743"/>
                    <a:ext cx="1280244" cy="46166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400" dirty="0">
                        <a:latin typeface="+mn-ea"/>
                        <a:ea typeface="+mn-ea"/>
                      </a:rPr>
                      <a:t>三角</a:t>
                    </a:r>
                    <a14:m>
                      <m:oMath xmlns:m="http://schemas.openxmlformats.org/officeDocument/2006/math"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+mn-ea"/>
                          </a:rPr>
                          <m:t>阵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oMath>
                    </a14:m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6539" y="1401743"/>
                    <a:ext cx="1318246" cy="46166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7407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6" name="矩形 35"/>
          <p:cNvSpPr/>
          <p:nvPr/>
        </p:nvSpPr>
        <p:spPr>
          <a:xfrm>
            <a:off x="3515756" y="1560790"/>
            <a:ext cx="1681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乘初等阵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239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7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6" grpId="0"/>
      <p:bldP spid="31" grpId="0"/>
      <p:bldP spid="32" grpId="0"/>
      <p:bldP spid="35" grpId="0"/>
      <p:bldP spid="40" grpId="0"/>
      <p:bldP spid="51" grpId="0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082" y="53664"/>
            <a:ext cx="8167623" cy="2881986"/>
            <a:chOff x="13082" y="53664"/>
            <a:chExt cx="8167623" cy="2881986"/>
          </a:xfrm>
        </p:grpSpPr>
        <p:sp>
          <p:nvSpPr>
            <p:cNvPr id="57" name="矩形 56"/>
            <p:cNvSpPr/>
            <p:nvPr/>
          </p:nvSpPr>
          <p:spPr>
            <a:xfrm>
              <a:off x="2123728" y="1079159"/>
              <a:ext cx="605697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思路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：</a:t>
              </a:r>
              <a:r>
                <a:rPr lang="zh-CN" altLang="en-US" sz="2400" dirty="0" smtClean="0">
                  <a:latin typeface="+mn-ea"/>
                  <a:ea typeface="+mn-ea"/>
                </a:rPr>
                <a:t>利用初等变换将矩阵变成简单形式，研究变换所保持的特性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2" y="53664"/>
              <a:ext cx="2305589" cy="2881986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1801174" y="2619207"/>
            <a:ext cx="5686052" cy="1210975"/>
            <a:chOff x="1801174" y="2619207"/>
            <a:chExt cx="5686052" cy="1210975"/>
          </a:xfrm>
        </p:grpSpPr>
        <p:sp>
          <p:nvSpPr>
            <p:cNvPr id="36" name="矩形 35"/>
            <p:cNvSpPr/>
            <p:nvPr/>
          </p:nvSpPr>
          <p:spPr>
            <a:xfrm>
              <a:off x="2911626" y="2890968"/>
              <a:ext cx="45756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 smtClean="0">
                  <a:latin typeface="+mn-ea"/>
                  <a:ea typeface="+mn-ea"/>
                </a:rPr>
                <a:t>问题：矩阵经初等变换，能变成的最简单的式样？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174" y="2619207"/>
              <a:ext cx="1210975" cy="1210975"/>
            </a:xfrm>
            <a:prstGeom prst="rect">
              <a:avLst/>
            </a:prstGeom>
          </p:spPr>
        </p:pic>
      </p:grpSp>
      <p:cxnSp>
        <p:nvCxnSpPr>
          <p:cNvPr id="13" name="直接连接符 12"/>
          <p:cNvCxnSpPr/>
          <p:nvPr/>
        </p:nvCxnSpPr>
        <p:spPr>
          <a:xfrm>
            <a:off x="0" y="414908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98603" y="4345363"/>
            <a:ext cx="1898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以方阵为例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9552" y="5146599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任意方阵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296620" y="5156773"/>
            <a:ext cx="270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上（下）三角阵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92820" y="5131678"/>
            <a:ext cx="1386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对角阵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7380312" y="5028596"/>
                <a:ext cx="1386126" cy="718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5028596"/>
                <a:ext cx="1386126" cy="7180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1958631" y="5377431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839386" y="538760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660232" y="538760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云形标注 16"/>
          <p:cNvSpPr/>
          <p:nvPr/>
        </p:nvSpPr>
        <p:spPr>
          <a:xfrm>
            <a:off x="2406660" y="5746613"/>
            <a:ext cx="1733291" cy="990316"/>
          </a:xfrm>
          <a:prstGeom prst="cloudCallout">
            <a:avLst>
              <a:gd name="adj1" fmla="val -51041"/>
              <a:gd name="adj2" fmla="val -7742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仅倍加行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列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</a:rPr>
              <a:t>变换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云形标注 21"/>
          <p:cNvSpPr/>
          <p:nvPr/>
        </p:nvSpPr>
        <p:spPr>
          <a:xfrm>
            <a:off x="5075817" y="4139381"/>
            <a:ext cx="1733291" cy="990316"/>
          </a:xfrm>
          <a:prstGeom prst="cloudCallout">
            <a:avLst>
              <a:gd name="adj1" fmla="val -46551"/>
              <a:gd name="adj2" fmla="val 6795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初等变换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5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478711" y="861525"/>
            <a:ext cx="1565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1-11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096480" y="2303616"/>
            <a:ext cx="956311" cy="485084"/>
            <a:chOff x="5036388" y="2178832"/>
            <a:chExt cx="956311" cy="485084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036388" y="2178832"/>
                  <a:ext cx="9423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/</m:t>
                        </m:r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𝟗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942309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330784" y="3455681"/>
                <a:ext cx="1861728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84" y="3455681"/>
                <a:ext cx="1861728" cy="10665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4582754" y="2277185"/>
            <a:ext cx="300429" cy="319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582754" y="2667127"/>
            <a:ext cx="300429" cy="3524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111111111111111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856940" y="2277185"/>
            <a:ext cx="300429" cy="319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/>
        </p:nvSpPr>
        <p:spPr>
          <a:xfrm>
            <a:off x="4044830" y="1518118"/>
            <a:ext cx="1051650" cy="534474"/>
          </a:xfrm>
          <a:prstGeom prst="wedgeEllipseCallout">
            <a:avLst>
              <a:gd name="adj1" fmla="val -46193"/>
              <a:gd name="adj2" fmla="val 8923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25961" y="3490937"/>
            <a:ext cx="1073371" cy="485084"/>
            <a:chOff x="5036388" y="2178832"/>
            <a:chExt cx="1073371" cy="485084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036388" y="2178832"/>
                  <a:ext cx="10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073371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892814" y="4002628"/>
                <a:ext cx="12304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𝟐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14" y="4002628"/>
                <a:ext cx="1230465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767416" y="3478349"/>
                <a:ext cx="2698491" cy="1098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416" y="3478349"/>
                <a:ext cx="2698491" cy="109844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763688" y="2244569"/>
            <a:ext cx="3742926" cy="1098442"/>
            <a:chOff x="587567" y="1375538"/>
            <a:chExt cx="3742926" cy="1098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587567" y="1688837"/>
                  <a:ext cx="61425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67" y="1688837"/>
                  <a:ext cx="614251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组合 50"/>
            <p:cNvGrpSpPr/>
            <p:nvPr/>
          </p:nvGrpSpPr>
          <p:grpSpPr>
            <a:xfrm>
              <a:off x="991653" y="1470905"/>
              <a:ext cx="956311" cy="485084"/>
              <a:chOff x="5036388" y="2178832"/>
              <a:chExt cx="956311" cy="485084"/>
            </a:xfrm>
          </p:grpSpPr>
          <p:cxnSp>
            <p:nvCxnSpPr>
              <p:cNvPr id="52" name="直接箭头连接符 51"/>
              <p:cNvCxnSpPr/>
              <p:nvPr/>
            </p:nvCxnSpPr>
            <p:spPr>
              <a:xfrm flipV="1">
                <a:off x="5136055" y="2652633"/>
                <a:ext cx="856644" cy="112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/>
              <p:cNvSpPr txBox="1"/>
              <p:nvPr/>
            </p:nvSpPr>
            <p:spPr>
              <a:xfrm>
                <a:off x="5036388" y="2178832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/>
                <p:cNvSpPr/>
                <p:nvPr/>
              </p:nvSpPr>
              <p:spPr>
                <a:xfrm>
                  <a:off x="1632002" y="1375538"/>
                  <a:ext cx="2698491" cy="10984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5" name="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002" y="1375538"/>
                  <a:ext cx="2698491" cy="109844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5764727" y="2219284"/>
                <a:ext cx="2698491" cy="1098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27" y="2219284"/>
                <a:ext cx="2698491" cy="109844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5046335" y="3517064"/>
            <a:ext cx="1230465" cy="485084"/>
            <a:chOff x="5036388" y="2178832"/>
            <a:chExt cx="1230465" cy="485084"/>
          </a:xfrm>
        </p:grpSpPr>
        <p:cxnSp>
          <p:nvCxnSpPr>
            <p:cNvPr id="60" name="直接箭头连接符 59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5036388" y="2178832"/>
                  <a:ext cx="12304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23046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541891" y="4758688"/>
                <a:ext cx="1632498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891" y="4758688"/>
                <a:ext cx="1632498" cy="106894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5142827" y="4820071"/>
            <a:ext cx="1365374" cy="485084"/>
            <a:chOff x="5036388" y="2178832"/>
            <a:chExt cx="1365374" cy="485084"/>
          </a:xfrm>
        </p:grpSpPr>
        <p:cxnSp>
          <p:nvCxnSpPr>
            <p:cNvPr id="38" name="直接箭头连接符 37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5036388" y="2178832"/>
                  <a:ext cx="13653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365374" cy="40011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本框 1"/>
          <p:cNvSpPr txBox="1"/>
          <p:nvPr/>
        </p:nvSpPr>
        <p:spPr>
          <a:xfrm>
            <a:off x="1825615" y="8562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目标：对角阵</a:t>
            </a:r>
            <a:endParaRPr lang="zh-CN" altLang="en-US" sz="24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991092" y="5068680"/>
                <a:ext cx="8947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092" y="5068680"/>
                <a:ext cx="894732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/>
          <p:cNvSpPr/>
          <p:nvPr/>
        </p:nvSpPr>
        <p:spPr>
          <a:xfrm>
            <a:off x="7515824" y="2207127"/>
            <a:ext cx="300429" cy="319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515824" y="2597069"/>
            <a:ext cx="300429" cy="3524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111111111111111</a:t>
            </a:r>
            <a:endParaRPr lang="zh-CN" altLang="en-US" dirty="0"/>
          </a:p>
        </p:txBody>
      </p:sp>
      <p:sp>
        <p:nvSpPr>
          <p:cNvPr id="44" name="椭圆形标注 43"/>
          <p:cNvSpPr/>
          <p:nvPr/>
        </p:nvSpPr>
        <p:spPr>
          <a:xfrm>
            <a:off x="7648564" y="1393465"/>
            <a:ext cx="1051650" cy="534474"/>
          </a:xfrm>
          <a:prstGeom prst="wedgeEllipseCallout">
            <a:avLst>
              <a:gd name="adj1" fmla="val -46193"/>
              <a:gd name="adj2" fmla="val 8923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930080" y="3522784"/>
            <a:ext cx="300429" cy="319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形标注 47"/>
          <p:cNvSpPr/>
          <p:nvPr/>
        </p:nvSpPr>
        <p:spPr>
          <a:xfrm>
            <a:off x="4117970" y="2763717"/>
            <a:ext cx="1051650" cy="534474"/>
          </a:xfrm>
          <a:prstGeom prst="wedgeEllipseCallout">
            <a:avLst>
              <a:gd name="adj1" fmla="val -46193"/>
              <a:gd name="adj2" fmla="val 8923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0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" grpId="0" animBg="1"/>
      <p:bldP spid="28" grpId="0" animBg="1"/>
      <p:bldP spid="29" grpId="0" animBg="1"/>
      <p:bldP spid="8" grpId="0" animBg="1"/>
      <p:bldP spid="34" grpId="0"/>
      <p:bldP spid="35" grpId="0"/>
      <p:bldP spid="47" grpId="0"/>
      <p:bldP spid="36" grpId="0"/>
      <p:bldP spid="2" grpId="0"/>
      <p:bldP spid="39" grpId="0"/>
      <p:bldP spid="42" grpId="0" animBg="1"/>
      <p:bldP spid="43" grpId="0" animBg="1"/>
      <p:bldP spid="44" grpId="0" animBg="1"/>
      <p:bldP spid="46" grpId="0" animBg="1"/>
      <p:bldP spid="4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251406" y="566419"/>
            <a:ext cx="3391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方阵未必等化为单位阵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920359" y="1434585"/>
            <a:ext cx="956311" cy="485084"/>
            <a:chOff x="5036388" y="2178832"/>
            <a:chExt cx="956311" cy="485084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036388" y="2178832"/>
                  <a:ext cx="9423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/</m:t>
                        </m:r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𝟗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942309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269278" y="2586650"/>
                <a:ext cx="1632498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278" y="2586650"/>
                <a:ext cx="1632498" cy="1068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/>
          <p:cNvGrpSpPr/>
          <p:nvPr/>
        </p:nvGrpSpPr>
        <p:grpSpPr>
          <a:xfrm>
            <a:off x="749840" y="2621906"/>
            <a:ext cx="1073371" cy="485084"/>
            <a:chOff x="5036388" y="2178832"/>
            <a:chExt cx="1073371" cy="485084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036388" y="2178832"/>
                  <a:ext cx="10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073371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591295" y="2609318"/>
                <a:ext cx="2698491" cy="1098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95" y="2609318"/>
                <a:ext cx="2698491" cy="10984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588606" y="1350253"/>
                <a:ext cx="2698491" cy="1098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606" y="1350253"/>
                <a:ext cx="2698491" cy="109844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3870214" y="2648033"/>
            <a:ext cx="1214435" cy="485084"/>
            <a:chOff x="5036388" y="2178832"/>
            <a:chExt cx="1214435" cy="485084"/>
          </a:xfrm>
        </p:grpSpPr>
        <p:cxnSp>
          <p:nvCxnSpPr>
            <p:cNvPr id="60" name="直接箭头连接符 59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5036388" y="2178832"/>
                  <a:ext cx="12144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214435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365770" y="3889657"/>
                <a:ext cx="1632498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70" y="3889657"/>
                <a:ext cx="1632498" cy="10689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3966706" y="3951040"/>
            <a:ext cx="1148327" cy="485084"/>
            <a:chOff x="5036388" y="2178832"/>
            <a:chExt cx="1148327" cy="485084"/>
          </a:xfrm>
        </p:grpSpPr>
        <p:cxnSp>
          <p:nvCxnSpPr>
            <p:cNvPr id="38" name="直接箭头连接符 37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5036388" y="2178832"/>
                  <a:ext cx="11483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148327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890507" y="1350253"/>
                <a:ext cx="2051761" cy="1098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507" y="1350253"/>
                <a:ext cx="2051761" cy="109844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3966706" y="4460425"/>
                <a:ext cx="11483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06" y="4460425"/>
                <a:ext cx="1148327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5331465" y="3925951"/>
                <a:ext cx="1632498" cy="1068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465" y="3925951"/>
                <a:ext cx="1632498" cy="106894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825524" y="4075047"/>
                <a:ext cx="1638269" cy="770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524" y="4075047"/>
                <a:ext cx="1638269" cy="77072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7884368" y="3268655"/>
            <a:ext cx="853914" cy="1191770"/>
            <a:chOff x="7884368" y="3268655"/>
            <a:chExt cx="853914" cy="119177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884368" y="4460425"/>
              <a:ext cx="36004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8113530" y="3655597"/>
              <a:ext cx="130878" cy="47208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250135" y="3268655"/>
                  <a:ext cx="488147" cy="6572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CN" sz="2400" b="0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0135" y="3268655"/>
                  <a:ext cx="488147" cy="65729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/>
          <p:cNvGrpSpPr/>
          <p:nvPr/>
        </p:nvGrpSpPr>
        <p:grpSpPr>
          <a:xfrm>
            <a:off x="6147714" y="4899530"/>
            <a:ext cx="1456674" cy="735023"/>
            <a:chOff x="6787734" y="4460425"/>
            <a:chExt cx="1456674" cy="735023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7884368" y="4460425"/>
              <a:ext cx="36004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>
              <a:off x="7541796" y="4470440"/>
              <a:ext cx="484648" cy="37402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6787734" y="4826116"/>
                  <a:ext cx="88212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sz="2400" b="0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734" y="4826116"/>
                  <a:ext cx="882126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558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5" grpId="0"/>
      <p:bldP spid="47" grpId="0"/>
      <p:bldP spid="36" grpId="0"/>
      <p:bldP spid="42" grpId="0"/>
      <p:bldP spid="43" grpId="0" animBg="1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487598" y="415249"/>
            <a:ext cx="24371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一般矩阵的情况（非方阵）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721347" y="1353297"/>
            <a:ext cx="1076577" cy="485084"/>
            <a:chOff x="5036388" y="2178832"/>
            <a:chExt cx="1076577" cy="485084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036388" y="2178832"/>
                  <a:ext cx="10765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076577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/>
          <p:cNvGrpSpPr/>
          <p:nvPr/>
        </p:nvGrpSpPr>
        <p:grpSpPr>
          <a:xfrm>
            <a:off x="590444" y="3002203"/>
            <a:ext cx="1060547" cy="485084"/>
            <a:chOff x="5036388" y="2178832"/>
            <a:chExt cx="1060547" cy="485084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036388" y="2178832"/>
                  <a:ext cx="10605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060547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57297" y="3513894"/>
                <a:ext cx="10605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97" y="3513894"/>
                <a:ext cx="1060547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1325450" y="4317087"/>
            <a:ext cx="122891" cy="60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400527" y="1352632"/>
                <a:ext cx="2563303" cy="1083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27" y="1352632"/>
                <a:ext cx="2563303" cy="10836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5754907" y="1392740"/>
            <a:ext cx="1076577" cy="485084"/>
            <a:chOff x="5036388" y="2178832"/>
            <a:chExt cx="1076577" cy="485084"/>
          </a:xfrm>
        </p:grpSpPr>
        <p:cxnSp>
          <p:nvCxnSpPr>
            <p:cNvPr id="60" name="直接箭头连接符 59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5036388" y="2178832"/>
                  <a:ext cx="10765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076577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直接连接符 3"/>
          <p:cNvCxnSpPr/>
          <p:nvPr/>
        </p:nvCxnSpPr>
        <p:spPr>
          <a:xfrm>
            <a:off x="2130327" y="1209297"/>
            <a:ext cx="0" cy="14017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925484" y="1372108"/>
                <a:ext cx="1795157" cy="1083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484" y="1372108"/>
                <a:ext cx="1795157" cy="1083630"/>
              </a:xfrm>
              <a:prstGeom prst="rect">
                <a:avLst/>
              </a:prstGeom>
              <a:blipFill rotWithShape="0">
                <a:blip r:embed="rId9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连接符 41"/>
          <p:cNvCxnSpPr/>
          <p:nvPr/>
        </p:nvCxnSpPr>
        <p:spPr>
          <a:xfrm>
            <a:off x="5226671" y="1126204"/>
            <a:ext cx="0" cy="14017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圆角矩形标注 4"/>
          <p:cNvSpPr/>
          <p:nvPr/>
        </p:nvSpPr>
        <p:spPr>
          <a:xfrm>
            <a:off x="7302413" y="3013302"/>
            <a:ext cx="1820990" cy="983892"/>
          </a:xfrm>
          <a:prstGeom prst="wedgeRoundRectCallout">
            <a:avLst>
              <a:gd name="adj1" fmla="val -11401"/>
              <a:gd name="adj2" fmla="val -109255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行变换不可行，考虑列变换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774001" y="1336009"/>
                <a:ext cx="2111073" cy="1083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001" y="1336009"/>
                <a:ext cx="2111073" cy="108363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/>
          <p:cNvCxnSpPr/>
          <p:nvPr/>
        </p:nvCxnSpPr>
        <p:spPr>
          <a:xfrm>
            <a:off x="8316416" y="1121869"/>
            <a:ext cx="0" cy="14017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1832777" y="2984258"/>
                <a:ext cx="1795157" cy="1083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777" y="2984258"/>
                <a:ext cx="1795157" cy="1083630"/>
              </a:xfrm>
              <a:prstGeom prst="rect">
                <a:avLst/>
              </a:prstGeom>
              <a:blipFill rotWithShape="0">
                <a:blip r:embed="rId11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椭圆形标注 47"/>
          <p:cNvSpPr/>
          <p:nvPr/>
        </p:nvSpPr>
        <p:spPr>
          <a:xfrm>
            <a:off x="4610526" y="587395"/>
            <a:ext cx="1051650" cy="534474"/>
          </a:xfrm>
          <a:prstGeom prst="wedgeEllipseCallout">
            <a:avLst>
              <a:gd name="adj1" fmla="val -46193"/>
              <a:gd name="adj2" fmla="val 8923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上三角阵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3131840" y="2786393"/>
            <a:ext cx="0" cy="14017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形标注 56"/>
          <p:cNvSpPr/>
          <p:nvPr/>
        </p:nvSpPr>
        <p:spPr>
          <a:xfrm>
            <a:off x="2502081" y="2305557"/>
            <a:ext cx="1051650" cy="534474"/>
          </a:xfrm>
          <a:prstGeom prst="wedgeEllipseCallout">
            <a:avLst>
              <a:gd name="adj1" fmla="val -46193"/>
              <a:gd name="adj2" fmla="val 8923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对角</a:t>
            </a:r>
            <a:r>
              <a:rPr lang="zh-CN" altLang="en-US" b="1" dirty="0" smtClean="0">
                <a:solidFill>
                  <a:srgbClr val="FF0000"/>
                </a:solidFill>
              </a:rPr>
              <a:t>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710306" y="3002203"/>
            <a:ext cx="1326545" cy="485085"/>
            <a:chOff x="5036388" y="2178832"/>
            <a:chExt cx="1326545" cy="485085"/>
          </a:xfrm>
        </p:grpSpPr>
        <p:cxnSp>
          <p:nvCxnSpPr>
            <p:cNvPr id="59" name="直接箭头连接符 58"/>
            <p:cNvCxnSpPr/>
            <p:nvPr/>
          </p:nvCxnSpPr>
          <p:spPr>
            <a:xfrm flipV="1">
              <a:off x="5136055" y="2652633"/>
              <a:ext cx="1226878" cy="112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5036388" y="2178832"/>
                  <a:ext cx="12000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200008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3677159" y="3513894"/>
                <a:ext cx="14933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𝟒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+mn-ea"/>
                        </a:rPr>
                        <m:t>/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+mn-ea"/>
                        </a:rPr>
                        <m:t>𝟐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59" y="3513894"/>
                <a:ext cx="1493358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/>
          <p:cNvSpPr txBox="1"/>
          <p:nvPr/>
        </p:nvSpPr>
        <p:spPr>
          <a:xfrm>
            <a:off x="4445312" y="4317087"/>
            <a:ext cx="122891" cy="60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5230722" y="3004203"/>
                <a:ext cx="1795157" cy="1083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722" y="3004203"/>
                <a:ext cx="1795157" cy="1083630"/>
              </a:xfrm>
              <a:prstGeom prst="rect">
                <a:avLst/>
              </a:prstGeom>
              <a:blipFill rotWithShape="0">
                <a:blip r:embed="rId14"/>
                <a:stretch>
                  <a:fillRect l="-1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/>
          <p:cNvGrpSpPr/>
          <p:nvPr/>
        </p:nvGrpSpPr>
        <p:grpSpPr>
          <a:xfrm>
            <a:off x="3715316" y="4557597"/>
            <a:ext cx="1326545" cy="485085"/>
            <a:chOff x="5036388" y="2178832"/>
            <a:chExt cx="1326545" cy="485085"/>
          </a:xfrm>
        </p:grpSpPr>
        <p:cxnSp>
          <p:nvCxnSpPr>
            <p:cNvPr id="67" name="直接箭头连接符 66"/>
            <p:cNvCxnSpPr/>
            <p:nvPr/>
          </p:nvCxnSpPr>
          <p:spPr>
            <a:xfrm flipV="1">
              <a:off x="5136055" y="2652633"/>
              <a:ext cx="1226878" cy="112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5036388" y="2178832"/>
                  <a:ext cx="9086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/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908647" cy="40011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文本框 68"/>
          <p:cNvSpPr txBox="1"/>
          <p:nvPr/>
        </p:nvSpPr>
        <p:spPr>
          <a:xfrm>
            <a:off x="4450322" y="5872481"/>
            <a:ext cx="122891" cy="60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5235732" y="4559597"/>
                <a:ext cx="1795157" cy="1083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732" y="4559597"/>
                <a:ext cx="1795157" cy="1083630"/>
              </a:xfrm>
              <a:prstGeom prst="rect">
                <a:avLst/>
              </a:prstGeom>
              <a:blipFill rotWithShape="0">
                <a:blip r:embed="rId16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>
          <a:xfrm>
            <a:off x="5235732" y="4557597"/>
            <a:ext cx="848436" cy="7436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圆角矩形标注 70"/>
              <p:cNvSpPr/>
              <p:nvPr/>
            </p:nvSpPr>
            <p:spPr>
              <a:xfrm>
                <a:off x="4910314" y="5926656"/>
                <a:ext cx="1820990" cy="983892"/>
              </a:xfrm>
              <a:prstGeom prst="wedgeRoundRectCallout">
                <a:avLst>
                  <a:gd name="adj1" fmla="val -11401"/>
                  <a:gd name="adj2" fmla="val -109255"/>
                  <a:gd name="adj3" fmla="val 16667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形式，其余部分为零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圆角矩形标注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314" y="5926656"/>
                <a:ext cx="1820990" cy="983892"/>
              </a:xfrm>
              <a:prstGeom prst="wedgeRoundRectCallout">
                <a:avLst>
                  <a:gd name="adj1" fmla="val -11401"/>
                  <a:gd name="adj2" fmla="val -109255"/>
                  <a:gd name="adj3" fmla="val 16667"/>
                </a:avLst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905468" y="4662086"/>
                <a:ext cx="1827359" cy="770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468" y="4662086"/>
                <a:ext cx="1827359" cy="77072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0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5" grpId="0" animBg="1"/>
      <p:bldP spid="43" grpId="0"/>
      <p:bldP spid="46" grpId="0"/>
      <p:bldP spid="48" grpId="0" animBg="1"/>
      <p:bldP spid="57" grpId="0" animBg="1"/>
      <p:bldP spid="63" grpId="0"/>
      <p:bldP spid="65" grpId="0"/>
      <p:bldP spid="70" grpId="0"/>
      <p:bldP spid="10" grpId="0" animBg="1"/>
      <p:bldP spid="71" grpId="0" animBg="1"/>
      <p:bldP spid="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9"/>
          <p:cNvGrpSpPr>
            <a:grpSpLocks/>
          </p:cNvGrpSpPr>
          <p:nvPr/>
        </p:nvGrpSpPr>
        <p:grpSpPr bwMode="auto">
          <a:xfrm>
            <a:off x="539552" y="1847667"/>
            <a:ext cx="7972971" cy="3831863"/>
            <a:chOff x="928662" y="1486407"/>
            <a:chExt cx="7286676" cy="2728411"/>
          </a:xfrm>
          <a:noFill/>
        </p:grpSpPr>
        <p:sp>
          <p:nvSpPr>
            <p:cNvPr id="43" name="圆角矩形 42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44" name="流程图: 终止 43"/>
            <p:cNvSpPr/>
            <p:nvPr/>
          </p:nvSpPr>
          <p:spPr>
            <a:xfrm>
              <a:off x="1236748" y="1486407"/>
              <a:ext cx="1928825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1-2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617036" y="4757058"/>
                <a:ext cx="4851969" cy="625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036" y="4757058"/>
                <a:ext cx="4851969" cy="6256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14178" y="2656214"/>
                <a:ext cx="33527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非零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,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 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78" y="2656214"/>
                <a:ext cx="335273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35817" y="2656546"/>
            <a:ext cx="4246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必能用初等变换将其化为形如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840258" y="3172861"/>
                <a:ext cx="3131629" cy="718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58" y="3172861"/>
                <a:ext cx="3131629" cy="7180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740707" y="3944916"/>
                <a:ext cx="75706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即一定有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阶初等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n-ea"/>
                      </a:rPr>
                      <m:t>阵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初等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阵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𝑄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𝑄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𝑙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zh-CN" altLang="en-US" sz="2400">
                        <a:latin typeface="Cambria Math" panose="02040503050406030204" pitchFamily="18" charset="0"/>
                        <a:ea typeface="+mn-ea"/>
                      </a:rPr>
                      <m:t>使得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07" y="3944916"/>
                <a:ext cx="7570659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446580"/>
            <a:ext cx="2384575" cy="242088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141029" y="1439230"/>
            <a:ext cx="1633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乘初等阵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666185" y="877361"/>
            <a:ext cx="2506491" cy="738664"/>
            <a:chOff x="1371908" y="1124744"/>
            <a:chExt cx="2506491" cy="738664"/>
          </a:xfrm>
        </p:grpSpPr>
        <p:sp>
          <p:nvSpPr>
            <p:cNvPr id="26" name="矩形 25"/>
            <p:cNvSpPr/>
            <p:nvPr/>
          </p:nvSpPr>
          <p:spPr>
            <a:xfrm>
              <a:off x="1946957" y="1124744"/>
              <a:ext cx="14595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 smtClean="0">
                  <a:latin typeface="+mn-ea"/>
                  <a:ea typeface="+mn-ea"/>
                </a:rPr>
                <a:t>初等变换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>
              <a:off x="1943965" y="1561552"/>
              <a:ext cx="1385668" cy="1420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1371908" y="1366428"/>
                  <a:ext cx="46019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908" y="1366428"/>
                  <a:ext cx="460190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3406539" y="1401743"/>
                  <a:ext cx="4718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39" y="1401743"/>
                  <a:ext cx="471860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272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6" grpId="0"/>
      <p:bldP spid="31" grpId="0"/>
      <p:bldP spid="32" grpId="0"/>
      <p:bldP spid="35" grpId="0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30657" y="2163669"/>
                <a:ext cx="5113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57" y="2163669"/>
                <a:ext cx="51135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048" r="-20238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597942" y="2849765"/>
            <a:ext cx="3352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还有以下三种形式</a:t>
            </a:r>
            <a:r>
              <a:rPr lang="en-US" altLang="zh-CN" sz="2400" dirty="0" smtClean="0">
                <a:latin typeface="+mn-ea"/>
                <a:ea typeface="+mn-ea"/>
              </a:rPr>
              <a:t>:</a:t>
            </a:r>
            <a:r>
              <a:rPr lang="zh-CN" altLang="en-US" sz="2400" dirty="0" smtClean="0">
                <a:latin typeface="+mn-ea"/>
                <a:ea typeface="+mn-ea"/>
              </a:rPr>
              <a:t> 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09484" y="3543692"/>
                <a:ext cx="6478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2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例如例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1-10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中矩阵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;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84" y="3543692"/>
                <a:ext cx="647804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710031" y="1981182"/>
                <a:ext cx="5235500" cy="718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称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为矩阵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等价标准型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031" y="1981182"/>
                <a:ext cx="5235500" cy="718017"/>
              </a:xfrm>
              <a:prstGeom prst="rect">
                <a:avLst/>
              </a:prstGeom>
              <a:blipFill rotWithShape="0">
                <a:blip r:embed="rId5"/>
                <a:stretch>
                  <a:fillRect r="-1399" b="-2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438774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42301" y="4388185"/>
                <a:ext cx="46852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3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01" y="4388185"/>
                <a:ext cx="468527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82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53982" y="5249671"/>
                <a:ext cx="4111242" cy="715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4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82" y="5249671"/>
                <a:ext cx="4111242" cy="715581"/>
              </a:xfrm>
              <a:prstGeom prst="rect">
                <a:avLst/>
              </a:prstGeom>
              <a:blipFill rotWithShape="0">
                <a:blip r:embed="rId8"/>
                <a:stretch>
                  <a:fillRect l="-444" b="-2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765224" y="4257524"/>
                <a:ext cx="2698491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ea typeface="+mn-ea"/>
                  </a:rPr>
                  <a:t>例如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224" y="4257524"/>
                <a:ext cx="2698491" cy="705771"/>
              </a:xfrm>
              <a:prstGeom prst="rect">
                <a:avLst/>
              </a:prstGeom>
              <a:blipFill rotWithShape="0">
                <a:blip r:embed="rId9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247040" y="5255574"/>
                <a:ext cx="2698491" cy="1098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ea typeface="+mn-ea"/>
                  </a:rPr>
                  <a:t>例如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040" y="5255574"/>
                <a:ext cx="2698491" cy="109844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19" y="686633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"/>
          <p:cNvSpPr txBox="1"/>
          <p:nvPr/>
        </p:nvSpPr>
        <p:spPr>
          <a:xfrm>
            <a:off x="1658107" y="10209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691246" y="2209075"/>
            <a:ext cx="192631" cy="1746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0"/>
          </p:cNvCxnSpPr>
          <p:nvPr/>
        </p:nvCxnSpPr>
        <p:spPr>
          <a:xfrm flipV="1">
            <a:off x="2787562" y="1699126"/>
            <a:ext cx="1498688" cy="509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915875" y="1230664"/>
                <a:ext cx="4896544" cy="369332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>
                    <a:latin typeface="+mn-ea"/>
                    <a:ea typeface="+mn-ea"/>
                  </a:rPr>
                  <a:t>对给定的矩阵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，其标准型中数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是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唯一确定</a:t>
                </a:r>
                <a:r>
                  <a:rPr lang="zh-CN" altLang="en-US" dirty="0" smtClean="0">
                    <a:latin typeface="+mn-ea"/>
                    <a:ea typeface="+mn-ea"/>
                  </a:rPr>
                  <a:t>的；</a:t>
                </a:r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75" y="1230664"/>
                <a:ext cx="489654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090" t="-4615" r="-2843" b="-21538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07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6" grpId="0"/>
      <p:bldP spid="31" grpId="0"/>
      <p:bldP spid="32" grpId="0"/>
      <p:bldP spid="21" grpId="0"/>
      <p:bldP spid="23" grpId="0"/>
      <p:bldP spid="30" grpId="0"/>
      <p:bldP spid="33" grpId="0"/>
      <p:bldP spid="37" grpId="0"/>
      <p:bldP spid="2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03827" y="1105816"/>
                <a:ext cx="2989985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⇒∃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27" y="1105816"/>
                <a:ext cx="2989985" cy="491417"/>
              </a:xfrm>
              <a:prstGeom prst="rect">
                <a:avLst/>
              </a:prstGeom>
              <a:blipFill rotWithShape="0"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2"/>
          <p:cNvSpPr txBox="1"/>
          <p:nvPr/>
        </p:nvSpPr>
        <p:spPr>
          <a:xfrm>
            <a:off x="503827" y="451255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1-2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证明：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5"/>
              <p:cNvSpPr txBox="1"/>
              <p:nvPr/>
            </p:nvSpPr>
            <p:spPr>
              <a:xfrm>
                <a:off x="337926" y="1966483"/>
                <a:ext cx="4641719" cy="2189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⋮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zh-CN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eqAr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26" y="1966483"/>
                <a:ext cx="4641719" cy="21893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>
            <a:off x="2879968" y="3061141"/>
            <a:ext cx="382840" cy="417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777904" y="1702833"/>
            <a:ext cx="2304256" cy="295301"/>
          </a:xfrm>
          <a:custGeom>
            <a:avLst/>
            <a:gdLst>
              <a:gd name="connsiteX0" fmla="*/ 0 w 390525"/>
              <a:gd name="connsiteY0" fmla="*/ 295301 h 295301"/>
              <a:gd name="connsiteX1" fmla="*/ 200025 w 390525"/>
              <a:gd name="connsiteY1" fmla="*/ 26 h 295301"/>
              <a:gd name="connsiteX2" fmla="*/ 390525 w 390525"/>
              <a:gd name="connsiteY2" fmla="*/ 276251 h 295301"/>
              <a:gd name="connsiteX3" fmla="*/ 390525 w 390525"/>
              <a:gd name="connsiteY3" fmla="*/ 276251 h 29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" h="295301">
                <a:moveTo>
                  <a:pt x="0" y="295301"/>
                </a:moveTo>
                <a:cubicBezTo>
                  <a:pt x="67469" y="149251"/>
                  <a:pt x="134938" y="3201"/>
                  <a:pt x="200025" y="26"/>
                </a:cubicBezTo>
                <a:cubicBezTo>
                  <a:pt x="265113" y="-3149"/>
                  <a:pt x="390525" y="276251"/>
                  <a:pt x="390525" y="276251"/>
                </a:cubicBezTo>
                <a:lnTo>
                  <a:pt x="390525" y="276251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16200000">
            <a:off x="-304233" y="2643017"/>
            <a:ext cx="1275200" cy="295301"/>
          </a:xfrm>
          <a:custGeom>
            <a:avLst/>
            <a:gdLst>
              <a:gd name="connsiteX0" fmla="*/ 0 w 390525"/>
              <a:gd name="connsiteY0" fmla="*/ 295301 h 295301"/>
              <a:gd name="connsiteX1" fmla="*/ 200025 w 390525"/>
              <a:gd name="connsiteY1" fmla="*/ 26 h 295301"/>
              <a:gd name="connsiteX2" fmla="*/ 390525 w 390525"/>
              <a:gd name="connsiteY2" fmla="*/ 276251 h 295301"/>
              <a:gd name="connsiteX3" fmla="*/ 390525 w 390525"/>
              <a:gd name="connsiteY3" fmla="*/ 276251 h 29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" h="295301">
                <a:moveTo>
                  <a:pt x="0" y="295301"/>
                </a:moveTo>
                <a:cubicBezTo>
                  <a:pt x="67469" y="149251"/>
                  <a:pt x="134938" y="3201"/>
                  <a:pt x="200025" y="26"/>
                </a:cubicBezTo>
                <a:cubicBezTo>
                  <a:pt x="265113" y="-3149"/>
                  <a:pt x="390525" y="276251"/>
                  <a:pt x="390525" y="276251"/>
                </a:cubicBezTo>
                <a:lnTo>
                  <a:pt x="390525" y="276251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955137" y="3109914"/>
                <a:ext cx="11050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137" y="3109914"/>
                <a:ext cx="1105046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980274" y="3479116"/>
                <a:ext cx="944939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/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74" y="3479116"/>
                <a:ext cx="944939" cy="429220"/>
              </a:xfrm>
              <a:prstGeom prst="rect">
                <a:avLst/>
              </a:prstGeom>
              <a:blipFill rotWithShape="0"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5"/>
              <p:cNvSpPr txBox="1"/>
              <p:nvPr/>
            </p:nvSpPr>
            <p:spPr>
              <a:xfrm>
                <a:off x="5891549" y="2278796"/>
                <a:ext cx="3239156" cy="1602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549" y="2278796"/>
                <a:ext cx="3239156" cy="16022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4901123" y="2553392"/>
            <a:ext cx="1092222" cy="485084"/>
            <a:chOff x="5036388" y="2178832"/>
            <a:chExt cx="1092222" cy="485084"/>
          </a:xfrm>
        </p:grpSpPr>
        <p:cxnSp>
          <p:nvCxnSpPr>
            <p:cNvPr id="48" name="直接箭头连接符 47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036388" y="2178832"/>
                  <a:ext cx="1092222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092222" cy="429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组合 50"/>
          <p:cNvGrpSpPr/>
          <p:nvPr/>
        </p:nvGrpSpPr>
        <p:grpSpPr>
          <a:xfrm>
            <a:off x="1281960" y="4728126"/>
            <a:ext cx="2839239" cy="400110"/>
            <a:chOff x="5036388" y="2178832"/>
            <a:chExt cx="2839239" cy="400110"/>
          </a:xfrm>
        </p:grpSpPr>
        <p:cxnSp>
          <p:nvCxnSpPr>
            <p:cNvPr id="52" name="直接箭头连接符 51"/>
            <p:cNvCxnSpPr/>
            <p:nvPr/>
          </p:nvCxnSpPr>
          <p:spPr>
            <a:xfrm>
              <a:off x="5130898" y="2559971"/>
              <a:ext cx="2564629" cy="189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5036388" y="2178832"/>
              <a:ext cx="2839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一系列倍加行、列变换</a:t>
              </a:r>
              <a:endParaRPr lang="zh-CN" altLang="en-US" sz="20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6178504" y="2790667"/>
            <a:ext cx="523230" cy="109042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 rot="5400000">
            <a:off x="7618279" y="1471161"/>
            <a:ext cx="523230" cy="20565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形标注 54"/>
          <p:cNvSpPr/>
          <p:nvPr/>
        </p:nvSpPr>
        <p:spPr>
          <a:xfrm>
            <a:off x="7514922" y="1296876"/>
            <a:ext cx="1051650" cy="534474"/>
          </a:xfrm>
          <a:prstGeom prst="wedgeEllipseCallout">
            <a:avLst>
              <a:gd name="adj1" fmla="val -60685"/>
              <a:gd name="adj2" fmla="val 13022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6" name="椭圆形标注 55"/>
          <p:cNvSpPr/>
          <p:nvPr/>
        </p:nvSpPr>
        <p:spPr>
          <a:xfrm>
            <a:off x="5765279" y="4125728"/>
            <a:ext cx="1051650" cy="534474"/>
          </a:xfrm>
          <a:prstGeom prst="wedgeEllipseCallout">
            <a:avLst>
              <a:gd name="adj1" fmla="val 19924"/>
              <a:gd name="adj2" fmla="val -9076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215709" y="4744847"/>
                <a:ext cx="1152110" cy="663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09" y="4744847"/>
                <a:ext cx="1152110" cy="66325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1774672" y="5555271"/>
                <a:ext cx="44038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情形，结论成立；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72" y="5555271"/>
                <a:ext cx="4403832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0526" r="-55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1774672" y="6097894"/>
                <a:ext cx="61926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继续重复上面做法，直到得到结论；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72" y="6097894"/>
                <a:ext cx="6192688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40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25" grpId="0"/>
      <p:bldP spid="27" grpId="0" animBg="1"/>
      <p:bldP spid="28" grpId="0" animBg="1"/>
      <p:bldP spid="39" grpId="0" animBg="1"/>
      <p:bldP spid="40" grpId="0"/>
      <p:bldP spid="41" grpId="0"/>
      <p:bldP spid="42" grpId="0"/>
      <p:bldP spid="7" grpId="0" animBg="1"/>
      <p:bldP spid="54" grpId="0" animBg="1"/>
      <p:bldP spid="55" grpId="0" animBg="1"/>
      <p:bldP spid="56" grpId="0" animBg="1"/>
      <p:bldP spid="8" grpId="0"/>
      <p:bldP spid="57" grpId="0"/>
      <p:bldP spid="5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91074" y="833261"/>
            <a:ext cx="5562672" cy="480769"/>
            <a:chOff x="187888" y="-203531"/>
            <a:chExt cx="1659043" cy="1566807"/>
          </a:xfrm>
        </p:grpSpPr>
        <p:sp>
          <p:nvSpPr>
            <p:cNvPr id="45" name="矩形 44"/>
            <p:cNvSpPr/>
            <p:nvPr/>
          </p:nvSpPr>
          <p:spPr>
            <a:xfrm>
              <a:off x="187888" y="-141272"/>
              <a:ext cx="670285" cy="1504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例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1-12</a:t>
              </a:r>
              <a:endParaRPr lang="zh-CN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621904" y="-203531"/>
                  <a:ext cx="1225027" cy="15045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dirty="0" smtClean="0">
                      <a:latin typeface="+mn-ea"/>
                      <a:ea typeface="+mn-ea"/>
                    </a:rPr>
                    <a:t>求矩阵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的等价标准型，其中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04" y="-203531"/>
                  <a:ext cx="1225027" cy="15045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5" t="-10667" r="-1484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928864" y="1934048"/>
            <a:ext cx="1140312" cy="485084"/>
            <a:chOff x="5036388" y="2178832"/>
            <a:chExt cx="1140312" cy="485084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036388" y="2178832"/>
                  <a:ext cx="114031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1403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椭圆形标注 7"/>
          <p:cNvSpPr/>
          <p:nvPr/>
        </p:nvSpPr>
        <p:spPr>
          <a:xfrm>
            <a:off x="248322" y="3116913"/>
            <a:ext cx="1378585" cy="534474"/>
          </a:xfrm>
          <a:prstGeom prst="wedgeEllipseCallout">
            <a:avLst>
              <a:gd name="adj1" fmla="val 16939"/>
              <a:gd name="adj2" fmla="val -25115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</a:t>
            </a:r>
            <a:r>
              <a:rPr lang="zh-CN" altLang="en-US" sz="2400" b="1" dirty="0">
                <a:solidFill>
                  <a:srgbClr val="FF0000"/>
                </a:solidFill>
              </a:rPr>
              <a:t>非</a:t>
            </a:r>
            <a:r>
              <a:rPr lang="zh-CN" altLang="en-US" b="1" dirty="0" smtClean="0">
                <a:solidFill>
                  <a:srgbClr val="FF0000"/>
                </a:solidFill>
              </a:rPr>
              <a:t>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854684" y="1894589"/>
            <a:ext cx="1073371" cy="485084"/>
            <a:chOff x="5036388" y="2178832"/>
            <a:chExt cx="1073371" cy="485084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036388" y="2178832"/>
                  <a:ext cx="10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073371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椭圆形标注 40"/>
          <p:cNvSpPr/>
          <p:nvPr/>
        </p:nvSpPr>
        <p:spPr>
          <a:xfrm>
            <a:off x="2962642" y="2851419"/>
            <a:ext cx="1051650" cy="534474"/>
          </a:xfrm>
          <a:prstGeom prst="wedgeEllipseCallout">
            <a:avLst>
              <a:gd name="adj1" fmla="val 57059"/>
              <a:gd name="adj2" fmla="val -13175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721193" y="3729012"/>
            <a:ext cx="1219244" cy="485084"/>
            <a:chOff x="5036388" y="2178832"/>
            <a:chExt cx="1219244" cy="485084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5036388" y="2178832"/>
                  <a:ext cx="12192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219244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椭圆形标注 46"/>
          <p:cNvSpPr/>
          <p:nvPr/>
        </p:nvSpPr>
        <p:spPr>
          <a:xfrm>
            <a:off x="7684830" y="3022398"/>
            <a:ext cx="1051650" cy="534474"/>
          </a:xfrm>
          <a:prstGeom prst="wedgeEllipseCallout">
            <a:avLst>
              <a:gd name="adj1" fmla="val -48005"/>
              <a:gd name="adj2" fmla="val -6224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368572" y="1635333"/>
                <a:ext cx="2698491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2" y="1635333"/>
                <a:ext cx="2698491" cy="145296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3602646" y="1642072"/>
                <a:ext cx="2698491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46" y="1642072"/>
                <a:ext cx="2698491" cy="145296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椭圆 73"/>
          <p:cNvSpPr/>
          <p:nvPr/>
        </p:nvSpPr>
        <p:spPr>
          <a:xfrm>
            <a:off x="1103009" y="1688462"/>
            <a:ext cx="300429" cy="320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203293" y="1397656"/>
            <a:ext cx="1029494" cy="295301"/>
          </a:xfrm>
          <a:custGeom>
            <a:avLst/>
            <a:gdLst>
              <a:gd name="connsiteX0" fmla="*/ 0 w 390525"/>
              <a:gd name="connsiteY0" fmla="*/ 295301 h 295301"/>
              <a:gd name="connsiteX1" fmla="*/ 200025 w 390525"/>
              <a:gd name="connsiteY1" fmla="*/ 26 h 295301"/>
              <a:gd name="connsiteX2" fmla="*/ 390525 w 390525"/>
              <a:gd name="connsiteY2" fmla="*/ 276251 h 295301"/>
              <a:gd name="connsiteX3" fmla="*/ 390525 w 390525"/>
              <a:gd name="connsiteY3" fmla="*/ 276251 h 29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" h="295301">
                <a:moveTo>
                  <a:pt x="0" y="295301"/>
                </a:moveTo>
                <a:cubicBezTo>
                  <a:pt x="67469" y="149251"/>
                  <a:pt x="134938" y="3201"/>
                  <a:pt x="200025" y="26"/>
                </a:cubicBezTo>
                <a:cubicBezTo>
                  <a:pt x="265113" y="-3149"/>
                  <a:pt x="390525" y="276251"/>
                  <a:pt x="390525" y="276251"/>
                </a:cubicBezTo>
                <a:lnTo>
                  <a:pt x="390525" y="276251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7380312" y="2401890"/>
            <a:ext cx="300429" cy="320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4032829" y="2058210"/>
            <a:ext cx="300429" cy="320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6481602" y="1614364"/>
                <a:ext cx="2698491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2" y="1614364"/>
                <a:ext cx="2698491" cy="145296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/>
          <p:cNvSpPr/>
          <p:nvPr/>
        </p:nvSpPr>
        <p:spPr>
          <a:xfrm>
            <a:off x="7408462" y="2747013"/>
            <a:ext cx="300429" cy="320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2733000" y="4244947"/>
                <a:ext cx="1076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  <a:ea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00" y="4244947"/>
                <a:ext cx="1076577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/>
              <p:cNvSpPr/>
              <p:nvPr/>
            </p:nvSpPr>
            <p:spPr>
              <a:xfrm>
                <a:off x="3602646" y="3714788"/>
                <a:ext cx="2698491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46" y="3714788"/>
                <a:ext cx="2698491" cy="145296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/>
          <p:cNvGrpSpPr/>
          <p:nvPr/>
        </p:nvGrpSpPr>
        <p:grpSpPr>
          <a:xfrm>
            <a:off x="5743242" y="3778796"/>
            <a:ext cx="1211229" cy="498461"/>
            <a:chOff x="5036388" y="2178832"/>
            <a:chExt cx="1211229" cy="498461"/>
          </a:xfrm>
        </p:grpSpPr>
        <p:cxnSp>
          <p:nvCxnSpPr>
            <p:cNvPr id="84" name="直接箭头连接符 83"/>
            <p:cNvCxnSpPr/>
            <p:nvPr/>
          </p:nvCxnSpPr>
          <p:spPr>
            <a:xfrm>
              <a:off x="5136055" y="2663917"/>
              <a:ext cx="968086" cy="1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5036388" y="2178832"/>
                  <a:ext cx="12112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211229" cy="40011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5806106" y="4266421"/>
                <a:ext cx="10765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  <a:ea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106" y="4266421"/>
                <a:ext cx="1076577" cy="4001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>
                <a:off x="6624695" y="3764572"/>
                <a:ext cx="2698491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695" y="3764572"/>
                <a:ext cx="2698491" cy="145296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圆角矩形 88"/>
          <p:cNvSpPr/>
          <p:nvPr/>
        </p:nvSpPr>
        <p:spPr>
          <a:xfrm>
            <a:off x="7055927" y="3774135"/>
            <a:ext cx="851120" cy="8271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5001373" y="4140691"/>
            <a:ext cx="300429" cy="320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5451479" y="3794499"/>
            <a:ext cx="300429" cy="320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5455965" y="4140691"/>
            <a:ext cx="300429" cy="320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/>
              <p:cNvSpPr txBox="1"/>
              <p:nvPr/>
            </p:nvSpPr>
            <p:spPr>
              <a:xfrm>
                <a:off x="5806106" y="4590732"/>
                <a:ext cx="12112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  <a:ea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106" y="4590732"/>
                <a:ext cx="1211229" cy="400110"/>
              </a:xfrm>
              <a:prstGeom prst="rect">
                <a:avLst/>
              </a:prstGeom>
              <a:blipFill rotWithShape="0">
                <a:blip r:embed="rId2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形标注 93"/>
          <p:cNvSpPr/>
          <p:nvPr/>
        </p:nvSpPr>
        <p:spPr>
          <a:xfrm>
            <a:off x="5397985" y="3174262"/>
            <a:ext cx="1051650" cy="534474"/>
          </a:xfrm>
          <a:prstGeom prst="wedgeEllipseCallout">
            <a:avLst>
              <a:gd name="adj1" fmla="val -60685"/>
              <a:gd name="adj2" fmla="val 13022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995055" y="5301208"/>
            <a:ext cx="19577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6849777" y="5438157"/>
            <a:ext cx="210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等价标准型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903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" grpId="0" animBg="1"/>
      <p:bldP spid="47" grpId="0" animBg="1"/>
      <p:bldP spid="72" grpId="0"/>
      <p:bldP spid="73" grpId="0"/>
      <p:bldP spid="74" grpId="0" animBg="1"/>
      <p:bldP spid="10" grpId="0" animBg="1"/>
      <p:bldP spid="76" grpId="0" animBg="1"/>
      <p:bldP spid="78" grpId="0" animBg="1"/>
      <p:bldP spid="79" grpId="0"/>
      <p:bldP spid="80" grpId="0" animBg="1"/>
      <p:bldP spid="81" grpId="0"/>
      <p:bldP spid="82" grpId="0"/>
      <p:bldP spid="86" grpId="0"/>
      <p:bldP spid="87" grpId="0"/>
      <p:bldP spid="89" grpId="0" animBg="1"/>
      <p:bldP spid="90" grpId="0" animBg="1"/>
      <p:bldP spid="91" grpId="0" animBg="1"/>
      <p:bldP spid="92" grpId="0" animBg="1"/>
      <p:bldP spid="93" grpId="0"/>
      <p:bldP spid="94" grpId="0" animBg="1"/>
      <p:bldP spid="9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3730" y="2412799"/>
            <a:ext cx="5258550" cy="26625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初等变换概念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 smtClean="0"/>
              <a:t>（对调、倍乘、倍加）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初等阵与初等变换的关系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初等变换化三角阵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等价标准型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225910" y="2276872"/>
            <a:ext cx="6120680" cy="2934359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7236296" y="4437112"/>
            <a:ext cx="1907704" cy="2276872"/>
            <a:chOff x="7236296" y="4437112"/>
            <a:chExt cx="1907704" cy="227687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3317" y="4437112"/>
              <a:ext cx="1540683" cy="227687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236296" y="6453336"/>
              <a:ext cx="936104" cy="26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73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组合 1"/>
          <p:cNvGrpSpPr>
            <a:grpSpLocks/>
          </p:cNvGrpSpPr>
          <p:nvPr/>
        </p:nvGrpSpPr>
        <p:grpSpPr bwMode="auto">
          <a:xfrm>
            <a:off x="4357688" y="188920"/>
            <a:ext cx="4786312" cy="441327"/>
            <a:chOff x="6228184" y="107340"/>
            <a:chExt cx="2843808" cy="441340"/>
          </a:xfrm>
        </p:grpSpPr>
        <p:sp>
          <p:nvSpPr>
            <p:cNvPr id="2048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318908" y="4613703"/>
                <a:ext cx="2749151" cy="489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𝑻</m:t>
                        </m:r>
                      </m:sup>
                    </m:sSubSup>
                  </m:oMath>
                </a14:m>
                <a:endParaRPr lang="en-US" altLang="zh-CN" sz="2400" i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908" y="4613703"/>
                <a:ext cx="2749151" cy="489301"/>
              </a:xfrm>
              <a:prstGeom prst="rect">
                <a:avLst/>
              </a:prstGeom>
              <a:blipFill rotWithShape="0">
                <a:blip r:embed="rId3"/>
                <a:stretch>
                  <a:fillRect t="-3750" b="-2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236706" y="4613703"/>
                <a:ext cx="13768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706" y="4613703"/>
                <a:ext cx="137685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32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>
            <a:off x="3724212" y="4886516"/>
            <a:ext cx="66335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364646" y="598820"/>
            <a:ext cx="28359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思考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1-1  10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64646" y="1469016"/>
            <a:ext cx="8557655" cy="2053040"/>
            <a:chOff x="971600" y="980728"/>
            <a:chExt cx="7704856" cy="2053039"/>
          </a:xfrm>
        </p:grpSpPr>
        <p:sp>
          <p:nvSpPr>
            <p:cNvPr id="36" name="圆角矩形 35"/>
            <p:cNvSpPr/>
            <p:nvPr/>
          </p:nvSpPr>
          <p:spPr>
            <a:xfrm>
              <a:off x="971600" y="1305575"/>
              <a:ext cx="7704856" cy="17281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流程图: 终止 36"/>
            <p:cNvSpPr/>
            <p:nvPr/>
          </p:nvSpPr>
          <p:spPr bwMode="auto">
            <a:xfrm>
              <a:off x="1259632" y="980728"/>
              <a:ext cx="1928812" cy="626452"/>
            </a:xfrm>
            <a:prstGeom prst="flowChartTerminator">
              <a:avLst/>
            </a:prstGeom>
            <a:solidFill>
              <a:srgbClr val="03CCED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定义</a:t>
              </a:r>
              <a:r>
                <a:rPr lang="en-US" altLang="zh-CN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1-6</a:t>
              </a:r>
              <a:endPara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749075" y="2134026"/>
                <a:ext cx="5219186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75" y="2134026"/>
                <a:ext cx="5219186" cy="517834"/>
              </a:xfrm>
              <a:prstGeom prst="rect">
                <a:avLst/>
              </a:prstGeom>
              <a:blipFill rotWithShape="0">
                <a:blip r:embed="rId5"/>
                <a:stretch>
                  <a:fillRect l="-1869" t="-2353" b="-2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790387" y="2177691"/>
                <a:ext cx="28454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对称矩阵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387" y="2177691"/>
                <a:ext cx="2845459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426" t="-10526" r="-278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753130" y="2795710"/>
                <a:ext cx="5527795" cy="499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30" y="2795710"/>
                <a:ext cx="5527795" cy="499047"/>
              </a:xfrm>
              <a:prstGeom prst="rect">
                <a:avLst/>
              </a:prstGeom>
              <a:blipFill rotWithShape="0">
                <a:blip r:embed="rId7"/>
                <a:stretch>
                  <a:fillRect l="-1766" t="-6173"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6049640" y="2805555"/>
                <a:ext cx="3153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反对称矩阵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40" y="2805555"/>
                <a:ext cx="315323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896" t="-10526" r="-251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圆角矩形 41"/>
          <p:cNvSpPr/>
          <p:nvPr/>
        </p:nvSpPr>
        <p:spPr>
          <a:xfrm>
            <a:off x="1975776" y="4556564"/>
            <a:ext cx="5472608" cy="6056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圆角矩形 42"/>
          <p:cNvSpPr/>
          <p:nvPr/>
        </p:nvSpPr>
        <p:spPr>
          <a:xfrm>
            <a:off x="1043608" y="2134026"/>
            <a:ext cx="1161986" cy="5377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509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2869108" y="1277457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1884637" y="2321785"/>
            <a:ext cx="57611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23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页 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1-3</a:t>
            </a:r>
            <a:r>
              <a:rPr lang="zh-CN" altLang="en-US" sz="3200" dirty="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12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/>
        </p:nvSpPr>
        <p:spPr>
          <a:xfrm>
            <a:off x="3251795" y="3561899"/>
            <a:ext cx="5616624" cy="2556258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思考：思考题</a:t>
            </a:r>
            <a:r>
              <a:rPr lang="en-US" altLang="zh-CN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1-3       </a:t>
            </a:r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</a:t>
            </a:r>
            <a:endParaRPr lang="en-US" altLang="zh-CN" sz="32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提高</a:t>
            </a:r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题</a:t>
            </a:r>
            <a:r>
              <a:rPr lang="en-US" altLang="zh-C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1-3</a:t>
            </a:r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3200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r>
              <a:rPr lang="zh-CN" altLang="en-US" sz="3200" dirty="0">
                <a:solidFill>
                  <a:srgbClr val="FF0000"/>
                </a:solidFill>
                <a:latin typeface="Cambria" panose="02040503050406030204" pitchFamily="18" charset="0"/>
              </a:rPr>
              <a:t>*</a:t>
            </a:r>
          </a:p>
          <a:p>
            <a:pPr algn="ctr"/>
            <a:endParaRPr lang="zh-CN" alt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组合 1"/>
          <p:cNvGrpSpPr>
            <a:grpSpLocks/>
          </p:cNvGrpSpPr>
          <p:nvPr/>
        </p:nvGrpSpPr>
        <p:grpSpPr bwMode="auto">
          <a:xfrm>
            <a:off x="4357688" y="188920"/>
            <a:ext cx="4786312" cy="441327"/>
            <a:chOff x="6228184" y="107340"/>
            <a:chExt cx="2843808" cy="441340"/>
          </a:xfrm>
        </p:grpSpPr>
        <p:sp>
          <p:nvSpPr>
            <p:cNvPr id="2048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827511" y="1802681"/>
                <a:ext cx="5631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对称</a:t>
                </a:r>
                <a:r>
                  <a:rPr lang="zh-CN" altLang="en-US" sz="2400" i="0" dirty="0" smtClean="0">
                    <a:latin typeface="+mn-ea"/>
                    <a:ea typeface="+mn-ea"/>
                  </a:rPr>
                  <a:t>阵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m:t>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行与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列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的对应位置元素相等？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511" y="1802681"/>
                <a:ext cx="56319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732" t="-10667" r="-541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452591" y="1184224"/>
            <a:ext cx="28359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思考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1-1  10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80312" y="1464127"/>
            <a:ext cx="47769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452591" y="2708920"/>
            <a:ext cx="28359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思考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1-1  8-9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619672" y="3204266"/>
                <a:ext cx="643028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对称</a:t>
                </a:r>
                <a:r>
                  <a:rPr lang="zh-CN" altLang="en-US" sz="2400" i="0" dirty="0" smtClean="0">
                    <a:latin typeface="+mn-ea"/>
                    <a:ea typeface="+mn-ea"/>
                  </a:rPr>
                  <a:t>阵，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也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对称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其中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k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正整数？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204266"/>
                <a:ext cx="6430286" cy="468205"/>
              </a:xfrm>
              <a:prstGeom prst="rect">
                <a:avLst/>
              </a:prstGeom>
              <a:blipFill rotWithShape="0">
                <a:blip r:embed="rId4"/>
                <a:stretch>
                  <a:fillRect l="-284" t="-7895" r="-95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64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232673" y="1052744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矩阵转置的运算性质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3" y="718426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346816" y="2075396"/>
                <a:ext cx="274504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16" y="2075396"/>
                <a:ext cx="2745047" cy="468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2302139" y="2014537"/>
            <a:ext cx="2834400" cy="561769"/>
          </a:xfrm>
          <a:prstGeom prst="roundRect">
            <a:avLst/>
          </a:prstGeom>
          <a:solidFill>
            <a:schemeClr val="bg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346816" y="2075396"/>
                <a:ext cx="274504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FF33CC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16" y="2075396"/>
                <a:ext cx="2745047" cy="4682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>
            <a:off x="3753523" y="2607283"/>
            <a:ext cx="20183" cy="937823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73706" y="280286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33CC"/>
                </a:solidFill>
                <a:latin typeface="+mn-ea"/>
              </a:rPr>
              <a:t>推广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005281" y="3563875"/>
                <a:ext cx="4804649" cy="491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4′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281" y="3563875"/>
                <a:ext cx="4804649" cy="4910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119615" y="4165845"/>
                <a:ext cx="4164282" cy="589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“</m:t>
                        </m:r>
                      </m:e>
                    </m:d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阶方阵</a:t>
                </a:r>
                <a:r>
                  <a:rPr lang="en-US" altLang="zh-CN" sz="2000" dirty="0" smtClean="0">
                    <a:latin typeface="+mn-ea"/>
                  </a:rPr>
                  <a:t>)</a:t>
                </a:r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15" y="4165845"/>
                <a:ext cx="4164282" cy="589777"/>
              </a:xfrm>
              <a:prstGeom prst="rect">
                <a:avLst/>
              </a:prstGeom>
              <a:blipFill rotWithShape="0">
                <a:blip r:embed="rId7"/>
                <a:stretch>
                  <a:fillRect r="-732" b="-13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021675" y="5489926"/>
                <a:ext cx="28968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675" y="5489926"/>
                <a:ext cx="289681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634832" y="5487946"/>
                <a:ext cx="17400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32" y="5487946"/>
                <a:ext cx="174002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165556" y="5487946"/>
                <a:ext cx="1653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56" y="5487946"/>
                <a:ext cx="1653721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圆角矩形 17"/>
          <p:cNvSpPr/>
          <p:nvPr/>
        </p:nvSpPr>
        <p:spPr>
          <a:xfrm>
            <a:off x="1907704" y="4165845"/>
            <a:ext cx="4752528" cy="7033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439917" y="302458"/>
            <a:ext cx="28359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思考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1-1  8-9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6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组合 1"/>
          <p:cNvGrpSpPr>
            <a:grpSpLocks/>
          </p:cNvGrpSpPr>
          <p:nvPr/>
        </p:nvGrpSpPr>
        <p:grpSpPr bwMode="auto">
          <a:xfrm>
            <a:off x="4357688" y="188920"/>
            <a:ext cx="4786312" cy="441327"/>
            <a:chOff x="6228184" y="107340"/>
            <a:chExt cx="2843808" cy="441340"/>
          </a:xfrm>
        </p:grpSpPr>
        <p:sp>
          <p:nvSpPr>
            <p:cNvPr id="2048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98637" y="1527177"/>
                <a:ext cx="5631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对称</a:t>
                </a:r>
                <a:r>
                  <a:rPr lang="zh-CN" altLang="en-US" sz="2400" i="0" dirty="0" smtClean="0">
                    <a:latin typeface="+mn-ea"/>
                    <a:ea typeface="+mn-ea"/>
                  </a:rPr>
                  <a:t>阵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m:t>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行与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列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的对应位置元素相等？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37" y="1527177"/>
                <a:ext cx="56319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623" t="-10667" r="-649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423717" y="908720"/>
            <a:ext cx="28359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思考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1-1  10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51438" y="1188623"/>
            <a:ext cx="47769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423717" y="2433416"/>
            <a:ext cx="28359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思考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1-1  8-9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263195" y="3010807"/>
                <a:ext cx="643028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对称</a:t>
                </a:r>
                <a:r>
                  <a:rPr lang="zh-CN" altLang="en-US" sz="2400" i="0" dirty="0" smtClean="0">
                    <a:latin typeface="+mn-ea"/>
                    <a:ea typeface="+mn-ea"/>
                  </a:rPr>
                  <a:t>阵，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也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对称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其中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k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正整数？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95" y="3010807"/>
                <a:ext cx="6430286" cy="468205"/>
              </a:xfrm>
              <a:prstGeom prst="rect">
                <a:avLst/>
              </a:prstGeom>
              <a:blipFill rotWithShape="0">
                <a:blip r:embed="rId4"/>
                <a:stretch>
                  <a:fillRect l="-190" t="-7792" r="-190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602398" y="3540841"/>
                <a:ext cx="2797625" cy="497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98" y="3540841"/>
                <a:ext cx="2797625" cy="4974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263195" y="4298003"/>
                <a:ext cx="7020192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反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对称</a:t>
                </a:r>
                <a:r>
                  <a:rPr lang="zh-CN" altLang="en-US" sz="2400" i="0" dirty="0" smtClean="0">
                    <a:latin typeface="+mn-ea"/>
                    <a:ea typeface="+mn-ea"/>
                  </a:rPr>
                  <a:t>阵，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也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m:rPr>
                        <m:nor/>
                      </m:rPr>
                      <a: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m:t>反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对称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其中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k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正整数？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95" y="4298003"/>
                <a:ext cx="7020192" cy="468205"/>
              </a:xfrm>
              <a:prstGeom prst="rect">
                <a:avLst/>
              </a:prstGeom>
              <a:blipFill rotWithShape="0">
                <a:blip r:embed="rId6"/>
                <a:stretch>
                  <a:fillRect l="-174" t="-7792" r="-521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7829133" y="2709922"/>
            <a:ext cx="47769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614986" y="4955411"/>
                <a:ext cx="3289362" cy="497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986" y="4955411"/>
                <a:ext cx="3289362" cy="4974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812288" y="5076983"/>
                <a:ext cx="1558055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288" y="5076983"/>
                <a:ext cx="1558055" cy="375872"/>
              </a:xfrm>
              <a:prstGeom prst="rect">
                <a:avLst/>
              </a:prstGeom>
              <a:blipFill rotWithShape="0">
                <a:blip r:embed="rId8"/>
                <a:stretch>
                  <a:fillRect l="-1172" r="-391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7964389" y="4007831"/>
                <a:ext cx="6379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5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389" y="4007831"/>
                <a:ext cx="637995" cy="8309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60021" y="5959317"/>
                <a:ext cx="382380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m:t>k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为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奇数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，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p>
                      </m:sSup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也为</m:t>
                      </m:r>
                      <m:r>
                        <m:rPr>
                          <m:nor/>
                        </m:rPr>
                        <a:rPr lang="zh-CN" altLang="en-US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反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对称阵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21" y="5959317"/>
                <a:ext cx="3823804" cy="468205"/>
              </a:xfrm>
              <a:prstGeom prst="rect">
                <a:avLst/>
              </a:prstGeom>
              <a:blipFill rotWithShape="0">
                <a:blip r:embed="rId10"/>
                <a:stretch>
                  <a:fillRect r="-159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964477" y="5936581"/>
                <a:ext cx="351602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m:t>k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为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偶数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，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p>
                      </m:sSup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也为对称阵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477" y="5936581"/>
                <a:ext cx="3516026" cy="468205"/>
              </a:xfrm>
              <a:prstGeom prst="rect">
                <a:avLst/>
              </a:prstGeom>
              <a:blipFill rotWithShape="0"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3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9986" y="2315988"/>
            <a:ext cx="6006430" cy="3112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向量概念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zh-CN" altLang="en-US" sz="2400" dirty="0" smtClean="0"/>
              <a:t>特殊向量、向量组、与矩阵的关系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分块阵</a:t>
            </a:r>
            <a:r>
              <a:rPr lang="zh-CN" altLang="en-US" sz="2400" dirty="0" smtClean="0"/>
              <a:t>     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常用分法</a:t>
            </a:r>
            <a:r>
              <a:rPr lang="en-US" altLang="zh-CN" sz="2400" dirty="0" smtClean="0"/>
              <a:t>                        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                 ——</a:t>
            </a:r>
            <a:r>
              <a:rPr lang="zh-CN" altLang="en-US" sz="2400" dirty="0" smtClean="0"/>
              <a:t>线性运算、转置、乘法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——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1-8</a:t>
            </a:r>
            <a:r>
              <a:rPr lang="zh-CN" altLang="en-US" sz="2400" dirty="0" smtClean="0"/>
              <a:t>结论</a:t>
            </a:r>
            <a:endParaRPr lang="en-US" altLang="zh-CN" sz="24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2044132"/>
            <a:ext cx="6552728" cy="331236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向量与矩阵分块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5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12190</TotalTime>
  <Words>1927</Words>
  <Application>Microsoft Office PowerPoint</Application>
  <PresentationFormat>全屏显示(4:3)</PresentationFormat>
  <Paragraphs>776</Paragraphs>
  <Slides>50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Arial Unicode MS</vt:lpstr>
      <vt:lpstr>华文楷体</vt:lpstr>
      <vt:lpstr>宋体</vt:lpstr>
      <vt:lpstr>Arial</vt:lpstr>
      <vt:lpstr>Calibri</vt:lpstr>
      <vt:lpstr>Cambria</vt:lpstr>
      <vt:lpstr>Cambria Math</vt:lpstr>
      <vt:lpstr>Corbel</vt:lpstr>
      <vt:lpstr>Times New Roman</vt:lpstr>
      <vt:lpstr>Tw Cen MT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 向量与矩阵分块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798</cp:revision>
  <dcterms:modified xsi:type="dcterms:W3CDTF">2019-03-05T07:31:13Z</dcterms:modified>
</cp:coreProperties>
</file>