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25"/>
  </p:notesMasterIdLst>
  <p:sldIdLst>
    <p:sldId id="520" r:id="rId2"/>
    <p:sldId id="518" r:id="rId3"/>
    <p:sldId id="517" r:id="rId4"/>
    <p:sldId id="516" r:id="rId5"/>
    <p:sldId id="515" r:id="rId6"/>
    <p:sldId id="514" r:id="rId7"/>
    <p:sldId id="500" r:id="rId8"/>
    <p:sldId id="508" r:id="rId9"/>
    <p:sldId id="459" r:id="rId10"/>
    <p:sldId id="462" r:id="rId11"/>
    <p:sldId id="429" r:id="rId12"/>
    <p:sldId id="501" r:id="rId13"/>
    <p:sldId id="503" r:id="rId14"/>
    <p:sldId id="460" r:id="rId15"/>
    <p:sldId id="473" r:id="rId16"/>
    <p:sldId id="502" r:id="rId17"/>
    <p:sldId id="504" r:id="rId18"/>
    <p:sldId id="505" r:id="rId19"/>
    <p:sldId id="506" r:id="rId20"/>
    <p:sldId id="507" r:id="rId21"/>
    <p:sldId id="512" r:id="rId22"/>
    <p:sldId id="513" r:id="rId23"/>
    <p:sldId id="489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8" autoAdjust="0"/>
    <p:restoredTop sz="86471" autoAdjust="0"/>
  </p:normalViewPr>
  <p:slideViewPr>
    <p:cSldViewPr>
      <p:cViewPr varScale="1">
        <p:scale>
          <a:sx n="58" d="100"/>
          <a:sy n="58" d="100"/>
        </p:scale>
        <p:origin x="59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6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8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6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2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9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2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3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7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30.png"/><Relationship Id="rId18" Type="http://schemas.openxmlformats.org/officeDocument/2006/relationships/image" Target="../media/image181.png"/><Relationship Id="rId3" Type="http://schemas.openxmlformats.org/officeDocument/2006/relationships/image" Target="../media/image310.png"/><Relationship Id="rId21" Type="http://schemas.openxmlformats.org/officeDocument/2006/relationships/image" Target="../media/image211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17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1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19" Type="http://schemas.openxmlformats.org/officeDocument/2006/relationships/image" Target="../media/image191.png"/><Relationship Id="rId4" Type="http://schemas.openxmlformats.org/officeDocument/2006/relationships/image" Target="../media/image410.png"/><Relationship Id="rId9" Type="http://schemas.openxmlformats.org/officeDocument/2006/relationships/image" Target="../media/image96.png"/><Relationship Id="rId14" Type="http://schemas.openxmlformats.org/officeDocument/2006/relationships/image" Target="../media/image140.png"/><Relationship Id="rId22" Type="http://schemas.openxmlformats.org/officeDocument/2006/relationships/image" Target="../media/image2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31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1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1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30.jpe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1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3" Type="http://schemas.openxmlformats.org/officeDocument/2006/relationships/image" Target="../media/image31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590.png"/><Relationship Id="rId3" Type="http://schemas.openxmlformats.org/officeDocument/2006/relationships/image" Target="../media/image70.wmf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560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71.jpe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7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g"/><Relationship Id="rId11" Type="http://schemas.openxmlformats.org/officeDocument/2006/relationships/image" Target="../media/image590.png"/><Relationship Id="rId5" Type="http://schemas.openxmlformats.org/officeDocument/2006/relationships/image" Target="../media/image3.jpeg"/><Relationship Id="rId10" Type="http://schemas.openxmlformats.org/officeDocument/2006/relationships/image" Target="../media/image77.jpeg"/><Relationship Id="rId4" Type="http://schemas.openxmlformats.org/officeDocument/2006/relationships/image" Target="../media/image73.jpg"/><Relationship Id="rId9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3.png"/><Relationship Id="rId7" Type="http://schemas.openxmlformats.org/officeDocument/2006/relationships/image" Target="../media/image289.png"/><Relationship Id="rId12" Type="http://schemas.openxmlformats.org/officeDocument/2006/relationships/image" Target="../media/image29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92.png"/><Relationship Id="rId5" Type="http://schemas.openxmlformats.org/officeDocument/2006/relationships/image" Target="../media/image245.png"/><Relationship Id="rId10" Type="http://schemas.openxmlformats.org/officeDocument/2006/relationships/image" Target="../media/image159.png"/><Relationship Id="rId4" Type="http://schemas.openxmlformats.org/officeDocument/2006/relationships/image" Target="../media/image244.png"/><Relationship Id="rId9" Type="http://schemas.openxmlformats.org/officeDocument/2006/relationships/image" Target="../media/image2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299.png"/><Relationship Id="rId3" Type="http://schemas.openxmlformats.org/officeDocument/2006/relationships/image" Target="../media/image290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0.png"/><Relationship Id="rId11" Type="http://schemas.openxmlformats.org/officeDocument/2006/relationships/image" Target="../media/image297.png"/><Relationship Id="rId5" Type="http://schemas.openxmlformats.org/officeDocument/2006/relationships/image" Target="../media/image2920.png"/><Relationship Id="rId15" Type="http://schemas.openxmlformats.org/officeDocument/2006/relationships/image" Target="../media/image301.png"/><Relationship Id="rId10" Type="http://schemas.openxmlformats.org/officeDocument/2006/relationships/image" Target="../media/image296.png"/><Relationship Id="rId4" Type="http://schemas.openxmlformats.org/officeDocument/2006/relationships/image" Target="../media/image2910.png"/><Relationship Id="rId9" Type="http://schemas.openxmlformats.org/officeDocument/2006/relationships/image" Target="../media/image28.png"/><Relationship Id="rId1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047750"/>
            <a:ext cx="4533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9169" y="2636912"/>
            <a:ext cx="671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为什么要定义行列式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397985" y="107340"/>
                  <a:ext cx="244827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2.1  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阶行列式的定义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7985" y="107340"/>
                  <a:ext cx="244827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3333" b="-2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2842" y="1321861"/>
                <a:ext cx="348678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2" y="1321861"/>
                <a:ext cx="3486787" cy="8238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66243" y="654967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一、求解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方程组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3" y="654967"/>
                <a:ext cx="295465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93" t="-10526" r="-226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467544" y="22321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消元法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54605" y="1318441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2745" y="3347720"/>
                <a:ext cx="605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(4)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45" y="3347720"/>
                <a:ext cx="605518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05265" y="2832240"/>
                <a:ext cx="2514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(2)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5" y="2832240"/>
                <a:ext cx="2514599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/>
          <p:cNvSpPr/>
          <p:nvPr/>
        </p:nvSpPr>
        <p:spPr>
          <a:xfrm>
            <a:off x="1454604" y="1802207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604907" y="4571088"/>
                <a:ext cx="5950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(5)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07" y="4571088"/>
                <a:ext cx="595086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83103" y="4044590"/>
                <a:ext cx="2514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(2)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3" y="4044590"/>
                <a:ext cx="251459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148064" y="1393376"/>
                <a:ext cx="2121286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93376"/>
                <a:ext cx="2121286" cy="69871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6632336" y="885799"/>
            <a:ext cx="16908" cy="1711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203291" y="5331476"/>
                <a:ext cx="3082959" cy="12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(5)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91" y="5331476"/>
                <a:ext cx="3082959" cy="1223348"/>
              </a:xfrm>
              <a:prstGeom prst="rect">
                <a:avLst/>
              </a:prstGeom>
              <a:blipFill rotWithShape="0">
                <a:blip r:embed="rId11"/>
                <a:stretch>
                  <a:fillRect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036437" y="5358532"/>
                <a:ext cx="3082959" cy="12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(4)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37" y="5358532"/>
                <a:ext cx="3082959" cy="1223348"/>
              </a:xfrm>
              <a:prstGeom prst="rect">
                <a:avLst/>
              </a:prstGeom>
              <a:blipFill rotWithShape="0">
                <a:blip r:embed="rId12"/>
                <a:stretch>
                  <a:fillRect b="-6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020089" y="5810120"/>
            <a:ext cx="2199550" cy="392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5806190" y="5842964"/>
            <a:ext cx="219955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34956" y="988679"/>
                <a:ext cx="1126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56" y="988679"/>
                <a:ext cx="1126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62" r="-1622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83"/>
          <p:cNvSpPr/>
          <p:nvPr/>
        </p:nvSpPr>
        <p:spPr>
          <a:xfrm>
            <a:off x="5285149" y="921317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6009532" y="918876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275445" y="1411205"/>
                <a:ext cx="525472" cy="693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445" y="1411205"/>
                <a:ext cx="525472" cy="693307"/>
              </a:xfrm>
              <a:prstGeom prst="rect">
                <a:avLst/>
              </a:prstGeom>
              <a:blipFill rotWithShape="0">
                <a:blip r:embed="rId14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2107040" y="5771227"/>
            <a:ext cx="1902024" cy="1193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95035" y="1655550"/>
            <a:ext cx="360040" cy="255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697156" y="1655768"/>
            <a:ext cx="357919" cy="244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043880" y="1394763"/>
                <a:ext cx="525472" cy="693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80" y="1394763"/>
                <a:ext cx="525472" cy="69330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 15"/>
          <p:cNvSpPr/>
          <p:nvPr/>
        </p:nvSpPr>
        <p:spPr>
          <a:xfrm>
            <a:off x="5572125" y="2162175"/>
            <a:ext cx="1333500" cy="343004"/>
          </a:xfrm>
          <a:custGeom>
            <a:avLst/>
            <a:gdLst>
              <a:gd name="connsiteX0" fmla="*/ 1333500 w 1333500"/>
              <a:gd name="connsiteY0" fmla="*/ 28575 h 343004"/>
              <a:gd name="connsiteX1" fmla="*/ 771525 w 1333500"/>
              <a:gd name="connsiteY1" fmla="*/ 342900 h 343004"/>
              <a:gd name="connsiteX2" fmla="*/ 0 w 1333500"/>
              <a:gd name="connsiteY2" fmla="*/ 0 h 3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343004">
                <a:moveTo>
                  <a:pt x="1333500" y="28575"/>
                </a:moveTo>
                <a:cubicBezTo>
                  <a:pt x="1163637" y="188119"/>
                  <a:pt x="993775" y="347663"/>
                  <a:pt x="771525" y="342900"/>
                </a:cubicBezTo>
                <a:cubicBezTo>
                  <a:pt x="549275" y="338138"/>
                  <a:pt x="274637" y="1690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246641" y="2144560"/>
            <a:ext cx="651430" cy="343004"/>
          </a:xfrm>
          <a:custGeom>
            <a:avLst/>
            <a:gdLst>
              <a:gd name="connsiteX0" fmla="*/ 1333500 w 1333500"/>
              <a:gd name="connsiteY0" fmla="*/ 28575 h 343004"/>
              <a:gd name="connsiteX1" fmla="*/ 771525 w 1333500"/>
              <a:gd name="connsiteY1" fmla="*/ 342900 h 343004"/>
              <a:gd name="connsiteX2" fmla="*/ 0 w 1333500"/>
              <a:gd name="connsiteY2" fmla="*/ 0 h 3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343004">
                <a:moveTo>
                  <a:pt x="1333500" y="28575"/>
                </a:moveTo>
                <a:cubicBezTo>
                  <a:pt x="1163637" y="188119"/>
                  <a:pt x="993775" y="347663"/>
                  <a:pt x="771525" y="342900"/>
                </a:cubicBezTo>
                <a:cubicBezTo>
                  <a:pt x="549275" y="338138"/>
                  <a:pt x="274637" y="1690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5039" y="1345400"/>
                <a:ext cx="8822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" y="1345400"/>
                <a:ext cx="882293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73049" y="1605150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9" y="1605150"/>
                <a:ext cx="441146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7474" y="1749838"/>
                <a:ext cx="8822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" y="1749838"/>
                <a:ext cx="882293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3506" y="1353970"/>
                <a:ext cx="88229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" y="1353970"/>
                <a:ext cx="882293" cy="400110"/>
              </a:xfrm>
              <a:prstGeom prst="rect">
                <a:avLst/>
              </a:prstGeom>
              <a:blipFill rotWithShape="0"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5941" y="1758408"/>
                <a:ext cx="88229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" y="1758408"/>
                <a:ext cx="882293" cy="400110"/>
              </a:xfrm>
              <a:prstGeom prst="rect">
                <a:avLst/>
              </a:prstGeom>
              <a:blipFill rotWithShape="0"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31516" y="1613720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6" y="1613720"/>
                <a:ext cx="441146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2309 -0.000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12309 -0.0039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41754 4.81481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6" grpId="0"/>
      <p:bldP spid="6" grpId="0" animBg="1"/>
      <p:bldP spid="6" grpId="1" animBg="1"/>
      <p:bldP spid="7" grpId="0"/>
      <p:bldP spid="44" grpId="0"/>
      <p:bldP spid="49" grpId="0" animBg="1"/>
      <p:bldP spid="49" grpId="1" animBg="1"/>
      <p:bldP spid="54" grpId="0"/>
      <p:bldP spid="55" grpId="0"/>
      <p:bldP spid="2" grpId="0"/>
      <p:bldP spid="60" grpId="0"/>
      <p:bldP spid="77" grpId="0"/>
      <p:bldP spid="9" grpId="0" animBg="1"/>
      <p:bldP spid="9" grpId="1" animBg="1"/>
      <p:bldP spid="78" grpId="0" animBg="1"/>
      <p:bldP spid="78" grpId="1" animBg="1"/>
      <p:bldP spid="19" grpId="0"/>
      <p:bldP spid="84" grpId="0" animBg="1"/>
      <p:bldP spid="84" grpId="1" animBg="1"/>
      <p:bldP spid="85" grpId="0" animBg="1"/>
      <p:bldP spid="23" grpId="0" animBg="1"/>
      <p:bldP spid="23" grpId="1" animBg="1"/>
      <p:bldP spid="34" grpId="0" animBg="1"/>
      <p:bldP spid="16" grpId="0" animBg="1"/>
      <p:bldP spid="16" grpId="1" animBg="1"/>
      <p:bldP spid="36" grpId="0" animBg="1"/>
      <p:bldP spid="32" grpId="0"/>
      <p:bldP spid="32" grpId="1"/>
      <p:bldP spid="33" grpId="0"/>
      <p:bldP spid="33" grpId="1"/>
      <p:bldP spid="35" grpId="0"/>
      <p:bldP spid="35" grpId="1"/>
      <p:bldP spid="37" grpId="0" animBg="1"/>
      <p:bldP spid="39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397985" y="107340"/>
                  <a:ext cx="244827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2.1  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阶行列式的定义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7985" y="107340"/>
                  <a:ext cx="244827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3333" b="-2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78346" y="2934403"/>
                <a:ext cx="283353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46" y="2934403"/>
                <a:ext cx="2833533" cy="8238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08841" y="8979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二</a:t>
            </a:r>
            <a:r>
              <a:rPr lang="zh-CN" altLang="en-US" sz="2400" dirty="0" smtClean="0">
                <a:latin typeface="+mn-ea"/>
                <a:ea typeface="+mn-ea"/>
              </a:rPr>
              <a:t>、平面直线的平行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07939" y="1844331"/>
                <a:ext cx="1847044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39" y="1844331"/>
                <a:ext cx="1847044" cy="6987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7012562" y="1372740"/>
            <a:ext cx="16908" cy="1711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52396" y="2102616"/>
            <a:ext cx="360040" cy="255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153456" y="2102286"/>
            <a:ext cx="357919" cy="244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78346" y="1765782"/>
                <a:ext cx="288829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46" y="1765782"/>
                <a:ext cx="2888291" cy="82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52717" y="4456019"/>
                <a:ext cx="1009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17" y="4456019"/>
                <a:ext cx="10090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843" t="-26230" r="-5422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624945" y="4456019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945" y="4456019"/>
                <a:ext cx="38632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698" r="-1428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363496" y="4456019"/>
                <a:ext cx="2475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斜率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相等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96" y="4456019"/>
                <a:ext cx="247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911" t="-26230" r="-1478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946092" y="4456019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092" y="4456019"/>
                <a:ext cx="386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500" r="-12500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619132" y="4384011"/>
                <a:ext cx="1081514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2" y="4384011"/>
                <a:ext cx="1081514" cy="6929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569481" y="5415444"/>
                <a:ext cx="2063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0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81" y="5415444"/>
                <a:ext cx="206383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46" t="-24590" r="-828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636850" y="5409565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50" y="5409565"/>
                <a:ext cx="386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698" r="-1428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37"/>
          <p:cNvSpPr/>
          <p:nvPr/>
        </p:nvSpPr>
        <p:spPr>
          <a:xfrm>
            <a:off x="3466474" y="5409565"/>
            <a:ext cx="1749068" cy="392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311558" y="3065270"/>
                <a:ext cx="1074077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58" y="3065270"/>
                <a:ext cx="1074077" cy="6929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847065" y="3065271"/>
                <a:ext cx="1081514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5" y="3065271"/>
                <a:ext cx="1081514" cy="69294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631686" y="3161644"/>
                <a:ext cx="1229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86" y="3161644"/>
                <a:ext cx="122943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5941" r="-544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27" grpId="0"/>
      <p:bldP spid="5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25366" y="263691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行列式的定义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7037359" y="3069560"/>
            <a:ext cx="598219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970414" y="4700793"/>
            <a:ext cx="526610" cy="45324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719167" y="3079825"/>
            <a:ext cx="598219" cy="5175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965270" y="5135997"/>
            <a:ext cx="526610" cy="45324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475685" y="1971253"/>
            <a:ext cx="6684034" cy="614912"/>
            <a:chOff x="1475685" y="1971253"/>
            <a:chExt cx="6684034" cy="614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475685" y="1971253"/>
                  <a:ext cx="2104230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85" y="1971253"/>
                  <a:ext cx="2104230" cy="6149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/>
            <p:cNvSpPr txBox="1"/>
            <p:nvPr/>
          </p:nvSpPr>
          <p:spPr>
            <a:xfrm>
              <a:off x="3608490" y="2094043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的行列式定义为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817411" y="2094043"/>
                  <a:ext cx="23423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11" y="2094043"/>
                  <a:ext cx="23423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9" r="-51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497811" y="2977127"/>
            <a:ext cx="6024090" cy="620234"/>
            <a:chOff x="1497811" y="2977127"/>
            <a:chExt cx="6024090" cy="620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𝐝𝐞𝐭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94" y="2977127"/>
                  <a:ext cx="2868991" cy="6202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70" y="3094146"/>
                  <a:ext cx="261283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66" r="-233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/>
            <p:cNvSpPr txBox="1"/>
            <p:nvPr/>
          </p:nvSpPr>
          <p:spPr>
            <a:xfrm>
              <a:off x="1497811" y="30714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记为</a:t>
              </a: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899592" y="1545942"/>
            <a:ext cx="7416824" cy="2603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42268" y="1159300"/>
            <a:ext cx="2846004" cy="582182"/>
            <a:chOff x="706483" y="1064568"/>
            <a:chExt cx="2846004" cy="582182"/>
          </a:xfrm>
        </p:grpSpPr>
        <p:sp>
          <p:nvSpPr>
            <p:cNvPr id="4" name="圆角矩形 3"/>
            <p:cNvSpPr/>
            <p:nvPr/>
          </p:nvSpPr>
          <p:spPr>
            <a:xfrm>
              <a:off x="706483" y="1064568"/>
              <a:ext cx="2846004" cy="58218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3911" y="1118626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阶方阵行列式定义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508105" y="4846580"/>
                <a:ext cx="21042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05" y="4846580"/>
                <a:ext cx="2104230" cy="6149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220072" y="3071403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6516216" y="3071403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699792" y="4828541"/>
            <a:ext cx="0" cy="61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208333" y="4583601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2460361" y="4655609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73994" y="5013176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489432" y="4509120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173994" y="5301208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140547" y="4905164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余子阵与余子式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2"/>
              <p:cNvSpPr txBox="1">
                <a:spLocks noChangeArrowheads="1"/>
              </p:cNvSpPr>
              <p:nvPr/>
            </p:nvSpPr>
            <p:spPr bwMode="auto">
              <a:xfrm>
                <a:off x="4586662" y="168089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6662" y="168089"/>
                <a:ext cx="4120600" cy="369319"/>
              </a:xfrm>
              <a:prstGeom prst="rect">
                <a:avLst/>
              </a:prstGeom>
              <a:blipFill rotWithShape="0">
                <a:blip r:embed="rId8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2.77778E-6 0.07662 " pathEditMode="relative" rAng="0" ptsTypes="AA">
                                      <p:cBhvr>
                                        <p:cTn id="8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6" grpId="0" animBg="1"/>
      <p:bldP spid="63" grpId="0" animBg="1"/>
      <p:bldP spid="63" grpId="1" animBg="1"/>
      <p:bldP spid="22" grpId="0" animBg="1"/>
      <p:bldP spid="22" grpId="1" animBg="1"/>
      <p:bldP spid="7" grpId="0" animBg="1"/>
      <p:bldP spid="46" grpId="0"/>
      <p:bldP spid="10" grpId="0" animBg="1"/>
      <p:bldP spid="10" grpId="1" animBg="1"/>
      <p:bldP spid="53" grpId="0" animBg="1"/>
      <p:bldP spid="53" grpId="1" animBg="1"/>
      <p:bldP spid="53" grpId="2" animBg="1"/>
      <p:bldP spid="56" grpId="0" animBg="1"/>
      <p:bldP spid="56" grpId="1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69537" y="1031391"/>
                <a:ext cx="14558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37" y="1031391"/>
                <a:ext cx="145584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956432" y="2360576"/>
            <a:ext cx="7231208" cy="2584967"/>
            <a:chOff x="928662" y="1373998"/>
            <a:chExt cx="7286676" cy="2840820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094530" y="1373998"/>
              <a:ext cx="2770118" cy="61043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余子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阵与余子式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149265" y="3536615"/>
                <a:ext cx="6726822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n-ea"/>
                        <a:ea typeface="+mn-ea"/>
                      </a:rPr>
                      <m:t>余下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−1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方阵称为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余子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阵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5" y="3536615"/>
                <a:ext cx="6726822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13580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963011" y="2937846"/>
                <a:ext cx="7290564" cy="567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从方阵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所在的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列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所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11" y="2937846"/>
                <a:ext cx="7290564" cy="567912"/>
              </a:xfrm>
              <a:prstGeom prst="rect">
                <a:avLst/>
              </a:prstGeom>
              <a:blipFill rotWithShape="0">
                <a:blip r:embed="rId5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026722" y="1489862"/>
                <a:ext cx="1191382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=1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22" y="1489862"/>
                <a:ext cx="1191382" cy="615810"/>
              </a:xfrm>
              <a:prstGeom prst="rect">
                <a:avLst/>
              </a:prstGeom>
              <a:blipFill rotWithShape="0">
                <a:blip r:embed="rId6"/>
                <a:stretch>
                  <a:fillRect r="-14872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>
            <a:off x="2747818" y="1586709"/>
            <a:ext cx="5622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7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2042876" y="1270716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1175565" y="1545835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03427" y="1041779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190419" y="1444495"/>
                <a:ext cx="9573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19" y="1444495"/>
                <a:ext cx="957377" cy="615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660466" y="1110659"/>
                <a:ext cx="2378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=6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的余子阵</a:t>
                </a: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6" y="1110659"/>
                <a:ext cx="2378087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558" t="-23529" r="-5882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748689" y="1110659"/>
                <a:ext cx="15388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余子式</a:t>
                </a:r>
                <a:endParaRPr lang="zh-CN" altLang="en-US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89" y="1110659"/>
                <a:ext cx="1538883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7510" t="-23529" r="-9486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48333" y="4134900"/>
                <a:ext cx="732868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其行列式的行列式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𝐝𝐞𝐭</m:t>
                    </m:r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余子式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3" y="4134900"/>
                <a:ext cx="7328686" cy="491417"/>
              </a:xfrm>
              <a:prstGeom prst="rect">
                <a:avLst/>
              </a:prstGeom>
              <a:blipFill rotWithShape="0">
                <a:blip r:embed="rId11"/>
                <a:stretch>
                  <a:fillRect t="-987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91971" y="5319781"/>
                <a:ext cx="14558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71" y="5319781"/>
                <a:ext cx="1455847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997690" y="5735033"/>
                <a:ext cx="1684478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90" y="5735033"/>
                <a:ext cx="1684478" cy="6572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2970252" y="5875099"/>
            <a:ext cx="5622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1330452" y="5972000"/>
            <a:ext cx="504056" cy="5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1360951" y="6165304"/>
            <a:ext cx="1317886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560416" y="5330169"/>
            <a:ext cx="0" cy="108986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412853" y="5732885"/>
                <a:ext cx="9573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53" y="5732885"/>
                <a:ext cx="957377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882900" y="5399049"/>
                <a:ext cx="2378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3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的余子阵</a:t>
                </a: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00" y="5399049"/>
                <a:ext cx="2378087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821" t="-24000" r="-5897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971123" y="5399049"/>
                <a:ext cx="15388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余子式</a:t>
                </a:r>
                <a:endParaRPr lang="zh-CN" altLang="en-US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23" y="5399049"/>
                <a:ext cx="1538883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7540" t="-24000" r="-952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4" grpId="0"/>
      <p:bldP spid="85" grpId="0"/>
      <p:bldP spid="37" grpId="0"/>
      <p:bldP spid="33" grpId="0" animBg="1"/>
      <p:bldP spid="40" grpId="0"/>
      <p:bldP spid="41" grpId="0"/>
      <p:bldP spid="42" grpId="0"/>
      <p:bldP spid="44" grpId="0"/>
      <p:bldP spid="45" grpId="0"/>
      <p:bldP spid="49" grpId="0"/>
      <p:bldP spid="51" grpId="0" animBg="1"/>
      <p:bldP spid="54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3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267744" y="2209733"/>
                <a:ext cx="440345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(1,1))−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(2,1))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9733"/>
                <a:ext cx="4403450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662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1268016" y="1133128"/>
            <a:ext cx="5190431" cy="563680"/>
            <a:chOff x="2173994" y="2977127"/>
            <a:chExt cx="5190431" cy="56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173994" y="2977127"/>
                  <a:ext cx="2526461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94" y="2977127"/>
                  <a:ext cx="2526461" cy="563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4972553" y="3102578"/>
                  <a:ext cx="2391872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7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553" y="3102578"/>
                  <a:ext cx="2391872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0" r="-765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267744" y="3030332"/>
                <a:ext cx="6463116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(2,1))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30332"/>
                <a:ext cx="6463116" cy="382156"/>
              </a:xfrm>
              <a:prstGeom prst="rect">
                <a:avLst/>
              </a:prstGeom>
              <a:blipFill rotWithShape="0">
                <a:blip r:embed="rId7"/>
                <a:stretch>
                  <a:fillRect r="-1038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2987824" y="1133128"/>
            <a:ext cx="0" cy="563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528617" y="4653136"/>
                <a:ext cx="25203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第一列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的各项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17" y="4653136"/>
                <a:ext cx="252039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775785" y="4653136"/>
                <a:ext cx="2664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乘以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相应的余子式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85" y="4653136"/>
                <a:ext cx="266429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44" t="-10526" r="-274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84424" y="5517337"/>
                <a:ext cx="42088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符号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由脚标之和的奇偶决定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24" y="5517337"/>
                <a:ext cx="4208865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2" y="3520084"/>
            <a:ext cx="2305589" cy="28819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393316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总结：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67744" y="4417671"/>
            <a:ext cx="5904656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 flipV="1">
            <a:off x="3073676" y="2599342"/>
            <a:ext cx="1333224" cy="2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5220072" y="2587367"/>
            <a:ext cx="1368153" cy="11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073676" y="3445349"/>
            <a:ext cx="992899" cy="11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6265751" y="3427151"/>
            <a:ext cx="1055075" cy="139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8" grpId="0"/>
      <p:bldP spid="59" grpId="0"/>
      <p:bldP spid="60" grpId="0"/>
      <p:bldP spid="61" grpId="0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855096" y="1691648"/>
            <a:ext cx="7231208" cy="2952328"/>
            <a:chOff x="928662" y="1473562"/>
            <a:chExt cx="7286676" cy="2741256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094530" y="1473562"/>
              <a:ext cx="1953667" cy="51087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806034" y="2242856"/>
                <a:ext cx="7290564" cy="567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行列式，记为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n-ea"/>
                          </a:rPr>
                          <m:t>𝐝𝐞𝐭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" y="2242856"/>
                <a:ext cx="7290564" cy="567912"/>
              </a:xfrm>
              <a:prstGeom prst="rect">
                <a:avLst/>
              </a:prstGeom>
              <a:blipFill rotWithShape="0">
                <a:blip r:embed="rId3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4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95523" y="1041395"/>
            <a:ext cx="3590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方阵行列式的递归定义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330452" y="2829531"/>
                <a:ext cx="54854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(1)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] 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2829531"/>
                <a:ext cx="54854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78" t="-11842" r="-8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360950" y="3440203"/>
                <a:ext cx="21715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(2)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&gt;1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50" y="3440203"/>
                <a:ext cx="217159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1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382312" y="3990438"/>
                <a:ext cx="6235385" cy="47532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,1))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12" y="3990438"/>
                <a:ext cx="6235385" cy="475323"/>
              </a:xfrm>
              <a:prstGeom prst="rect">
                <a:avLst/>
              </a:prstGeom>
              <a:blipFill rotWithShape="0">
                <a:blip r:embed="rId7"/>
                <a:stretch>
                  <a:fillRect t="-124359" b="-1897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52608" y="5082390"/>
                <a:ext cx="696498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称为</m:t>
                    </m:r>
                  </m:oMath>
                </a14:m>
                <a:r>
                  <a:rPr lang="en-US" altLang="zh-CN" sz="240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代数余子式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8" y="5082390"/>
                <a:ext cx="6964984" cy="509178"/>
              </a:xfrm>
              <a:prstGeom prst="rect">
                <a:avLst/>
              </a:prstGeom>
              <a:blipFill rotWithShape="0">
                <a:blip r:embed="rId8"/>
                <a:stretch>
                  <a:fillRect t="-8434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481937" y="5810934"/>
            <a:ext cx="6135760" cy="461665"/>
            <a:chOff x="1513846" y="5904814"/>
            <a:chExt cx="613576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1513846" y="5904814"/>
                  <a:ext cx="309009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总结：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第一列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的各项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6" y="5904814"/>
                  <a:ext cx="309009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0526" r="-394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乘以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相应的代数余子式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332" y="5904814"/>
                  <a:ext cx="340327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526" r="-17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圆角矩形 4"/>
          <p:cNvSpPr/>
          <p:nvPr/>
        </p:nvSpPr>
        <p:spPr>
          <a:xfrm>
            <a:off x="3875286" y="3969663"/>
            <a:ext cx="4109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555776" y="5816639"/>
            <a:ext cx="185112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67682" y="4030830"/>
            <a:ext cx="2736304" cy="4456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940152" y="5743601"/>
            <a:ext cx="1677546" cy="5040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41" grpId="0"/>
      <p:bldP spid="44" grpId="0"/>
      <p:bldP spid="35" grpId="0"/>
      <p:bldP spid="36" grpId="0" animBg="1"/>
      <p:bldP spid="2" grpId="0"/>
      <p:bldP spid="5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3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95523" y="1041395"/>
            <a:ext cx="26930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阶行列式的计算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547664" y="1772816"/>
                <a:ext cx="6235385" cy="47532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,1))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772816"/>
                <a:ext cx="6235385" cy="475323"/>
              </a:xfrm>
              <a:prstGeom prst="rect">
                <a:avLst/>
              </a:prstGeom>
              <a:blipFill rotWithShape="0">
                <a:blip r:embed="rId4"/>
                <a:stretch>
                  <a:fillRect t="-120000" b="-18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99592" y="2569276"/>
                <a:ext cx="303076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69276"/>
                <a:ext cx="3030766" cy="9578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042045" y="2547711"/>
            <a:ext cx="0" cy="1037736"/>
          </a:xfrm>
          <a:prstGeom prst="line">
            <a:avLst/>
          </a:prstGeom>
          <a:ln w="38100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87824" y="3106501"/>
            <a:ext cx="400744" cy="322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987824" y="3086980"/>
            <a:ext cx="400744" cy="335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693913" y="3834044"/>
            <a:ext cx="2236445" cy="1037736"/>
            <a:chOff x="1693913" y="3834044"/>
            <a:chExt cx="2236445" cy="1037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693913" y="3866459"/>
                  <a:ext cx="2236445" cy="957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913" y="3866459"/>
                  <a:ext cx="2236445" cy="9578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椭圆 32"/>
            <p:cNvSpPr/>
            <p:nvPr/>
          </p:nvSpPr>
          <p:spPr>
            <a:xfrm>
              <a:off x="1797099" y="4172442"/>
              <a:ext cx="4320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826021" y="4390942"/>
              <a:ext cx="1881883" cy="0"/>
            </a:xfrm>
            <a:prstGeom prst="line">
              <a:avLst/>
            </a:prstGeom>
            <a:ln w="38100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042045" y="3834044"/>
              <a:ext cx="0" cy="1037736"/>
            </a:xfrm>
            <a:prstGeom prst="line">
              <a:avLst/>
            </a:prstGeom>
            <a:ln w="38100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987824" y="4056484"/>
              <a:ext cx="400744" cy="630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987824" y="4056484"/>
              <a:ext cx="400744" cy="6247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693912" y="5183451"/>
            <a:ext cx="2236445" cy="1128689"/>
            <a:chOff x="1693912" y="5183451"/>
            <a:chExt cx="2236445" cy="1128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1693912" y="5183451"/>
                  <a:ext cx="2236445" cy="957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912" y="5183451"/>
                  <a:ext cx="2236445" cy="9578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>
            <a:xfrm>
              <a:off x="1797099" y="5815315"/>
              <a:ext cx="4320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2" idx="2"/>
            </p:cNvCxnSpPr>
            <p:nvPr/>
          </p:nvCxnSpPr>
          <p:spPr>
            <a:xfrm>
              <a:off x="1797099" y="6031339"/>
              <a:ext cx="1881883" cy="0"/>
            </a:xfrm>
            <a:prstGeom prst="line">
              <a:avLst/>
            </a:prstGeom>
            <a:ln w="38100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054918" y="5274404"/>
              <a:ext cx="0" cy="1037736"/>
            </a:xfrm>
            <a:prstGeom prst="line">
              <a:avLst/>
            </a:prstGeom>
            <a:ln w="38100"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981747" y="5355887"/>
              <a:ext cx="400744" cy="3224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2981747" y="5336366"/>
              <a:ext cx="400744" cy="3358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930356" y="2819637"/>
                <a:ext cx="409802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)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56" y="2819637"/>
                <a:ext cx="4098027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941" b="-3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930356" y="4107586"/>
                <a:ext cx="409802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)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56" y="4107586"/>
                <a:ext cx="4098027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79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948443" y="5403494"/>
                <a:ext cx="409802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)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43" y="5403494"/>
                <a:ext cx="4098027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 flipH="1">
            <a:off x="1898633" y="2672150"/>
            <a:ext cx="1809271" cy="20815"/>
          </a:xfrm>
          <a:prstGeom prst="line">
            <a:avLst/>
          </a:prstGeom>
          <a:ln w="38100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  <p:bldP spid="18" grpId="0"/>
      <p:bldP spid="50" grpId="0"/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3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95523" y="1041395"/>
            <a:ext cx="26930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阶行列式的计算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9090" y="3140452"/>
                <a:ext cx="303076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0" y="3140452"/>
                <a:ext cx="3030766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619855" y="3390813"/>
                <a:ext cx="3672408" cy="474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55" y="3390813"/>
                <a:ext cx="3672408" cy="4743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578771" y="1673900"/>
                <a:ext cx="36724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1" y="1673900"/>
                <a:ext cx="3672408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251179" y="3816786"/>
                <a:ext cx="3672408" cy="474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79" y="3816786"/>
                <a:ext cx="3672408" cy="4743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099705" y="4255682"/>
                <a:ext cx="3672408" cy="474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705" y="4255682"/>
                <a:ext cx="3672408" cy="4743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822194" y="5013176"/>
                <a:ext cx="2903294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正项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4" y="5013176"/>
                <a:ext cx="2903294" cy="9578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1721550" y="5133690"/>
            <a:ext cx="1696888" cy="7920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5157192"/>
            <a:ext cx="720080" cy="360040"/>
          </a:xfrm>
          <a:prstGeom prst="line">
            <a:avLst/>
          </a:prstGeom>
          <a:ln w="28575">
            <a:solidFill>
              <a:srgbClr val="FF33CC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63688" y="5517232"/>
            <a:ext cx="792088" cy="36004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583668" y="5666157"/>
            <a:ext cx="360040" cy="376918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084884" y="4968732"/>
            <a:ext cx="411696" cy="4044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4508382" y="5003515"/>
                <a:ext cx="2903294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负项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82" y="5003515"/>
                <a:ext cx="2903294" cy="95789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/>
          <p:nvPr/>
        </p:nvCxnSpPr>
        <p:spPr>
          <a:xfrm flipH="1">
            <a:off x="5552526" y="5147671"/>
            <a:ext cx="1457684" cy="757189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5448223" y="5124472"/>
            <a:ext cx="833145" cy="45060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256277" y="5517232"/>
            <a:ext cx="729894" cy="38654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853558" y="5653541"/>
            <a:ext cx="360040" cy="37691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73236" y="4945289"/>
            <a:ext cx="411696" cy="4044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4024866" y="3868958"/>
            <a:ext cx="1423357" cy="238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43279" y="4692247"/>
            <a:ext cx="1410279" cy="13463"/>
          </a:xfrm>
          <a:prstGeom prst="line">
            <a:avLst/>
          </a:prstGeom>
          <a:ln w="28575">
            <a:solidFill>
              <a:srgbClr val="FF33CC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683562" y="4287964"/>
            <a:ext cx="1425969" cy="636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6412206" y="4282812"/>
            <a:ext cx="1147930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7107684" y="4714646"/>
            <a:ext cx="1475736" cy="494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5800042" y="3858023"/>
            <a:ext cx="1224327" cy="1093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3530015" y="1663451"/>
                <a:ext cx="409802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15" y="1663451"/>
                <a:ext cx="40980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237236" y="2165894"/>
                <a:ext cx="409802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36" y="2165894"/>
                <a:ext cx="4098027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6" grpId="0"/>
      <p:bldP spid="53" grpId="0"/>
      <p:bldP spid="54" grpId="0"/>
      <p:bldP spid="13" grpId="0" animBg="1"/>
      <p:bldP spid="56" grpId="0" animBg="1"/>
      <p:bldP spid="57" grpId="0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3730" y="2412799"/>
            <a:ext cx="5258550" cy="26625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初等变换概念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（对调、倍乘、倍加）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初等阵与初等变换的关系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初等变换化三角阵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等价标准型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225910" y="2276872"/>
            <a:ext cx="6120680" cy="293435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236296" y="4437112"/>
            <a:ext cx="1907704" cy="2276872"/>
            <a:chOff x="7236296" y="4437112"/>
            <a:chExt cx="1907704" cy="227687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317" y="4437112"/>
              <a:ext cx="1540683" cy="227687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236296" y="6453336"/>
              <a:ext cx="936104" cy="26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5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61331" y="864069"/>
            <a:ext cx="6687130" cy="495544"/>
            <a:chOff x="18107" y="-200139"/>
            <a:chExt cx="2863047" cy="1614959"/>
          </a:xfrm>
        </p:grpSpPr>
        <p:sp>
          <p:nvSpPr>
            <p:cNvPr id="45" name="矩形 44"/>
            <p:cNvSpPr/>
            <p:nvPr/>
          </p:nvSpPr>
          <p:spPr>
            <a:xfrm>
              <a:off x="18107" y="-89729"/>
              <a:ext cx="670285" cy="1504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练习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208851" y="-200139"/>
                  <a:ext cx="2672303" cy="1504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3,2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以及矩阵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行列式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1" y="-200139"/>
                  <a:ext cx="2672303" cy="15045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55398" y="1791663"/>
                <a:ext cx="2698491" cy="1100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8" y="1791663"/>
                <a:ext cx="2698491" cy="11008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25524" y="3026750"/>
                <a:ext cx="754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24" y="3026750"/>
                <a:ext cx="75424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07904" y="2904698"/>
                <a:ext cx="3440557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904698"/>
                <a:ext cx="3440557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3860304" y="2010010"/>
                <a:ext cx="232223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04" y="2010010"/>
                <a:ext cx="2322239" cy="705771"/>
              </a:xfrm>
              <a:prstGeom prst="rect">
                <a:avLst/>
              </a:prstGeom>
              <a:blipFill rotWithShape="0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843808" y="4234321"/>
                <a:ext cx="2268616" cy="1066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34321"/>
                <a:ext cx="2268616" cy="10665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496961" y="4419218"/>
                <a:ext cx="3941281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=1×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61" y="4419218"/>
                <a:ext cx="3941281" cy="7057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407644" y="5269945"/>
                <a:ext cx="4119916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4" y="5269945"/>
                <a:ext cx="4119916" cy="749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78116" y="6181074"/>
                <a:ext cx="41199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−6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16" y="6181074"/>
                <a:ext cx="4119916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13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>
          <a:xfrm>
            <a:off x="2096233" y="249975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423118" y="2715781"/>
            <a:ext cx="1881883" cy="0"/>
          </a:xfrm>
          <a:prstGeom prst="line">
            <a:avLst/>
          </a:prstGeom>
          <a:ln w="38100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2275745" y="1718581"/>
            <a:ext cx="36512" cy="1246977"/>
          </a:xfrm>
          <a:prstGeom prst="line">
            <a:avLst/>
          </a:prstGeom>
          <a:ln w="38100"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14" grpId="0"/>
      <p:bldP spid="57" grpId="0"/>
      <p:bldP spid="58" grpId="0"/>
      <p:bldP spid="62" grpId="0"/>
      <p:bldP spid="63" grpId="0"/>
      <p:bldP spid="17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2.1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行列式的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定义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37658" y="1170904"/>
                <a:ext cx="6521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问题：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阶行列式按定义需要计算多少连乘项？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58" y="1170904"/>
                <a:ext cx="652178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02" t="-10526" r="-84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0" y="299304"/>
            <a:ext cx="1948061" cy="2204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457251" y="2013924"/>
                <a:ext cx="6235385" cy="47532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det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,1))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51" y="2013924"/>
                <a:ext cx="6235385" cy="475323"/>
              </a:xfrm>
              <a:prstGeom prst="rect">
                <a:avLst/>
              </a:prstGeom>
              <a:blipFill rotWithShape="0">
                <a:blip r:embed="rId5"/>
                <a:stretch>
                  <a:fillRect t="-120000" b="-18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4401297" y="2039932"/>
            <a:ext cx="225699" cy="242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04092" y="2299044"/>
            <a:ext cx="2310054" cy="8222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588156" y="2924944"/>
                <a:ext cx="2676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56" y="2924944"/>
                <a:ext cx="2676823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r="-25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/>
          <p:cNvCxnSpPr/>
          <p:nvPr/>
        </p:nvCxnSpPr>
        <p:spPr>
          <a:xfrm>
            <a:off x="2987824" y="3375768"/>
            <a:ext cx="21907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915816" y="2924944"/>
            <a:ext cx="1080120" cy="396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500428" y="3337810"/>
            <a:ext cx="2074515" cy="444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6108317" y="3687015"/>
                <a:ext cx="270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−2)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7" y="3687015"/>
                <a:ext cx="2709875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r="-134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>
          <a:xfrm>
            <a:off x="6501933" y="4130562"/>
            <a:ext cx="21907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436485" y="3725512"/>
            <a:ext cx="1080120" cy="396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4863073" y="4130562"/>
            <a:ext cx="2151521" cy="752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4170839" y="3714725"/>
                <a:ext cx="861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39" y="3714725"/>
                <a:ext cx="86171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654851" y="3702514"/>
                <a:ext cx="172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51" y="3702514"/>
                <a:ext cx="172593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3359119" y="4652490"/>
                <a:ext cx="172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⋯⋯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19" y="4652490"/>
                <a:ext cx="17259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/>
          <p:cNvCxnSpPr/>
          <p:nvPr/>
        </p:nvCxnSpPr>
        <p:spPr>
          <a:xfrm>
            <a:off x="2915816" y="5033988"/>
            <a:ext cx="2160379" cy="556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5055585" y="5349893"/>
                <a:ext cx="970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!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85" y="5349893"/>
                <a:ext cx="970035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800042" y="5349893"/>
                <a:ext cx="270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42" y="5349893"/>
                <a:ext cx="2709875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23791" y="5091559"/>
                <a:ext cx="270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91" y="5091559"/>
                <a:ext cx="270987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37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135311" y="5811558"/>
                <a:ext cx="3523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3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！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3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×2×1=6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1" y="5811558"/>
                <a:ext cx="3523027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2006269" y="2920675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69" y="2920675"/>
                <a:ext cx="745717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7" grpId="0"/>
      <p:bldP spid="50" grpId="0" animBg="1"/>
      <p:bldP spid="52" grpId="0"/>
      <p:bldP spid="56" grpId="0" animBg="1"/>
      <p:bldP spid="58" grpId="0"/>
      <p:bldP spid="61" grpId="0"/>
      <p:bldP spid="62" grpId="0"/>
      <p:bldP spid="68" grpId="0"/>
      <p:bldP spid="69" grpId="0"/>
      <p:bldP spid="71" grpId="0"/>
      <p:bldP spid="72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0" y="2666831"/>
            <a:ext cx="7799279" cy="2881986"/>
            <a:chOff x="13082" y="53664"/>
            <a:chExt cx="7799279" cy="2881986"/>
          </a:xfrm>
        </p:grpSpPr>
        <p:sp>
          <p:nvSpPr>
            <p:cNvPr id="57" name="矩形 56"/>
            <p:cNvSpPr/>
            <p:nvPr/>
          </p:nvSpPr>
          <p:spPr>
            <a:xfrm>
              <a:off x="2123729" y="1079159"/>
              <a:ext cx="5688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思路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400" dirty="0" smtClean="0">
                  <a:latin typeface="+mn-ea"/>
                  <a:ea typeface="+mn-ea"/>
                </a:rPr>
                <a:t>根据行列式的性质先将其化简，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2" y="53664"/>
              <a:ext cx="2305589" cy="2881986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459760" y="5497569"/>
            <a:ext cx="6594410" cy="770215"/>
            <a:chOff x="2241900" y="2680264"/>
            <a:chExt cx="6594410" cy="770215"/>
          </a:xfrm>
        </p:grpSpPr>
        <p:sp>
          <p:nvSpPr>
            <p:cNvPr id="36" name="矩形 35"/>
            <p:cNvSpPr/>
            <p:nvPr/>
          </p:nvSpPr>
          <p:spPr>
            <a:xfrm>
              <a:off x="3027404" y="2774622"/>
              <a:ext cx="5808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问题：矩阵经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转置、线性运算、初等变换</a:t>
              </a:r>
              <a:r>
                <a:rPr lang="zh-CN" altLang="en-US" sz="2400" dirty="0" smtClean="0">
                  <a:latin typeface="+mn-ea"/>
                  <a:ea typeface="+mn-ea"/>
                </a:rPr>
                <a:t>，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00" y="2680264"/>
              <a:ext cx="770215" cy="770215"/>
            </a:xfrm>
            <a:prstGeom prst="rect">
              <a:avLst/>
            </a:prstGeom>
          </p:spPr>
        </p:pic>
      </p:grp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599932" y="13175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2.1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行列式的定义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24576" y="4186336"/>
            <a:ext cx="3709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再计算化简后的行列式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75457" y="6124355"/>
            <a:ext cx="4200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其对应的行列式会如何变化？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63688" y="1255213"/>
                <a:ext cx="14309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!</m:t>
                      </m:r>
                      <m:r>
                        <a:rPr lang="zh-CN" altLang="en-US" sz="3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项</m:t>
                      </m:r>
                    </m:oMath>
                  </m:oMathPara>
                </a14:m>
                <a:endParaRPr lang="zh-CN" altLang="en-US" sz="3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55213"/>
                <a:ext cx="143098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845317" y="1812504"/>
                <a:ext cx="53090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的增大会迅速增加，计算量太大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17" y="1812504"/>
                <a:ext cx="530903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63" t="-10526" r="-103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547664" y="980728"/>
            <a:ext cx="5976664" cy="1686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4" y="3861048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9" y="4048965"/>
            <a:ext cx="2975372" cy="21239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34" y="3284984"/>
            <a:ext cx="1540683" cy="2276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14" y="914239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48" y="978013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5" y="3861048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90" y="978013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"/>
              <p:cNvSpPr txBox="1">
                <a:spLocks noChangeArrowheads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2.1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阶行列式的定义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176213"/>
                <a:ext cx="4120600" cy="369319"/>
              </a:xfrm>
              <a:prstGeom prst="rect">
                <a:avLst/>
              </a:prstGeom>
              <a:blipFill rotWithShape="0">
                <a:blip r:embed="rId11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326535" y="1156801"/>
                <a:ext cx="5442177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0" dirty="0" smtClean="0">
                    <a:ea typeface="+mn-ea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有什么区别？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35" y="1156801"/>
                <a:ext cx="5442177" cy="491417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0990" y="627805"/>
            <a:ext cx="13853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>
                <a:ln w="0"/>
                <a:solidFill>
                  <a:srgbClr val="FF0000"/>
                </a:solidFill>
                <a:latin typeface="+mj-ea"/>
                <a:ea typeface="+mj-ea"/>
              </a:rPr>
              <a:t>思考题</a:t>
            </a:r>
            <a:r>
              <a:rPr lang="en-US" altLang="zh-CN" sz="2200" b="1" dirty="0" smtClean="0">
                <a:ln w="0"/>
                <a:solidFill>
                  <a:srgbClr val="FF0000"/>
                </a:solidFill>
                <a:latin typeface="+mj-ea"/>
                <a:ea typeface="+mj-ea"/>
              </a:rPr>
              <a:t>1-3</a:t>
            </a:r>
            <a:endParaRPr lang="zh-CN" altLang="en-US" sz="2200" b="1" dirty="0">
              <a:ln w="0"/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064702" y="1903118"/>
                <a:ext cx="4446999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把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倍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行上去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02" y="1903118"/>
                <a:ext cx="4446999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7407" r="-686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899592" y="3173025"/>
                <a:ext cx="4038317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表示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两次初等变换 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73025"/>
                <a:ext cx="4038317" cy="491417"/>
              </a:xfrm>
              <a:prstGeom prst="rect">
                <a:avLst/>
              </a:prstGeom>
              <a:blipFill rotWithShape="0">
                <a:blip r:embed="rId5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0" y="27809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2363548" y="3873253"/>
                <a:ext cx="4086703" cy="473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第一次：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把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乘积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倍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;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548" y="3873253"/>
                <a:ext cx="4086703" cy="473256"/>
              </a:xfrm>
              <a:prstGeom prst="rect">
                <a:avLst/>
              </a:prstGeom>
              <a:blipFill rotWithShape="0">
                <a:blip r:embed="rId6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2395536" y="4585439"/>
                <a:ext cx="4944850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次：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把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行加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行上去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36" y="4585439"/>
                <a:ext cx="4944850" cy="491417"/>
              </a:xfrm>
              <a:prstGeom prst="rect">
                <a:avLst/>
              </a:prstGeom>
              <a:blipFill rotWithShape="0">
                <a:blip r:embed="rId7"/>
                <a:stretch>
                  <a:fillRect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352516" y="5539388"/>
                <a:ext cx="965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16" y="5539388"/>
                <a:ext cx="965842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2362836" y="5468951"/>
            <a:ext cx="859232" cy="470757"/>
            <a:chOff x="2469930" y="2035707"/>
            <a:chExt cx="859232" cy="4707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2469930" y="2035707"/>
                  <a:ext cx="696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0" y="2035707"/>
                  <a:ext cx="69699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142384" y="5468952"/>
            <a:ext cx="859231" cy="481463"/>
            <a:chOff x="2469931" y="2025001"/>
            <a:chExt cx="859231" cy="481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469931" y="2025001"/>
                  <a:ext cx="74058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1" y="2025001"/>
                  <a:ext cx="74058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132" r="-165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3180941" y="5539388"/>
                <a:ext cx="965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41" y="5539388"/>
                <a:ext cx="965842" cy="6572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5070518" y="5542516"/>
                <a:ext cx="965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18" y="5542516"/>
                <a:ext cx="965842" cy="6572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5868144" y="1785230"/>
                <a:ext cx="965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85230"/>
                <a:ext cx="965842" cy="6572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6777070" y="1733459"/>
            <a:ext cx="1080120" cy="452091"/>
            <a:chOff x="2469930" y="2035707"/>
            <a:chExt cx="978726" cy="4707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469930" y="2035707"/>
                  <a:ext cx="9787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0" y="2035707"/>
                  <a:ext cx="97872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696569" y="1785230"/>
                <a:ext cx="965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69" y="1785230"/>
                <a:ext cx="965842" cy="65729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4" grpId="0"/>
      <p:bldP spid="45" grpId="0"/>
      <p:bldP spid="13" grpId="0"/>
      <p:bldP spid="53" grpId="0"/>
      <p:bldP spid="54" grpId="0"/>
      <p:bldP spid="55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536" y="1412776"/>
                <a:ext cx="5442177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                    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5442177" cy="496674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459171" y="1393365"/>
                <a:ext cx="3166123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71" y="1393365"/>
                <a:ext cx="3166123" cy="496674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2368" y="2845124"/>
                <a:ext cx="361786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68" y="2845124"/>
                <a:ext cx="3617864" cy="496674"/>
              </a:xfrm>
              <a:prstGeom prst="rect">
                <a:avLst/>
              </a:prstGeom>
              <a:blipFill rotWithShape="0">
                <a:blip r:embed="rId4"/>
                <a:stretch>
                  <a:fillRect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03648" y="2914670"/>
                <a:ext cx="773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14670"/>
                <a:ext cx="77357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99035" y="3465806"/>
                <a:ext cx="380405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 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]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35" y="3465806"/>
                <a:ext cx="3804056" cy="491417"/>
              </a:xfrm>
              <a:prstGeom prst="rect">
                <a:avLst/>
              </a:prstGeom>
              <a:blipFill rotWithShape="0">
                <a:blip r:embed="rId6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05220" y="4129120"/>
                <a:ext cx="3804056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]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220" y="4129120"/>
                <a:ext cx="3804056" cy="496674"/>
              </a:xfrm>
              <a:prstGeom prst="rect">
                <a:avLst/>
              </a:prstGeom>
              <a:blipFill rotWithShape="0">
                <a:blip r:embed="rId7"/>
                <a:stretch>
                  <a:fillRect t="-7317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829025" y="4895901"/>
                <a:ext cx="380405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 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]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25" y="4895901"/>
                <a:ext cx="3804056" cy="491417"/>
              </a:xfrm>
              <a:prstGeom prst="rect">
                <a:avLst/>
              </a:prstGeom>
              <a:blipFill rotWithShape="0">
                <a:blip r:embed="rId8"/>
                <a:stretch>
                  <a:fillRect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46506" y="4925653"/>
                <a:ext cx="8565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06" y="4925653"/>
                <a:ext cx="85658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01502" y="1661113"/>
            <a:ext cx="14905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51720" y="2665862"/>
            <a:ext cx="859231" cy="481463"/>
            <a:chOff x="2469931" y="2025001"/>
            <a:chExt cx="859231" cy="481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469931" y="2025001"/>
                  <a:ext cx="84760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847604" cy="3990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97" r="-503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050427" y="3334310"/>
            <a:ext cx="859231" cy="481463"/>
            <a:chOff x="2469931" y="2025001"/>
            <a:chExt cx="859231" cy="481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469931" y="2025001"/>
                  <a:ext cx="84760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1" y="2025001"/>
                  <a:ext cx="847604" cy="3990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97" r="-215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050427" y="4002758"/>
            <a:ext cx="859231" cy="481463"/>
            <a:chOff x="2469931" y="2025001"/>
            <a:chExt cx="859231" cy="481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469931" y="2025001"/>
                  <a:ext cx="84760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847604" cy="3990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97" r="-503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/>
            <p:cNvCxnSpPr/>
            <p:nvPr/>
          </p:nvCxnSpPr>
          <p:spPr>
            <a:xfrm flipV="1">
              <a:off x="2472518" y="2495181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040999" y="4796488"/>
            <a:ext cx="1328441" cy="399084"/>
            <a:chOff x="2469931" y="2025001"/>
            <a:chExt cx="1328441" cy="399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469931" y="2025001"/>
                  <a:ext cx="1328441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1" y="2025001"/>
                  <a:ext cx="1328441" cy="3990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294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/>
            <p:cNvCxnSpPr/>
            <p:nvPr/>
          </p:nvCxnSpPr>
          <p:spPr>
            <a:xfrm flipV="1">
              <a:off x="2511569" y="2417323"/>
              <a:ext cx="1267125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/>
          <p:cNvSpPr/>
          <p:nvPr/>
        </p:nvSpPr>
        <p:spPr>
          <a:xfrm>
            <a:off x="362337" y="627805"/>
            <a:ext cx="2082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>
                <a:ln w="0"/>
                <a:solidFill>
                  <a:srgbClr val="FF0000"/>
                </a:solidFill>
                <a:latin typeface="+mj-ea"/>
                <a:ea typeface="+mj-ea"/>
              </a:rPr>
              <a:t>思考题</a:t>
            </a:r>
            <a:r>
              <a:rPr lang="en-US" altLang="zh-CN" sz="2200" b="1" dirty="0">
                <a:ln w="0"/>
                <a:solidFill>
                  <a:srgbClr val="FF0000"/>
                </a:solidFill>
                <a:latin typeface="+mj-ea"/>
                <a:ea typeface="+mj-ea"/>
              </a:rPr>
              <a:t>1-3       </a:t>
            </a:r>
            <a:r>
              <a:rPr lang="zh-CN" altLang="en-US" sz="2200" b="1" dirty="0">
                <a:ln w="0"/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200" b="1" dirty="0">
                <a:ln w="0"/>
                <a:solidFill>
                  <a:srgbClr val="FF0000"/>
                </a:solidFill>
                <a:latin typeface="+mj-ea"/>
                <a:ea typeface="+mj-ea"/>
              </a:rPr>
              <a:t>6</a:t>
            </a:r>
            <a:endParaRPr lang="zh-CN" altLang="en-US" sz="2200" b="1" dirty="0">
              <a:ln w="0"/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2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5" grpId="0"/>
      <p:bldP spid="20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2627784" y="5085182"/>
            <a:ext cx="504056" cy="397959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4476611" y="5019577"/>
            <a:ext cx="812742" cy="64167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30515" y="4365104"/>
            <a:ext cx="936104" cy="720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7664" y="4552524"/>
            <a:ext cx="936104" cy="532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80568" y="1230843"/>
                <a:ext cx="401136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是否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是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倍加阵？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8" y="1230843"/>
                <a:ext cx="4011364" cy="769441"/>
              </a:xfrm>
              <a:prstGeom prst="rect">
                <a:avLst/>
              </a:prstGeom>
              <a:blipFill rotWithShape="0">
                <a:blip r:embed="rId2"/>
                <a:stretch>
                  <a:fillRect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245125" y="627805"/>
                <a:ext cx="23170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dirty="0" smtClean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思考题</m:t>
                      </m:r>
                      <m:r>
                        <a:rPr lang="en-US" altLang="zh-CN" sz="2200" b="1" i="1" dirty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sz="2200" b="1" i="1" dirty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200" b="1" i="1" dirty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en-US" altLang="zh-CN" sz="2200" b="1" i="1" dirty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  </m:t>
                      </m:r>
                      <m:r>
                        <a:rPr lang="en-US" altLang="zh-CN" sz="2200" b="1" i="1" dirty="0" smtClean="0">
                          <a:ln w="0"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𝟕</m:t>
                      </m:r>
                    </m:oMath>
                  </m:oMathPara>
                </a14:m>
                <a:endParaRPr lang="zh-CN" altLang="en-US" sz="2200" b="1" dirty="0">
                  <a:ln w="0"/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5" y="627805"/>
                <a:ext cx="2317045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041670" y="2463571"/>
                <a:ext cx="48245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以四阶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方阵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0" y="2463571"/>
                <a:ext cx="4824536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368324" y="1556792"/>
            <a:ext cx="914400" cy="612648"/>
            <a:chOff x="6368324" y="1556792"/>
            <a:chExt cx="914400" cy="6126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圆角矩形标注 5"/>
            <p:cNvSpPr/>
            <p:nvPr/>
          </p:nvSpPr>
          <p:spPr>
            <a:xfrm>
              <a:off x="6368324" y="1556792"/>
              <a:ext cx="914400" cy="612648"/>
            </a:xfrm>
            <a:prstGeom prst="wedgeRoundRectCallout">
              <a:avLst>
                <a:gd name="adj1" fmla="val -246959"/>
                <a:gd name="adj2" fmla="val 108217"/>
                <a:gd name="adj3" fmla="val 16667"/>
              </a:avLst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499216" y="1727139"/>
                  <a:ext cx="675057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216" y="1727139"/>
                  <a:ext cx="675057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07" r="-720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6599156" y="3089418"/>
            <a:ext cx="914400" cy="612648"/>
            <a:chOff x="6443143" y="1565854"/>
            <a:chExt cx="914400" cy="612648"/>
          </a:xfrm>
        </p:grpSpPr>
        <p:sp>
          <p:nvSpPr>
            <p:cNvPr id="44" name="圆角矩形标注 43"/>
            <p:cNvSpPr/>
            <p:nvPr/>
          </p:nvSpPr>
          <p:spPr>
            <a:xfrm>
              <a:off x="6443143" y="1565854"/>
              <a:ext cx="914400" cy="612648"/>
            </a:xfrm>
            <a:prstGeom prst="wedgeRoundRectCallout">
              <a:avLst>
                <a:gd name="adj1" fmla="val -160473"/>
                <a:gd name="adj2" fmla="val -35658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6499216" y="1727139"/>
                  <a:ext cx="6750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216" y="1727139"/>
                  <a:ext cx="67505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82" r="-7273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827584" y="4293096"/>
                <a:ext cx="5252708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93096"/>
                <a:ext cx="5252708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6325168" y="4358701"/>
                <a:ext cx="2463526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8" y="4358701"/>
                <a:ext cx="2463526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5364088" y="4625138"/>
            <a:ext cx="1175661" cy="460044"/>
            <a:chOff x="2399124" y="2025001"/>
            <a:chExt cx="1175661" cy="4600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2469931" y="2025001"/>
                  <a:ext cx="11048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931" y="2025001"/>
                  <a:ext cx="11048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62" r="-1657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/>
            <p:cNvCxnSpPr/>
            <p:nvPr/>
          </p:nvCxnSpPr>
          <p:spPr>
            <a:xfrm flipH="1">
              <a:off x="2399124" y="2485045"/>
              <a:ext cx="115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446138" y="4211215"/>
                <a:ext cx="64473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38" y="4211215"/>
                <a:ext cx="644739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任意多边形 56"/>
          <p:cNvSpPr/>
          <p:nvPr/>
        </p:nvSpPr>
        <p:spPr>
          <a:xfrm rot="13809276" flipH="1" flipV="1">
            <a:off x="6779670" y="4070359"/>
            <a:ext cx="500366" cy="416252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30429" y="4793046"/>
            <a:ext cx="2066177" cy="1674370"/>
            <a:chOff x="230429" y="4793046"/>
            <a:chExt cx="2066177" cy="16743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230429" y="4793046"/>
                  <a:ext cx="12922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=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29" y="4793046"/>
                  <a:ext cx="1292277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15" t="-9211" r="-613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圆角矩形标注 57"/>
            <p:cNvSpPr/>
            <p:nvPr/>
          </p:nvSpPr>
          <p:spPr>
            <a:xfrm>
              <a:off x="1382206" y="5854768"/>
              <a:ext cx="914400" cy="612648"/>
            </a:xfrm>
            <a:prstGeom prst="wedgeRoundRectCallout">
              <a:avLst>
                <a:gd name="adj1" fmla="val -142455"/>
                <a:gd name="adj2" fmla="val -164743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1527473" y="6007203"/>
                  <a:ext cx="6750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473" y="6007203"/>
                  <a:ext cx="67505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182" r="-7273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  <p:bldP spid="47" grpId="0" animBg="1"/>
      <p:bldP spid="47" grpId="1" animBg="1"/>
      <p:bldP spid="11" grpId="0" animBg="1"/>
      <p:bldP spid="11" grpId="1" animBg="1"/>
      <p:bldP spid="31" grpId="0"/>
      <p:bldP spid="46" grpId="0"/>
      <p:bldP spid="51" grpId="0"/>
      <p:bldP spid="56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955315" y="5827291"/>
            <a:ext cx="16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初等阵</a:t>
            </a:r>
            <a:r>
              <a:rPr lang="en-US" altLang="zh-CN" sz="2400" dirty="0" smtClean="0">
                <a:latin typeface="+mn-ea"/>
                <a:ea typeface="+mn-ea"/>
              </a:rPr>
              <a:t>: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7136" y="764196"/>
            <a:ext cx="2765520" cy="709564"/>
            <a:chOff x="1280160" y="1124744"/>
            <a:chExt cx="2765520" cy="709564"/>
          </a:xfrm>
        </p:grpSpPr>
        <p:sp>
          <p:nvSpPr>
            <p:cNvPr id="45" name="矩形 44"/>
            <p:cNvSpPr/>
            <p:nvPr/>
          </p:nvSpPr>
          <p:spPr>
            <a:xfrm>
              <a:off x="1946957" y="1124744"/>
              <a:ext cx="14595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初等变换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1943965" y="1561552"/>
              <a:ext cx="1385668" cy="1420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280160" y="1372643"/>
                  <a:ext cx="460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60" y="1372643"/>
                  <a:ext cx="46019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3573820" y="1372643"/>
                  <a:ext cx="4718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820" y="1372643"/>
                  <a:ext cx="4718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32954" y="1994195"/>
                <a:ext cx="51516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存在初等阵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=1,2⋯,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4" y="1994195"/>
                <a:ext cx="5151635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139952" y="1976508"/>
                <a:ext cx="3688848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=1,2⋯,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76508"/>
                <a:ext cx="3688848" cy="491417"/>
              </a:xfrm>
              <a:prstGeom prst="rect">
                <a:avLst/>
              </a:prstGeom>
              <a:blipFill rotWithShape="0">
                <a:blip r:embed="rId6"/>
                <a:stretch>
                  <a:fillRect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463724" y="2770958"/>
            <a:ext cx="3533579" cy="375300"/>
            <a:chOff x="898271" y="4629639"/>
            <a:chExt cx="3533579" cy="3753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026017" y="4629639"/>
                  <a:ext cx="1405833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017" y="4629639"/>
                  <a:ext cx="14058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94" r="-1299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898271" y="4635607"/>
                  <a:ext cx="2166170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71" y="4635607"/>
                  <a:ext cx="216617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54" r="-281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727281" y="3221076"/>
            <a:ext cx="6825342" cy="1130300"/>
            <a:chOff x="323528" y="2260566"/>
            <a:chExt cx="6825342" cy="1130300"/>
          </a:xfrm>
        </p:grpSpPr>
        <p:sp>
          <p:nvSpPr>
            <p:cNvPr id="23" name="矩形 22"/>
            <p:cNvSpPr/>
            <p:nvPr/>
          </p:nvSpPr>
          <p:spPr>
            <a:xfrm>
              <a:off x="958984" y="2594884"/>
              <a:ext cx="6189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注意</a:t>
              </a:r>
              <a:r>
                <a:rPr lang="zh-CN" altLang="en-US" sz="2400" dirty="0" smtClean="0">
                  <a:latin typeface="+mn-ea"/>
                  <a:ea typeface="+mn-ea"/>
                </a:rPr>
                <a:t>：</a:t>
              </a:r>
              <a:r>
                <a:rPr lang="zh-CN" altLang="en-US" sz="2400" dirty="0">
                  <a:latin typeface="+mn-ea"/>
                  <a:ea typeface="+mn-ea"/>
                </a:rPr>
                <a:t>先</a:t>
              </a:r>
              <a:r>
                <a:rPr lang="zh-CN" altLang="en-US" sz="2400" dirty="0" smtClean="0">
                  <a:latin typeface="+mn-ea"/>
                  <a:ea typeface="+mn-ea"/>
                </a:rPr>
                <a:t>做的变换对应矩阵与</a:t>
              </a:r>
              <a:r>
                <a:rPr lang="en-US" altLang="zh-CN" sz="2400" i="1" dirty="0" smtClean="0">
                  <a:latin typeface="+mn-ea"/>
                  <a:ea typeface="+mn-ea"/>
                </a:rPr>
                <a:t>A</a:t>
              </a:r>
              <a:r>
                <a:rPr lang="zh-CN" altLang="en-US" sz="2400" dirty="0" smtClean="0">
                  <a:latin typeface="+mn-ea"/>
                  <a:ea typeface="+mn-ea"/>
                </a:rPr>
                <a:t>的距离近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24" name="Picture 3" descr="C:\Documents and Settings\bdong\Local Settings\Temporary Internet Files\Content.IE5\KE7VZXOH\MC900433883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260566"/>
              <a:ext cx="1130300" cy="11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直接连接符 7"/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5536" y="4819658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练习：提高题</a:t>
            </a:r>
            <a:r>
              <a:rPr lang="en-US" altLang="zh-CN" sz="2400" dirty="0" smtClean="0">
                <a:latin typeface="+mn-ea"/>
                <a:ea typeface="+mn-ea"/>
              </a:rPr>
              <a:t>1-3  </a:t>
            </a:r>
            <a:r>
              <a:rPr lang="zh-CN" altLang="en-US" sz="2400" dirty="0" smtClean="0">
                <a:latin typeface="+mn-ea"/>
                <a:ea typeface="+mn-ea"/>
              </a:rPr>
              <a:t>第</a:t>
            </a:r>
            <a:r>
              <a:rPr lang="en-US" altLang="zh-CN" sz="2400" dirty="0" smtClean="0">
                <a:latin typeface="+mn-ea"/>
                <a:ea typeface="+mn-ea"/>
              </a:rPr>
              <a:t> 1</a:t>
            </a:r>
            <a:r>
              <a:rPr lang="zh-CN" altLang="en-US" sz="2400" dirty="0">
                <a:latin typeface="+mn-ea"/>
                <a:ea typeface="+mn-ea"/>
              </a:rPr>
              <a:t>题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40071" y="5331638"/>
                <a:ext cx="1633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1" y="5331638"/>
                <a:ext cx="163312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588436" y="5314477"/>
                <a:ext cx="1633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36" y="5314477"/>
                <a:ext cx="163312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91738" y="5314476"/>
                <a:ext cx="1633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38" y="5314476"/>
                <a:ext cx="1633121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605581" y="1361701"/>
            <a:ext cx="16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乘初等阵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029649" y="5827291"/>
                <a:ext cx="7715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49" y="5827291"/>
                <a:ext cx="771589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405120" y="5849737"/>
                <a:ext cx="7715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20" y="5849737"/>
                <a:ext cx="771589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/>
          <p:cNvSpPr/>
          <p:nvPr/>
        </p:nvSpPr>
        <p:spPr>
          <a:xfrm>
            <a:off x="4957731" y="4911217"/>
            <a:ext cx="1800200" cy="472647"/>
          </a:xfrm>
          <a:prstGeom prst="wedgeRoundRectCallout">
            <a:avLst>
              <a:gd name="adj1" fmla="val -63615"/>
              <a:gd name="adj2" fmla="val 60830"/>
              <a:gd name="adj3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行：左乘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90291" y="6313174"/>
            <a:ext cx="749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6981" y="6319183"/>
            <a:ext cx="1007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后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955465" y="5776141"/>
                <a:ext cx="1664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65" y="5776141"/>
                <a:ext cx="166404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9" grpId="0"/>
      <p:bldP spid="30" grpId="0"/>
      <p:bldP spid="31" grpId="0"/>
      <p:bldP spid="32" grpId="0"/>
      <p:bldP spid="36" grpId="0"/>
      <p:bldP spid="38" grpId="0"/>
      <p:bldP spid="9" grpId="0" animBg="1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第二章 行列式</a:t>
            </a:r>
          </a:p>
        </p:txBody>
      </p:sp>
    </p:spTree>
    <p:extLst>
      <p:ext uri="{BB962C8B-B14F-4D97-AF65-F5344CB8AC3E}">
        <p14:creationId xmlns:p14="http://schemas.microsoft.com/office/powerpoint/2010/main" val="2882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行列式主要内容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229" y="2132856"/>
            <a:ext cx="7332042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70C0"/>
                </a:solidFill>
              </a:rPr>
              <a:t>行列式定义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行列式性质： </a:t>
            </a:r>
            <a:r>
              <a:rPr lang="zh-CN" altLang="en-US" dirty="0" smtClean="0"/>
              <a:t>按行列展开、线性运算、初等变换等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行列式计算：</a:t>
            </a:r>
            <a:r>
              <a:rPr lang="zh-CN" altLang="en-US" dirty="0" smtClean="0"/>
              <a:t>按行列展开（定义）；化三角形行列式计算；各行（列）之和为常值；箭型行列式；范德蒙行列式，递推法与三对角行列式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467544" y="2084388"/>
            <a:ext cx="8424936" cy="40089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28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 txBox="1">
                <a:spLocks/>
              </p:cNvSpPr>
              <p:nvPr/>
            </p:nvSpPr>
            <p:spPr>
              <a:xfrm>
                <a:off x="395288" y="2349500"/>
                <a:ext cx="8229600" cy="1143000"/>
              </a:xfrm>
              <a:prstGeom prst="rect">
                <a:avLst/>
              </a:prstGeom>
            </p:spPr>
            <p:txBody>
              <a:bodyPr/>
              <a:lstStyle>
                <a:lvl1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 kern="1200" cap="all" spc="100">
                    <a:solidFill>
                      <a:srgbClr val="0D0D0D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4572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9144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13716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18288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 eaLnBrk="1" fontAlgn="auto" hangingPunct="1">
                  <a:spcAft>
                    <a:spcPts val="0"/>
                  </a:spcAft>
                  <a:defRPr/>
                </a:pPr>
                <a:r>
                  <a:rPr lang="en-US" altLang="zh-CN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2.1  </a:t>
                </a:r>
                <a14:m>
                  <m:oMath xmlns:m="http://schemas.openxmlformats.org/officeDocument/2006/math">
                    <m:r>
                      <a:rPr lang="en-US" altLang="zh-CN" b="1" i="1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阶行列式的定义</a:t>
                </a:r>
              </a:p>
            </p:txBody>
          </p:sp>
        </mc:Choice>
        <mc:Fallback xmlns="">
          <p:sp>
            <p:nvSpPr>
              <p:cNvPr id="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2349500"/>
                <a:ext cx="82296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t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11120</TotalTime>
  <Words>624</Words>
  <Application>Microsoft Office PowerPoint</Application>
  <PresentationFormat>全屏显示(4:3)</PresentationFormat>
  <Paragraphs>226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行列式主要内容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720</cp:revision>
  <dcterms:modified xsi:type="dcterms:W3CDTF">2019-03-07T07:20:36Z</dcterms:modified>
</cp:coreProperties>
</file>