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76" r:id="rId1"/>
  </p:sldMasterIdLst>
  <p:notesMasterIdLst>
    <p:notesMasterId r:id="rId46"/>
  </p:notesMasterIdLst>
  <p:sldIdLst>
    <p:sldId id="459" r:id="rId2"/>
    <p:sldId id="514" r:id="rId3"/>
    <p:sldId id="460" r:id="rId4"/>
    <p:sldId id="509" r:id="rId5"/>
    <p:sldId id="510" r:id="rId6"/>
    <p:sldId id="511" r:id="rId7"/>
    <p:sldId id="513" r:id="rId8"/>
    <p:sldId id="515" r:id="rId9"/>
    <p:sldId id="535" r:id="rId10"/>
    <p:sldId id="525" r:id="rId11"/>
    <p:sldId id="512" r:id="rId12"/>
    <p:sldId id="516" r:id="rId13"/>
    <p:sldId id="517" r:id="rId14"/>
    <p:sldId id="518" r:id="rId15"/>
    <p:sldId id="542" r:id="rId16"/>
    <p:sldId id="519" r:id="rId17"/>
    <p:sldId id="520" r:id="rId18"/>
    <p:sldId id="521" r:id="rId19"/>
    <p:sldId id="522" r:id="rId20"/>
    <p:sldId id="523" r:id="rId21"/>
    <p:sldId id="524" r:id="rId22"/>
    <p:sldId id="543" r:id="rId23"/>
    <p:sldId id="503" r:id="rId24"/>
    <p:sldId id="527" r:id="rId25"/>
    <p:sldId id="528" r:id="rId26"/>
    <p:sldId id="536" r:id="rId27"/>
    <p:sldId id="539" r:id="rId28"/>
    <p:sldId id="507" r:id="rId29"/>
    <p:sldId id="547" r:id="rId30"/>
    <p:sldId id="526" r:id="rId31"/>
    <p:sldId id="530" r:id="rId32"/>
    <p:sldId id="531" r:id="rId33"/>
    <p:sldId id="537" r:id="rId34"/>
    <p:sldId id="545" r:id="rId35"/>
    <p:sldId id="532" r:id="rId36"/>
    <p:sldId id="533" r:id="rId37"/>
    <p:sldId id="548" r:id="rId38"/>
    <p:sldId id="551" r:id="rId39"/>
    <p:sldId id="538" r:id="rId40"/>
    <p:sldId id="546" r:id="rId41"/>
    <p:sldId id="549" r:id="rId42"/>
    <p:sldId id="550" r:id="rId43"/>
    <p:sldId id="489" r:id="rId44"/>
    <p:sldId id="534" r:id="rId4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86471" autoAdjust="0"/>
  </p:normalViewPr>
  <p:slideViewPr>
    <p:cSldViewPr>
      <p:cViewPr varScale="1">
        <p:scale>
          <a:sx n="68" d="100"/>
          <a:sy n="68" d="100"/>
        </p:scale>
        <p:origin x="63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A8D0D9-BB0F-40D2-A059-CFF7689FB9D7}" type="doc">
      <dgm:prSet loTypeId="urn:microsoft.com/office/officeart/2005/8/layout/hList2" loCatId="pictur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FC28378F-DDC0-4FB7-B1C5-4F5D94E994B8}">
      <dgm:prSet phldrT="[文本]" custT="1"/>
      <dgm:spPr/>
      <dgm:t>
        <a:bodyPr vert="vert"/>
        <a:lstStyle/>
        <a:p>
          <a:r>
            <a:rPr lang="zh-CN" altLang="en-US" sz="2600" dirty="0" smtClean="0"/>
            <a:t>基本性质</a:t>
          </a:r>
          <a:endParaRPr lang="zh-CN" altLang="en-US" sz="2600" dirty="0"/>
        </a:p>
      </dgm:t>
    </dgm:pt>
    <dgm:pt modelId="{A92CA82F-7395-48BC-9F35-BFE07D65D75B}" type="parTrans" cxnId="{997119AB-5215-4128-941A-44D24BFB2C2F}">
      <dgm:prSet/>
      <dgm:spPr/>
      <dgm:t>
        <a:bodyPr/>
        <a:lstStyle/>
        <a:p>
          <a:endParaRPr lang="zh-CN" altLang="en-US"/>
        </a:p>
      </dgm:t>
    </dgm:pt>
    <dgm:pt modelId="{A843481C-4900-4D75-AEB0-B388D27FB675}" type="sibTrans" cxnId="{997119AB-5215-4128-941A-44D24BFB2C2F}">
      <dgm:prSet/>
      <dgm:spPr/>
      <dgm:t>
        <a:bodyPr/>
        <a:lstStyle/>
        <a:p>
          <a:endParaRPr lang="zh-CN" altLang="en-US"/>
        </a:p>
      </dgm:t>
    </dgm:pt>
    <dgm:pt modelId="{24A6ECA4-252E-424F-88C1-D0EB5B3AAC14}">
      <dgm:prSet phldrT="[文本]" custT="1"/>
      <dgm:spPr/>
      <dgm:t>
        <a:bodyPr/>
        <a:lstStyle/>
        <a:p>
          <a:r>
            <a:rPr lang="zh-CN" altLang="en-US" sz="1600" dirty="0" smtClean="0"/>
            <a:t>转置不变（行</a:t>
          </a:r>
          <a:r>
            <a:rPr lang="en-US" altLang="zh-CN" sz="1600" dirty="0" smtClean="0"/>
            <a:t>——</a:t>
          </a:r>
          <a:r>
            <a:rPr lang="zh-CN" altLang="en-US" sz="1600" dirty="0" smtClean="0"/>
            <a:t>列）</a:t>
          </a:r>
          <a:endParaRPr lang="zh-CN" altLang="en-US" sz="1600" dirty="0"/>
        </a:p>
      </dgm:t>
    </dgm:pt>
    <dgm:pt modelId="{3EB8FC3F-781C-4088-A105-F6483C6F5637}" type="parTrans" cxnId="{51059D59-F91F-4575-BEF6-E07CA53653B9}">
      <dgm:prSet/>
      <dgm:spPr/>
      <dgm:t>
        <a:bodyPr/>
        <a:lstStyle/>
        <a:p>
          <a:endParaRPr lang="zh-CN" altLang="en-US"/>
        </a:p>
      </dgm:t>
    </dgm:pt>
    <dgm:pt modelId="{783B8D3A-27E0-4579-A600-A780A98F006B}" type="sibTrans" cxnId="{51059D59-F91F-4575-BEF6-E07CA53653B9}">
      <dgm:prSet/>
      <dgm:spPr/>
      <dgm:t>
        <a:bodyPr/>
        <a:lstStyle/>
        <a:p>
          <a:endParaRPr lang="zh-CN" altLang="en-US"/>
        </a:p>
      </dgm:t>
    </dgm:pt>
    <dgm:pt modelId="{D42B4887-FD33-4B78-8F0A-4CF1DBB6DA17}">
      <dgm:prSet phldrT="[文本]" custT="1"/>
      <dgm:spPr/>
      <dgm:t>
        <a:bodyPr/>
        <a:lstStyle/>
        <a:p>
          <a:r>
            <a:rPr lang="zh-CN" altLang="en-US" sz="1600" dirty="0" smtClean="0"/>
            <a:t>按各列展开</a:t>
          </a:r>
          <a:r>
            <a:rPr lang="en-US" altLang="zh-CN" sz="1600" dirty="0" smtClean="0"/>
            <a:t>——</a:t>
          </a:r>
          <a:r>
            <a:rPr lang="zh-CN" altLang="en-US" sz="1600" dirty="0" smtClean="0"/>
            <a:t>性质</a:t>
          </a:r>
          <a:r>
            <a:rPr lang="en-US" altLang="zh-CN" sz="1600" dirty="0" smtClean="0"/>
            <a:t>2-7</a:t>
          </a:r>
          <a:endParaRPr lang="zh-CN" altLang="en-US" sz="1600" dirty="0"/>
        </a:p>
      </dgm:t>
    </dgm:pt>
    <dgm:pt modelId="{167D99BB-19D3-4D1B-B25C-A9A96E0875A4}" type="parTrans" cxnId="{2F7CBD35-314F-41D3-A87E-99E92E5EDB8F}">
      <dgm:prSet/>
      <dgm:spPr/>
      <dgm:t>
        <a:bodyPr/>
        <a:lstStyle/>
        <a:p>
          <a:endParaRPr lang="zh-CN" altLang="en-US"/>
        </a:p>
      </dgm:t>
    </dgm:pt>
    <dgm:pt modelId="{FF19D658-D942-401A-98D2-86BC9A8D5CDA}" type="sibTrans" cxnId="{2F7CBD35-314F-41D3-A87E-99E92E5EDB8F}">
      <dgm:prSet/>
      <dgm:spPr/>
      <dgm:t>
        <a:bodyPr/>
        <a:lstStyle/>
        <a:p>
          <a:endParaRPr lang="zh-CN" altLang="en-US"/>
        </a:p>
      </dgm:t>
    </dgm:pt>
    <dgm:pt modelId="{A6DD0521-3AA0-45AE-9AB3-CDB4437EEA5C}">
      <dgm:prSet phldrT="[文本]" custT="1"/>
      <dgm:spPr/>
      <dgm:t>
        <a:bodyPr vert="vert"/>
        <a:lstStyle/>
        <a:p>
          <a:r>
            <a:rPr lang="zh-CN" altLang="en-US" sz="2600" dirty="0" smtClean="0"/>
            <a:t>线性性质</a:t>
          </a:r>
          <a:endParaRPr lang="zh-CN" altLang="en-US" sz="2600" dirty="0"/>
        </a:p>
      </dgm:t>
    </dgm:pt>
    <dgm:pt modelId="{98D421AC-2207-442D-B624-DBED15B50F46}" type="parTrans" cxnId="{CC0C3A73-7767-4318-BFAE-AB322E7ADB9B}">
      <dgm:prSet/>
      <dgm:spPr/>
      <dgm:t>
        <a:bodyPr/>
        <a:lstStyle/>
        <a:p>
          <a:endParaRPr lang="zh-CN" altLang="en-US"/>
        </a:p>
      </dgm:t>
    </dgm:pt>
    <dgm:pt modelId="{5762A880-34B0-49B4-9FCD-E8DCC8979404}" type="sibTrans" cxnId="{CC0C3A73-7767-4318-BFAE-AB322E7ADB9B}">
      <dgm:prSet/>
      <dgm:spPr/>
      <dgm:t>
        <a:bodyPr/>
        <a:lstStyle/>
        <a:p>
          <a:endParaRPr lang="zh-CN" altLang="en-US"/>
        </a:p>
      </dgm:t>
    </dgm:pt>
    <dgm:pt modelId="{BC772546-B9AF-4D6A-9C0E-B8445C6EEAE1}">
      <dgm:prSet phldrT="[文本]"/>
      <dgm:spPr/>
      <dgm:t>
        <a:bodyPr/>
        <a:lstStyle/>
        <a:p>
          <a:r>
            <a:rPr lang="zh-CN" altLang="en-US" sz="1000" dirty="0" smtClean="0"/>
            <a:t>数乘</a:t>
          </a:r>
          <a:r>
            <a:rPr lang="en-US" altLang="zh-CN" sz="1000" dirty="0" smtClean="0"/>
            <a:t>—</a:t>
          </a:r>
          <a:r>
            <a:rPr lang="zh-CN" altLang="en-US" sz="1000" dirty="0" smtClean="0"/>
            <a:t>（倍乘）</a:t>
          </a:r>
          <a:endParaRPr lang="zh-CN" altLang="en-US" sz="1000" dirty="0"/>
        </a:p>
      </dgm:t>
    </dgm:pt>
    <dgm:pt modelId="{0ED2EE9F-06FB-4A99-91D1-8B000AE6E729}" type="parTrans" cxnId="{00F86218-D857-4440-984F-86BB490980BB}">
      <dgm:prSet/>
      <dgm:spPr/>
      <dgm:t>
        <a:bodyPr/>
        <a:lstStyle/>
        <a:p>
          <a:endParaRPr lang="zh-CN" altLang="en-US"/>
        </a:p>
      </dgm:t>
    </dgm:pt>
    <dgm:pt modelId="{70D08F42-2D02-4E5A-B946-A5941E3089EC}" type="sibTrans" cxnId="{00F86218-D857-4440-984F-86BB490980BB}">
      <dgm:prSet/>
      <dgm:spPr/>
      <dgm:t>
        <a:bodyPr/>
        <a:lstStyle/>
        <a:p>
          <a:endParaRPr lang="zh-CN" altLang="en-US"/>
        </a:p>
      </dgm:t>
    </dgm:pt>
    <dgm:pt modelId="{1AB70BE8-EC14-48C0-88C3-964C2C1D20C9}">
      <dgm:prSet phldrT="[文本]"/>
      <dgm:spPr/>
      <dgm:t>
        <a:bodyPr/>
        <a:lstStyle/>
        <a:p>
          <a:r>
            <a:rPr lang="zh-CN" altLang="en-US" sz="1000" dirty="0" smtClean="0"/>
            <a:t>加法</a:t>
          </a:r>
          <a:r>
            <a:rPr lang="en-US" altLang="zh-CN" sz="1000" dirty="0" smtClean="0"/>
            <a:t>—</a:t>
          </a:r>
          <a:r>
            <a:rPr lang="zh-CN" altLang="en-US" sz="1000" dirty="0" smtClean="0"/>
            <a:t>（矩阵加法）</a:t>
          </a:r>
          <a:endParaRPr lang="zh-CN" altLang="en-US" sz="1000" dirty="0"/>
        </a:p>
      </dgm:t>
    </dgm:pt>
    <dgm:pt modelId="{12D86B0D-7EDD-4B11-8124-AEA30D3FA72E}" type="parTrans" cxnId="{0F5DDFAC-8E4F-4CBF-9CAD-D40FEE483564}">
      <dgm:prSet/>
      <dgm:spPr/>
      <dgm:t>
        <a:bodyPr/>
        <a:lstStyle/>
        <a:p>
          <a:endParaRPr lang="zh-CN" altLang="en-US"/>
        </a:p>
      </dgm:t>
    </dgm:pt>
    <dgm:pt modelId="{493608F0-06B4-4B29-B9A3-8C34C199777B}" type="sibTrans" cxnId="{0F5DDFAC-8E4F-4CBF-9CAD-D40FEE483564}">
      <dgm:prSet/>
      <dgm:spPr/>
      <dgm:t>
        <a:bodyPr/>
        <a:lstStyle/>
        <a:p>
          <a:endParaRPr lang="zh-CN" altLang="en-US"/>
        </a:p>
      </dgm:t>
    </dgm:pt>
    <dgm:pt modelId="{0659C122-12BF-4E02-9629-F732C0B0C057}">
      <dgm:prSet phldrT="[文本]" custT="1"/>
      <dgm:spPr/>
      <dgm:t>
        <a:bodyPr vert="vert"/>
        <a:lstStyle/>
        <a:p>
          <a:r>
            <a:rPr lang="zh-CN" altLang="en-US" sz="2600" dirty="0" smtClean="0"/>
            <a:t>行列式为零</a:t>
          </a:r>
          <a:endParaRPr lang="zh-CN" altLang="en-US" sz="2600" dirty="0"/>
        </a:p>
      </dgm:t>
    </dgm:pt>
    <dgm:pt modelId="{B69D4B09-91FF-459C-967A-BDF4390931E4}" type="parTrans" cxnId="{39DC90DE-DB06-4003-AAEC-A46817B5E5F9}">
      <dgm:prSet/>
      <dgm:spPr/>
      <dgm:t>
        <a:bodyPr/>
        <a:lstStyle/>
        <a:p>
          <a:endParaRPr lang="zh-CN" altLang="en-US"/>
        </a:p>
      </dgm:t>
    </dgm:pt>
    <dgm:pt modelId="{5186E7B1-D58E-4850-AE71-3A12A3742F5C}" type="sibTrans" cxnId="{39DC90DE-DB06-4003-AAEC-A46817B5E5F9}">
      <dgm:prSet/>
      <dgm:spPr/>
      <dgm:t>
        <a:bodyPr/>
        <a:lstStyle/>
        <a:p>
          <a:endParaRPr lang="zh-CN" altLang="en-US"/>
        </a:p>
      </dgm:t>
    </dgm:pt>
    <dgm:pt modelId="{3B2201AD-EDE8-407E-B17C-4D8A54C3A8E3}">
      <dgm:prSet phldrT="[文本]"/>
      <dgm:spPr/>
      <dgm:t>
        <a:bodyPr/>
        <a:lstStyle/>
        <a:p>
          <a:r>
            <a:rPr lang="zh-CN" altLang="en-US" sz="1000" dirty="0" smtClean="0"/>
            <a:t>含零列</a:t>
          </a:r>
          <a:endParaRPr lang="zh-CN" altLang="en-US" sz="1000" dirty="0"/>
        </a:p>
      </dgm:t>
    </dgm:pt>
    <dgm:pt modelId="{1A42E3CA-D71D-4759-90FD-C1DD785267F6}" type="parTrans" cxnId="{4C665F19-9090-44CB-8611-340E07C35DC9}">
      <dgm:prSet/>
      <dgm:spPr/>
      <dgm:t>
        <a:bodyPr/>
        <a:lstStyle/>
        <a:p>
          <a:endParaRPr lang="zh-CN" altLang="en-US"/>
        </a:p>
      </dgm:t>
    </dgm:pt>
    <dgm:pt modelId="{315CEB7E-D874-4B16-A1CA-28F3DE91CF10}" type="sibTrans" cxnId="{4C665F19-9090-44CB-8611-340E07C35DC9}">
      <dgm:prSet/>
      <dgm:spPr/>
      <dgm:t>
        <a:bodyPr/>
        <a:lstStyle/>
        <a:p>
          <a:endParaRPr lang="zh-CN" altLang="en-US"/>
        </a:p>
      </dgm:t>
    </dgm:pt>
    <dgm:pt modelId="{A8E664E9-4EA9-416A-B02F-84AE5F9B957C}">
      <dgm:prSet phldrT="[文本]"/>
      <dgm:spPr/>
      <dgm:t>
        <a:bodyPr/>
        <a:lstStyle/>
        <a:p>
          <a:r>
            <a:rPr lang="zh-CN" altLang="en-US" sz="1000" dirty="0" smtClean="0"/>
            <a:t>相同列</a:t>
          </a:r>
          <a:endParaRPr lang="zh-CN" altLang="en-US" sz="1000" dirty="0"/>
        </a:p>
      </dgm:t>
    </dgm:pt>
    <dgm:pt modelId="{0B2B5A21-080C-4991-A495-6B5B24126E99}" type="parTrans" cxnId="{D3B6EF38-6FAE-42EB-BC71-B9DEF8A6C6DE}">
      <dgm:prSet/>
      <dgm:spPr/>
      <dgm:t>
        <a:bodyPr/>
        <a:lstStyle/>
        <a:p>
          <a:endParaRPr lang="zh-CN" altLang="en-US"/>
        </a:p>
      </dgm:t>
    </dgm:pt>
    <dgm:pt modelId="{82B5FD73-1628-4FC5-AF73-80F0F821CEFA}" type="sibTrans" cxnId="{D3B6EF38-6FAE-42EB-BC71-B9DEF8A6C6DE}">
      <dgm:prSet/>
      <dgm:spPr/>
      <dgm:t>
        <a:bodyPr/>
        <a:lstStyle/>
        <a:p>
          <a:endParaRPr lang="zh-CN" altLang="en-US"/>
        </a:p>
      </dgm:t>
    </dgm:pt>
    <dgm:pt modelId="{D2C5570A-4880-43B3-ADAC-48733E9A5AC7}">
      <dgm:prSet phldrT="[文本]"/>
      <dgm:spPr/>
      <dgm:t>
        <a:bodyPr/>
        <a:lstStyle/>
        <a:p>
          <a:endParaRPr lang="zh-CN" altLang="en-US" sz="1000" dirty="0"/>
        </a:p>
      </dgm:t>
    </dgm:pt>
    <dgm:pt modelId="{431FF979-3215-450D-9E79-A65F77B68591}" type="parTrans" cxnId="{7492B9E0-9B26-46F7-80B5-52B74F6B650B}">
      <dgm:prSet/>
      <dgm:spPr/>
      <dgm:t>
        <a:bodyPr/>
        <a:lstStyle/>
        <a:p>
          <a:endParaRPr lang="zh-CN" altLang="en-US"/>
        </a:p>
      </dgm:t>
    </dgm:pt>
    <dgm:pt modelId="{1FAC48C7-F2DD-4663-A897-B9DAFAA858E5}" type="sibTrans" cxnId="{7492B9E0-9B26-46F7-80B5-52B74F6B650B}">
      <dgm:prSet/>
      <dgm:spPr/>
      <dgm:t>
        <a:bodyPr/>
        <a:lstStyle/>
        <a:p>
          <a:endParaRPr lang="zh-CN" altLang="en-US"/>
        </a:p>
      </dgm:t>
    </dgm:pt>
    <dgm:pt modelId="{81014DF8-883D-4049-A867-5E137860DBF7}">
      <dgm:prSet phldrT="[文本]" custT="1"/>
      <dgm:spPr/>
      <dgm:t>
        <a:bodyPr vert="vert"/>
        <a:lstStyle/>
        <a:p>
          <a:r>
            <a:rPr lang="zh-CN" altLang="en-US" sz="2000" dirty="0" smtClean="0"/>
            <a:t>初等变换改变行列式</a:t>
          </a:r>
          <a:endParaRPr lang="zh-CN" altLang="en-US" sz="2000" dirty="0"/>
        </a:p>
      </dgm:t>
    </dgm:pt>
    <dgm:pt modelId="{69DFAFCC-B43A-4B8C-8C1A-030E0F77ED0E}" type="parTrans" cxnId="{2FEEAC9A-DEA1-434E-B6E6-5FDC60A98A89}">
      <dgm:prSet/>
      <dgm:spPr/>
      <dgm:t>
        <a:bodyPr/>
        <a:lstStyle/>
        <a:p>
          <a:endParaRPr lang="zh-CN" altLang="en-US"/>
        </a:p>
      </dgm:t>
    </dgm:pt>
    <dgm:pt modelId="{39BEEE09-0E95-49FE-9070-31ABEC0E8E8B}" type="sibTrans" cxnId="{2FEEAC9A-DEA1-434E-B6E6-5FDC60A98A89}">
      <dgm:prSet/>
      <dgm:spPr/>
      <dgm:t>
        <a:bodyPr/>
        <a:lstStyle/>
        <a:p>
          <a:endParaRPr lang="zh-CN" altLang="en-US"/>
        </a:p>
      </dgm:t>
    </dgm:pt>
    <dgm:pt modelId="{0C45A60F-9D26-42FA-B08E-12EC408C55FF}">
      <dgm:prSet phldrT="[文本]"/>
      <dgm:spPr/>
      <dgm:t>
        <a:bodyPr/>
        <a:lstStyle/>
        <a:p>
          <a:r>
            <a:rPr lang="zh-CN" altLang="en-US" sz="1100" dirty="0" smtClean="0"/>
            <a:t>倍乘</a:t>
          </a:r>
          <a:r>
            <a:rPr lang="en-US" altLang="zh-CN" sz="1100" dirty="0" smtClean="0"/>
            <a:t>——</a:t>
          </a:r>
          <a:r>
            <a:rPr lang="zh-CN" altLang="en-US" sz="1100" dirty="0" smtClean="0"/>
            <a:t>倍乘</a:t>
          </a:r>
          <a:endParaRPr lang="zh-CN" altLang="en-US" sz="1100" dirty="0"/>
        </a:p>
      </dgm:t>
    </dgm:pt>
    <dgm:pt modelId="{6A4B2FB2-2AC9-4267-881C-3F857B060F93}" type="parTrans" cxnId="{89AE7C6C-C1E4-4D43-B7D2-5B50F5C397DB}">
      <dgm:prSet/>
      <dgm:spPr/>
      <dgm:t>
        <a:bodyPr/>
        <a:lstStyle/>
        <a:p>
          <a:endParaRPr lang="zh-CN" altLang="en-US"/>
        </a:p>
      </dgm:t>
    </dgm:pt>
    <dgm:pt modelId="{47174CF7-4B82-4685-97EE-2B54320FF1D8}" type="sibTrans" cxnId="{89AE7C6C-C1E4-4D43-B7D2-5B50F5C397DB}">
      <dgm:prSet/>
      <dgm:spPr/>
      <dgm:t>
        <a:bodyPr/>
        <a:lstStyle/>
        <a:p>
          <a:endParaRPr lang="zh-CN" altLang="en-US"/>
        </a:p>
      </dgm:t>
    </dgm:pt>
    <dgm:pt modelId="{D1108AE3-A900-493C-BBAE-DAD65229ECFA}">
      <dgm:prSet phldrT="[文本]"/>
      <dgm:spPr/>
      <dgm:t>
        <a:bodyPr/>
        <a:lstStyle/>
        <a:p>
          <a:r>
            <a:rPr lang="zh-CN" altLang="en-US" sz="1100" dirty="0" smtClean="0"/>
            <a:t>倍加</a:t>
          </a:r>
          <a:r>
            <a:rPr lang="en-US" altLang="zh-CN" sz="1100" dirty="0" smtClean="0"/>
            <a:t>——</a:t>
          </a:r>
          <a:r>
            <a:rPr lang="zh-CN" altLang="en-US" sz="1100" dirty="0" smtClean="0"/>
            <a:t>不变</a:t>
          </a:r>
          <a:endParaRPr lang="zh-CN" altLang="en-US" sz="1100" dirty="0"/>
        </a:p>
      </dgm:t>
    </dgm:pt>
    <dgm:pt modelId="{7127662F-F79B-43B4-8C8E-3E7972739263}" type="parTrans" cxnId="{CB92E688-536F-42DC-BE60-4DEA982D1D0C}">
      <dgm:prSet/>
      <dgm:spPr/>
      <dgm:t>
        <a:bodyPr/>
        <a:lstStyle/>
        <a:p>
          <a:endParaRPr lang="zh-CN" altLang="en-US"/>
        </a:p>
      </dgm:t>
    </dgm:pt>
    <dgm:pt modelId="{8D040209-E200-4A1B-9814-AD75A6834986}" type="sibTrans" cxnId="{CB92E688-536F-42DC-BE60-4DEA982D1D0C}">
      <dgm:prSet/>
      <dgm:spPr/>
      <dgm:t>
        <a:bodyPr/>
        <a:lstStyle/>
        <a:p>
          <a:endParaRPr lang="zh-CN" altLang="en-US"/>
        </a:p>
      </dgm:t>
    </dgm:pt>
    <dgm:pt modelId="{ADDDD5D0-D60C-478E-B39A-9870CD7A576B}">
      <dgm:prSet phldrT="[文本]"/>
      <dgm:spPr/>
      <dgm:t>
        <a:bodyPr/>
        <a:lstStyle/>
        <a:p>
          <a:endParaRPr lang="zh-CN" altLang="en-US" sz="1100" dirty="0"/>
        </a:p>
      </dgm:t>
    </dgm:pt>
    <dgm:pt modelId="{6D57C25F-8F81-410B-90AC-8AD3347FB9DD}" type="parTrans" cxnId="{FA705617-26E8-439E-8047-9D21DE009EF1}">
      <dgm:prSet/>
      <dgm:spPr/>
      <dgm:t>
        <a:bodyPr/>
        <a:lstStyle/>
        <a:p>
          <a:endParaRPr lang="zh-CN" altLang="en-US"/>
        </a:p>
      </dgm:t>
    </dgm:pt>
    <dgm:pt modelId="{8481616A-1730-4DAC-8D80-13C8C643DAA6}" type="sibTrans" cxnId="{FA705617-26E8-439E-8047-9D21DE009EF1}">
      <dgm:prSet/>
      <dgm:spPr/>
      <dgm:t>
        <a:bodyPr/>
        <a:lstStyle/>
        <a:p>
          <a:endParaRPr lang="zh-CN" altLang="en-US"/>
        </a:p>
      </dgm:t>
    </dgm:pt>
    <dgm:pt modelId="{5EA8B9E0-CE9A-4F16-A61B-294A18F7996D}">
      <dgm:prSet phldrT="[文本]"/>
      <dgm:spPr/>
      <dgm:t>
        <a:bodyPr/>
        <a:lstStyle/>
        <a:p>
          <a:endParaRPr lang="zh-CN" altLang="en-US" sz="1000" dirty="0"/>
        </a:p>
      </dgm:t>
    </dgm:pt>
    <dgm:pt modelId="{AB54F81A-6412-47A3-92D7-9013101BBFBE}" type="parTrans" cxnId="{35EF46F1-CF59-4C02-A769-B67C3A439FAB}">
      <dgm:prSet/>
      <dgm:spPr/>
      <dgm:t>
        <a:bodyPr/>
        <a:lstStyle/>
        <a:p>
          <a:endParaRPr lang="zh-CN" altLang="en-US"/>
        </a:p>
      </dgm:t>
    </dgm:pt>
    <dgm:pt modelId="{2F90E42C-CF6F-40B4-8B31-DE80FBB1FC07}" type="sibTrans" cxnId="{35EF46F1-CF59-4C02-A769-B67C3A439FAB}">
      <dgm:prSet/>
      <dgm:spPr/>
      <dgm:t>
        <a:bodyPr/>
        <a:lstStyle/>
        <a:p>
          <a:endParaRPr lang="zh-CN" altLang="en-US"/>
        </a:p>
      </dgm:t>
    </dgm:pt>
    <dgm:pt modelId="{F35D9406-78D9-4D23-90DD-E991E839E62B}">
      <dgm:prSet phldrT="[文本]"/>
      <dgm:spPr/>
      <dgm:t>
        <a:bodyPr/>
        <a:lstStyle/>
        <a:p>
          <a:r>
            <a:rPr lang="zh-CN" altLang="en-US" sz="1000" dirty="0" smtClean="0"/>
            <a:t>成比例列</a:t>
          </a:r>
          <a:endParaRPr lang="zh-CN" altLang="en-US" sz="1000" dirty="0"/>
        </a:p>
      </dgm:t>
    </dgm:pt>
    <dgm:pt modelId="{BF3B624B-2B54-4C77-9CAD-00D7E5FD3943}" type="parTrans" cxnId="{09C7A9F8-18E2-4C37-9FBC-6202436B2683}">
      <dgm:prSet/>
      <dgm:spPr/>
      <dgm:t>
        <a:bodyPr/>
        <a:lstStyle/>
        <a:p>
          <a:endParaRPr lang="zh-CN" altLang="en-US"/>
        </a:p>
      </dgm:t>
    </dgm:pt>
    <dgm:pt modelId="{DC0A57AD-ABC9-410F-8AE1-AA503D69DE38}" type="sibTrans" cxnId="{09C7A9F8-18E2-4C37-9FBC-6202436B2683}">
      <dgm:prSet/>
      <dgm:spPr/>
      <dgm:t>
        <a:bodyPr/>
        <a:lstStyle/>
        <a:p>
          <a:endParaRPr lang="zh-CN" altLang="en-US"/>
        </a:p>
      </dgm:t>
    </dgm:pt>
    <dgm:pt modelId="{18FF890D-5A1B-4FF1-BE6F-DC6A01156469}">
      <dgm:prSet phldrT="[文本]"/>
      <dgm:spPr/>
      <dgm:t>
        <a:bodyPr/>
        <a:lstStyle/>
        <a:p>
          <a:r>
            <a:rPr lang="zh-CN" altLang="en-US" sz="1000" dirty="0" smtClean="0"/>
            <a:t>一列</a:t>
          </a:r>
          <a:r>
            <a:rPr lang="en-US" altLang="zh-CN" sz="1000" dirty="0" smtClean="0"/>
            <a:t>=</a:t>
          </a:r>
          <a:r>
            <a:rPr lang="zh-CN" altLang="en-US" sz="1000" dirty="0" smtClean="0"/>
            <a:t>另两列之和</a:t>
          </a:r>
          <a:endParaRPr lang="zh-CN" altLang="en-US" sz="1000" dirty="0"/>
        </a:p>
      </dgm:t>
    </dgm:pt>
    <dgm:pt modelId="{3DA825EA-B136-4435-BFD2-84C7D9A0E3E5}" type="parTrans" cxnId="{AFD25E4A-A02A-4ED9-8C62-D518D33FFABB}">
      <dgm:prSet/>
      <dgm:spPr/>
      <dgm:t>
        <a:bodyPr/>
        <a:lstStyle/>
        <a:p>
          <a:endParaRPr lang="zh-CN" altLang="en-US"/>
        </a:p>
      </dgm:t>
    </dgm:pt>
    <dgm:pt modelId="{C6350A07-7B59-41E7-873E-464FC5FD53ED}" type="sibTrans" cxnId="{AFD25E4A-A02A-4ED9-8C62-D518D33FFABB}">
      <dgm:prSet/>
      <dgm:spPr/>
      <dgm:t>
        <a:bodyPr/>
        <a:lstStyle/>
        <a:p>
          <a:endParaRPr lang="zh-CN" altLang="en-US"/>
        </a:p>
      </dgm:t>
    </dgm:pt>
    <dgm:pt modelId="{5957987D-16BE-4B1A-9918-855FF187A7F4}">
      <dgm:prSet phldrT="[文本]"/>
      <dgm:spPr/>
      <dgm:t>
        <a:bodyPr/>
        <a:lstStyle/>
        <a:p>
          <a:r>
            <a:rPr lang="zh-CN" altLang="en-US" sz="1100" dirty="0" smtClean="0"/>
            <a:t>对调</a:t>
          </a:r>
          <a:r>
            <a:rPr lang="en-US" altLang="zh-CN" sz="1100" dirty="0" smtClean="0"/>
            <a:t>——</a:t>
          </a:r>
          <a:r>
            <a:rPr lang="zh-CN" altLang="en-US" sz="1100" dirty="0" smtClean="0"/>
            <a:t>倍乘负</a:t>
          </a:r>
          <a:r>
            <a:rPr lang="en-US" altLang="zh-CN" sz="1100" dirty="0" smtClean="0"/>
            <a:t>1</a:t>
          </a:r>
          <a:endParaRPr lang="zh-CN" altLang="en-US" sz="1100" dirty="0"/>
        </a:p>
      </dgm:t>
    </dgm:pt>
    <dgm:pt modelId="{FE1C3B10-AC37-4502-B2A6-B2FA4CB0C25B}" type="parTrans" cxnId="{9DD25892-2687-4FCE-AD4B-75F586E58FE7}">
      <dgm:prSet/>
      <dgm:spPr/>
      <dgm:t>
        <a:bodyPr/>
        <a:lstStyle/>
        <a:p>
          <a:endParaRPr lang="zh-CN" altLang="en-US"/>
        </a:p>
      </dgm:t>
    </dgm:pt>
    <dgm:pt modelId="{6675C65D-29D9-4A77-8466-53B8B2323C18}" type="sibTrans" cxnId="{9DD25892-2687-4FCE-AD4B-75F586E58FE7}">
      <dgm:prSet/>
      <dgm:spPr/>
      <dgm:t>
        <a:bodyPr/>
        <a:lstStyle/>
        <a:p>
          <a:endParaRPr lang="zh-CN" altLang="en-US"/>
        </a:p>
      </dgm:t>
    </dgm:pt>
    <dgm:pt modelId="{7703B913-8C1D-4416-A14B-B8EBA178FB2E}" type="pres">
      <dgm:prSet presAssocID="{3BA8D0D9-BB0F-40D2-A059-CFF7689FB9D7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67E15D4-B0E1-47B5-BCCD-2334002AA457}" type="pres">
      <dgm:prSet presAssocID="{FC28378F-DDC0-4FB7-B1C5-4F5D94E994B8}" presName="compositeNode" presStyleCnt="0">
        <dgm:presLayoutVars>
          <dgm:bulletEnabled val="1"/>
        </dgm:presLayoutVars>
      </dgm:prSet>
      <dgm:spPr/>
    </dgm:pt>
    <dgm:pt modelId="{A6172719-5296-409A-ADB2-AD3DEDF137FC}" type="pres">
      <dgm:prSet presAssocID="{FC28378F-DDC0-4FB7-B1C5-4F5D94E994B8}" presName="image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D2C19390-B1C6-4F92-9FE7-AB119807F39E}" type="pres">
      <dgm:prSet presAssocID="{FC28378F-DDC0-4FB7-B1C5-4F5D94E994B8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1D1250-6E11-45AD-B189-EFDB43E24AD8}" type="pres">
      <dgm:prSet presAssocID="{FC28378F-DDC0-4FB7-B1C5-4F5D94E994B8}" presName="parentNode" presStyleLbl="revTx" presStyleIdx="0" presStyleCnt="4" custScaleX="13378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2D3E0B-5E5A-40F1-AE72-C7C38FEFEC45}" type="pres">
      <dgm:prSet presAssocID="{A843481C-4900-4D75-AEB0-B388D27FB675}" presName="sibTrans" presStyleCnt="0"/>
      <dgm:spPr/>
    </dgm:pt>
    <dgm:pt modelId="{3D3FAE6D-D880-4260-906B-7545A3E49538}" type="pres">
      <dgm:prSet presAssocID="{A6DD0521-3AA0-45AE-9AB3-CDB4437EEA5C}" presName="compositeNode" presStyleCnt="0">
        <dgm:presLayoutVars>
          <dgm:bulletEnabled val="1"/>
        </dgm:presLayoutVars>
      </dgm:prSet>
      <dgm:spPr/>
    </dgm:pt>
    <dgm:pt modelId="{51887C5C-789D-44C6-A584-C0AECF54106E}" type="pres">
      <dgm:prSet presAssocID="{A6DD0521-3AA0-45AE-9AB3-CDB4437EEA5C}" presName="image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D0C34675-DB24-4102-9C78-EA70A0F3A6AC}" type="pres">
      <dgm:prSet presAssocID="{A6DD0521-3AA0-45AE-9AB3-CDB4437EEA5C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2913D2-5068-421A-8E74-B360100F17B7}" type="pres">
      <dgm:prSet presAssocID="{A6DD0521-3AA0-45AE-9AB3-CDB4437EEA5C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542ED5-95ED-442E-AF5D-AE04E69B7CDB}" type="pres">
      <dgm:prSet presAssocID="{5762A880-34B0-49B4-9FCD-E8DCC8979404}" presName="sibTrans" presStyleCnt="0"/>
      <dgm:spPr/>
    </dgm:pt>
    <dgm:pt modelId="{D3DBD95E-9159-47D7-A7FA-2043A608864C}" type="pres">
      <dgm:prSet presAssocID="{0659C122-12BF-4E02-9629-F732C0B0C057}" presName="compositeNode" presStyleCnt="0">
        <dgm:presLayoutVars>
          <dgm:bulletEnabled val="1"/>
        </dgm:presLayoutVars>
      </dgm:prSet>
      <dgm:spPr/>
    </dgm:pt>
    <dgm:pt modelId="{AFAE7039-E080-41EB-830D-9014926814C7}" type="pres">
      <dgm:prSet presAssocID="{0659C122-12BF-4E02-9629-F732C0B0C057}" presName="image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1DEC0B1B-4F34-4D0F-9AB1-DBB50CE0B17B}" type="pres">
      <dgm:prSet presAssocID="{0659C122-12BF-4E02-9629-F732C0B0C057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79403D-F303-48D2-B870-82FF0D3DDE7A}" type="pres">
      <dgm:prSet presAssocID="{0659C122-12BF-4E02-9629-F732C0B0C057}" presName="parentNode" presStyleLbl="revTx" presStyleIdx="2" presStyleCnt="4" custLinFactNeighborX="-1196" custLinFactNeighborY="5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B7975B-858C-4458-81FE-65B9FB8F75CA}" type="pres">
      <dgm:prSet presAssocID="{5186E7B1-D58E-4850-AE71-3A12A3742F5C}" presName="sibTrans" presStyleCnt="0"/>
      <dgm:spPr/>
    </dgm:pt>
    <dgm:pt modelId="{446C8374-42AF-45C1-A728-2D9104FC3910}" type="pres">
      <dgm:prSet presAssocID="{81014DF8-883D-4049-A867-5E137860DBF7}" presName="compositeNode" presStyleCnt="0">
        <dgm:presLayoutVars>
          <dgm:bulletEnabled val="1"/>
        </dgm:presLayoutVars>
      </dgm:prSet>
      <dgm:spPr/>
    </dgm:pt>
    <dgm:pt modelId="{59E7B2F6-410D-4C48-B11F-164D924D5425}" type="pres">
      <dgm:prSet presAssocID="{81014DF8-883D-4049-A867-5E137860DBF7}" presName="image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D818EC58-78D5-4E73-9A93-D02F702CEE86}" type="pres">
      <dgm:prSet presAssocID="{81014DF8-883D-4049-A867-5E137860DBF7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673653-0597-447B-BFB3-30F55B904483}" type="pres">
      <dgm:prSet presAssocID="{81014DF8-883D-4049-A867-5E137860DBF7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73A5ECA-2705-404D-8DA8-74C0C3B2443C}" type="presOf" srcId="{3BA8D0D9-BB0F-40D2-A059-CFF7689FB9D7}" destId="{7703B913-8C1D-4416-A14B-B8EBA178FB2E}" srcOrd="0" destOrd="0" presId="urn:microsoft.com/office/officeart/2005/8/layout/hList2"/>
    <dgm:cxn modelId="{6C53F282-E79E-4D94-92A9-4E100C067440}" type="presOf" srcId="{A6DD0521-3AA0-45AE-9AB3-CDB4437EEA5C}" destId="{392913D2-5068-421A-8E74-B360100F17B7}" srcOrd="0" destOrd="0" presId="urn:microsoft.com/office/officeart/2005/8/layout/hList2"/>
    <dgm:cxn modelId="{7492B9E0-9B26-46F7-80B5-52B74F6B650B}" srcId="{0659C122-12BF-4E02-9629-F732C0B0C057}" destId="{D2C5570A-4880-43B3-ADAC-48733E9A5AC7}" srcOrd="5" destOrd="0" parTransId="{431FF979-3215-450D-9E79-A65F77B68591}" sibTransId="{1FAC48C7-F2DD-4663-A897-B9DAFAA858E5}"/>
    <dgm:cxn modelId="{08B2E48F-4BC8-4C9C-BA09-1C3F05059933}" type="presOf" srcId="{24A6ECA4-252E-424F-88C1-D0EB5B3AAC14}" destId="{D2C19390-B1C6-4F92-9FE7-AB119807F39E}" srcOrd="0" destOrd="0" presId="urn:microsoft.com/office/officeart/2005/8/layout/hList2"/>
    <dgm:cxn modelId="{00F86218-D857-4440-984F-86BB490980BB}" srcId="{A6DD0521-3AA0-45AE-9AB3-CDB4437EEA5C}" destId="{BC772546-B9AF-4D6A-9C0E-B8445C6EEAE1}" srcOrd="0" destOrd="0" parTransId="{0ED2EE9F-06FB-4A99-91D1-8B000AE6E729}" sibTransId="{70D08F42-2D02-4E5A-B946-A5941E3089EC}"/>
    <dgm:cxn modelId="{1698E432-C254-4BF2-A9EC-57C275EE16B6}" type="presOf" srcId="{5957987D-16BE-4B1A-9918-855FF187A7F4}" destId="{D818EC58-78D5-4E73-9A93-D02F702CEE86}" srcOrd="0" destOrd="2" presId="urn:microsoft.com/office/officeart/2005/8/layout/hList2"/>
    <dgm:cxn modelId="{65F25D97-B541-4E11-A893-F947A2535BA5}" type="presOf" srcId="{FC28378F-DDC0-4FB7-B1C5-4F5D94E994B8}" destId="{B31D1250-6E11-45AD-B189-EFDB43E24AD8}" srcOrd="0" destOrd="0" presId="urn:microsoft.com/office/officeart/2005/8/layout/hList2"/>
    <dgm:cxn modelId="{35EF46F1-CF59-4C02-A769-B67C3A439FAB}" srcId="{0659C122-12BF-4E02-9629-F732C0B0C057}" destId="{5EA8B9E0-CE9A-4F16-A61B-294A18F7996D}" srcOrd="4" destOrd="0" parTransId="{AB54F81A-6412-47A3-92D7-9013101BBFBE}" sibTransId="{2F90E42C-CF6F-40B4-8B31-DE80FBB1FC07}"/>
    <dgm:cxn modelId="{39DC90DE-DB06-4003-AAEC-A46817B5E5F9}" srcId="{3BA8D0D9-BB0F-40D2-A059-CFF7689FB9D7}" destId="{0659C122-12BF-4E02-9629-F732C0B0C057}" srcOrd="2" destOrd="0" parTransId="{B69D4B09-91FF-459C-967A-BDF4390931E4}" sibTransId="{5186E7B1-D58E-4850-AE71-3A12A3742F5C}"/>
    <dgm:cxn modelId="{CB92E688-536F-42DC-BE60-4DEA982D1D0C}" srcId="{81014DF8-883D-4049-A867-5E137860DBF7}" destId="{D1108AE3-A900-493C-BBAE-DAD65229ECFA}" srcOrd="1" destOrd="0" parTransId="{7127662F-F79B-43B4-8C8E-3E7972739263}" sibTransId="{8D040209-E200-4A1B-9814-AD75A6834986}"/>
    <dgm:cxn modelId="{2A44D169-F4D5-451E-AB4B-4888F19AA385}" type="presOf" srcId="{81014DF8-883D-4049-A867-5E137860DBF7}" destId="{37673653-0597-447B-BFB3-30F55B904483}" srcOrd="0" destOrd="0" presId="urn:microsoft.com/office/officeart/2005/8/layout/hList2"/>
    <dgm:cxn modelId="{26CAD45C-318D-4F13-A5CC-05412E9B4124}" type="presOf" srcId="{BC772546-B9AF-4D6A-9C0E-B8445C6EEAE1}" destId="{D0C34675-DB24-4102-9C78-EA70A0F3A6AC}" srcOrd="0" destOrd="0" presId="urn:microsoft.com/office/officeart/2005/8/layout/hList2"/>
    <dgm:cxn modelId="{4C665F19-9090-44CB-8611-340E07C35DC9}" srcId="{0659C122-12BF-4E02-9629-F732C0B0C057}" destId="{3B2201AD-EDE8-407E-B17C-4D8A54C3A8E3}" srcOrd="0" destOrd="0" parTransId="{1A42E3CA-D71D-4759-90FD-C1DD785267F6}" sibTransId="{315CEB7E-D874-4B16-A1CA-28F3DE91CF10}"/>
    <dgm:cxn modelId="{9B13D087-BB9B-4B4F-BF96-A934125CF76F}" type="presOf" srcId="{A8E664E9-4EA9-416A-B02F-84AE5F9B957C}" destId="{1DEC0B1B-4F34-4D0F-9AB1-DBB50CE0B17B}" srcOrd="0" destOrd="1" presId="urn:microsoft.com/office/officeart/2005/8/layout/hList2"/>
    <dgm:cxn modelId="{997119AB-5215-4128-941A-44D24BFB2C2F}" srcId="{3BA8D0D9-BB0F-40D2-A059-CFF7689FB9D7}" destId="{FC28378F-DDC0-4FB7-B1C5-4F5D94E994B8}" srcOrd="0" destOrd="0" parTransId="{A92CA82F-7395-48BC-9F35-BFE07D65D75B}" sibTransId="{A843481C-4900-4D75-AEB0-B388D27FB675}"/>
    <dgm:cxn modelId="{FA705617-26E8-439E-8047-9D21DE009EF1}" srcId="{81014DF8-883D-4049-A867-5E137860DBF7}" destId="{ADDDD5D0-D60C-478E-B39A-9870CD7A576B}" srcOrd="3" destOrd="0" parTransId="{6D57C25F-8F81-410B-90AC-8AD3347FB9DD}" sibTransId="{8481616A-1730-4DAC-8D80-13C8C643DAA6}"/>
    <dgm:cxn modelId="{F2229A45-C975-4B84-93FE-CBDD6404DAEE}" type="presOf" srcId="{3B2201AD-EDE8-407E-B17C-4D8A54C3A8E3}" destId="{1DEC0B1B-4F34-4D0F-9AB1-DBB50CE0B17B}" srcOrd="0" destOrd="0" presId="urn:microsoft.com/office/officeart/2005/8/layout/hList2"/>
    <dgm:cxn modelId="{F5FB49F8-C18A-4D97-A5D0-2C964E44F293}" type="presOf" srcId="{0C45A60F-9D26-42FA-B08E-12EC408C55FF}" destId="{D818EC58-78D5-4E73-9A93-D02F702CEE86}" srcOrd="0" destOrd="0" presId="urn:microsoft.com/office/officeart/2005/8/layout/hList2"/>
    <dgm:cxn modelId="{0E64B057-CA71-40C2-AD8C-76B3A0C9DF0F}" type="presOf" srcId="{18FF890D-5A1B-4FF1-BE6F-DC6A01156469}" destId="{1DEC0B1B-4F34-4D0F-9AB1-DBB50CE0B17B}" srcOrd="0" destOrd="3" presId="urn:microsoft.com/office/officeart/2005/8/layout/hList2"/>
    <dgm:cxn modelId="{9DD25892-2687-4FCE-AD4B-75F586E58FE7}" srcId="{81014DF8-883D-4049-A867-5E137860DBF7}" destId="{5957987D-16BE-4B1A-9918-855FF187A7F4}" srcOrd="2" destOrd="0" parTransId="{FE1C3B10-AC37-4502-B2A6-B2FA4CB0C25B}" sibTransId="{6675C65D-29D9-4A77-8466-53B8B2323C18}"/>
    <dgm:cxn modelId="{AC728957-B03E-42D0-B4B4-C137209E077A}" type="presOf" srcId="{1AB70BE8-EC14-48C0-88C3-964C2C1D20C9}" destId="{D0C34675-DB24-4102-9C78-EA70A0F3A6AC}" srcOrd="0" destOrd="1" presId="urn:microsoft.com/office/officeart/2005/8/layout/hList2"/>
    <dgm:cxn modelId="{D3B6EF38-6FAE-42EB-BC71-B9DEF8A6C6DE}" srcId="{0659C122-12BF-4E02-9629-F732C0B0C057}" destId="{A8E664E9-4EA9-416A-B02F-84AE5F9B957C}" srcOrd="1" destOrd="0" parTransId="{0B2B5A21-080C-4991-A495-6B5B24126E99}" sibTransId="{82B5FD73-1628-4FC5-AF73-80F0F821CEFA}"/>
    <dgm:cxn modelId="{09C7A9F8-18E2-4C37-9FBC-6202436B2683}" srcId="{0659C122-12BF-4E02-9629-F732C0B0C057}" destId="{F35D9406-78D9-4D23-90DD-E991E839E62B}" srcOrd="2" destOrd="0" parTransId="{BF3B624B-2B54-4C77-9CAD-00D7E5FD3943}" sibTransId="{DC0A57AD-ABC9-410F-8AE1-AA503D69DE38}"/>
    <dgm:cxn modelId="{B08017B2-093E-40D6-B58B-50D815498959}" type="presOf" srcId="{D42B4887-FD33-4B78-8F0A-4CF1DBB6DA17}" destId="{D2C19390-B1C6-4F92-9FE7-AB119807F39E}" srcOrd="0" destOrd="1" presId="urn:microsoft.com/office/officeart/2005/8/layout/hList2"/>
    <dgm:cxn modelId="{0F5DDFAC-8E4F-4CBF-9CAD-D40FEE483564}" srcId="{A6DD0521-3AA0-45AE-9AB3-CDB4437EEA5C}" destId="{1AB70BE8-EC14-48C0-88C3-964C2C1D20C9}" srcOrd="1" destOrd="0" parTransId="{12D86B0D-7EDD-4B11-8124-AEA30D3FA72E}" sibTransId="{493608F0-06B4-4B29-B9A3-8C34C199777B}"/>
    <dgm:cxn modelId="{02AB61DC-CEB9-4033-83BF-7F244DC57BF1}" type="presOf" srcId="{5EA8B9E0-CE9A-4F16-A61B-294A18F7996D}" destId="{1DEC0B1B-4F34-4D0F-9AB1-DBB50CE0B17B}" srcOrd="0" destOrd="4" presId="urn:microsoft.com/office/officeart/2005/8/layout/hList2"/>
    <dgm:cxn modelId="{51059D59-F91F-4575-BEF6-E07CA53653B9}" srcId="{FC28378F-DDC0-4FB7-B1C5-4F5D94E994B8}" destId="{24A6ECA4-252E-424F-88C1-D0EB5B3AAC14}" srcOrd="0" destOrd="0" parTransId="{3EB8FC3F-781C-4088-A105-F6483C6F5637}" sibTransId="{783B8D3A-27E0-4579-A600-A780A98F006B}"/>
    <dgm:cxn modelId="{007D4221-0E53-4A98-8766-B28E3409C139}" type="presOf" srcId="{F35D9406-78D9-4D23-90DD-E991E839E62B}" destId="{1DEC0B1B-4F34-4D0F-9AB1-DBB50CE0B17B}" srcOrd="0" destOrd="2" presId="urn:microsoft.com/office/officeart/2005/8/layout/hList2"/>
    <dgm:cxn modelId="{4A793430-278B-435E-B4A0-C2F8E1F3F65E}" type="presOf" srcId="{D1108AE3-A900-493C-BBAE-DAD65229ECFA}" destId="{D818EC58-78D5-4E73-9A93-D02F702CEE86}" srcOrd="0" destOrd="1" presId="urn:microsoft.com/office/officeart/2005/8/layout/hList2"/>
    <dgm:cxn modelId="{BA0B9F4C-B75E-4B3E-B47F-D0AC135F9E1D}" type="presOf" srcId="{D2C5570A-4880-43B3-ADAC-48733E9A5AC7}" destId="{1DEC0B1B-4F34-4D0F-9AB1-DBB50CE0B17B}" srcOrd="0" destOrd="5" presId="urn:microsoft.com/office/officeart/2005/8/layout/hList2"/>
    <dgm:cxn modelId="{2FEEAC9A-DEA1-434E-B6E6-5FDC60A98A89}" srcId="{3BA8D0D9-BB0F-40D2-A059-CFF7689FB9D7}" destId="{81014DF8-883D-4049-A867-5E137860DBF7}" srcOrd="3" destOrd="0" parTransId="{69DFAFCC-B43A-4B8C-8C1A-030E0F77ED0E}" sibTransId="{39BEEE09-0E95-49FE-9070-31ABEC0E8E8B}"/>
    <dgm:cxn modelId="{AFD25E4A-A02A-4ED9-8C62-D518D33FFABB}" srcId="{0659C122-12BF-4E02-9629-F732C0B0C057}" destId="{18FF890D-5A1B-4FF1-BE6F-DC6A01156469}" srcOrd="3" destOrd="0" parTransId="{3DA825EA-B136-4435-BFD2-84C7D9A0E3E5}" sibTransId="{C6350A07-7B59-41E7-873E-464FC5FD53ED}"/>
    <dgm:cxn modelId="{2F7CBD35-314F-41D3-A87E-99E92E5EDB8F}" srcId="{FC28378F-DDC0-4FB7-B1C5-4F5D94E994B8}" destId="{D42B4887-FD33-4B78-8F0A-4CF1DBB6DA17}" srcOrd="1" destOrd="0" parTransId="{167D99BB-19D3-4D1B-B25C-A9A96E0875A4}" sibTransId="{FF19D658-D942-401A-98D2-86BC9A8D5CDA}"/>
    <dgm:cxn modelId="{89AE7C6C-C1E4-4D43-B7D2-5B50F5C397DB}" srcId="{81014DF8-883D-4049-A867-5E137860DBF7}" destId="{0C45A60F-9D26-42FA-B08E-12EC408C55FF}" srcOrd="0" destOrd="0" parTransId="{6A4B2FB2-2AC9-4267-881C-3F857B060F93}" sibTransId="{47174CF7-4B82-4685-97EE-2B54320FF1D8}"/>
    <dgm:cxn modelId="{CC0C3A73-7767-4318-BFAE-AB322E7ADB9B}" srcId="{3BA8D0D9-BB0F-40D2-A059-CFF7689FB9D7}" destId="{A6DD0521-3AA0-45AE-9AB3-CDB4437EEA5C}" srcOrd="1" destOrd="0" parTransId="{98D421AC-2207-442D-B624-DBED15B50F46}" sibTransId="{5762A880-34B0-49B4-9FCD-E8DCC8979404}"/>
    <dgm:cxn modelId="{6A951F13-42F4-4B02-9AC1-3F1EE4458E93}" type="presOf" srcId="{ADDDD5D0-D60C-478E-B39A-9870CD7A576B}" destId="{D818EC58-78D5-4E73-9A93-D02F702CEE86}" srcOrd="0" destOrd="3" presId="urn:microsoft.com/office/officeart/2005/8/layout/hList2"/>
    <dgm:cxn modelId="{BC7EF077-1DAC-4B87-9B00-FD6E8B6620FB}" type="presOf" srcId="{0659C122-12BF-4E02-9629-F732C0B0C057}" destId="{5579403D-F303-48D2-B870-82FF0D3DDE7A}" srcOrd="0" destOrd="0" presId="urn:microsoft.com/office/officeart/2005/8/layout/hList2"/>
    <dgm:cxn modelId="{2AF3D43E-F588-4F9C-AC4A-A2A4CB6970F3}" type="presParOf" srcId="{7703B913-8C1D-4416-A14B-B8EBA178FB2E}" destId="{867E15D4-B0E1-47B5-BCCD-2334002AA457}" srcOrd="0" destOrd="0" presId="urn:microsoft.com/office/officeart/2005/8/layout/hList2"/>
    <dgm:cxn modelId="{61307E54-9E13-4D58-B4DE-1C88BF066BE4}" type="presParOf" srcId="{867E15D4-B0E1-47B5-BCCD-2334002AA457}" destId="{A6172719-5296-409A-ADB2-AD3DEDF137FC}" srcOrd="0" destOrd="0" presId="urn:microsoft.com/office/officeart/2005/8/layout/hList2"/>
    <dgm:cxn modelId="{47D71FFE-F89F-4D94-A0DC-924DC3F43F81}" type="presParOf" srcId="{867E15D4-B0E1-47B5-BCCD-2334002AA457}" destId="{D2C19390-B1C6-4F92-9FE7-AB119807F39E}" srcOrd="1" destOrd="0" presId="urn:microsoft.com/office/officeart/2005/8/layout/hList2"/>
    <dgm:cxn modelId="{E1E639E3-E939-4B90-8720-F4C0EAF45777}" type="presParOf" srcId="{867E15D4-B0E1-47B5-BCCD-2334002AA457}" destId="{B31D1250-6E11-45AD-B189-EFDB43E24AD8}" srcOrd="2" destOrd="0" presId="urn:microsoft.com/office/officeart/2005/8/layout/hList2"/>
    <dgm:cxn modelId="{0D9D978F-92B2-452D-9127-E3379C7CE0CA}" type="presParOf" srcId="{7703B913-8C1D-4416-A14B-B8EBA178FB2E}" destId="{E02D3E0B-5E5A-40F1-AE72-C7C38FEFEC45}" srcOrd="1" destOrd="0" presId="urn:microsoft.com/office/officeart/2005/8/layout/hList2"/>
    <dgm:cxn modelId="{09AE5B87-472B-4D05-8FC4-D2CF74B1FBD4}" type="presParOf" srcId="{7703B913-8C1D-4416-A14B-B8EBA178FB2E}" destId="{3D3FAE6D-D880-4260-906B-7545A3E49538}" srcOrd="2" destOrd="0" presId="urn:microsoft.com/office/officeart/2005/8/layout/hList2"/>
    <dgm:cxn modelId="{FB96074E-14A1-4C6A-A3D8-BEE371C2D444}" type="presParOf" srcId="{3D3FAE6D-D880-4260-906B-7545A3E49538}" destId="{51887C5C-789D-44C6-A584-C0AECF54106E}" srcOrd="0" destOrd="0" presId="urn:microsoft.com/office/officeart/2005/8/layout/hList2"/>
    <dgm:cxn modelId="{77490D98-0E7F-4C0C-A801-1587CB5159B1}" type="presParOf" srcId="{3D3FAE6D-D880-4260-906B-7545A3E49538}" destId="{D0C34675-DB24-4102-9C78-EA70A0F3A6AC}" srcOrd="1" destOrd="0" presId="urn:microsoft.com/office/officeart/2005/8/layout/hList2"/>
    <dgm:cxn modelId="{76E6600E-C5B9-4632-BE8B-DAD5162E86EB}" type="presParOf" srcId="{3D3FAE6D-D880-4260-906B-7545A3E49538}" destId="{392913D2-5068-421A-8E74-B360100F17B7}" srcOrd="2" destOrd="0" presId="urn:microsoft.com/office/officeart/2005/8/layout/hList2"/>
    <dgm:cxn modelId="{4EDE5F71-05D7-43F6-98C7-0EAF6B25ED56}" type="presParOf" srcId="{7703B913-8C1D-4416-A14B-B8EBA178FB2E}" destId="{28542ED5-95ED-442E-AF5D-AE04E69B7CDB}" srcOrd="3" destOrd="0" presId="urn:microsoft.com/office/officeart/2005/8/layout/hList2"/>
    <dgm:cxn modelId="{30AC7FA6-23B0-4ACC-8EC8-7F0542980D2F}" type="presParOf" srcId="{7703B913-8C1D-4416-A14B-B8EBA178FB2E}" destId="{D3DBD95E-9159-47D7-A7FA-2043A608864C}" srcOrd="4" destOrd="0" presId="urn:microsoft.com/office/officeart/2005/8/layout/hList2"/>
    <dgm:cxn modelId="{E5B68B31-61F1-41DA-9303-D5A9A75117A1}" type="presParOf" srcId="{D3DBD95E-9159-47D7-A7FA-2043A608864C}" destId="{AFAE7039-E080-41EB-830D-9014926814C7}" srcOrd="0" destOrd="0" presId="urn:microsoft.com/office/officeart/2005/8/layout/hList2"/>
    <dgm:cxn modelId="{0E5548FD-7581-42DD-BAD0-7425BD4D856F}" type="presParOf" srcId="{D3DBD95E-9159-47D7-A7FA-2043A608864C}" destId="{1DEC0B1B-4F34-4D0F-9AB1-DBB50CE0B17B}" srcOrd="1" destOrd="0" presId="urn:microsoft.com/office/officeart/2005/8/layout/hList2"/>
    <dgm:cxn modelId="{0EBB9262-E6FD-416C-B1DD-9B745558929E}" type="presParOf" srcId="{D3DBD95E-9159-47D7-A7FA-2043A608864C}" destId="{5579403D-F303-48D2-B870-82FF0D3DDE7A}" srcOrd="2" destOrd="0" presId="urn:microsoft.com/office/officeart/2005/8/layout/hList2"/>
    <dgm:cxn modelId="{D2EF9502-9235-42F9-BB1A-E624CD738DFF}" type="presParOf" srcId="{7703B913-8C1D-4416-A14B-B8EBA178FB2E}" destId="{7BB7975B-858C-4458-81FE-65B9FB8F75CA}" srcOrd="5" destOrd="0" presId="urn:microsoft.com/office/officeart/2005/8/layout/hList2"/>
    <dgm:cxn modelId="{F3BF63F3-0A25-4240-9CEE-A8C68AE8E973}" type="presParOf" srcId="{7703B913-8C1D-4416-A14B-B8EBA178FB2E}" destId="{446C8374-42AF-45C1-A728-2D9104FC3910}" srcOrd="6" destOrd="0" presId="urn:microsoft.com/office/officeart/2005/8/layout/hList2"/>
    <dgm:cxn modelId="{76B32360-EAA3-4812-A718-109B5A410B51}" type="presParOf" srcId="{446C8374-42AF-45C1-A728-2D9104FC3910}" destId="{59E7B2F6-410D-4C48-B11F-164D924D5425}" srcOrd="0" destOrd="0" presId="urn:microsoft.com/office/officeart/2005/8/layout/hList2"/>
    <dgm:cxn modelId="{197825D1-9A74-4E81-8337-BC92A44EC84C}" type="presParOf" srcId="{446C8374-42AF-45C1-A728-2D9104FC3910}" destId="{D818EC58-78D5-4E73-9A93-D02F702CEE86}" srcOrd="1" destOrd="0" presId="urn:microsoft.com/office/officeart/2005/8/layout/hList2"/>
    <dgm:cxn modelId="{973E6FD9-2711-4F40-96BA-CFD07F67CBF7}" type="presParOf" srcId="{446C8374-42AF-45C1-A728-2D9104FC3910}" destId="{37673653-0597-447B-BFB3-30F55B904483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514C7D1-7556-4BD3-8765-AC12C175F683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DD875FA-993A-453B-BE4D-E50DCA60C5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48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91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01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91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847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353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596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264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143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50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75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842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367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929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43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515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25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48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527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1205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8060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68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6114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4295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9739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325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5678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8133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484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6950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4901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88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15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473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600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609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905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55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9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E9D030A0-ABB8-41DA-9714-16CE835D834D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CBE5-09A2-420D-B2D7-F339224FB4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E4471-C6FD-4BF5-A811-9DA4EE807B7C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EB918-F464-43C7-8AFD-83C256D6EC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7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 rot="5400000" flipV="1">
            <a:off x="7543800" y="173038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FCED-54F4-4DDE-8993-6236E5883C91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2EBB8-DF54-4521-B565-F38845E5B1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3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D79F-ED7E-4454-87C2-6D57505D1ABB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75EEB-0CBD-4371-A126-92587F27E7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10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45582-CB50-4B45-A7AF-6EF586262F17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AE959-D4A6-45BC-B0EF-5F4AE88A6D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4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9DA61-50FF-4E90-8895-F7CD94F35CD3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7960B-8E45-4084-86C7-A7BBD5C324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8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DB4C1-A823-4538-B7D4-4E96A3BC88FC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7ABC2-7566-4E4E-B3C4-32A14D2F22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99E69-0E2F-49CB-8E55-3A5B4F500705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FA0B5-F4A8-4B14-9557-A0E7526D54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7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87F77-75B0-4F8F-BEE2-2F76A8465FB0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86974-BEF9-4D4D-AC80-C35E4BDE3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3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348D1-A282-4BA4-90EB-12748D6F34F3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66B84-CF68-4EC4-B222-6A61D04292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7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42EBE-5B96-402D-897C-7BEF2D062E18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24EA6-D2AA-42AD-B0EF-17AE635D5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0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350" y="585788"/>
            <a:ext cx="72898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8350" y="2286000"/>
            <a:ext cx="7289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DF03618-6CF5-424E-BB0F-DD340B03BC56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685DF5A-32B8-4809-8459-825927355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93" r:id="rId2"/>
    <p:sldLayoutId id="2147483900" r:id="rId3"/>
    <p:sldLayoutId id="2147483894" r:id="rId4"/>
    <p:sldLayoutId id="2147483895" r:id="rId5"/>
    <p:sldLayoutId id="2147483896" r:id="rId6"/>
    <p:sldLayoutId id="2147483901" r:id="rId7"/>
    <p:sldLayoutId id="2147483897" r:id="rId8"/>
    <p:sldLayoutId id="2147483902" r:id="rId9"/>
    <p:sldLayoutId id="2147483898" r:id="rId10"/>
    <p:sldLayoutId id="2147483903" r:id="rId11"/>
  </p:sldLayoutIdLst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4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3" Type="http://schemas.openxmlformats.org/officeDocument/2006/relationships/image" Target="../media/image4.jpeg"/><Relationship Id="rId7" Type="http://schemas.openxmlformats.org/officeDocument/2006/relationships/image" Target="../media/image7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0.png"/><Relationship Id="rId5" Type="http://schemas.openxmlformats.org/officeDocument/2006/relationships/image" Target="../media/image230.png"/><Relationship Id="rId10" Type="http://schemas.openxmlformats.org/officeDocument/2006/relationships/image" Target="../media/image74.png"/><Relationship Id="rId4" Type="http://schemas.openxmlformats.org/officeDocument/2006/relationships/image" Target="../media/image691.png"/><Relationship Id="rId9" Type="http://schemas.openxmlformats.org/officeDocument/2006/relationships/image" Target="../media/image7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4.jpe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4.jpe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0.png"/><Relationship Id="rId10" Type="http://schemas.openxmlformats.org/officeDocument/2006/relationships/image" Target="../media/image86.png"/><Relationship Id="rId4" Type="http://schemas.openxmlformats.org/officeDocument/2006/relationships/image" Target="../media/image80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4.jpe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620.png"/><Relationship Id="rId9" Type="http://schemas.openxmlformats.org/officeDocument/2006/relationships/image" Target="../media/image9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5.wmf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0.png"/><Relationship Id="rId13" Type="http://schemas.openxmlformats.org/officeDocument/2006/relationships/image" Target="../media/image1070.png"/><Relationship Id="rId18" Type="http://schemas.openxmlformats.org/officeDocument/2006/relationships/image" Target="../media/image7.png"/><Relationship Id="rId7" Type="http://schemas.openxmlformats.org/officeDocument/2006/relationships/image" Target="../media/image1011.png"/><Relationship Id="rId12" Type="http://schemas.openxmlformats.org/officeDocument/2006/relationships/image" Target="../media/image1060.png"/><Relationship Id="rId17" Type="http://schemas.openxmlformats.org/officeDocument/2006/relationships/image" Target="../media/image111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100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0.png"/><Relationship Id="rId11" Type="http://schemas.openxmlformats.org/officeDocument/2006/relationships/image" Target="../media/image1050.png"/><Relationship Id="rId5" Type="http://schemas.openxmlformats.org/officeDocument/2006/relationships/image" Target="../media/image91.png"/><Relationship Id="rId15" Type="http://schemas.openxmlformats.org/officeDocument/2006/relationships/image" Target="../media/image6.png"/><Relationship Id="rId10" Type="http://schemas.openxmlformats.org/officeDocument/2006/relationships/image" Target="../media/image1040.png"/><Relationship Id="rId19" Type="http://schemas.openxmlformats.org/officeDocument/2006/relationships/image" Target="../media/image8.png"/><Relationship Id="rId9" Type="http://schemas.openxmlformats.org/officeDocument/2006/relationships/image" Target="../media/image1030.png"/><Relationship Id="rId14" Type="http://schemas.openxmlformats.org/officeDocument/2006/relationships/image" Target="../media/image10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20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10.jpeg"/><Relationship Id="rId4" Type="http://schemas.openxmlformats.org/officeDocument/2006/relationships/image" Target="../media/image113.png"/><Relationship Id="rId9" Type="http://schemas.openxmlformats.org/officeDocument/2006/relationships/image" Target="../media/image1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0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0.png"/><Relationship Id="rId3" Type="http://schemas.openxmlformats.org/officeDocument/2006/relationships/image" Target="../media/image4.jpeg"/><Relationship Id="rId7" Type="http://schemas.openxmlformats.org/officeDocument/2006/relationships/image" Target="../media/image12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0.png"/><Relationship Id="rId5" Type="http://schemas.openxmlformats.org/officeDocument/2006/relationships/image" Target="../media/image1280.png"/><Relationship Id="rId4" Type="http://schemas.openxmlformats.org/officeDocument/2006/relationships/image" Target="../media/image12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1.jpeg"/><Relationship Id="rId7" Type="http://schemas.openxmlformats.org/officeDocument/2006/relationships/image" Target="../media/image1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Relationship Id="rId9" Type="http://schemas.openxmlformats.org/officeDocument/2006/relationships/image" Target="../media/image1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0.png"/><Relationship Id="rId13" Type="http://schemas.openxmlformats.org/officeDocument/2006/relationships/image" Target="../media/image150.png"/><Relationship Id="rId3" Type="http://schemas.openxmlformats.org/officeDocument/2006/relationships/image" Target="../media/image1320.png"/><Relationship Id="rId7" Type="http://schemas.openxmlformats.org/officeDocument/2006/relationships/image" Target="../media/image1440.png"/><Relationship Id="rId12" Type="http://schemas.openxmlformats.org/officeDocument/2006/relationships/image" Target="../media/image1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1.png"/><Relationship Id="rId11" Type="http://schemas.openxmlformats.org/officeDocument/2006/relationships/image" Target="../media/image148.png"/><Relationship Id="rId5" Type="http://schemas.openxmlformats.org/officeDocument/2006/relationships/image" Target="../media/image1420.png"/><Relationship Id="rId10" Type="http://schemas.openxmlformats.org/officeDocument/2006/relationships/image" Target="../media/image1470.png"/><Relationship Id="rId4" Type="http://schemas.openxmlformats.org/officeDocument/2006/relationships/image" Target="../media/image1411.png"/><Relationship Id="rId9" Type="http://schemas.openxmlformats.org/officeDocument/2006/relationships/image" Target="../media/image14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52.png"/><Relationship Id="rId12" Type="http://schemas.openxmlformats.org/officeDocument/2006/relationships/image" Target="../media/image1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0.png"/><Relationship Id="rId5" Type="http://schemas.openxmlformats.org/officeDocument/2006/relationships/image" Target="../media/image151.png"/><Relationship Id="rId4" Type="http://schemas.openxmlformats.org/officeDocument/2006/relationships/image" Target="../media/image109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091.png"/><Relationship Id="rId7" Type="http://schemas.openxmlformats.org/officeDocument/2006/relationships/image" Target="../media/image13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0.png"/><Relationship Id="rId10" Type="http://schemas.openxmlformats.org/officeDocument/2006/relationships/image" Target="../media/image3.jpeg"/><Relationship Id="rId4" Type="http://schemas.openxmlformats.org/officeDocument/2006/relationships/image" Target="../media/image1410.png"/><Relationship Id="rId9" Type="http://schemas.openxmlformats.org/officeDocument/2006/relationships/image" Target="../media/image16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400.png"/><Relationship Id="rId7" Type="http://schemas.openxmlformats.org/officeDocument/2006/relationships/image" Target="../media/image173.png"/><Relationship Id="rId12" Type="http://schemas.openxmlformats.org/officeDocument/2006/relationships/image" Target="../media/image17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2.png"/><Relationship Id="rId11" Type="http://schemas.openxmlformats.org/officeDocument/2006/relationships/image" Target="../media/image176.png"/><Relationship Id="rId5" Type="http://schemas.openxmlformats.org/officeDocument/2006/relationships/image" Target="../media/image171.png"/><Relationship Id="rId10" Type="http://schemas.openxmlformats.org/officeDocument/2006/relationships/image" Target="../media/image175.png"/><Relationship Id="rId4" Type="http://schemas.openxmlformats.org/officeDocument/2006/relationships/image" Target="../media/image170.png"/><Relationship Id="rId9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5.wmf"/><Relationship Id="rId7" Type="http://schemas.openxmlformats.org/officeDocument/2006/relationships/image" Target="../media/image1711.png"/><Relationship Id="rId12" Type="http://schemas.openxmlformats.org/officeDocument/2006/relationships/image" Target="../media/image1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0.png"/><Relationship Id="rId11" Type="http://schemas.openxmlformats.org/officeDocument/2006/relationships/image" Target="../media/image1750.png"/><Relationship Id="rId5" Type="http://schemas.openxmlformats.org/officeDocument/2006/relationships/image" Target="../media/image142.png"/><Relationship Id="rId10" Type="http://schemas.openxmlformats.org/officeDocument/2006/relationships/image" Target="../media/image181.png"/><Relationship Id="rId4" Type="http://schemas.openxmlformats.org/officeDocument/2006/relationships/image" Target="../media/image1680.png"/><Relationship Id="rId9" Type="http://schemas.openxmlformats.org/officeDocument/2006/relationships/image" Target="../media/image15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2.png"/><Relationship Id="rId18" Type="http://schemas.openxmlformats.org/officeDocument/2006/relationships/image" Target="../media/image183.png"/><Relationship Id="rId3" Type="http://schemas.openxmlformats.org/officeDocument/2006/relationships/image" Target="../media/image5.wmf"/><Relationship Id="rId21" Type="http://schemas.openxmlformats.org/officeDocument/2006/relationships/image" Target="../media/image186.png"/><Relationship Id="rId7" Type="http://schemas.openxmlformats.org/officeDocument/2006/relationships/image" Target="../media/image157.png"/><Relationship Id="rId12" Type="http://schemas.openxmlformats.org/officeDocument/2006/relationships/image" Target="../media/image163.png"/><Relationship Id="rId17" Type="http://schemas.openxmlformats.org/officeDocument/2006/relationships/image" Target="../media/image182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78.png"/><Relationship Id="rId20" Type="http://schemas.openxmlformats.org/officeDocument/2006/relationships/image" Target="../media/image1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.png"/><Relationship Id="rId11" Type="http://schemas.openxmlformats.org/officeDocument/2006/relationships/image" Target="../media/image162.png"/><Relationship Id="rId5" Type="http://schemas.openxmlformats.org/officeDocument/2006/relationships/image" Target="../media/image155.png"/><Relationship Id="rId15" Type="http://schemas.openxmlformats.org/officeDocument/2006/relationships/image" Target="../media/image166.png"/><Relationship Id="rId10" Type="http://schemas.openxmlformats.org/officeDocument/2006/relationships/image" Target="../media/image161.png"/><Relationship Id="rId19" Type="http://schemas.openxmlformats.org/officeDocument/2006/relationships/image" Target="../media/image184.png"/><Relationship Id="rId4" Type="http://schemas.openxmlformats.org/officeDocument/2006/relationships/image" Target="../media/image1541.png"/><Relationship Id="rId9" Type="http://schemas.openxmlformats.org/officeDocument/2006/relationships/image" Target="../media/image160.png"/><Relationship Id="rId14" Type="http://schemas.openxmlformats.org/officeDocument/2006/relationships/image" Target="../media/image16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24.png"/><Relationship Id="rId5" Type="http://schemas.openxmlformats.org/officeDocument/2006/relationships/image" Target="../media/image27.png"/><Relationship Id="rId10" Type="http://schemas.openxmlformats.org/officeDocument/2006/relationships/image" Target="../media/image5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50.png"/><Relationship Id="rId18" Type="http://schemas.openxmlformats.org/officeDocument/2006/relationships/image" Target="../media/image189.png"/><Relationship Id="rId3" Type="http://schemas.openxmlformats.org/officeDocument/2006/relationships/image" Target="../media/image1770.png"/><Relationship Id="rId7" Type="http://schemas.openxmlformats.org/officeDocument/2006/relationships/image" Target="../media/image1810.png"/><Relationship Id="rId12" Type="http://schemas.openxmlformats.org/officeDocument/2006/relationships/image" Target="../media/image1820.png"/><Relationship Id="rId17" Type="http://schemas.openxmlformats.org/officeDocument/2006/relationships/image" Target="../media/image186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88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0.png"/><Relationship Id="rId11" Type="http://schemas.openxmlformats.org/officeDocument/2006/relationships/image" Target="../media/image1840.png"/><Relationship Id="rId5" Type="http://schemas.openxmlformats.org/officeDocument/2006/relationships/image" Target="../media/image1790.png"/><Relationship Id="rId15" Type="http://schemas.openxmlformats.org/officeDocument/2006/relationships/image" Target="../media/image12.jpg"/><Relationship Id="rId10" Type="http://schemas.openxmlformats.org/officeDocument/2006/relationships/image" Target="../media/image1830.png"/><Relationship Id="rId19" Type="http://schemas.openxmlformats.org/officeDocument/2006/relationships/image" Target="../media/image1092.png"/><Relationship Id="rId4" Type="http://schemas.openxmlformats.org/officeDocument/2006/relationships/image" Target="../media/image1780.png"/><Relationship Id="rId14" Type="http://schemas.openxmlformats.org/officeDocument/2006/relationships/image" Target="../media/image18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9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2.png"/><Relationship Id="rId5" Type="http://schemas.openxmlformats.org/officeDocument/2006/relationships/image" Target="../media/image191.png"/><Relationship Id="rId4" Type="http://schemas.openxmlformats.org/officeDocument/2006/relationships/image" Target="../media/image19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19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5.png"/><Relationship Id="rId5" Type="http://schemas.openxmlformats.org/officeDocument/2006/relationships/image" Target="../media/image194.png"/><Relationship Id="rId4" Type="http://schemas.openxmlformats.org/officeDocument/2006/relationships/image" Target="../media/image19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19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8.png"/><Relationship Id="rId5" Type="http://schemas.openxmlformats.org/officeDocument/2006/relationships/image" Target="../media/image179.png"/><Relationship Id="rId4" Type="http://schemas.openxmlformats.org/officeDocument/2006/relationships/image" Target="../media/image19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13" Type="http://schemas.openxmlformats.org/officeDocument/2006/relationships/image" Target="../media/image210.png"/><Relationship Id="rId3" Type="http://schemas.openxmlformats.org/officeDocument/2006/relationships/image" Target="../media/image5.wmf"/><Relationship Id="rId7" Type="http://schemas.openxmlformats.org/officeDocument/2006/relationships/image" Target="../media/image203.png"/><Relationship Id="rId12" Type="http://schemas.openxmlformats.org/officeDocument/2006/relationships/image" Target="../media/image20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2.png"/><Relationship Id="rId11" Type="http://schemas.openxmlformats.org/officeDocument/2006/relationships/image" Target="../media/image208.png"/><Relationship Id="rId5" Type="http://schemas.openxmlformats.org/officeDocument/2006/relationships/image" Target="../media/image201.png"/><Relationship Id="rId10" Type="http://schemas.openxmlformats.org/officeDocument/2006/relationships/image" Target="../media/image206.png"/><Relationship Id="rId4" Type="http://schemas.openxmlformats.org/officeDocument/2006/relationships/image" Target="../media/image200.png"/><Relationship Id="rId9" Type="http://schemas.openxmlformats.org/officeDocument/2006/relationships/image" Target="../media/image20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5.wmf"/><Relationship Id="rId7" Type="http://schemas.openxmlformats.org/officeDocument/2006/relationships/image" Target="../media/image1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1.png"/><Relationship Id="rId3" Type="http://schemas.openxmlformats.org/officeDocument/2006/relationships/image" Target="../media/image240.png"/><Relationship Id="rId7" Type="http://schemas.openxmlformats.org/officeDocument/2006/relationships/image" Target="../media/image26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3.png"/><Relationship Id="rId10" Type="http://schemas.openxmlformats.org/officeDocument/2006/relationships/image" Target="../media/image58.png"/><Relationship Id="rId4" Type="http://schemas.openxmlformats.org/officeDocument/2006/relationships/image" Target="../media/image25.png"/><Relationship Id="rId14" Type="http://schemas.openxmlformats.org/officeDocument/2006/relationships/image" Target="../media/image3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0.png"/><Relationship Id="rId13" Type="http://schemas.openxmlformats.org/officeDocument/2006/relationships/image" Target="../media/image1640.png"/><Relationship Id="rId3" Type="http://schemas.openxmlformats.org/officeDocument/2006/relationships/image" Target="../media/image1530.png"/><Relationship Id="rId7" Type="http://schemas.openxmlformats.org/officeDocument/2006/relationships/image" Target="../media/image1570.png"/><Relationship Id="rId12" Type="http://schemas.openxmlformats.org/officeDocument/2006/relationships/image" Target="../media/image1630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0.png"/><Relationship Id="rId11" Type="http://schemas.openxmlformats.org/officeDocument/2006/relationships/image" Target="../media/image1620.png"/><Relationship Id="rId5" Type="http://schemas.openxmlformats.org/officeDocument/2006/relationships/image" Target="../media/image1550.png"/><Relationship Id="rId15" Type="http://schemas.openxmlformats.org/officeDocument/2006/relationships/image" Target="../media/image1660.png"/><Relationship Id="rId10" Type="http://schemas.openxmlformats.org/officeDocument/2006/relationships/image" Target="../media/image1612.png"/><Relationship Id="rId4" Type="http://schemas.openxmlformats.org/officeDocument/2006/relationships/image" Target="../media/image1540.png"/><Relationship Id="rId9" Type="http://schemas.openxmlformats.org/officeDocument/2006/relationships/image" Target="../media/image1600.png"/><Relationship Id="rId14" Type="http://schemas.openxmlformats.org/officeDocument/2006/relationships/image" Target="../media/image165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2.png"/><Relationship Id="rId3" Type="http://schemas.openxmlformats.org/officeDocument/2006/relationships/image" Target="../media/image140.png"/><Relationship Id="rId7" Type="http://schemas.openxmlformats.org/officeDocument/2006/relationships/image" Target="../media/image17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4.png"/><Relationship Id="rId5" Type="http://schemas.openxmlformats.org/officeDocument/2006/relationships/image" Target="../media/image1510.png"/><Relationship Id="rId10" Type="http://schemas.openxmlformats.org/officeDocument/2006/relationships/image" Target="../media/image2010.png"/><Relationship Id="rId4" Type="http://schemas.openxmlformats.org/officeDocument/2006/relationships/image" Target="../media/image5.png"/><Relationship Id="rId9" Type="http://schemas.openxmlformats.org/officeDocument/2006/relationships/image" Target="../media/image19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0.png"/><Relationship Id="rId5" Type="http://schemas.openxmlformats.org/officeDocument/2006/relationships/image" Target="../media/image1811.png"/><Relationship Id="rId4" Type="http://schemas.openxmlformats.org/officeDocument/2006/relationships/image" Target="../media/image22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23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12.jpg"/><Relationship Id="rId10" Type="http://schemas.openxmlformats.org/officeDocument/2006/relationships/image" Target="../media/image3.jpeg"/><Relationship Id="rId4" Type="http://schemas.openxmlformats.org/officeDocument/2006/relationships/image" Target="../media/image24.jpg"/><Relationship Id="rId9" Type="http://schemas.openxmlformats.org/officeDocument/2006/relationships/image" Target="../media/image10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2.png"/><Relationship Id="rId11" Type="http://schemas.openxmlformats.org/officeDocument/2006/relationships/image" Target="../media/image37.png"/><Relationship Id="rId5" Type="http://schemas.openxmlformats.org/officeDocument/2006/relationships/image" Target="../media/image331.png"/><Relationship Id="rId10" Type="http://schemas.openxmlformats.org/officeDocument/2006/relationships/image" Target="../media/image33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161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0.png"/><Relationship Id="rId13" Type="http://schemas.openxmlformats.org/officeDocument/2006/relationships/image" Target="../media/image55.png"/><Relationship Id="rId3" Type="http://schemas.openxmlformats.org/officeDocument/2006/relationships/image" Target="../media/image167.png"/><Relationship Id="rId7" Type="http://schemas.openxmlformats.org/officeDocument/2006/relationships/image" Target="../media/image311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9.png"/><Relationship Id="rId15" Type="http://schemas.openxmlformats.org/officeDocument/2006/relationships/image" Target="../media/image60.png"/><Relationship Id="rId9" Type="http://schemas.openxmlformats.org/officeDocument/2006/relationships/image" Target="../media/image56.png"/><Relationship Id="rId1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4.jpe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4.png"/><Relationship Id="rId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71.png"/><Relationship Id="rId3" Type="http://schemas.openxmlformats.org/officeDocument/2006/relationships/image" Target="../media/image4.jpeg"/><Relationship Id="rId7" Type="http://schemas.openxmlformats.org/officeDocument/2006/relationships/image" Target="../media/image66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5.png"/><Relationship Id="rId4" Type="http://schemas.openxmlformats.org/officeDocument/2006/relationships/image" Target="../media/image39.png"/><Relationship Id="rId9" Type="http://schemas.openxmlformats.org/officeDocument/2006/relationships/image" Target="../media/image68.png"/><Relationship Id="rId14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375"/>
            <a:ext cx="9144000" cy="4286250"/>
          </a:xfrm>
          <a:prstGeom prst="rect">
            <a:avLst/>
          </a:prstGeom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395536" y="2708920"/>
            <a:ext cx="8229600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2.2 </a:t>
            </a: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行列式的</a:t>
            </a:r>
            <a:r>
              <a:rPr lang="zh-CN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性质</a:t>
            </a:r>
            <a:endParaRPr lang="zh-CN" altLang="en-US" sz="4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3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09811" y="2636912"/>
            <a:ext cx="60324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二  </a:t>
            </a:r>
            <a:r>
              <a:rPr lang="zh-CN" altLang="en-US" sz="4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行列式的线性性质</a:t>
            </a:r>
            <a:endParaRPr lang="zh-CN" altLang="en-US" sz="4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14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568" y="4431432"/>
            <a:ext cx="2384575" cy="2420888"/>
          </a:xfrm>
          <a:prstGeom prst="rect">
            <a:avLst/>
          </a:prstGeom>
        </p:spPr>
      </p:pic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9"/>
          <p:cNvGrpSpPr>
            <a:grpSpLocks/>
          </p:cNvGrpSpPr>
          <p:nvPr/>
        </p:nvGrpSpPr>
        <p:grpSpPr bwMode="auto">
          <a:xfrm>
            <a:off x="411369" y="2319103"/>
            <a:ext cx="7359347" cy="3107593"/>
            <a:chOff x="928662" y="1381009"/>
            <a:chExt cx="7286676" cy="2833809"/>
          </a:xfrm>
        </p:grpSpPr>
        <p:sp>
          <p:nvSpPr>
            <p:cNvPr id="78" name="圆角矩形 77"/>
            <p:cNvSpPr/>
            <p:nvPr/>
          </p:nvSpPr>
          <p:spPr>
            <a:xfrm>
              <a:off x="928662" y="1785277"/>
              <a:ext cx="7286676" cy="242954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83" name="流程图: 终止 82"/>
            <p:cNvSpPr/>
            <p:nvPr/>
          </p:nvSpPr>
          <p:spPr>
            <a:xfrm>
              <a:off x="1503898" y="1381009"/>
              <a:ext cx="1863400" cy="610439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性质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2-3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>
              <a:xfrm>
                <a:off x="857561" y="3318954"/>
                <a:ext cx="5871007" cy="517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e>
                      </m:d>
                      <m:r>
                        <a:rPr lang="en-US" altLang="zh-CN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𝒌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,⋯,</m:t>
                          </m:r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𝒌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61" y="3318954"/>
                <a:ext cx="5871007" cy="5178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/>
          <p:cNvSpPr/>
          <p:nvPr/>
        </p:nvSpPr>
        <p:spPr>
          <a:xfrm>
            <a:off x="327133" y="697073"/>
            <a:ext cx="34659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行列式的线性性质：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行列式的性质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1039477" y="1605853"/>
                <a:ext cx="3847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设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77" y="1605853"/>
                <a:ext cx="38472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635" r="-22222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1424198" y="1597215"/>
                <a:ext cx="25092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198" y="1597215"/>
                <a:ext cx="250927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190" r="-3893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4343260" y="1597215"/>
            <a:ext cx="3532827" cy="369332"/>
            <a:chOff x="3198418" y="1093375"/>
            <a:chExt cx="3532827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3526568" y="1093375"/>
                  <a:ext cx="189128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568" y="1093375"/>
                  <a:ext cx="1891287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823" r="-5145" b="-3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3198418" y="1093375"/>
                  <a:ext cx="35328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则</m:t>
                      </m:r>
                    </m:oMath>
                  </a14:m>
                  <a:r>
                    <a:rPr lang="zh-CN" altLang="en-US" sz="2400" dirty="0" smtClean="0"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                       表示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|</m:t>
                      </m:r>
                    </m:oMath>
                  </a14:m>
                  <a:r>
                    <a:rPr lang="zh-CN" altLang="en-US" sz="2400" dirty="0" smtClean="0"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   </a:t>
                  </a:r>
                  <a:endParaRPr lang="zh-CN" altLang="en-US" sz="24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8418" y="1093375"/>
                  <a:ext cx="353282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793" t="-25000" b="-5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1258312" y="4699638"/>
                <a:ext cx="3589687" cy="523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,⋯, </m:t>
                          </m:r>
                          <m:sSub>
                            <m:sSubPr>
                              <m:ctrlP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12" y="4699638"/>
                <a:ext cx="3589687" cy="52309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857561" y="4176546"/>
                <a:ext cx="5491623" cy="523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,⋯, </m:t>
                          </m:r>
                          <m:sSub>
                            <m:sSubPr>
                              <m:ctrlP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+|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𝒋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61" y="4176546"/>
                <a:ext cx="5491623" cy="52309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20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42" grpId="0"/>
      <p:bldP spid="35" grpId="0"/>
      <p:bldP spid="43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836207" y="4068078"/>
            <a:ext cx="720044" cy="5473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568" y="4431432"/>
            <a:ext cx="2384575" cy="2420888"/>
          </a:xfrm>
          <a:prstGeom prst="rect">
            <a:avLst/>
          </a:prstGeom>
        </p:spPr>
      </p:pic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>
              <a:xfrm>
                <a:off x="643425" y="2122909"/>
                <a:ext cx="5871007" cy="517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,⋯,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25" y="2122909"/>
                <a:ext cx="5871007" cy="5178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/>
              <p:cNvSpPr/>
              <p:nvPr/>
            </p:nvSpPr>
            <p:spPr>
              <a:xfrm>
                <a:off x="760454" y="3083504"/>
                <a:ext cx="31805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等式左边按第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𝑗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列展开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5" name="矩形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54" y="3083504"/>
                <a:ext cx="318054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960" t="-10526" r="-768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行列式的性质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024" y="729730"/>
            <a:ext cx="28087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性质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2-3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的证明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(1)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787441" y="4076126"/>
                <a:ext cx="3864024" cy="5301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,⋯,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41" y="4076126"/>
                <a:ext cx="3864024" cy="53014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云形标注 5"/>
              <p:cNvSpPr/>
              <p:nvPr/>
            </p:nvSpPr>
            <p:spPr>
              <a:xfrm>
                <a:off x="4542137" y="3351992"/>
                <a:ext cx="1008112" cy="576536"/>
              </a:xfrm>
              <a:prstGeom prst="cloudCallout">
                <a:avLst>
                  <a:gd name="adj1" fmla="val -49178"/>
                  <a:gd name="adj2" fmla="val 56310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|</a:t>
                </a:r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云形标注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137" y="3351992"/>
                <a:ext cx="1008112" cy="576536"/>
              </a:xfrm>
              <a:prstGeom prst="cloudCallout">
                <a:avLst>
                  <a:gd name="adj1" fmla="val -49178"/>
                  <a:gd name="adj2" fmla="val 56310"/>
                </a:avLst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235713" y="4911261"/>
                <a:ext cx="3048766" cy="49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713" y="4911261"/>
                <a:ext cx="3048766" cy="491417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/>
          <p:cNvSpPr/>
          <p:nvPr/>
        </p:nvSpPr>
        <p:spPr>
          <a:xfrm>
            <a:off x="2038848" y="2122909"/>
            <a:ext cx="623753" cy="5864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411760" y="1412776"/>
                <a:ext cx="61160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由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引理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2-1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，与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𝑗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列的</a:t>
                </a:r>
                <a:r>
                  <a:rPr lang="zh-CN" altLang="en-US" sz="2400" b="1" dirty="0">
                    <a:latin typeface="+mn-ea"/>
                    <a:ea typeface="+mn-ea"/>
                  </a:rPr>
                  <a:t>代数余子式</a:t>
                </a:r>
                <a:r>
                  <a:rPr lang="zh-CN" altLang="en-US" sz="2400" b="1" dirty="0" smtClean="0">
                    <a:latin typeface="+mn-ea"/>
                    <a:ea typeface="+mn-ea"/>
                  </a:rPr>
                  <a:t>向量相同</a:t>
                </a:r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412776"/>
                <a:ext cx="6116033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296" t="-10667" r="-109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7183479" y="1874441"/>
                <a:ext cx="1091902" cy="49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dirty="0">
                    <a:latin typeface="+mn-ea"/>
                    <a:ea typeface="+mn-ea"/>
                  </a:rPr>
                  <a:t>即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𝒋</m:t>
                            </m:r>
                          </m:sub>
                        </m:sSub>
                      </m:e>
                    </m:acc>
                  </m:oMath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479" y="1874441"/>
                <a:ext cx="1091902" cy="496674"/>
              </a:xfrm>
              <a:prstGeom prst="rect">
                <a:avLst/>
              </a:prstGeom>
              <a:blipFill rotWithShape="0">
                <a:blip r:embed="rId10"/>
                <a:stretch>
                  <a:fillRect l="-7778" t="-7317" r="-55556" b="-21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>
            <a:stCxn id="15" idx="7"/>
          </p:cNvCxnSpPr>
          <p:nvPr/>
        </p:nvCxnSpPr>
        <p:spPr>
          <a:xfrm flipV="1">
            <a:off x="2571254" y="1838880"/>
            <a:ext cx="808475" cy="369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0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20" grpId="0"/>
      <p:bldP spid="6" grpId="0" animBg="1"/>
      <p:bldP spid="29" grpId="0"/>
      <p:bldP spid="15" grpId="0" animBg="1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46531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568" y="4431432"/>
            <a:ext cx="2384575" cy="2420888"/>
          </a:xfrm>
          <a:prstGeom prst="rect">
            <a:avLst/>
          </a:prstGeom>
        </p:spPr>
      </p:pic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行列式的性质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05999" y="1171277"/>
                <a:ext cx="3589687" cy="517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,⋯, 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99" y="1171277"/>
                <a:ext cx="3589687" cy="5178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3487327" y="1151515"/>
                <a:ext cx="5491623" cy="517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,⋯, 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+|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327" y="1151515"/>
                <a:ext cx="5491623" cy="5178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53856" y="436172"/>
            <a:ext cx="33153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性质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2-3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的证明（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11560" y="4913015"/>
            <a:ext cx="5354414" cy="1520246"/>
            <a:chOff x="1320983" y="2928079"/>
            <a:chExt cx="5354414" cy="1520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1331640" y="2928079"/>
                  <a:ext cx="3286349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640" y="2928079"/>
                  <a:ext cx="3286349" cy="39908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484" r="-2968" b="-2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1320983" y="3479882"/>
                  <a:ext cx="3286349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0983" y="3479882"/>
                  <a:ext cx="3286349" cy="39908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99" r="-2783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连接符 22"/>
            <p:cNvCxnSpPr/>
            <p:nvPr/>
          </p:nvCxnSpPr>
          <p:spPr>
            <a:xfrm>
              <a:off x="3481223" y="3008165"/>
              <a:ext cx="0" cy="1440160"/>
            </a:xfrm>
            <a:prstGeom prst="line">
              <a:avLst/>
            </a:prstGeom>
            <a:ln w="38100"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右箭头 23"/>
            <p:cNvSpPr/>
            <p:nvPr/>
          </p:nvSpPr>
          <p:spPr>
            <a:xfrm>
              <a:off x="4924101" y="3327163"/>
              <a:ext cx="501338" cy="1664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5425439" y="3094165"/>
                  <a:ext cx="1249958" cy="524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zh-CN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5439" y="3094165"/>
                  <a:ext cx="1249958" cy="5244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715144" y="2035256"/>
                <a:ext cx="31805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等式左边按第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𝑗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列展开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44" y="2035256"/>
                <a:ext cx="3180542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766" t="-10526" r="-76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486981" y="6029504"/>
                <a:ext cx="3919919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81" y="6029504"/>
                <a:ext cx="3919919" cy="399084"/>
              </a:xfrm>
              <a:prstGeom prst="rect">
                <a:avLst/>
              </a:prstGeom>
              <a:blipFill rotWithShape="0">
                <a:blip r:embed="rId10"/>
                <a:stretch>
                  <a:fillRect l="-1089" r="-2022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5773013" y="5079101"/>
                <a:ext cx="840743" cy="49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013" y="5079101"/>
                <a:ext cx="840743" cy="496674"/>
              </a:xfrm>
              <a:prstGeom prst="rect">
                <a:avLst/>
              </a:prstGeom>
              <a:blipFill rotWithShape="0">
                <a:blip r:embed="rId11"/>
                <a:stretch>
                  <a:fillRect r="-47101" b="-1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919222" y="2582137"/>
                <a:ext cx="5061269" cy="596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,⋯, 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22" y="2582137"/>
                <a:ext cx="5061269" cy="59625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3554173" y="3304566"/>
                <a:ext cx="2640865" cy="5301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1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173" y="3304566"/>
                <a:ext cx="2640865" cy="53014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3652377" y="3913668"/>
                <a:ext cx="5491623" cy="517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,⋯, 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+|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377" y="3913668"/>
                <a:ext cx="5491623" cy="51783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3995936" y="1689111"/>
            <a:ext cx="2088232" cy="2160565"/>
            <a:chOff x="3995936" y="1689111"/>
            <a:chExt cx="2088232" cy="2160565"/>
          </a:xfrm>
        </p:grpSpPr>
        <p:sp>
          <p:nvSpPr>
            <p:cNvPr id="26" name="椭圆 25"/>
            <p:cNvSpPr/>
            <p:nvPr/>
          </p:nvSpPr>
          <p:spPr>
            <a:xfrm>
              <a:off x="4067944" y="3304566"/>
              <a:ext cx="792088" cy="5451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995936" y="1689111"/>
              <a:ext cx="20882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4586573" y="1712169"/>
              <a:ext cx="288032" cy="158417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5040052" y="1634406"/>
            <a:ext cx="3616962" cy="2207567"/>
            <a:chOff x="2467206" y="1689111"/>
            <a:chExt cx="3616962" cy="2207567"/>
          </a:xfrm>
        </p:grpSpPr>
        <p:sp>
          <p:nvSpPr>
            <p:cNvPr id="34" name="椭圆 33"/>
            <p:cNvSpPr/>
            <p:nvPr/>
          </p:nvSpPr>
          <p:spPr>
            <a:xfrm>
              <a:off x="2467206" y="3351568"/>
              <a:ext cx="792088" cy="5451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995936" y="1689111"/>
              <a:ext cx="20882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3200167" y="1712169"/>
              <a:ext cx="1674438" cy="16471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063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7" grpId="0"/>
      <p:bldP spid="38" grpId="0"/>
      <p:bldP spid="39" grpId="0"/>
      <p:bldP spid="41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568" y="4431432"/>
            <a:ext cx="2384575" cy="2420888"/>
          </a:xfrm>
          <a:prstGeom prst="rect">
            <a:avLst/>
          </a:prstGeom>
        </p:spPr>
      </p:pic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>
              <a:xfrm>
                <a:off x="-1362219" y="1447167"/>
                <a:ext cx="6697802" cy="9169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,⋯,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  <a:ea typeface="+mn-ea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0" dirty="0" smtClean="0"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n-ea"/>
                      </a:rPr>
                      <m:t>                                                 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</m:oMath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2219" y="1447167"/>
                <a:ext cx="6697802" cy="916918"/>
              </a:xfrm>
              <a:prstGeom prst="rect">
                <a:avLst/>
              </a:prstGeom>
              <a:blipFill rotWithShape="0">
                <a:blip r:embed="rId4"/>
                <a:stretch>
                  <a:fillRect b="-5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行列式的性质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755576" y="852922"/>
                <a:ext cx="24622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行列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式的线性运算</a:t>
                </a:r>
                <a:endParaRPr lang="zh-CN" altLang="en-US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52922"/>
                <a:ext cx="246221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693" t="-24590" r="-6436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5476563" y="1898479"/>
                <a:ext cx="32160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,⋯,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563" y="1898479"/>
                <a:ext cx="321607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705" r="-2841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940152" y="818118"/>
                <a:ext cx="2154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矩阵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的线性运算</a:t>
                </a:r>
                <a:endParaRPr lang="zh-CN" altLang="en-US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818118"/>
                <a:ext cx="215443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6497" t="-22951" r="-7627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5148064" y="856632"/>
            <a:ext cx="0" cy="2114677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539552" y="4800167"/>
            <a:ext cx="6351859" cy="1332524"/>
            <a:chOff x="1661370" y="4941661"/>
            <a:chExt cx="5193948" cy="1037795"/>
          </a:xfrm>
        </p:grpSpPr>
        <p:sp>
          <p:nvSpPr>
            <p:cNvPr id="27" name="圆角矩形 26"/>
            <p:cNvSpPr/>
            <p:nvPr/>
          </p:nvSpPr>
          <p:spPr>
            <a:xfrm>
              <a:off x="1661370" y="5225638"/>
              <a:ext cx="5193948" cy="75381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957195" y="4941661"/>
              <a:ext cx="1177408" cy="450292"/>
              <a:chOff x="706483" y="1064568"/>
              <a:chExt cx="2552371" cy="450292"/>
            </a:xfrm>
          </p:grpSpPr>
          <p:sp>
            <p:nvSpPr>
              <p:cNvPr id="33" name="圆角矩形 32"/>
              <p:cNvSpPr/>
              <p:nvPr/>
            </p:nvSpPr>
            <p:spPr>
              <a:xfrm>
                <a:off x="706483" y="1064568"/>
                <a:ext cx="2418073" cy="45029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868209" y="1107382"/>
                <a:ext cx="2390645" cy="395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推论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2-2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755576" y="3275690"/>
                <a:ext cx="3392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|=|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,⋯,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275690"/>
                <a:ext cx="339240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698" r="-2698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3996952" y="3249061"/>
                <a:ext cx="307673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952" y="3249061"/>
                <a:ext cx="3076733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1232711" y="3816146"/>
                <a:ext cx="36724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711" y="3816146"/>
                <a:ext cx="3672408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4663089" y="3847185"/>
                <a:ext cx="336933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=⋯=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089" y="3847185"/>
                <a:ext cx="3369333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1104609" y="5441810"/>
                <a:ext cx="20978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609" y="5441810"/>
                <a:ext cx="2097818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3202427" y="5437869"/>
                <a:ext cx="31743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为方阵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的阶数。</a:t>
                </a:r>
                <a:endParaRPr lang="zh-CN" altLang="en-US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427" y="5437869"/>
                <a:ext cx="3174395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5758" t="-22951" r="-4223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56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9" grpId="0"/>
      <p:bldP spid="37" grpId="0"/>
      <p:bldP spid="39" grpId="0"/>
      <p:bldP spid="41" grpId="0"/>
      <p:bldP spid="45" grpId="0"/>
      <p:bldP spid="48" grpId="0"/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行列式的性质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17164" y="858154"/>
            <a:ext cx="6351859" cy="1332524"/>
            <a:chOff x="1661370" y="4941661"/>
            <a:chExt cx="5193948" cy="1037795"/>
          </a:xfrm>
        </p:grpSpPr>
        <p:sp>
          <p:nvSpPr>
            <p:cNvPr id="27" name="圆角矩形 26"/>
            <p:cNvSpPr/>
            <p:nvPr/>
          </p:nvSpPr>
          <p:spPr>
            <a:xfrm>
              <a:off x="1661370" y="5225638"/>
              <a:ext cx="5193948" cy="75381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957195" y="4941661"/>
              <a:ext cx="1177408" cy="450292"/>
              <a:chOff x="706483" y="1064568"/>
              <a:chExt cx="2552371" cy="450292"/>
            </a:xfrm>
          </p:grpSpPr>
          <p:sp>
            <p:nvSpPr>
              <p:cNvPr id="33" name="圆角矩形 32"/>
              <p:cNvSpPr/>
              <p:nvPr/>
            </p:nvSpPr>
            <p:spPr>
              <a:xfrm>
                <a:off x="706483" y="1064568"/>
                <a:ext cx="2418073" cy="45029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868209" y="1107382"/>
                <a:ext cx="2390645" cy="395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推论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2-2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1582221" y="1499797"/>
                <a:ext cx="20978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221" y="1499797"/>
                <a:ext cx="209781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3680039" y="1495856"/>
                <a:ext cx="31743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为方阵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的阶数。</a:t>
                </a:r>
                <a:endParaRPr lang="zh-CN" altLang="en-US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039" y="1495856"/>
                <a:ext cx="317439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962" t="-22951" r="-423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979194"/>
            <a:ext cx="2267744" cy="187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691680" y="2795915"/>
                <a:ext cx="31706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1" dirty="0" smtClean="0">
                    <a:latin typeface="+mn-ea"/>
                    <a:ea typeface="+mn-ea"/>
                  </a:rPr>
                  <a:t>练习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 ?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795915"/>
                <a:ext cx="317061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962" t="-2500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799416" y="3685038"/>
                <a:ext cx="3285130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1" dirty="0" smtClean="0">
                    <a:latin typeface="+mn-ea"/>
                    <a:ea typeface="+mn-ea"/>
                  </a:rPr>
                  <a:t>应为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416" y="3685038"/>
                <a:ext cx="3285130" cy="375872"/>
              </a:xfrm>
              <a:prstGeom prst="rect">
                <a:avLst/>
              </a:prstGeom>
              <a:blipFill rotWithShape="0">
                <a:blip r:embed="rId7"/>
                <a:stretch>
                  <a:fillRect l="-5566" t="-24590" r="-4082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5084546" y="3446237"/>
                <a:ext cx="2605457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+mn-ea"/>
                        </a:rPr>
                        <m:t>=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为奇数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 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为偶数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546" y="3446237"/>
                <a:ext cx="2605457" cy="82381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959164" y="2311926"/>
                <a:ext cx="1017906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8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64" y="2311926"/>
                <a:ext cx="1017906" cy="123110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843808" y="5085184"/>
                <a:ext cx="56939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1" dirty="0" smtClean="0">
                    <a:latin typeface="+mn-ea"/>
                    <a:ea typeface="+mn-ea"/>
                  </a:rPr>
                  <a:t>练习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证明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奇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数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阶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反对称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有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5085184"/>
                <a:ext cx="5693931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319" t="-2459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343775" y="5967798"/>
                <a:ext cx="26336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775" y="5967798"/>
                <a:ext cx="263367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463" r="-3472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870923" y="5919618"/>
                <a:ext cx="15068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|=|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923" y="5919618"/>
                <a:ext cx="1506887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6478" t="-9211" r="-202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808870" y="5919618"/>
                <a:ext cx="12077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=−|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870" y="5919618"/>
                <a:ext cx="1207703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724128" y="3861048"/>
            <a:ext cx="2160240" cy="409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7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6" grpId="0"/>
      <p:bldP spid="2" grpId="0"/>
      <p:bldP spid="18" grpId="0"/>
      <p:bldP spid="19" grpId="0"/>
      <p:bldP spid="3" grpId="0"/>
      <p:bldP spid="4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行列式的性质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755576" y="852922"/>
                <a:ext cx="24622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行列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式的线性运算</a:t>
                </a:r>
                <a:endParaRPr lang="zh-CN" altLang="en-US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52922"/>
                <a:ext cx="246221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693" t="-24590" r="-6436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755576" y="3665771"/>
                <a:ext cx="52446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665771"/>
                <a:ext cx="5244641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116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611560" y="1368619"/>
                <a:ext cx="3589687" cy="517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,⋯, 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368619"/>
                <a:ext cx="3589687" cy="5178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2032498" y="1906856"/>
                <a:ext cx="5491623" cy="517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,⋯, 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+|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498" y="1906856"/>
                <a:ext cx="5491623" cy="51783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827584" y="3067910"/>
                <a:ext cx="2154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矩阵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的线性运算</a:t>
                </a:r>
                <a:endParaRPr lang="zh-CN" altLang="en-US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067910"/>
                <a:ext cx="215443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516" t="-22951" r="-7649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 flipH="1">
            <a:off x="656178" y="2700916"/>
            <a:ext cx="4367477" cy="22605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874680" y="4627374"/>
                <a:ext cx="26200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680" y="4627374"/>
                <a:ext cx="2620076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3497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/>
          <p:cNvCxnSpPr/>
          <p:nvPr/>
        </p:nvCxnSpPr>
        <p:spPr>
          <a:xfrm>
            <a:off x="0" y="42210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438274" y="5293962"/>
                <a:ext cx="2524089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274" y="5293962"/>
                <a:ext cx="2524089" cy="65729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4370290" y="5293962"/>
                <a:ext cx="2306529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290" y="5293962"/>
                <a:ext cx="2306529" cy="65729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475656" y="6149595"/>
                <a:ext cx="2301078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6149595"/>
                <a:ext cx="2301078" cy="65729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996134" y="4627374"/>
                <a:ext cx="9233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注意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：</a:t>
                </a:r>
                <a:endPara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134" y="4627374"/>
                <a:ext cx="923330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4474" t="-22951" r="-19737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729" y="4484653"/>
            <a:ext cx="626244" cy="62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684098" y="5437944"/>
                <a:ext cx="692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反例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98" y="5437944"/>
                <a:ext cx="692497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3158" r="-13158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610564" y="6252556"/>
                <a:ext cx="19276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=8−4=4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64" y="6252556"/>
                <a:ext cx="1927644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5292080" y="6248514"/>
                <a:ext cx="23189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0=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6248514"/>
                <a:ext cx="2318904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6876256" y="5345611"/>
                <a:ext cx="14341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5345611"/>
                <a:ext cx="1434111" cy="46166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6855401" y="5710352"/>
                <a:ext cx="20895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−1+1=0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401" y="5710352"/>
                <a:ext cx="2089546" cy="46166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53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9" grpId="0"/>
      <p:bldP spid="17" grpId="0"/>
      <p:bldP spid="10" grpId="0"/>
      <p:bldP spid="26" grpId="0"/>
      <p:bldP spid="27" grpId="0"/>
      <p:bldP spid="33" grpId="0"/>
      <p:bldP spid="38" grpId="0"/>
      <p:bldP spid="11" grpId="0"/>
      <p:bldP spid="22" grpId="0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3968" y="5583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2123728" y="1415697"/>
                <a:ext cx="61220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若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的某列（行）元素都为零，则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|=0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415697"/>
                <a:ext cx="612207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189" t="-24590" r="-199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2"/>
          <p:cNvSpPr txBox="1">
            <a:spLocks noChangeArrowheads="1"/>
          </p:cNvSpPr>
          <p:nvPr/>
        </p:nvSpPr>
        <p:spPr bwMode="auto">
          <a:xfrm>
            <a:off x="4586662" y="168089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性质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467544" y="1268760"/>
            <a:ext cx="1569116" cy="5480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推论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2-2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07504" y="429309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268569" y="2528736"/>
                <a:ext cx="55437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问题：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还有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什么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样的矩阵行列式为零？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569" y="2528736"/>
                <a:ext cx="554379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64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图片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4" y="2116594"/>
            <a:ext cx="1210975" cy="12109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988" y="4437112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89463" y="5585551"/>
                <a:ext cx="61220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若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中有两列（行）完全相同，则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|=0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63" y="5585551"/>
                <a:ext cx="612207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191" t="-24590" r="-299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/>
          <p:cNvGrpSpPr/>
          <p:nvPr/>
        </p:nvGrpSpPr>
        <p:grpSpPr>
          <a:xfrm>
            <a:off x="394222" y="4885225"/>
            <a:ext cx="6589007" cy="1352087"/>
            <a:chOff x="1514392" y="5154481"/>
            <a:chExt cx="5387865" cy="1139903"/>
          </a:xfrm>
        </p:grpSpPr>
        <p:sp>
          <p:nvSpPr>
            <p:cNvPr id="36" name="圆角矩形 35"/>
            <p:cNvSpPr/>
            <p:nvPr/>
          </p:nvSpPr>
          <p:spPr>
            <a:xfrm>
              <a:off x="1514392" y="5488371"/>
              <a:ext cx="5387865" cy="8060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1927636" y="5154481"/>
              <a:ext cx="1295390" cy="52092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rgbClr val="FF0000"/>
                  </a:solidFill>
                </a:rPr>
                <a:t>性质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2-4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295030" y="3411637"/>
                <a:ext cx="2093734" cy="6572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030" y="3411637"/>
                <a:ext cx="2093734" cy="65729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4149899" y="3555619"/>
                <a:ext cx="28083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1×2−2×1=0</m:t>
                      </m:r>
                    </m:oMath>
                  </m:oMathPara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899" y="3555619"/>
                <a:ext cx="280831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435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4102159" y="3244334"/>
            <a:ext cx="93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性质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2-4</a:t>
            </a:r>
            <a:endParaRPr lang="zh-CN" altLang="en-US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451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/>
      <p:bldP spid="21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3968" y="5583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2"/>
          <p:cNvSpPr txBox="1">
            <a:spLocks noChangeArrowheads="1"/>
          </p:cNvSpPr>
          <p:nvPr/>
        </p:nvSpPr>
        <p:spPr bwMode="auto">
          <a:xfrm>
            <a:off x="4586662" y="168089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性质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047187" y="1173381"/>
            <a:ext cx="194971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数学归纳法：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537408"/>
            <a:ext cx="2116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性质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2-4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的证明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160002" y="2792150"/>
                <a:ext cx="550931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时成立，则当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+1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时，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002" y="2792150"/>
                <a:ext cx="550931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319" t="-2459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924897" y="1171851"/>
                <a:ext cx="169948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=2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时，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897" y="1171851"/>
                <a:ext cx="169948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527" t="-24590" r="-8244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047187" y="1832375"/>
                <a:ext cx="2093734" cy="6572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87" y="1832375"/>
                <a:ext cx="2093734" cy="6572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902056" y="1976357"/>
                <a:ext cx="28083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056" y="1976357"/>
                <a:ext cx="280831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669702" y="4058249"/>
                <a:ext cx="4713524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⋯+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𝑛𝑙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𝑛𝑙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</m:oMath>
                  </m:oMathPara>
                </a14:m>
                <a:endParaRPr lang="en-US" altLang="zh-CN" sz="2400" b="0" dirty="0" smtClean="0">
                  <a:latin typeface="+mn-ea"/>
                  <a:ea typeface="+mn-ea"/>
                </a:endParaRPr>
              </a:p>
              <a:p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702" y="4058249"/>
                <a:ext cx="4713524" cy="7386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160002" y="3389614"/>
                <a:ext cx="615738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𝑗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两列完全相同，按其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𝑗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列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展开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 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002" y="3389614"/>
                <a:ext cx="6157383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970" t="-2459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547729" y="4747002"/>
                <a:ext cx="6336704" cy="416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𝑠𝑙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𝑙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  <a:ea typeface="+mn-ea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,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𝑙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     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=1,2,⋯,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729" y="4747002"/>
                <a:ext cx="6336704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4238693" y="5131448"/>
            <a:ext cx="70242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168441" y="5499703"/>
                <a:ext cx="16872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−1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阶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441" y="5499703"/>
                <a:ext cx="168724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710" t="-24590" r="-5435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3059536" y="5466164"/>
                <a:ext cx="216024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的余子阵（去掉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行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列）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536" y="5466164"/>
                <a:ext cx="2160240" cy="738664"/>
              </a:xfrm>
              <a:prstGeom prst="rect">
                <a:avLst/>
              </a:prstGeom>
              <a:blipFill rotWithShape="0">
                <a:blip r:embed="rId11"/>
                <a:stretch>
                  <a:fillRect l="-8757" t="-13223" r="-2260" b="-23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5665077" y="5466164"/>
                <a:ext cx="247162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𝑗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（原矩阵位置）两列相同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077" y="5466164"/>
                <a:ext cx="2471622" cy="738664"/>
              </a:xfrm>
              <a:prstGeom prst="rect">
                <a:avLst/>
              </a:prstGeom>
              <a:blipFill rotWithShape="0">
                <a:blip r:embed="rId12"/>
                <a:stretch>
                  <a:fillRect l="-7389" t="-13223" r="-7389" b="-23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5062627" y="4794515"/>
                <a:ext cx="9001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dirty="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𝟎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FF33CC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627" y="4794515"/>
                <a:ext cx="900100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6133985" y="4041846"/>
                <a:ext cx="9001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dirty="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𝟎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FF33CC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985" y="4041846"/>
                <a:ext cx="900100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4664479" y="1160564"/>
            <a:ext cx="146950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显然成立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4548" y="5130339"/>
            <a:ext cx="99883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满足：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1160002" y="5835496"/>
            <a:ext cx="1312269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005017" y="6204828"/>
            <a:ext cx="61936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35" idx="2"/>
          </p:cNvCxnSpPr>
          <p:nvPr/>
        </p:nvCxnSpPr>
        <p:spPr>
          <a:xfrm>
            <a:off x="5665077" y="6204828"/>
            <a:ext cx="123581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0" y="263691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160002" y="3161482"/>
            <a:ext cx="2196943" cy="0"/>
          </a:xfrm>
          <a:prstGeom prst="line">
            <a:avLst/>
          </a:prstGeom>
          <a:ln w="571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5900793" y="4779515"/>
                <a:ext cx="210514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𝒔</m:t>
                      </m:r>
                      <m:r>
                        <a:rPr lang="en-US" altLang="zh-CN" sz="2400" b="1" i="1" dirty="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dirty="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𝟏</m:t>
                      </m:r>
                      <m:r>
                        <a:rPr lang="en-US" altLang="zh-CN" sz="2400" b="1" i="1" dirty="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400" b="1" i="1" dirty="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𝟐</m:t>
                      </m:r>
                      <m:r>
                        <a:rPr lang="en-US" altLang="zh-CN" sz="2400" b="1" i="1" dirty="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r>
                        <a:rPr lang="en-US" altLang="zh-CN" sz="2400" b="1" i="1" dirty="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𝒏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33CC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793" y="4779515"/>
                <a:ext cx="2105146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2258473" y="4054641"/>
                <a:ext cx="471352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  <m:r>
                            <a:rPr lang="en-US" altLang="zh-CN" sz="2400" b="1" i="1" dirty="0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𝒍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           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  <m:r>
                            <a:rPr lang="en-US" altLang="zh-CN" sz="2400" b="1" i="1" dirty="0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𝒍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𝒏𝒍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473" y="4054641"/>
                <a:ext cx="4713524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6141737" y="2316713"/>
            <a:ext cx="716543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66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✔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062627" y="5724826"/>
            <a:ext cx="589021" cy="2555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23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5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9" grpId="0"/>
      <p:bldP spid="32" grpId="0"/>
      <p:bldP spid="35" grpId="0"/>
      <p:bldP spid="40" grpId="0" animBg="1"/>
      <p:bldP spid="41" grpId="0"/>
      <p:bldP spid="22" grpId="0"/>
      <p:bldP spid="23" grpId="0"/>
      <p:bldP spid="39" grpId="0" animBg="1"/>
      <p:bldP spid="42" grpId="0"/>
      <p:bldP spid="37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548" y="4403280"/>
            <a:ext cx="2384575" cy="2420888"/>
          </a:xfrm>
          <a:prstGeom prst="rect">
            <a:avLst/>
          </a:prstGeom>
        </p:spPr>
      </p:pic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539552" y="866859"/>
            <a:ext cx="7718463" cy="605403"/>
            <a:chOff x="539552" y="866859"/>
            <a:chExt cx="7718463" cy="605403"/>
          </a:xfrm>
        </p:grpSpPr>
        <p:sp>
          <p:nvSpPr>
            <p:cNvPr id="83" name="流程图: 终止 82"/>
            <p:cNvSpPr/>
            <p:nvPr/>
          </p:nvSpPr>
          <p:spPr bwMode="auto">
            <a:xfrm>
              <a:off x="539552" y="866859"/>
              <a:ext cx="1881984" cy="605403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性质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2-3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/>
                <p:cNvSpPr/>
                <p:nvPr/>
              </p:nvSpPr>
              <p:spPr>
                <a:xfrm>
                  <a:off x="2387008" y="910643"/>
                  <a:ext cx="5871007" cy="5178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,⋯,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|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84" name="矩形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008" y="910643"/>
                  <a:ext cx="5871007" cy="51783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行列式的性质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39552" y="1800775"/>
            <a:ext cx="8153084" cy="605403"/>
            <a:chOff x="539552" y="1800775"/>
            <a:chExt cx="8153084" cy="605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2570558" y="1916994"/>
                  <a:ext cx="612207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若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方阵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中有两列（行）完全相同，则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|=0</m:t>
                      </m:r>
                    </m:oMath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558" y="1916994"/>
                  <a:ext cx="612207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191" t="-24590" r="-199" b="-491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流程图: 终止 25"/>
            <p:cNvSpPr/>
            <p:nvPr/>
          </p:nvSpPr>
          <p:spPr bwMode="auto">
            <a:xfrm>
              <a:off x="539552" y="1800775"/>
              <a:ext cx="1881984" cy="605403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性质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2-4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 flipV="1">
            <a:off x="4572036" y="1667865"/>
            <a:ext cx="669156" cy="487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906614" y="1376471"/>
            <a:ext cx="0" cy="57622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7" name="组合 9"/>
          <p:cNvGrpSpPr>
            <a:grpSpLocks/>
          </p:cNvGrpSpPr>
          <p:nvPr/>
        </p:nvGrpSpPr>
        <p:grpSpPr bwMode="auto">
          <a:xfrm>
            <a:off x="323528" y="4372981"/>
            <a:ext cx="6554126" cy="1240743"/>
            <a:chOff x="928662" y="2088449"/>
            <a:chExt cx="7286676" cy="1811048"/>
          </a:xfrm>
        </p:grpSpPr>
        <p:sp>
          <p:nvSpPr>
            <p:cNvPr id="38" name="圆角矩形 37"/>
            <p:cNvSpPr/>
            <p:nvPr/>
          </p:nvSpPr>
          <p:spPr>
            <a:xfrm>
              <a:off x="928662" y="2562245"/>
              <a:ext cx="7286676" cy="1337252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39" name="流程图: 终止 38"/>
            <p:cNvSpPr/>
            <p:nvPr/>
          </p:nvSpPr>
          <p:spPr>
            <a:xfrm>
              <a:off x="1304485" y="2088449"/>
              <a:ext cx="1880717" cy="819771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推论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2-3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755576" y="5010971"/>
                <a:ext cx="61220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若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中有两列（行）成比例，则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|=0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010971"/>
                <a:ext cx="612207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191" t="-2459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964833" y="2978963"/>
                <a:ext cx="3175120" cy="523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,⋯</m:t>
                          </m:r>
                          <m:sSub>
                            <m:sSubPr>
                              <m:ctrlP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,⋯,</m:t>
                          </m:r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𝒌</m:t>
                          </m:r>
                          <m:sSub>
                            <m:sSubPr>
                              <m:ctrlP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33" y="2978963"/>
                <a:ext cx="3175120" cy="52309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4067944" y="3006681"/>
                <a:ext cx="3456384" cy="4966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,⋯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𝒋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3006681"/>
                <a:ext cx="3456384" cy="496674"/>
              </a:xfrm>
              <a:prstGeom prst="rect">
                <a:avLst/>
              </a:prstGeom>
              <a:blipFill rotWithShape="0">
                <a:blip r:embed="rId8"/>
                <a:stretch>
                  <a:fillRect l="-353" r="-705" b="-1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73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86568" y="2636912"/>
            <a:ext cx="6078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  </a:t>
            </a:r>
            <a:r>
              <a:rPr lang="zh-CN" altLang="en-US" sz="4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行列式的</a:t>
            </a:r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</a:t>
            </a:r>
            <a:r>
              <a:rPr lang="zh-CN" altLang="en-US" sz="4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性质</a:t>
            </a:r>
            <a:endParaRPr lang="zh-CN" altLang="en-US" sz="4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78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1" y="4373205"/>
            <a:ext cx="1941299" cy="2426623"/>
          </a:xfrm>
          <a:prstGeom prst="rect">
            <a:avLst/>
          </a:prstGeom>
        </p:spPr>
      </p:pic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行列式的性质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39552" y="2542000"/>
            <a:ext cx="8153084" cy="605403"/>
            <a:chOff x="539552" y="1800775"/>
            <a:chExt cx="8153084" cy="605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2570558" y="1916994"/>
                  <a:ext cx="612207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若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方阵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中有两列（行）完全相同，则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|=0</m:t>
                      </m:r>
                    </m:oMath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558" y="1916994"/>
                  <a:ext cx="612207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91" t="-24590" r="-199" b="-491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流程图: 终止 25"/>
            <p:cNvSpPr/>
            <p:nvPr/>
          </p:nvSpPr>
          <p:spPr bwMode="auto">
            <a:xfrm>
              <a:off x="539552" y="1800775"/>
              <a:ext cx="1881984" cy="605403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性质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2-4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 flipV="1">
            <a:off x="4072322" y="2201937"/>
            <a:ext cx="669156" cy="487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406900" y="1903431"/>
            <a:ext cx="0" cy="57622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7" name="组合 9"/>
          <p:cNvGrpSpPr>
            <a:grpSpLocks/>
          </p:cNvGrpSpPr>
          <p:nvPr/>
        </p:nvGrpSpPr>
        <p:grpSpPr bwMode="auto">
          <a:xfrm>
            <a:off x="2051720" y="5177082"/>
            <a:ext cx="6839868" cy="1240743"/>
            <a:chOff x="928662" y="2088449"/>
            <a:chExt cx="7286676" cy="1811048"/>
          </a:xfrm>
        </p:grpSpPr>
        <p:sp>
          <p:nvSpPr>
            <p:cNvPr id="38" name="圆角矩形 37"/>
            <p:cNvSpPr/>
            <p:nvPr/>
          </p:nvSpPr>
          <p:spPr>
            <a:xfrm>
              <a:off x="928662" y="2562245"/>
              <a:ext cx="7286676" cy="1337252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39" name="流程图: 终止 38"/>
            <p:cNvSpPr/>
            <p:nvPr/>
          </p:nvSpPr>
          <p:spPr>
            <a:xfrm>
              <a:off x="1304485" y="2088449"/>
              <a:ext cx="1880717" cy="819771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推论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2-4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2483768" y="5815072"/>
                <a:ext cx="61220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若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中有一列是另外两列之和，则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|=0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815072"/>
                <a:ext cx="612207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189" t="-26230" r="-199" b="-47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539552" y="866532"/>
            <a:ext cx="5395244" cy="620737"/>
            <a:chOff x="539552" y="851525"/>
            <a:chExt cx="5395244" cy="620737"/>
          </a:xfrm>
        </p:grpSpPr>
        <p:sp>
          <p:nvSpPr>
            <p:cNvPr id="83" name="流程图: 终止 82"/>
            <p:cNvSpPr/>
            <p:nvPr/>
          </p:nvSpPr>
          <p:spPr bwMode="auto">
            <a:xfrm>
              <a:off x="539552" y="866859"/>
              <a:ext cx="1881984" cy="605403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性质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2-3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2345109" y="851525"/>
                  <a:ext cx="3589687" cy="5178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,⋯, </m:t>
                            </m:r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109" y="851525"/>
                  <a:ext cx="3589687" cy="51783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568192" y="1316928"/>
                <a:ext cx="5491623" cy="517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,⋯, 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+|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192" y="1316928"/>
                <a:ext cx="5491623" cy="5178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775714" y="3745260"/>
                <a:ext cx="5524478" cy="523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(</m:t>
                              </m:r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 dirty="0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b="1" i="1" dirty="0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14" y="3745260"/>
                <a:ext cx="5524478" cy="5230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931023" y="4273876"/>
                <a:ext cx="7128792" cy="8924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b="1" i="1" dirty="0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2400" b="1" i="1" dirty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b="1" i="1" dirty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023" y="4273876"/>
                <a:ext cx="7128792" cy="89242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57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2" grpId="0"/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行列式的性质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526499" y="2631734"/>
            <a:ext cx="3064841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600" dirty="0" smtClean="0">
                <a:latin typeface="+mn-ea"/>
                <a:ea typeface="+mn-ea"/>
              </a:rPr>
              <a:t>两列（行）完全相同</a:t>
            </a:r>
            <a:endParaRPr lang="zh-CN" altLang="en-US" sz="2600" dirty="0">
              <a:latin typeface="+mn-ea"/>
              <a:ea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570557" y="4204688"/>
            <a:ext cx="3017255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600" dirty="0" smtClean="0">
                <a:latin typeface="+mn-ea"/>
                <a:ea typeface="+mn-ea"/>
              </a:rPr>
              <a:t>一列是另外两列之和</a:t>
            </a:r>
            <a:endParaRPr lang="zh-CN" altLang="en-US" sz="2600" dirty="0">
              <a:latin typeface="+mn-ea"/>
              <a:ea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7584" y="927084"/>
            <a:ext cx="33123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i="0" dirty="0" smtClean="0">
                <a:solidFill>
                  <a:srgbClr val="FF0000"/>
                </a:solidFill>
                <a:latin typeface="+mj-lt"/>
                <a:ea typeface="+mn-ea"/>
              </a:rPr>
              <a:t>行列式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为零的矩阵：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556347" y="1907335"/>
            <a:ext cx="3421477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600" dirty="0" smtClean="0">
                <a:latin typeface="+mn-ea"/>
                <a:ea typeface="+mn-ea"/>
              </a:rPr>
              <a:t>某列（行）元素都为零</a:t>
            </a:r>
            <a:endParaRPr lang="zh-CN" altLang="en-US" sz="2600" dirty="0">
              <a:latin typeface="+mn-ea"/>
              <a:ea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556348" y="3376367"/>
            <a:ext cx="248817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600" dirty="0" smtClean="0">
                <a:latin typeface="+mn-ea"/>
                <a:ea typeface="+mn-ea"/>
              </a:rPr>
              <a:t>两列对应成比例</a:t>
            </a:r>
            <a:endParaRPr lang="zh-CN" altLang="en-US" sz="26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632335" y="2735656"/>
                <a:ext cx="1687683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>
                    <a:latin typeface="+mn-ea"/>
                    <a:ea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600" dirty="0"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  <m:r>
                      <a:rPr lang="en-US" altLang="zh-CN" sz="2600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600" dirty="0">
                        <a:latin typeface="Cambria Math" panose="02040503050406030204" pitchFamily="18" charset="0"/>
                        <a:ea typeface="+mn-ea"/>
                      </a:rPr>
                      <m:t>|=0</m:t>
                    </m:r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335" y="2735656"/>
                <a:ext cx="1687683" cy="492443"/>
              </a:xfrm>
              <a:prstGeom prst="rect">
                <a:avLst/>
              </a:prstGeom>
              <a:blipFill rotWithShape="0">
                <a:blip r:embed="rId3"/>
                <a:stretch>
                  <a:fillRect l="-6498" t="-11111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79512" y="2869588"/>
                <a:ext cx="2232168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若</m:t>
                    </m:r>
                  </m:oMath>
                </a14:m>
                <a:r>
                  <a:rPr lang="zh-CN" altLang="en-US" sz="2600" dirty="0">
                    <a:latin typeface="Cambria Math" panose="02040503050406030204" pitchFamily="18" charset="0"/>
                    <a:ea typeface="+mn-ea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600" dirty="0">
                    <a:latin typeface="Cambria Math" panose="02040503050406030204" pitchFamily="18" charset="0"/>
                    <a:ea typeface="+mn-ea"/>
                  </a:rPr>
                  <a:t>中有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869588"/>
                <a:ext cx="2232168" cy="492443"/>
              </a:xfrm>
              <a:prstGeom prst="rect">
                <a:avLst/>
              </a:prstGeom>
              <a:blipFill rotWithShape="0">
                <a:blip r:embed="rId4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大括号 6"/>
          <p:cNvSpPr/>
          <p:nvPr/>
        </p:nvSpPr>
        <p:spPr>
          <a:xfrm>
            <a:off x="2195736" y="1907334"/>
            <a:ext cx="429381" cy="266668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9" name="右箭头 8"/>
          <p:cNvSpPr/>
          <p:nvPr/>
        </p:nvSpPr>
        <p:spPr>
          <a:xfrm>
            <a:off x="5617386" y="2843851"/>
            <a:ext cx="1056765" cy="285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grpSp>
        <p:nvGrpSpPr>
          <p:cNvPr id="11" name="组合 10"/>
          <p:cNvGrpSpPr/>
          <p:nvPr/>
        </p:nvGrpSpPr>
        <p:grpSpPr>
          <a:xfrm>
            <a:off x="5582517" y="4725144"/>
            <a:ext cx="3352087" cy="1944216"/>
            <a:chOff x="6106591" y="4941168"/>
            <a:chExt cx="2862883" cy="1728192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4208" y="4941168"/>
              <a:ext cx="2525266" cy="1686878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6106591" y="6381328"/>
              <a:ext cx="1057697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558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8" grpId="0"/>
      <p:bldP spid="29" grpId="0"/>
      <p:bldP spid="43" grpId="0"/>
      <p:bldP spid="2" grpId="0"/>
      <p:bldP spid="3" grpId="0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行列式的性质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2195736" y="3861048"/>
                <a:ext cx="57249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+|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861048"/>
                <a:ext cx="572491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86" y="4639488"/>
            <a:ext cx="2615698" cy="221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989656" y="1544527"/>
                <a:ext cx="7164760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练习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𝑙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,  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+mn-ea"/>
                      </a:rPr>
                      <m:t>其中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+mn-ea"/>
                      </a:rPr>
                      <m:t>是数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800" i="1" dirty="0" smtClean="0">
                        <a:latin typeface="+mn-ea"/>
                        <a:ea typeface="+mn-ea"/>
                      </a:rPr>
                      <m:t>则</m:t>
                    </m:r>
                    <m:r>
                      <m:rPr>
                        <m:sty m:val="p"/>
                      </m:rPr>
                      <a:rPr lang="en-US" altLang="zh-CN" sz="2800" i="1" dirty="0" err="1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)=?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56" y="1544527"/>
                <a:ext cx="7164760" cy="861774"/>
              </a:xfrm>
              <a:prstGeom prst="rect">
                <a:avLst/>
              </a:prstGeom>
              <a:blipFill rotWithShape="0">
                <a:blip r:embed="rId5"/>
                <a:stretch>
                  <a:fillRect l="-2976" t="-14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2555776" y="4545451"/>
                <a:ext cx="30963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=0+0=0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545451"/>
                <a:ext cx="3096344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869895" y="5283613"/>
                <a:ext cx="58664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可以推广</m:t>
                      </m:r>
                      <m:r>
                        <a:rPr lang="zh-CN" alt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到</m:t>
                      </m:r>
                      <m:r>
                        <a:rPr lang="zh-CN" alt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更多</m:t>
                      </m:r>
                      <m:r>
                        <a:rPr lang="zh-CN" alt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列</m:t>
                      </m:r>
                      <m:r>
                        <a:rPr lang="zh-CN" alt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（</m:t>
                      </m:r>
                      <m:r>
                        <a:rPr lang="zh-CN" alt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行</m:t>
                      </m:r>
                      <m:r>
                        <a:rPr lang="zh-CN" alt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）的</m:t>
                      </m:r>
                      <m:r>
                        <a:rPr lang="zh-CN" alt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线性</m:t>
                      </m:r>
                      <m:r>
                        <a:rPr lang="zh-CN" alt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组合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895" y="5283613"/>
                <a:ext cx="586644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2456350" y="2886921"/>
                <a:ext cx="39011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sz="2800" dirty="0"/>
                            <m:t>,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350" y="2886921"/>
                <a:ext cx="3901100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38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4" grpId="0"/>
      <p:bldP spid="25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6485" y="2636912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四  初等变换对行列式的改变</a:t>
            </a:r>
            <a:endParaRPr lang="zh-CN" altLang="en-US" sz="4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79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539552" y="866859"/>
            <a:ext cx="7442519" cy="605403"/>
            <a:chOff x="539552" y="866859"/>
            <a:chExt cx="7442519" cy="605403"/>
          </a:xfrm>
        </p:grpSpPr>
        <p:sp>
          <p:nvSpPr>
            <p:cNvPr id="83" name="流程图: 终止 82"/>
            <p:cNvSpPr/>
            <p:nvPr/>
          </p:nvSpPr>
          <p:spPr bwMode="auto">
            <a:xfrm>
              <a:off x="539552" y="866859"/>
              <a:ext cx="1440160" cy="605403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性质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2-3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/>
                <p:cNvSpPr/>
                <p:nvPr/>
              </p:nvSpPr>
              <p:spPr>
                <a:xfrm>
                  <a:off x="2111064" y="924387"/>
                  <a:ext cx="5871007" cy="5178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,⋯,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|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84" name="矩形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064" y="924387"/>
                  <a:ext cx="5871007" cy="51783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行列式的性质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825696" y="2206366"/>
                <a:ext cx="782650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696" y="2206366"/>
                <a:ext cx="782650" cy="399084"/>
              </a:xfrm>
              <a:prstGeom prst="rect">
                <a:avLst/>
              </a:prstGeom>
              <a:blipFill rotWithShape="0">
                <a:blip r:embed="rId4"/>
                <a:stretch>
                  <a:fillRect l="-11719" t="-1538" r="-468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2111064" y="1621200"/>
            <a:ext cx="2304256" cy="750547"/>
            <a:chOff x="2111064" y="1621200"/>
            <a:chExt cx="2304256" cy="750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2111064" y="1910082"/>
                  <a:ext cx="2304256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                     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𝐵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064" y="1910082"/>
                  <a:ext cx="2304256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组合 3"/>
            <p:cNvGrpSpPr/>
            <p:nvPr/>
          </p:nvGrpSpPr>
          <p:grpSpPr>
            <a:xfrm>
              <a:off x="2435673" y="1621200"/>
              <a:ext cx="1584176" cy="476466"/>
              <a:chOff x="1619672" y="2016430"/>
              <a:chExt cx="1584176" cy="476466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>
                <a:off x="1619672" y="2492896"/>
                <a:ext cx="15841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2138830" y="2016430"/>
                    <a:ext cx="49648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i="1" dirty="0"/>
                  </a:p>
                </p:txBody>
              </p:sp>
            </mc:Choice>
            <mc:Fallback xmlns="">
              <p:sp>
                <p:nvSpPr>
                  <p:cNvPr id="12" name="文本框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8830" y="2016430"/>
                    <a:ext cx="496483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3580" r="-3704" b="-180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784891" y="1865968"/>
                <a:ext cx="3277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则有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𝐵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≠0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891" y="1865968"/>
                <a:ext cx="3277885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974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1247028" y="186596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i="0" dirty="0" smtClean="0">
                <a:latin typeface="+mj-lt"/>
                <a:ea typeface="+mn-ea"/>
              </a:rPr>
              <a:t>倍乘</a:t>
            </a:r>
            <a:endParaRPr lang="zh-CN" altLang="en-US" sz="24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86007" y="3233477"/>
                <a:ext cx="453650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]                        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07" y="3233477"/>
                <a:ext cx="4536504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403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3307648" y="3077933"/>
            <a:ext cx="1584176" cy="451771"/>
            <a:chOff x="1619672" y="2041125"/>
            <a:chExt cx="1584176" cy="451771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1619672" y="2492896"/>
              <a:ext cx="15841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1837978" y="2041125"/>
                  <a:ext cx="1094980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7978" y="2041125"/>
                  <a:ext cx="1094980" cy="39908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222" r="-1111" b="-2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文本框 22"/>
          <p:cNvSpPr txBox="1"/>
          <p:nvPr/>
        </p:nvSpPr>
        <p:spPr>
          <a:xfrm>
            <a:off x="140803" y="323347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i="0" dirty="0" smtClean="0">
                <a:latin typeface="+mj-lt"/>
                <a:ea typeface="+mn-ea"/>
              </a:rPr>
              <a:t>倍加</a:t>
            </a:r>
            <a:endParaRPr lang="zh-CN" altLang="en-US" sz="24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35840" y="3258664"/>
                <a:ext cx="4022896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840" y="3258664"/>
                <a:ext cx="4022896" cy="491417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/>
          <p:cNvCxnSpPr/>
          <p:nvPr/>
        </p:nvCxnSpPr>
        <p:spPr>
          <a:xfrm>
            <a:off x="0" y="2874117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810720" y="3975147"/>
                <a:ext cx="6462752" cy="517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⋯ 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+|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𝒌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720" y="3975147"/>
                <a:ext cx="6462752" cy="51783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289280" y="4046296"/>
                <a:ext cx="7735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280" y="4046296"/>
                <a:ext cx="773578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809031" y="4547325"/>
                <a:ext cx="182653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+0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031" y="4547325"/>
                <a:ext cx="1826537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9"/>
          <p:cNvGrpSpPr>
            <a:grpSpLocks/>
          </p:cNvGrpSpPr>
          <p:nvPr/>
        </p:nvGrpSpPr>
        <p:grpSpPr bwMode="auto">
          <a:xfrm>
            <a:off x="1458261" y="5301208"/>
            <a:ext cx="6554126" cy="1191809"/>
            <a:chOff x="928662" y="2159875"/>
            <a:chExt cx="7286676" cy="1739622"/>
          </a:xfrm>
        </p:grpSpPr>
        <p:sp>
          <p:nvSpPr>
            <p:cNvPr id="34" name="圆角矩形 33"/>
            <p:cNvSpPr/>
            <p:nvPr/>
          </p:nvSpPr>
          <p:spPr>
            <a:xfrm>
              <a:off x="928662" y="2562245"/>
              <a:ext cx="7286676" cy="1337252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35" name="流程图: 终止 34"/>
            <p:cNvSpPr/>
            <p:nvPr/>
          </p:nvSpPr>
          <p:spPr>
            <a:xfrm>
              <a:off x="1310527" y="2159875"/>
              <a:ext cx="1880717" cy="819770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性质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2-5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2828695" y="5940645"/>
            <a:ext cx="41764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倍加变换不改变矩阵的行列式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591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14" grpId="0"/>
      <p:bldP spid="16" grpId="0"/>
      <p:bldP spid="23" grpId="0"/>
      <p:bldP spid="6" grpId="0"/>
      <p:bldP spid="26" grpId="0"/>
      <p:bldP spid="27" grpId="0"/>
      <p:bldP spid="29" grpId="0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548" y="4403280"/>
            <a:ext cx="2384575" cy="2420888"/>
          </a:xfrm>
          <a:prstGeom prst="rect">
            <a:avLst/>
          </a:prstGeom>
        </p:spPr>
      </p:pic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>
              <a:xfrm>
                <a:off x="2195736" y="1556792"/>
                <a:ext cx="505617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1" dirty="0" smtClean="0">
                    <a:latin typeface="+mn-ea"/>
                    <a:ea typeface="+mn-ea"/>
                  </a:rPr>
                  <a:t>对调</a:t>
                </a:r>
                <a:r>
                  <a:rPr lang="en-US" altLang="zh-CN" sz="2400" b="1" dirty="0" smtClean="0">
                    <a:latin typeface="+mn-ea"/>
                    <a:ea typeface="+mn-ea"/>
                  </a:rPr>
                  <a:t>=</a:t>
                </a:r>
                <a:r>
                  <a:rPr lang="zh-CN" altLang="en-US" sz="2400" b="1" dirty="0" smtClean="0">
                    <a:latin typeface="+mn-ea"/>
                    <a:ea typeface="+mn-ea"/>
                  </a:rPr>
                  <a:t>三次倍加</a:t>
                </a:r>
                <a:r>
                  <a:rPr lang="en-US" altLang="zh-CN" sz="2400" b="1" dirty="0" smtClean="0">
                    <a:latin typeface="+mn-ea"/>
                    <a:ea typeface="+mn-ea"/>
                  </a:rPr>
                  <a:t>+</a:t>
                </a:r>
                <a:r>
                  <a:rPr lang="zh-CN" altLang="en-US" sz="2400" b="1" dirty="0" smtClean="0">
                    <a:latin typeface="+mn-ea"/>
                    <a:ea typeface="+mn-ea"/>
                  </a:rPr>
                  <a:t>一次倍乘（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×(−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zh-CN" altLang="en-US" sz="2400" b="1" dirty="0" smtClean="0">
                    <a:latin typeface="+mn-ea"/>
                    <a:ea typeface="+mn-ea"/>
                  </a:rPr>
                  <a:t>）</a:t>
                </a:r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556792"/>
                <a:ext cx="505617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4819" t="-10526" r="-4819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行列式的性质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00919" y="2846772"/>
                <a:ext cx="17638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倍乘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×−1</m:t>
                      </m:r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919" y="2846772"/>
                <a:ext cx="17638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190" r="-3114" b="-3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2630731" y="2316233"/>
            <a:ext cx="2304256" cy="696056"/>
            <a:chOff x="2111064" y="1675691"/>
            <a:chExt cx="2304256" cy="6960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2111064" y="1910082"/>
                  <a:ext cx="2304256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                     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𝐵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064" y="1910082"/>
                  <a:ext cx="2304256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组合 3"/>
            <p:cNvGrpSpPr/>
            <p:nvPr/>
          </p:nvGrpSpPr>
          <p:grpSpPr>
            <a:xfrm>
              <a:off x="2435673" y="1675691"/>
              <a:ext cx="1584176" cy="421975"/>
              <a:chOff x="1619672" y="2070921"/>
              <a:chExt cx="1584176" cy="421975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>
                <a:off x="1619672" y="2492896"/>
                <a:ext cx="15841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1796207" y="2070921"/>
                <a:ext cx="12311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>
                    <a:latin typeface="+mn-ea"/>
                    <a:ea typeface="+mn-ea"/>
                  </a:rPr>
                  <a:t>倍加不变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304558" y="2506510"/>
                <a:ext cx="2228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则有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𝐵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58" y="2506510"/>
                <a:ext cx="2228046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409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1270042" y="25506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j-lt"/>
                <a:ea typeface="+mn-ea"/>
              </a:rPr>
              <a:t>一次对调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pSp>
        <p:nvGrpSpPr>
          <p:cNvPr id="33" name="组合 9"/>
          <p:cNvGrpSpPr>
            <a:grpSpLocks/>
          </p:cNvGrpSpPr>
          <p:nvPr/>
        </p:nvGrpSpPr>
        <p:grpSpPr bwMode="auto">
          <a:xfrm>
            <a:off x="611560" y="3544457"/>
            <a:ext cx="7217449" cy="1498842"/>
            <a:chOff x="928661" y="2159875"/>
            <a:chExt cx="8024138" cy="1739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圆角矩形 33"/>
                <p:cNvSpPr/>
                <p:nvPr/>
              </p:nvSpPr>
              <p:spPr>
                <a:xfrm>
                  <a:off x="928661" y="2562245"/>
                  <a:ext cx="8024138" cy="1337252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400" dirty="0" smtClean="0">
                      <a:latin typeface="+mn-ea"/>
                    </a:rPr>
                    <a:t>若对方阵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进行</m:t>
                      </m:r>
                    </m:oMath>
                  </a14:m>
                  <a:r>
                    <a:rPr lang="zh-CN" altLang="en-US" sz="2400" dirty="0" smtClean="0">
                      <a:latin typeface="+mn-ea"/>
                    </a:rPr>
                    <a:t>一次对调变换得到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r>
                    <a:rPr lang="zh-CN" altLang="en-US" sz="2400" dirty="0" smtClean="0">
                      <a:latin typeface="+mn-ea"/>
                    </a:rPr>
                    <a:t>，则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|=−|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4" name="圆角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661" y="2562245"/>
                  <a:ext cx="8024138" cy="1337252"/>
                </a:xfrm>
                <a:prstGeom prst="round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流程图: 终止 34"/>
            <p:cNvSpPr/>
            <p:nvPr/>
          </p:nvSpPr>
          <p:spPr>
            <a:xfrm>
              <a:off x="1310527" y="2159875"/>
              <a:ext cx="1880717" cy="819770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性质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2-6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38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行列式的性质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56298" y="1844824"/>
            <a:ext cx="7491753" cy="985725"/>
            <a:chOff x="649506" y="1621200"/>
            <a:chExt cx="7491753" cy="985725"/>
          </a:xfrm>
        </p:grpSpPr>
        <p:grpSp>
          <p:nvGrpSpPr>
            <p:cNvPr id="10" name="组合 9"/>
            <p:cNvGrpSpPr/>
            <p:nvPr/>
          </p:nvGrpSpPr>
          <p:grpSpPr>
            <a:xfrm>
              <a:off x="2111064" y="1621200"/>
              <a:ext cx="2304256" cy="750547"/>
              <a:chOff x="2111064" y="1621200"/>
              <a:chExt cx="2304256" cy="7505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矩形 20"/>
                  <p:cNvSpPr/>
                  <p:nvPr/>
                </p:nvSpPr>
                <p:spPr>
                  <a:xfrm>
                    <a:off x="2111064" y="1910082"/>
                    <a:ext cx="2304256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                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oMath>
                      </m:oMathPara>
                    </a14:m>
                    <a:endParaRPr lang="zh-CN" altLang="en-US" sz="2400" b="1" dirty="0">
                      <a:solidFill>
                        <a:srgbClr val="FF0000"/>
                      </a:solidFill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21" name="矩形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1064" y="1910082"/>
                    <a:ext cx="2304256" cy="46166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" name="组合 3"/>
              <p:cNvGrpSpPr/>
              <p:nvPr/>
            </p:nvGrpSpPr>
            <p:grpSpPr>
              <a:xfrm>
                <a:off x="2435673" y="1621200"/>
                <a:ext cx="1584176" cy="476466"/>
                <a:chOff x="1619672" y="2016430"/>
                <a:chExt cx="1584176" cy="476466"/>
              </a:xfrm>
            </p:grpSpPr>
            <p:cxnSp>
              <p:nvCxnSpPr>
                <p:cNvPr id="5" name="直接箭头连接符 4"/>
                <p:cNvCxnSpPr/>
                <p:nvPr/>
              </p:nvCxnSpPr>
              <p:spPr>
                <a:xfrm>
                  <a:off x="1619672" y="2492896"/>
                  <a:ext cx="15841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文本框 11"/>
                    <p:cNvSpPr txBox="1"/>
                    <p:nvPr/>
                  </p:nvSpPr>
                  <p:spPr>
                    <a:xfrm>
                      <a:off x="2138830" y="2016430"/>
                      <a:ext cx="4750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i="1" dirty="0"/>
                    </a:p>
                  </p:txBody>
                </p:sp>
              </mc:Choice>
              <mc:Fallback xmlns="">
                <p:sp>
                  <p:nvSpPr>
                    <p:cNvPr id="12" name="文本框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8830" y="2016430"/>
                      <a:ext cx="475002" cy="369332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4103" r="-3846" b="-180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" name="组合 10"/>
            <p:cNvGrpSpPr/>
            <p:nvPr/>
          </p:nvGrpSpPr>
          <p:grpSpPr>
            <a:xfrm>
              <a:off x="649506" y="1865968"/>
              <a:ext cx="7491753" cy="740957"/>
              <a:chOff x="649506" y="1865968"/>
              <a:chExt cx="7491753" cy="7409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2825696" y="2206366"/>
                    <a:ext cx="804131" cy="4005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+mn-ea"/>
                            </a:rPr>
                            <m:t>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i="1" dirty="0"/>
                  </a:p>
                </p:txBody>
              </p:sp>
            </mc:Choice>
            <mc:Fallback xmlns=""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696" y="2206366"/>
                    <a:ext cx="804131" cy="40055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2214" t="-1515" r="-5344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4784891" y="1865968"/>
                    <a:ext cx="335636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dirty="0" smtClean="0">
                        <a:latin typeface="+mn-ea"/>
                        <a:ea typeface="+mn-ea"/>
                      </a:rPr>
                      <a:t>则有</a:t>
                    </a:r>
                    <a14:m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𝐵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|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|,   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≠0</m:t>
                        </m:r>
                      </m:oMath>
                    </a14:m>
                    <a:endParaRPr lang="zh-CN" altLang="en-US" sz="24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2" name="文本框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4891" y="1865968"/>
                    <a:ext cx="3356368" cy="46166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72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文本框 13"/>
              <p:cNvSpPr txBox="1"/>
              <p:nvPr/>
            </p:nvSpPr>
            <p:spPr>
              <a:xfrm>
                <a:off x="649506" y="1910081"/>
                <a:ext cx="15680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i="0" dirty="0" smtClean="0">
                    <a:latin typeface="+mj-lt"/>
                    <a:ea typeface="+mn-ea"/>
                  </a:rPr>
                  <a:t>（</a:t>
                </a:r>
                <a:r>
                  <a:rPr lang="en-US" altLang="zh-CN" sz="2400" b="1" i="0" dirty="0" smtClean="0">
                    <a:latin typeface="+mj-lt"/>
                    <a:ea typeface="+mn-ea"/>
                  </a:rPr>
                  <a:t>1</a:t>
                </a:r>
                <a:r>
                  <a:rPr lang="zh-CN" altLang="en-US" sz="2400" b="1" i="0" dirty="0" smtClean="0">
                    <a:latin typeface="+mj-lt"/>
                    <a:ea typeface="+mn-ea"/>
                  </a:rPr>
                  <a:t>）倍乘</a:t>
                </a:r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646990" y="3228195"/>
            <a:ext cx="6229266" cy="461665"/>
            <a:chOff x="-26012" y="5204653"/>
            <a:chExt cx="4885122" cy="461665"/>
          </a:xfrm>
        </p:grpSpPr>
        <p:sp>
          <p:nvSpPr>
            <p:cNvPr id="23" name="文本框 22"/>
            <p:cNvSpPr txBox="1"/>
            <p:nvPr/>
          </p:nvSpPr>
          <p:spPr>
            <a:xfrm>
              <a:off x="-26012" y="5204653"/>
              <a:ext cx="1230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i="0" dirty="0" smtClean="0">
                  <a:latin typeface="+mj-lt"/>
                  <a:ea typeface="+mn-ea"/>
                </a:rPr>
                <a:t>（</a:t>
              </a:r>
              <a:r>
                <a:rPr lang="en-US" altLang="zh-CN" sz="2400" b="1" i="0" dirty="0" smtClean="0">
                  <a:latin typeface="+mj-lt"/>
                  <a:ea typeface="+mn-ea"/>
                </a:rPr>
                <a:t>2</a:t>
              </a:r>
              <a:r>
                <a:rPr lang="zh-CN" altLang="en-US" sz="2400" b="1" i="0" dirty="0" smtClean="0">
                  <a:latin typeface="+mj-lt"/>
                  <a:ea typeface="+mn-ea"/>
                </a:rPr>
                <a:t>）倍加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78238" y="5249873"/>
              <a:ext cx="318087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dirty="0" smtClean="0">
                  <a:latin typeface="+mn-ea"/>
                  <a:ea typeface="+mn-ea"/>
                </a:rPr>
                <a:t>倍加变换不改变行列式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07926" y="821194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初等变换对行列式的作用：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90996" y="3989703"/>
            <a:ext cx="6328733" cy="737826"/>
            <a:chOff x="828288" y="4081275"/>
            <a:chExt cx="6328733" cy="737826"/>
          </a:xfrm>
        </p:grpSpPr>
        <p:grpSp>
          <p:nvGrpSpPr>
            <p:cNvPr id="38" name="组合 37"/>
            <p:cNvGrpSpPr/>
            <p:nvPr/>
          </p:nvGrpSpPr>
          <p:grpSpPr>
            <a:xfrm>
              <a:off x="2699792" y="4333574"/>
              <a:ext cx="2304256" cy="461665"/>
              <a:chOff x="2111064" y="1841195"/>
              <a:chExt cx="2304256" cy="4616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矩形 38"/>
                  <p:cNvSpPr/>
                  <p:nvPr/>
                </p:nvSpPr>
                <p:spPr>
                  <a:xfrm>
                    <a:off x="2111064" y="1841195"/>
                    <a:ext cx="2304256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                       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oMath>
                      </m:oMathPara>
                    </a14:m>
                    <a:endParaRPr lang="zh-CN" altLang="en-US" sz="2400" b="1" dirty="0">
                      <a:solidFill>
                        <a:srgbClr val="FF0000"/>
                      </a:solidFill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39" name="矩形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1064" y="1841195"/>
                    <a:ext cx="2304256" cy="46166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接箭头连接符 40"/>
              <p:cNvCxnSpPr/>
              <p:nvPr/>
            </p:nvCxnSpPr>
            <p:spPr>
              <a:xfrm>
                <a:off x="2435673" y="2097666"/>
                <a:ext cx="15841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4928975" y="4312107"/>
                  <a:ext cx="222804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 smtClean="0">
                      <a:latin typeface="+mn-ea"/>
                      <a:ea typeface="+mn-ea"/>
                    </a:rPr>
                    <a:t>则有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</m:oMath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975" y="4312107"/>
                  <a:ext cx="2228046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098"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文本框 43"/>
            <p:cNvSpPr txBox="1"/>
            <p:nvPr/>
          </p:nvSpPr>
          <p:spPr>
            <a:xfrm>
              <a:off x="3009944" y="40812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+mn-ea"/>
                </a:rPr>
                <a:t>一次对调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28288" y="4357436"/>
              <a:ext cx="16033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i="0" dirty="0" smtClean="0">
                  <a:latin typeface="+mj-lt"/>
                  <a:ea typeface="+mn-ea"/>
                </a:rPr>
                <a:t>（</a:t>
              </a:r>
              <a:r>
                <a:rPr lang="en-US" altLang="zh-CN" sz="2400" b="1" i="0" dirty="0" smtClean="0">
                  <a:latin typeface="+mj-lt"/>
                  <a:ea typeface="+mn-ea"/>
                </a:rPr>
                <a:t>3</a:t>
              </a:r>
              <a:r>
                <a:rPr lang="zh-CN" altLang="en-US" sz="2400" b="1" i="0" dirty="0" smtClean="0">
                  <a:latin typeface="+mj-lt"/>
                  <a:ea typeface="+mn-ea"/>
                </a:rPr>
                <a:t>）对调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566739" y="4439628"/>
            <a:ext cx="1540683" cy="2341427"/>
            <a:chOff x="7154379" y="943557"/>
            <a:chExt cx="1540683" cy="2341427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48" name="圆角矩形 47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624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行列式的性质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29634" y="3095076"/>
            <a:ext cx="7348296" cy="954498"/>
            <a:chOff x="347137" y="1621200"/>
            <a:chExt cx="7348296" cy="954498"/>
          </a:xfrm>
        </p:grpSpPr>
        <p:grpSp>
          <p:nvGrpSpPr>
            <p:cNvPr id="10" name="组合 9"/>
            <p:cNvGrpSpPr/>
            <p:nvPr/>
          </p:nvGrpSpPr>
          <p:grpSpPr>
            <a:xfrm>
              <a:off x="2223143" y="1621200"/>
              <a:ext cx="2176965" cy="728129"/>
              <a:chOff x="2223143" y="1621200"/>
              <a:chExt cx="2176965" cy="7281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矩形 20"/>
                  <p:cNvSpPr/>
                  <p:nvPr/>
                </p:nvSpPr>
                <p:spPr>
                  <a:xfrm>
                    <a:off x="2223143" y="1887664"/>
                    <a:ext cx="2176965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                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  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400" b="1" dirty="0">
                      <a:solidFill>
                        <a:srgbClr val="FF0000"/>
                      </a:solidFill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21" name="矩形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3143" y="1887664"/>
                    <a:ext cx="2176965" cy="46166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5028" r="-3073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" name="组合 3"/>
              <p:cNvGrpSpPr/>
              <p:nvPr/>
            </p:nvGrpSpPr>
            <p:grpSpPr>
              <a:xfrm>
                <a:off x="2435673" y="1621200"/>
                <a:ext cx="1194154" cy="476466"/>
                <a:chOff x="1619672" y="2016430"/>
                <a:chExt cx="1194154" cy="476466"/>
              </a:xfrm>
            </p:grpSpPr>
            <p:cxnSp>
              <p:nvCxnSpPr>
                <p:cNvPr id="5" name="直接箭头连接符 4"/>
                <p:cNvCxnSpPr/>
                <p:nvPr/>
              </p:nvCxnSpPr>
              <p:spPr>
                <a:xfrm flipV="1">
                  <a:off x="1619672" y="2483701"/>
                  <a:ext cx="1194154" cy="91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文本框 11"/>
                    <p:cNvSpPr txBox="1"/>
                    <p:nvPr/>
                  </p:nvSpPr>
                  <p:spPr>
                    <a:xfrm>
                      <a:off x="1949607" y="2016430"/>
                      <a:ext cx="4750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i="1" dirty="0"/>
                    </a:p>
                  </p:txBody>
                </p:sp>
              </mc:Choice>
              <mc:Fallback xmlns="">
                <p:sp>
                  <p:nvSpPr>
                    <p:cNvPr id="12" name="文本框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49607" y="2016430"/>
                      <a:ext cx="475002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14103" r="-3846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" name="组合 10"/>
            <p:cNvGrpSpPr/>
            <p:nvPr/>
          </p:nvGrpSpPr>
          <p:grpSpPr>
            <a:xfrm>
              <a:off x="347137" y="1876503"/>
              <a:ext cx="7348296" cy="699195"/>
              <a:chOff x="347137" y="1876503"/>
              <a:chExt cx="7348296" cy="6991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2636473" y="2206366"/>
                    <a:ext cx="8042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+mn-ea"/>
                            </a:rPr>
                            <m:t>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i="1" dirty="0"/>
                  </a:p>
                </p:txBody>
              </p:sp>
            </mc:Choice>
            <mc:Fallback xmlns=""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6473" y="2206366"/>
                    <a:ext cx="804259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1364" r="-2273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4432680" y="1876503"/>
                    <a:ext cx="326275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dirty="0" smtClean="0">
                        <a:latin typeface="+mn-ea"/>
                        <a:ea typeface="+mn-ea"/>
                      </a:rPr>
                      <a:t>则有</a:t>
                    </a:r>
                    <a14:m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)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𝐸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oMath>
                    </a14:m>
                    <a:endParaRPr lang="zh-CN" altLang="en-US" sz="24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2" name="文本框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680" y="1876503"/>
                    <a:ext cx="3262753" cy="46166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991" t="-10667" b="-30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文本框 13"/>
              <p:cNvSpPr txBox="1"/>
              <p:nvPr/>
            </p:nvSpPr>
            <p:spPr>
              <a:xfrm>
                <a:off x="347137" y="1887665"/>
                <a:ext cx="1875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i="0" dirty="0" smtClean="0">
                    <a:latin typeface="+mj-lt"/>
                    <a:ea typeface="+mn-ea"/>
                  </a:rPr>
                  <a:t>（</a:t>
                </a:r>
                <a:r>
                  <a:rPr lang="en-US" altLang="zh-CN" sz="2400" b="1" i="0" dirty="0" smtClean="0">
                    <a:latin typeface="+mj-lt"/>
                    <a:ea typeface="+mn-ea"/>
                  </a:rPr>
                  <a:t>1</a:t>
                </a:r>
                <a:r>
                  <a:rPr lang="zh-CN" altLang="en-US" sz="2400" b="1" i="0" dirty="0" smtClean="0">
                    <a:latin typeface="+mj-lt"/>
                    <a:ea typeface="+mn-ea"/>
                  </a:rPr>
                  <a:t>）倍乘</a:t>
                </a:r>
                <a:r>
                  <a:rPr lang="zh-CN" altLang="en-US" sz="2400" b="1" dirty="0">
                    <a:latin typeface="+mj-lt"/>
                    <a:ea typeface="+mn-ea"/>
                  </a:rPr>
                  <a:t>阵</a:t>
                </a:r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229634" y="4359248"/>
            <a:ext cx="3280200" cy="461665"/>
            <a:chOff x="-319073" y="5085454"/>
            <a:chExt cx="3280200" cy="461665"/>
          </a:xfrm>
        </p:grpSpPr>
        <p:sp>
          <p:nvSpPr>
            <p:cNvPr id="23" name="文本框 22"/>
            <p:cNvSpPr txBox="1"/>
            <p:nvPr/>
          </p:nvSpPr>
          <p:spPr>
            <a:xfrm>
              <a:off x="-319073" y="5085454"/>
              <a:ext cx="1877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i="0" dirty="0" smtClean="0">
                  <a:latin typeface="+mj-lt"/>
                  <a:ea typeface="+mn-ea"/>
                </a:rPr>
                <a:t>（</a:t>
              </a:r>
              <a:r>
                <a:rPr lang="en-US" altLang="zh-CN" sz="2400" b="1" i="0" dirty="0" smtClean="0">
                  <a:latin typeface="+mj-lt"/>
                  <a:ea typeface="+mn-ea"/>
                </a:rPr>
                <a:t>2</a:t>
              </a:r>
              <a:r>
                <a:rPr lang="zh-CN" altLang="en-US" sz="2400" b="1" i="0" dirty="0" smtClean="0">
                  <a:latin typeface="+mj-lt"/>
                  <a:ea typeface="+mn-ea"/>
                </a:rPr>
                <a:t>）倍加</a:t>
              </a:r>
              <a:r>
                <a:rPr lang="zh-CN" altLang="en-US" sz="2400" b="1" dirty="0">
                  <a:latin typeface="+mj-lt"/>
                  <a:ea typeface="+mn-ea"/>
                </a:rPr>
                <a:t>阵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532455" y="5111851"/>
              <a:ext cx="142867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dirty="0" smtClean="0">
                  <a:latin typeface="+mn-ea"/>
                  <a:ea typeface="+mn-ea"/>
                </a:rPr>
                <a:t>倍加不变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30530" y="77412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初等阵的行列式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51795" y="5233009"/>
            <a:ext cx="7304256" cy="767578"/>
            <a:chOff x="828288" y="4081275"/>
            <a:chExt cx="7304256" cy="767578"/>
          </a:xfrm>
        </p:grpSpPr>
        <p:grpSp>
          <p:nvGrpSpPr>
            <p:cNvPr id="38" name="组合 37"/>
            <p:cNvGrpSpPr/>
            <p:nvPr/>
          </p:nvGrpSpPr>
          <p:grpSpPr>
            <a:xfrm>
              <a:off x="2544039" y="4357436"/>
              <a:ext cx="2304256" cy="491417"/>
              <a:chOff x="1955311" y="1865057"/>
              <a:chExt cx="2304256" cy="4914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矩形 38"/>
                  <p:cNvSpPr/>
                  <p:nvPr/>
                </p:nvSpPr>
                <p:spPr>
                  <a:xfrm>
                    <a:off x="1955311" y="1865057"/>
                    <a:ext cx="2304256" cy="49141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                   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b="1" dirty="0">
                      <a:solidFill>
                        <a:srgbClr val="FF0000"/>
                      </a:solidFill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39" name="矩形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5311" y="1865057"/>
                    <a:ext cx="2304256" cy="49141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1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接箭头连接符 40"/>
              <p:cNvCxnSpPr/>
              <p:nvPr/>
            </p:nvCxnSpPr>
            <p:spPr>
              <a:xfrm flipV="1">
                <a:off x="2435673" y="2095889"/>
                <a:ext cx="1135701" cy="17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4928975" y="4312107"/>
                  <a:ext cx="3203569" cy="5178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 smtClean="0">
                      <a:latin typeface="+mn-ea"/>
                      <a:ea typeface="+mn-ea"/>
                    </a:rPr>
                    <a:t>则有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+mn-ea"/>
                        </a:rPr>
                        <m:t>=−1</m:t>
                      </m:r>
                    </m:oMath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975" y="4312107"/>
                  <a:ext cx="3203569" cy="51783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042" t="-2353" b="-223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文本框 43"/>
            <p:cNvSpPr txBox="1"/>
            <p:nvPr/>
          </p:nvSpPr>
          <p:spPr>
            <a:xfrm>
              <a:off x="3009944" y="40812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+mn-ea"/>
                </a:rPr>
                <a:t>一次对调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28288" y="4357436"/>
              <a:ext cx="1874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i="0" dirty="0" smtClean="0">
                  <a:latin typeface="+mj-lt"/>
                  <a:ea typeface="+mn-ea"/>
                </a:rPr>
                <a:t>（</a:t>
              </a:r>
              <a:r>
                <a:rPr lang="en-US" altLang="zh-CN" sz="2400" b="1" i="0" dirty="0" smtClean="0">
                  <a:latin typeface="+mj-lt"/>
                  <a:ea typeface="+mn-ea"/>
                </a:rPr>
                <a:t>3</a:t>
              </a:r>
              <a:r>
                <a:rPr lang="zh-CN" altLang="en-US" sz="2400" b="1" i="0" dirty="0" smtClean="0">
                  <a:latin typeface="+mj-lt"/>
                  <a:ea typeface="+mn-ea"/>
                </a:rPr>
                <a:t>）对调阵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566739" y="4439628"/>
            <a:ext cx="1540683" cy="2341427"/>
            <a:chOff x="7154379" y="943557"/>
            <a:chExt cx="1540683" cy="2341427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48" name="圆角矩形 47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3318450" y="4303079"/>
                <a:ext cx="3189591" cy="51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则有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𝐸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450" y="4303079"/>
                <a:ext cx="3189591" cy="517834"/>
              </a:xfrm>
              <a:prstGeom prst="rect">
                <a:avLst/>
              </a:prstGeom>
              <a:blipFill rotWithShape="0">
                <a:blip r:embed="rId10"/>
                <a:stretch>
                  <a:fillRect l="-2863" t="-2353" b="-2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967546" y="1536360"/>
                <a:ext cx="2676462" cy="1413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546" y="1536360"/>
                <a:ext cx="2676462" cy="141308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椭圆 18"/>
          <p:cNvSpPr/>
          <p:nvPr/>
        </p:nvSpPr>
        <p:spPr>
          <a:xfrm>
            <a:off x="2648105" y="1545221"/>
            <a:ext cx="339719" cy="3616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2795498" y="1426980"/>
            <a:ext cx="0" cy="1522464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2648105" y="1727173"/>
            <a:ext cx="18002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4282755" y="20582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755" y="2058236"/>
                <a:ext cx="1152128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51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8" grpId="0"/>
      <p:bldP spid="19" grpId="0" animBg="1"/>
      <p:bldP spid="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2086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179512" y="899833"/>
            <a:ext cx="7848872" cy="465523"/>
            <a:chOff x="187888" y="-153846"/>
            <a:chExt cx="3464802" cy="1517122"/>
          </a:xfrm>
        </p:grpSpPr>
        <p:sp>
          <p:nvSpPr>
            <p:cNvPr id="45" name="矩形 44"/>
            <p:cNvSpPr/>
            <p:nvPr/>
          </p:nvSpPr>
          <p:spPr>
            <a:xfrm>
              <a:off x="187888" y="-141272"/>
              <a:ext cx="670285" cy="1504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例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1.</a:t>
              </a:r>
              <a:endParaRPr lang="zh-CN" altLang="en-US" sz="2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/>
                <p:cNvSpPr/>
                <p:nvPr/>
              </p:nvSpPr>
              <p:spPr>
                <a:xfrm>
                  <a:off x="573768" y="-153846"/>
                  <a:ext cx="3078922" cy="15045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400" dirty="0" smtClean="0">
                      <a:latin typeface="+mn-ea"/>
                      <a:ea typeface="+mn-ea"/>
                    </a:rPr>
                    <a:t>设三阶方阵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的列分块为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]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，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+mn-ea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=2,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</m:oMath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768" y="-153846"/>
                  <a:ext cx="3078922" cy="150454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行列式的性质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931536" y="2824874"/>
                <a:ext cx="141342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3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,</a:t>
                </a:r>
                <a:endParaRPr lang="zh-CN" altLang="en-US" sz="24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36" y="2824874"/>
                <a:ext cx="1413426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87624" y="1492754"/>
                <a:ext cx="46833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,−4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求</m:t>
                      </m:r>
                      <m:r>
                        <m:rPr>
                          <m:sty m:val="p"/>
                        </m:rP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det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⁡(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492754"/>
                <a:ext cx="4683398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051720" y="2349365"/>
                <a:ext cx="42393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,−3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349365"/>
                <a:ext cx="4239302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417110" y="2950286"/>
                <a:ext cx="34823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3×(−3)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110" y="2950286"/>
                <a:ext cx="3482364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475656" y="3512647"/>
                <a:ext cx="12961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512647"/>
                <a:ext cx="1296144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131840" y="3662682"/>
                <a:ext cx="2026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−9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662682"/>
                <a:ext cx="2026452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167361" y="4293096"/>
                <a:ext cx="24790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=−9×2=−18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361" y="4293096"/>
                <a:ext cx="2479077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>
            <a:off x="2915816" y="5157192"/>
            <a:ext cx="6228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529323" y="5589240"/>
            <a:ext cx="277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练习：习题</a:t>
            </a:r>
            <a:r>
              <a:rPr lang="en-US" altLang="zh-CN" sz="2400" dirty="0" smtClean="0">
                <a:latin typeface="+mn-ea"/>
                <a:ea typeface="+mn-ea"/>
              </a:rPr>
              <a:t>2-2    2,3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58977" y="3047430"/>
            <a:ext cx="1597863" cy="468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620849" y="2826779"/>
                <a:ext cx="18981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−3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849" y="2826779"/>
                <a:ext cx="1898168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1295153" y="3329717"/>
            <a:ext cx="187220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290464" y="3391870"/>
            <a:ext cx="186851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259632" y="3944695"/>
            <a:ext cx="187220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259632" y="4001322"/>
            <a:ext cx="186851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86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4" grpId="0"/>
      <p:bldP spid="21" grpId="0"/>
      <p:bldP spid="22" grpId="0"/>
      <p:bldP spid="23" grpId="0"/>
      <p:bldP spid="25" grpId="0"/>
      <p:bldP spid="9" grpId="0"/>
      <p:bldP spid="2" grpId="0" animBg="1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72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179512" y="912577"/>
            <a:ext cx="8393092" cy="461666"/>
            <a:chOff x="187888" y="-141276"/>
            <a:chExt cx="3705042" cy="1504552"/>
          </a:xfrm>
        </p:grpSpPr>
        <p:sp>
          <p:nvSpPr>
            <p:cNvPr id="45" name="矩形 44"/>
            <p:cNvSpPr/>
            <p:nvPr/>
          </p:nvSpPr>
          <p:spPr>
            <a:xfrm>
              <a:off x="187888" y="-141272"/>
              <a:ext cx="670285" cy="1504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习题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2-2  2.</a:t>
              </a:r>
              <a:endParaRPr lang="zh-CN" altLang="en-US" sz="2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/>
                <p:cNvSpPr/>
                <p:nvPr/>
              </p:nvSpPr>
              <p:spPr>
                <a:xfrm>
                  <a:off x="814008" y="-141276"/>
                  <a:ext cx="3078922" cy="15045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400" dirty="0" smtClean="0">
                      <a:latin typeface="+mn-ea"/>
                      <a:ea typeface="+mn-ea"/>
                    </a:rPr>
                    <a:t>已知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=2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，求</a:t>
                  </a:r>
                  <a14:m>
                    <m:oMath xmlns:m="http://schemas.openxmlformats.org/officeDocument/2006/math"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3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| </m:t>
                      </m:r>
                    </m:oMath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008" y="-141276"/>
                  <a:ext cx="3078922" cy="150454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74" t="-10667" b="-3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行列式的性质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4794858" y="1611754"/>
                <a:ext cx="141342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858" y="1611754"/>
                <a:ext cx="1413426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34010" y="1741965"/>
                <a:ext cx="3837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10" y="1741965"/>
                <a:ext cx="3837782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079157" y="2518423"/>
                <a:ext cx="17972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157" y="2518423"/>
                <a:ext cx="1797223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407485" y="2367867"/>
                <a:ext cx="12961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485" y="2367867"/>
                <a:ext cx="1296144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899868" y="2534095"/>
                <a:ext cx="2111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68" y="2534095"/>
                <a:ext cx="2111925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861379" y="2537368"/>
                <a:ext cx="7542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79" y="2537368"/>
                <a:ext cx="754245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>
            <a:off x="42109" y="328498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552487" y="2064853"/>
                <a:ext cx="18981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487" y="2064853"/>
                <a:ext cx="1898168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4521857" y="2073419"/>
            <a:ext cx="187220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525552" y="2145440"/>
            <a:ext cx="186851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187766" y="2763626"/>
            <a:ext cx="187220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187766" y="2829532"/>
            <a:ext cx="186851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6323756" y="1810973"/>
                <a:ext cx="249038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756" y="1810973"/>
                <a:ext cx="2490386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/>
          <p:cNvGrpSpPr/>
          <p:nvPr/>
        </p:nvGrpSpPr>
        <p:grpSpPr>
          <a:xfrm>
            <a:off x="208887" y="3587998"/>
            <a:ext cx="8393092" cy="461666"/>
            <a:chOff x="187888" y="-141276"/>
            <a:chExt cx="3705042" cy="1504552"/>
          </a:xfrm>
        </p:grpSpPr>
        <p:sp>
          <p:nvSpPr>
            <p:cNvPr id="30" name="矩形 29"/>
            <p:cNvSpPr/>
            <p:nvPr/>
          </p:nvSpPr>
          <p:spPr>
            <a:xfrm>
              <a:off x="187888" y="-141272"/>
              <a:ext cx="670285" cy="1504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习题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2-2  3.</a:t>
              </a:r>
              <a:endParaRPr lang="zh-CN" altLang="en-US" sz="2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814008" y="-141276"/>
                  <a:ext cx="3078922" cy="15045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400" dirty="0" smtClean="0">
                      <a:latin typeface="+mn-ea"/>
                      <a:ea typeface="+mn-ea"/>
                    </a:rPr>
                    <a:t>已知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𝑚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，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</m:oMath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008" y="-141276"/>
                  <a:ext cx="3078922" cy="150454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727295" y="4104048"/>
                <a:ext cx="346088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求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95" y="4104048"/>
                <a:ext cx="3460889" cy="461665"/>
              </a:xfrm>
              <a:prstGeom prst="rect">
                <a:avLst/>
              </a:prstGeom>
              <a:blipFill rotWithShape="0">
                <a:blip r:embed="rId1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5240686" y="4668423"/>
                <a:ext cx="141342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↔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686" y="4668423"/>
                <a:ext cx="1413426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760391" y="4869331"/>
                <a:ext cx="27462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391" y="4869331"/>
                <a:ext cx="2746245" cy="461665"/>
              </a:xfrm>
              <a:prstGeom prst="rect">
                <a:avLst/>
              </a:prstGeom>
              <a:blipFill rotWithShape="0">
                <a:blip r:embed="rId1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4332462" y="5674324"/>
                <a:ext cx="22627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462" y="5674324"/>
                <a:ext cx="2262799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3166288" y="5451756"/>
                <a:ext cx="12961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0" dirty="0" smtClean="0">
                    <a:solidFill>
                      <a:srgbClr val="FF0000"/>
                    </a:solidFill>
                    <a:ea typeface="+mn-ea"/>
                  </a:rPr>
                  <a:t>拆分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288" y="5451756"/>
                <a:ext cx="1296144" cy="461665"/>
              </a:xfrm>
              <a:prstGeom prst="rect">
                <a:avLst/>
              </a:prstGeom>
              <a:blipFill rotWithShape="0">
                <a:blip r:embed="rId1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6393746" y="5682588"/>
                <a:ext cx="22699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746" y="5682588"/>
                <a:ext cx="2269917" cy="461665"/>
              </a:xfrm>
              <a:prstGeom prst="rect">
                <a:avLst/>
              </a:prstGeom>
              <a:blipFill rotWithShape="0">
                <a:blip r:embed="rId1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3924965" y="6218612"/>
                <a:ext cx="33135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965" y="6218612"/>
                <a:ext cx="3313536" cy="46166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/>
          <p:cNvCxnSpPr/>
          <p:nvPr/>
        </p:nvCxnSpPr>
        <p:spPr>
          <a:xfrm>
            <a:off x="5345581" y="5085976"/>
            <a:ext cx="1135601" cy="124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345581" y="5139846"/>
            <a:ext cx="1135601" cy="78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214148" y="5879818"/>
            <a:ext cx="1202087" cy="130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214148" y="5945724"/>
            <a:ext cx="1191285" cy="55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6393746" y="4812308"/>
                <a:ext cx="288103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746" y="4812308"/>
                <a:ext cx="2881034" cy="461665"/>
              </a:xfrm>
              <a:prstGeom prst="rect">
                <a:avLst/>
              </a:prstGeom>
              <a:blipFill rotWithShape="0">
                <a:blip r:embed="rId2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/>
          <p:cNvCxnSpPr/>
          <p:nvPr/>
        </p:nvCxnSpPr>
        <p:spPr>
          <a:xfrm>
            <a:off x="2483768" y="1810973"/>
            <a:ext cx="276623" cy="3926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589127" y="1805183"/>
            <a:ext cx="276623" cy="3926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7160874" y="1874614"/>
            <a:ext cx="276623" cy="3926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任意多边形 48"/>
          <p:cNvSpPr/>
          <p:nvPr/>
        </p:nvSpPr>
        <p:spPr>
          <a:xfrm>
            <a:off x="3166288" y="4766621"/>
            <a:ext cx="829648" cy="245073"/>
          </a:xfrm>
          <a:custGeom>
            <a:avLst/>
            <a:gdLst>
              <a:gd name="connsiteX0" fmla="*/ 0 w 426771"/>
              <a:gd name="connsiteY0" fmla="*/ 171587 h 171587"/>
              <a:gd name="connsiteX1" fmla="*/ 200025 w 426771"/>
              <a:gd name="connsiteY1" fmla="*/ 137 h 171587"/>
              <a:gd name="connsiteX2" fmla="*/ 400050 w 426771"/>
              <a:gd name="connsiteY2" fmla="*/ 143012 h 171587"/>
              <a:gd name="connsiteX3" fmla="*/ 419100 w 426771"/>
              <a:gd name="connsiteY3" fmla="*/ 162062 h 17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71" h="171587">
                <a:moveTo>
                  <a:pt x="0" y="171587"/>
                </a:moveTo>
                <a:cubicBezTo>
                  <a:pt x="66675" y="88243"/>
                  <a:pt x="133350" y="4899"/>
                  <a:pt x="200025" y="137"/>
                </a:cubicBezTo>
                <a:cubicBezTo>
                  <a:pt x="266700" y="-4626"/>
                  <a:pt x="363537" y="116024"/>
                  <a:pt x="400050" y="143012"/>
                </a:cubicBezTo>
                <a:cubicBezTo>
                  <a:pt x="436563" y="170000"/>
                  <a:pt x="427831" y="166031"/>
                  <a:pt x="419100" y="162062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7761435" y="5576986"/>
            <a:ext cx="426771" cy="185639"/>
          </a:xfrm>
          <a:custGeom>
            <a:avLst/>
            <a:gdLst>
              <a:gd name="connsiteX0" fmla="*/ 0 w 426771"/>
              <a:gd name="connsiteY0" fmla="*/ 171587 h 171587"/>
              <a:gd name="connsiteX1" fmla="*/ 200025 w 426771"/>
              <a:gd name="connsiteY1" fmla="*/ 137 h 171587"/>
              <a:gd name="connsiteX2" fmla="*/ 400050 w 426771"/>
              <a:gd name="connsiteY2" fmla="*/ 143012 h 171587"/>
              <a:gd name="connsiteX3" fmla="*/ 419100 w 426771"/>
              <a:gd name="connsiteY3" fmla="*/ 162062 h 17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71" h="171587">
                <a:moveTo>
                  <a:pt x="0" y="171587"/>
                </a:moveTo>
                <a:cubicBezTo>
                  <a:pt x="66675" y="88243"/>
                  <a:pt x="133350" y="4899"/>
                  <a:pt x="200025" y="137"/>
                </a:cubicBezTo>
                <a:cubicBezTo>
                  <a:pt x="266700" y="-4626"/>
                  <a:pt x="363537" y="116024"/>
                  <a:pt x="400050" y="143012"/>
                </a:cubicBezTo>
                <a:cubicBezTo>
                  <a:pt x="436563" y="170000"/>
                  <a:pt x="427831" y="166031"/>
                  <a:pt x="419100" y="162062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38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7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4" grpId="0"/>
      <p:bldP spid="21" grpId="0"/>
      <p:bldP spid="22" grpId="0"/>
      <p:bldP spid="23" grpId="0"/>
      <p:bldP spid="25" grpId="0"/>
      <p:bldP spid="24" grpId="0"/>
      <p:bldP spid="28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4" grpId="0"/>
      <p:bldP spid="49" grpId="0" animBg="1"/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2316871" y="3943887"/>
            <a:ext cx="378422" cy="5160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667781" y="1217531"/>
            <a:ext cx="517177" cy="517536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4875239" y="1242436"/>
            <a:ext cx="598219" cy="517536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170675" y="2730896"/>
            <a:ext cx="526610" cy="453243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3968" y="5583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1562463" y="5546291"/>
            <a:ext cx="3570208" cy="814374"/>
            <a:chOff x="3608490" y="1741334"/>
            <a:chExt cx="3570208" cy="8143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3677514" y="1741334"/>
                  <a:ext cx="142404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=|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7514" y="1741334"/>
                  <a:ext cx="142404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6867" b="-3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文本框 2"/>
            <p:cNvSpPr txBox="1"/>
            <p:nvPr/>
          </p:nvSpPr>
          <p:spPr>
            <a:xfrm>
              <a:off x="3608490" y="2094043"/>
              <a:ext cx="3570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n-ea"/>
                  <a:ea typeface="+mn-ea"/>
                </a:rPr>
                <a:t>方阵转置不改变其行列式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23747" y="1166984"/>
            <a:ext cx="5347907" cy="620234"/>
            <a:chOff x="2173994" y="2977127"/>
            <a:chExt cx="5347907" cy="620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2173994" y="2977127"/>
                  <a:ext cx="2868991" cy="6202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𝐝𝐞𝐭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𝟏𝟐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𝟐𝟏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𝟐𝟐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994" y="2977127"/>
                  <a:ext cx="2868991" cy="62023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4909070" y="3094146"/>
                  <a:ext cx="26128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9070" y="3094146"/>
                  <a:ext cx="261283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66" r="-233" b="-1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组合 5"/>
          <p:cNvGrpSpPr/>
          <p:nvPr/>
        </p:nvGrpSpPr>
        <p:grpSpPr>
          <a:xfrm>
            <a:off x="449160" y="628383"/>
            <a:ext cx="1561607" cy="582182"/>
            <a:chOff x="706483" y="1064568"/>
            <a:chExt cx="1643864" cy="582182"/>
          </a:xfrm>
        </p:grpSpPr>
        <p:sp>
          <p:nvSpPr>
            <p:cNvPr id="4" name="圆角矩形 3"/>
            <p:cNvSpPr/>
            <p:nvPr/>
          </p:nvSpPr>
          <p:spPr>
            <a:xfrm>
              <a:off x="706483" y="1064568"/>
              <a:ext cx="1643864" cy="58218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3911" y="1118626"/>
              <a:ext cx="15600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阶行列式</a:t>
              </a:r>
              <a:endParaRPr lang="zh-CN" altLang="en-US" sz="24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1713510" y="2441479"/>
                <a:ext cx="2104230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510" y="2441479"/>
                <a:ext cx="2104230" cy="61491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角矩形 9"/>
          <p:cNvSpPr/>
          <p:nvPr/>
        </p:nvSpPr>
        <p:spPr>
          <a:xfrm>
            <a:off x="4376144" y="1234014"/>
            <a:ext cx="504056" cy="5259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6173917" y="1209109"/>
            <a:ext cx="504056" cy="5259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2389231" y="2708880"/>
            <a:ext cx="1324345" cy="72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2413738" y="2178500"/>
            <a:ext cx="504056" cy="5259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2669014" y="2178500"/>
            <a:ext cx="0" cy="1089860"/>
          </a:xfrm>
          <a:prstGeom prst="line">
            <a:avLst/>
          </a:prstGeom>
          <a:ln w="28575"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379399" y="2608075"/>
            <a:ext cx="1317886" cy="0"/>
          </a:xfrm>
          <a:prstGeom prst="line">
            <a:avLst/>
          </a:prstGeom>
          <a:ln w="28575"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2"/>
          <p:cNvSpPr txBox="1">
            <a:spLocks noChangeArrowheads="1"/>
          </p:cNvSpPr>
          <p:nvPr/>
        </p:nvSpPr>
        <p:spPr bwMode="auto">
          <a:xfrm>
            <a:off x="4586662" y="168089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性质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495775" y="3993851"/>
            <a:ext cx="5288672" cy="461665"/>
            <a:chOff x="2360934" y="5904814"/>
            <a:chExt cx="5288672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/>
                <p:cNvSpPr/>
                <p:nvPr/>
              </p:nvSpPr>
              <p:spPr>
                <a:xfrm>
                  <a:off x="2360934" y="5904814"/>
                  <a:ext cx="2243011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第一列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的各项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934" y="5904814"/>
                  <a:ext cx="2243011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/>
                <p:cNvSpPr/>
                <p:nvPr/>
              </p:nvSpPr>
              <p:spPr>
                <a:xfrm>
                  <a:off x="4246332" y="5904814"/>
                  <a:ext cx="3403274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乘以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相应的代数余子式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6332" y="5904814"/>
                  <a:ext cx="3403274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10526" r="-179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圆角矩形标注 16"/>
          <p:cNvSpPr/>
          <p:nvPr/>
        </p:nvSpPr>
        <p:spPr>
          <a:xfrm flipH="1">
            <a:off x="3292420" y="3387337"/>
            <a:ext cx="569045" cy="625691"/>
          </a:xfrm>
          <a:prstGeom prst="wedgeRoundRectCallout">
            <a:avLst>
              <a:gd name="adj1" fmla="val 171948"/>
              <a:gd name="adj2" fmla="val 5744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行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663064" y="2746646"/>
            <a:ext cx="526610" cy="453243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989680" y="2153806"/>
            <a:ext cx="2104230" cy="1089860"/>
            <a:chOff x="4989680" y="2153806"/>
            <a:chExt cx="2104230" cy="10898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4989680" y="2436720"/>
                  <a:ext cx="2104230" cy="6149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680" y="2436720"/>
                  <a:ext cx="2104230" cy="61491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59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圆角矩形 56"/>
            <p:cNvSpPr/>
            <p:nvPr/>
          </p:nvSpPr>
          <p:spPr>
            <a:xfrm>
              <a:off x="6434937" y="2192333"/>
              <a:ext cx="504056" cy="52595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5643235" y="2602353"/>
              <a:ext cx="1317886" cy="0"/>
            </a:xfrm>
            <a:prstGeom prst="line">
              <a:avLst/>
            </a:prstGeom>
            <a:ln w="28575">
              <a:prstDash val="dash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673089" y="2153806"/>
              <a:ext cx="0" cy="1089860"/>
            </a:xfrm>
            <a:prstGeom prst="line">
              <a:avLst/>
            </a:prstGeom>
            <a:ln w="28575">
              <a:prstDash val="dash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784199" y="4882984"/>
            <a:ext cx="5193948" cy="1701589"/>
            <a:chOff x="1465600" y="4958687"/>
            <a:chExt cx="5193948" cy="1701589"/>
          </a:xfrm>
        </p:grpSpPr>
        <p:sp>
          <p:nvSpPr>
            <p:cNvPr id="7" name="圆角矩形 6"/>
            <p:cNvSpPr/>
            <p:nvPr/>
          </p:nvSpPr>
          <p:spPr>
            <a:xfrm>
              <a:off x="1465600" y="5233484"/>
              <a:ext cx="5193948" cy="1426792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1886320" y="4958687"/>
              <a:ext cx="1603873" cy="573343"/>
              <a:chOff x="552841" y="1081594"/>
              <a:chExt cx="3476856" cy="573343"/>
            </a:xfrm>
          </p:grpSpPr>
          <p:sp>
            <p:nvSpPr>
              <p:cNvPr id="69" name="圆角矩形 68"/>
              <p:cNvSpPr/>
              <p:nvPr/>
            </p:nvSpPr>
            <p:spPr>
              <a:xfrm>
                <a:off x="552841" y="1081594"/>
                <a:ext cx="3476856" cy="5733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884072" y="1139536"/>
                <a:ext cx="25971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性质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2-1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20" name="直接连接符 19"/>
          <p:cNvCxnSpPr/>
          <p:nvPr/>
        </p:nvCxnSpPr>
        <p:spPr>
          <a:xfrm>
            <a:off x="14662" y="45811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6372200" y="4874797"/>
            <a:ext cx="2185214" cy="461665"/>
            <a:chOff x="6372200" y="4874797"/>
            <a:chExt cx="2185214" cy="461665"/>
          </a:xfrm>
        </p:grpSpPr>
        <p:sp>
          <p:nvSpPr>
            <p:cNvPr id="73" name="文本框 72"/>
            <p:cNvSpPr txBox="1"/>
            <p:nvPr/>
          </p:nvSpPr>
          <p:spPr>
            <a:xfrm>
              <a:off x="6372200" y="4874797"/>
              <a:ext cx="2185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n-ea"/>
                  <a:ea typeface="+mn-ea"/>
                </a:rPr>
                <a:t>行                  列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sp>
          <p:nvSpPr>
            <p:cNvPr id="24" name="左右箭头 23"/>
            <p:cNvSpPr/>
            <p:nvPr/>
          </p:nvSpPr>
          <p:spPr>
            <a:xfrm>
              <a:off x="7022858" y="4991502"/>
              <a:ext cx="883897" cy="228253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6641591" y="5630130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行列式性质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zh-CN" altLang="en-US" sz="2400" dirty="0" smtClean="0">
                <a:latin typeface="+mn-ea"/>
                <a:ea typeface="+mn-ea"/>
              </a:rPr>
              <a:t>以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列</a:t>
            </a:r>
            <a:r>
              <a:rPr lang="zh-CN" altLang="en-US" sz="2400" dirty="0" smtClean="0">
                <a:latin typeface="+mn-ea"/>
                <a:ea typeface="+mn-ea"/>
              </a:rPr>
              <a:t>为例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4919" y="2055204"/>
            <a:ext cx="3543054" cy="128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093910" y="462777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转置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441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2" grpId="0" animBg="1"/>
      <p:bldP spid="63" grpId="0" animBg="1"/>
      <p:bldP spid="63" grpId="1" animBg="1"/>
      <p:bldP spid="22" grpId="0" animBg="1"/>
      <p:bldP spid="10" grpId="0" animBg="1"/>
      <p:bldP spid="10" grpId="1" animBg="1"/>
      <p:bldP spid="53" grpId="0" animBg="1"/>
      <p:bldP spid="53" grpId="2" animBg="1"/>
      <p:bldP spid="56" grpId="0" animBg="1"/>
      <p:bldP spid="17" grpId="0" animBg="1"/>
      <p:bldP spid="51" grpId="0" animBg="1"/>
      <p:bldP spid="75" grpId="0"/>
      <p:bldP spid="11" grpId="0" animBg="1"/>
      <p:bldP spid="5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09811" y="2636912"/>
            <a:ext cx="60324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五</a:t>
            </a:r>
            <a:r>
              <a:rPr lang="zh-CN" altLang="en-US" sz="4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行列式的重要公式</a:t>
            </a:r>
            <a:endParaRPr lang="zh-CN" altLang="en-US" sz="4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44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3968" y="5583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72076" y="1361939"/>
                <a:ext cx="654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76" y="1361939"/>
                <a:ext cx="654988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2"/>
          <p:cNvSpPr txBox="1">
            <a:spLocks noChangeArrowheads="1"/>
          </p:cNvSpPr>
          <p:nvPr/>
        </p:nvSpPr>
        <p:spPr bwMode="auto">
          <a:xfrm>
            <a:off x="4586662" y="168089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1417292" y="1332187"/>
                <a:ext cx="2562175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[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𝑛𝑗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]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92" y="1332187"/>
                <a:ext cx="2562175" cy="491417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3725976" y="842674"/>
                <a:ext cx="944746" cy="157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76" y="842674"/>
                <a:ext cx="944746" cy="15729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1487406" y="2266540"/>
                <a:ext cx="1210973" cy="533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𝒋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𝑻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06" y="2266540"/>
                <a:ext cx="1210973" cy="5338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2515003" y="2266540"/>
                <a:ext cx="1388842" cy="511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CN" altLang="en-US" sz="2400" dirty="0">
                              <a:latin typeface="+mn-ea"/>
                              <a:ea typeface="+mn-ea"/>
                            </a:rPr>
                            <m:t> </m:t>
                          </m:r>
                        </m:e>
                        <m:sup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003" y="2266540"/>
                <a:ext cx="1388842" cy="5117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904111" y="3866376"/>
                <a:ext cx="1504077" cy="525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𝒌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𝑻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</m:t>
                      </m:r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11" y="3866376"/>
                <a:ext cx="1504077" cy="52501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945847" y="3197417"/>
                <a:ext cx="3082126" cy="483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𝑻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[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𝑛𝑘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]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847" y="3197417"/>
                <a:ext cx="3082126" cy="483915"/>
              </a:xfrm>
              <a:prstGeom prst="rect">
                <a:avLst/>
              </a:prstGeom>
              <a:blipFill rotWithShape="0">
                <a:blip r:embed="rId11"/>
                <a:stretch>
                  <a:fillRect r="-198" b="-164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圆角矩形标注 35"/>
              <p:cNvSpPr/>
              <p:nvPr/>
            </p:nvSpPr>
            <p:spPr>
              <a:xfrm>
                <a:off x="324042" y="967896"/>
                <a:ext cx="975528" cy="522711"/>
              </a:xfrm>
              <a:prstGeom prst="wedgeRoundRectCallout">
                <a:avLst>
                  <a:gd name="adj1" fmla="val 122866"/>
                  <a:gd name="adj2" fmla="val 55966"/>
                  <a:gd name="adj3" fmla="val 16667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列的转置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圆角矩形标注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42" y="967896"/>
                <a:ext cx="975528" cy="522711"/>
              </a:xfrm>
              <a:prstGeom prst="wedgeRoundRectCallout">
                <a:avLst>
                  <a:gd name="adj1" fmla="val 122866"/>
                  <a:gd name="adj2" fmla="val 55966"/>
                  <a:gd name="adj3" fmla="val 16667"/>
                </a:avLst>
              </a:prstGeom>
              <a:blipFill rotWithShape="0">
                <a:blip r:embed="rId12"/>
                <a:stretch>
                  <a:fillRect t="-13684" b="-1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圆角矩形标注 36"/>
              <p:cNvSpPr/>
              <p:nvPr/>
            </p:nvSpPr>
            <p:spPr>
              <a:xfrm>
                <a:off x="467544" y="2800404"/>
                <a:ext cx="1047536" cy="560301"/>
              </a:xfrm>
              <a:prstGeom prst="wedgeRoundRectCallout">
                <a:avLst>
                  <a:gd name="adj1" fmla="val 122866"/>
                  <a:gd name="adj2" fmla="val 55966"/>
                  <a:gd name="adj3" fmla="val 16667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列的转置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圆角矩形标注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800404"/>
                <a:ext cx="1047536" cy="560301"/>
              </a:xfrm>
              <a:prstGeom prst="wedgeRoundRectCallout">
                <a:avLst>
                  <a:gd name="adj1" fmla="val 122866"/>
                  <a:gd name="adj2" fmla="val 55966"/>
                  <a:gd name="adj3" fmla="val 16667"/>
                </a:avLst>
              </a:prstGeom>
              <a:blipFill rotWithShape="0">
                <a:blip r:embed="rId13"/>
                <a:stretch>
                  <a:fillRect t="-9901" b="-15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2696199" y="3877829"/>
                <a:ext cx="4544898" cy="5178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⋯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⋯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CN" altLang="en-US" sz="2400" dirty="0">
                              <a:latin typeface="+mn-ea"/>
                              <a:ea typeface="+mn-ea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199" y="3877829"/>
                <a:ext cx="4544898" cy="51783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组合 38"/>
          <p:cNvGrpSpPr/>
          <p:nvPr/>
        </p:nvGrpSpPr>
        <p:grpSpPr>
          <a:xfrm>
            <a:off x="5587838" y="4797152"/>
            <a:ext cx="3352087" cy="1944216"/>
            <a:chOff x="6106591" y="4941168"/>
            <a:chExt cx="2862883" cy="1728192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4208" y="4941168"/>
              <a:ext cx="2525266" cy="1686878"/>
            </a:xfrm>
            <a:prstGeom prst="rect">
              <a:avLst/>
            </a:prstGeom>
          </p:spPr>
        </p:pic>
        <p:sp>
          <p:nvSpPr>
            <p:cNvPr id="41" name="矩形 40"/>
            <p:cNvSpPr/>
            <p:nvPr/>
          </p:nvSpPr>
          <p:spPr>
            <a:xfrm>
              <a:off x="6106591" y="6381328"/>
              <a:ext cx="1057697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2802701" y="4540277"/>
                <a:ext cx="7606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701" y="4540277"/>
                <a:ext cx="760657" cy="4616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4586662" y="1367593"/>
                <a:ext cx="3866828" cy="5230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CN" altLang="en-US" sz="2400" dirty="0">
                              <a:latin typeface="+mn-ea"/>
                              <a:ea typeface="+mn-ea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662" y="1367593"/>
                <a:ext cx="3866828" cy="52309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6376292" y="1890685"/>
            <a:ext cx="44998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2271555" y="1890685"/>
            <a:ext cx="4388677" cy="145922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圆角矩形标注 28"/>
              <p:cNvSpPr/>
              <p:nvPr/>
            </p:nvSpPr>
            <p:spPr>
              <a:xfrm>
                <a:off x="4958345" y="2039192"/>
                <a:ext cx="2021061" cy="906930"/>
              </a:xfrm>
              <a:prstGeom prst="wedgeRoundRectCallout">
                <a:avLst>
                  <a:gd name="adj1" fmla="val -73006"/>
                  <a:gd name="adj2" fmla="val -63301"/>
                  <a:gd name="adj3" fmla="val 16667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列的</a:t>
                </a: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</a:rPr>
                  <a:t>代数余子式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+mn-ea"/>
                  </a:rPr>
                  <a:t>向量，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记为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acc>
                  </m:oMath>
                </a14:m>
                <a:endParaRPr lang="zh-CN" altLang="en-US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9" name="圆角矩形标注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45" y="2039192"/>
                <a:ext cx="2021061" cy="906930"/>
              </a:xfrm>
              <a:prstGeom prst="wedgeRoundRectCallout">
                <a:avLst>
                  <a:gd name="adj1" fmla="val -73006"/>
                  <a:gd name="adj2" fmla="val -63301"/>
                  <a:gd name="adj3" fmla="val 16667"/>
                </a:avLst>
              </a:prstGeom>
              <a:blipFill rotWithShape="0">
                <a:blip r:embed="rId18"/>
                <a:stretch>
                  <a:fillRect r="-20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5868144" y="3907477"/>
                <a:ext cx="4320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907477"/>
                <a:ext cx="432049" cy="461665"/>
              </a:xfrm>
              <a:prstGeom prst="rect">
                <a:avLst/>
              </a:prstGeom>
              <a:blipFill rotWithShape="0">
                <a:blip r:embed="rId19"/>
                <a:stretch>
                  <a:fillRect r="-18571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4980435" y="3249315"/>
                <a:ext cx="956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≠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𝑗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435" y="3249315"/>
                <a:ext cx="956609" cy="461665"/>
              </a:xfrm>
              <a:prstGeom prst="rect">
                <a:avLst/>
              </a:prstGeom>
              <a:blipFill rotWithShape="0">
                <a:blip r:embed="rId20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36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37" grpId="0" animBg="1"/>
      <p:bldP spid="38" grpId="0" animBg="1"/>
      <p:bldP spid="42" grpId="0"/>
      <p:bldP spid="26" grpId="0" animBg="1"/>
      <p:bldP spid="24" grpId="0"/>
      <p:bldP spid="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548" y="4403280"/>
            <a:ext cx="2384575" cy="2420888"/>
          </a:xfrm>
          <a:prstGeom prst="rect">
            <a:avLst/>
          </a:prstGeom>
        </p:spPr>
      </p:pic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行列式的性质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1560" y="980728"/>
            <a:ext cx="6798161" cy="1784872"/>
            <a:chOff x="777997" y="4127385"/>
            <a:chExt cx="6798161" cy="1784872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777997" y="4413111"/>
              <a:ext cx="6798161" cy="1499146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/>
            </a:p>
          </p:txBody>
        </p:sp>
        <p:sp>
          <p:nvSpPr>
            <p:cNvPr id="35" name="流程图: 终止 34"/>
            <p:cNvSpPr/>
            <p:nvPr/>
          </p:nvSpPr>
          <p:spPr bwMode="auto">
            <a:xfrm>
              <a:off x="1043608" y="4127385"/>
              <a:ext cx="1691643" cy="56162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性质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2-7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998158" y="2053627"/>
            <a:ext cx="4293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dk1"/>
                </a:solidFill>
                <a:latin typeface="+mn-ea"/>
                <a:ea typeface="+mn-ea"/>
              </a:rPr>
              <a:t>代数余子式向量</a:t>
            </a:r>
            <a:r>
              <a:rPr lang="zh-CN" altLang="en-US" sz="2800" dirty="0">
                <a:solidFill>
                  <a:schemeClr val="dk1"/>
                </a:solidFill>
                <a:latin typeface="+mn-ea"/>
                <a:ea typeface="+mn-ea"/>
              </a:rPr>
              <a:t>之积为零。</a:t>
            </a:r>
          </a:p>
        </p:txBody>
      </p:sp>
      <p:sp>
        <p:nvSpPr>
          <p:cNvPr id="6" name="矩形 5"/>
          <p:cNvSpPr/>
          <p:nvPr/>
        </p:nvSpPr>
        <p:spPr>
          <a:xfrm>
            <a:off x="611560" y="1550330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dk1"/>
                </a:solidFill>
                <a:latin typeface="+mn-ea"/>
                <a:ea typeface="+mn-ea"/>
              </a:rPr>
              <a:t>行列式某列（行）乘另一列（行）</a:t>
            </a:r>
            <a:r>
              <a:rPr lang="zh-CN" altLang="en-US" sz="2800" dirty="0" smtClean="0">
                <a:solidFill>
                  <a:schemeClr val="dk1"/>
                </a:solidFill>
                <a:latin typeface="+mn-ea"/>
                <a:ea typeface="+mn-ea"/>
              </a:rPr>
              <a:t>对应</a:t>
            </a:r>
            <a:endParaRPr lang="zh-CN" altLang="en-US" sz="2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449812" y="4828416"/>
                <a:ext cx="1504077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𝒌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𝑻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altLang="zh-CN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12" y="4828416"/>
                <a:ext cx="1504077" cy="59715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大括号 8"/>
          <p:cNvSpPr/>
          <p:nvPr/>
        </p:nvSpPr>
        <p:spPr>
          <a:xfrm>
            <a:off x="2737827" y="4670715"/>
            <a:ext cx="337867" cy="91852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2946295" y="4487956"/>
                <a:ext cx="26338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  </m:t>
                      </m:r>
                      <m:r>
                        <a:rPr lang="en-US" altLang="zh-CN" sz="28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𝑗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295" y="4487956"/>
                <a:ext cx="2633817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943377" y="5212400"/>
                <a:ext cx="2809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0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    </m:t>
                      </m:r>
                      <m:r>
                        <a:rPr lang="en-US" altLang="zh-CN" sz="28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≠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𝑗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377" y="5212400"/>
                <a:ext cx="2809811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403648" y="3456547"/>
                <a:ext cx="37005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=[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]</m:t>
                      </m:r>
                    </m:oMath>
                  </m:oMathPara>
                </a14:m>
                <a:endParaRPr lang="zh-CN" altLang="en-US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456547"/>
                <a:ext cx="370053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5493340" y="5273955"/>
            <a:ext cx="118494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性质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2-7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93340" y="4549511"/>
            <a:ext cx="1184940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性质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2-2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051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22" grpId="0"/>
      <p:bldP spid="9" grpId="0" animBg="1"/>
      <p:bldP spid="24" grpId="0"/>
      <p:bldP spid="25" grpId="0"/>
      <p:bldP spid="26" grpId="0"/>
      <p:bldP spid="17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5508104" y="2276872"/>
            <a:ext cx="504056" cy="187220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2086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行列式的性质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716829"/>
            <a:ext cx="9095996" cy="1453155"/>
            <a:chOff x="0" y="716829"/>
            <a:chExt cx="9095996" cy="1453155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1212478"/>
              <a:ext cx="2987850" cy="465523"/>
              <a:chOff x="187888" y="-153846"/>
              <a:chExt cx="1318955" cy="1517122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87888" y="-141272"/>
                <a:ext cx="670285" cy="1504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例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2.</a:t>
                </a:r>
                <a:endParaRPr lang="zh-CN" altLang="en-US" sz="2400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73768" y="-153846"/>
                <a:ext cx="933075" cy="1504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已知行列式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2586843" y="716829"/>
                  <a:ext cx="6509153" cy="14531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ea typeface="+mn-ea"/>
                          </a:rPr>
                          <m:t>|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ea typeface="+mn-ea"/>
                          </a:rPr>
                          <m:t>|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7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8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zh-CN" altLang="en-US" sz="2400" i="1">
                            <a:latin typeface="Cambria Math" panose="02040503050406030204" pitchFamily="18" charset="0"/>
                            <a:ea typeface="+mn-ea"/>
                          </a:rPr>
                          <m:t>，求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41</m:t>
                            </m:r>
                          </m:sub>
                        </m:s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42</m:t>
                            </m:r>
                          </m:sub>
                        </m:sSub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43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44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843" y="716829"/>
                  <a:ext cx="6509153" cy="145315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11560" y="2929582"/>
                <a:ext cx="32318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41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42</m:t>
                          </m:r>
                        </m:sub>
                      </m:sSub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43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44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929582"/>
                <a:ext cx="3231847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3707904" y="2420578"/>
                <a:ext cx="2590966" cy="151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=[1, 1, 1, 1]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43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44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420578"/>
                <a:ext cx="2590966" cy="151515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>
            <a:off x="4225164" y="3413075"/>
            <a:ext cx="10801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3606847" y="1426849"/>
            <a:ext cx="1600105" cy="164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606847" y="2169984"/>
            <a:ext cx="148592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椭圆形标注 12"/>
          <p:cNvSpPr/>
          <p:nvPr/>
        </p:nvSpPr>
        <p:spPr>
          <a:xfrm>
            <a:off x="6158226" y="2114253"/>
            <a:ext cx="2374942" cy="612648"/>
          </a:xfrm>
          <a:prstGeom prst="wedgeEllipseCallout">
            <a:avLst>
              <a:gd name="adj1" fmla="val -55109"/>
              <a:gd name="adj2" fmla="val 1025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第四行的代数余子式向量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45049" y="2982143"/>
            <a:ext cx="51328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i="0" dirty="0" smtClean="0">
                <a:latin typeface="+mj-lt"/>
                <a:ea typeface="+mn-ea"/>
              </a:rPr>
              <a:t>=</a:t>
            </a:r>
            <a:r>
              <a:rPr lang="en-US" altLang="zh-CN" sz="2600" dirty="0" smtClean="0">
                <a:latin typeface="+mn-ea"/>
                <a:ea typeface="+mn-ea"/>
              </a:rPr>
              <a:t>0</a:t>
            </a:r>
            <a:endParaRPr lang="zh-CN" altLang="en-US" sz="26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144389" y="3453040"/>
                <a:ext cx="22797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由</m:t>
                    </m:r>
                  </m:oMath>
                </a14:m>
                <a:r>
                  <a:rPr lang="zh-CN" altLang="en-US" sz="2400" b="1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性质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𝟕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可得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389" y="3453040"/>
                <a:ext cx="2279790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872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76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/>
      <p:bldP spid="27" grpId="0"/>
      <p:bldP spid="13" grpId="0" animBg="1"/>
      <p:bldP spid="31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2086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行列式的性质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206490" y="751399"/>
            <a:ext cx="9621288" cy="1453155"/>
            <a:chOff x="0" y="723454"/>
            <a:chExt cx="9621288" cy="1453155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1212478"/>
              <a:ext cx="2987850" cy="465523"/>
              <a:chOff x="187888" y="-153846"/>
              <a:chExt cx="1318955" cy="1517122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87888" y="-141272"/>
                <a:ext cx="670285" cy="1504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例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2.</a:t>
                </a:r>
                <a:endParaRPr lang="zh-CN" altLang="en-US" sz="2400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73768" y="-153846"/>
                <a:ext cx="933075" cy="1504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已知行列式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2489336" y="723454"/>
                  <a:ext cx="7131952" cy="14531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sz="2400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7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8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zh-CN" altLang="en-US" sz="2400" i="1">
                            <a:latin typeface="Cambria Math" panose="02040503050406030204" pitchFamily="18" charset="0"/>
                            <a:ea typeface="+mn-ea"/>
                          </a:rPr>
                          <m:t>，求</m:t>
                        </m:r>
                        <m:sSub>
                          <m:sSubPr>
                            <m:ctrlP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𝟒𝟏</m:t>
                            </m:r>
                          </m:sub>
                        </m:sSub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𝟒𝟐</m:t>
                            </m:r>
                          </m:sub>
                        </m:sSub>
                        <m:r>
                          <a:rPr lang="en-US" altLang="zh-CN" sz="2400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𝟑</m:t>
                            </m:r>
                            <m: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𝟒𝟑</m:t>
                            </m:r>
                          </m:sub>
                        </m:sSub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𝟒</m:t>
                        </m:r>
                        <m:sSub>
                          <m:sSubPr>
                            <m:ctrlP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𝟒𝟒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336" y="723454"/>
                  <a:ext cx="7131952" cy="145315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直接连接符 28"/>
          <p:cNvCxnSpPr/>
          <p:nvPr/>
        </p:nvCxnSpPr>
        <p:spPr>
          <a:xfrm>
            <a:off x="3406837" y="2204554"/>
            <a:ext cx="148592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451301" y="2537062"/>
                <a:ext cx="2590238" cy="151515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[1, −2, 3, −4]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43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44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301" y="2537062"/>
                <a:ext cx="2590238" cy="151515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86412" y="3065714"/>
                <a:ext cx="40563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41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−2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42</m:t>
                          </m:r>
                        </m:sub>
                      </m:sSub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43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−4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44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</m:oMath>
                  </m:oMathPara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12" y="3065714"/>
                <a:ext cx="4056303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/>
          <p:cNvCxnSpPr/>
          <p:nvPr/>
        </p:nvCxnSpPr>
        <p:spPr>
          <a:xfrm>
            <a:off x="4642715" y="3527379"/>
            <a:ext cx="148592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4369667" y="4186801"/>
                <a:ext cx="2958310" cy="1453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1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667" y="4186801"/>
                <a:ext cx="2958310" cy="145315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圆角矩形 11"/>
          <p:cNvSpPr/>
          <p:nvPr/>
        </p:nvSpPr>
        <p:spPr>
          <a:xfrm>
            <a:off x="6349576" y="2318143"/>
            <a:ext cx="504056" cy="1872208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形标注 12"/>
          <p:cNvSpPr/>
          <p:nvPr/>
        </p:nvSpPr>
        <p:spPr>
          <a:xfrm>
            <a:off x="7013731" y="2190343"/>
            <a:ext cx="2374942" cy="612648"/>
          </a:xfrm>
          <a:prstGeom prst="wedgeEllipseCallout">
            <a:avLst>
              <a:gd name="adj1" fmla="val -55109"/>
              <a:gd name="adj2" fmla="val 10254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第四行的代数余子式向量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863655" y="5636951"/>
            <a:ext cx="1961869" cy="300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61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30" grpId="0"/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库存数据 4"/>
          <p:cNvSpPr/>
          <p:nvPr/>
        </p:nvSpPr>
        <p:spPr>
          <a:xfrm>
            <a:off x="1547664" y="1933643"/>
            <a:ext cx="2232248" cy="504056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83002" y="1828013"/>
            <a:ext cx="7775972" cy="4680520"/>
          </a:xfrm>
          <a:prstGeom prst="roundRect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知识点总结</a:t>
            </a:r>
            <a:endParaRPr lang="zh-CN" altLang="en-US" dirty="0"/>
          </a:p>
        </p:txBody>
      </p:sp>
      <p:grpSp>
        <p:nvGrpSpPr>
          <p:cNvPr id="6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4770988" y="15694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5557" y="1988840"/>
            <a:ext cx="7289800" cy="44644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  基本性质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zh-CN" altLang="en-US" sz="2400" dirty="0" smtClean="0"/>
              <a:t>            转置</a:t>
            </a:r>
            <a:r>
              <a:rPr lang="zh-CN" altLang="en-US" sz="2400" dirty="0"/>
              <a:t>不变（行</a:t>
            </a:r>
            <a:r>
              <a:rPr lang="en-US" altLang="zh-CN" sz="2400" dirty="0"/>
              <a:t>——</a:t>
            </a:r>
            <a:r>
              <a:rPr lang="zh-CN" altLang="en-US" sz="2400" dirty="0"/>
              <a:t>列</a:t>
            </a:r>
            <a:r>
              <a:rPr lang="zh-CN" altLang="en-US" sz="2400" dirty="0" smtClean="0"/>
              <a:t>）按</a:t>
            </a:r>
            <a:r>
              <a:rPr lang="zh-CN" altLang="en-US" sz="2400" dirty="0"/>
              <a:t>各列展开</a:t>
            </a:r>
            <a:r>
              <a:rPr lang="en-US" altLang="zh-CN" sz="2400" dirty="0"/>
              <a:t>——</a:t>
            </a:r>
            <a:r>
              <a:rPr lang="zh-CN" altLang="en-US" sz="2400" dirty="0"/>
              <a:t>性质</a:t>
            </a:r>
            <a:r>
              <a:rPr lang="en-US" altLang="zh-CN" sz="2400" dirty="0" smtClean="0"/>
              <a:t>2-7</a:t>
            </a:r>
          </a:p>
          <a:p>
            <a:pPr lvl="0">
              <a:buFont typeface="Wingdings" panose="05000000000000000000" pitchFamily="2" charset="2"/>
              <a:buChar char="p"/>
            </a:pPr>
            <a:r>
              <a:rPr lang="zh-CN" altLang="en-US" sz="2800" dirty="0" smtClean="0"/>
              <a:t>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线性性质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zh-CN" altLang="en-US" sz="2400" dirty="0" smtClean="0"/>
              <a:t>            数</a:t>
            </a:r>
            <a:r>
              <a:rPr lang="zh-CN" altLang="en-US" sz="2400" dirty="0"/>
              <a:t>乘</a:t>
            </a:r>
            <a:r>
              <a:rPr lang="en-US" altLang="zh-CN" sz="2400" dirty="0"/>
              <a:t>—</a:t>
            </a:r>
            <a:r>
              <a:rPr lang="zh-CN" altLang="en-US" sz="2400" dirty="0"/>
              <a:t>（倍乘） 加法</a:t>
            </a:r>
            <a:r>
              <a:rPr lang="en-US" altLang="zh-CN" sz="2400" dirty="0"/>
              <a:t>—</a:t>
            </a:r>
            <a:r>
              <a:rPr lang="zh-CN" altLang="en-US" sz="2400" dirty="0"/>
              <a:t>（矩阵加法）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800" dirty="0" smtClean="0"/>
              <a:t>  </a:t>
            </a:r>
            <a:r>
              <a:rPr lang="zh-CN" altLang="en-US" sz="2800" b="1" dirty="0">
                <a:solidFill>
                  <a:srgbClr val="FF0000"/>
                </a:solidFill>
              </a:rPr>
              <a:t>行列式为零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zh-CN" altLang="en-US" sz="2400" dirty="0" smtClean="0"/>
              <a:t>           含</a:t>
            </a:r>
            <a:r>
              <a:rPr lang="zh-CN" altLang="en-US" sz="2400" dirty="0"/>
              <a:t>零列    相同列      成比例列       一列</a:t>
            </a:r>
            <a:r>
              <a:rPr lang="en-US" altLang="zh-CN" sz="2400" dirty="0"/>
              <a:t>=</a:t>
            </a:r>
            <a:r>
              <a:rPr lang="zh-CN" altLang="en-US" sz="2400" dirty="0"/>
              <a:t>另两列之和</a:t>
            </a:r>
            <a:endParaRPr lang="en-US" altLang="zh-CN" sz="2400" dirty="0"/>
          </a:p>
          <a:p>
            <a:pPr lvl="0">
              <a:buFont typeface="Wingdings" panose="05000000000000000000" pitchFamily="2" charset="2"/>
              <a:buChar char="p"/>
            </a:pPr>
            <a:r>
              <a:rPr lang="zh-CN" altLang="en-US" sz="2800" dirty="0" smtClean="0"/>
              <a:t>  </a:t>
            </a:r>
            <a:r>
              <a:rPr lang="zh-CN" altLang="en-US" sz="2800" b="1" dirty="0">
                <a:solidFill>
                  <a:srgbClr val="FF0000"/>
                </a:solidFill>
              </a:rPr>
              <a:t>初等变换对行列式的改变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zh-CN" altLang="en-US" sz="2400" dirty="0" smtClean="0"/>
              <a:t>            倍乘</a:t>
            </a:r>
            <a:r>
              <a:rPr lang="en-US" altLang="zh-CN" sz="2400" dirty="0" smtClean="0"/>
              <a:t>—</a:t>
            </a:r>
            <a:r>
              <a:rPr lang="zh-CN" altLang="en-US" sz="2400" dirty="0"/>
              <a:t>倍</a:t>
            </a:r>
            <a:r>
              <a:rPr lang="zh-CN" altLang="en-US" sz="2400" dirty="0" smtClean="0"/>
              <a:t>乘       倍加</a:t>
            </a:r>
            <a:r>
              <a:rPr lang="en-US" altLang="zh-CN" sz="2400" dirty="0" smtClean="0"/>
              <a:t>—</a:t>
            </a:r>
            <a:r>
              <a:rPr lang="zh-CN" altLang="en-US" sz="2400" dirty="0" smtClean="0"/>
              <a:t>不变        对调</a:t>
            </a:r>
            <a:r>
              <a:rPr lang="en-US" altLang="zh-CN" sz="2400" dirty="0" smtClean="0"/>
              <a:t>—</a:t>
            </a:r>
            <a:r>
              <a:rPr lang="zh-CN" altLang="en-US" sz="2400" dirty="0"/>
              <a:t>倍乘负</a:t>
            </a:r>
            <a:r>
              <a:rPr lang="en-US" altLang="zh-CN" sz="2400" dirty="0"/>
              <a:t>1</a:t>
            </a:r>
            <a:endParaRPr lang="zh-CN" altLang="en-US" sz="2400" dirty="0"/>
          </a:p>
          <a:p>
            <a:pPr lvl="0"/>
            <a:endParaRPr lang="en-US" altLang="zh-CN" dirty="0" smtClean="0"/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83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16"/>
          <p:cNvSpPr txBox="1">
            <a:spLocks noChangeArrowheads="1"/>
          </p:cNvSpPr>
          <p:nvPr/>
        </p:nvSpPr>
        <p:spPr bwMode="auto">
          <a:xfrm>
            <a:off x="3786223" y="1124744"/>
            <a:ext cx="15716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>
                <a:latin typeface="Cambria" panose="02040503050406030204" pitchFamily="18" charset="0"/>
                <a:ea typeface="华文楷体" panose="02010600040101010101" pitchFamily="2" charset="-122"/>
              </a:rPr>
              <a:t>作业</a:t>
            </a:r>
          </a:p>
        </p:txBody>
      </p:sp>
      <p:grpSp>
        <p:nvGrpSpPr>
          <p:cNvPr id="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圆角矩形 1"/>
          <p:cNvSpPr/>
          <p:nvPr/>
        </p:nvSpPr>
        <p:spPr>
          <a:xfrm>
            <a:off x="1778350" y="3861048"/>
            <a:ext cx="5616624" cy="1512168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思考：</a:t>
            </a:r>
            <a:r>
              <a:rPr lang="zh-CN" altLang="en-US" sz="3200" dirty="0">
                <a:solidFill>
                  <a:srgbClr val="FF0000"/>
                </a:solidFill>
                <a:latin typeface="Cambria" panose="02040503050406030204" pitchFamily="18" charset="0"/>
              </a:rPr>
              <a:t>提高题</a:t>
            </a:r>
            <a:r>
              <a:rPr lang="en-US" altLang="zh-CN" sz="3200" dirty="0">
                <a:solidFill>
                  <a:srgbClr val="FF0000"/>
                </a:solidFill>
                <a:latin typeface="Cambria" panose="02040503050406030204" pitchFamily="18" charset="0"/>
              </a:rPr>
              <a:t>2-2</a:t>
            </a:r>
            <a:r>
              <a:rPr lang="zh-CN" altLang="en-US" sz="32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：</a:t>
            </a:r>
            <a:r>
              <a:rPr lang="en-US" altLang="zh-CN" sz="3200" smtClean="0">
                <a:solidFill>
                  <a:srgbClr val="FF0000"/>
                </a:solidFill>
                <a:latin typeface="Cambria" panose="02040503050406030204" pitchFamily="18" charset="0"/>
              </a:rPr>
              <a:t>5</a:t>
            </a:r>
            <a:endParaRPr lang="zh-CN" alt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2013507" y="2723383"/>
            <a:ext cx="47867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38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页 提高题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2-2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1, 2, 4</a:t>
            </a:r>
            <a:endParaRPr lang="zh-CN" altLang="en-US" sz="32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4586662" y="168089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性质</a:t>
            </a:r>
          </a:p>
        </p:txBody>
      </p:sp>
    </p:spTree>
    <p:extLst>
      <p:ext uri="{BB962C8B-B14F-4D97-AF65-F5344CB8AC3E}">
        <p14:creationId xmlns:p14="http://schemas.microsoft.com/office/powerpoint/2010/main" val="193782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2086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行列式的性质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4200" y="697333"/>
            <a:ext cx="8831811" cy="1745158"/>
            <a:chOff x="458011" y="720660"/>
            <a:chExt cx="8831811" cy="1745158"/>
          </a:xfrm>
        </p:grpSpPr>
        <p:grpSp>
          <p:nvGrpSpPr>
            <p:cNvPr id="6" name="组合 5"/>
            <p:cNvGrpSpPr/>
            <p:nvPr/>
          </p:nvGrpSpPr>
          <p:grpSpPr>
            <a:xfrm>
              <a:off x="458011" y="813495"/>
              <a:ext cx="2322465" cy="1010577"/>
              <a:chOff x="390072" y="-1454115"/>
              <a:chExt cx="1025228" cy="3293431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390072" y="-1454115"/>
                <a:ext cx="670285" cy="1504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提高题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5.</a:t>
                </a:r>
                <a:endParaRPr lang="zh-CN" altLang="en-US" sz="2400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82225" y="334768"/>
                <a:ext cx="933075" cy="1504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已知行列式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2470198" y="720660"/>
                  <a:ext cx="6819624" cy="17451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𝐷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𝑎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𝑏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𝑑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𝑒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6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4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+mn-ea"/>
                          </a:rPr>
                          <m:t>，求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(1)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21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22</m:t>
                            </m:r>
                          </m:sub>
                        </m:sSub>
                        <m:r>
                          <a:rPr lang="en-US" altLang="zh-CN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0198" y="720660"/>
                  <a:ext cx="6819624" cy="174515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285421" y="3539889"/>
                <a:ext cx="259023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421" y="3539889"/>
                <a:ext cx="2590238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994403" y="3514860"/>
                <a:ext cx="32975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𝑋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</m:oMath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03" y="3514860"/>
                <a:ext cx="329757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403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/>
          <p:cNvCxnSpPr/>
          <p:nvPr/>
        </p:nvCxnSpPr>
        <p:spPr>
          <a:xfrm>
            <a:off x="3131840" y="1376385"/>
            <a:ext cx="20974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776954" y="4351817"/>
                <a:ext cx="2090637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𝑋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+3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𝑌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=4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𝑋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𝑌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954" y="4351817"/>
                <a:ext cx="2090637" cy="91614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309884" y="1815973"/>
                <a:ext cx="2762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884" y="1815973"/>
                <a:ext cx="2762679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连接符 25"/>
          <p:cNvCxnSpPr/>
          <p:nvPr/>
        </p:nvCxnSpPr>
        <p:spPr>
          <a:xfrm>
            <a:off x="3131840" y="2132856"/>
            <a:ext cx="2097422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右箭头 6"/>
          <p:cNvSpPr/>
          <p:nvPr/>
        </p:nvSpPr>
        <p:spPr>
          <a:xfrm>
            <a:off x="5860973" y="4731453"/>
            <a:ext cx="97840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6962177" y="4381391"/>
                <a:ext cx="144021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177" y="4381391"/>
                <a:ext cx="1440216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6863642" y="4833309"/>
                <a:ext cx="144021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642" y="4833309"/>
                <a:ext cx="1440216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755056" y="5783940"/>
                <a:ext cx="44298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类似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可得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056" y="5783940"/>
                <a:ext cx="4429802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2201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069534" y="2747843"/>
                <a:ext cx="48129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534" y="2747843"/>
                <a:ext cx="4812921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1521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382541" y="2736101"/>
                <a:ext cx="287604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按第二行展开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</m:oMath>
                </a14:m>
                <a:endParaRPr lang="zh-CN" altLang="en-US" sz="2400" i="1" dirty="0">
                  <a:latin typeface="+mn-ea"/>
                  <a:ea typeface="+mn-ea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41" y="2736101"/>
                <a:ext cx="2876044" cy="830997"/>
              </a:xfrm>
              <a:prstGeom prst="rect">
                <a:avLst/>
              </a:prstGeom>
              <a:blipFill rotWithShape="0">
                <a:blip r:embed="rId13"/>
                <a:stretch>
                  <a:fillRect l="-2966" t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4086392" y="4862433"/>
            <a:ext cx="1651785" cy="4257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867591" y="2747843"/>
            <a:ext cx="2014864" cy="4257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18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30" grpId="0"/>
      <p:bldP spid="7" grpId="0" animBg="1"/>
      <p:bldP spid="27" grpId="0" animBg="1"/>
      <p:bldP spid="28" grpId="0" animBg="1"/>
      <p:bldP spid="31" grpId="0"/>
      <p:bldP spid="32" grpId="0"/>
      <p:bldP spid="33" grpId="0"/>
      <p:bldP spid="8" grpId="0" animBg="1"/>
      <p:bldP spid="3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行列式的性质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3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42" y="4634702"/>
            <a:ext cx="2621342" cy="2223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613157" y="2675334"/>
                <a:ext cx="57249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157" y="2675334"/>
                <a:ext cx="572491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95536" y="1284249"/>
                <a:ext cx="8903752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练习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2.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,−4</m:t>
                        </m:r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)=?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284249"/>
                <a:ext cx="8903752" cy="861774"/>
              </a:xfrm>
              <a:prstGeom prst="rect">
                <a:avLst/>
              </a:prstGeom>
              <a:blipFill rotWithShape="0">
                <a:blip r:embed="rId5"/>
                <a:stretch>
                  <a:fillRect l="-2466"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965839" y="4240280"/>
                <a:ext cx="459359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=3×−3|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|+0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839" y="4240280"/>
                <a:ext cx="459359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944797" y="3435469"/>
                <a:ext cx="619268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,−3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,−3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797" y="3435469"/>
                <a:ext cx="619268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944207" y="5039901"/>
                <a:ext cx="208077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=−18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207" y="5039901"/>
                <a:ext cx="2080772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02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知识点总结</a:t>
            </a:r>
            <a:endParaRPr lang="zh-CN" altLang="en-US" dirty="0"/>
          </a:p>
        </p:txBody>
      </p:sp>
      <p:grpSp>
        <p:nvGrpSpPr>
          <p:cNvPr id="6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/>
          </p:nvPr>
        </p:nvGraphicFramePr>
        <p:xfrm>
          <a:off x="768350" y="2286000"/>
          <a:ext cx="769208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4770988" y="15694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性质</a:t>
            </a:r>
          </a:p>
        </p:txBody>
      </p:sp>
    </p:spTree>
    <p:extLst>
      <p:ext uri="{BB962C8B-B14F-4D97-AF65-F5344CB8AC3E}">
        <p14:creationId xmlns:p14="http://schemas.microsoft.com/office/powerpoint/2010/main" val="14773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2357062" y="3506345"/>
            <a:ext cx="378422" cy="5160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667781" y="1217531"/>
            <a:ext cx="517177" cy="517536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4352729" y="1217531"/>
            <a:ext cx="563904" cy="517536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2466224" y="2210280"/>
            <a:ext cx="526610" cy="416058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3968" y="5583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1319273" y="5188775"/>
            <a:ext cx="5054781" cy="855475"/>
            <a:chOff x="3551196" y="1674821"/>
            <a:chExt cx="5054781" cy="8554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3690044" y="1674821"/>
                  <a:ext cx="435876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  <a:ea typeface="+mn-ea"/>
                        </a:rPr>
                        <m:t>行列式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可按任一列任一行展开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0044" y="1674821"/>
                  <a:ext cx="435876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217" t="-26667" r="-4196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3551196" y="2038879"/>
                  <a:ext cx="5054781" cy="4914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1196" y="2038879"/>
                  <a:ext cx="5054781" cy="4914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组合 8"/>
          <p:cNvGrpSpPr/>
          <p:nvPr/>
        </p:nvGrpSpPr>
        <p:grpSpPr>
          <a:xfrm>
            <a:off x="1323747" y="1166984"/>
            <a:ext cx="5347907" cy="620234"/>
            <a:chOff x="2173994" y="2977127"/>
            <a:chExt cx="5347907" cy="620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2173994" y="2977127"/>
                  <a:ext cx="2868991" cy="6202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𝐝𝐞𝐭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𝟏𝟐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𝟐𝟏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𝟐𝟐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994" y="2977127"/>
                  <a:ext cx="2868991" cy="62023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4909070" y="3094146"/>
                  <a:ext cx="26128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9070" y="3094146"/>
                  <a:ext cx="261283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66" r="-233" b="-1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组合 5"/>
          <p:cNvGrpSpPr/>
          <p:nvPr/>
        </p:nvGrpSpPr>
        <p:grpSpPr>
          <a:xfrm>
            <a:off x="449160" y="628383"/>
            <a:ext cx="1561607" cy="582182"/>
            <a:chOff x="706483" y="1064568"/>
            <a:chExt cx="1643864" cy="582182"/>
          </a:xfrm>
        </p:grpSpPr>
        <p:sp>
          <p:nvSpPr>
            <p:cNvPr id="4" name="圆角矩形 3"/>
            <p:cNvSpPr/>
            <p:nvPr/>
          </p:nvSpPr>
          <p:spPr>
            <a:xfrm>
              <a:off x="706483" y="1064568"/>
              <a:ext cx="1643864" cy="58218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3911" y="1118626"/>
              <a:ext cx="15600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阶行列式</a:t>
              </a:r>
              <a:endParaRPr lang="zh-CN" altLang="en-US" sz="24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1762889" y="2274393"/>
                <a:ext cx="2104230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889" y="2274393"/>
                <a:ext cx="2104230" cy="61491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角矩形 9"/>
          <p:cNvSpPr/>
          <p:nvPr/>
        </p:nvSpPr>
        <p:spPr>
          <a:xfrm>
            <a:off x="4929361" y="1229221"/>
            <a:ext cx="504056" cy="5259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6173917" y="1209109"/>
            <a:ext cx="504056" cy="5259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3654665" y="2264226"/>
            <a:ext cx="0" cy="7072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3216914" y="2504723"/>
            <a:ext cx="504056" cy="5259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3468942" y="2095238"/>
            <a:ext cx="0" cy="1089860"/>
          </a:xfrm>
          <a:prstGeom prst="line">
            <a:avLst/>
          </a:prstGeom>
          <a:ln w="28575"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508247" y="2780928"/>
            <a:ext cx="1317886" cy="0"/>
          </a:xfrm>
          <a:prstGeom prst="line">
            <a:avLst/>
          </a:prstGeom>
          <a:ln w="28575"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2"/>
          <p:cNvSpPr txBox="1">
            <a:spLocks noChangeArrowheads="1"/>
          </p:cNvSpPr>
          <p:nvPr/>
        </p:nvSpPr>
        <p:spPr bwMode="auto">
          <a:xfrm>
            <a:off x="4586662" y="168089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性质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873166" y="3547841"/>
            <a:ext cx="5266224" cy="471182"/>
            <a:chOff x="2383382" y="5895297"/>
            <a:chExt cx="5266224" cy="4711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/>
                <p:cNvSpPr/>
                <p:nvPr/>
              </p:nvSpPr>
              <p:spPr>
                <a:xfrm>
                  <a:off x="2383382" y="5895297"/>
                  <a:ext cx="2243011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第一列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的各项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382" y="5895297"/>
                  <a:ext cx="2243011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/>
                <p:cNvSpPr/>
                <p:nvPr/>
              </p:nvSpPr>
              <p:spPr>
                <a:xfrm>
                  <a:off x="4246332" y="5904814"/>
                  <a:ext cx="3403274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乘以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相应的代数余子式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6332" y="5904814"/>
                  <a:ext cx="3403274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10526" r="-179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圆角矩形标注 16"/>
          <p:cNvSpPr/>
          <p:nvPr/>
        </p:nvSpPr>
        <p:spPr>
          <a:xfrm flipH="1">
            <a:off x="998557" y="2954543"/>
            <a:ext cx="569045" cy="625691"/>
          </a:xfrm>
          <a:prstGeom prst="wedgeRoundRectCallout">
            <a:avLst>
              <a:gd name="adj1" fmla="val -209691"/>
              <a:gd name="adj2" fmla="val 4374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二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812886" y="1983070"/>
            <a:ext cx="2104230" cy="1089860"/>
            <a:chOff x="4413234" y="4555670"/>
            <a:chExt cx="2104230" cy="1089860"/>
          </a:xfrm>
        </p:grpSpPr>
        <p:sp>
          <p:nvSpPr>
            <p:cNvPr id="51" name="圆角矩形 50"/>
            <p:cNvSpPr/>
            <p:nvPr/>
          </p:nvSpPr>
          <p:spPr>
            <a:xfrm>
              <a:off x="5132786" y="5100851"/>
              <a:ext cx="526610" cy="453243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4413234" y="4837621"/>
                  <a:ext cx="2104230" cy="6149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3234" y="4837621"/>
                  <a:ext cx="2104230" cy="61491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圆角矩形 56"/>
            <p:cNvSpPr/>
            <p:nvPr/>
          </p:nvSpPr>
          <p:spPr>
            <a:xfrm>
              <a:off x="5859043" y="4788837"/>
              <a:ext cx="504056" cy="41679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5151718" y="4981900"/>
              <a:ext cx="1317886" cy="0"/>
            </a:xfrm>
            <a:prstGeom prst="line">
              <a:avLst/>
            </a:prstGeom>
            <a:ln w="28575">
              <a:prstDash val="dash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08977" y="4555670"/>
              <a:ext cx="0" cy="1089860"/>
            </a:xfrm>
            <a:prstGeom prst="line">
              <a:avLst/>
            </a:prstGeom>
            <a:ln w="28575">
              <a:prstDash val="dash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998557" y="4548266"/>
            <a:ext cx="7305913" cy="1987201"/>
            <a:chOff x="1661370" y="4949833"/>
            <a:chExt cx="5193948" cy="1702597"/>
          </a:xfrm>
        </p:grpSpPr>
        <p:sp>
          <p:nvSpPr>
            <p:cNvPr id="7" name="圆角矩形 6"/>
            <p:cNvSpPr/>
            <p:nvPr/>
          </p:nvSpPr>
          <p:spPr>
            <a:xfrm>
              <a:off x="1661370" y="5225638"/>
              <a:ext cx="5193948" cy="14267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1913503" y="4949833"/>
              <a:ext cx="1324950" cy="466068"/>
              <a:chOff x="611768" y="1072740"/>
              <a:chExt cx="2872210" cy="466068"/>
            </a:xfrm>
          </p:grpSpPr>
          <p:sp>
            <p:nvSpPr>
              <p:cNvPr id="69" name="圆角矩形 68"/>
              <p:cNvSpPr/>
              <p:nvPr/>
            </p:nvSpPr>
            <p:spPr>
              <a:xfrm>
                <a:off x="611768" y="1072740"/>
                <a:ext cx="2557666" cy="42002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915280" y="1077143"/>
                <a:ext cx="25686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性质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2-2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20" name="直接连接符 19"/>
          <p:cNvCxnSpPr/>
          <p:nvPr/>
        </p:nvCxnSpPr>
        <p:spPr>
          <a:xfrm>
            <a:off x="14661" y="429309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333231" y="5991920"/>
                <a:ext cx="48670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231" y="5991920"/>
                <a:ext cx="486703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圆角矩形标注 13"/>
              <p:cNvSpPr/>
              <p:nvPr/>
            </p:nvSpPr>
            <p:spPr>
              <a:xfrm>
                <a:off x="7390070" y="4609191"/>
                <a:ext cx="1183756" cy="612648"/>
              </a:xfrm>
              <a:prstGeom prst="wedgeRoundRectCallout">
                <a:avLst>
                  <a:gd name="adj1" fmla="val -173958"/>
                  <a:gd name="adj2" fmla="val 134018"/>
                  <a:gd name="adj3" fmla="val 16667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</a:rPr>
                  <a:t>按第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列展开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圆角矩形标注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070" y="4609191"/>
                <a:ext cx="1183756" cy="612648"/>
              </a:xfrm>
              <a:prstGeom prst="wedgeRoundRectCallout">
                <a:avLst>
                  <a:gd name="adj1" fmla="val -173958"/>
                  <a:gd name="adj2" fmla="val 134018"/>
                  <a:gd name="adj3" fmla="val 16667"/>
                </a:avLst>
              </a:prstGeom>
              <a:blipFill>
                <a:blip r:embed="rId13"/>
                <a:stretch>
                  <a:fillRect t="-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圆角矩形标注 46"/>
              <p:cNvSpPr/>
              <p:nvPr/>
            </p:nvSpPr>
            <p:spPr>
              <a:xfrm>
                <a:off x="-327309" y="6147261"/>
                <a:ext cx="1183756" cy="612648"/>
              </a:xfrm>
              <a:prstGeom prst="wedgeRoundRectCallout">
                <a:avLst>
                  <a:gd name="adj1" fmla="val 117323"/>
                  <a:gd name="adj2" fmla="val -12126"/>
                  <a:gd name="adj3" fmla="val 16667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</a:rPr>
                  <a:t>按第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行展开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圆角矩形标注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7309" y="6147261"/>
                <a:ext cx="1183756" cy="612648"/>
              </a:xfrm>
              <a:prstGeom prst="wedgeRoundRectCallout">
                <a:avLst>
                  <a:gd name="adj1" fmla="val 117323"/>
                  <a:gd name="adj2" fmla="val -12126"/>
                  <a:gd name="adj3" fmla="val 16667"/>
                </a:avLst>
              </a:prstGeom>
              <a:blipFill>
                <a:blip r:embed="rId14"/>
                <a:stretch>
                  <a:fillRect t="-4808" b="-16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715028" y="1983070"/>
            <a:ext cx="2871633" cy="1301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6086818" y="5966609"/>
                <a:ext cx="18632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=1,2,⋯,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.</m:t>
                      </m:r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818" y="5966609"/>
                <a:ext cx="1863202" cy="400110"/>
              </a:xfrm>
              <a:prstGeom prst="rect">
                <a:avLst/>
              </a:prstGeom>
              <a:blipFill>
                <a:blip r:embed="rId15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7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75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2" grpId="0" animBg="1"/>
      <p:bldP spid="63" grpId="0" animBg="1"/>
      <p:bldP spid="63" grpId="1" animBg="1"/>
      <p:bldP spid="22" grpId="0" animBg="1"/>
      <p:bldP spid="10" grpId="0" animBg="1"/>
      <p:bldP spid="10" grpId="1" animBg="1"/>
      <p:bldP spid="53" grpId="0" animBg="1"/>
      <p:bldP spid="53" grpId="1" animBg="1"/>
      <p:bldP spid="56" grpId="0" animBg="1"/>
      <p:bldP spid="17" grpId="0" animBg="1"/>
      <p:bldP spid="45" grpId="0"/>
      <p:bldP spid="14" grpId="0" animBg="1"/>
      <p:bldP spid="47" grpId="0" animBg="1"/>
      <p:bldP spid="5" grpId="0" animBg="1"/>
      <p:bldP spid="4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行列式的性质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95536" y="1412776"/>
                <a:ext cx="5442177" cy="4966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𝒋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]                        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12776"/>
                <a:ext cx="5442177" cy="496674"/>
              </a:xfrm>
              <a:prstGeom prst="rect">
                <a:avLst/>
              </a:prstGeom>
              <a:blipFill rotWithShape="0"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3692791" y="1295796"/>
            <a:ext cx="1584176" cy="399084"/>
            <a:chOff x="827584" y="2074130"/>
            <a:chExt cx="1584176" cy="399084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827584" y="2473214"/>
              <a:ext cx="15841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1012365" y="2074130"/>
                  <a:ext cx="1004634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↔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365" y="2074130"/>
                  <a:ext cx="1004634" cy="39908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24" r="-1212" b="-2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459171" y="1393365"/>
                <a:ext cx="3166123" cy="49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171" y="1393365"/>
                <a:ext cx="3166123" cy="496674"/>
              </a:xfrm>
              <a:prstGeom prst="rect">
                <a:avLst/>
              </a:prstGeom>
              <a:blipFill rotWithShape="0"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538913" y="2229210"/>
                <a:ext cx="3416092" cy="523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⋯ 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913" y="2229210"/>
                <a:ext cx="3416092" cy="52309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649320" y="2258650"/>
                <a:ext cx="7735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320" y="2258650"/>
                <a:ext cx="773578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2422898" y="2025001"/>
            <a:ext cx="1082184" cy="577027"/>
            <a:chOff x="2062858" y="3812647"/>
            <a:chExt cx="1082184" cy="577027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2076060" y="4249773"/>
              <a:ext cx="1068982" cy="121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2062858" y="4377521"/>
              <a:ext cx="1068982" cy="121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2109891" y="3812647"/>
                  <a:ext cx="847604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891" y="3812647"/>
                  <a:ext cx="847604" cy="39908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97" r="-5036" b="-242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3495580" y="2849892"/>
                <a:ext cx="3804056" cy="517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⋯ </m:t>
                          </m:r>
                          <m:sSub>
                            <m:sSubPr>
                              <m:ctrlP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580" y="2849892"/>
                <a:ext cx="3804056" cy="51783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/>
          <p:cNvGrpSpPr/>
          <p:nvPr/>
        </p:nvGrpSpPr>
        <p:grpSpPr>
          <a:xfrm>
            <a:off x="2452906" y="2633520"/>
            <a:ext cx="1068982" cy="577027"/>
            <a:chOff x="2062858" y="3812647"/>
            <a:chExt cx="1068982" cy="577027"/>
          </a:xfrm>
        </p:grpSpPr>
        <p:cxnSp>
          <p:nvCxnSpPr>
            <p:cNvPr id="41" name="直接连接符 40"/>
            <p:cNvCxnSpPr/>
            <p:nvPr/>
          </p:nvCxnSpPr>
          <p:spPr>
            <a:xfrm flipV="1">
              <a:off x="2062858" y="4264976"/>
              <a:ext cx="1068982" cy="121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2062858" y="4377521"/>
              <a:ext cx="1068982" cy="121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2109891" y="3812647"/>
                  <a:ext cx="916020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891" y="3812647"/>
                  <a:ext cx="916020" cy="39908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667" r="-2000" b="-2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矩形 2"/>
          <p:cNvSpPr/>
          <p:nvPr/>
        </p:nvSpPr>
        <p:spPr>
          <a:xfrm>
            <a:off x="339374" y="735011"/>
            <a:ext cx="2108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性质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2-6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的证明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3201765" y="3513206"/>
                <a:ext cx="3804056" cy="523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⋯ 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765" y="3513206"/>
                <a:ext cx="3804056" cy="52309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组合 43"/>
          <p:cNvGrpSpPr/>
          <p:nvPr/>
        </p:nvGrpSpPr>
        <p:grpSpPr>
          <a:xfrm>
            <a:off x="2499939" y="3346416"/>
            <a:ext cx="1068982" cy="577027"/>
            <a:chOff x="2062858" y="3812647"/>
            <a:chExt cx="1068982" cy="577027"/>
          </a:xfrm>
        </p:grpSpPr>
        <p:cxnSp>
          <p:nvCxnSpPr>
            <p:cNvPr id="45" name="直接连接符 44"/>
            <p:cNvCxnSpPr/>
            <p:nvPr/>
          </p:nvCxnSpPr>
          <p:spPr>
            <a:xfrm flipV="1">
              <a:off x="2062858" y="4264976"/>
              <a:ext cx="1068982" cy="121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2062858" y="4377521"/>
              <a:ext cx="1068982" cy="121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2109891" y="3812647"/>
                  <a:ext cx="943400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891" y="3812647"/>
                  <a:ext cx="943400" cy="39908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226" r="-3226" b="-2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3801502" y="4181778"/>
                <a:ext cx="3804056" cy="523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×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⋯ </m:t>
                          </m:r>
                          <m:sSub>
                            <m:sSubPr>
                              <m:ctrlP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502" y="4181778"/>
                <a:ext cx="3804056" cy="52309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组合 48"/>
          <p:cNvGrpSpPr/>
          <p:nvPr/>
        </p:nvGrpSpPr>
        <p:grpSpPr>
          <a:xfrm>
            <a:off x="2422898" y="3991897"/>
            <a:ext cx="1355820" cy="575996"/>
            <a:chOff x="1980335" y="3813678"/>
            <a:chExt cx="1355820" cy="575996"/>
          </a:xfrm>
        </p:grpSpPr>
        <p:cxnSp>
          <p:nvCxnSpPr>
            <p:cNvPr id="50" name="直接连接符 49"/>
            <p:cNvCxnSpPr/>
            <p:nvPr/>
          </p:nvCxnSpPr>
          <p:spPr>
            <a:xfrm flipV="1">
              <a:off x="2062858" y="4264976"/>
              <a:ext cx="1068982" cy="121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V="1">
              <a:off x="2062858" y="4377521"/>
              <a:ext cx="1068982" cy="121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1980335" y="3813678"/>
                  <a:ext cx="1355820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0335" y="3813678"/>
                  <a:ext cx="1355820" cy="39908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2242" b="-2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7236296" y="4224515"/>
                <a:ext cx="15273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=−|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224515"/>
                <a:ext cx="1527384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组合 57"/>
          <p:cNvGrpSpPr/>
          <p:nvPr/>
        </p:nvGrpSpPr>
        <p:grpSpPr>
          <a:xfrm>
            <a:off x="183120" y="4859292"/>
            <a:ext cx="3352087" cy="1944216"/>
            <a:chOff x="6106591" y="4941168"/>
            <a:chExt cx="2862883" cy="1728192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4208" y="4941168"/>
              <a:ext cx="2525266" cy="1686878"/>
            </a:xfrm>
            <a:prstGeom prst="rect">
              <a:avLst/>
            </a:prstGeom>
          </p:spPr>
        </p:pic>
        <p:sp>
          <p:nvSpPr>
            <p:cNvPr id="60" name="矩形 59"/>
            <p:cNvSpPr/>
            <p:nvPr/>
          </p:nvSpPr>
          <p:spPr>
            <a:xfrm>
              <a:off x="6106591" y="6381328"/>
              <a:ext cx="1057697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135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26" grpId="0"/>
      <p:bldP spid="27" grpId="0"/>
      <p:bldP spid="39" grpId="0"/>
      <p:bldP spid="36" grpId="0"/>
      <p:bldP spid="48" grpId="0"/>
      <p:bldP spid="5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9"/>
          <p:cNvGrpSpPr>
            <a:grpSpLocks/>
          </p:cNvGrpSpPr>
          <p:nvPr/>
        </p:nvGrpSpPr>
        <p:grpSpPr bwMode="auto">
          <a:xfrm>
            <a:off x="855096" y="1691648"/>
            <a:ext cx="7231208" cy="2952328"/>
            <a:chOff x="928662" y="1473562"/>
            <a:chExt cx="7286676" cy="2741256"/>
          </a:xfrm>
        </p:grpSpPr>
        <p:sp>
          <p:nvSpPr>
            <p:cNvPr id="78" name="圆角矩形 77"/>
            <p:cNvSpPr/>
            <p:nvPr/>
          </p:nvSpPr>
          <p:spPr>
            <a:xfrm>
              <a:off x="928662" y="1785277"/>
              <a:ext cx="7286676" cy="242954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83" name="流程图: 终止 82"/>
            <p:cNvSpPr/>
            <p:nvPr/>
          </p:nvSpPr>
          <p:spPr>
            <a:xfrm>
              <a:off x="1094530" y="1473562"/>
              <a:ext cx="1953667" cy="510876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定义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2-1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/>
              <p:cNvSpPr/>
              <p:nvPr/>
            </p:nvSpPr>
            <p:spPr>
              <a:xfrm>
                <a:off x="806034" y="2242856"/>
                <a:ext cx="7290564" cy="567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行列式，记为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+mn-ea"/>
                          </a:rPr>
                          <m:t>𝐝𝐞𝐭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𝑨</m:t>
                            </m:r>
                          </m:e>
                        </m:d>
                      </m:e>
                    </m:func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或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</m:oMath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5" name="矩形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34" y="2242856"/>
                <a:ext cx="7290564" cy="567912"/>
              </a:xfrm>
              <a:prstGeom prst="rect">
                <a:avLst/>
              </a:prstGeom>
              <a:blipFill rotWithShape="0">
                <a:blip r:embed="rId3"/>
                <a:stretch>
                  <a:fillRect t="-2151" b="-1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2"/>
              <p:cNvSpPr txBox="1">
                <a:spLocks noChangeArrowheads="1"/>
              </p:cNvSpPr>
              <p:nvPr/>
            </p:nvSpPr>
            <p:spPr bwMode="auto">
              <a:xfrm>
                <a:off x="4572036" y="176213"/>
                <a:ext cx="4120600" cy="369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2.1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阶行列式的定义</a:t>
                </a:r>
                <a:endPara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36" y="176213"/>
                <a:ext cx="4120600" cy="369319"/>
              </a:xfrm>
              <a:prstGeom prst="rect">
                <a:avLst/>
              </a:prstGeom>
              <a:blipFill rotWithShape="0">
                <a:blip r:embed="rId4"/>
                <a:stretch>
                  <a:fillRect t="-13333" b="-2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695523" y="1041395"/>
            <a:ext cx="3590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方阵行列式的递归定义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1330452" y="2829531"/>
                <a:ext cx="54854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dirty="0" smtClean="0">
                    <a:latin typeface="+mn-ea"/>
                    <a:ea typeface="+mn-ea"/>
                  </a:rPr>
                  <a:t>(1)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时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[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11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] </m:t>
                    </m:r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+mn-ea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52" y="2829531"/>
                <a:ext cx="548545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778" t="-11842" r="-88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1360950" y="3440203"/>
                <a:ext cx="217159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dirty="0" smtClean="0">
                    <a:latin typeface="+mn-ea"/>
                    <a:ea typeface="+mn-ea"/>
                  </a:rPr>
                  <a:t>(2)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+mn-ea"/>
                      </a:rPr>
                      <m:t>&gt;1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时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950" y="3440203"/>
                <a:ext cx="2171591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21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1382312" y="3990438"/>
                <a:ext cx="6235385" cy="475323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+mn-ea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+1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det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⁡(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,1))</m:t>
                        </m:r>
                      </m:e>
                    </m:nary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312" y="3990438"/>
                <a:ext cx="6235385" cy="475323"/>
              </a:xfrm>
              <a:prstGeom prst="rect">
                <a:avLst/>
              </a:prstGeom>
              <a:blipFill rotWithShape="0">
                <a:blip r:embed="rId7"/>
                <a:stretch>
                  <a:fillRect t="-124359" b="-1897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952608" y="5082390"/>
                <a:ext cx="696498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𝒋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  <a:ea typeface="+mn-ea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称为</m:t>
                    </m:r>
                  </m:oMath>
                </a14:m>
                <a:r>
                  <a:rPr lang="en-US" altLang="zh-CN" sz="2400" dirty="0">
                    <a:ea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𝑖𝑗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代数余子式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, 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𝒊𝒋</m:t>
                        </m:r>
                      </m:sub>
                    </m:sSub>
                  </m:oMath>
                </a14:m>
                <a:endParaRPr lang="zh-CN" altLang="en-US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08" y="5082390"/>
                <a:ext cx="6964984" cy="509178"/>
              </a:xfrm>
              <a:prstGeom prst="rect">
                <a:avLst/>
              </a:prstGeom>
              <a:blipFill rotWithShape="0">
                <a:blip r:embed="rId8"/>
                <a:stretch>
                  <a:fillRect t="-8434" b="-22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1481937" y="5810934"/>
            <a:ext cx="6135760" cy="461665"/>
            <a:chOff x="1513846" y="5904814"/>
            <a:chExt cx="613576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/>
                <p:cNvSpPr/>
                <p:nvPr/>
              </p:nvSpPr>
              <p:spPr>
                <a:xfrm>
                  <a:off x="1513846" y="5904814"/>
                  <a:ext cx="309009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r>
                        <a:rPr lang="zh-CN" alt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总结：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第一列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的各项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3" name="矩形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846" y="5904814"/>
                  <a:ext cx="309009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10526" r="-394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/>
                <p:cNvSpPr/>
                <p:nvPr/>
              </p:nvSpPr>
              <p:spPr>
                <a:xfrm>
                  <a:off x="4246332" y="5904814"/>
                  <a:ext cx="3403274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乘以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相应的代数余子式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6332" y="5904814"/>
                  <a:ext cx="3403274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10526" r="-179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圆角矩形 4"/>
          <p:cNvSpPr/>
          <p:nvPr/>
        </p:nvSpPr>
        <p:spPr>
          <a:xfrm>
            <a:off x="3875286" y="3969663"/>
            <a:ext cx="41096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555776" y="5816639"/>
            <a:ext cx="185112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367682" y="4030830"/>
            <a:ext cx="2736304" cy="44564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940152" y="5743601"/>
            <a:ext cx="1677546" cy="50405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72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415952" y="429632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0" y="2666831"/>
            <a:ext cx="7799279" cy="2881986"/>
            <a:chOff x="13082" y="53664"/>
            <a:chExt cx="7799279" cy="2881986"/>
          </a:xfrm>
        </p:grpSpPr>
        <p:sp>
          <p:nvSpPr>
            <p:cNvPr id="57" name="矩形 56"/>
            <p:cNvSpPr/>
            <p:nvPr/>
          </p:nvSpPr>
          <p:spPr>
            <a:xfrm>
              <a:off x="2123729" y="1079159"/>
              <a:ext cx="56886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思路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：</a:t>
              </a:r>
              <a:r>
                <a:rPr lang="zh-CN" altLang="en-US" sz="2400" dirty="0" smtClean="0">
                  <a:latin typeface="+mn-ea"/>
                  <a:ea typeface="+mn-ea"/>
                </a:rPr>
                <a:t>根据行列式的性质先将其化简，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2" y="53664"/>
              <a:ext cx="2305589" cy="2881986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1459760" y="5497569"/>
            <a:ext cx="6594410" cy="770215"/>
            <a:chOff x="2241900" y="2680264"/>
            <a:chExt cx="6594410" cy="770215"/>
          </a:xfrm>
        </p:grpSpPr>
        <p:sp>
          <p:nvSpPr>
            <p:cNvPr id="36" name="矩形 35"/>
            <p:cNvSpPr/>
            <p:nvPr/>
          </p:nvSpPr>
          <p:spPr>
            <a:xfrm>
              <a:off x="3027404" y="2774622"/>
              <a:ext cx="58089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 smtClean="0">
                  <a:latin typeface="+mn-ea"/>
                  <a:ea typeface="+mn-ea"/>
                </a:rPr>
                <a:t>问题：矩阵经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转置、线性运算、初等变换</a:t>
              </a:r>
              <a:r>
                <a:rPr lang="zh-CN" altLang="en-US" sz="2400" dirty="0" smtClean="0">
                  <a:latin typeface="+mn-ea"/>
                  <a:ea typeface="+mn-ea"/>
                </a:rPr>
                <a:t>，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900" y="2680264"/>
              <a:ext cx="770215" cy="770215"/>
            </a:xfrm>
            <a:prstGeom prst="rect">
              <a:avLst/>
            </a:prstGeom>
          </p:spPr>
        </p:pic>
      </p:grpSp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4599932" y="131751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行列式的性质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24576" y="4186336"/>
            <a:ext cx="37095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再计算化简后的行列式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75457" y="6124355"/>
            <a:ext cx="42005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其对应的行列式会如何变化？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763688" y="1255213"/>
                <a:ext cx="14309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𝒏</m:t>
                      </m:r>
                      <m:r>
                        <a:rPr lang="en-US" altLang="zh-CN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!</m:t>
                      </m:r>
                      <m:r>
                        <a:rPr lang="zh-CN" altLang="en-US" sz="3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项</m:t>
                      </m:r>
                    </m:oMath>
                  </m:oMathPara>
                </a14:m>
                <a:endParaRPr lang="zh-CN" altLang="en-US" sz="30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255213"/>
                <a:ext cx="1430989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845317" y="1812504"/>
                <a:ext cx="530903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随着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的增大会迅速增加，计算量太大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17" y="1812504"/>
                <a:ext cx="5309033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263" t="-10526" r="-103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1547664" y="980728"/>
            <a:ext cx="5976664" cy="16861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70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415952" y="429632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894926" y="79981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729" y="264640"/>
            <a:ext cx="457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图片素材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04" y="3861048"/>
            <a:ext cx="1948061" cy="22048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259" y="4048965"/>
            <a:ext cx="2975372" cy="21239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6" y="2289136"/>
            <a:ext cx="2525266" cy="16868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14" y="914239"/>
            <a:ext cx="2384575" cy="24208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648" y="978013"/>
            <a:ext cx="1685967" cy="16959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005" y="3861048"/>
            <a:ext cx="2305589" cy="288198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90" y="978013"/>
            <a:ext cx="1210975" cy="121097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7411786" y="3387755"/>
            <a:ext cx="1540683" cy="2341427"/>
            <a:chOff x="7154379" y="943557"/>
            <a:chExt cx="1540683" cy="2341427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17" name="圆角矩形 16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37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415952" y="429632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894926" y="79981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729" y="264640"/>
            <a:ext cx="457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图片素材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402" y="106087"/>
            <a:ext cx="5596874" cy="677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6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3968" y="5583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1763688" y="5338192"/>
                <a:ext cx="61220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若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的某列（行）元素都为零，则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|=0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338192"/>
                <a:ext cx="612207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189" t="-26667" r="-199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604936" y="940599"/>
                <a:ext cx="5054781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𝑛𝑗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𝑛𝑗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936" y="940599"/>
                <a:ext cx="5054781" cy="491417"/>
              </a:xfrm>
              <a:prstGeom prst="rect">
                <a:avLst/>
              </a:prstGeom>
              <a:blipFill rotWithShape="0">
                <a:blip r:embed="rId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2"/>
          <p:cNvSpPr txBox="1">
            <a:spLocks noChangeArrowheads="1"/>
          </p:cNvSpPr>
          <p:nvPr/>
        </p:nvSpPr>
        <p:spPr bwMode="auto">
          <a:xfrm>
            <a:off x="4586662" y="168089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性质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403649" y="4567385"/>
            <a:ext cx="6589007" cy="1381894"/>
            <a:chOff x="1514392" y="5056436"/>
            <a:chExt cx="5387865" cy="1237948"/>
          </a:xfrm>
        </p:grpSpPr>
        <p:sp>
          <p:nvSpPr>
            <p:cNvPr id="7" name="圆角矩形 6"/>
            <p:cNvSpPr/>
            <p:nvPr/>
          </p:nvSpPr>
          <p:spPr>
            <a:xfrm>
              <a:off x="1514392" y="5317296"/>
              <a:ext cx="5387865" cy="9770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1910347" y="5056436"/>
              <a:ext cx="1015466" cy="450292"/>
              <a:chOff x="604927" y="1179343"/>
              <a:chExt cx="2201315" cy="450292"/>
            </a:xfrm>
          </p:grpSpPr>
          <p:sp>
            <p:nvSpPr>
              <p:cNvPr id="69" name="圆角矩形 68"/>
              <p:cNvSpPr/>
              <p:nvPr/>
            </p:nvSpPr>
            <p:spPr>
              <a:xfrm>
                <a:off x="640073" y="1179343"/>
                <a:ext cx="2166169" cy="45029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04927" y="1197703"/>
                <a:ext cx="2201315" cy="413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推论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2-1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20" name="直接连接符 19"/>
          <p:cNvCxnSpPr/>
          <p:nvPr/>
        </p:nvCxnSpPr>
        <p:spPr>
          <a:xfrm>
            <a:off x="14662" y="42210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1604936" y="1640640"/>
                <a:ext cx="3817135" cy="533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[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⋯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𝑛𝑗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]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𝟎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 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936" y="1640640"/>
                <a:ext cx="3817135" cy="5338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右箭头 23"/>
          <p:cNvSpPr/>
          <p:nvPr/>
        </p:nvSpPr>
        <p:spPr>
          <a:xfrm>
            <a:off x="5215658" y="1816679"/>
            <a:ext cx="532758" cy="1895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5737968" y="1680481"/>
                <a:ext cx="12250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968" y="1680481"/>
                <a:ext cx="1225079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63"/>
          <p:cNvSpPr/>
          <p:nvPr/>
        </p:nvSpPr>
        <p:spPr>
          <a:xfrm>
            <a:off x="875507" y="229595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latin typeface="+mn-ea"/>
                <a:ea typeface="+mn-ea"/>
              </a:rPr>
              <a:t>类似可得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1583321" y="2806873"/>
                <a:ext cx="48670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321" y="2806873"/>
                <a:ext cx="4867037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1583321" y="3440596"/>
                <a:ext cx="3686266" cy="489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𝑻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[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]=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321" y="3440596"/>
                <a:ext cx="3686266" cy="48930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右箭头 66"/>
          <p:cNvSpPr/>
          <p:nvPr/>
        </p:nvSpPr>
        <p:spPr>
          <a:xfrm>
            <a:off x="5145343" y="3669749"/>
            <a:ext cx="532758" cy="1895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5755595" y="3523520"/>
                <a:ext cx="12250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95" y="3523520"/>
                <a:ext cx="1225079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圆角矩形标注 21"/>
              <p:cNvSpPr/>
              <p:nvPr/>
            </p:nvSpPr>
            <p:spPr>
              <a:xfrm>
                <a:off x="7879031" y="95253"/>
                <a:ext cx="1183756" cy="612648"/>
              </a:xfrm>
              <a:prstGeom prst="wedgeRoundRectCallout">
                <a:avLst>
                  <a:gd name="adj1" fmla="val -173958"/>
                  <a:gd name="adj2" fmla="val 134018"/>
                  <a:gd name="adj3" fmla="val 16667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</a:rPr>
                  <a:t>按第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列展开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圆角矩形标注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031" y="95253"/>
                <a:ext cx="1183756" cy="612648"/>
              </a:xfrm>
              <a:prstGeom prst="wedgeRoundRectCallout">
                <a:avLst>
                  <a:gd name="adj1" fmla="val -173958"/>
                  <a:gd name="adj2" fmla="val 134018"/>
                  <a:gd name="adj3" fmla="val 16667"/>
                </a:avLst>
              </a:prstGeom>
              <a:blipFill rotWithShape="0">
                <a:blip r:embed="rId10"/>
                <a:stretch>
                  <a:fillRect t="-3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圆角矩形标注 24"/>
              <p:cNvSpPr/>
              <p:nvPr/>
            </p:nvSpPr>
            <p:spPr>
              <a:xfrm>
                <a:off x="-108520" y="2742484"/>
                <a:ext cx="1183756" cy="612648"/>
              </a:xfrm>
              <a:prstGeom prst="wedgeRoundRectCallout">
                <a:avLst>
                  <a:gd name="adj1" fmla="val 117323"/>
                  <a:gd name="adj2" fmla="val -12126"/>
                  <a:gd name="adj3" fmla="val 16667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</a:rPr>
                  <a:t>按第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行展开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圆角矩形标注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2742484"/>
                <a:ext cx="1183756" cy="612648"/>
              </a:xfrm>
              <a:prstGeom prst="wedgeRoundRectCallout">
                <a:avLst>
                  <a:gd name="adj1" fmla="val 117323"/>
                  <a:gd name="adj2" fmla="val -12126"/>
                  <a:gd name="adj3" fmla="val 16667"/>
                </a:avLst>
              </a:prstGeom>
              <a:blipFill rotWithShape="0">
                <a:blip r:embed="rId11"/>
                <a:stretch>
                  <a:fillRect t="-5825" b="-17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46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8" grpId="0"/>
      <p:bldP spid="24" grpId="0" animBg="1"/>
      <p:bldP spid="61" grpId="0"/>
      <p:bldP spid="64" grpId="0"/>
      <p:bldP spid="65" grpId="0"/>
      <p:bldP spid="66" grpId="0"/>
      <p:bldP spid="67" grpId="0" animBg="1"/>
      <p:bldP spid="71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3968" y="5583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88937" y="1222706"/>
                <a:ext cx="5054781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𝑛𝑗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𝑛𝑗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937" y="1222706"/>
                <a:ext cx="5054781" cy="491417"/>
              </a:xfrm>
              <a:prstGeom prst="rect">
                <a:avLst/>
              </a:prstGeom>
              <a:blipFill rotWithShape="0">
                <a:blip r:embed="rId3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2"/>
          <p:cNvSpPr txBox="1">
            <a:spLocks noChangeArrowheads="1"/>
          </p:cNvSpPr>
          <p:nvPr/>
        </p:nvSpPr>
        <p:spPr bwMode="auto">
          <a:xfrm>
            <a:off x="4586662" y="168089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1441283" y="2148667"/>
                <a:ext cx="2562175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[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𝑛𝑗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]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283" y="2148667"/>
                <a:ext cx="2562175" cy="491417"/>
              </a:xfrm>
              <a:prstGeom prst="rect">
                <a:avLst/>
              </a:prstGeom>
              <a:blipFill rotWithShape="0"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3749967" y="1659154"/>
                <a:ext cx="944746" cy="157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967" y="1659154"/>
                <a:ext cx="944746" cy="15729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/>
          <p:nvPr/>
        </p:nvSpPr>
        <p:spPr>
          <a:xfrm>
            <a:off x="3783147" y="1655172"/>
            <a:ext cx="878386" cy="15708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085760" y="1871415"/>
                <a:ext cx="33986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𝑗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列的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代数余子式向量</a:t>
                </a: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760" y="1871415"/>
                <a:ext cx="3398687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151" t="-10526" r="-2151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5802544" y="2409790"/>
                <a:ext cx="1082348" cy="505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+mn-ea"/>
                    <a:ea typeface="+mn-ea"/>
                  </a:rPr>
                  <a:t>记为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𝒋</m:t>
                            </m:r>
                          </m:sub>
                        </m:sSub>
                      </m:e>
                    </m:acc>
                  </m:oMath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544" y="2409790"/>
                <a:ext cx="1082348" cy="505138"/>
              </a:xfrm>
              <a:prstGeom prst="rect">
                <a:avLst/>
              </a:prstGeom>
              <a:blipFill rotWithShape="0">
                <a:blip r:embed="rId7"/>
                <a:stretch>
                  <a:fillRect l="-9040" t="-7229" r="-55932" b="-20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右箭头 23"/>
          <p:cNvSpPr/>
          <p:nvPr/>
        </p:nvSpPr>
        <p:spPr>
          <a:xfrm>
            <a:off x="4661533" y="2235903"/>
            <a:ext cx="532758" cy="1895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1511397" y="3083020"/>
                <a:ext cx="1210973" cy="533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𝒋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𝑻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97" y="3083020"/>
                <a:ext cx="1210973" cy="5338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2538994" y="3083020"/>
                <a:ext cx="1388842" cy="511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CN" altLang="en-US" sz="2400" dirty="0">
                              <a:latin typeface="+mn-ea"/>
                              <a:ea typeface="+mn-ea"/>
                            </a:rPr>
                            <m:t> </m:t>
                          </m:r>
                        </m:e>
                        <m:sup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994" y="3083020"/>
                <a:ext cx="1388842" cy="5117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411234" y="4569816"/>
                <a:ext cx="1717843" cy="486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𝑻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234" y="4569816"/>
                <a:ext cx="1717843" cy="4865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3865453" y="4582710"/>
                <a:ext cx="1411284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CN" altLang="en-US" sz="2400" dirty="0">
                              <a:latin typeface="+mn-ea"/>
                              <a:ea typeface="+mn-ea"/>
                            </a:rPr>
                            <m:t> </m:t>
                          </m:r>
                        </m:e>
                        <m:sup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453" y="4582710"/>
                <a:ext cx="1411284" cy="468205"/>
              </a:xfrm>
              <a:prstGeom prst="rect">
                <a:avLst/>
              </a:prstGeom>
              <a:blipFill rotWithShape="0">
                <a:blip r:embed="rId11"/>
                <a:stretch>
                  <a:fillRect r="-19828"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540283" y="5366523"/>
                <a:ext cx="2925609" cy="489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𝑻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[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]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283" y="5366523"/>
                <a:ext cx="2925609" cy="48930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670590" y="4884692"/>
                <a:ext cx="1388778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dirty="0" smtClean="0">
                    <a:latin typeface="+mn-ea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90" y="4884692"/>
                <a:ext cx="1388778" cy="145296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803511" y="387567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latin typeface="+mn-ea"/>
                <a:ea typeface="+mn-ea"/>
              </a:rPr>
              <a:t>类似可得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374866" y="4245863"/>
            <a:ext cx="1540683" cy="2341427"/>
            <a:chOff x="7154379" y="943557"/>
            <a:chExt cx="1540683" cy="2341427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34" name="圆角矩形 33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圆角矩形标注 35"/>
              <p:cNvSpPr/>
              <p:nvPr/>
            </p:nvSpPr>
            <p:spPr>
              <a:xfrm>
                <a:off x="348033" y="1784376"/>
                <a:ext cx="975528" cy="522711"/>
              </a:xfrm>
              <a:prstGeom prst="wedgeRoundRectCallout">
                <a:avLst>
                  <a:gd name="adj1" fmla="val 122866"/>
                  <a:gd name="adj2" fmla="val 55966"/>
                  <a:gd name="adj3" fmla="val 16667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列的转置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圆角矩形标注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33" y="1784376"/>
                <a:ext cx="975528" cy="522711"/>
              </a:xfrm>
              <a:prstGeom prst="wedgeRoundRectCallout">
                <a:avLst>
                  <a:gd name="adj1" fmla="val 122866"/>
                  <a:gd name="adj2" fmla="val 55966"/>
                  <a:gd name="adj3" fmla="val 16667"/>
                </a:avLst>
              </a:prstGeom>
              <a:blipFill rotWithShape="0">
                <a:blip r:embed="rId15"/>
                <a:stretch>
                  <a:fillRect t="-13830" b="-20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圆角矩形标注 36"/>
              <p:cNvSpPr/>
              <p:nvPr/>
            </p:nvSpPr>
            <p:spPr>
              <a:xfrm>
                <a:off x="1133988" y="5078284"/>
                <a:ext cx="975528" cy="451527"/>
              </a:xfrm>
              <a:prstGeom prst="wedgeRoundRectCallout">
                <a:avLst>
                  <a:gd name="adj1" fmla="val 122866"/>
                  <a:gd name="adj2" fmla="val 55966"/>
                  <a:gd name="adj3" fmla="val 16667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行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圆角矩形标注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988" y="5078284"/>
                <a:ext cx="975528" cy="451527"/>
              </a:xfrm>
              <a:prstGeom prst="wedgeRoundRectCallout">
                <a:avLst>
                  <a:gd name="adj1" fmla="val 122866"/>
                  <a:gd name="adj2" fmla="val 55966"/>
                  <a:gd name="adj3" fmla="val 16667"/>
                </a:avLst>
              </a:prstGeom>
              <a:blipFill rotWithShape="0">
                <a:blip r:embed="rId16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1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" grpId="0" animBg="1"/>
      <p:bldP spid="19" grpId="0"/>
      <p:bldP spid="52" grpId="0"/>
      <p:bldP spid="24" grpId="0" animBg="1"/>
      <p:bldP spid="55" grpId="0"/>
      <p:bldP spid="58" grpId="0"/>
      <p:bldP spid="25" grpId="0"/>
      <p:bldP spid="26" grpId="0"/>
      <p:bldP spid="27" grpId="0"/>
      <p:bldP spid="2" grpId="0"/>
      <p:bldP spid="29" grpId="0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1995803" y="1591402"/>
            <a:ext cx="401656" cy="126896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069537" y="1750571"/>
                <a:ext cx="145584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537" y="1750571"/>
                <a:ext cx="1455847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/>
          <p:cNvCxnSpPr/>
          <p:nvPr/>
        </p:nvCxnSpPr>
        <p:spPr>
          <a:xfrm>
            <a:off x="2747818" y="2305889"/>
            <a:ext cx="56228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2"/>
              <p:cNvSpPr txBox="1">
                <a:spLocks noChangeArrowheads="1"/>
              </p:cNvSpPr>
              <p:nvPr/>
            </p:nvSpPr>
            <p:spPr bwMode="auto">
              <a:xfrm>
                <a:off x="4572036" y="176213"/>
                <a:ext cx="4120600" cy="369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2.1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阶行列式的定义</a:t>
                </a:r>
                <a:endPara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36" y="176213"/>
                <a:ext cx="4120600" cy="369319"/>
              </a:xfrm>
              <a:prstGeom prst="rect">
                <a:avLst/>
              </a:prstGeom>
              <a:blipFill rotWithShape="0">
                <a:blip r:embed="rId7"/>
                <a:stretch>
                  <a:fillRect t="-13333" b="-2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圆角矩形 32"/>
          <p:cNvSpPr/>
          <p:nvPr/>
        </p:nvSpPr>
        <p:spPr>
          <a:xfrm>
            <a:off x="2042876" y="1665390"/>
            <a:ext cx="504056" cy="5259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1175565" y="1928369"/>
            <a:ext cx="1317886" cy="0"/>
          </a:xfrm>
          <a:prstGeom prst="line">
            <a:avLst/>
          </a:prstGeom>
          <a:ln w="28575"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257629" y="1737655"/>
            <a:ext cx="0" cy="1089860"/>
          </a:xfrm>
          <a:prstGeom prst="line">
            <a:avLst/>
          </a:prstGeom>
          <a:ln w="28575"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069537" y="3038701"/>
            <a:ext cx="4370016" cy="1089860"/>
            <a:chOff x="1069537" y="2319521"/>
            <a:chExt cx="4370016" cy="10898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3374244" y="2582513"/>
                  <a:ext cx="2065309" cy="6158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sup>
                        </m:sSup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4244" y="2582513"/>
                  <a:ext cx="2065309" cy="6158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1069537" y="2335100"/>
                  <a:ext cx="1455847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537" y="2335100"/>
                  <a:ext cx="1455847" cy="97661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箭头连接符 35"/>
            <p:cNvCxnSpPr/>
            <p:nvPr/>
          </p:nvCxnSpPr>
          <p:spPr>
            <a:xfrm>
              <a:off x="2747818" y="2890418"/>
              <a:ext cx="5622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圆角矩形 42"/>
            <p:cNvSpPr/>
            <p:nvPr/>
          </p:nvSpPr>
          <p:spPr>
            <a:xfrm>
              <a:off x="2005601" y="2574331"/>
              <a:ext cx="504056" cy="52595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191771" y="2811847"/>
              <a:ext cx="1317886" cy="0"/>
            </a:xfrm>
            <a:prstGeom prst="line">
              <a:avLst/>
            </a:prstGeom>
            <a:ln w="28575">
              <a:prstDash val="dash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267744" y="2319521"/>
              <a:ext cx="0" cy="1089860"/>
            </a:xfrm>
            <a:prstGeom prst="line">
              <a:avLst/>
            </a:prstGeom>
            <a:ln w="28575">
              <a:prstDash val="dash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1069537" y="4275895"/>
            <a:ext cx="4410015" cy="1185497"/>
            <a:chOff x="1069537" y="3556715"/>
            <a:chExt cx="4410015" cy="1185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1069537" y="3572294"/>
                  <a:ext cx="1455847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537" y="3572294"/>
                  <a:ext cx="1455847" cy="97661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接箭头连接符 58"/>
            <p:cNvCxnSpPr/>
            <p:nvPr/>
          </p:nvCxnSpPr>
          <p:spPr>
            <a:xfrm>
              <a:off x="2747818" y="4127612"/>
              <a:ext cx="5622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圆角矩形 59"/>
            <p:cNvSpPr/>
            <p:nvPr/>
          </p:nvSpPr>
          <p:spPr>
            <a:xfrm>
              <a:off x="2042876" y="4216254"/>
              <a:ext cx="504056" cy="52595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1175565" y="4411615"/>
              <a:ext cx="1317886" cy="0"/>
            </a:xfrm>
            <a:prstGeom prst="line">
              <a:avLst/>
            </a:prstGeom>
            <a:ln w="28575">
              <a:prstDash val="dash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2267744" y="3556715"/>
              <a:ext cx="0" cy="1089860"/>
            </a:xfrm>
            <a:prstGeom prst="line">
              <a:avLst/>
            </a:prstGeom>
            <a:ln w="28575">
              <a:prstDash val="dash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3414243" y="3819707"/>
                  <a:ext cx="2065309" cy="6158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sup>
                        </m:sSup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243" y="3819707"/>
                  <a:ext cx="2065309" cy="6158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文本框 26"/>
          <p:cNvSpPr txBox="1"/>
          <p:nvPr/>
        </p:nvSpPr>
        <p:spPr>
          <a:xfrm>
            <a:off x="3645049" y="1099095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代数余子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374245" y="1970929"/>
                <a:ext cx="2065309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1+3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245" y="1970929"/>
                <a:ext cx="2065309" cy="62331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圆角矩形 50"/>
          <p:cNvSpPr/>
          <p:nvPr/>
        </p:nvSpPr>
        <p:spPr>
          <a:xfrm>
            <a:off x="7355166" y="1627557"/>
            <a:ext cx="401656" cy="126896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 flipV="1">
            <a:off x="5557794" y="2247121"/>
            <a:ext cx="554572" cy="83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6297239" y="1619030"/>
                <a:ext cx="1735539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239" y="1619030"/>
                <a:ext cx="1735539" cy="117384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连接符 51"/>
          <p:cNvCxnSpPr/>
          <p:nvPr/>
        </p:nvCxnSpPr>
        <p:spPr>
          <a:xfrm>
            <a:off x="6494454" y="1817135"/>
            <a:ext cx="1317886" cy="0"/>
          </a:xfrm>
          <a:prstGeom prst="line">
            <a:avLst/>
          </a:prstGeom>
          <a:ln w="28575"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7629458" y="1681363"/>
            <a:ext cx="0" cy="1089860"/>
          </a:xfrm>
          <a:prstGeom prst="line">
            <a:avLst/>
          </a:prstGeom>
          <a:ln w="28575"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7287174" y="1645409"/>
            <a:ext cx="504056" cy="5259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639401" y="3005292"/>
            <a:ext cx="2447975" cy="1207626"/>
            <a:chOff x="5597417" y="2410211"/>
            <a:chExt cx="2447975" cy="120762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464082" y="3042153"/>
              <a:ext cx="1317886" cy="0"/>
            </a:xfrm>
            <a:prstGeom prst="line">
              <a:avLst/>
            </a:prstGeom>
            <a:ln w="28575">
              <a:prstDash val="dash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5597417" y="2410211"/>
              <a:ext cx="2447975" cy="1207626"/>
              <a:chOff x="5597417" y="2410211"/>
              <a:chExt cx="2447975" cy="12076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6309853" y="2410211"/>
                    <a:ext cx="1735539" cy="117384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55" name="文本框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9853" y="2410211"/>
                    <a:ext cx="1735539" cy="1173847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直接连接符 56"/>
              <p:cNvCxnSpPr/>
              <p:nvPr/>
            </p:nvCxnSpPr>
            <p:spPr>
              <a:xfrm>
                <a:off x="7538812" y="2527977"/>
                <a:ext cx="0" cy="1089860"/>
              </a:xfrm>
              <a:prstGeom prst="line">
                <a:avLst/>
              </a:prstGeom>
              <a:ln w="28575">
                <a:prstDash val="dashDot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圆角矩形 63"/>
              <p:cNvSpPr/>
              <p:nvPr/>
            </p:nvSpPr>
            <p:spPr>
              <a:xfrm>
                <a:off x="7329112" y="2786480"/>
                <a:ext cx="504056" cy="525958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5597417" y="3005093"/>
                <a:ext cx="554572" cy="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组合 19"/>
          <p:cNvGrpSpPr/>
          <p:nvPr/>
        </p:nvGrpSpPr>
        <p:grpSpPr>
          <a:xfrm>
            <a:off x="5639401" y="4324430"/>
            <a:ext cx="2404989" cy="1232126"/>
            <a:chOff x="5597417" y="3729349"/>
            <a:chExt cx="2404989" cy="1232126"/>
          </a:xfrm>
        </p:grpSpPr>
        <p:sp>
          <p:nvSpPr>
            <p:cNvPr id="69" name="圆角矩形 68"/>
            <p:cNvSpPr/>
            <p:nvPr/>
          </p:nvSpPr>
          <p:spPr>
            <a:xfrm>
              <a:off x="7309055" y="4435517"/>
              <a:ext cx="504056" cy="52595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597417" y="3729349"/>
              <a:ext cx="2404989" cy="1173847"/>
              <a:chOff x="5597417" y="3652310"/>
              <a:chExt cx="2404989" cy="11738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6266867" y="3652310"/>
                    <a:ext cx="1735539" cy="117384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66" name="文本框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6867" y="3652310"/>
                    <a:ext cx="1735539" cy="1173847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直接连接符 66"/>
              <p:cNvCxnSpPr/>
              <p:nvPr/>
            </p:nvCxnSpPr>
            <p:spPr>
              <a:xfrm>
                <a:off x="6464082" y="4568566"/>
                <a:ext cx="1317886" cy="0"/>
              </a:xfrm>
              <a:prstGeom prst="line">
                <a:avLst/>
              </a:prstGeom>
              <a:ln w="28575">
                <a:prstDash val="dashDot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7538812" y="3725057"/>
                <a:ext cx="0" cy="1089860"/>
              </a:xfrm>
              <a:prstGeom prst="line">
                <a:avLst/>
              </a:prstGeom>
              <a:ln w="28575">
                <a:prstDash val="dashDot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/>
              <p:cNvCxnSpPr/>
              <p:nvPr/>
            </p:nvCxnSpPr>
            <p:spPr>
              <a:xfrm flipH="1" flipV="1">
                <a:off x="5597417" y="4202173"/>
                <a:ext cx="554572" cy="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文本框 70"/>
          <p:cNvSpPr txBox="1"/>
          <p:nvPr/>
        </p:nvSpPr>
        <p:spPr>
          <a:xfrm>
            <a:off x="3018025" y="5913681"/>
            <a:ext cx="338554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整个代数余子式向量相同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90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75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2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75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2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/>
      <p:bldP spid="33" grpId="0" animBg="1"/>
      <p:bldP spid="27" grpId="0"/>
      <p:bldP spid="29" grpId="0"/>
      <p:bldP spid="51" grpId="0" animBg="1"/>
      <p:bldP spid="45" grpId="0"/>
      <p:bldP spid="54" grpId="0" animBg="1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568" y="4431432"/>
            <a:ext cx="2384575" cy="2420888"/>
          </a:xfrm>
          <a:prstGeom prst="rect">
            <a:avLst/>
          </a:prstGeom>
        </p:spPr>
      </p:pic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3968" y="5583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1102426" y="3783567"/>
                <a:ext cx="567153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若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方阵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只有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𝑗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列不同，则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的第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𝑗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列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26" y="3783567"/>
                <a:ext cx="567153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366" t="-26667" r="-215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1267571" y="1006560"/>
                <a:ext cx="3286349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571" y="1006560"/>
                <a:ext cx="3286349" cy="399084"/>
              </a:xfrm>
              <a:prstGeom prst="rect">
                <a:avLst/>
              </a:prstGeom>
              <a:blipFill rotWithShape="0">
                <a:blip r:embed="rId5"/>
                <a:stretch>
                  <a:fillRect l="-1670" r="-2783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2"/>
          <p:cNvSpPr txBox="1">
            <a:spLocks noChangeArrowheads="1"/>
          </p:cNvSpPr>
          <p:nvPr/>
        </p:nvSpPr>
        <p:spPr bwMode="auto">
          <a:xfrm>
            <a:off x="4586662" y="168089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性质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683568" y="3111225"/>
            <a:ext cx="6351859" cy="1996739"/>
            <a:chOff x="1661370" y="4941661"/>
            <a:chExt cx="5193948" cy="1710769"/>
          </a:xfrm>
        </p:grpSpPr>
        <p:sp>
          <p:nvSpPr>
            <p:cNvPr id="7" name="圆角矩形 6"/>
            <p:cNvSpPr/>
            <p:nvPr/>
          </p:nvSpPr>
          <p:spPr>
            <a:xfrm>
              <a:off x="1661370" y="5225638"/>
              <a:ext cx="5193948" cy="14267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1957195" y="4941661"/>
              <a:ext cx="1177408" cy="450292"/>
              <a:chOff x="706483" y="1064568"/>
              <a:chExt cx="2552371" cy="450292"/>
            </a:xfrm>
          </p:grpSpPr>
          <p:sp>
            <p:nvSpPr>
              <p:cNvPr id="69" name="圆角矩形 68"/>
              <p:cNvSpPr/>
              <p:nvPr/>
            </p:nvSpPr>
            <p:spPr>
              <a:xfrm>
                <a:off x="706483" y="1064568"/>
                <a:ext cx="2418073" cy="45029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868209" y="1107382"/>
                <a:ext cx="2390645" cy="395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引理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2-1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20" name="直接连接符 19"/>
          <p:cNvCxnSpPr/>
          <p:nvPr/>
        </p:nvCxnSpPr>
        <p:spPr>
          <a:xfrm>
            <a:off x="14662" y="249879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060995" y="4199830"/>
                <a:ext cx="4550541" cy="524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0" dirty="0" smtClean="0">
                    <a:ea typeface="+mn-ea"/>
                  </a:rPr>
                  <a:t>代数余子式向量相同，即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acc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acc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995" y="4199830"/>
                <a:ext cx="4550541" cy="524439"/>
              </a:xfrm>
              <a:prstGeom prst="rect">
                <a:avLst/>
              </a:prstGeom>
              <a:blipFill rotWithShape="0">
                <a:blip r:embed="rId6"/>
                <a:stretch>
                  <a:fillRect l="-2008" t="-2326" b="-20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1256914" y="1558363"/>
                <a:ext cx="3286349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914" y="1558363"/>
                <a:ext cx="3286349" cy="399084"/>
              </a:xfrm>
              <a:prstGeom prst="rect">
                <a:avLst/>
              </a:prstGeom>
              <a:blipFill rotWithShape="0">
                <a:blip r:embed="rId7"/>
                <a:stretch>
                  <a:fillRect l="-1299" r="-2783" b="-2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/>
          <p:cNvCxnSpPr/>
          <p:nvPr/>
        </p:nvCxnSpPr>
        <p:spPr>
          <a:xfrm>
            <a:off x="3436574" y="744374"/>
            <a:ext cx="0" cy="1440160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>
            <a:off x="4860032" y="1399818"/>
            <a:ext cx="978408" cy="172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889432" y="1192135"/>
                <a:ext cx="1249958" cy="524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432" y="1192135"/>
                <a:ext cx="1249958" cy="52443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40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5" grpId="0"/>
      <p:bldP spid="13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88735" y="1482318"/>
            <a:ext cx="7632848" cy="41069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568" y="4431432"/>
            <a:ext cx="2384575" cy="2420888"/>
          </a:xfrm>
          <a:prstGeom prst="rect">
            <a:avLst/>
          </a:prstGeom>
        </p:spPr>
      </p:pic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3968" y="5583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2"/>
          <p:cNvSpPr txBox="1">
            <a:spLocks noChangeArrowheads="1"/>
          </p:cNvSpPr>
          <p:nvPr/>
        </p:nvSpPr>
        <p:spPr bwMode="auto">
          <a:xfrm>
            <a:off x="4586662" y="168089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性质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43608" y="701179"/>
            <a:ext cx="2981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基本性质总结：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259632" y="1808116"/>
                <a:ext cx="19840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808116"/>
                <a:ext cx="198406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135728" y="2503246"/>
                <a:ext cx="3312702" cy="533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𝑻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728" y="2503246"/>
                <a:ext cx="3312702" cy="5338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1124853" y="2978133"/>
            <a:ext cx="6319116" cy="1440160"/>
            <a:chOff x="536420" y="744374"/>
            <a:chExt cx="6319116" cy="14401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1267571" y="1006560"/>
                  <a:ext cx="3286349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7571" y="1006560"/>
                  <a:ext cx="3286349" cy="39908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70" r="-2783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1256914" y="1558363"/>
                  <a:ext cx="3286349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914" y="1558363"/>
                  <a:ext cx="3286349" cy="39908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99" r="-2783" b="-2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连接符 10"/>
            <p:cNvCxnSpPr/>
            <p:nvPr/>
          </p:nvCxnSpPr>
          <p:spPr>
            <a:xfrm>
              <a:off x="3436574" y="744374"/>
              <a:ext cx="0" cy="1440160"/>
            </a:xfrm>
            <a:prstGeom prst="line">
              <a:avLst/>
            </a:prstGeom>
            <a:ln w="38100"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右箭头 12"/>
            <p:cNvSpPr/>
            <p:nvPr/>
          </p:nvSpPr>
          <p:spPr>
            <a:xfrm>
              <a:off x="4860032" y="1399818"/>
              <a:ext cx="587493" cy="1585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5605578" y="1187894"/>
                  <a:ext cx="1249958" cy="524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zh-CN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578" y="1187894"/>
                  <a:ext cx="1249958" cy="5244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/>
                <p:cNvSpPr/>
                <p:nvPr/>
              </p:nvSpPr>
              <p:spPr>
                <a:xfrm>
                  <a:off x="536420" y="1250056"/>
                  <a:ext cx="69499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20" y="1250056"/>
                  <a:ext cx="694998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718573" y="5878665"/>
                <a:ext cx="36247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1" dirty="0" smtClean="0">
                    <a:latin typeface="+mn-ea"/>
                    <a:ea typeface="+mn-ea"/>
                  </a:rPr>
                  <a:t>练习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zh-CN" altLang="en-US" sz="2800" dirty="0" smtClean="0">
                    <a:latin typeface="+mn-ea"/>
                    <a:ea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573" y="5878665"/>
                <a:ext cx="3624775" cy="430887"/>
              </a:xfrm>
              <a:prstGeom prst="rect">
                <a:avLst/>
              </a:prstGeom>
              <a:blipFill rotWithShape="0">
                <a:blip r:embed="rId10"/>
                <a:stretch>
                  <a:fillRect l="-5210" t="-25352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右箭头 31"/>
          <p:cNvSpPr/>
          <p:nvPr/>
        </p:nvSpPr>
        <p:spPr>
          <a:xfrm>
            <a:off x="5345888" y="4831208"/>
            <a:ext cx="532758" cy="18951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5979997" y="4695130"/>
                <a:ext cx="12250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997" y="4695130"/>
                <a:ext cx="1225079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1162377" y="4474930"/>
            <a:ext cx="4194459" cy="879556"/>
            <a:chOff x="1135728" y="4294900"/>
            <a:chExt cx="4194459" cy="8795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3922879" y="4650786"/>
                  <a:ext cx="1407308" cy="5236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𝟎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 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2879" y="4650786"/>
                  <a:ext cx="1407308" cy="52367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/>
                <p:cNvSpPr/>
                <p:nvPr/>
              </p:nvSpPr>
              <p:spPr>
                <a:xfrm>
                  <a:off x="1135728" y="4455352"/>
                  <a:ext cx="69499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4" name="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728" y="4455352"/>
                  <a:ext cx="694998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1819851" y="4294900"/>
                  <a:ext cx="3286349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851" y="4294900"/>
                  <a:ext cx="3286349" cy="39908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670" r="-2783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5018052" y="5430512"/>
                <a:ext cx="1017906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8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052" y="5430512"/>
                <a:ext cx="1017906" cy="123110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39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/>
      <p:bldP spid="22" grpId="0"/>
      <p:bldP spid="25" grpId="0"/>
      <p:bldP spid="18" grpId="0"/>
      <p:bldP spid="32" grpId="0" animBg="1"/>
      <p:bldP spid="33" grpId="0"/>
      <p:bldP spid="3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13352</TotalTime>
  <Words>1670</Words>
  <Application>Microsoft Office PowerPoint</Application>
  <PresentationFormat>全屏显示(4:3)</PresentationFormat>
  <Paragraphs>491</Paragraphs>
  <Slides>44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Arial Unicode MS</vt:lpstr>
      <vt:lpstr>华文楷体</vt:lpstr>
      <vt:lpstr>宋体</vt:lpstr>
      <vt:lpstr>Arial</vt:lpstr>
      <vt:lpstr>Calibri</vt:lpstr>
      <vt:lpstr>Cambria</vt:lpstr>
      <vt:lpstr>Cambria Math</vt:lpstr>
      <vt:lpstr>Corbel</vt:lpstr>
      <vt:lpstr>Times New Roman</vt:lpstr>
      <vt:lpstr>Tw Cen MT</vt:lpstr>
      <vt:lpstr>Wingdings</vt:lpstr>
      <vt:lpstr>Wingdings 3</vt:lpstr>
      <vt:lpstr>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知识点总结</vt:lpstr>
      <vt:lpstr>PowerPoint 演示文稿</vt:lpstr>
      <vt:lpstr>PowerPoint 演示文稿</vt:lpstr>
      <vt:lpstr>PowerPoint 演示文稿</vt:lpstr>
      <vt:lpstr>知识点总结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dc:creator>samsung</dc:creator>
  <cp:lastModifiedBy>Windows 用户</cp:lastModifiedBy>
  <cp:revision>826</cp:revision>
  <dcterms:modified xsi:type="dcterms:W3CDTF">2019-03-07T08:18:40Z</dcterms:modified>
</cp:coreProperties>
</file>