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57"/>
  </p:notesMasterIdLst>
  <p:sldIdLst>
    <p:sldId id="576" r:id="rId2"/>
    <p:sldId id="559" r:id="rId3"/>
    <p:sldId id="560" r:id="rId4"/>
    <p:sldId id="561" r:id="rId5"/>
    <p:sldId id="594" r:id="rId6"/>
    <p:sldId id="462" r:id="rId7"/>
    <p:sldId id="535" r:id="rId8"/>
    <p:sldId id="536" r:id="rId9"/>
    <p:sldId id="595" r:id="rId10"/>
    <p:sldId id="538" r:id="rId11"/>
    <p:sldId id="540" r:id="rId12"/>
    <p:sldId id="578" r:id="rId13"/>
    <p:sldId id="541" r:id="rId14"/>
    <p:sldId id="562" r:id="rId15"/>
    <p:sldId id="596" r:id="rId16"/>
    <p:sldId id="543" r:id="rId17"/>
    <p:sldId id="544" r:id="rId18"/>
    <p:sldId id="546" r:id="rId19"/>
    <p:sldId id="547" r:id="rId20"/>
    <p:sldId id="548" r:id="rId21"/>
    <p:sldId id="549" r:id="rId22"/>
    <p:sldId id="550" r:id="rId23"/>
    <p:sldId id="545" r:id="rId24"/>
    <p:sldId id="551" r:id="rId25"/>
    <p:sldId id="579" r:id="rId26"/>
    <p:sldId id="552" r:id="rId27"/>
    <p:sldId id="553" r:id="rId28"/>
    <p:sldId id="554" r:id="rId29"/>
    <p:sldId id="580" r:id="rId30"/>
    <p:sldId id="557" r:id="rId31"/>
    <p:sldId id="555" r:id="rId32"/>
    <p:sldId id="556" r:id="rId33"/>
    <p:sldId id="563" r:id="rId34"/>
    <p:sldId id="564" r:id="rId35"/>
    <p:sldId id="583" r:id="rId36"/>
    <p:sldId id="567" r:id="rId37"/>
    <p:sldId id="532" r:id="rId38"/>
    <p:sldId id="533" r:id="rId39"/>
    <p:sldId id="572" r:id="rId40"/>
    <p:sldId id="574" r:id="rId41"/>
    <p:sldId id="573" r:id="rId42"/>
    <p:sldId id="575" r:id="rId43"/>
    <p:sldId id="585" r:id="rId44"/>
    <p:sldId id="489" r:id="rId45"/>
    <p:sldId id="586" r:id="rId46"/>
    <p:sldId id="587" r:id="rId47"/>
    <p:sldId id="597" r:id="rId48"/>
    <p:sldId id="598" r:id="rId49"/>
    <p:sldId id="599" r:id="rId50"/>
    <p:sldId id="600" r:id="rId51"/>
    <p:sldId id="601" r:id="rId52"/>
    <p:sldId id="534" r:id="rId53"/>
    <p:sldId id="593" r:id="rId54"/>
    <p:sldId id="581" r:id="rId55"/>
    <p:sldId id="582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18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6471" autoAdjust="0"/>
  </p:normalViewPr>
  <p:slideViewPr>
    <p:cSldViewPr>
      <p:cViewPr varScale="1">
        <p:scale>
          <a:sx n="68" d="100"/>
          <a:sy n="68" d="100"/>
        </p:scale>
        <p:origin x="63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14C7D1-7556-4BD3-8765-AC12C175F683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D875FA-993A-453B-BE4D-E50DCA60C5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48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49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2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23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6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75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64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47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13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61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16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9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39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86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62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303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69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2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80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31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329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04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78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295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734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82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79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252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9066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490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049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6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697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538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021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0136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959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605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881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439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403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6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1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511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7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5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875FA-993A-453B-BE4D-E50DCA60C5F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32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9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9D030A0-ABB8-41DA-9714-16CE835D834D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CCBE5-09A2-420D-B2D7-F339224FB4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E4471-C6FD-4BF5-A811-9DA4EE807B7C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EB918-F464-43C7-8AFD-83C256D6EC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AFCED-54F4-4DDE-8993-6236E5883C91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EBB8-DF54-4521-B565-F38845E5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3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FD79F-ED7E-4454-87C2-6D57505D1ABB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75EEB-0CBD-4371-A126-92587F27E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 10"/>
          <p:cNvSpPr/>
          <p:nvPr/>
        </p:nvSpPr>
        <p:spPr>
          <a:xfrm>
            <a:off x="4763" y="0"/>
            <a:ext cx="9139237" cy="4572000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45582-CB50-4B45-A7AF-6EF586262F17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AE959-D4A6-45BC-B0EF-5F4AE88A6D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44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9DA61-50FF-4E90-8895-F7CD94F35CD3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960B-8E45-4084-86C7-A7BBD5C324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DB4C1-A823-4538-B7D4-4E96A3BC88FC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7ABC2-7566-4E4E-B3C4-32A14D2F2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9E69-0E2F-49CB-8E55-3A5B4F500705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FA0B5-F4A8-4B14-9557-A0E7526D5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87F77-75B0-4F8F-BEE2-2F76A8465FB0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86974-BEF9-4D4D-AC80-C35E4BDE3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3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348D1-A282-4BA4-90EB-12748D6F34F3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66B84-CF68-4EC4-B222-6A61D0429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7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42EBE-5B96-402D-897C-7BEF2D062E18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24EA6-D2AA-42AD-B0EF-17AE635D5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DF03618-6CF5-424E-BB0F-DD340B03BC56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685DF5A-32B8-4809-8459-82592735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3" r:id="rId2"/>
    <p:sldLayoutId id="2147483900" r:id="rId3"/>
    <p:sldLayoutId id="2147483894" r:id="rId4"/>
    <p:sldLayoutId id="2147483895" r:id="rId5"/>
    <p:sldLayoutId id="2147483896" r:id="rId6"/>
    <p:sldLayoutId id="2147483901" r:id="rId7"/>
    <p:sldLayoutId id="2147483897" r:id="rId8"/>
    <p:sldLayoutId id="2147483902" r:id="rId9"/>
    <p:sldLayoutId id="2147483898" r:id="rId10"/>
    <p:sldLayoutId id="2147483903" r:id="rId11"/>
  </p:sldLayoutIdLst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Corbel" panose="020B0503020204020204" pitchFamily="34" charset="0"/>
          <a:ea typeface="华文楷体" panose="02010600040101010101" pitchFamily="2" charset="-122"/>
        </a:defRPr>
      </a:lvl9pPr>
    </p:titleStyle>
    <p:bodyStyle>
      <a:lvl1pPr marL="90488" indent="-90488" algn="l" rtl="0" fontAlgn="base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fontAlgn="base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2.jpeg"/><Relationship Id="rId7" Type="http://schemas.openxmlformats.org/officeDocument/2006/relationships/image" Target="../media/image6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29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11.png"/><Relationship Id="rId10" Type="http://schemas.openxmlformats.org/officeDocument/2006/relationships/image" Target="../media/image59.png"/><Relationship Id="rId4" Type="http://schemas.openxmlformats.org/officeDocument/2006/relationships/image" Target="../media/image10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0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11.png"/><Relationship Id="rId10" Type="http://schemas.openxmlformats.org/officeDocument/2006/relationships/image" Target="../media/image63.png"/><Relationship Id="rId4" Type="http://schemas.openxmlformats.org/officeDocument/2006/relationships/image" Target="../media/image520.png"/><Relationship Id="rId9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670.png"/><Relationship Id="rId3" Type="http://schemas.openxmlformats.org/officeDocument/2006/relationships/image" Target="../media/image570.png"/><Relationship Id="rId7" Type="http://schemas.openxmlformats.org/officeDocument/2006/relationships/image" Target="../media/image61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png"/><Relationship Id="rId11" Type="http://schemas.openxmlformats.org/officeDocument/2006/relationships/image" Target="../media/image650.png"/><Relationship Id="rId5" Type="http://schemas.openxmlformats.org/officeDocument/2006/relationships/image" Target="../media/image590.png"/><Relationship Id="rId10" Type="http://schemas.openxmlformats.org/officeDocument/2006/relationships/image" Target="../media/image64.png"/><Relationship Id="rId4" Type="http://schemas.openxmlformats.org/officeDocument/2006/relationships/image" Target="../media/image67.png"/><Relationship Id="rId9" Type="http://schemas.openxmlformats.org/officeDocument/2006/relationships/image" Target="../media/image630.png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570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790.png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5.png"/><Relationship Id="rId10" Type="http://schemas.openxmlformats.org/officeDocument/2006/relationships/image" Target="../media/image860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2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40.png"/><Relationship Id="rId10" Type="http://schemas.openxmlformats.org/officeDocument/2006/relationships/image" Target="../media/image6.wmf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6.wmf"/><Relationship Id="rId5" Type="http://schemas.openxmlformats.org/officeDocument/2006/relationships/image" Target="../media/image1030.png"/><Relationship Id="rId10" Type="http://schemas.openxmlformats.org/officeDocument/2006/relationships/image" Target="../media/image108.png"/><Relationship Id="rId4" Type="http://schemas.openxmlformats.org/officeDocument/2006/relationships/image" Target="../media/image1020.png"/><Relationship Id="rId9" Type="http://schemas.openxmlformats.org/officeDocument/2006/relationships/image" Target="../media/image10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jpeg"/><Relationship Id="rId4" Type="http://schemas.openxmlformats.org/officeDocument/2006/relationships/image" Target="../media/image1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18.png"/><Relationship Id="rId7" Type="http://schemas.openxmlformats.org/officeDocument/2006/relationships/image" Target="../media/image124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0.png"/><Relationship Id="rId3" Type="http://schemas.openxmlformats.org/officeDocument/2006/relationships/image" Target="../media/image1220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240.png"/><Relationship Id="rId5" Type="http://schemas.openxmlformats.org/officeDocument/2006/relationships/image" Target="../media/image126.png"/><Relationship Id="rId10" Type="http://schemas.openxmlformats.org/officeDocument/2006/relationships/image" Target="../media/image129.png"/><Relationship Id="rId4" Type="http://schemas.openxmlformats.org/officeDocument/2006/relationships/image" Target="../media/image1230.png"/><Relationship Id="rId9" Type="http://schemas.openxmlformats.org/officeDocument/2006/relationships/image" Target="../media/image12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88.png"/><Relationship Id="rId3" Type="http://schemas.openxmlformats.org/officeDocument/2006/relationships/image" Target="../media/image1250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39.png"/><Relationship Id="rId5" Type="http://schemas.openxmlformats.org/officeDocument/2006/relationships/image" Target="../media/image1290.png"/><Relationship Id="rId10" Type="http://schemas.openxmlformats.org/officeDocument/2006/relationships/image" Target="../media/image138.png"/><Relationship Id="rId4" Type="http://schemas.openxmlformats.org/officeDocument/2006/relationships/image" Target="../media/image1260.png"/><Relationship Id="rId9" Type="http://schemas.openxmlformats.org/officeDocument/2006/relationships/image" Target="../media/image1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42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1420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8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9" Type="http://schemas.openxmlformats.org/officeDocument/2006/relationships/image" Target="../media/image1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5.png"/><Relationship Id="rId3" Type="http://schemas.openxmlformats.org/officeDocument/2006/relationships/image" Target="../media/image1790.png"/><Relationship Id="rId7" Type="http://schemas.openxmlformats.org/officeDocument/2006/relationships/image" Target="../media/image232.png"/><Relationship Id="rId12" Type="http://schemas.openxmlformats.org/officeDocument/2006/relationships/image" Target="../media/image18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0.png"/><Relationship Id="rId5" Type="http://schemas.openxmlformats.org/officeDocument/2006/relationships/image" Target="../media/image141.png"/><Relationship Id="rId10" Type="http://schemas.openxmlformats.org/officeDocument/2006/relationships/image" Target="../media/image234.png"/><Relationship Id="rId4" Type="http://schemas.openxmlformats.org/officeDocument/2006/relationships/image" Target="../media/image6.wmf"/><Relationship Id="rId9" Type="http://schemas.openxmlformats.org/officeDocument/2006/relationships/image" Target="../media/image2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0.png"/><Relationship Id="rId3" Type="http://schemas.openxmlformats.org/officeDocument/2006/relationships/image" Target="../media/image1890.png"/><Relationship Id="rId7" Type="http://schemas.openxmlformats.org/officeDocument/2006/relationships/image" Target="../media/image19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Relationship Id="rId9" Type="http://schemas.openxmlformats.org/officeDocument/2006/relationships/image" Target="../media/image195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0.png"/><Relationship Id="rId3" Type="http://schemas.openxmlformats.org/officeDocument/2006/relationships/image" Target="../media/image1910.png"/><Relationship Id="rId7" Type="http://schemas.openxmlformats.org/officeDocument/2006/relationships/image" Target="../media/image19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0.png"/><Relationship Id="rId5" Type="http://schemas.openxmlformats.org/officeDocument/2006/relationships/image" Target="../media/image6.wmf"/><Relationship Id="rId4" Type="http://schemas.openxmlformats.org/officeDocument/2006/relationships/image" Target="../media/image1960.png"/><Relationship Id="rId9" Type="http://schemas.openxmlformats.org/officeDocument/2006/relationships/image" Target="../media/image20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image" Target="../media/image202.png"/><Relationship Id="rId7" Type="http://schemas.openxmlformats.org/officeDocument/2006/relationships/image" Target="../media/image20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4.png"/><Relationship Id="rId5" Type="http://schemas.openxmlformats.org/officeDocument/2006/relationships/image" Target="../media/image1012.png"/><Relationship Id="rId10" Type="http://schemas.openxmlformats.org/officeDocument/2006/relationships/image" Target="../media/image208.png"/><Relationship Id="rId4" Type="http://schemas.openxmlformats.org/officeDocument/2006/relationships/image" Target="../media/image6.wmf"/><Relationship Id="rId9" Type="http://schemas.openxmlformats.org/officeDocument/2006/relationships/image" Target="../media/image20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7" Type="http://schemas.openxmlformats.org/officeDocument/2006/relationships/image" Target="../media/image2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7.png"/><Relationship Id="rId5" Type="http://schemas.openxmlformats.org/officeDocument/2006/relationships/image" Target="../media/image236.png"/><Relationship Id="rId4" Type="http://schemas.openxmlformats.org/officeDocument/2006/relationships/image" Target="../media/image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eg"/><Relationship Id="rId3" Type="http://schemas.openxmlformats.org/officeDocument/2006/relationships/image" Target="../media/image176.jpeg"/><Relationship Id="rId7" Type="http://schemas.openxmlformats.org/officeDocument/2006/relationships/image" Target="../media/image17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3.jpg"/><Relationship Id="rId10" Type="http://schemas.openxmlformats.org/officeDocument/2006/relationships/image" Target="../media/image4.jpeg"/><Relationship Id="rId4" Type="http://schemas.openxmlformats.org/officeDocument/2006/relationships/image" Target="../media/image89.jpg"/><Relationship Id="rId9" Type="http://schemas.openxmlformats.org/officeDocument/2006/relationships/image" Target="../media/image178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6.wmf"/><Relationship Id="rId7" Type="http://schemas.openxmlformats.org/officeDocument/2006/relationships/image" Target="../media/image2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.png"/><Relationship Id="rId5" Type="http://schemas.openxmlformats.org/officeDocument/2006/relationships/image" Target="../media/image240.png"/><Relationship Id="rId10" Type="http://schemas.openxmlformats.org/officeDocument/2006/relationships/image" Target="../media/image245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1840.png"/><Relationship Id="rId18" Type="http://schemas.openxmlformats.org/officeDocument/2006/relationships/image" Target="../media/image255.png"/><Relationship Id="rId3" Type="http://schemas.openxmlformats.org/officeDocument/2006/relationships/image" Target="../media/image6.wmf"/><Relationship Id="rId7" Type="http://schemas.openxmlformats.org/officeDocument/2006/relationships/image" Target="../media/image249.png"/><Relationship Id="rId12" Type="http://schemas.openxmlformats.org/officeDocument/2006/relationships/image" Target="../media/image232.png"/><Relationship Id="rId17" Type="http://schemas.openxmlformats.org/officeDocument/2006/relationships/image" Target="../media/image254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8.png"/><Relationship Id="rId11" Type="http://schemas.openxmlformats.org/officeDocument/2006/relationships/image" Target="../media/image1820.png"/><Relationship Id="rId5" Type="http://schemas.openxmlformats.org/officeDocument/2006/relationships/image" Target="../media/image247.png"/><Relationship Id="rId15" Type="http://schemas.openxmlformats.org/officeDocument/2006/relationships/image" Target="../media/image234.png"/><Relationship Id="rId10" Type="http://schemas.openxmlformats.org/officeDocument/2006/relationships/image" Target="../media/image1810.png"/><Relationship Id="rId4" Type="http://schemas.openxmlformats.org/officeDocument/2006/relationships/image" Target="../media/image246.png"/><Relationship Id="rId9" Type="http://schemas.openxmlformats.org/officeDocument/2006/relationships/image" Target="../media/image252.png"/><Relationship Id="rId14" Type="http://schemas.openxmlformats.org/officeDocument/2006/relationships/image" Target="../media/image23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0.png"/><Relationship Id="rId13" Type="http://schemas.openxmlformats.org/officeDocument/2006/relationships/image" Target="../media/image182.png"/><Relationship Id="rId3" Type="http://schemas.openxmlformats.org/officeDocument/2006/relationships/image" Target="../media/image1740.png"/><Relationship Id="rId7" Type="http://schemas.openxmlformats.org/officeDocument/2006/relationships/image" Target="../media/image135.png"/><Relationship Id="rId12" Type="http://schemas.openxmlformats.org/officeDocument/2006/relationships/image" Target="../media/image18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79.png"/><Relationship Id="rId10" Type="http://schemas.openxmlformats.org/officeDocument/2006/relationships/image" Target="../media/image176.png"/><Relationship Id="rId4" Type="http://schemas.openxmlformats.org/officeDocument/2006/relationships/image" Target="../media/image1260.png"/><Relationship Id="rId9" Type="http://schemas.openxmlformats.org/officeDocument/2006/relationships/image" Target="../media/image137.png"/><Relationship Id="rId14" Type="http://schemas.openxmlformats.org/officeDocument/2006/relationships/image" Target="../media/image18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5.png"/><Relationship Id="rId18" Type="http://schemas.openxmlformats.org/officeDocument/2006/relationships/image" Target="../media/image207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11" Type="http://schemas.openxmlformats.org/officeDocument/2006/relationships/image" Target="../media/image193.png"/><Relationship Id="rId5" Type="http://schemas.openxmlformats.org/officeDocument/2006/relationships/image" Target="../media/image186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19" Type="http://schemas.openxmlformats.org/officeDocument/2006/relationships/image" Target="../media/image211.png"/><Relationship Id="rId4" Type="http://schemas.openxmlformats.org/officeDocument/2006/relationships/image" Target="../media/image185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12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11" Type="http://schemas.openxmlformats.org/officeDocument/2006/relationships/image" Target="../media/image218.png"/><Relationship Id="rId5" Type="http://schemas.openxmlformats.org/officeDocument/2006/relationships/image" Target="../media/image214.png"/><Relationship Id="rId10" Type="http://schemas.openxmlformats.org/officeDocument/2006/relationships/image" Target="../media/image217.png"/><Relationship Id="rId4" Type="http://schemas.openxmlformats.org/officeDocument/2006/relationships/image" Target="../media/image213.png"/><Relationship Id="rId9" Type="http://schemas.openxmlformats.org/officeDocument/2006/relationships/image" Target="../media/image2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3" Type="http://schemas.openxmlformats.org/officeDocument/2006/relationships/image" Target="../media/image212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14.png"/><Relationship Id="rId10" Type="http://schemas.openxmlformats.org/officeDocument/2006/relationships/image" Target="../media/image225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2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8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9" Type="http://schemas.openxmlformats.org/officeDocument/2006/relationships/image" Target="../media/image17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10.png"/><Relationship Id="rId3" Type="http://schemas.openxmlformats.org/officeDocument/2006/relationships/image" Target="../media/image6.wmf"/><Relationship Id="rId7" Type="http://schemas.openxmlformats.org/officeDocument/2006/relationships/image" Target="../media/image2031.png"/><Relationship Id="rId12" Type="http://schemas.openxmlformats.org/officeDocument/2006/relationships/image" Target="../media/image20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11" Type="http://schemas.openxmlformats.org/officeDocument/2006/relationships/image" Target="../media/image208.png"/><Relationship Id="rId5" Type="http://schemas.openxmlformats.org/officeDocument/2006/relationships/image" Target="../media/image20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0.png"/><Relationship Id="rId13" Type="http://schemas.openxmlformats.org/officeDocument/2006/relationships/image" Target="../media/image1650.png"/><Relationship Id="rId3" Type="http://schemas.openxmlformats.org/officeDocument/2006/relationships/image" Target="../media/image1550.png"/><Relationship Id="rId7" Type="http://schemas.openxmlformats.org/officeDocument/2006/relationships/image" Target="../media/image1590.png"/><Relationship Id="rId12" Type="http://schemas.openxmlformats.org/officeDocument/2006/relationships/image" Target="../media/image16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0.png"/><Relationship Id="rId11" Type="http://schemas.openxmlformats.org/officeDocument/2006/relationships/image" Target="../media/image1630.png"/><Relationship Id="rId5" Type="http://schemas.openxmlformats.org/officeDocument/2006/relationships/image" Target="../media/image1570.png"/><Relationship Id="rId15" Type="http://schemas.openxmlformats.org/officeDocument/2006/relationships/image" Target="../media/image1670.png"/><Relationship Id="rId10" Type="http://schemas.openxmlformats.org/officeDocument/2006/relationships/image" Target="../media/image1620.png"/><Relationship Id="rId4" Type="http://schemas.openxmlformats.org/officeDocument/2006/relationships/image" Target="../media/image1560.png"/><Relationship Id="rId9" Type="http://schemas.openxmlformats.org/officeDocument/2006/relationships/image" Target="../media/image1611.png"/><Relationship Id="rId14" Type="http://schemas.openxmlformats.org/officeDocument/2006/relationships/image" Target="../media/image166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0.png"/><Relationship Id="rId3" Type="http://schemas.openxmlformats.org/officeDocument/2006/relationships/image" Target="../media/image1680.png"/><Relationship Id="rId7" Type="http://schemas.openxmlformats.org/officeDocument/2006/relationships/image" Target="../media/image17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0.png"/><Relationship Id="rId5" Type="http://schemas.openxmlformats.org/officeDocument/2006/relationships/image" Target="../media/image259.png"/><Relationship Id="rId4" Type="http://schemas.openxmlformats.org/officeDocument/2006/relationships/image" Target="../media/image169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310.png"/><Relationship Id="rId3" Type="http://schemas.openxmlformats.org/officeDocument/2006/relationships/image" Target="../media/image3.png"/><Relationship Id="rId7" Type="http://schemas.openxmlformats.org/officeDocument/2006/relationships/image" Target="../media/image71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11" Type="http://schemas.openxmlformats.org/officeDocument/2006/relationships/image" Target="../media/image12.png"/><Relationship Id="rId5" Type="http://schemas.openxmlformats.org/officeDocument/2006/relationships/image" Target="../media/image510.png"/><Relationship Id="rId10" Type="http://schemas.openxmlformats.org/officeDocument/2006/relationships/image" Target="../media/image1011.png"/><Relationship Id="rId4" Type="http://schemas.openxmlformats.org/officeDocument/2006/relationships/image" Target="../media/image410.png"/><Relationship Id="rId9" Type="http://schemas.openxmlformats.org/officeDocument/2006/relationships/image" Target="../media/image92.png"/><Relationship Id="rId14" Type="http://schemas.openxmlformats.org/officeDocument/2006/relationships/image" Target="../media/image14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0.png"/><Relationship Id="rId3" Type="http://schemas.openxmlformats.org/officeDocument/2006/relationships/image" Target="../media/image1510.png"/><Relationship Id="rId7" Type="http://schemas.openxmlformats.org/officeDocument/2006/relationships/image" Target="../media/image190.png"/><Relationship Id="rId12" Type="http://schemas.openxmlformats.org/officeDocument/2006/relationships/image" Target="../media/image24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8.png"/><Relationship Id="rId10" Type="http://schemas.openxmlformats.org/officeDocument/2006/relationships/image" Target="../media/image220.png"/><Relationship Id="rId4" Type="http://schemas.openxmlformats.org/officeDocument/2006/relationships/image" Target="../media/image1610.png"/><Relationship Id="rId9" Type="http://schemas.openxmlformats.org/officeDocument/2006/relationships/image" Target="../media/image210.png"/><Relationship Id="rId1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0.png"/><Relationship Id="rId13" Type="http://schemas.openxmlformats.org/officeDocument/2006/relationships/image" Target="../media/image2030.png"/><Relationship Id="rId18" Type="http://schemas.openxmlformats.org/officeDocument/2006/relationships/image" Target="../media/image2082.png"/><Relationship Id="rId3" Type="http://schemas.openxmlformats.org/officeDocument/2006/relationships/image" Target="../media/image6.wmf"/><Relationship Id="rId7" Type="http://schemas.openxmlformats.org/officeDocument/2006/relationships/image" Target="../media/image2000.png"/><Relationship Id="rId12" Type="http://schemas.openxmlformats.org/officeDocument/2006/relationships/image" Target="../media/image1950.png"/><Relationship Id="rId17" Type="http://schemas.openxmlformats.org/officeDocument/2006/relationships/image" Target="../media/image207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60.png"/><Relationship Id="rId20" Type="http://schemas.openxmlformats.org/officeDocument/2006/relationships/image" Target="../media/image2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0.png"/><Relationship Id="rId11" Type="http://schemas.openxmlformats.org/officeDocument/2006/relationships/image" Target="../media/image1940.png"/><Relationship Id="rId5" Type="http://schemas.openxmlformats.org/officeDocument/2006/relationships/image" Target="../media/image1980.png"/><Relationship Id="rId15" Type="http://schemas.openxmlformats.org/officeDocument/2006/relationships/image" Target="../media/image2050.png"/><Relationship Id="rId10" Type="http://schemas.openxmlformats.org/officeDocument/2006/relationships/image" Target="../media/image1760.png"/><Relationship Id="rId19" Type="http://schemas.openxmlformats.org/officeDocument/2006/relationships/image" Target="../media/image2092.png"/><Relationship Id="rId4" Type="http://schemas.openxmlformats.org/officeDocument/2006/relationships/image" Target="../media/image1970.png"/><Relationship Id="rId9" Type="http://schemas.openxmlformats.org/officeDocument/2006/relationships/image" Target="../media/image157.png"/><Relationship Id="rId14" Type="http://schemas.openxmlformats.org/officeDocument/2006/relationships/image" Target="../media/image20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88735" y="1482318"/>
            <a:ext cx="7632848" cy="43229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68" y="4431432"/>
            <a:ext cx="2384575" cy="2420888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3968" y="5583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2"/>
          <p:cNvSpPr txBox="1">
            <a:spLocks noChangeArrowheads="1"/>
          </p:cNvSpPr>
          <p:nvPr/>
        </p:nvSpPr>
        <p:spPr bwMode="auto">
          <a:xfrm>
            <a:off x="4586662" y="168089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性质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43608" y="701179"/>
            <a:ext cx="298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基本性质总结：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187624" y="1781712"/>
                <a:ext cx="19840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781712"/>
                <a:ext cx="198406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92583" y="2893164"/>
                <a:ext cx="686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83" y="2893164"/>
                <a:ext cx="68698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107264" y="3904396"/>
            <a:ext cx="6319116" cy="1440160"/>
            <a:chOff x="536420" y="961463"/>
            <a:chExt cx="6319116" cy="1440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1267571" y="1006560"/>
                  <a:ext cx="3286349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571" y="1006560"/>
                  <a:ext cx="3286349" cy="3990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70" r="-2783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1256914" y="1558363"/>
                  <a:ext cx="3286349" cy="3990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914" y="1558363"/>
                  <a:ext cx="3286349" cy="39908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99" r="-2783" b="-2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连接符 10"/>
            <p:cNvCxnSpPr/>
            <p:nvPr/>
          </p:nvCxnSpPr>
          <p:spPr>
            <a:xfrm>
              <a:off x="3361095" y="961463"/>
              <a:ext cx="0" cy="1440160"/>
            </a:xfrm>
            <a:prstGeom prst="line">
              <a:avLst/>
            </a:prstGeom>
            <a:ln w="38100"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右箭头 12"/>
            <p:cNvSpPr/>
            <p:nvPr/>
          </p:nvSpPr>
          <p:spPr>
            <a:xfrm>
              <a:off x="4860032" y="1399818"/>
              <a:ext cx="587493" cy="1585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605578" y="1187894"/>
                  <a:ext cx="1249958" cy="524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zh-CN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78" y="1187894"/>
                  <a:ext cx="1249958" cy="5244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536420" y="1250056"/>
                  <a:ext cx="6949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20" y="1250056"/>
                  <a:ext cx="694998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470576" y="2836973"/>
                <a:ext cx="1504077" cy="525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𝑻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76" y="2836973"/>
                <a:ext cx="1504077" cy="52501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/>
          <p:cNvSpPr/>
          <p:nvPr/>
        </p:nvSpPr>
        <p:spPr>
          <a:xfrm>
            <a:off x="2758591" y="2679272"/>
            <a:ext cx="337867" cy="91852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967059" y="2496513"/>
                <a:ext cx="2633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𝑗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59" y="2496513"/>
                <a:ext cx="2633817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964141" y="3220957"/>
                <a:ext cx="28098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   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𝑗</m:t>
                      </m:r>
                    </m:oMath>
                  </m:oMathPara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141" y="3220957"/>
                <a:ext cx="2809811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9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1763688" y="832066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dirty="0" smtClean="0">
                <a:ea typeface="+mn-ea"/>
              </a:rPr>
              <a:t>计算行列式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3" name="矩形 2"/>
          <p:cNvSpPr/>
          <p:nvPr/>
        </p:nvSpPr>
        <p:spPr>
          <a:xfrm>
            <a:off x="1172994" y="832252"/>
            <a:ext cx="87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2-4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/>
              <p:cNvSpPr txBox="1"/>
              <p:nvPr/>
            </p:nvSpPr>
            <p:spPr>
              <a:xfrm>
                <a:off x="1139758" y="1400889"/>
                <a:ext cx="2994666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58" y="1400889"/>
                <a:ext cx="2994666" cy="14531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4032703" y="1691501"/>
            <a:ext cx="936029" cy="480874"/>
            <a:chOff x="2036645" y="3757886"/>
            <a:chExt cx="1612129" cy="631790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2036645" y="3757886"/>
                  <a:ext cx="1580470" cy="4297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645" y="3757886"/>
                  <a:ext cx="1580470" cy="42978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87" r="-662" b="-92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"/>
              <p:cNvSpPr txBox="1"/>
              <p:nvPr/>
            </p:nvSpPr>
            <p:spPr>
              <a:xfrm>
                <a:off x="4909461" y="1408453"/>
                <a:ext cx="3275192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1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0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61" y="1408453"/>
                <a:ext cx="3275192" cy="14531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35496" y="3542428"/>
            <a:ext cx="936029" cy="480874"/>
            <a:chOff x="2036645" y="3757886"/>
            <a:chExt cx="1612129" cy="631790"/>
          </a:xfrm>
        </p:grpSpPr>
        <p:cxnSp>
          <p:nvCxnSpPr>
            <p:cNvPr id="26" name="直接连接符 25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2036645" y="3757886"/>
                  <a:ext cx="1580470" cy="4043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645" y="3757886"/>
                  <a:ext cx="1580470" cy="40436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667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"/>
              <p:cNvSpPr txBox="1"/>
              <p:nvPr/>
            </p:nvSpPr>
            <p:spPr>
              <a:xfrm>
                <a:off x="912254" y="3259380"/>
                <a:ext cx="3288016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54" y="3259380"/>
                <a:ext cx="3288016" cy="14531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8381" y="4060141"/>
                <a:ext cx="9176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1" y="4060141"/>
                <a:ext cx="917647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4032703" y="3542428"/>
            <a:ext cx="1236798" cy="480874"/>
            <a:chOff x="2036645" y="3757886"/>
            <a:chExt cx="1612129" cy="631790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2036645" y="3757886"/>
                  <a:ext cx="1580470" cy="4043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645" y="3757886"/>
                  <a:ext cx="1580470" cy="40436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2"/>
              <p:cNvSpPr txBox="1"/>
              <p:nvPr/>
            </p:nvSpPr>
            <p:spPr>
              <a:xfrm>
                <a:off x="5296295" y="3259379"/>
                <a:ext cx="2800703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60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9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95" y="3259379"/>
                <a:ext cx="2800703" cy="145315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4055588" y="4060141"/>
                <a:ext cx="9176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588" y="4060141"/>
                <a:ext cx="917647" cy="307777"/>
              </a:xfrm>
              <a:prstGeom prst="rect">
                <a:avLst/>
              </a:prstGeom>
              <a:blipFill rotWithShape="0">
                <a:blip r:embed="rId11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20282" y="5036881"/>
            <a:ext cx="936029" cy="480874"/>
            <a:chOff x="2036645" y="3757886"/>
            <a:chExt cx="1612129" cy="631790"/>
          </a:xfrm>
        </p:grpSpPr>
        <p:cxnSp>
          <p:nvCxnSpPr>
            <p:cNvPr id="52" name="直接连接符 51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2036645" y="3757886"/>
                  <a:ext cx="1580470" cy="4043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645" y="3757886"/>
                  <a:ext cx="1580470" cy="40436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"/>
              <p:cNvSpPr txBox="1"/>
              <p:nvPr/>
            </p:nvSpPr>
            <p:spPr>
              <a:xfrm>
                <a:off x="966547" y="4846606"/>
                <a:ext cx="2520177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60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47" y="4846606"/>
                <a:ext cx="2520177" cy="145315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组合 55"/>
          <p:cNvGrpSpPr/>
          <p:nvPr/>
        </p:nvGrpSpPr>
        <p:grpSpPr>
          <a:xfrm>
            <a:off x="3782289" y="5066372"/>
            <a:ext cx="1149751" cy="480874"/>
            <a:chOff x="2036645" y="3757886"/>
            <a:chExt cx="1612129" cy="631790"/>
          </a:xfrm>
        </p:grpSpPr>
        <p:cxnSp>
          <p:nvCxnSpPr>
            <p:cNvPr id="57" name="直接连接符 56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2036645" y="3757886"/>
                  <a:ext cx="1580470" cy="4043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−8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645" y="3757886"/>
                  <a:ext cx="1580470" cy="40436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"/>
              <p:cNvSpPr txBox="1"/>
              <p:nvPr/>
            </p:nvSpPr>
            <p:spPr>
              <a:xfrm>
                <a:off x="4860032" y="4786629"/>
                <a:ext cx="2350259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786629"/>
                <a:ext cx="2350259" cy="145315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092280" y="5305475"/>
                <a:ext cx="9687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=−40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5305475"/>
                <a:ext cx="968727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887" r="-6918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395536" y="339623"/>
            <a:ext cx="2350323" cy="492443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rgbClr val="FF0000"/>
                </a:solidFill>
              </a:rPr>
              <a:t>1.2 </a:t>
            </a:r>
            <a:r>
              <a:rPr lang="zh-CN" altLang="en-US" sz="2600" b="1" dirty="0">
                <a:solidFill>
                  <a:srgbClr val="FF0000"/>
                </a:solidFill>
              </a:rPr>
              <a:t>化为三角形</a:t>
            </a:r>
          </a:p>
        </p:txBody>
      </p:sp>
      <p:sp>
        <p:nvSpPr>
          <p:cNvPr id="39" name="圆角矩形 38"/>
          <p:cNvSpPr/>
          <p:nvPr/>
        </p:nvSpPr>
        <p:spPr>
          <a:xfrm rot="5400000">
            <a:off x="5077495" y="2123378"/>
            <a:ext cx="1170926" cy="45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4367440" y="2437331"/>
            <a:ext cx="914400" cy="612648"/>
          </a:xfrm>
          <a:prstGeom prst="wedgeEllipseCallout">
            <a:avLst>
              <a:gd name="adj1" fmla="val 75758"/>
              <a:gd name="adj2" fmla="val 285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 rot="5400000">
            <a:off x="1879225" y="4038072"/>
            <a:ext cx="866310" cy="6308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形标注 41"/>
          <p:cNvSpPr/>
          <p:nvPr/>
        </p:nvSpPr>
        <p:spPr>
          <a:xfrm>
            <a:off x="167220" y="4372537"/>
            <a:ext cx="914400" cy="453267"/>
          </a:xfrm>
          <a:prstGeom prst="wedgeEllipseCallout">
            <a:avLst>
              <a:gd name="adj1" fmla="val 146213"/>
              <a:gd name="adj2" fmla="val 10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 rot="5400000">
            <a:off x="6640110" y="4374746"/>
            <a:ext cx="498371" cy="45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形标注 43"/>
          <p:cNvSpPr/>
          <p:nvPr/>
        </p:nvSpPr>
        <p:spPr>
          <a:xfrm>
            <a:off x="7777719" y="4638979"/>
            <a:ext cx="914400" cy="612648"/>
          </a:xfrm>
          <a:prstGeom prst="wedgeEllipseCallout">
            <a:avLst>
              <a:gd name="adj1" fmla="val -121969"/>
              <a:gd name="adj2" fmla="val -46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83768" y="1400889"/>
            <a:ext cx="0" cy="15841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5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/>
      <p:bldP spid="34" grpId="0"/>
      <p:bldP spid="49" grpId="0"/>
      <p:bldP spid="50" grpId="0"/>
      <p:bldP spid="55" grpId="0"/>
      <p:bldP spid="60" grpId="0"/>
      <p:bldP spid="4" grpId="0"/>
      <p:bldP spid="39" grpId="0" animBg="1"/>
      <p:bldP spid="2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矩形 83"/>
          <p:cNvSpPr/>
          <p:nvPr/>
        </p:nvSpPr>
        <p:spPr>
          <a:xfrm>
            <a:off x="1778318" y="1196566"/>
            <a:ext cx="3216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dirty="0" smtClean="0">
                <a:ea typeface="+mn-ea"/>
              </a:rPr>
              <a:t>计算例</a:t>
            </a:r>
            <a:r>
              <a:rPr lang="en-US" altLang="zh-CN" sz="2400" b="0" dirty="0" smtClean="0">
                <a:ea typeface="+mn-ea"/>
              </a:rPr>
              <a:t>2-4</a:t>
            </a:r>
            <a:r>
              <a:rPr lang="zh-CN" altLang="en-US" sz="2400" b="0" dirty="0" smtClean="0">
                <a:ea typeface="+mn-ea"/>
              </a:rPr>
              <a:t>中行列式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3" name="矩形 2"/>
          <p:cNvSpPr/>
          <p:nvPr/>
        </p:nvSpPr>
        <p:spPr>
          <a:xfrm>
            <a:off x="1187624" y="1196752"/>
            <a:ext cx="87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2-5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045510" y="2268864"/>
            <a:ext cx="936029" cy="480874"/>
            <a:chOff x="2036645" y="3757886"/>
            <a:chExt cx="1612129" cy="631790"/>
          </a:xfrm>
        </p:grpSpPr>
        <p:cxnSp>
          <p:nvCxnSpPr>
            <p:cNvPr id="26" name="直接连接符 25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2036645" y="3757886"/>
                  <a:ext cx="1580470" cy="4043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645" y="3757886"/>
                  <a:ext cx="1580470" cy="4043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11" r="-1987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"/>
              <p:cNvSpPr txBox="1"/>
              <p:nvPr/>
            </p:nvSpPr>
            <p:spPr>
              <a:xfrm>
                <a:off x="5055290" y="1985263"/>
                <a:ext cx="2940164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90" y="1985263"/>
                <a:ext cx="2940164" cy="14531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3866585" y="3765449"/>
            <a:ext cx="1625697" cy="482347"/>
            <a:chOff x="1883416" y="3755951"/>
            <a:chExt cx="2119047" cy="633725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1883416" y="3755951"/>
                  <a:ext cx="2119047" cy="4043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按</m:t>
                      </m:r>
                    </m:oMath>
                  </a14:m>
                  <a:r>
                    <a:rPr lang="zh-CN" altLang="en-US" sz="2000" dirty="0" smtClean="0">
                      <a:latin typeface="+mn-ea"/>
                      <a:ea typeface="+mn-ea"/>
                    </a:rPr>
                    <a:t>第二列展开</a:t>
                  </a:r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416" y="3755951"/>
                  <a:ext cx="2119047" cy="4043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767" t="-23529" r="-4135" b="-50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2"/>
              <p:cNvSpPr txBox="1"/>
              <p:nvPr/>
            </p:nvSpPr>
            <p:spPr>
              <a:xfrm>
                <a:off x="5305741" y="3575319"/>
                <a:ext cx="3749488" cy="1098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9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741" y="3575319"/>
                <a:ext cx="3749488" cy="10984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/>
          <p:cNvGrpSpPr/>
          <p:nvPr/>
        </p:nvGrpSpPr>
        <p:grpSpPr>
          <a:xfrm>
            <a:off x="705211" y="5042267"/>
            <a:ext cx="936029" cy="480874"/>
            <a:chOff x="2036645" y="3757886"/>
            <a:chExt cx="1612129" cy="631790"/>
          </a:xfrm>
        </p:grpSpPr>
        <p:cxnSp>
          <p:nvCxnSpPr>
            <p:cNvPr id="52" name="直接连接符 51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2036645" y="3757886"/>
                  <a:ext cx="1580470" cy="4043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645" y="3757886"/>
                  <a:ext cx="1580470" cy="4043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021579" y="6042614"/>
                <a:ext cx="9687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=−40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579" y="6042614"/>
                <a:ext cx="96872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887" r="-6289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2"/>
              <p:cNvSpPr txBox="1"/>
              <p:nvPr/>
            </p:nvSpPr>
            <p:spPr>
              <a:xfrm>
                <a:off x="1541797" y="4800823"/>
                <a:ext cx="2329932" cy="107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97" y="4800823"/>
                <a:ext cx="2329932" cy="107644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3880246" y="4970693"/>
            <a:ext cx="1625697" cy="482347"/>
            <a:chOff x="1883416" y="3755951"/>
            <a:chExt cx="2119047" cy="633725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/>
                <p:cNvSpPr txBox="1"/>
                <p:nvPr/>
              </p:nvSpPr>
              <p:spPr>
                <a:xfrm>
                  <a:off x="1883416" y="3755951"/>
                  <a:ext cx="2119047" cy="4043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按</m:t>
                      </m:r>
                    </m:oMath>
                  </a14:m>
                  <a:r>
                    <a:rPr lang="zh-CN" altLang="en-US" sz="2000" dirty="0" smtClean="0">
                      <a:latin typeface="+mn-ea"/>
                      <a:ea typeface="+mn-ea"/>
                    </a:rPr>
                    <a:t>第三行展开</a:t>
                  </a:r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5" name="文本框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416" y="3755951"/>
                  <a:ext cx="2119047" cy="40436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742" t="-24000" r="-4120" b="-5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2"/>
              <p:cNvSpPr txBox="1"/>
              <p:nvPr/>
            </p:nvSpPr>
            <p:spPr>
              <a:xfrm>
                <a:off x="5256965" y="4992501"/>
                <a:ext cx="3462615" cy="715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3+2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965" y="4992501"/>
                <a:ext cx="3462615" cy="7156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438730" y="369525"/>
            <a:ext cx="2678938" cy="492443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FF0000"/>
                </a:solidFill>
              </a:rPr>
              <a:t>1.3 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先化简再展开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"/>
              <p:cNvSpPr txBox="1"/>
              <p:nvPr/>
            </p:nvSpPr>
            <p:spPr>
              <a:xfrm>
                <a:off x="1073729" y="1926284"/>
                <a:ext cx="2994666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9" y="1926284"/>
                <a:ext cx="2994666" cy="145315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4032350" y="2749736"/>
                <a:ext cx="9176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350" y="2749736"/>
                <a:ext cx="917647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922268" y="798435"/>
            <a:ext cx="3898204" cy="613146"/>
            <a:chOff x="4922268" y="798435"/>
            <a:chExt cx="3898204" cy="613146"/>
          </a:xfrm>
        </p:grpSpPr>
        <p:sp>
          <p:nvSpPr>
            <p:cNvPr id="5" name="圆角矩形 4"/>
            <p:cNvSpPr/>
            <p:nvPr/>
          </p:nvSpPr>
          <p:spPr>
            <a:xfrm>
              <a:off x="4922268" y="798435"/>
              <a:ext cx="3898204" cy="61314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22268" y="876077"/>
              <a:ext cx="3877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FF0000"/>
                  </a:solidFill>
                  <a:ea typeface="+mn-ea"/>
                </a:rPr>
                <a:t>原则：</a:t>
              </a:r>
              <a:r>
                <a:rPr lang="zh-CN" altLang="en-US" sz="2400" dirty="0" smtClean="0">
                  <a:ea typeface="+mn-ea"/>
                </a:rPr>
                <a:t>使得</a:t>
              </a:r>
              <a:r>
                <a:rPr lang="zh-CN" altLang="en-US" sz="2400" dirty="0">
                  <a:ea typeface="+mn-ea"/>
                </a:rPr>
                <a:t>某行（列）多零</a:t>
              </a:r>
            </a:p>
          </p:txBody>
        </p:sp>
      </p:grpSp>
      <p:sp>
        <p:nvSpPr>
          <p:cNvPr id="48" name="圆角矩形 47"/>
          <p:cNvSpPr/>
          <p:nvPr/>
        </p:nvSpPr>
        <p:spPr>
          <a:xfrm rot="5400000">
            <a:off x="1527986" y="2388914"/>
            <a:ext cx="1527327" cy="45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 rot="5400000">
            <a:off x="5562747" y="2522617"/>
            <a:ext cx="1527327" cy="45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5395440" y="2202680"/>
            <a:ext cx="274870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300192" y="1796408"/>
            <a:ext cx="0" cy="227681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 rot="10800000">
            <a:off x="7231790" y="4268112"/>
            <a:ext cx="1527327" cy="45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>
            <a:off x="2066212" y="5523139"/>
            <a:ext cx="1527327" cy="45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>
            <a:off x="1967612" y="5742130"/>
            <a:ext cx="176305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2829875" y="4614280"/>
            <a:ext cx="19265" cy="16130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0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3" grpId="0"/>
      <p:bldP spid="33" grpId="0"/>
      <p:bldP spid="49" grpId="0"/>
      <p:bldP spid="4" grpId="0"/>
      <p:bldP spid="39" grpId="0"/>
      <p:bldP spid="46" grpId="0"/>
      <p:bldP spid="41" grpId="0"/>
      <p:bldP spid="47" grpId="0"/>
      <p:bldP spid="48" grpId="0" animBg="1"/>
      <p:bldP spid="50" grpId="0" animBg="1"/>
      <p:bldP spid="58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88734" y="1482318"/>
            <a:ext cx="8300571" cy="432294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68" y="4431432"/>
            <a:ext cx="2384575" cy="2420888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3968" y="5583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2"/>
          <p:cNvSpPr txBox="1">
            <a:spLocks noChangeArrowheads="1"/>
          </p:cNvSpPr>
          <p:nvPr/>
        </p:nvSpPr>
        <p:spPr bwMode="auto">
          <a:xfrm>
            <a:off x="4586662" y="168089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行列式的计算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3608" y="701179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一、基本计算方法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29996" y="3708608"/>
                <a:ext cx="41494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  化上（下）三角阵再计算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96" y="3708608"/>
                <a:ext cx="4149469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r="-132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29996" y="4815363"/>
                <a:ext cx="4388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r>
                  <a:rPr lang="zh-CN" altLang="en-US" sz="2400" dirty="0">
                    <a:latin typeface="+mn-ea"/>
                    <a:ea typeface="+mn-ea"/>
                  </a:rPr>
                  <a:t>化简（多零行或列）再计算</a:t>
                </a: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96" y="4815363"/>
                <a:ext cx="4388317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9211" r="-125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"/>
              <p:cNvSpPr txBox="1"/>
              <p:nvPr/>
            </p:nvSpPr>
            <p:spPr>
              <a:xfrm>
                <a:off x="632119" y="1834712"/>
                <a:ext cx="8009950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  <a:ea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  <a:ea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    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  <a:ea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（下三角阵也可）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9" y="1834712"/>
                <a:ext cx="8009950" cy="1453155"/>
              </a:xfrm>
              <a:prstGeom prst="rect">
                <a:avLst/>
              </a:prstGeom>
              <a:blipFill rotWithShape="0">
                <a:blip r:embed="rId6"/>
                <a:stretch>
                  <a:fillRect r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12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/>
      <p:bldP spid="34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25368" y="2636912"/>
            <a:ext cx="4801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  范德蒙行列式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4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987824" y="3356992"/>
            <a:ext cx="488115" cy="21602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99592" y="811241"/>
                <a:ext cx="25763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阶范德蒙行列式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11241"/>
                <a:ext cx="2576347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r="-2607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2"/>
              <p:cNvSpPr txBox="1"/>
              <p:nvPr/>
            </p:nvSpPr>
            <p:spPr>
              <a:xfrm>
                <a:off x="1726262" y="1845753"/>
                <a:ext cx="5361275" cy="1932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262" y="1845753"/>
                <a:ext cx="5361275" cy="19328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任意多边形 3"/>
              <p:cNvSpPr/>
              <p:nvPr/>
            </p:nvSpPr>
            <p:spPr>
              <a:xfrm>
                <a:off x="7087537" y="2013489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任意多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37" y="2013489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  <a:ln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任意多边形 9"/>
              <p:cNvSpPr/>
              <p:nvPr/>
            </p:nvSpPr>
            <p:spPr>
              <a:xfrm>
                <a:off x="7087537" y="2404773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任意多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37" y="2404773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blipFill rotWithShape="0">
                <a:blip r:embed="rId6"/>
                <a:stretch>
                  <a:fillRect/>
                </a:stretch>
              </a:blipFill>
              <a:ln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任意多边形 10"/>
              <p:cNvSpPr/>
              <p:nvPr/>
            </p:nvSpPr>
            <p:spPr>
              <a:xfrm>
                <a:off x="7057389" y="3281775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任意多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389" y="3281775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blipFill rotWithShape="0">
                <a:blip r:embed="rId7"/>
                <a:stretch>
                  <a:fillRect/>
                </a:stretch>
              </a:blipFill>
              <a:ln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云形标注 5"/>
              <p:cNvSpPr/>
              <p:nvPr/>
            </p:nvSpPr>
            <p:spPr>
              <a:xfrm>
                <a:off x="5482074" y="4096510"/>
                <a:ext cx="2394664" cy="963962"/>
              </a:xfrm>
              <a:prstGeom prst="cloudCallout">
                <a:avLst>
                  <a:gd name="adj1" fmla="val -137716"/>
                  <a:gd name="adj2" fmla="val -101767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阶最高次幂是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云形标注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074" y="4096510"/>
                <a:ext cx="2394664" cy="963962"/>
              </a:xfrm>
              <a:prstGeom prst="cloudCallout">
                <a:avLst>
                  <a:gd name="adj1" fmla="val -137716"/>
                  <a:gd name="adj2" fmla="val -101767"/>
                </a:avLst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67018" y="4578491"/>
                <a:ext cx="45270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个不同的数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18" y="4578491"/>
                <a:ext cx="4527009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75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867018" y="5282527"/>
            <a:ext cx="4690504" cy="604268"/>
            <a:chOff x="867018" y="5282527"/>
            <a:chExt cx="4690504" cy="604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867018" y="5356538"/>
                  <a:ext cx="15617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𝒊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行元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18" y="5356538"/>
                  <a:ext cx="1561774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078" t="-9333" r="-5469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887496" y="5282527"/>
                  <a:ext cx="2670026" cy="6042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=1,2,⋯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496" y="5282527"/>
                  <a:ext cx="2670026" cy="60426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>
              <a:stCxn id="15" idx="3"/>
              <a:endCxn id="16" idx="1"/>
            </p:cNvCxnSpPr>
            <p:nvPr/>
          </p:nvCxnSpPr>
          <p:spPr>
            <a:xfrm flipV="1">
              <a:off x="2428792" y="5584661"/>
              <a:ext cx="458704" cy="271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835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33" grpId="0"/>
      <p:bldP spid="4" grpId="0" animBg="1"/>
      <p:bldP spid="10" grpId="0" animBg="1"/>
      <p:bldP spid="11" grpId="0" animBg="1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2"/>
              <p:cNvSpPr txBox="1"/>
              <p:nvPr/>
            </p:nvSpPr>
            <p:spPr>
              <a:xfrm>
                <a:off x="1726262" y="1845753"/>
                <a:ext cx="5361275" cy="1932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3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262" y="1845753"/>
                <a:ext cx="5361275" cy="19328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99592" y="811241"/>
                <a:ext cx="25763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阶范德蒙行列式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11241"/>
                <a:ext cx="2576347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r="-2607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任意多边形 3"/>
              <p:cNvSpPr/>
              <p:nvPr/>
            </p:nvSpPr>
            <p:spPr>
              <a:xfrm>
                <a:off x="7087537" y="2013489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任意多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37" y="2013489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  <a:ln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任意多边形 9"/>
              <p:cNvSpPr/>
              <p:nvPr/>
            </p:nvSpPr>
            <p:spPr>
              <a:xfrm>
                <a:off x="7087537" y="2404773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任意多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537" y="2404773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blipFill rotWithShape="0">
                <a:blip r:embed="rId6"/>
                <a:stretch>
                  <a:fillRect/>
                </a:stretch>
              </a:blipFill>
              <a:ln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任意多边形 10"/>
              <p:cNvSpPr/>
              <p:nvPr/>
            </p:nvSpPr>
            <p:spPr>
              <a:xfrm>
                <a:off x="7057389" y="3281775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任意多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389" y="3281775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blipFill rotWithShape="0">
                <a:blip r:embed="rId7"/>
                <a:stretch>
                  <a:fillRect/>
                </a:stretch>
              </a:blipFill>
              <a:ln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1354559" y="4578491"/>
                <a:ext cx="4276747" cy="2047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59" y="4578491"/>
                <a:ext cx="4276747" cy="204735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994021" y="5083138"/>
                <a:ext cx="2424253" cy="1471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021" y="5083138"/>
                <a:ext cx="2424253" cy="147149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6042207" y="4400314"/>
                <a:ext cx="232788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𝟒</m:t>
                    </m:r>
                  </m:oMath>
                </a14:m>
                <a:r>
                  <a:rPr lang="zh-CN" altLang="en-US" sz="22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阶范德蒙行列式</a:t>
                </a:r>
                <a:endParaRPr lang="zh-CN" altLang="en-US" sz="22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207" y="4400314"/>
                <a:ext cx="2327880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262" t="-8451" r="-314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7164" y="811241"/>
                <a:ext cx="34612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阶范德蒙行列式的计算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811241"/>
                <a:ext cx="346120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r="-246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"/>
              <p:cNvSpPr txBox="1"/>
              <p:nvPr/>
            </p:nvSpPr>
            <p:spPr>
              <a:xfrm>
                <a:off x="827584" y="1479470"/>
                <a:ext cx="5328592" cy="1932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79470"/>
                <a:ext cx="5328592" cy="19328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任意多边形 11"/>
              <p:cNvSpPr/>
              <p:nvPr/>
            </p:nvSpPr>
            <p:spPr>
              <a:xfrm>
                <a:off x="6107733" y="1707439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任意多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33" y="1707439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blipFill rotWithShape="0">
                <a:blip r:embed="rId5"/>
                <a:stretch>
                  <a:fillRect/>
                </a:stretch>
              </a:blipFill>
              <a:ln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任意多边形 12"/>
              <p:cNvSpPr/>
              <p:nvPr/>
            </p:nvSpPr>
            <p:spPr>
              <a:xfrm>
                <a:off x="6107733" y="2102168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任意多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33" y="2102168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blipFill rotWithShape="0">
                <a:blip r:embed="rId6"/>
                <a:stretch>
                  <a:fillRect/>
                </a:stretch>
              </a:blipFill>
              <a:ln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任意多边形 13"/>
              <p:cNvSpPr/>
              <p:nvPr/>
            </p:nvSpPr>
            <p:spPr>
              <a:xfrm>
                <a:off x="6107733" y="2946669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任意多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33" y="2946669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blipFill rotWithShape="0">
                <a:blip r:embed="rId7"/>
                <a:stretch>
                  <a:fillRect/>
                </a:stretch>
              </a:blipFill>
              <a:ln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033460" y="1354945"/>
            <a:ext cx="648072" cy="2444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任意多边形 8"/>
              <p:cNvSpPr/>
              <p:nvPr/>
            </p:nvSpPr>
            <p:spPr>
              <a:xfrm>
                <a:off x="6107733" y="1642824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任意多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33" y="1642824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blipFill rotWithShape="0">
                <a:blip r:embed="rId8"/>
                <a:stretch>
                  <a:fillRect/>
                </a:stretch>
              </a:blipFill>
              <a:ln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任意多边形 9"/>
              <p:cNvSpPr/>
              <p:nvPr/>
            </p:nvSpPr>
            <p:spPr>
              <a:xfrm>
                <a:off x="6112264" y="2109602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任意多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264" y="2109602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blipFill rotWithShape="0">
                <a:blip r:embed="rId9"/>
                <a:stretch>
                  <a:fillRect/>
                </a:stretch>
              </a:blipFill>
              <a:ln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任意多边形 10"/>
              <p:cNvSpPr/>
              <p:nvPr/>
            </p:nvSpPr>
            <p:spPr>
              <a:xfrm>
                <a:off x="6107733" y="2961204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任意多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33" y="2961204"/>
                <a:ext cx="432048" cy="432048"/>
              </a:xfrm>
              <a:custGeom>
                <a:avLst/>
                <a:gdLst>
                  <a:gd name="connsiteX0" fmla="*/ 0 w 301789"/>
                  <a:gd name="connsiteY0" fmla="*/ 0 h 423747"/>
                  <a:gd name="connsiteX1" fmla="*/ 301083 w 301789"/>
                  <a:gd name="connsiteY1" fmla="*/ 211873 h 423747"/>
                  <a:gd name="connsiteX2" fmla="*/ 66907 w 301789"/>
                  <a:gd name="connsiteY2" fmla="*/ 423747 h 423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1789" h="423747">
                    <a:moveTo>
                      <a:pt x="0" y="0"/>
                    </a:moveTo>
                    <a:cubicBezTo>
                      <a:pt x="144966" y="70624"/>
                      <a:pt x="289932" y="141249"/>
                      <a:pt x="301083" y="211873"/>
                    </a:cubicBezTo>
                    <a:cubicBezTo>
                      <a:pt x="312234" y="282497"/>
                      <a:pt x="189570" y="353122"/>
                      <a:pt x="66907" y="423747"/>
                    </a:cubicBezTo>
                  </a:path>
                </a:pathLst>
              </a:custGeom>
              <a:blipFill rotWithShape="0">
                <a:blip r:embed="rId10"/>
                <a:stretch>
                  <a:fillRect/>
                </a:stretch>
              </a:blipFill>
              <a:ln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55805" y="3024193"/>
                <a:ext cx="14363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05" y="3024193"/>
                <a:ext cx="1436355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1695" r="-127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773111" y="1688731"/>
                <a:ext cx="11686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11" y="1688731"/>
                <a:ext cx="1168653" cy="307777"/>
              </a:xfrm>
              <a:prstGeom prst="rect">
                <a:avLst/>
              </a:prstGeom>
              <a:blipFill rotWithShape="0">
                <a:blip r:embed="rId12"/>
                <a:stretch>
                  <a:fillRect l="-2083" r="-1563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783665" y="2264651"/>
                <a:ext cx="11686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665" y="2264651"/>
                <a:ext cx="1168653" cy="307777"/>
              </a:xfrm>
              <a:prstGeom prst="rect">
                <a:avLst/>
              </a:prstGeom>
              <a:blipFill rotWithShape="0">
                <a:blip r:embed="rId13"/>
                <a:stretch>
                  <a:fillRect l="-2083" r="-1563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"/>
              <p:cNvSpPr txBox="1"/>
              <p:nvPr/>
            </p:nvSpPr>
            <p:spPr>
              <a:xfrm>
                <a:off x="412307" y="3875795"/>
                <a:ext cx="8660256" cy="193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07" y="3875795"/>
                <a:ext cx="8660256" cy="193585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9"/>
          <p:cNvSpPr/>
          <p:nvPr/>
        </p:nvSpPr>
        <p:spPr>
          <a:xfrm rot="5400000">
            <a:off x="1566881" y="2188334"/>
            <a:ext cx="1545741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形标注 20"/>
          <p:cNvSpPr/>
          <p:nvPr/>
        </p:nvSpPr>
        <p:spPr>
          <a:xfrm>
            <a:off x="799633" y="2688544"/>
            <a:ext cx="914400" cy="612648"/>
          </a:xfrm>
          <a:prstGeom prst="wedgeEllipseCallout">
            <a:avLst>
              <a:gd name="adj1" fmla="val 75758"/>
              <a:gd name="adj2" fmla="val 285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1720" y="4303660"/>
            <a:ext cx="66409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051720" y="4663700"/>
            <a:ext cx="66409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915180" y="5021126"/>
            <a:ext cx="6905292" cy="805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3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5" grpId="0"/>
      <p:bldP spid="17" grpId="0"/>
      <p:bldP spid="18" grpId="0"/>
      <p:bldP spid="19" grpId="0"/>
      <p:bldP spid="20" grpId="0" animBg="1"/>
      <p:bldP spid="21" grpId="0" animBg="1"/>
      <p:bldP spid="2" grpId="1" animBg="1"/>
      <p:bldP spid="22" grpId="1" animBg="1"/>
      <p:bldP spid="2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6888998" y="1286112"/>
            <a:ext cx="1913772" cy="2516134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170396" y="1272906"/>
            <a:ext cx="1913772" cy="2516134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799692" y="3024892"/>
            <a:ext cx="2118676" cy="43981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123728" y="2276872"/>
            <a:ext cx="1296144" cy="57606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7164" y="811241"/>
                <a:ext cx="34612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阶范德蒙行列式的计算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811241"/>
                <a:ext cx="346120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r="-246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"/>
              <p:cNvSpPr txBox="1"/>
              <p:nvPr/>
            </p:nvSpPr>
            <p:spPr>
              <a:xfrm>
                <a:off x="-83245" y="1576253"/>
                <a:ext cx="9310562" cy="193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45" y="1576253"/>
                <a:ext cx="9310562" cy="19358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 flipH="1">
            <a:off x="1241837" y="2875818"/>
            <a:ext cx="1224136" cy="1080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99592" y="3919882"/>
                <a:ext cx="16319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19882"/>
                <a:ext cx="163192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73" r="-5993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H="1">
            <a:off x="1475656" y="3487585"/>
            <a:ext cx="1324178" cy="1301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99591" y="4788787"/>
                <a:ext cx="1941301" cy="394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1" y="4788787"/>
                <a:ext cx="1941301" cy="3949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云形标注 19"/>
          <p:cNvSpPr/>
          <p:nvPr/>
        </p:nvSpPr>
        <p:spPr>
          <a:xfrm>
            <a:off x="6084168" y="4501454"/>
            <a:ext cx="2069024" cy="612648"/>
          </a:xfrm>
          <a:prstGeom prst="cloudCallout">
            <a:avLst>
              <a:gd name="adj1" fmla="val -27462"/>
              <a:gd name="adj2" fmla="val -159515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可类似第二列操作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2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6" grpId="0" animBg="1"/>
      <p:bldP spid="23" grpId="0" animBg="1"/>
      <p:bldP spid="2" grpId="0" animBg="1"/>
      <p:bldP spid="2" grpId="1" animBg="1"/>
      <p:bldP spid="8" grpId="0"/>
      <p:bldP spid="25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7238315" y="4653137"/>
            <a:ext cx="1152128" cy="172819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572036" y="4634415"/>
            <a:ext cx="1152128" cy="172819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766240" y="4634415"/>
            <a:ext cx="1152128" cy="172819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7164" y="811241"/>
                <a:ext cx="34612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阶范德蒙行列式的计算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811241"/>
                <a:ext cx="346120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r="-246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033460" y="1354945"/>
            <a:ext cx="648072" cy="2444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"/>
              <p:cNvSpPr txBox="1"/>
              <p:nvPr/>
            </p:nvSpPr>
            <p:spPr>
              <a:xfrm>
                <a:off x="199108" y="1569905"/>
                <a:ext cx="8941422" cy="2014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FF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rgbClr val="FF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n-US" altLang="zh-CN" sz="2400" b="0" i="1" smtClean="0">
                                          <a:solidFill>
                                            <a:srgbClr val="FF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rgbClr val="FF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rgbClr val="FF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/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400" i="1" smtClean="0">
                                        <a:solidFill>
                                          <a:srgbClr val="FF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FF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FF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CN" sz="2400" i="1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rgbClr val="FF33CC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n-US" altLang="zh-CN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9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08" y="1569905"/>
                <a:ext cx="8941422" cy="20142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199108" y="3864735"/>
            <a:ext cx="1625697" cy="482347"/>
            <a:chOff x="1883416" y="3755951"/>
            <a:chExt cx="2119047" cy="633725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883416" y="3755951"/>
                  <a:ext cx="2119047" cy="4043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按</m:t>
                      </m:r>
                    </m:oMath>
                  </a14:m>
                  <a:r>
                    <a:rPr lang="zh-CN" altLang="en-US" sz="2000" dirty="0" smtClean="0">
                      <a:latin typeface="+mn-ea"/>
                      <a:ea typeface="+mn-ea"/>
                    </a:rPr>
                    <a:t>第</a:t>
                  </a:r>
                  <a:r>
                    <a:rPr lang="zh-CN" altLang="en-US" sz="2000" dirty="0">
                      <a:latin typeface="+mn-ea"/>
                      <a:ea typeface="+mn-ea"/>
                    </a:rPr>
                    <a:t>一</a:t>
                  </a:r>
                  <a:r>
                    <a:rPr lang="zh-CN" altLang="en-US" sz="2000" dirty="0" smtClean="0">
                      <a:latin typeface="+mn-ea"/>
                      <a:ea typeface="+mn-ea"/>
                    </a:rPr>
                    <a:t>列展开</a:t>
                  </a:r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416" y="3755951"/>
                  <a:ext cx="2119047" cy="4043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767" t="-24000" r="-4135" b="-5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2619" y="4779725"/>
                <a:ext cx="8426216" cy="1437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/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19" y="4779725"/>
                <a:ext cx="8426216" cy="14375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8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  <p:bldP spid="4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7164" y="811241"/>
                <a:ext cx="34612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阶范德蒙行列式的计算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811241"/>
                <a:ext cx="346120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r="-246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/>
              <p:cNvSpPr txBox="1"/>
              <p:nvPr/>
            </p:nvSpPr>
            <p:spPr>
              <a:xfrm>
                <a:off x="562614" y="3957672"/>
                <a:ext cx="8584786" cy="1934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⋯⋯(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4" y="3957672"/>
                <a:ext cx="8584786" cy="19341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536274" y="4253339"/>
            <a:ext cx="3168352" cy="122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187766" y="4362565"/>
                <a:ext cx="172733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66" y="4362565"/>
                <a:ext cx="1727332" cy="10082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形标注 9"/>
              <p:cNvSpPr/>
              <p:nvPr/>
            </p:nvSpPr>
            <p:spPr>
              <a:xfrm>
                <a:off x="2757281" y="6014883"/>
                <a:ext cx="2021014" cy="612648"/>
              </a:xfrm>
              <a:prstGeom prst="wedgeEllipseCallout">
                <a:avLst>
                  <a:gd name="adj1" fmla="val 59724"/>
                  <a:gd name="adj2" fmla="val -8493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阶范德蒙行列式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椭圆形标注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81" y="6014883"/>
                <a:ext cx="2021014" cy="612648"/>
              </a:xfrm>
              <a:prstGeom prst="wedgeEllipseCallout">
                <a:avLst>
                  <a:gd name="adj1" fmla="val 59724"/>
                  <a:gd name="adj2" fmla="val -84933"/>
                </a:avLst>
              </a:prstGeom>
              <a:blipFill rotWithShape="0">
                <a:blip r:embed="rId7"/>
                <a:stretch>
                  <a:fillRect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/>
          <p:cNvSpPr/>
          <p:nvPr/>
        </p:nvSpPr>
        <p:spPr>
          <a:xfrm>
            <a:off x="6653126" y="1611797"/>
            <a:ext cx="1152128" cy="172819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986847" y="1593075"/>
            <a:ext cx="1152128" cy="172819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181051" y="1593075"/>
            <a:ext cx="1152128" cy="172819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99580" y="1840117"/>
                <a:ext cx="7545399" cy="1437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/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80" y="1840117"/>
                <a:ext cx="7545399" cy="14375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855007" y="3837375"/>
            <a:ext cx="720080" cy="2257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25468" y="3957673"/>
            <a:ext cx="720080" cy="2257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32593" y="3960156"/>
            <a:ext cx="720080" cy="2257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79766" y="3957672"/>
            <a:ext cx="1251640" cy="2257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animBg="1"/>
      <p:bldP spid="9" grpId="1" animBg="1"/>
      <p:bldP spid="8" grpId="0"/>
      <p:bldP spid="10" grpId="0" animBg="1"/>
      <p:bldP spid="5" grpId="0" animBg="1"/>
      <p:bldP spid="22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68" y="4431432"/>
            <a:ext cx="2384575" cy="2420888"/>
          </a:xfrm>
          <a:prstGeom prst="rect">
            <a:avLst/>
          </a:prstGeom>
        </p:spPr>
      </p:pic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9"/>
          <p:cNvGrpSpPr>
            <a:grpSpLocks/>
          </p:cNvGrpSpPr>
          <p:nvPr/>
        </p:nvGrpSpPr>
        <p:grpSpPr bwMode="auto">
          <a:xfrm>
            <a:off x="411369" y="2319103"/>
            <a:ext cx="7359347" cy="3990217"/>
            <a:chOff x="928662" y="1381009"/>
            <a:chExt cx="7286676" cy="3457810"/>
          </a:xfrm>
        </p:grpSpPr>
        <p:sp>
          <p:nvSpPr>
            <p:cNvPr id="78" name="圆角矩形 77"/>
            <p:cNvSpPr/>
            <p:nvPr/>
          </p:nvSpPr>
          <p:spPr>
            <a:xfrm>
              <a:off x="928662" y="1785277"/>
              <a:ext cx="7286676" cy="305354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/>
            </a:p>
          </p:txBody>
        </p:sp>
        <p:sp>
          <p:nvSpPr>
            <p:cNvPr id="83" name="流程图: 终止 82"/>
            <p:cNvSpPr/>
            <p:nvPr/>
          </p:nvSpPr>
          <p:spPr>
            <a:xfrm>
              <a:off x="1503898" y="1381009"/>
              <a:ext cx="1863400" cy="610439"/>
            </a:xfrm>
            <a:prstGeom prst="flowChartTermina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</a:rPr>
                <a:t>性质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2-3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857561" y="3318954"/>
                <a:ext cx="5871007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e>
                      </m:d>
                      <m:r>
                        <a:rPr lang="en-US" altLang="zh-CN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𝒌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61" y="3318954"/>
                <a:ext cx="5871007" cy="51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327133" y="697073"/>
            <a:ext cx="3465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行列式的线性性质：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039477" y="1605853"/>
                <a:ext cx="384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设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77" y="1605853"/>
                <a:ext cx="38472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635" r="-22222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424198" y="1597215"/>
                <a:ext cx="2509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198" y="1597215"/>
                <a:ext cx="250927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90" r="-3893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4343260" y="1597215"/>
            <a:ext cx="3532827" cy="369332"/>
            <a:chOff x="3198418" y="1093375"/>
            <a:chExt cx="353282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3526568" y="1093375"/>
                  <a:ext cx="189128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568" y="1093375"/>
                  <a:ext cx="189128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23" r="-5145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198418" y="1093375"/>
                  <a:ext cx="35328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则</m:t>
                      </m:r>
                    </m:oMath>
                  </a14:m>
                  <a:r>
                    <a:rPr lang="zh-CN" altLang="en-US" sz="2400" dirty="0" smtClean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                       表示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|</m:t>
                      </m:r>
                    </m:oMath>
                  </a14:m>
                  <a:r>
                    <a:rPr lang="zh-CN" altLang="en-US" sz="2400" dirty="0" smtClean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   </a:t>
                  </a:r>
                  <a:endPara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8418" y="1093375"/>
                  <a:ext cx="353282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793" t="-22951" b="-508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258312" y="4699638"/>
                <a:ext cx="3589687" cy="523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12" y="4699638"/>
                <a:ext cx="3589687" cy="52309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857561" y="4176546"/>
                <a:ext cx="5491623" cy="523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+|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61" y="4176546"/>
                <a:ext cx="5491623" cy="52309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92342" y="5518708"/>
                <a:ext cx="2480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3)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𝑘𝐴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42" y="5518708"/>
                <a:ext cx="248093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7617" t="-22951" r="-983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325237" y="5519776"/>
                <a:ext cx="3174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为方阵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的阶数。</a:t>
                </a:r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237" y="5519776"/>
                <a:ext cx="317439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758" t="-22951" r="-4223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2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57164" y="811241"/>
                <a:ext cx="34612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阶范德蒙行列式的计算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811241"/>
                <a:ext cx="346120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r="-246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/>
              <p:cNvSpPr txBox="1"/>
              <p:nvPr/>
            </p:nvSpPr>
            <p:spPr>
              <a:xfrm>
                <a:off x="650241" y="1241229"/>
                <a:ext cx="7066871" cy="1934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1" y="1241229"/>
                <a:ext cx="7066871" cy="19341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72451" y="4240819"/>
                <a:ext cx="1734449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451" y="4240819"/>
                <a:ext cx="1734449" cy="10082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形标注 9"/>
              <p:cNvSpPr/>
              <p:nvPr/>
            </p:nvSpPr>
            <p:spPr>
              <a:xfrm>
                <a:off x="3084651" y="6007359"/>
                <a:ext cx="2021014" cy="612648"/>
              </a:xfrm>
              <a:prstGeom prst="wedgeEllipseCallout">
                <a:avLst>
                  <a:gd name="adj1" fmla="val 59724"/>
                  <a:gd name="adj2" fmla="val -8493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阶范德蒙行列式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椭圆形标注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651" y="6007359"/>
                <a:ext cx="2021014" cy="612648"/>
              </a:xfrm>
              <a:prstGeom prst="wedgeEllipseCallout">
                <a:avLst>
                  <a:gd name="adj1" fmla="val 59724"/>
                  <a:gd name="adj2" fmla="val -84933"/>
                </a:avLst>
              </a:prstGeom>
              <a:blipFill rotWithShape="0">
                <a:blip r:embed="rId6"/>
                <a:stretch>
                  <a:fillRect b="-12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"/>
              <p:cNvSpPr txBox="1"/>
              <p:nvPr/>
            </p:nvSpPr>
            <p:spPr>
              <a:xfrm>
                <a:off x="650241" y="3761873"/>
                <a:ext cx="8069132" cy="1966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1" y="3761873"/>
                <a:ext cx="8069132" cy="19661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34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97154" y="980951"/>
                <a:ext cx="34612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阶范德蒙行列式的计算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4" y="980951"/>
                <a:ext cx="346120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r="-228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19069" y="5601927"/>
                <a:ext cx="2649828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069" y="5601927"/>
                <a:ext cx="2649828" cy="11738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形标注 9"/>
              <p:cNvSpPr/>
              <p:nvPr/>
            </p:nvSpPr>
            <p:spPr>
              <a:xfrm>
                <a:off x="5220072" y="746701"/>
                <a:ext cx="2021014" cy="612648"/>
              </a:xfrm>
              <a:prstGeom prst="wedgeEllipseCallout">
                <a:avLst>
                  <a:gd name="adj1" fmla="val 60276"/>
                  <a:gd name="adj2" fmla="val 9344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阶范德蒙行列式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椭圆形标注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746701"/>
                <a:ext cx="2021014" cy="612648"/>
              </a:xfrm>
              <a:prstGeom prst="wedgeEllipseCallout">
                <a:avLst>
                  <a:gd name="adj1" fmla="val 60276"/>
                  <a:gd name="adj2" fmla="val 93443"/>
                </a:avLst>
              </a:prstGeom>
              <a:blipFill rotWithShape="0">
                <a:blip r:embed="rId5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"/>
              <p:cNvSpPr txBox="1"/>
              <p:nvPr/>
            </p:nvSpPr>
            <p:spPr>
              <a:xfrm>
                <a:off x="0" y="1485024"/>
                <a:ext cx="9020931" cy="1945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bSup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5024"/>
                <a:ext cx="9020931" cy="1945469"/>
              </a:xfrm>
              <a:prstGeom prst="rect">
                <a:avLst/>
              </a:prstGeom>
              <a:blipFill rotWithShape="0">
                <a:blip r:embed="rId6"/>
                <a:stretch>
                  <a:fillRect l="-1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2"/>
              <p:cNvSpPr txBox="1"/>
              <p:nvPr/>
            </p:nvSpPr>
            <p:spPr>
              <a:xfrm>
                <a:off x="323528" y="4216071"/>
                <a:ext cx="6780446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⋯⋯</m:t>
                          </m:r>
                          <m:nary>
                            <m:naryPr>
                              <m:chr m:val="∏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−1 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11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216071"/>
                <a:ext cx="6780446" cy="11005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4700996" y="4773588"/>
            <a:ext cx="648036" cy="2243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右大括号 1"/>
          <p:cNvSpPr/>
          <p:nvPr/>
        </p:nvSpPr>
        <p:spPr>
          <a:xfrm rot="5400000">
            <a:off x="3844459" y="2206554"/>
            <a:ext cx="423689" cy="636956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099849" y="6130636"/>
            <a:ext cx="295948" cy="3733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178068" y="4722196"/>
            <a:ext cx="295948" cy="3733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46401" y="5505383"/>
            <a:ext cx="1080120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86143" y="4786477"/>
            <a:ext cx="876987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50498" y="4796084"/>
            <a:ext cx="3600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5325482" y="4262237"/>
                <a:ext cx="2048638" cy="10082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482" y="4262237"/>
                <a:ext cx="2048638" cy="10082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形标注 32"/>
              <p:cNvSpPr/>
              <p:nvPr/>
            </p:nvSpPr>
            <p:spPr>
              <a:xfrm>
                <a:off x="6542261" y="3674819"/>
                <a:ext cx="2691860" cy="612648"/>
              </a:xfrm>
              <a:prstGeom prst="wedgeEllipseCallout">
                <a:avLst>
                  <a:gd name="adj1" fmla="val -38232"/>
                  <a:gd name="adj2" fmla="val 117105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形标注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261" y="3674819"/>
                <a:ext cx="2691860" cy="612648"/>
              </a:xfrm>
              <a:prstGeom prst="wedgeEllipseCallout">
                <a:avLst>
                  <a:gd name="adj1" fmla="val -38232"/>
                  <a:gd name="adj2" fmla="val 117105"/>
                </a:avLst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圆角矩形 34"/>
          <p:cNvSpPr/>
          <p:nvPr/>
        </p:nvSpPr>
        <p:spPr>
          <a:xfrm>
            <a:off x="6679406" y="4763400"/>
            <a:ext cx="648036" cy="2243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23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animBg="1"/>
      <p:bldP spid="2" grpId="0" animBg="1"/>
      <p:bldP spid="25" grpId="0" animBg="1"/>
      <p:bldP spid="26" grpId="0" animBg="1"/>
      <p:bldP spid="4" grpId="0" animBg="1"/>
      <p:bldP spid="5" grpId="0" animBg="1"/>
      <p:bldP spid="29" grpId="0" animBg="1"/>
      <p:bldP spid="34" grpId="0" animBg="1"/>
      <p:bldP spid="33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97154" y="980951"/>
                <a:ext cx="34612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阶范德蒙行列式的计算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4" y="980951"/>
                <a:ext cx="346120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r="-228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367037" y="1959675"/>
                <a:ext cx="2467599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037" y="1959675"/>
                <a:ext cx="2467599" cy="9380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"/>
              <p:cNvSpPr txBox="1"/>
              <p:nvPr/>
            </p:nvSpPr>
            <p:spPr>
              <a:xfrm>
                <a:off x="819647" y="1748252"/>
                <a:ext cx="367446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47" y="1748252"/>
                <a:ext cx="3674467" cy="12661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2398412" y="4005064"/>
            <a:ext cx="4016973" cy="122413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570756" y="4239822"/>
                <a:ext cx="3672287" cy="94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𝐝𝐞𝐭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756" y="4239822"/>
                <a:ext cx="3672287" cy="9432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1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789818" y="1331707"/>
            <a:ext cx="2861895" cy="11218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803205" y="1331708"/>
            <a:ext cx="1129570" cy="137721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"/>
              <p:cNvSpPr txBox="1"/>
              <p:nvPr/>
            </p:nvSpPr>
            <p:spPr>
              <a:xfrm>
                <a:off x="4820292" y="1370629"/>
                <a:ext cx="3217547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292" y="1370629"/>
                <a:ext cx="3217547" cy="14531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3" name="矩形 2"/>
          <p:cNvSpPr/>
          <p:nvPr/>
        </p:nvSpPr>
        <p:spPr>
          <a:xfrm>
            <a:off x="683569" y="52846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可化为范德蒙行列式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594051" y="1550888"/>
            <a:ext cx="1625697" cy="661071"/>
            <a:chOff x="1883416" y="3521137"/>
            <a:chExt cx="2119047" cy="868539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883416" y="3521137"/>
                  <a:ext cx="2119047" cy="40436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416" y="3521137"/>
                  <a:ext cx="2119047" cy="40436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"/>
              <p:cNvSpPr txBox="1"/>
              <p:nvPr/>
            </p:nvSpPr>
            <p:spPr>
              <a:xfrm>
                <a:off x="683568" y="1354945"/>
                <a:ext cx="3004348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354945"/>
                <a:ext cx="3004348" cy="14531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圆角矩形 28"/>
          <p:cNvSpPr/>
          <p:nvPr/>
        </p:nvSpPr>
        <p:spPr>
          <a:xfrm>
            <a:off x="2939917" y="4745075"/>
            <a:ext cx="4016973" cy="122413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400201" y="4911198"/>
                <a:ext cx="2918876" cy="94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01" y="4911198"/>
                <a:ext cx="2918876" cy="9432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"/>
              <p:cNvSpPr txBox="1"/>
              <p:nvPr/>
            </p:nvSpPr>
            <p:spPr>
              <a:xfrm>
                <a:off x="1002041" y="3364859"/>
                <a:ext cx="37221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41" y="3364859"/>
                <a:ext cx="3722173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"/>
              <p:cNvSpPr txBox="1"/>
              <p:nvPr/>
            </p:nvSpPr>
            <p:spPr>
              <a:xfrm>
                <a:off x="4419070" y="3369160"/>
                <a:ext cx="2197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7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070" y="3369160"/>
                <a:ext cx="2197653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7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/>
              <p:cNvSpPr txBox="1"/>
              <p:nvPr/>
            </p:nvSpPr>
            <p:spPr>
              <a:xfrm>
                <a:off x="6300188" y="3353283"/>
                <a:ext cx="1245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88" y="3353283"/>
                <a:ext cx="1245277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" y="5098461"/>
            <a:ext cx="2123715" cy="17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600980" y="1788070"/>
                <a:ext cx="1625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980" y="1788070"/>
                <a:ext cx="1625697" cy="307777"/>
              </a:xfrm>
              <a:prstGeom prst="rect">
                <a:avLst/>
              </a:prstGeom>
              <a:blipFill rotWithShape="0">
                <a:blip r:embed="rId11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600980" y="2208762"/>
                <a:ext cx="1625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↔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980" y="2208762"/>
                <a:ext cx="1625697" cy="307777"/>
              </a:xfrm>
              <a:prstGeom prst="rect">
                <a:avLst/>
              </a:prstGeom>
              <a:blipFill rotWithShape="0">
                <a:blip r:embed="rId1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"/>
              <p:cNvSpPr txBox="1"/>
              <p:nvPr/>
            </p:nvSpPr>
            <p:spPr>
              <a:xfrm>
                <a:off x="4948405" y="1427999"/>
                <a:ext cx="3233176" cy="14531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405" y="1427999"/>
                <a:ext cx="3233176" cy="145315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"/>
              <p:cNvSpPr txBox="1"/>
              <p:nvPr/>
            </p:nvSpPr>
            <p:spPr>
              <a:xfrm>
                <a:off x="5076517" y="1450941"/>
                <a:ext cx="3015569" cy="14531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517" y="1450941"/>
                <a:ext cx="3015569" cy="145315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>
            <a:off x="4875706" y="2655984"/>
            <a:ext cx="2001557" cy="1148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517896" y="3834447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逐次对调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保持部分相对位置不变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48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5" grpId="0"/>
      <p:bldP spid="26" grpId="0"/>
      <p:bldP spid="16" grpId="0"/>
      <p:bldP spid="17" grpId="0"/>
      <p:bldP spid="18" grpId="0"/>
      <p:bldP spid="24" grpId="0"/>
      <p:bldP spid="25" grpId="0"/>
      <p:bldP spid="36" grpId="0" animBg="1"/>
      <p:bldP spid="27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3" name="矩形 2"/>
          <p:cNvSpPr/>
          <p:nvPr/>
        </p:nvSpPr>
        <p:spPr>
          <a:xfrm>
            <a:off x="683569" y="52846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可化为范德蒙行列式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"/>
              <p:cNvSpPr txBox="1"/>
              <p:nvPr/>
            </p:nvSpPr>
            <p:spPr>
              <a:xfrm>
                <a:off x="539552" y="1340768"/>
                <a:ext cx="6575966" cy="1947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+1  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⋯ 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      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340768"/>
                <a:ext cx="6575966" cy="19470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任意多边形 34"/>
          <p:cNvSpPr/>
          <p:nvPr/>
        </p:nvSpPr>
        <p:spPr>
          <a:xfrm>
            <a:off x="7058951" y="1489743"/>
            <a:ext cx="432048" cy="432048"/>
          </a:xfrm>
          <a:custGeom>
            <a:avLst/>
            <a:gdLst>
              <a:gd name="connsiteX0" fmla="*/ 0 w 301789"/>
              <a:gd name="connsiteY0" fmla="*/ 0 h 423747"/>
              <a:gd name="connsiteX1" fmla="*/ 301083 w 301789"/>
              <a:gd name="connsiteY1" fmla="*/ 211873 h 423747"/>
              <a:gd name="connsiteX2" fmla="*/ 66907 w 301789"/>
              <a:gd name="connsiteY2" fmla="*/ 423747 h 42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89" h="423747">
                <a:moveTo>
                  <a:pt x="0" y="0"/>
                </a:moveTo>
                <a:cubicBezTo>
                  <a:pt x="144966" y="70624"/>
                  <a:pt x="289932" y="141249"/>
                  <a:pt x="301083" y="211873"/>
                </a:cubicBezTo>
                <a:cubicBezTo>
                  <a:pt x="312234" y="282497"/>
                  <a:pt x="189570" y="353122"/>
                  <a:pt x="66907" y="4237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任意多边形 35"/>
          <p:cNvSpPr/>
          <p:nvPr/>
        </p:nvSpPr>
        <p:spPr>
          <a:xfrm>
            <a:off x="7058951" y="2762634"/>
            <a:ext cx="432048" cy="432048"/>
          </a:xfrm>
          <a:custGeom>
            <a:avLst/>
            <a:gdLst>
              <a:gd name="connsiteX0" fmla="*/ 0 w 301789"/>
              <a:gd name="connsiteY0" fmla="*/ 0 h 423747"/>
              <a:gd name="connsiteX1" fmla="*/ 301083 w 301789"/>
              <a:gd name="connsiteY1" fmla="*/ 211873 h 423747"/>
              <a:gd name="connsiteX2" fmla="*/ 66907 w 301789"/>
              <a:gd name="connsiteY2" fmla="*/ 423747 h 42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89" h="423747">
                <a:moveTo>
                  <a:pt x="0" y="0"/>
                </a:moveTo>
                <a:cubicBezTo>
                  <a:pt x="144966" y="70624"/>
                  <a:pt x="289932" y="141249"/>
                  <a:pt x="301083" y="211873"/>
                </a:cubicBezTo>
                <a:cubicBezTo>
                  <a:pt x="312234" y="282497"/>
                  <a:pt x="189570" y="353122"/>
                  <a:pt x="66907" y="4237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任意多边形 36"/>
          <p:cNvSpPr/>
          <p:nvPr/>
        </p:nvSpPr>
        <p:spPr>
          <a:xfrm>
            <a:off x="7058951" y="1928255"/>
            <a:ext cx="432048" cy="432048"/>
          </a:xfrm>
          <a:custGeom>
            <a:avLst/>
            <a:gdLst>
              <a:gd name="connsiteX0" fmla="*/ 0 w 301789"/>
              <a:gd name="connsiteY0" fmla="*/ 0 h 423747"/>
              <a:gd name="connsiteX1" fmla="*/ 301083 w 301789"/>
              <a:gd name="connsiteY1" fmla="*/ 211873 h 423747"/>
              <a:gd name="connsiteX2" fmla="*/ 66907 w 301789"/>
              <a:gd name="connsiteY2" fmla="*/ 423747 h 42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89" h="423747">
                <a:moveTo>
                  <a:pt x="0" y="0"/>
                </a:moveTo>
                <a:cubicBezTo>
                  <a:pt x="144966" y="70624"/>
                  <a:pt x="289932" y="141249"/>
                  <a:pt x="301083" y="211873"/>
                </a:cubicBezTo>
                <a:cubicBezTo>
                  <a:pt x="312234" y="282497"/>
                  <a:pt x="189570" y="353122"/>
                  <a:pt x="66907" y="42374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703276" y="2793992"/>
                <a:ext cx="12761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276" y="2793992"/>
                <a:ext cx="127618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92" r="-143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7739799" y="1439287"/>
                <a:ext cx="9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99" y="1439287"/>
                <a:ext cx="95327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205" r="-192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731136" y="2034450"/>
                <a:ext cx="9603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136" y="2034450"/>
                <a:ext cx="9603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32" r="-1266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"/>
              <p:cNvSpPr txBox="1"/>
              <p:nvPr/>
            </p:nvSpPr>
            <p:spPr>
              <a:xfrm>
                <a:off x="2339752" y="3838303"/>
                <a:ext cx="5510868" cy="1934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838303"/>
                <a:ext cx="5510868" cy="19346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286565" y="1713357"/>
            <a:ext cx="5184576" cy="374637"/>
            <a:chOff x="960204" y="3294866"/>
            <a:chExt cx="5184576" cy="374637"/>
          </a:xfrm>
        </p:grpSpPr>
        <p:sp>
          <p:nvSpPr>
            <p:cNvPr id="5" name="圆角矩形 4"/>
            <p:cNvSpPr/>
            <p:nvPr/>
          </p:nvSpPr>
          <p:spPr>
            <a:xfrm>
              <a:off x="960204" y="3294866"/>
              <a:ext cx="5184576" cy="3598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1424345" y="3300171"/>
                  <a:ext cx="42562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         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345" y="3300171"/>
                  <a:ext cx="425629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7"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/>
          <p:cNvGrpSpPr/>
          <p:nvPr/>
        </p:nvGrpSpPr>
        <p:grpSpPr>
          <a:xfrm>
            <a:off x="802855" y="2818772"/>
            <a:ext cx="6011596" cy="388365"/>
            <a:chOff x="1119661" y="3333571"/>
            <a:chExt cx="5184576" cy="359896"/>
          </a:xfrm>
        </p:grpSpPr>
        <p:sp>
          <p:nvSpPr>
            <p:cNvPr id="43" name="圆角矩形 42"/>
            <p:cNvSpPr/>
            <p:nvPr/>
          </p:nvSpPr>
          <p:spPr>
            <a:xfrm>
              <a:off x="1119661" y="3333571"/>
              <a:ext cx="5184576" cy="3598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1513313" y="3386298"/>
                  <a:ext cx="4429839" cy="267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      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313" y="3386298"/>
                  <a:ext cx="4429839" cy="26788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9" r="-1306" b="-531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/>
          <p:cNvGrpSpPr/>
          <p:nvPr/>
        </p:nvGrpSpPr>
        <p:grpSpPr>
          <a:xfrm>
            <a:off x="1141401" y="2144274"/>
            <a:ext cx="5546600" cy="504551"/>
            <a:chOff x="1119661" y="3333569"/>
            <a:chExt cx="5184576" cy="359898"/>
          </a:xfrm>
        </p:grpSpPr>
        <p:sp>
          <p:nvSpPr>
            <p:cNvPr id="46" name="圆角矩形 45"/>
            <p:cNvSpPr/>
            <p:nvPr/>
          </p:nvSpPr>
          <p:spPr>
            <a:xfrm>
              <a:off x="1119661" y="3333571"/>
              <a:ext cx="5184576" cy="3598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1487310" y="3333569"/>
                  <a:ext cx="4233450" cy="267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           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310" y="3333569"/>
                  <a:ext cx="4233450" cy="2670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" y="5098461"/>
            <a:ext cx="2123715" cy="17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7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97154" y="980951"/>
                <a:ext cx="34612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阶范德蒙行列式的计算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54" y="980951"/>
                <a:ext cx="346120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r="-228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2249871" y="2292588"/>
            <a:ext cx="4016973" cy="122413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 w="3810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450106" y="2468228"/>
                <a:ext cx="3672287" cy="94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𝐝𝐞𝐭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06" y="2468228"/>
                <a:ext cx="3672287" cy="9432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270039" y="4437112"/>
            <a:ext cx="6032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注意：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可某些行列式化为范德蒙行列式计算</a:t>
            </a:r>
            <a:endParaRPr lang="zh-CN" altLang="en-US" sz="2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541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99131" y="2636912"/>
            <a:ext cx="805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  各行（列）之和等于常值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6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4712234" y="1728365"/>
            <a:ext cx="1441333" cy="106683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871953" y="1804214"/>
            <a:ext cx="459687" cy="106683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3" name="矩形 2"/>
          <p:cNvSpPr/>
          <p:nvPr/>
        </p:nvSpPr>
        <p:spPr>
          <a:xfrm>
            <a:off x="244986" y="727355"/>
            <a:ext cx="87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2-7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091503" y="1354945"/>
            <a:ext cx="1625697" cy="1148071"/>
            <a:chOff x="1901388" y="3113187"/>
            <a:chExt cx="2119047" cy="1508376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1901388" y="3113187"/>
                  <a:ext cx="2119047" cy="15083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=2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CN" sz="2000" b="0" dirty="0" smtClean="0">
                    <a:latin typeface="+mn-ea"/>
                    <a:ea typeface="+mn-ea"/>
                  </a:endParaRPr>
                </a:p>
                <a:p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1388" y="3113187"/>
                  <a:ext cx="2119047" cy="15083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"/>
              <p:cNvSpPr txBox="1"/>
              <p:nvPr/>
            </p:nvSpPr>
            <p:spPr>
              <a:xfrm>
                <a:off x="732398" y="1354945"/>
                <a:ext cx="2587310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8" y="1354945"/>
                <a:ext cx="2587310" cy="14531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/>
              <p:cNvSpPr txBox="1"/>
              <p:nvPr/>
            </p:nvSpPr>
            <p:spPr>
              <a:xfrm>
                <a:off x="876703" y="5559600"/>
                <a:ext cx="3913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03" y="5559600"/>
                <a:ext cx="391312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943444" y="727355"/>
                <a:ext cx="23762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0" dirty="0" smtClean="0">
                    <a:ea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b="0" dirty="0" smtClean="0">
                    <a:ea typeface="+mn-ea"/>
                  </a:rPr>
                  <a:t>阶行列式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44" y="727355"/>
                <a:ext cx="237626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5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"/>
              <p:cNvSpPr txBox="1"/>
              <p:nvPr/>
            </p:nvSpPr>
            <p:spPr>
              <a:xfrm>
                <a:off x="4483001" y="1407375"/>
                <a:ext cx="3406445" cy="1278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⋯ 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01" y="1407375"/>
                <a:ext cx="3406445" cy="12782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773059" y="4190381"/>
            <a:ext cx="1625697" cy="473704"/>
            <a:chOff x="1796292" y="3767307"/>
            <a:chExt cx="2119047" cy="622369"/>
          </a:xfrm>
        </p:grpSpPr>
        <p:cxnSp>
          <p:nvCxnSpPr>
            <p:cNvPr id="33" name="直接连接符 32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"/>
              <p:cNvSpPr txBox="1"/>
              <p:nvPr/>
            </p:nvSpPr>
            <p:spPr>
              <a:xfrm>
                <a:off x="2245185" y="3744940"/>
                <a:ext cx="5187061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0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85" y="3744940"/>
                <a:ext cx="5187061" cy="145315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797177" y="4664083"/>
                <a:ext cx="1625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=2,3,⋯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77" y="4664083"/>
                <a:ext cx="1625697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形标注 28"/>
          <p:cNvSpPr/>
          <p:nvPr/>
        </p:nvSpPr>
        <p:spPr>
          <a:xfrm>
            <a:off x="244986" y="3074971"/>
            <a:ext cx="914400" cy="612648"/>
          </a:xfrm>
          <a:prstGeom prst="wedgeEllipseCallout">
            <a:avLst>
              <a:gd name="adj1" fmla="val 60985"/>
              <a:gd name="adj2" fmla="val -867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椭圆形标注 38"/>
          <p:cNvSpPr/>
          <p:nvPr/>
        </p:nvSpPr>
        <p:spPr>
          <a:xfrm>
            <a:off x="7432246" y="2671530"/>
            <a:ext cx="914400" cy="612648"/>
          </a:xfrm>
          <a:prstGeom prst="wedgeEllipseCallout">
            <a:avLst>
              <a:gd name="adj1" fmla="val -194696"/>
              <a:gd name="adj2" fmla="val -409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63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7" grpId="0" animBg="1"/>
      <p:bldP spid="26" grpId="0"/>
      <p:bldP spid="18" grpId="0"/>
      <p:bldP spid="19" grpId="0"/>
      <p:bldP spid="24" grpId="0"/>
      <p:bldP spid="37" grpId="0"/>
      <p:bldP spid="38" grpId="0"/>
      <p:bldP spid="29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3" name="矩形 2"/>
          <p:cNvSpPr/>
          <p:nvPr/>
        </p:nvSpPr>
        <p:spPr>
          <a:xfrm>
            <a:off x="129572" y="72735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"/>
              <p:cNvSpPr txBox="1"/>
              <p:nvPr/>
            </p:nvSpPr>
            <p:spPr>
              <a:xfrm>
                <a:off x="1224061" y="817902"/>
                <a:ext cx="2587310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61" y="817902"/>
                <a:ext cx="2587310" cy="14531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4076314" y="1526425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所有</a:t>
            </a:r>
            <a:r>
              <a:rPr lang="zh-CN" altLang="en-US" sz="2400" b="1" dirty="0">
                <a:solidFill>
                  <a:srgbClr val="FF0000"/>
                </a:solidFill>
                <a:ea typeface="+mn-ea"/>
              </a:rPr>
              <a:t>列</a:t>
            </a:r>
            <a:r>
              <a:rPr lang="zh-CN" altLang="en-US" sz="2400" dirty="0" smtClean="0">
                <a:ea typeface="+mn-ea"/>
              </a:rPr>
              <a:t>加到第一</a:t>
            </a:r>
            <a:r>
              <a:rPr lang="zh-CN" altLang="en-US" sz="2400" b="1" dirty="0">
                <a:solidFill>
                  <a:srgbClr val="FF0000"/>
                </a:solidFill>
                <a:ea typeface="+mn-ea"/>
              </a:rPr>
              <a:t>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"/>
              <p:cNvSpPr txBox="1"/>
              <p:nvPr/>
            </p:nvSpPr>
            <p:spPr>
              <a:xfrm>
                <a:off x="1043608" y="3140968"/>
                <a:ext cx="4922117" cy="1674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2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7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140968"/>
                <a:ext cx="4922117" cy="16744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2171055" y="5566130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所有</a:t>
            </a:r>
            <a:r>
              <a:rPr lang="zh-CN" altLang="en-US" sz="2400" b="1" dirty="0">
                <a:solidFill>
                  <a:srgbClr val="FF0000"/>
                </a:solidFill>
                <a:ea typeface="+mn-ea"/>
              </a:rPr>
              <a:t>行</a:t>
            </a:r>
            <a:r>
              <a:rPr lang="zh-CN" altLang="en-US" sz="2400" dirty="0" smtClean="0">
                <a:ea typeface="+mn-ea"/>
              </a:rPr>
              <a:t>加到第</a:t>
            </a:r>
            <a:r>
              <a:rPr lang="zh-CN" altLang="en-US" sz="2400" b="1" dirty="0">
                <a:ea typeface="+mn-ea"/>
              </a:rPr>
              <a:t>一</a:t>
            </a:r>
            <a:r>
              <a:rPr lang="zh-CN" altLang="en-US" sz="2400" b="1" dirty="0">
                <a:solidFill>
                  <a:srgbClr val="FF0000"/>
                </a:solidFill>
                <a:ea typeface="+mn-ea"/>
              </a:rPr>
              <a:t>行</a:t>
            </a:r>
          </a:p>
        </p:txBody>
      </p:sp>
      <p:sp>
        <p:nvSpPr>
          <p:cNvPr id="34" name="矩形 33"/>
          <p:cNvSpPr/>
          <p:nvPr/>
        </p:nvSpPr>
        <p:spPr>
          <a:xfrm>
            <a:off x="4093516" y="866963"/>
            <a:ext cx="3574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各</a:t>
            </a: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行</a:t>
            </a:r>
            <a:r>
              <a:rPr lang="zh-CN" altLang="en-US" sz="2400" b="1" dirty="0" smtClean="0">
                <a:ea typeface="+mn-ea"/>
              </a:rPr>
              <a:t>、列</a:t>
            </a:r>
            <a:r>
              <a:rPr lang="zh-CN" altLang="en-US" sz="2400" dirty="0" smtClean="0">
                <a:ea typeface="+mn-ea"/>
              </a:rPr>
              <a:t>之和都等于常值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07704" y="5053635"/>
            <a:ext cx="3574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各</a:t>
            </a: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列</a:t>
            </a:r>
            <a:r>
              <a:rPr lang="zh-CN" altLang="en-US" sz="2400" dirty="0" smtClean="0">
                <a:ea typeface="+mn-ea"/>
              </a:rPr>
              <a:t>之和都等于常值</a:t>
            </a:r>
            <a:endParaRPr lang="zh-CN" altLang="en-US" sz="2400" b="1" dirty="0">
              <a:latin typeface="+mn-ea"/>
              <a:ea typeface="+mn-ea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04" y="3607557"/>
            <a:ext cx="2572051" cy="32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1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  <p:bldP spid="29" grpId="0"/>
      <p:bldP spid="34" grpId="0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2"/>
              <p:cNvSpPr txBox="1"/>
              <p:nvPr/>
            </p:nvSpPr>
            <p:spPr>
              <a:xfrm>
                <a:off x="359768" y="2264174"/>
                <a:ext cx="8172686" cy="19153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2        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2       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3                    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3 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⋮          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 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3            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        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68" y="2264174"/>
                <a:ext cx="8172686" cy="19153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332656"/>
                <a:ext cx="4787464" cy="1674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2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2656"/>
                <a:ext cx="4787464" cy="16744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形标注 4"/>
          <p:cNvSpPr/>
          <p:nvPr/>
        </p:nvSpPr>
        <p:spPr>
          <a:xfrm>
            <a:off x="6787718" y="4077203"/>
            <a:ext cx="1618407" cy="931752"/>
          </a:xfrm>
          <a:prstGeom prst="wedgeEllipseCallout">
            <a:avLst>
              <a:gd name="adj1" fmla="val -97642"/>
              <a:gd name="adj2" fmla="val 283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下三角阵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 rot="5400000">
            <a:off x="4906515" y="-340940"/>
            <a:ext cx="699120" cy="5976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32040" y="303341"/>
            <a:ext cx="1625697" cy="1148071"/>
            <a:chOff x="1901388" y="3113187"/>
            <a:chExt cx="2119047" cy="1508376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901388" y="3113187"/>
                  <a:ext cx="2119047" cy="15083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=2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zh-CN" sz="2000" b="0" dirty="0" smtClean="0">
                    <a:latin typeface="+mn-ea"/>
                    <a:ea typeface="+mn-ea"/>
                  </a:endParaRPr>
                </a:p>
                <a:p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1388" y="3113187"/>
                  <a:ext cx="2119047" cy="15083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/>
          <p:cNvGrpSpPr/>
          <p:nvPr/>
        </p:nvGrpSpPr>
        <p:grpSpPr>
          <a:xfrm>
            <a:off x="-34459" y="4817021"/>
            <a:ext cx="1625697" cy="473704"/>
            <a:chOff x="1796292" y="3767307"/>
            <a:chExt cx="2119047" cy="622369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-10341" y="5290723"/>
                <a:ext cx="1625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=2,3,⋯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41" y="5290723"/>
                <a:ext cx="1625697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"/>
              <p:cNvSpPr txBox="1"/>
              <p:nvPr/>
            </p:nvSpPr>
            <p:spPr>
              <a:xfrm>
                <a:off x="1386734" y="4581128"/>
                <a:ext cx="4841133" cy="159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2        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  0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3      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⋮      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    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       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⋯     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34" y="4581128"/>
                <a:ext cx="4841133" cy="15957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直角三角形 15"/>
          <p:cNvSpPr/>
          <p:nvPr/>
        </p:nvSpPr>
        <p:spPr>
          <a:xfrm>
            <a:off x="2274000" y="4464041"/>
            <a:ext cx="3378119" cy="1633740"/>
          </a:xfrm>
          <a:prstGeom prst="rt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形标注 16"/>
          <p:cNvSpPr/>
          <p:nvPr/>
        </p:nvSpPr>
        <p:spPr>
          <a:xfrm>
            <a:off x="7316688" y="1047951"/>
            <a:ext cx="1618407" cy="931752"/>
          </a:xfrm>
          <a:prstGeom prst="wedgeEllipseCallout">
            <a:avLst>
              <a:gd name="adj1" fmla="val -107612"/>
              <a:gd name="adj2" fmla="val 8320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940152" y="5022328"/>
                <a:ext cx="3066611" cy="753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zh-CN" altLang="en-US" sz="2200" dirty="0">
                              <a:latin typeface="+mn-ea"/>
                              <a:ea typeface="+mn-ea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022328"/>
                <a:ext cx="3066611" cy="7534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62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" grpId="0" animBg="1"/>
      <p:bldP spid="14" grpId="0"/>
      <p:bldP spid="15" grpId="0"/>
      <p:bldP spid="16" grpId="0" animBg="1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26499" y="2631734"/>
            <a:ext cx="3064841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两列（行）完全相同</a:t>
            </a:r>
            <a:endParaRPr lang="zh-CN" altLang="en-US" sz="2600" dirty="0">
              <a:latin typeface="+mn-ea"/>
              <a:ea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0557" y="4204688"/>
            <a:ext cx="3017255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一列是另外两列之和</a:t>
            </a:r>
            <a:endParaRPr lang="zh-CN" altLang="en-US" sz="2600" dirty="0">
              <a:latin typeface="+mn-ea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27584" y="927084"/>
            <a:ext cx="331236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i="0" dirty="0" smtClean="0">
                <a:solidFill>
                  <a:srgbClr val="FF0000"/>
                </a:solidFill>
                <a:latin typeface="+mj-lt"/>
                <a:ea typeface="+mn-ea"/>
              </a:rPr>
              <a:t>行列式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为零的矩阵：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56347" y="1907335"/>
            <a:ext cx="3421477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某列（行）元素都为零</a:t>
            </a:r>
            <a:endParaRPr lang="zh-CN" altLang="en-US" sz="2600" dirty="0">
              <a:latin typeface="+mn-ea"/>
              <a:ea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556348" y="3376367"/>
            <a:ext cx="2488178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600" dirty="0" smtClean="0">
                <a:latin typeface="+mn-ea"/>
                <a:ea typeface="+mn-ea"/>
              </a:rPr>
              <a:t>两列对应成比例</a:t>
            </a:r>
            <a:endParaRPr lang="zh-CN" altLang="en-US" sz="26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632335" y="2735656"/>
                <a:ext cx="168768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600" dirty="0">
                        <a:latin typeface="Cambria Math" panose="02040503050406030204" pitchFamily="18" charset="0"/>
                        <a:ea typeface="+mn-ea"/>
                      </a:rPr>
                      <m:t>|=0</m:t>
                    </m:r>
                  </m:oMath>
                </a14:m>
                <a:endParaRPr lang="zh-CN" altLang="en-US" sz="2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335" y="2735656"/>
                <a:ext cx="1687683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6498"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9512" y="2869588"/>
                <a:ext cx="2232168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  <a:ea typeface="+mn-ea"/>
                      </a:rPr>
                      <m:t>若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+mn-ea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600" dirty="0">
                    <a:latin typeface="Cambria Math" panose="02040503050406030204" pitchFamily="18" charset="0"/>
                    <a:ea typeface="+mn-ea"/>
                  </a:rPr>
                  <a:t>中有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869588"/>
                <a:ext cx="2232168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/>
          <p:cNvSpPr/>
          <p:nvPr/>
        </p:nvSpPr>
        <p:spPr>
          <a:xfrm>
            <a:off x="2195736" y="1907334"/>
            <a:ext cx="429381" cy="26666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" name="右箭头 8"/>
          <p:cNvSpPr/>
          <p:nvPr/>
        </p:nvSpPr>
        <p:spPr>
          <a:xfrm>
            <a:off x="5617386" y="2843851"/>
            <a:ext cx="1056765" cy="285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grpSp>
        <p:nvGrpSpPr>
          <p:cNvPr id="11" name="组合 10"/>
          <p:cNvGrpSpPr/>
          <p:nvPr/>
        </p:nvGrpSpPr>
        <p:grpSpPr>
          <a:xfrm>
            <a:off x="5582517" y="4725144"/>
            <a:ext cx="3352087" cy="1944216"/>
            <a:chOff x="6106591" y="4941168"/>
            <a:chExt cx="2862883" cy="1728192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4941168"/>
              <a:ext cx="2525266" cy="1686878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106591" y="6381328"/>
              <a:ext cx="1057697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1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0297" y="2636912"/>
            <a:ext cx="4251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四  箭形行列式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9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"/>
              <p:cNvSpPr txBox="1"/>
              <p:nvPr/>
            </p:nvSpPr>
            <p:spPr>
              <a:xfrm>
                <a:off x="1154901" y="1314152"/>
                <a:ext cx="3468001" cy="1854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01" y="1314152"/>
                <a:ext cx="3468001" cy="1854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244986" y="727355"/>
            <a:ext cx="87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2-8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43444" y="727355"/>
                <a:ext cx="23762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0" dirty="0" smtClean="0">
                    <a:ea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+mn-ea"/>
                      </a:rPr>
                      <m:t>箭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+mn-ea"/>
                      </a:rPr>
                      <m:t>形</m:t>
                    </m:r>
                  </m:oMath>
                </a14:m>
                <a:r>
                  <a:rPr lang="zh-CN" altLang="en-US" sz="2400" b="0" dirty="0" smtClean="0">
                    <a:ea typeface="+mn-ea"/>
                  </a:rPr>
                  <a:t>行列式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44" y="727355"/>
                <a:ext cx="237626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821" t="-10526" r="-256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1662470" y="1524238"/>
            <a:ext cx="0" cy="16052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662470" y="1524238"/>
            <a:ext cx="1897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62470" y="1524238"/>
            <a:ext cx="2376300" cy="1440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353038" y="1670413"/>
            <a:ext cx="618862" cy="15841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形标注 9"/>
          <p:cNvSpPr/>
          <p:nvPr/>
        </p:nvSpPr>
        <p:spPr>
          <a:xfrm>
            <a:off x="229425" y="3312469"/>
            <a:ext cx="1383488" cy="748317"/>
          </a:xfrm>
          <a:prstGeom prst="wedgeEllipseCallout">
            <a:avLst>
              <a:gd name="adj1" fmla="val 31559"/>
              <a:gd name="adj2" fmla="val -567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变换为零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661532" y="1393887"/>
            <a:ext cx="557561" cy="334552"/>
          </a:xfrm>
          <a:custGeom>
            <a:avLst/>
            <a:gdLst>
              <a:gd name="connsiteX0" fmla="*/ 557561 w 557561"/>
              <a:gd name="connsiteY0" fmla="*/ 323401 h 334552"/>
              <a:gd name="connsiteX1" fmla="*/ 356839 w 557561"/>
              <a:gd name="connsiteY1" fmla="*/ 15 h 334552"/>
              <a:gd name="connsiteX2" fmla="*/ 0 w 557561"/>
              <a:gd name="connsiteY2" fmla="*/ 334552 h 33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561" h="334552">
                <a:moveTo>
                  <a:pt x="557561" y="323401"/>
                </a:moveTo>
                <a:cubicBezTo>
                  <a:pt x="503663" y="160779"/>
                  <a:pt x="449766" y="-1843"/>
                  <a:pt x="356839" y="15"/>
                </a:cubicBezTo>
                <a:cubicBezTo>
                  <a:pt x="263912" y="1873"/>
                  <a:pt x="131956" y="168212"/>
                  <a:pt x="0" y="3345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661533" y="1909766"/>
            <a:ext cx="1189088" cy="265862"/>
          </a:xfrm>
          <a:custGeom>
            <a:avLst/>
            <a:gdLst>
              <a:gd name="connsiteX0" fmla="*/ 557561 w 557561"/>
              <a:gd name="connsiteY0" fmla="*/ 323401 h 334552"/>
              <a:gd name="connsiteX1" fmla="*/ 356839 w 557561"/>
              <a:gd name="connsiteY1" fmla="*/ 15 h 334552"/>
              <a:gd name="connsiteX2" fmla="*/ 0 w 557561"/>
              <a:gd name="connsiteY2" fmla="*/ 334552 h 33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561" h="334552">
                <a:moveTo>
                  <a:pt x="557561" y="323401"/>
                </a:moveTo>
                <a:cubicBezTo>
                  <a:pt x="503663" y="160779"/>
                  <a:pt x="449766" y="-1843"/>
                  <a:pt x="356839" y="15"/>
                </a:cubicBezTo>
                <a:cubicBezTo>
                  <a:pt x="263912" y="1873"/>
                  <a:pt x="131956" y="168212"/>
                  <a:pt x="0" y="3345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1763688" y="2462501"/>
            <a:ext cx="2215303" cy="318427"/>
          </a:xfrm>
          <a:custGeom>
            <a:avLst/>
            <a:gdLst>
              <a:gd name="connsiteX0" fmla="*/ 557561 w 557561"/>
              <a:gd name="connsiteY0" fmla="*/ 323401 h 334552"/>
              <a:gd name="connsiteX1" fmla="*/ 356839 w 557561"/>
              <a:gd name="connsiteY1" fmla="*/ 15 h 334552"/>
              <a:gd name="connsiteX2" fmla="*/ 0 w 557561"/>
              <a:gd name="connsiteY2" fmla="*/ 334552 h 33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561" h="334552">
                <a:moveTo>
                  <a:pt x="557561" y="323401"/>
                </a:moveTo>
                <a:cubicBezTo>
                  <a:pt x="503663" y="160779"/>
                  <a:pt x="449766" y="-1843"/>
                  <a:pt x="356839" y="15"/>
                </a:cubicBezTo>
                <a:cubicBezTo>
                  <a:pt x="263912" y="1873"/>
                  <a:pt x="131956" y="168212"/>
                  <a:pt x="0" y="3345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675802" y="1251753"/>
                <a:ext cx="1360950" cy="692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02" y="1251753"/>
                <a:ext cx="1360950" cy="6929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484480" y="1791142"/>
                <a:ext cx="1368067" cy="692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480" y="1791142"/>
                <a:ext cx="1368067" cy="6929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6679406" y="2462501"/>
                <a:ext cx="1701171" cy="694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06" y="2462501"/>
                <a:ext cx="1701171" cy="6949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6521526" y="2323523"/>
                <a:ext cx="6620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526" y="2323523"/>
                <a:ext cx="66204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852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"/>
              <p:cNvSpPr txBox="1"/>
              <p:nvPr/>
            </p:nvSpPr>
            <p:spPr>
              <a:xfrm>
                <a:off x="1176894" y="4239488"/>
                <a:ext cx="3424014" cy="1865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 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0 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894" y="4239488"/>
                <a:ext cx="3424014" cy="1865832"/>
              </a:xfrm>
              <a:prstGeom prst="rect">
                <a:avLst/>
              </a:prstGeom>
              <a:blipFill rotWithShape="0">
                <a:blip r:embed="rId9"/>
                <a:stretch>
                  <a:fillRect l="-2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圆角矩形 43"/>
          <p:cNvSpPr/>
          <p:nvPr/>
        </p:nvSpPr>
        <p:spPr>
          <a:xfrm>
            <a:off x="1546450" y="4219210"/>
            <a:ext cx="585126" cy="4136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094769" y="3947221"/>
            <a:ext cx="568216" cy="256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2662985" y="3141912"/>
                <a:ext cx="1643270" cy="10082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985" y="3141912"/>
                <a:ext cx="1643270" cy="100822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2"/>
              <p:cNvSpPr txBox="1"/>
              <p:nvPr/>
            </p:nvSpPr>
            <p:spPr>
              <a:xfrm>
                <a:off x="4433830" y="4509120"/>
                <a:ext cx="3452035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7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30" y="4509120"/>
                <a:ext cx="3452035" cy="1100558"/>
              </a:xfrm>
              <a:prstGeom prst="rect">
                <a:avLst/>
              </a:prstGeom>
              <a:blipFill rotWithShape="0"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53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  <p:bldP spid="10" grpId="0" animBg="1"/>
      <p:bldP spid="11" grpId="0" animBg="1"/>
      <p:bldP spid="33" grpId="0" animBg="1"/>
      <p:bldP spid="35" grpId="0" animBg="1"/>
      <p:bldP spid="37" grpId="0"/>
      <p:bldP spid="40" grpId="0"/>
      <p:bldP spid="41" grpId="0"/>
      <p:bldP spid="42" grpId="0"/>
      <p:bldP spid="43" grpId="0"/>
      <p:bldP spid="44" grpId="0" animBg="1"/>
      <p:bldP spid="45" grpId="0" animBg="1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直角三角形 14"/>
          <p:cNvSpPr/>
          <p:nvPr/>
        </p:nvSpPr>
        <p:spPr>
          <a:xfrm>
            <a:off x="3621555" y="2615561"/>
            <a:ext cx="2025023" cy="813439"/>
          </a:xfrm>
          <a:prstGeom prst="rtTriangl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10800000">
            <a:off x="4832623" y="2365903"/>
            <a:ext cx="1827608" cy="775065"/>
          </a:xfrm>
          <a:prstGeom prst="rtTriangl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"/>
              <p:cNvSpPr txBox="1"/>
              <p:nvPr/>
            </p:nvSpPr>
            <p:spPr>
              <a:xfrm>
                <a:off x="1881074" y="1772816"/>
                <a:ext cx="5381923" cy="1815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074" y="1772816"/>
                <a:ext cx="5381923" cy="181562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943444" y="727355"/>
            <a:ext cx="309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可</a:t>
            </a:r>
            <a:r>
              <a:rPr lang="zh-CN" altLang="en-US" sz="2400" b="1" i="0" dirty="0" smtClean="0">
                <a:solidFill>
                  <a:srgbClr val="FF0000"/>
                </a:solidFill>
                <a:latin typeface="+mj-lt"/>
                <a:ea typeface="+mn-ea"/>
              </a:rPr>
              <a:t>化为箭形</a:t>
            </a: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的行列式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87177" y="3783335"/>
            <a:ext cx="1625697" cy="473704"/>
            <a:chOff x="1796292" y="3767307"/>
            <a:chExt cx="2119047" cy="622369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611295" y="4257037"/>
                <a:ext cx="1625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=2,3,⋯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m:oMathPara>
                </a14:m>
                <a:endParaRPr lang="zh-CN" altLang="en-US" sz="20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295" y="4257037"/>
                <a:ext cx="1625697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2"/>
              <p:cNvSpPr txBox="1"/>
              <p:nvPr/>
            </p:nvSpPr>
            <p:spPr>
              <a:xfrm>
                <a:off x="3008370" y="3657001"/>
                <a:ext cx="4215834" cy="180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70" y="3657001"/>
                <a:ext cx="4215834" cy="18079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" y="5098461"/>
            <a:ext cx="2123715" cy="17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94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4" grpId="0"/>
      <p:bldP spid="39" grpId="0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"/>
              <p:cNvSpPr txBox="1"/>
              <p:nvPr/>
            </p:nvSpPr>
            <p:spPr>
              <a:xfrm>
                <a:off x="1261552" y="1486581"/>
                <a:ext cx="3145348" cy="2137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52" y="1486581"/>
                <a:ext cx="3145348" cy="21379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93841" y="648036"/>
            <a:ext cx="4060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递推法及三对角行列式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294797" y="2336267"/>
            <a:ext cx="1625697" cy="473704"/>
            <a:chOff x="1796292" y="3767307"/>
            <a:chExt cx="2119047" cy="622369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2076060" y="4261929"/>
              <a:ext cx="1639794" cy="706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2062858" y="4389673"/>
              <a:ext cx="1652995" cy="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按</m:t>
                      </m:r>
                    </m:oMath>
                  </a14:m>
                  <a:r>
                    <a:rPr lang="zh-CN" altLang="en-US" sz="2000" dirty="0" smtClean="0">
                      <a:latin typeface="+mn-ea"/>
                      <a:ea typeface="+mn-ea"/>
                    </a:rPr>
                    <a:t>第一列展开</a:t>
                  </a:r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67" t="-23529" r="-4135" b="-50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/>
              <p:cNvSpPr txBox="1"/>
              <p:nvPr/>
            </p:nvSpPr>
            <p:spPr>
              <a:xfrm>
                <a:off x="5148064" y="3645024"/>
                <a:ext cx="3145348" cy="2137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645024"/>
                <a:ext cx="3145348" cy="21379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1621592" y="1296616"/>
            <a:ext cx="0" cy="25145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1076324" y="1668168"/>
            <a:ext cx="3526472" cy="715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5112580" y="3470709"/>
            <a:ext cx="3526472" cy="2514575"/>
            <a:chOff x="5138879" y="3472708"/>
            <a:chExt cx="3526472" cy="2514575"/>
          </a:xfrm>
        </p:grpSpPr>
        <p:cxnSp>
          <p:nvCxnSpPr>
            <p:cNvPr id="25" name="直接连接符 24"/>
            <p:cNvCxnSpPr/>
            <p:nvPr/>
          </p:nvCxnSpPr>
          <p:spPr>
            <a:xfrm flipH="1" flipV="1">
              <a:off x="5138879" y="3833280"/>
              <a:ext cx="3526472" cy="715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508104" y="3472708"/>
              <a:ext cx="0" cy="25145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6936129" y="2946218"/>
            <a:ext cx="1042273" cy="612648"/>
            <a:chOff x="6576089" y="813619"/>
            <a:chExt cx="1042273" cy="612648"/>
          </a:xfrm>
        </p:grpSpPr>
        <p:sp>
          <p:nvSpPr>
            <p:cNvPr id="10" name="圆角矩形标注 9"/>
            <p:cNvSpPr/>
            <p:nvPr/>
          </p:nvSpPr>
          <p:spPr>
            <a:xfrm>
              <a:off x="6640025" y="813619"/>
              <a:ext cx="914400" cy="612648"/>
            </a:xfrm>
            <a:prstGeom prst="wedgeRoundRectCallo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6576089" y="932824"/>
                  <a:ext cx="10422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阶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089" y="932824"/>
                  <a:ext cx="104227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/>
          <p:cNvGrpSpPr/>
          <p:nvPr/>
        </p:nvGrpSpPr>
        <p:grpSpPr>
          <a:xfrm>
            <a:off x="5724128" y="4049431"/>
            <a:ext cx="3143704" cy="2524871"/>
            <a:chOff x="5724128" y="4049431"/>
            <a:chExt cx="3143704" cy="2524871"/>
          </a:xfrm>
        </p:grpSpPr>
        <p:sp>
          <p:nvSpPr>
            <p:cNvPr id="13" name="圆角矩形 12"/>
            <p:cNvSpPr/>
            <p:nvPr/>
          </p:nvSpPr>
          <p:spPr>
            <a:xfrm>
              <a:off x="5724128" y="4049431"/>
              <a:ext cx="2569284" cy="18002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3" idx="2"/>
            </p:cNvCxnSpPr>
            <p:nvPr/>
          </p:nvCxnSpPr>
          <p:spPr>
            <a:xfrm>
              <a:off x="7008770" y="5849631"/>
              <a:ext cx="745980" cy="374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7317471" y="6204970"/>
                  <a:ext cx="1550361" cy="369332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阶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471" y="6204970"/>
                  <a:ext cx="155036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83031" y="2336267"/>
                <a:ext cx="757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31" y="2336267"/>
                <a:ext cx="75732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871" r="-2419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1745541" y="1812639"/>
            <a:ext cx="2569284" cy="2601841"/>
            <a:chOff x="1745541" y="1812639"/>
            <a:chExt cx="2569284" cy="2601841"/>
          </a:xfrm>
        </p:grpSpPr>
        <p:sp>
          <p:nvSpPr>
            <p:cNvPr id="40" name="圆角矩形 39"/>
            <p:cNvSpPr/>
            <p:nvPr/>
          </p:nvSpPr>
          <p:spPr>
            <a:xfrm>
              <a:off x="1745541" y="1812639"/>
              <a:ext cx="2569284" cy="18002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1748938" y="4045148"/>
                  <a:ext cx="643959" cy="369332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938" y="4045148"/>
                  <a:ext cx="6439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377" r="-1887" b="-1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/>
            <p:cNvCxnSpPr/>
            <p:nvPr/>
          </p:nvCxnSpPr>
          <p:spPr>
            <a:xfrm flipH="1">
              <a:off x="2123728" y="3627464"/>
              <a:ext cx="786396" cy="4219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920494" y="2504150"/>
                <a:ext cx="2551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1+1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494" y="2504150"/>
                <a:ext cx="2551917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148" r="-1432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498909" y="4468768"/>
                <a:ext cx="16952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2×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1+2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09" y="4468768"/>
                <a:ext cx="1695271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597" r="-1079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961692" y="5497663"/>
                <a:ext cx="2984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92" y="5497663"/>
                <a:ext cx="29846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840" r="-61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组合 54"/>
          <p:cNvGrpSpPr/>
          <p:nvPr/>
        </p:nvGrpSpPr>
        <p:grpSpPr>
          <a:xfrm>
            <a:off x="5107645" y="2873482"/>
            <a:ext cx="3995936" cy="3857328"/>
            <a:chOff x="5411898" y="-1160409"/>
            <a:chExt cx="3995936" cy="3857328"/>
          </a:xfrm>
        </p:grpSpPr>
        <p:sp>
          <p:nvSpPr>
            <p:cNvPr id="53" name="矩形 52"/>
            <p:cNvSpPr/>
            <p:nvPr/>
          </p:nvSpPr>
          <p:spPr>
            <a:xfrm>
              <a:off x="5411898" y="-1160409"/>
              <a:ext cx="3995936" cy="3857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5455890" y="434877"/>
                  <a:ext cx="12449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890" y="434877"/>
                  <a:ext cx="124495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941" r="-1961" b="-180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637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0052 0.05671 " pathEditMode="relative" rAng="0" ptsTypes="AA">
                                      <p:cBhvr>
                                        <p:cTn id="4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2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33" grpId="0"/>
      <p:bldP spid="44" grpId="0"/>
      <p:bldP spid="45" grpId="0"/>
      <p:bldP spid="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702818" y="1487316"/>
                <a:ext cx="3747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818" y="1487316"/>
                <a:ext cx="374769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3" r="-325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16" name="矩形 15"/>
          <p:cNvSpPr/>
          <p:nvPr/>
        </p:nvSpPr>
        <p:spPr>
          <a:xfrm>
            <a:off x="393841" y="648036"/>
            <a:ext cx="4060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递推法及三对角行列式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1691680" y="1484784"/>
                <a:ext cx="2984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484784"/>
                <a:ext cx="29846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40" r="-61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691680" y="2203276"/>
                <a:ext cx="4037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03276"/>
                <a:ext cx="40377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08" r="-15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729388" y="2203276"/>
                <a:ext cx="26411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88" y="2203276"/>
                <a:ext cx="26411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540" t="-22951" r="-600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408369" y="2921768"/>
                <a:ext cx="31674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=3×3(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369" y="2921768"/>
                <a:ext cx="316747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15" t="-22951" r="-500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408369" y="3604020"/>
                <a:ext cx="9767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=⋯⋯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369" y="3604020"/>
                <a:ext cx="97674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875" r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4541530" y="3604020"/>
                <a:ext cx="24781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30" y="3604020"/>
                <a:ext cx="247817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703" t="-22951" r="-6634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1881515" y="5347373"/>
                <a:ext cx="166917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15" y="5347373"/>
                <a:ext cx="1669175" cy="6572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2"/>
              <p:cNvSpPr txBox="1"/>
              <p:nvPr/>
            </p:nvSpPr>
            <p:spPr>
              <a:xfrm>
                <a:off x="3408369" y="5445189"/>
                <a:ext cx="2192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=25−6=19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369" y="5445189"/>
                <a:ext cx="2192139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6292774" y="5491356"/>
                <a:ext cx="985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774" y="5491356"/>
                <a:ext cx="98571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556" r="-6790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3408369" y="4252446"/>
                <a:ext cx="3107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(19−2×5)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369" y="4252446"/>
                <a:ext cx="310783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392" r="-784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6515184" y="4252446"/>
                <a:ext cx="7320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184" y="4252446"/>
                <a:ext cx="73206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333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5968093" y="1492818"/>
                <a:ext cx="245560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093" y="1492818"/>
                <a:ext cx="2455608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985" r="-744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4908221" y="1557031"/>
            <a:ext cx="978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1520" y="1340768"/>
            <a:ext cx="3299170" cy="2297080"/>
            <a:chOff x="251520" y="1340768"/>
            <a:chExt cx="3299170" cy="2297080"/>
          </a:xfrm>
        </p:grpSpPr>
        <p:sp>
          <p:nvSpPr>
            <p:cNvPr id="3" name="椭圆 2"/>
            <p:cNvSpPr/>
            <p:nvPr/>
          </p:nvSpPr>
          <p:spPr>
            <a:xfrm>
              <a:off x="2483768" y="1340768"/>
              <a:ext cx="1066922" cy="71142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4"/>
            </p:cNvCxnSpPr>
            <p:nvPr/>
          </p:nvCxnSpPr>
          <p:spPr>
            <a:xfrm flipH="1">
              <a:off x="1331640" y="2052190"/>
              <a:ext cx="1685589" cy="11753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51520" y="3268516"/>
                  <a:ext cx="21949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268516"/>
                  <a:ext cx="219496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222" r="-833" b="-180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627540" y="2221702"/>
                <a:ext cx="17124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540" y="2221702"/>
                <a:ext cx="1712456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3559" r="-1068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55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34" grpId="0"/>
      <p:bldP spid="39" grpId="0"/>
      <p:bldP spid="43" grpId="0"/>
      <p:bldP spid="46" grpId="0"/>
      <p:bldP spid="47" grpId="0"/>
      <p:bldP spid="48" grpId="0"/>
      <p:bldP spid="52" grpId="0"/>
      <p:bldP spid="53" grpId="0"/>
      <p:bldP spid="54" grpId="0"/>
      <p:bldP spid="55" grpId="0"/>
      <p:bldP spid="56" grpId="0" animBg="1"/>
      <p:bldP spid="2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16" name="矩形 15"/>
          <p:cNvSpPr/>
          <p:nvPr/>
        </p:nvSpPr>
        <p:spPr>
          <a:xfrm>
            <a:off x="393841" y="648036"/>
            <a:ext cx="4060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递推法及三对角行列式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1730246" y="1537674"/>
                <a:ext cx="2542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246" y="1537674"/>
                <a:ext cx="254217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80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076056" y="1570828"/>
                <a:ext cx="2542171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570828"/>
                <a:ext cx="25421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8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687441" y="2359145"/>
                <a:ext cx="37476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441" y="2359145"/>
                <a:ext cx="374769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3" r="-325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710112" y="2338986"/>
                <a:ext cx="2984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12" y="2338986"/>
                <a:ext cx="29846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840" r="-61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683427" y="2964710"/>
                <a:ext cx="4120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27" y="2964710"/>
                <a:ext cx="412055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36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721135" y="2964710"/>
                <a:ext cx="26411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135" y="2964710"/>
                <a:ext cx="264110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540" t="-22951" r="-6005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上箭头 1"/>
          <p:cNvSpPr/>
          <p:nvPr/>
        </p:nvSpPr>
        <p:spPr>
          <a:xfrm>
            <a:off x="3058396" y="1934948"/>
            <a:ext cx="288032" cy="413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上箭头 41"/>
          <p:cNvSpPr/>
          <p:nvPr/>
        </p:nvSpPr>
        <p:spPr>
          <a:xfrm rot="3781059">
            <a:off x="4522617" y="1797867"/>
            <a:ext cx="304979" cy="8096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18888" y="1537674"/>
                <a:ext cx="5113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88" y="1537674"/>
                <a:ext cx="51135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238" r="-19048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4539927" y="1544369"/>
                <a:ext cx="5113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27" y="1544369"/>
                <a:ext cx="51135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0238" r="-19048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971600" y="3743692"/>
                <a:ext cx="18333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−(2)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可得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743692"/>
                <a:ext cx="1833387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24590" r="-9302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1528624" y="4545130"/>
                <a:ext cx="27751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24" y="4545130"/>
                <a:ext cx="277518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78" r="-175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4388303" y="4605762"/>
            <a:ext cx="978408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5446398" y="4586045"/>
                <a:ext cx="2224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98" y="4586045"/>
                <a:ext cx="222477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192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3160768" y="5517232"/>
                <a:ext cx="2522935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768" y="5517232"/>
                <a:ext cx="2522935" cy="377667"/>
              </a:xfrm>
              <a:prstGeom prst="rect">
                <a:avLst/>
              </a:prstGeom>
              <a:blipFill rotWithShape="0">
                <a:blip r:embed="rId14"/>
                <a:stretch>
                  <a:fillRect l="-1932" r="-725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25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/>
      <p:bldP spid="40" grpId="0"/>
      <p:bldP spid="41" grpId="0"/>
      <p:bldP spid="42" grpId="0" animBg="1"/>
      <p:bldP spid="3" grpId="0"/>
      <p:bldP spid="44" grpId="0"/>
      <p:bldP spid="45" grpId="0"/>
      <p:bldP spid="46" grpId="0"/>
      <p:bldP spid="4" grpId="0" animBg="1"/>
      <p:bldP spid="47" grpId="0"/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"/>
              <p:cNvSpPr txBox="1"/>
              <p:nvPr/>
            </p:nvSpPr>
            <p:spPr>
              <a:xfrm>
                <a:off x="1028692" y="1628800"/>
                <a:ext cx="3257558" cy="2162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92" y="1628800"/>
                <a:ext cx="3257558" cy="21623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93841" y="648036"/>
            <a:ext cx="4060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递推法及三对角行列式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14601" y="2443265"/>
                <a:ext cx="757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1" y="2443265"/>
                <a:ext cx="75732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065" r="-2419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4286250" y="1877553"/>
                <a:ext cx="3977307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1877553"/>
                <a:ext cx="3977307" cy="16648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767619" y="4086088"/>
            <a:ext cx="5373651" cy="377667"/>
            <a:chOff x="1694002" y="4983849"/>
            <a:chExt cx="5373651" cy="377667"/>
          </a:xfrm>
        </p:grpSpPr>
        <p:sp>
          <p:nvSpPr>
            <p:cNvPr id="3" name="矩形 2"/>
            <p:cNvSpPr/>
            <p:nvPr/>
          </p:nvSpPr>
          <p:spPr>
            <a:xfrm>
              <a:off x="3419872" y="4983849"/>
              <a:ext cx="2376264" cy="377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1694002" y="4983849"/>
                  <a:ext cx="5373651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其中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𝒃𝒄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=0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两个根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002" y="4983849"/>
                  <a:ext cx="5373651" cy="3776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38" t="-22581" r="-2497" b="-483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圆角矩形 3"/>
          <p:cNvSpPr/>
          <p:nvPr/>
        </p:nvSpPr>
        <p:spPr>
          <a:xfrm>
            <a:off x="4877880" y="1877553"/>
            <a:ext cx="3508912" cy="5760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731088" y="4691479"/>
                <a:ext cx="33836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即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 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88" y="4691479"/>
                <a:ext cx="338368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964" r="-1982" b="-3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561375" y="5982200"/>
                <a:ext cx="2913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3=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 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2×3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75" y="5982200"/>
                <a:ext cx="291387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556" r="-251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475656" y="5957920"/>
                <a:ext cx="2542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=5 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957920"/>
                <a:ext cx="254217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78" r="-3357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18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" grpId="0" animBg="1"/>
      <p:bldP spid="15" grpId="0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9552" y="2052607"/>
            <a:ext cx="7518598" cy="4205671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流程图: 可选过程 7"/>
          <p:cNvSpPr/>
          <p:nvPr/>
        </p:nvSpPr>
        <p:spPr>
          <a:xfrm>
            <a:off x="1854398" y="2920838"/>
            <a:ext cx="5286695" cy="32055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知识点总结</a:t>
            </a:r>
            <a:endParaRPr lang="zh-CN" altLang="en-US" dirty="0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4211960" y="306974"/>
            <a:ext cx="4786313" cy="441325"/>
            <a:chOff x="6228184" y="107340"/>
            <a:chExt cx="2843808" cy="441340"/>
          </a:xfrm>
        </p:grpSpPr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2.3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   行列式计算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燕尾形 4"/>
          <p:cNvSpPr/>
          <p:nvPr/>
        </p:nvSpPr>
        <p:spPr>
          <a:xfrm rot="10800000">
            <a:off x="1641378" y="2201447"/>
            <a:ext cx="2671573" cy="35565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5" name="燕尾形 14"/>
          <p:cNvSpPr/>
          <p:nvPr/>
        </p:nvSpPr>
        <p:spPr>
          <a:xfrm rot="10800000">
            <a:off x="1612747" y="3612914"/>
            <a:ext cx="2671573" cy="35565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 rot="10800000">
            <a:off x="1641378" y="4336798"/>
            <a:ext cx="3785937" cy="35565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 rot="10800000">
            <a:off x="1724515" y="5060681"/>
            <a:ext cx="2671573" cy="355659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80" y="4728243"/>
            <a:ext cx="2975372" cy="212395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8546" y="2052607"/>
            <a:ext cx="7289800" cy="40227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  基本计算方法</a:t>
            </a:r>
            <a:endParaRPr lang="en-US" altLang="zh-CN" sz="24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          按行列展开       化为三角形     先化简再展开</a:t>
            </a:r>
            <a:endParaRPr lang="en-US" altLang="zh-CN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  范德蒙行列式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  各行（列）之和为常值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 smtClean="0"/>
              <a:t>  箭形行列式</a:t>
            </a:r>
            <a:endParaRPr lang="en-US" altLang="zh-CN" sz="24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递推法及三对角行列式</a:t>
            </a:r>
            <a:endParaRPr lang="en-US" altLang="zh-CN" sz="2400" b="1" dirty="0" smtClean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8883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5" grpId="0" animBg="1"/>
      <p:bldP spid="16" grpId="0" animBg="1"/>
      <p:bldP spid="17" grpId="0" animBg="1"/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19672" y="4149080"/>
            <a:ext cx="6120680" cy="136815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99" name="TextBox 16"/>
          <p:cNvSpPr txBox="1">
            <a:spLocks noChangeArrowheads="1"/>
          </p:cNvSpPr>
          <p:nvPr/>
        </p:nvSpPr>
        <p:spPr bwMode="auto">
          <a:xfrm>
            <a:off x="1259632" y="1608932"/>
            <a:ext cx="138489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作业：</a:t>
            </a:r>
            <a:endParaRPr lang="zh-CN" altLang="en-US" sz="4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5300" name="TextBox 16"/>
          <p:cNvSpPr txBox="1">
            <a:spLocks noChangeArrowheads="1"/>
          </p:cNvSpPr>
          <p:nvPr/>
        </p:nvSpPr>
        <p:spPr bwMode="auto">
          <a:xfrm>
            <a:off x="1547664" y="1680940"/>
            <a:ext cx="640871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        习题</a:t>
            </a:r>
            <a:r>
              <a:rPr lang="en-US" altLang="zh-CN" sz="3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2-3</a:t>
            </a:r>
            <a:r>
              <a:rPr lang="zh-CN" altLang="en-US" sz="3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endParaRPr lang="en-US" altLang="zh-CN" sz="36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eaLnBrk="1" hangingPunct="1"/>
            <a:endParaRPr lang="en-US" altLang="zh-CN" sz="3600" dirty="0" smtClean="0">
              <a:latin typeface="Cambria" panose="02040503050406030204" pitchFamily="18" charset="0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 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(3)(8)(9)(12)      2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. (2)(5)(6)      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3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8" name="组合 1"/>
          <p:cNvGrpSpPr>
            <a:grpSpLocks/>
          </p:cNvGrpSpPr>
          <p:nvPr/>
        </p:nvGrpSpPr>
        <p:grpSpPr bwMode="auto">
          <a:xfrm>
            <a:off x="4286250" y="176213"/>
            <a:ext cx="4786313" cy="441325"/>
            <a:chOff x="6228184" y="107340"/>
            <a:chExt cx="2843808" cy="441340"/>
          </a:xfrm>
        </p:grpSpPr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6397985" y="107340"/>
              <a:ext cx="24482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2.3     </a:t>
              </a:r>
              <a:r>
                <a:rPr lang="zh-CN" altLang="en-US" dirty="0" smtClean="0">
                  <a:latin typeface="Cambria" panose="02040503050406030204" pitchFamily="18" charset="0"/>
                  <a:ea typeface="华文楷体" panose="02010600040101010101" pitchFamily="2" charset="-122"/>
                </a:rPr>
                <a:t>行列式计算</a:t>
              </a:r>
              <a:endParaRPr lang="zh-CN" altLang="en-US" dirty="0">
                <a:latin typeface="Cambria" panose="020405030504060302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2356497" y="4451604"/>
            <a:ext cx="15716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 smtClean="0">
                <a:solidFill>
                  <a:srgbClr val="FF0000"/>
                </a:solidFill>
                <a:latin typeface="Cambria" panose="02040503050406030204" pitchFamily="18" charset="0"/>
                <a:ea typeface="华文楷体" panose="02010600040101010101" pitchFamily="2" charset="-122"/>
              </a:rPr>
              <a:t>思考：</a:t>
            </a:r>
            <a:endParaRPr lang="zh-CN" altLang="en-US" sz="4400" b="1" dirty="0">
              <a:solidFill>
                <a:srgbClr val="FF0000"/>
              </a:solidFill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2644529" y="4523612"/>
            <a:ext cx="45723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        提高题</a:t>
            </a:r>
            <a:r>
              <a:rPr lang="en-US" altLang="zh-CN" sz="3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2-3</a:t>
            </a:r>
            <a:r>
              <a:rPr lang="zh-CN" altLang="en-US" sz="36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sz="3200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. </a:t>
            </a:r>
            <a:endParaRPr lang="zh-CN" altLang="en-US" sz="3200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2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"/>
              <p:cNvSpPr txBox="1"/>
              <p:nvPr/>
            </p:nvSpPr>
            <p:spPr>
              <a:xfrm>
                <a:off x="1928426" y="1528187"/>
                <a:ext cx="4750980" cy="1688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0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 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0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0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426" y="1528187"/>
                <a:ext cx="4750980" cy="16885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943444" y="727355"/>
            <a:ext cx="309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反对角的行列式计算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" y="5098461"/>
            <a:ext cx="2123715" cy="17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2981465" y="4581128"/>
            <a:ext cx="1605673" cy="1744241"/>
            <a:chOff x="2603742" y="3976530"/>
            <a:chExt cx="1605673" cy="17442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772611" y="3976530"/>
                  <a:ext cx="1436804" cy="383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611" y="3976530"/>
                  <a:ext cx="1436804" cy="3831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2603742" y="5351439"/>
                  <a:ext cx="14571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次</m:t>
                      </m:r>
                    </m:oMath>
                  </a14:m>
                  <a:r>
                    <a:rPr lang="zh-CN" altLang="en-US" sz="2400" b="1" dirty="0" smtClean="0">
                      <a:solidFill>
                        <a:srgbClr val="FF0000"/>
                      </a:solidFill>
                      <a:latin typeface="+mj-ea"/>
                      <a:ea typeface="+mj-ea"/>
                    </a:rPr>
                    <a:t>对调</a:t>
                  </a:r>
                  <a:endPara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742" y="5351439"/>
                  <a:ext cx="145713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439" t="-24590" r="-12552" b="-491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上下箭头 4"/>
            <p:cNvSpPr/>
            <p:nvPr/>
          </p:nvSpPr>
          <p:spPr>
            <a:xfrm>
              <a:off x="3188318" y="4392856"/>
              <a:ext cx="432048" cy="95999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2501070" y="3191744"/>
            <a:ext cx="3650250" cy="753099"/>
          </a:xfrm>
          <a:custGeom>
            <a:avLst/>
            <a:gdLst>
              <a:gd name="connsiteX0" fmla="*/ 0 w 3502958"/>
              <a:gd name="connsiteY0" fmla="*/ 33617 h 753099"/>
              <a:gd name="connsiteX1" fmla="*/ 1855694 w 3502958"/>
              <a:gd name="connsiteY1" fmla="*/ 753035 h 753099"/>
              <a:gd name="connsiteX2" fmla="*/ 3502958 w 3502958"/>
              <a:gd name="connsiteY2" fmla="*/ 0 h 75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958" h="753099">
                <a:moveTo>
                  <a:pt x="0" y="33617"/>
                </a:moveTo>
                <a:cubicBezTo>
                  <a:pt x="635934" y="396127"/>
                  <a:pt x="1271868" y="758638"/>
                  <a:pt x="1855694" y="753035"/>
                </a:cubicBezTo>
                <a:cubicBezTo>
                  <a:pt x="2439520" y="747432"/>
                  <a:pt x="2971239" y="373716"/>
                  <a:pt x="3502958" y="0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359877" y="3160059"/>
            <a:ext cx="2094045" cy="448555"/>
          </a:xfrm>
          <a:custGeom>
            <a:avLst/>
            <a:gdLst>
              <a:gd name="connsiteX0" fmla="*/ 0 w 3502958"/>
              <a:gd name="connsiteY0" fmla="*/ 33617 h 753099"/>
              <a:gd name="connsiteX1" fmla="*/ 1855694 w 3502958"/>
              <a:gd name="connsiteY1" fmla="*/ 753035 h 753099"/>
              <a:gd name="connsiteX2" fmla="*/ 3502958 w 3502958"/>
              <a:gd name="connsiteY2" fmla="*/ 0 h 75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958" h="753099">
                <a:moveTo>
                  <a:pt x="0" y="33617"/>
                </a:moveTo>
                <a:cubicBezTo>
                  <a:pt x="635934" y="396127"/>
                  <a:pt x="1271868" y="758638"/>
                  <a:pt x="1855694" y="753035"/>
                </a:cubicBezTo>
                <a:cubicBezTo>
                  <a:pt x="2439520" y="747432"/>
                  <a:pt x="2971239" y="373716"/>
                  <a:pt x="3502958" y="0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93565" y="3909137"/>
                <a:ext cx="2546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Case 1)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是偶数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65" y="3909137"/>
                <a:ext cx="254633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3589" t="-10526" r="-287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6797747" y="4344332"/>
            <a:ext cx="2264018" cy="1968438"/>
            <a:chOff x="2603742" y="3752333"/>
            <a:chExt cx="2264018" cy="19684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2848820" y="3752333"/>
                  <a:ext cx="1497718" cy="5452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820" y="3752333"/>
                  <a:ext cx="1497718" cy="54521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2603742" y="5351439"/>
                  <a:ext cx="22640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次</m:t>
                      </m:r>
                    </m:oMath>
                  </a14:m>
                  <a:r>
                    <a:rPr lang="zh-CN" altLang="en-US" sz="2400" b="1" dirty="0" smtClean="0">
                      <a:solidFill>
                        <a:srgbClr val="FF0000"/>
                      </a:solidFill>
                      <a:latin typeface="+mj-ea"/>
                      <a:ea typeface="+mj-ea"/>
                    </a:rPr>
                    <a:t>对调</a:t>
                  </a:r>
                  <a:endPara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742" y="5351439"/>
                  <a:ext cx="226401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183" t="-26230" r="-7796" b="-475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上下箭头 39"/>
            <p:cNvSpPr/>
            <p:nvPr/>
          </p:nvSpPr>
          <p:spPr>
            <a:xfrm>
              <a:off x="3188318" y="4392856"/>
              <a:ext cx="432048" cy="95999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909847" y="3896538"/>
                <a:ext cx="2546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Case 2)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是</a:t>
                </a:r>
                <a:r>
                  <a:rPr lang="zh-CN" altLang="en-US" sz="2400" dirty="0">
                    <a:latin typeface="+mn-ea"/>
                    <a:ea typeface="+mn-ea"/>
                  </a:rPr>
                  <a:t>奇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数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47" y="3896538"/>
                <a:ext cx="254633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3589" t="-10526" r="-287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4467984" y="771905"/>
            <a:ext cx="4010126" cy="2500246"/>
            <a:chOff x="4499992" y="745085"/>
            <a:chExt cx="4010126" cy="2500246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4499992" y="1556792"/>
              <a:ext cx="0" cy="168853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5269758" y="745085"/>
              <a:ext cx="3240360" cy="792238"/>
              <a:chOff x="4507592" y="928972"/>
              <a:chExt cx="3240360" cy="792238"/>
            </a:xfrm>
          </p:grpSpPr>
          <p:sp>
            <p:nvSpPr>
              <p:cNvPr id="13" name="椭圆形标注 12"/>
              <p:cNvSpPr/>
              <p:nvPr/>
            </p:nvSpPr>
            <p:spPr>
              <a:xfrm>
                <a:off x="4507592" y="928972"/>
                <a:ext cx="3240360" cy="792238"/>
              </a:xfrm>
              <a:prstGeom prst="wedgeEllipseCallout">
                <a:avLst>
                  <a:gd name="adj1" fmla="val -71254"/>
                  <a:gd name="adj2" fmla="val 514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804333" y="1121995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 smtClean="0">
                    <a:latin typeface="+mn-ea"/>
                    <a:ea typeface="+mn-ea"/>
                  </a:rPr>
                  <a:t>中间的列不用调换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6549500" y="2043656"/>
                <a:ext cx="1678408" cy="517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00" y="2043656"/>
                <a:ext cx="1678408" cy="51796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5086835" y="4464853"/>
                <a:ext cx="1356653" cy="50430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835" y="4464853"/>
                <a:ext cx="1356653" cy="50430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5057275" y="50221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统一形式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9" name="椭圆形标注 38"/>
          <p:cNvSpPr/>
          <p:nvPr/>
        </p:nvSpPr>
        <p:spPr>
          <a:xfrm>
            <a:off x="6379482" y="3810138"/>
            <a:ext cx="1232866" cy="792238"/>
          </a:xfrm>
          <a:prstGeom prst="wedgeEllipseCallout">
            <a:avLst>
              <a:gd name="adj1" fmla="val -71254"/>
              <a:gd name="adj2" fmla="val 514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下取整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 animBg="1"/>
      <p:bldP spid="33" grpId="0" animBg="1"/>
      <p:bldP spid="9" grpId="0"/>
      <p:bldP spid="41" grpId="0"/>
      <p:bldP spid="43" grpId="0"/>
      <p:bldP spid="36" grpId="0" animBg="1"/>
      <p:bldP spid="38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56298" y="1844824"/>
            <a:ext cx="7491753" cy="985725"/>
            <a:chOff x="649506" y="1621200"/>
            <a:chExt cx="7491753" cy="985725"/>
          </a:xfrm>
        </p:grpSpPr>
        <p:grpSp>
          <p:nvGrpSpPr>
            <p:cNvPr id="10" name="组合 9"/>
            <p:cNvGrpSpPr/>
            <p:nvPr/>
          </p:nvGrpSpPr>
          <p:grpSpPr>
            <a:xfrm>
              <a:off x="2111064" y="1621200"/>
              <a:ext cx="2304256" cy="750547"/>
              <a:chOff x="2111064" y="1621200"/>
              <a:chExt cx="2304256" cy="7505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2111064" y="1910082"/>
                    <a:ext cx="2304256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                      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064" y="1910082"/>
                    <a:ext cx="2304256" cy="46166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" name="组合 3"/>
              <p:cNvGrpSpPr/>
              <p:nvPr/>
            </p:nvGrpSpPr>
            <p:grpSpPr>
              <a:xfrm>
                <a:off x="2435673" y="1621200"/>
                <a:ext cx="1584176" cy="476466"/>
                <a:chOff x="1619672" y="2016430"/>
                <a:chExt cx="1584176" cy="476466"/>
              </a:xfrm>
            </p:grpSpPr>
            <p:cxnSp>
              <p:nvCxnSpPr>
                <p:cNvPr id="5" name="直接箭头连接符 4"/>
                <p:cNvCxnSpPr/>
                <p:nvPr/>
              </p:nvCxnSpPr>
              <p:spPr>
                <a:xfrm>
                  <a:off x="1619672" y="2492896"/>
                  <a:ext cx="15841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2138830" y="2016430"/>
                      <a:ext cx="4750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i="1" dirty="0"/>
                    </a:p>
                  </p:txBody>
                </p:sp>
              </mc:Choice>
              <mc:Fallback xmlns="">
                <p:sp>
                  <p:nvSpPr>
                    <p:cNvPr id="12" name="文本框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8830" y="2016430"/>
                      <a:ext cx="475002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4103" r="-3846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" name="组合 10"/>
            <p:cNvGrpSpPr/>
            <p:nvPr/>
          </p:nvGrpSpPr>
          <p:grpSpPr>
            <a:xfrm>
              <a:off x="649506" y="1865968"/>
              <a:ext cx="7491753" cy="740957"/>
              <a:chOff x="649506" y="1865968"/>
              <a:chExt cx="7491753" cy="7409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2825696" y="2206366"/>
                    <a:ext cx="804131" cy="4005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+mn-ea"/>
                            </a:rPr>
                            <m:t>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i="1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696" y="2206366"/>
                    <a:ext cx="804131" cy="4005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121" t="-1538" r="-4545" b="-246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4784891" y="1865968"/>
                    <a:ext cx="335636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 smtClean="0">
                        <a:latin typeface="+mn-ea"/>
                        <a:ea typeface="+mn-ea"/>
                      </a:rPr>
                      <a:t>则有</a:t>
                    </a:r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|,  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≠0</m:t>
                        </m:r>
                      </m:oMath>
                    </a14:m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891" y="1865968"/>
                    <a:ext cx="3356368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2"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文本框 13"/>
              <p:cNvSpPr txBox="1"/>
              <p:nvPr/>
            </p:nvSpPr>
            <p:spPr>
              <a:xfrm>
                <a:off x="649506" y="1910081"/>
                <a:ext cx="1568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i="0" dirty="0" smtClean="0">
                    <a:latin typeface="+mj-lt"/>
                    <a:ea typeface="+mn-ea"/>
                  </a:rPr>
                  <a:t>（</a:t>
                </a:r>
                <a:r>
                  <a:rPr lang="en-US" altLang="zh-CN" sz="2400" b="1" i="0" dirty="0" smtClean="0">
                    <a:latin typeface="+mj-lt"/>
                    <a:ea typeface="+mn-ea"/>
                  </a:rPr>
                  <a:t>1</a:t>
                </a:r>
                <a:r>
                  <a:rPr lang="zh-CN" altLang="en-US" sz="2400" b="1" i="0" dirty="0" smtClean="0">
                    <a:latin typeface="+mj-lt"/>
                    <a:ea typeface="+mn-ea"/>
                  </a:rPr>
                  <a:t>）倍乘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46990" y="3228195"/>
            <a:ext cx="6229266" cy="461665"/>
            <a:chOff x="-26012" y="5204653"/>
            <a:chExt cx="4885122" cy="461665"/>
          </a:xfrm>
        </p:grpSpPr>
        <p:sp>
          <p:nvSpPr>
            <p:cNvPr id="23" name="文本框 22"/>
            <p:cNvSpPr txBox="1"/>
            <p:nvPr/>
          </p:nvSpPr>
          <p:spPr>
            <a:xfrm>
              <a:off x="-26012" y="5204653"/>
              <a:ext cx="1230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i="0" dirty="0" smtClean="0">
                  <a:latin typeface="+mj-lt"/>
                  <a:ea typeface="+mn-ea"/>
                </a:rPr>
                <a:t>（</a:t>
              </a:r>
              <a:r>
                <a:rPr lang="en-US" altLang="zh-CN" sz="2400" b="1" i="0" dirty="0" smtClean="0">
                  <a:latin typeface="+mj-lt"/>
                  <a:ea typeface="+mn-ea"/>
                </a:rPr>
                <a:t>2</a:t>
              </a:r>
              <a:r>
                <a:rPr lang="zh-CN" altLang="en-US" sz="2400" b="1" i="0" dirty="0" smtClean="0">
                  <a:latin typeface="+mj-lt"/>
                  <a:ea typeface="+mn-ea"/>
                </a:rPr>
                <a:t>）倍加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78238" y="5249873"/>
              <a:ext cx="318087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dirty="0" smtClean="0">
                  <a:latin typeface="+mn-ea"/>
                  <a:ea typeface="+mn-ea"/>
                </a:rPr>
                <a:t>倍加变换不改变行列式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07926" y="821194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j-ea"/>
                <a:ea typeface="+mj-ea"/>
              </a:rPr>
              <a:t>初等变换对行列式的作用：</a:t>
            </a:r>
            <a:endParaRPr lang="en-US" altLang="zh-CN" sz="28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90996" y="3989703"/>
            <a:ext cx="6328733" cy="737826"/>
            <a:chOff x="828288" y="4081275"/>
            <a:chExt cx="6328733" cy="737826"/>
          </a:xfrm>
        </p:grpSpPr>
        <p:grpSp>
          <p:nvGrpSpPr>
            <p:cNvPr id="38" name="组合 37"/>
            <p:cNvGrpSpPr/>
            <p:nvPr/>
          </p:nvGrpSpPr>
          <p:grpSpPr>
            <a:xfrm>
              <a:off x="2699792" y="4333574"/>
              <a:ext cx="2304256" cy="461665"/>
              <a:chOff x="2111064" y="1841195"/>
              <a:chExt cx="2304256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2111064" y="1841195"/>
                    <a:ext cx="2304256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                       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b="1" dirty="0">
                      <a:solidFill>
                        <a:srgbClr val="FF0000"/>
                      </a:solidFill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064" y="1841195"/>
                    <a:ext cx="2304256" cy="46166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/>
              <p:cNvCxnSpPr/>
              <p:nvPr/>
            </p:nvCxnSpPr>
            <p:spPr>
              <a:xfrm>
                <a:off x="2435673" y="2097666"/>
                <a:ext cx="15841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4928975" y="4312107"/>
                  <a:ext cx="22280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 smtClean="0">
                      <a:latin typeface="+mn-ea"/>
                      <a:ea typeface="+mn-ea"/>
                    </a:rPr>
                    <a:t>则有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e>
                      </m:d>
                    </m:oMath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975" y="4312107"/>
                  <a:ext cx="2228046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098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文本框 43"/>
            <p:cNvSpPr txBox="1"/>
            <p:nvPr/>
          </p:nvSpPr>
          <p:spPr>
            <a:xfrm>
              <a:off x="3009944" y="40812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+mj-lt"/>
                  <a:ea typeface="+mn-ea"/>
                </a:rPr>
                <a:t>一次对调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28288" y="4357436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i="0" dirty="0" smtClean="0">
                  <a:latin typeface="+mj-lt"/>
                  <a:ea typeface="+mn-ea"/>
                </a:rPr>
                <a:t>（</a:t>
              </a:r>
              <a:r>
                <a:rPr lang="en-US" altLang="zh-CN" sz="2400" b="1" i="0" dirty="0" smtClean="0">
                  <a:latin typeface="+mj-lt"/>
                  <a:ea typeface="+mn-ea"/>
                </a:rPr>
                <a:t>3</a:t>
              </a:r>
              <a:r>
                <a:rPr lang="zh-CN" altLang="en-US" sz="2400" b="1" i="0" dirty="0" smtClean="0">
                  <a:latin typeface="+mj-lt"/>
                  <a:ea typeface="+mn-ea"/>
                </a:rPr>
                <a:t>）对调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566739" y="4439628"/>
            <a:ext cx="1540683" cy="2341427"/>
            <a:chOff x="7154379" y="943557"/>
            <a:chExt cx="1540683" cy="234142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48" name="圆角矩形 47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42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5400000">
            <a:off x="4015201" y="1012358"/>
            <a:ext cx="459687" cy="4104456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"/>
              <p:cNvSpPr txBox="1"/>
              <p:nvPr/>
            </p:nvSpPr>
            <p:spPr>
              <a:xfrm>
                <a:off x="1869555" y="1486330"/>
                <a:ext cx="4750980" cy="1688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0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 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0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0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555" y="1486330"/>
                <a:ext cx="4750980" cy="16885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27694" y="520458"/>
            <a:ext cx="3392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反对角的行列式计算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69006" y="3770895"/>
            <a:ext cx="1625697" cy="473704"/>
            <a:chOff x="1796292" y="3767307"/>
            <a:chExt cx="2119047" cy="622369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96788" y="4338615"/>
                <a:ext cx="24274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−1, ⋯2</m:t>
                      </m:r>
                    </m:oMath>
                  </m:oMathPara>
                </a14:m>
                <a:endParaRPr lang="zh-CN" altLang="en-US" sz="1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88" y="4338615"/>
                <a:ext cx="2427475" cy="246221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" y="5098461"/>
            <a:ext cx="2123715" cy="17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/>
              <p:cNvSpPr txBox="1"/>
              <p:nvPr/>
            </p:nvSpPr>
            <p:spPr>
              <a:xfrm>
                <a:off x="4045911" y="3436269"/>
                <a:ext cx="4683654" cy="1688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0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 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0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0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911" y="3436269"/>
                <a:ext cx="4683654" cy="16884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9"/>
          <p:cNvSpPr/>
          <p:nvPr/>
        </p:nvSpPr>
        <p:spPr>
          <a:xfrm rot="5400000">
            <a:off x="6157895" y="1554356"/>
            <a:ext cx="459687" cy="4104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148008" y="1308863"/>
            <a:ext cx="4104457" cy="150326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340491" y="3797994"/>
            <a:ext cx="4104457" cy="150326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603742" y="3976530"/>
            <a:ext cx="1672509" cy="1744241"/>
            <a:chOff x="2603742" y="3976530"/>
            <a:chExt cx="1672509" cy="1744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772611" y="3976530"/>
                  <a:ext cx="1210780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611" y="3976530"/>
                  <a:ext cx="1210780" cy="37766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525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2603742" y="5351439"/>
                  <a:ext cx="1672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次</m:t>
                      </m:r>
                    </m:oMath>
                  </a14:m>
                  <a:r>
                    <a:rPr lang="zh-CN" altLang="en-US" sz="2400" b="1" dirty="0" smtClean="0">
                      <a:solidFill>
                        <a:srgbClr val="FF0000"/>
                      </a:solidFill>
                      <a:latin typeface="+mj-ea"/>
                      <a:ea typeface="+mj-ea"/>
                    </a:rPr>
                    <a:t>对调</a:t>
                  </a:r>
                  <a:endPara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742" y="5351439"/>
                  <a:ext cx="167250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745" t="-26667" r="-1131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上下箭头 4"/>
            <p:cNvSpPr/>
            <p:nvPr/>
          </p:nvSpPr>
          <p:spPr>
            <a:xfrm>
              <a:off x="3188318" y="4392856"/>
              <a:ext cx="432048" cy="95999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607429" y="2057382"/>
            <a:ext cx="1496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逐次对角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59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9" grpId="0"/>
      <p:bldP spid="18" grpId="0"/>
      <p:bldP spid="20" grpId="0" animBg="1"/>
      <p:bldP spid="3" grpId="0" animBg="1"/>
      <p:bldP spid="22" grpId="0" animBg="1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16" name="矩形 15"/>
          <p:cNvSpPr/>
          <p:nvPr/>
        </p:nvSpPr>
        <p:spPr>
          <a:xfrm>
            <a:off x="943444" y="727355"/>
            <a:ext cx="309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反对角的行列式计算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69006" y="3770895"/>
            <a:ext cx="1625697" cy="473704"/>
            <a:chOff x="1796292" y="3767307"/>
            <a:chExt cx="2119047" cy="622369"/>
          </a:xfrm>
        </p:grpSpPr>
        <p:cxnSp>
          <p:nvCxnSpPr>
            <p:cNvPr id="29" name="直接连接符 28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n-ea"/>
                          </a:rPr>
                          <m:t>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96788" y="4338615"/>
                <a:ext cx="24274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+mn-ea"/>
                        </a:rPr>
                        <m:t>−1, ⋯3</m:t>
                      </m:r>
                    </m:oMath>
                  </m:oMathPara>
                </a14:m>
                <a:endParaRPr lang="zh-CN" altLang="en-US" sz="1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88" y="4338615"/>
                <a:ext cx="2427475" cy="246221"/>
              </a:xfrm>
              <a:prstGeom prst="rect">
                <a:avLst/>
              </a:prstGeom>
              <a:blipFill rotWithShape="0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" y="5098461"/>
            <a:ext cx="2123715" cy="17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/>
              <p:cNvSpPr txBox="1"/>
              <p:nvPr/>
            </p:nvSpPr>
            <p:spPr>
              <a:xfrm>
                <a:off x="1696942" y="1557009"/>
                <a:ext cx="4683654" cy="1688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0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 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0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0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42" y="1557009"/>
                <a:ext cx="4683654" cy="16884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9"/>
          <p:cNvSpPr/>
          <p:nvPr/>
        </p:nvSpPr>
        <p:spPr>
          <a:xfrm rot="5400000">
            <a:off x="3808927" y="1124960"/>
            <a:ext cx="459687" cy="4104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986542" y="1924044"/>
            <a:ext cx="4104457" cy="99182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603742" y="3976530"/>
            <a:ext cx="1672509" cy="1744241"/>
            <a:chOff x="2603742" y="3976530"/>
            <a:chExt cx="1672509" cy="1744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2772611" y="3976530"/>
                  <a:ext cx="1210780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2611" y="3976530"/>
                  <a:ext cx="1210780" cy="37766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525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2603742" y="5351439"/>
                  <a:ext cx="1672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次</m:t>
                      </m:r>
                    </m:oMath>
                  </a14:m>
                  <a:r>
                    <a:rPr lang="zh-CN" altLang="en-US" sz="2400" b="1" dirty="0" smtClean="0">
                      <a:solidFill>
                        <a:srgbClr val="FF0000"/>
                      </a:solidFill>
                      <a:latin typeface="+mj-ea"/>
                      <a:ea typeface="+mj-ea"/>
                    </a:rPr>
                    <a:t>对调</a:t>
                  </a:r>
                  <a:endPara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742" y="5351439"/>
                  <a:ext cx="167250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745" t="-26667" r="-1131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上下箭头 4"/>
            <p:cNvSpPr/>
            <p:nvPr/>
          </p:nvSpPr>
          <p:spPr>
            <a:xfrm>
              <a:off x="3188318" y="4392856"/>
              <a:ext cx="432048" cy="95999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380596" y="2215708"/>
            <a:ext cx="1496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逐次对角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"/>
              <p:cNvSpPr txBox="1"/>
              <p:nvPr/>
            </p:nvSpPr>
            <p:spPr>
              <a:xfrm>
                <a:off x="4307417" y="3904184"/>
                <a:ext cx="4899033" cy="1754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0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0 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0 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0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⋯          0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2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417" y="3904184"/>
                <a:ext cx="4899033" cy="17548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圆角矩形 32"/>
          <p:cNvSpPr/>
          <p:nvPr/>
        </p:nvSpPr>
        <p:spPr>
          <a:xfrm rot="5400000">
            <a:off x="6307111" y="2224251"/>
            <a:ext cx="744589" cy="4104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591195" y="4659502"/>
            <a:ext cx="4104457" cy="99182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0" grpId="0" animBg="1"/>
      <p:bldP spid="22" grpId="0" animBg="1"/>
      <p:bldP spid="26" grpId="0"/>
      <p:bldP spid="33" grpId="0" animBg="1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"/>
              <p:cNvSpPr txBox="1"/>
              <p:nvPr/>
            </p:nvSpPr>
            <p:spPr>
              <a:xfrm>
                <a:off x="1672345" y="1554577"/>
                <a:ext cx="4750980" cy="1688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0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 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0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0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345" y="1554577"/>
                <a:ext cx="4750980" cy="16885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27694" y="520458"/>
            <a:ext cx="3392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反对角的行列式计算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" y="5098461"/>
            <a:ext cx="2123715" cy="17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/>
              <p:cNvSpPr txBox="1"/>
              <p:nvPr/>
            </p:nvSpPr>
            <p:spPr>
              <a:xfrm>
                <a:off x="4311856" y="4725144"/>
                <a:ext cx="3741089" cy="1688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 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0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856" y="4725144"/>
                <a:ext cx="3741089" cy="16884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863785" y="5288439"/>
                <a:ext cx="1543115" cy="561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85" y="5288439"/>
                <a:ext cx="1543115" cy="5618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89741" y="3586970"/>
                <a:ext cx="10826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41" y="3586970"/>
                <a:ext cx="108260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605" t="-1639" r="-9605"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607429" y="2057382"/>
            <a:ext cx="1496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逐次对角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755576" y="4045525"/>
            <a:ext cx="30243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757503" y="3576707"/>
                <a:ext cx="13118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3" y="3576707"/>
                <a:ext cx="131183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167" t="-1667" r="-740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987824" y="3576707"/>
                <a:ext cx="14614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次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576707"/>
                <a:ext cx="146142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750" r="-5417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470733" y="3396833"/>
                <a:ext cx="1954125" cy="71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次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33" y="3396833"/>
                <a:ext cx="1954125" cy="7143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8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24" grpId="0"/>
      <p:bldP spid="23" grpId="0"/>
      <p:bldP spid="2" grpId="0" animBg="1"/>
      <p:bldP spid="25" grpId="0"/>
      <p:bldP spid="26" grpId="0"/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"/>
              <p:cNvSpPr txBox="1"/>
              <p:nvPr/>
            </p:nvSpPr>
            <p:spPr>
              <a:xfrm>
                <a:off x="591656" y="1197691"/>
                <a:ext cx="4750980" cy="1688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0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⋯ 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0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0      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         0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56" y="1197691"/>
                <a:ext cx="4750980" cy="16885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27694" y="520458"/>
            <a:ext cx="3392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反对角的行列式计算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496" y="5073153"/>
            <a:ext cx="2123715" cy="17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37574" y="1453749"/>
                <a:ext cx="2230226" cy="561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74" y="1453749"/>
                <a:ext cx="2230226" cy="5618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5604372" y="1021633"/>
            <a:ext cx="1496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逐次对角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2459470" y="4091201"/>
                <a:ext cx="2112566" cy="726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470" y="4091201"/>
                <a:ext cx="2112566" cy="7266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186327" y="2248037"/>
            <a:ext cx="1906454" cy="979627"/>
            <a:chOff x="5253426" y="2650558"/>
            <a:chExt cx="1906454" cy="979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322919" y="2650558"/>
                  <a:ext cx="1678408" cy="5179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2B218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2B218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rgbClr val="2B218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2B218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2B218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1" i="1" smtClean="0">
                                    <a:solidFill>
                                      <a:srgbClr val="2B218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1" i="1" smtClean="0">
                                        <a:solidFill>
                                          <a:srgbClr val="2B218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solidFill>
                                          <a:srgbClr val="2B218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solidFill>
                                          <a:srgbClr val="2B218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  <m:r>
                          <a:rPr lang="en-US" altLang="zh-CN" sz="2400" b="1" i="1" dirty="0" smtClean="0">
                            <a:solidFill>
                              <a:srgbClr val="2B218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dirty="0" smtClean="0">
                            <a:solidFill>
                              <a:srgbClr val="2B218F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2B218F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919" y="2650558"/>
                  <a:ext cx="1678408" cy="51796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5253426" y="3168520"/>
              <a:ext cx="19064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2B218F"/>
                  </a:solidFill>
                  <a:ea typeface="+mn-ea"/>
                </a:rPr>
                <a:t>分奇偶讨论</a:t>
              </a:r>
              <a:endParaRPr lang="zh-CN" altLang="en-US" sz="2400" b="1" dirty="0">
                <a:solidFill>
                  <a:srgbClr val="2B218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300802" y="4223705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但奇偶一致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652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729" y="264640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4" y="3861048"/>
            <a:ext cx="1948061" cy="2204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59" y="4048965"/>
            <a:ext cx="2975372" cy="212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6" y="2289136"/>
            <a:ext cx="2525266" cy="16868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14" y="914239"/>
            <a:ext cx="2384575" cy="24208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648" y="978013"/>
            <a:ext cx="1685967" cy="16959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05" y="3861048"/>
            <a:ext cx="2305589" cy="288198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90" y="978013"/>
            <a:ext cx="1210975" cy="12109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7411786" y="3387755"/>
            <a:ext cx="1540683" cy="2341427"/>
            <a:chOff x="7154379" y="943557"/>
            <a:chExt cx="1540683" cy="23414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379" y="943557"/>
              <a:ext cx="1540683" cy="2276872"/>
            </a:xfrm>
            <a:prstGeom prst="rect">
              <a:avLst/>
            </a:prstGeom>
          </p:spPr>
        </p:pic>
        <p:sp>
          <p:nvSpPr>
            <p:cNvPr id="17" name="圆角矩形 16"/>
            <p:cNvSpPr/>
            <p:nvPr/>
          </p:nvSpPr>
          <p:spPr>
            <a:xfrm>
              <a:off x="7154379" y="3068960"/>
              <a:ext cx="585973" cy="2160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3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16" name="矩形 15"/>
          <p:cNvSpPr/>
          <p:nvPr/>
        </p:nvSpPr>
        <p:spPr>
          <a:xfrm>
            <a:off x="427694" y="520458"/>
            <a:ext cx="3392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反对角的行列式计算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496" y="5073153"/>
            <a:ext cx="2123715" cy="17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84398" y="1377559"/>
                <a:ext cx="2112566" cy="726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98" y="1377559"/>
                <a:ext cx="2112566" cy="7266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451952" y="1557149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a typeface="+mn-ea"/>
              </a:rPr>
              <a:t>但奇偶一致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-20181" y="2353218"/>
                <a:ext cx="6249370" cy="650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ea typeface="+mn-ea"/>
                  </a:rPr>
                  <a:t>以奇数为例讨论：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  <m:r>
                      <a:rPr lang="zh-CN" altLang="en-US" sz="2400" b="0" i="1">
                        <a:latin typeface="Cambria Math" panose="02040503050406030204" pitchFamily="18" charset="0"/>
                        <a:ea typeface="+mn-ea"/>
                      </a:rPr>
                      <m:t>奇数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en-US" sz="2400" b="0" i="1">
                        <a:latin typeface="Cambria Math" panose="02040503050406030204" pitchFamily="18" charset="0"/>
                        <a:ea typeface="+mn-ea"/>
                      </a:rPr>
                      <m:t>奇数</m:t>
                    </m:r>
                  </m:oMath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181" y="2353218"/>
                <a:ext cx="6249370" cy="650563"/>
              </a:xfrm>
              <a:prstGeom prst="rect">
                <a:avLst/>
              </a:prstGeom>
              <a:blipFill rotWithShape="0">
                <a:blip r:embed="rId5"/>
                <a:stretch>
                  <a:fillRect b="-8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01676" y="3366341"/>
                <a:ext cx="2602828" cy="71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76" y="3366341"/>
                <a:ext cx="2602828" cy="7143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461352" y="3589360"/>
                <a:ext cx="1927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+mj-ea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是奇数</a:t>
                </a:r>
                <a:endParaRPr lang="zh-CN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52" y="3589360"/>
                <a:ext cx="1927964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26667" r="-664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812758" y="3587863"/>
                <a:ext cx="17332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/2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必为奇数</a:t>
                </a:r>
                <a:endParaRPr lang="zh-CN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758" y="3587863"/>
                <a:ext cx="173329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577" t="-26667" r="-9859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563888" y="4370125"/>
                <a:ext cx="1104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是奇数</a:t>
                </a:r>
                <a:endParaRPr lang="zh-CN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370125"/>
                <a:ext cx="110491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7182" t="-26667" r="-1602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812758" y="4354128"/>
                <a:ext cx="25247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/2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必为奇数</a:t>
                </a:r>
                <a:endParaRPr lang="zh-CN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758" y="4354128"/>
                <a:ext cx="2524730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24590" r="-6280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3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0" grpId="0"/>
      <p:bldP spid="21" grpId="0"/>
      <p:bldP spid="22" grpId="0"/>
      <p:bldP spid="27" grpId="0"/>
      <p:bldP spid="29" grpId="0"/>
      <p:bldP spid="41" grpId="0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16" name="矩形 15"/>
          <p:cNvSpPr/>
          <p:nvPr/>
        </p:nvSpPr>
        <p:spPr>
          <a:xfrm>
            <a:off x="427694" y="520458"/>
            <a:ext cx="3392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反对角的行列式计算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8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496" y="5073153"/>
            <a:ext cx="2123715" cy="175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-756592" y="1217120"/>
                <a:ext cx="6249370" cy="819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den>
                      </m:f>
                      <m:r>
                        <a:rPr lang="zh-CN" altLang="en-US" sz="2400" b="0" i="1">
                          <a:latin typeface="Cambria Math" panose="02040503050406030204" pitchFamily="18" charset="0"/>
                          <a:ea typeface="+mn-ea"/>
                        </a:rPr>
                        <m:t>奇数</m:t>
                      </m:r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400" b="0" i="1">
                          <a:latin typeface="Cambria Math" panose="02040503050406030204" pitchFamily="18" charset="0"/>
                          <a:ea typeface="+mn-ea"/>
                        </a:rPr>
                        <m:t>奇数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6592" y="1217120"/>
                <a:ext cx="6249370" cy="8190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070619" y="1294206"/>
                <a:ext cx="2602828" cy="71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19" y="1294206"/>
                <a:ext cx="2602828" cy="7143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3570312" y="2376200"/>
                <a:ext cx="1927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+mj-ea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是奇数</a:t>
                </a:r>
                <a:endParaRPr lang="zh-CN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312" y="2376200"/>
                <a:ext cx="192796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26667" r="-664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5940152" y="2374703"/>
                <a:ext cx="17332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/2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必为奇数</a:t>
                </a:r>
                <a:endParaRPr lang="zh-CN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374703"/>
                <a:ext cx="173329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211" t="-26667" r="-982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3691282" y="3156965"/>
                <a:ext cx="1104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是奇数</a:t>
                </a:r>
                <a:endParaRPr lang="zh-CN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82" y="3156965"/>
                <a:ext cx="110491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182" t="-26667" r="-1602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940152" y="3140968"/>
                <a:ext cx="25247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j-ea"/>
                      </a:rPr>
                      <m:t>/2</m:t>
                    </m:r>
                  </m:oMath>
                </a14:m>
                <a:r>
                  <a:rPr lang="zh-CN" altLang="en-US" sz="2400" dirty="0" smtClean="0">
                    <a:latin typeface="+mj-ea"/>
                    <a:ea typeface="+mj-ea"/>
                  </a:rPr>
                  <a:t>必为奇数</a:t>
                </a:r>
                <a:endParaRPr lang="zh-CN" altLang="en-US" sz="24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140968"/>
                <a:ext cx="2524730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24590" r="-6265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093565" y="3896538"/>
            <a:ext cx="7968200" cy="2428831"/>
            <a:chOff x="1093565" y="3896538"/>
            <a:chExt cx="7968200" cy="2428831"/>
          </a:xfrm>
        </p:grpSpPr>
        <p:grpSp>
          <p:nvGrpSpPr>
            <p:cNvPr id="38" name="组合 37"/>
            <p:cNvGrpSpPr/>
            <p:nvPr/>
          </p:nvGrpSpPr>
          <p:grpSpPr>
            <a:xfrm>
              <a:off x="2981465" y="4581128"/>
              <a:ext cx="1457130" cy="1744241"/>
              <a:chOff x="2603742" y="3976530"/>
              <a:chExt cx="1457130" cy="17442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2772611" y="3976530"/>
                    <a:ext cx="1157881" cy="3831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611" y="3976530"/>
                    <a:ext cx="1157881" cy="38311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2603742" y="5351439"/>
                    <a:ext cx="145713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次</m:t>
                        </m:r>
                      </m:oMath>
                    </a14:m>
                    <a:r>
                      <a:rPr lang="zh-CN" altLang="en-US" sz="24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rPr>
                      <a:t>对调</a:t>
                    </a:r>
                    <a:endParaRPr lang="zh-CN" altLang="en-US" sz="2400" b="1" dirty="0">
                      <a:solidFill>
                        <a:srgbClr val="FF0000"/>
                      </a:solidFill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742" y="5351439"/>
                    <a:ext cx="145713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439" t="-24590" r="-12552" b="-491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上下箭头 42"/>
              <p:cNvSpPr/>
              <p:nvPr/>
            </p:nvSpPr>
            <p:spPr>
              <a:xfrm>
                <a:off x="3188318" y="4392856"/>
                <a:ext cx="432048" cy="959999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1093565" y="3909137"/>
                  <a:ext cx="25463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Case 1) </a:t>
                  </a:r>
                  <a:r>
                    <a:rPr lang="zh-CN" altLang="en-US" sz="2400" dirty="0" smtClean="0">
                      <a:latin typeface="+mn-ea"/>
                      <a:ea typeface="+mn-ea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是偶数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565" y="3909137"/>
                  <a:ext cx="2546338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89" t="-10526" r="-2871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组合 44"/>
            <p:cNvGrpSpPr/>
            <p:nvPr/>
          </p:nvGrpSpPr>
          <p:grpSpPr>
            <a:xfrm>
              <a:off x="6797747" y="4344332"/>
              <a:ext cx="2264018" cy="1968438"/>
              <a:chOff x="2603742" y="3752333"/>
              <a:chExt cx="2264018" cy="19684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2848820" y="3752333"/>
                    <a:ext cx="1210781" cy="54521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oMath>
                      </m:oMathPara>
                    </a14:m>
                    <a:endParaRPr lang="zh-CN" altLang="en-US" sz="2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820" y="3752333"/>
                    <a:ext cx="1210781" cy="54521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2603742" y="5351439"/>
                    <a:ext cx="226401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次</m:t>
                        </m:r>
                      </m:oMath>
                    </a14:m>
                    <a:r>
                      <a:rPr lang="zh-CN" altLang="en-US" sz="24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rPr>
                      <a:t>对调</a:t>
                    </a:r>
                    <a:endParaRPr lang="zh-CN" altLang="en-US" sz="2400" b="1" dirty="0">
                      <a:solidFill>
                        <a:srgbClr val="FF0000"/>
                      </a:solidFill>
                      <a:latin typeface="+mj-ea"/>
                      <a:ea typeface="+mj-ea"/>
                    </a:endParaRPr>
                  </a:p>
                </p:txBody>
              </p:sp>
            </mc:Choice>
            <mc:Fallback xmlns="">
              <p:sp>
                <p:nvSpPr>
                  <p:cNvPr id="47" name="文本框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742" y="5351439"/>
                    <a:ext cx="2264018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6183" t="-26230" r="-7796" b="-475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上下箭头 48"/>
              <p:cNvSpPr/>
              <p:nvPr/>
            </p:nvSpPr>
            <p:spPr>
              <a:xfrm>
                <a:off x="3188318" y="4392856"/>
                <a:ext cx="432048" cy="959999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4909847" y="3896538"/>
                  <a:ext cx="254633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Case 2) </a:t>
                  </a:r>
                  <a:r>
                    <a:rPr lang="zh-CN" altLang="en-US" sz="2400" dirty="0" smtClean="0">
                      <a:latin typeface="+mn-ea"/>
                      <a:ea typeface="+mn-ea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是</a:t>
                  </a:r>
                  <a:r>
                    <a:rPr lang="zh-CN" altLang="en-US" sz="2400" dirty="0">
                      <a:latin typeface="+mn-ea"/>
                      <a:ea typeface="+mn-ea"/>
                    </a:rPr>
                    <a:t>奇</a:t>
                  </a:r>
                  <a:r>
                    <a:rPr lang="zh-CN" altLang="en-US" sz="2400" dirty="0" smtClean="0">
                      <a:latin typeface="+mn-ea"/>
                      <a:ea typeface="+mn-ea"/>
                    </a:rPr>
                    <a:t>数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847" y="3896538"/>
                  <a:ext cx="2546338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589" t="-10526" r="-2871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4773368" y="4413275"/>
                  <a:ext cx="1695592" cy="517962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368" y="4413275"/>
                  <a:ext cx="1695592" cy="51796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886042" y="2328536"/>
                <a:ext cx="2546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Case 1)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是偶数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42" y="2328536"/>
                <a:ext cx="2546338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3589" t="-10526" r="-287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886042" y="3096013"/>
                <a:ext cx="25463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Case 2) 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是</a:t>
                </a:r>
                <a:r>
                  <a:rPr lang="zh-CN" altLang="en-US" sz="2400" dirty="0">
                    <a:latin typeface="+mn-ea"/>
                    <a:ea typeface="+mn-ea"/>
                  </a:rPr>
                  <a:t>奇</a:t>
                </a:r>
                <a:r>
                  <a:rPr lang="zh-CN" altLang="en-US" sz="2400" dirty="0" smtClean="0">
                    <a:latin typeface="+mn-ea"/>
                    <a:ea typeface="+mn-ea"/>
                  </a:rPr>
                  <a:t>数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42" y="3096013"/>
                <a:ext cx="2546338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3589" t="-10526" r="-287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10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2"/>
              <p:cNvSpPr txBox="1"/>
              <p:nvPr/>
            </p:nvSpPr>
            <p:spPr>
              <a:xfrm>
                <a:off x="5098913" y="3649526"/>
                <a:ext cx="3257558" cy="2162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9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913" y="3649526"/>
                <a:ext cx="3257558" cy="21623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16" name="矩形 15"/>
          <p:cNvSpPr/>
          <p:nvPr/>
        </p:nvSpPr>
        <p:spPr>
          <a:xfrm>
            <a:off x="393841" y="648036"/>
            <a:ext cx="4060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递推法及三对角行列式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294797" y="2336267"/>
            <a:ext cx="1625697" cy="473704"/>
            <a:chOff x="1796292" y="3767307"/>
            <a:chExt cx="2119047" cy="622369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2076060" y="4261929"/>
              <a:ext cx="1639794" cy="706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2062858" y="4389673"/>
              <a:ext cx="1652995" cy="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+mn-ea"/>
                        </a:rPr>
                        <m:t>按</m:t>
                      </m:r>
                    </m:oMath>
                  </a14:m>
                  <a:r>
                    <a:rPr lang="zh-CN" altLang="en-US" sz="2000" dirty="0" smtClean="0">
                      <a:latin typeface="+mn-ea"/>
                      <a:ea typeface="+mn-ea"/>
                    </a:rPr>
                    <a:t>第一列展开</a:t>
                  </a:r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292" y="3767307"/>
                  <a:ext cx="2119047" cy="4043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67" t="-23529" r="-4135" b="-50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直接连接符 3"/>
          <p:cNvCxnSpPr/>
          <p:nvPr/>
        </p:nvCxnSpPr>
        <p:spPr>
          <a:xfrm>
            <a:off x="1621592" y="1296616"/>
            <a:ext cx="0" cy="251457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1171191" y="1614332"/>
            <a:ext cx="3526472" cy="715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5112580" y="3470709"/>
            <a:ext cx="3526472" cy="2514575"/>
            <a:chOff x="5138879" y="3472708"/>
            <a:chExt cx="3526472" cy="2514575"/>
          </a:xfrm>
        </p:grpSpPr>
        <p:cxnSp>
          <p:nvCxnSpPr>
            <p:cNvPr id="25" name="直接连接符 24"/>
            <p:cNvCxnSpPr/>
            <p:nvPr/>
          </p:nvCxnSpPr>
          <p:spPr>
            <a:xfrm flipH="1" flipV="1">
              <a:off x="5138879" y="3833280"/>
              <a:ext cx="3526472" cy="715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508104" y="3472708"/>
              <a:ext cx="0" cy="251457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6936129" y="2946218"/>
            <a:ext cx="1042273" cy="612648"/>
            <a:chOff x="6576089" y="813619"/>
            <a:chExt cx="1042273" cy="612648"/>
          </a:xfrm>
        </p:grpSpPr>
        <p:sp>
          <p:nvSpPr>
            <p:cNvPr id="10" name="圆角矩形标注 9"/>
            <p:cNvSpPr/>
            <p:nvPr/>
          </p:nvSpPr>
          <p:spPr>
            <a:xfrm>
              <a:off x="6640025" y="813619"/>
              <a:ext cx="914400" cy="612648"/>
            </a:xfrm>
            <a:prstGeom prst="wedgeRoundRectCallo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6576089" y="932824"/>
                  <a:ext cx="104227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阶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089" y="932824"/>
                  <a:ext cx="104227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/>
          <p:cNvGrpSpPr/>
          <p:nvPr/>
        </p:nvGrpSpPr>
        <p:grpSpPr>
          <a:xfrm>
            <a:off x="5724128" y="4049431"/>
            <a:ext cx="2914924" cy="2524871"/>
            <a:chOff x="5724128" y="4049431"/>
            <a:chExt cx="3143704" cy="2524871"/>
          </a:xfrm>
        </p:grpSpPr>
        <p:sp>
          <p:nvSpPr>
            <p:cNvPr id="13" name="圆角矩形 12"/>
            <p:cNvSpPr/>
            <p:nvPr/>
          </p:nvSpPr>
          <p:spPr>
            <a:xfrm>
              <a:off x="5724128" y="4049431"/>
              <a:ext cx="2569284" cy="18002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3" idx="2"/>
            </p:cNvCxnSpPr>
            <p:nvPr/>
          </p:nvCxnSpPr>
          <p:spPr>
            <a:xfrm>
              <a:off x="7008770" y="5849631"/>
              <a:ext cx="745980" cy="374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/>
                <p:cNvSpPr/>
                <p:nvPr/>
              </p:nvSpPr>
              <p:spPr>
                <a:xfrm>
                  <a:off x="7317471" y="6204970"/>
                  <a:ext cx="1550361" cy="369332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阶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5" name="矩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471" y="6204970"/>
                  <a:ext cx="155036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31376" y="2459378"/>
                <a:ext cx="757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6" y="2459378"/>
                <a:ext cx="75732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871" r="-2419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1745541" y="1812639"/>
            <a:ext cx="2569284" cy="2601841"/>
            <a:chOff x="1745541" y="1812639"/>
            <a:chExt cx="2569284" cy="2601841"/>
          </a:xfrm>
        </p:grpSpPr>
        <p:sp>
          <p:nvSpPr>
            <p:cNvPr id="40" name="圆角矩形 39"/>
            <p:cNvSpPr/>
            <p:nvPr/>
          </p:nvSpPr>
          <p:spPr>
            <a:xfrm>
              <a:off x="1745541" y="1812639"/>
              <a:ext cx="2569284" cy="18002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1748938" y="4045148"/>
                  <a:ext cx="643959" cy="369332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938" y="4045148"/>
                  <a:ext cx="6439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377" r="-1887" b="-1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/>
            <p:cNvCxnSpPr/>
            <p:nvPr/>
          </p:nvCxnSpPr>
          <p:spPr>
            <a:xfrm flipH="1">
              <a:off x="2123728" y="3627464"/>
              <a:ext cx="786396" cy="4219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920494" y="2504150"/>
                <a:ext cx="2653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1+1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494" y="2504150"/>
                <a:ext cx="26530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90" r="-1609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3498909" y="4468768"/>
                <a:ext cx="16952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1+2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09" y="4468768"/>
                <a:ext cx="1695271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79" r="-360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961692" y="5497663"/>
                <a:ext cx="314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𝒃𝒄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92" y="5497663"/>
                <a:ext cx="3149708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744" r="-58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组合 54"/>
          <p:cNvGrpSpPr/>
          <p:nvPr/>
        </p:nvGrpSpPr>
        <p:grpSpPr>
          <a:xfrm>
            <a:off x="4966314" y="2909436"/>
            <a:ext cx="4133179" cy="3857328"/>
            <a:chOff x="5148304" y="2858803"/>
            <a:chExt cx="4133179" cy="3857328"/>
          </a:xfrm>
        </p:grpSpPr>
        <p:sp>
          <p:nvSpPr>
            <p:cNvPr id="53" name="矩形 52"/>
            <p:cNvSpPr/>
            <p:nvPr/>
          </p:nvSpPr>
          <p:spPr>
            <a:xfrm>
              <a:off x="5285547" y="2858803"/>
              <a:ext cx="3995936" cy="3857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5148304" y="4444375"/>
                  <a:ext cx="12449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304" y="4444375"/>
                  <a:ext cx="124495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431" r="-1961" b="-180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"/>
              <p:cNvSpPr txBox="1"/>
              <p:nvPr/>
            </p:nvSpPr>
            <p:spPr>
              <a:xfrm>
                <a:off x="1249119" y="1394083"/>
                <a:ext cx="3257558" cy="2162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119" y="1394083"/>
                <a:ext cx="3257558" cy="216232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13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00052 0.05671 " pathEditMode="relative" rAng="0" ptsTypes="AA">
                                      <p:cBhvr>
                                        <p:cTn id="4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82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5" grpId="0"/>
      <p:bldP spid="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234595" y="1454862"/>
                <a:ext cx="4646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595" y="1454862"/>
                <a:ext cx="464678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16" name="矩形 15"/>
          <p:cNvSpPr/>
          <p:nvPr/>
        </p:nvSpPr>
        <p:spPr>
          <a:xfrm>
            <a:off x="393841" y="648036"/>
            <a:ext cx="4060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递推法及三对角行列式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1176842" y="1451073"/>
                <a:ext cx="314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𝒃𝒄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842" y="1451073"/>
                <a:ext cx="31497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547" r="-387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252011" y="2223967"/>
                <a:ext cx="4886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011" y="2223967"/>
                <a:ext cx="488665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868144" y="2210379"/>
                <a:ext cx="29152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210379"/>
                <a:ext cx="29152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301" t="-25000" r="-5439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3031678" y="2978597"/>
                <a:ext cx="35748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678" y="2978597"/>
                <a:ext cx="357482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874" t="-25000" r="-4259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031678" y="3660849"/>
                <a:ext cx="9767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=⋯⋯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678" y="3660849"/>
                <a:ext cx="97674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863" r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4164839" y="3660849"/>
                <a:ext cx="2629566" cy="376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)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839" y="3660849"/>
                <a:ext cx="2629566" cy="376321"/>
              </a:xfrm>
              <a:prstGeom prst="rect">
                <a:avLst/>
              </a:prstGeom>
              <a:blipFill rotWithShape="0">
                <a:blip r:embed="rId9"/>
                <a:stretch>
                  <a:fillRect l="-2546" t="-22951" r="-6250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462091" y="5352374"/>
                <a:ext cx="1687385" cy="657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91" y="5352374"/>
                <a:ext cx="1687385" cy="6572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2"/>
              <p:cNvSpPr txBox="1"/>
              <p:nvPr/>
            </p:nvSpPr>
            <p:spPr>
              <a:xfrm>
                <a:off x="1988945" y="5450190"/>
                <a:ext cx="1581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45" y="5450190"/>
                <a:ext cx="1581522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3615414" y="6150295"/>
                <a:ext cx="2360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414" y="6150295"/>
                <a:ext cx="236013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067" r="-517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2686034" y="4263548"/>
                <a:ext cx="6195346" cy="376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34" y="4263548"/>
                <a:ext cx="6195346" cy="376321"/>
              </a:xfrm>
              <a:prstGeom prst="rect">
                <a:avLst/>
              </a:prstGeom>
              <a:blipFill rotWithShape="0">
                <a:blip r:embed="rId13"/>
                <a:stretch>
                  <a:fillRect b="-3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020567" y="4831819"/>
                <a:ext cx="7424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567" y="4831819"/>
                <a:ext cx="74244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2459" r="-82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5580112" y="765570"/>
                <a:ext cx="259019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765570"/>
                <a:ext cx="259019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882" r="-706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4377846" y="811454"/>
            <a:ext cx="9784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1520" y="1820405"/>
            <a:ext cx="1897956" cy="2186775"/>
            <a:chOff x="251520" y="1820405"/>
            <a:chExt cx="1897956" cy="2186775"/>
          </a:xfrm>
        </p:grpSpPr>
        <p:cxnSp>
          <p:nvCxnSpPr>
            <p:cNvPr id="6" name="直接箭头连接符 5"/>
            <p:cNvCxnSpPr>
              <a:endCxn id="58" idx="0"/>
            </p:cNvCxnSpPr>
            <p:nvPr/>
          </p:nvCxnSpPr>
          <p:spPr>
            <a:xfrm flipH="1">
              <a:off x="1097842" y="1820405"/>
              <a:ext cx="1051634" cy="14481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51520" y="3268516"/>
                  <a:ext cx="1692643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1" dirty="0" smtClean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268516"/>
                  <a:ext cx="1692643" cy="73866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99" r="-1079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210061" y="2212033"/>
                <a:ext cx="185345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61" y="2212033"/>
                <a:ext cx="1853456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3289" r="-98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>
            <a:endCxn id="58" idx="0"/>
          </p:cNvCxnSpPr>
          <p:nvPr/>
        </p:nvCxnSpPr>
        <p:spPr>
          <a:xfrm flipH="1">
            <a:off x="1097842" y="1828360"/>
            <a:ext cx="2178014" cy="14401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"/>
              <p:cNvSpPr txBox="1"/>
              <p:nvPr/>
            </p:nvSpPr>
            <p:spPr>
              <a:xfrm>
                <a:off x="3445186" y="5437234"/>
                <a:ext cx="3688381" cy="46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186" y="5437234"/>
                <a:ext cx="3688381" cy="466666"/>
              </a:xfrm>
              <a:prstGeom prst="rect">
                <a:avLst/>
              </a:prstGeom>
              <a:blipFill rotWithShape="0"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2"/>
              <p:cNvSpPr txBox="1"/>
              <p:nvPr/>
            </p:nvSpPr>
            <p:spPr>
              <a:xfrm>
                <a:off x="3491880" y="5445189"/>
                <a:ext cx="3594994" cy="466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               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5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445189"/>
                <a:ext cx="3594994" cy="466666"/>
              </a:xfrm>
              <a:prstGeom prst="rect">
                <a:avLst/>
              </a:prstGeom>
              <a:blipFill rotWithShape="0">
                <a:blip r:embed="rId19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32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34" grpId="0"/>
      <p:bldP spid="39" grpId="0"/>
      <p:bldP spid="43" grpId="0"/>
      <p:bldP spid="46" grpId="0"/>
      <p:bldP spid="47" grpId="0"/>
      <p:bldP spid="48" grpId="0"/>
      <p:bldP spid="52" grpId="0"/>
      <p:bldP spid="53" grpId="0"/>
      <p:bldP spid="54" grpId="0"/>
      <p:bldP spid="55" grpId="0"/>
      <p:bldP spid="56" grpId="0" animBg="1"/>
      <p:bldP spid="2" grpId="0" animBg="1"/>
      <p:bldP spid="25" grpId="0" animBg="1"/>
      <p:bldP spid="33" grpId="0"/>
      <p:bldP spid="3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16" name="矩形 15"/>
          <p:cNvSpPr/>
          <p:nvPr/>
        </p:nvSpPr>
        <p:spPr>
          <a:xfrm>
            <a:off x="393841" y="648036"/>
            <a:ext cx="4060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递推法及三对角行列式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1730246" y="1537674"/>
                <a:ext cx="2590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246" y="1537674"/>
                <a:ext cx="259019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18" r="-706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076056" y="1570828"/>
                <a:ext cx="2590196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570828"/>
                <a:ext cx="259019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18" r="-706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710112" y="2338986"/>
                <a:ext cx="314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𝒃𝒄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12" y="2338986"/>
                <a:ext cx="31497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44" r="-58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上箭头 1"/>
          <p:cNvSpPr/>
          <p:nvPr/>
        </p:nvSpPr>
        <p:spPr>
          <a:xfrm>
            <a:off x="3058396" y="1934948"/>
            <a:ext cx="288032" cy="413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上箭头 41"/>
          <p:cNvSpPr/>
          <p:nvPr/>
        </p:nvSpPr>
        <p:spPr>
          <a:xfrm rot="3781059">
            <a:off x="4522617" y="1797867"/>
            <a:ext cx="304979" cy="8096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18888" y="1537674"/>
                <a:ext cx="5113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88" y="1537674"/>
                <a:ext cx="51135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238" r="-19048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4539927" y="1544369"/>
                <a:ext cx="5113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27" y="1544369"/>
                <a:ext cx="51135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238" r="-19048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115616" y="3205753"/>
                <a:ext cx="18333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−(2)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可得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205753"/>
                <a:ext cx="18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26667" r="-930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828325" y="4025723"/>
                <a:ext cx="40355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25" y="4025723"/>
                <a:ext cx="403559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53" r="-1057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5105068" y="4054498"/>
            <a:ext cx="978408" cy="30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6228184" y="3818132"/>
                <a:ext cx="2211951" cy="781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818132"/>
                <a:ext cx="2211951" cy="7814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569130" y="4986036"/>
                <a:ext cx="2510111" cy="822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130" y="4986036"/>
                <a:ext cx="2510111" cy="82240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7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2" grpId="0" animBg="1"/>
      <p:bldP spid="3" grpId="0"/>
      <p:bldP spid="44" grpId="0"/>
      <p:bldP spid="45" grpId="0"/>
      <p:bldP spid="46" grpId="0"/>
      <p:bldP spid="4" grpId="0" animBg="1"/>
      <p:bldP spid="4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375"/>
            <a:ext cx="9144000" cy="4286250"/>
          </a:xfrm>
          <a:prstGeom prst="rect">
            <a:avLst/>
          </a:prstGeom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95288" y="2349500"/>
            <a:ext cx="8229600" cy="1143000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1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2.3 </a:t>
            </a:r>
            <a:r>
              <a:rPr lang="zh-CN" alt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行列式的计算</a:t>
            </a:r>
          </a:p>
        </p:txBody>
      </p:sp>
    </p:spTree>
    <p:extLst>
      <p:ext uri="{BB962C8B-B14F-4D97-AF65-F5344CB8AC3E}">
        <p14:creationId xmlns:p14="http://schemas.microsoft.com/office/powerpoint/2010/main" val="36738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16" name="矩形 15"/>
          <p:cNvSpPr/>
          <p:nvPr/>
        </p:nvSpPr>
        <p:spPr>
          <a:xfrm>
            <a:off x="393841" y="648036"/>
            <a:ext cx="4060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递推法及三对角行列式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1730246" y="1537674"/>
                <a:ext cx="2590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246" y="1537674"/>
                <a:ext cx="259019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18" r="-706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832254" y="1563339"/>
                <a:ext cx="136815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 smtClean="0"/>
                  <a:t> 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254" y="1563339"/>
                <a:ext cx="136815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804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710112" y="2338986"/>
                <a:ext cx="3149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𝒃𝒄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12" y="2338986"/>
                <a:ext cx="314970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44" r="-58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上箭头 1"/>
          <p:cNvSpPr/>
          <p:nvPr/>
        </p:nvSpPr>
        <p:spPr>
          <a:xfrm>
            <a:off x="3058396" y="1934948"/>
            <a:ext cx="288032" cy="413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147768" y="3112356"/>
                <a:ext cx="14832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68" y="3112356"/>
                <a:ext cx="148322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689" r="-286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627784" y="3112356"/>
                <a:ext cx="2832442" cy="374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×(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3112356"/>
                <a:ext cx="2832442" cy="374783"/>
              </a:xfrm>
              <a:prstGeom prst="rect">
                <a:avLst/>
              </a:prstGeom>
              <a:blipFill rotWithShape="0">
                <a:blip r:embed="rId7"/>
                <a:stretch>
                  <a:fillRect l="-2581" t="-22951" r="-559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609978" y="3777231"/>
                <a:ext cx="2791277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78" y="3777231"/>
                <a:ext cx="2791277" cy="374526"/>
              </a:xfrm>
              <a:prstGeom prst="rect">
                <a:avLst/>
              </a:prstGeom>
              <a:blipFill rotWithShape="0">
                <a:blip r:embed="rId8"/>
                <a:stretch>
                  <a:fillRect l="-437" r="-218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609978" y="4382990"/>
                <a:ext cx="2252347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78" y="4382990"/>
                <a:ext cx="2252347" cy="374526"/>
              </a:xfrm>
              <a:prstGeom prst="rect">
                <a:avLst/>
              </a:prstGeom>
              <a:blipFill rotWithShape="0">
                <a:blip r:embed="rId9"/>
                <a:stretch>
                  <a:fillRect l="-541" r="-270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653992" y="4986152"/>
                <a:ext cx="9767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=⋯⋯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92" y="4986152"/>
                <a:ext cx="97674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863" r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715944" y="4986152"/>
                <a:ext cx="3048334" cy="374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944" y="4986152"/>
                <a:ext cx="3048334" cy="374783"/>
              </a:xfrm>
              <a:prstGeom prst="rect">
                <a:avLst/>
              </a:prstGeom>
              <a:blipFill rotWithShape="0">
                <a:blip r:embed="rId11"/>
                <a:stretch>
                  <a:fillRect l="-400" r="-400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444208" y="2927690"/>
                <a:ext cx="24710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927690"/>
                <a:ext cx="247106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975" r="-741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669400" y="5650770"/>
                <a:ext cx="25942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00" y="5650770"/>
                <a:ext cx="2594236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471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300235" y="5650770"/>
                <a:ext cx="1740861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m:oMathPara>
                </a14:m>
                <a:endParaRPr lang="zh-CN" alt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35" y="5650770"/>
                <a:ext cx="1740861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049" r="-350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9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/>
      <p:bldP spid="20" grpId="0"/>
      <p:bldP spid="21" grpId="0"/>
      <p:bldP spid="24" grpId="0"/>
      <p:bldP spid="26" grpId="0"/>
      <p:bldP spid="27" grpId="0"/>
      <p:bldP spid="33" grpId="0"/>
      <p:bldP spid="34" grpId="0"/>
      <p:bldP spid="3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"/>
              <p:cNvSpPr txBox="1"/>
              <p:nvPr/>
            </p:nvSpPr>
            <p:spPr>
              <a:xfrm>
                <a:off x="1028692" y="1628800"/>
                <a:ext cx="3257558" cy="2162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92" y="1628800"/>
                <a:ext cx="3257558" cy="21623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393841" y="648036"/>
            <a:ext cx="4060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递推法及三对角行列式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14601" y="2443265"/>
                <a:ext cx="757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1" y="2443265"/>
                <a:ext cx="75732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065" r="-2419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4286250" y="1877553"/>
                <a:ext cx="3977307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/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1877553"/>
                <a:ext cx="3977307" cy="16648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1767619" y="4086088"/>
            <a:ext cx="5373651" cy="377667"/>
            <a:chOff x="1694002" y="4983849"/>
            <a:chExt cx="5373651" cy="377667"/>
          </a:xfrm>
        </p:grpSpPr>
        <p:sp>
          <p:nvSpPr>
            <p:cNvPr id="3" name="矩形 2"/>
            <p:cNvSpPr/>
            <p:nvPr/>
          </p:nvSpPr>
          <p:spPr>
            <a:xfrm>
              <a:off x="3419872" y="4983849"/>
              <a:ext cx="2376264" cy="37766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1694002" y="4983849"/>
                  <a:ext cx="5373651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+mn-ea"/>
                        </a:rPr>
                        <m:t>其中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𝒃𝒄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=0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+mn-ea"/>
                        </a:rPr>
                        <m:t>的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两个根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002" y="4983849"/>
                  <a:ext cx="5373651" cy="3776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38" t="-22581" r="-2497" b="-483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731088" y="4691479"/>
                <a:ext cx="33836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+mn-ea"/>
                      </a:rPr>
                      <m:t>即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 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88" y="4691479"/>
                <a:ext cx="338368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964" r="-1982" b="-3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561375" y="5982200"/>
                <a:ext cx="2913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3=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 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2×3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375" y="5982200"/>
                <a:ext cx="291387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556" r="-251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475656" y="5957920"/>
                <a:ext cx="2542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+mn-ea"/>
                      </a:rPr>
                      <m:t>=5 ,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957920"/>
                <a:ext cx="254217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878" r="-3357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4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415952" y="429632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894926" y="79981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729" y="264640"/>
            <a:ext cx="45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图片素材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402" y="106087"/>
            <a:ext cx="5596874" cy="67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6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2.2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行列式的性质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4200" y="697333"/>
            <a:ext cx="8831811" cy="1745158"/>
            <a:chOff x="458011" y="720660"/>
            <a:chExt cx="8831811" cy="1745158"/>
          </a:xfrm>
        </p:grpSpPr>
        <p:grpSp>
          <p:nvGrpSpPr>
            <p:cNvPr id="6" name="组合 5"/>
            <p:cNvGrpSpPr/>
            <p:nvPr/>
          </p:nvGrpSpPr>
          <p:grpSpPr>
            <a:xfrm>
              <a:off x="458011" y="813495"/>
              <a:ext cx="2322465" cy="1010577"/>
              <a:chOff x="390072" y="-1454115"/>
              <a:chExt cx="1025228" cy="3293431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90072" y="-1454115"/>
                <a:ext cx="670285" cy="1504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提高题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5.</a:t>
                </a:r>
                <a:endParaRPr lang="zh-CN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82225" y="334768"/>
                <a:ext cx="933075" cy="1504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已知行列式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2470198" y="720660"/>
                  <a:ext cx="6819624" cy="17451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𝑐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𝑑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𝑒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6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+mn-ea"/>
                          </a:rPr>
                          <m:t>，求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(1)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198" y="720660"/>
                  <a:ext cx="6819624" cy="174515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285421" y="3539889"/>
                <a:ext cx="259023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421" y="3539889"/>
                <a:ext cx="259023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994403" y="3514860"/>
                <a:ext cx="3297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03" y="3514860"/>
                <a:ext cx="329757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4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/>
          <p:cNvCxnSpPr/>
          <p:nvPr/>
        </p:nvCxnSpPr>
        <p:spPr>
          <a:xfrm>
            <a:off x="3131840" y="1376385"/>
            <a:ext cx="20974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776954" y="4351817"/>
                <a:ext cx="2090637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𝑋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+3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=4</m:t>
                              </m:r>
                            </m:e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𝑋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954" y="4351817"/>
                <a:ext cx="2090637" cy="9161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309884" y="1815973"/>
                <a:ext cx="27626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84" y="1815973"/>
                <a:ext cx="2762679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/>
          <p:cNvCxnSpPr/>
          <p:nvPr/>
        </p:nvCxnSpPr>
        <p:spPr>
          <a:xfrm>
            <a:off x="3131840" y="2132856"/>
            <a:ext cx="209742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>
            <a:off x="5860973" y="4731453"/>
            <a:ext cx="97840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962177" y="4381391"/>
                <a:ext cx="144021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177" y="4381391"/>
                <a:ext cx="1440216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863642" y="4833309"/>
                <a:ext cx="144021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42" y="4833309"/>
                <a:ext cx="1440216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755056" y="5783940"/>
                <a:ext cx="44298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类似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+mn-ea"/>
                      </a:rPr>
                      <m:t>可得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56" y="5783940"/>
                <a:ext cx="4429802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201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069534" y="2747843"/>
                <a:ext cx="48129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34" y="2747843"/>
                <a:ext cx="4812921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521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82541" y="2736101"/>
                <a:ext cx="287604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按第二行展开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  <a:ea typeface="+mn-ea"/>
                      </a:rPr>
                      <m:t>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</m:oMath>
                </a14:m>
                <a:endParaRPr lang="zh-CN" altLang="en-US" sz="2400" i="1" dirty="0">
                  <a:latin typeface="+mn-ea"/>
                  <a:ea typeface="+mn-ea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41" y="2736101"/>
                <a:ext cx="2876044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2966"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4086392" y="4862433"/>
            <a:ext cx="1651785" cy="425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67591" y="2747843"/>
            <a:ext cx="2014864" cy="425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0" grpId="0"/>
      <p:bldP spid="7" grpId="0" animBg="1"/>
      <p:bldP spid="27" grpId="0" animBg="1"/>
      <p:bldP spid="28" grpId="0" animBg="1"/>
      <p:bldP spid="31" grpId="0"/>
      <p:bldP spid="32" grpId="0"/>
      <p:bldP spid="33" grpId="0"/>
      <p:bldP spid="8" grpId="0" animBg="1"/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16" name="矩形 15"/>
          <p:cNvSpPr/>
          <p:nvPr/>
        </p:nvSpPr>
        <p:spPr>
          <a:xfrm>
            <a:off x="393841" y="648036"/>
            <a:ext cx="4060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递推法及三对角行列式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094436" y="2364550"/>
                <a:ext cx="1472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36" y="2364550"/>
                <a:ext cx="147283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149" r="-332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574452" y="2364550"/>
                <a:ext cx="25699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2×(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452" y="2364550"/>
                <a:ext cx="25699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028" t="-25000" r="-6398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1528917" y="3057566"/>
                <a:ext cx="35974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917" y="3057566"/>
                <a:ext cx="359746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1724848" y="1554204"/>
                <a:ext cx="2542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848" y="1554204"/>
                <a:ext cx="254217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80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556646" y="3635184"/>
                <a:ext cx="49980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646" y="3635184"/>
                <a:ext cx="4998035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707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289711" y="1564180"/>
                <a:ext cx="9569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711" y="1564180"/>
                <a:ext cx="95692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6369" r="-254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035275" y="3057566"/>
                <a:ext cx="110434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275" y="3057566"/>
                <a:ext cx="1104340" cy="377667"/>
              </a:xfrm>
              <a:prstGeom prst="rect">
                <a:avLst/>
              </a:prstGeom>
              <a:blipFill rotWithShape="0">
                <a:blip r:embed="rId9"/>
                <a:stretch>
                  <a:fillRect l="-5525" r="-2210" b="-1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600660" y="4238346"/>
                <a:ext cx="9767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=⋯⋯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660" y="4238346"/>
                <a:ext cx="97674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875" r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562462" y="4841508"/>
                <a:ext cx="558652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462" y="4841508"/>
                <a:ext cx="5586529" cy="377667"/>
              </a:xfrm>
              <a:prstGeom prst="rect">
                <a:avLst/>
              </a:prstGeom>
              <a:blipFill rotWithShape="0">
                <a:blip r:embed="rId11"/>
                <a:stretch>
                  <a:fillRect r="-1418" b="-3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475656" y="5517232"/>
                <a:ext cx="69285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×3+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517232"/>
                <a:ext cx="69285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831882" y="1581932"/>
                <a:ext cx="9857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882" y="1581932"/>
                <a:ext cx="98571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6211" r="-6832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912002" y="1571956"/>
                <a:ext cx="1105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=3+2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002" y="1571956"/>
                <a:ext cx="1105559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657" r="-552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5536416" y="2259854"/>
                <a:ext cx="3136884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16" y="2259854"/>
                <a:ext cx="3136884" cy="377667"/>
              </a:xfrm>
              <a:prstGeom prst="rect">
                <a:avLst/>
              </a:prstGeom>
              <a:blipFill rotWithShape="0">
                <a:blip r:embed="rId15"/>
                <a:stretch>
                  <a:fillRect l="-1553" r="-2718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7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3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9" grpId="0"/>
      <p:bldP spid="3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16" name="矩形 15"/>
          <p:cNvSpPr/>
          <p:nvPr/>
        </p:nvSpPr>
        <p:spPr>
          <a:xfrm>
            <a:off x="393841" y="648036"/>
            <a:ext cx="4060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+mn-ea"/>
              </a:rPr>
              <a:t>递推法及三对角行列式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259632" y="1916832"/>
                <a:ext cx="7329827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916832"/>
                <a:ext cx="7329827" cy="377667"/>
              </a:xfrm>
              <a:prstGeom prst="rect">
                <a:avLst/>
              </a:prstGeom>
              <a:blipFill rotWithShape="0">
                <a:blip r:embed="rId3"/>
                <a:stretch>
                  <a:fillRect l="-416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123728" y="5229200"/>
                <a:ext cx="1119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229200"/>
                <a:ext cx="11192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43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523324" y="4927356"/>
                <a:ext cx="1862241" cy="91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24" y="4927356"/>
                <a:ext cx="1862241" cy="9104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763688" y="2670743"/>
                <a:ext cx="272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670743"/>
                <a:ext cx="272876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46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770375" y="3347134"/>
                <a:ext cx="2218556" cy="1368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0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b="0" i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375" y="3347134"/>
                <a:ext cx="2218556" cy="13685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991753" y="3877315"/>
                <a:ext cx="2047997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753" y="3877315"/>
                <a:ext cx="2047997" cy="377667"/>
              </a:xfrm>
              <a:prstGeom prst="rect">
                <a:avLst/>
              </a:prstGeom>
              <a:blipFill rotWithShape="0">
                <a:blip r:embed="rId8"/>
                <a:stretch>
                  <a:fillRect l="-595" r="-893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6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22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67660" y="2636912"/>
            <a:ext cx="4916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  基本计算方法</a:t>
            </a:r>
            <a:endParaRPr lang="zh-CN" altLang="en-US" sz="4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6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172994" y="766220"/>
            <a:ext cx="6423342" cy="12968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1547664" y="822619"/>
                <a:ext cx="5871007" cy="567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0" dirty="0" smtClean="0"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  <a:ea typeface="+mn-ea"/>
                  </a:rPr>
                  <a:t>是上三角矩阵，证明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822619"/>
                <a:ext cx="5871007" cy="567912"/>
              </a:xfrm>
              <a:prstGeom prst="rect">
                <a:avLst/>
              </a:prstGeom>
              <a:blipFill rotWithShape="0">
                <a:blip r:embed="rId3"/>
                <a:stretch>
                  <a:fillRect t="-2151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251520" y="2293654"/>
            <a:ext cx="3180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证明： 数学归纳法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3" name="矩形 2"/>
          <p:cNvSpPr/>
          <p:nvPr/>
        </p:nvSpPr>
        <p:spPr>
          <a:xfrm>
            <a:off x="1172994" y="832252"/>
            <a:ext cx="87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2-2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551155" y="1557694"/>
                <a:ext cx="38640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+mn-ea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55" y="1557694"/>
                <a:ext cx="386402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175931" y="2293654"/>
                <a:ext cx="1800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  <a:ea typeface="+mn-ea"/>
                        </a:rPr>
                        <m:t>当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2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+mn-ea"/>
                        </a:rPr>
                        <m:t>时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31" y="2293654"/>
                <a:ext cx="180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724410" y="2186522"/>
                <a:ext cx="1728192" cy="749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10" y="2186522"/>
                <a:ext cx="1728192" cy="749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86109" y="2285664"/>
                <a:ext cx="16650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09" y="2285664"/>
                <a:ext cx="166506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7662580" y="2301645"/>
            <a:ext cx="1584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显然成立。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264327" y="3043283"/>
                <a:ext cx="54802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 smtClean="0">
                    <a:latin typeface="+mn-ea"/>
                    <a:ea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时成立，则当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</m:oMath>
                </a14:m>
                <a:r>
                  <a:rPr lang="zh-CN" altLang="en-US" sz="2400" dirty="0" smtClean="0">
                    <a:latin typeface="+mn-ea"/>
                    <a:ea typeface="+mn-ea"/>
                  </a:rPr>
                  <a:t>时</a:t>
                </a:r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327" y="3043283"/>
                <a:ext cx="5480265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/>
              <p:cNvSpPr txBox="1"/>
              <p:nvPr/>
            </p:nvSpPr>
            <p:spPr>
              <a:xfrm>
                <a:off x="161403" y="3769769"/>
                <a:ext cx="3021661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03" y="3769769"/>
                <a:ext cx="3021661" cy="145315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3106797" y="4149082"/>
            <a:ext cx="1653310" cy="615553"/>
            <a:chOff x="2062858" y="3812647"/>
            <a:chExt cx="1612924" cy="859560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2109891" y="3812647"/>
                  <a:ext cx="1565891" cy="8595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0">
                          <a:latin typeface="Cambria Math" panose="02040503050406030204" pitchFamily="18" charset="0"/>
                          <a:ea typeface="+mn-ea"/>
                        </a:rPr>
                        <m:t>按</m:t>
                      </m:r>
                    </m:oMath>
                  </a14:m>
                  <a:r>
                    <a:rPr lang="zh-CN" altLang="en-US" sz="2000" dirty="0" smtClean="0">
                      <a:latin typeface="+mn-ea"/>
                      <a:ea typeface="+mn-ea"/>
                    </a:rPr>
                    <a:t>第一列展开</a:t>
                  </a:r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891" y="3812647"/>
                  <a:ext cx="1565891" cy="85956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844" t="-11881" r="-53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"/>
              <p:cNvSpPr txBox="1"/>
              <p:nvPr/>
            </p:nvSpPr>
            <p:spPr>
              <a:xfrm>
                <a:off x="6043785" y="3736349"/>
                <a:ext cx="3028778" cy="1453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785" y="3736349"/>
                <a:ext cx="3028778" cy="145315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691565" y="4246353"/>
                <a:ext cx="16650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1+1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565" y="4246353"/>
                <a:ext cx="1665064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云形标注 10"/>
              <p:cNvSpPr/>
              <p:nvPr/>
            </p:nvSpPr>
            <p:spPr>
              <a:xfrm>
                <a:off x="8028384" y="2996952"/>
                <a:ext cx="914400" cy="612648"/>
              </a:xfrm>
              <a:prstGeom prst="cloudCallou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阶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云形标注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2996952"/>
                <a:ext cx="914400" cy="612648"/>
              </a:xfrm>
              <a:prstGeom prst="cloudCallou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459887" y="5415121"/>
            <a:ext cx="3180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由假设条件可得</a:t>
            </a:r>
            <a:endParaRPr lang="zh-CN" altLang="en-US" sz="240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3592085" y="5409391"/>
                <a:ext cx="38640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085" y="5409391"/>
                <a:ext cx="3864024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760107" y="5449423"/>
            <a:ext cx="432048" cy="480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640429" y="326713"/>
            <a:ext cx="1147595" cy="967204"/>
            <a:chOff x="3640429" y="326713"/>
            <a:chExt cx="1147595" cy="967204"/>
          </a:xfrm>
        </p:grpSpPr>
        <p:sp>
          <p:nvSpPr>
            <p:cNvPr id="24" name="椭圆 23"/>
            <p:cNvSpPr/>
            <p:nvPr/>
          </p:nvSpPr>
          <p:spPr>
            <a:xfrm>
              <a:off x="4355976" y="809739"/>
              <a:ext cx="432048" cy="4841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3929197" y="561214"/>
              <a:ext cx="530439" cy="3038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640429" y="326713"/>
              <a:ext cx="446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下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1043608" y="4149080"/>
            <a:ext cx="2063189" cy="10738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2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75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2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4" grpId="0"/>
      <p:bldP spid="85" grpId="0"/>
      <p:bldP spid="3" grpId="0"/>
      <p:bldP spid="20" grpId="0"/>
      <p:bldP spid="29" grpId="0"/>
      <p:bldP spid="14" grpId="0"/>
      <p:bldP spid="15" grpId="0"/>
      <p:bldP spid="16" grpId="0"/>
      <p:bldP spid="17" grpId="0"/>
      <p:bldP spid="18" grpId="0"/>
      <p:bldP spid="33" grpId="0"/>
      <p:bldP spid="34" grpId="0"/>
      <p:bldP spid="11" grpId="0" animBg="1"/>
      <p:bldP spid="35" grpId="0"/>
      <p:bldP spid="36" grpId="0"/>
      <p:bldP spid="12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1"/>
          <p:cNvGrpSpPr>
            <a:grpSpLocks/>
          </p:cNvGrpSpPr>
          <p:nvPr/>
        </p:nvGrpSpPr>
        <p:grpSpPr bwMode="auto">
          <a:xfrm>
            <a:off x="4449220" y="551953"/>
            <a:ext cx="4786313" cy="71438"/>
            <a:chOff x="6228184" y="477240"/>
            <a:chExt cx="2843808" cy="7144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1966730" y="1124744"/>
                <a:ext cx="23762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b="0" dirty="0" smtClean="0">
                    <a:ea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sz="2400" b="0" dirty="0" smtClean="0">
                    <a:ea typeface="+mn-ea"/>
                  </a:rPr>
                  <a:t>阶行列式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730" y="1124744"/>
                <a:ext cx="237626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57" t="-10667" r="-25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572036" y="176213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2.3   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行列式的</a:t>
            </a:r>
            <a:r>
              <a:rPr lang="zh-CN" altLang="en-US" dirty="0">
                <a:latin typeface="Cambria" panose="02040503050406030204" pitchFamily="18" charset="0"/>
                <a:ea typeface="华文楷体" panose="02010600040101010101" pitchFamily="2" charset="-122"/>
              </a:rPr>
              <a:t>计算</a:t>
            </a:r>
          </a:p>
        </p:txBody>
      </p:sp>
      <p:sp>
        <p:nvSpPr>
          <p:cNvPr id="3" name="矩形 2"/>
          <p:cNvSpPr/>
          <p:nvPr/>
        </p:nvSpPr>
        <p:spPr>
          <a:xfrm>
            <a:off x="1208973" y="1106942"/>
            <a:ext cx="877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+mn-ea"/>
              </a:rPr>
              <a:t>2-3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/>
              <p:cNvSpPr txBox="1"/>
              <p:nvPr/>
            </p:nvSpPr>
            <p:spPr>
              <a:xfrm>
                <a:off x="1175737" y="1675579"/>
                <a:ext cx="3249543" cy="2138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37" y="1675579"/>
                <a:ext cx="3249543" cy="21380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4421350" y="2379888"/>
            <a:ext cx="1590810" cy="431273"/>
            <a:chOff x="2005550" y="3787445"/>
            <a:chExt cx="1737764" cy="602231"/>
          </a:xfrm>
          <a:noFill/>
        </p:grpSpPr>
        <p:cxnSp>
          <p:nvCxnSpPr>
            <p:cNvPr id="21" name="直接连接符 20"/>
            <p:cNvCxnSpPr/>
            <p:nvPr/>
          </p:nvCxnSpPr>
          <p:spPr>
            <a:xfrm flipV="1">
              <a:off x="2076060" y="4254374"/>
              <a:ext cx="1572714" cy="7554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062858" y="4389674"/>
              <a:ext cx="1585916" cy="2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2005550" y="3787445"/>
                  <a:ext cx="1737764" cy="429781"/>
                </a:xfrm>
                <a:prstGeom prst="rect">
                  <a:avLst/>
                </a:prstGeom>
                <a:grp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000" i="0">
                          <a:latin typeface="Cambria Math" panose="02040503050406030204" pitchFamily="18" charset="0"/>
                          <a:ea typeface="+mn-ea"/>
                        </a:rPr>
                        <m:t>按</m:t>
                      </m:r>
                    </m:oMath>
                  </a14:m>
                  <a:r>
                    <a:rPr lang="zh-CN" altLang="en-US" sz="2000" dirty="0" smtClean="0">
                      <a:latin typeface="+mn-ea"/>
                      <a:ea typeface="+mn-ea"/>
                    </a:rPr>
                    <a:t>第一列展开</a:t>
                  </a:r>
                  <a:endParaRPr lang="zh-CN" altLang="en-US" sz="20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550" y="3787445"/>
                  <a:ext cx="1737764" cy="42978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897" t="-23529" r="-6513" b="-50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"/>
              <p:cNvSpPr txBox="1"/>
              <p:nvPr/>
            </p:nvSpPr>
            <p:spPr>
              <a:xfrm>
                <a:off x="5753870" y="4095125"/>
                <a:ext cx="2778838" cy="1777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7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870" y="4095125"/>
                <a:ext cx="2778838" cy="17771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342539" y="4730092"/>
                <a:ext cx="158698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1+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1" i="1" dirty="0" smtClean="0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33CC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539" y="4730092"/>
                <a:ext cx="158698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747" r="-1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"/>
              <p:cNvSpPr txBox="1"/>
              <p:nvPr/>
            </p:nvSpPr>
            <p:spPr>
              <a:xfrm>
                <a:off x="1727659" y="4072349"/>
                <a:ext cx="2778838" cy="1777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1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59" y="4072349"/>
                <a:ext cx="2778838" cy="177715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304631" y="4709154"/>
                <a:ext cx="16020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1+1</m:t>
                          </m:r>
                        </m:sup>
                      </m:sSup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𝒂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1" y="4709154"/>
                <a:ext cx="1602024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8365" r="-4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云形标注 42"/>
              <p:cNvSpPr/>
              <p:nvPr/>
            </p:nvSpPr>
            <p:spPr>
              <a:xfrm>
                <a:off x="6912235" y="3124958"/>
                <a:ext cx="1512168" cy="612648"/>
              </a:xfrm>
              <a:prstGeom prst="cloudCallout">
                <a:avLst>
                  <a:gd name="adj1" fmla="val -35506"/>
                  <a:gd name="adj2" fmla="val 108593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阶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云形标注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235" y="3124958"/>
                <a:ext cx="1512168" cy="612648"/>
              </a:xfrm>
              <a:prstGeom prst="cloudCallout">
                <a:avLst>
                  <a:gd name="adj1" fmla="val -35506"/>
                  <a:gd name="adj2" fmla="val 108593"/>
                </a:avLst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云形标注 43"/>
              <p:cNvSpPr/>
              <p:nvPr/>
            </p:nvSpPr>
            <p:spPr>
              <a:xfrm>
                <a:off x="191891" y="3856331"/>
                <a:ext cx="1512168" cy="612648"/>
              </a:xfrm>
              <a:prstGeom prst="cloudCallout">
                <a:avLst>
                  <a:gd name="adj1" fmla="val 67203"/>
                  <a:gd name="adj2" fmla="val 53720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</a:rPr>
                  <a:t>阶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云形标注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1" y="3856331"/>
                <a:ext cx="1512168" cy="612648"/>
              </a:xfrm>
              <a:prstGeom prst="cloudCallout">
                <a:avLst>
                  <a:gd name="adj1" fmla="val 67203"/>
                  <a:gd name="adj2" fmla="val 53720"/>
                </a:avLst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165718" y="6103995"/>
                <a:ext cx="9939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18" y="6103995"/>
                <a:ext cx="993989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957811" y="6103995"/>
                <a:ext cx="17281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811" y="6103995"/>
                <a:ext cx="1728192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5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2"/>
              <p:cNvSpPr txBox="1"/>
              <p:nvPr/>
            </p:nvSpPr>
            <p:spPr>
              <a:xfrm>
                <a:off x="1213889" y="1683017"/>
                <a:ext cx="3181191" cy="21305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FF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89" y="1683017"/>
                <a:ext cx="3181191" cy="21305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1768526" y="2047506"/>
            <a:ext cx="2407405" cy="17660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1734346" y="1695668"/>
            <a:ext cx="2407405" cy="1766031"/>
          </a:xfrm>
          <a:prstGeom prst="round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8730" y="369525"/>
            <a:ext cx="2417650" cy="492443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FF0000"/>
                </a:solidFill>
              </a:rPr>
              <a:t>1.1 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按行列展开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427225" y="1885262"/>
            <a:ext cx="274870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547664" y="1683017"/>
            <a:ext cx="0" cy="227681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393045" y="3645024"/>
            <a:ext cx="2748706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577717" y="1699415"/>
            <a:ext cx="0" cy="2276818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直角三角形 8"/>
          <p:cNvSpPr/>
          <p:nvPr/>
        </p:nvSpPr>
        <p:spPr>
          <a:xfrm rot="10800000">
            <a:off x="2075050" y="2229185"/>
            <a:ext cx="2025023" cy="1475551"/>
          </a:xfrm>
          <a:prstGeom prst="rt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>
            <a:off x="1987176" y="1860217"/>
            <a:ext cx="2025023" cy="1475551"/>
          </a:xfrm>
          <a:prstGeom prst="rtTriangle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2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7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2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1" grpId="0"/>
      <p:bldP spid="42" grpId="0"/>
      <p:bldP spid="43" grpId="0" animBg="1"/>
      <p:bldP spid="44" grpId="0" animBg="1"/>
      <p:bldP spid="45" grpId="0"/>
      <p:bldP spid="46" grpId="0"/>
      <p:bldP spid="48" grpId="0" animBg="1"/>
      <p:bldP spid="2" grpId="0" animBg="1"/>
      <p:bldP spid="2" grpId="1" animBg="1"/>
      <p:bldP spid="47" grpId="0" animBg="1"/>
      <p:bldP spid="9" grpId="0" animBg="1"/>
      <p:bldP spid="9" grpId="1" animBg="1"/>
      <p:bldP spid="35" grpId="0" animBg="1"/>
      <p:bldP spid="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0" descr="C:\Documents and Settings\bdong\Local Settings\Temporary Internet Files\Content.IE5\KE7VZXOH\MC900445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662086"/>
            <a:ext cx="264318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组合 1"/>
          <p:cNvGrpSpPr>
            <a:grpSpLocks/>
          </p:cNvGrpSpPr>
          <p:nvPr/>
        </p:nvGrpSpPr>
        <p:grpSpPr bwMode="auto">
          <a:xfrm>
            <a:off x="4286250" y="546103"/>
            <a:ext cx="4786313" cy="71438"/>
            <a:chOff x="6228184" y="477240"/>
            <a:chExt cx="2843808" cy="7144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299869" y="477240"/>
              <a:ext cx="2664596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28184" y="548680"/>
              <a:ext cx="2843808" cy="0"/>
            </a:xfrm>
            <a:prstGeom prst="line">
              <a:avLst/>
            </a:prstGeom>
            <a:ln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91074" y="852365"/>
            <a:ext cx="7405262" cy="534023"/>
            <a:chOff x="187888" y="-141272"/>
            <a:chExt cx="3170510" cy="1740360"/>
          </a:xfrm>
        </p:grpSpPr>
        <p:sp>
          <p:nvSpPr>
            <p:cNvPr id="45" name="矩形 44"/>
            <p:cNvSpPr/>
            <p:nvPr/>
          </p:nvSpPr>
          <p:spPr>
            <a:xfrm>
              <a:off x="187888" y="-141272"/>
              <a:ext cx="670285" cy="1504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例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1-11</a:t>
              </a:r>
              <a:endParaRPr lang="zh-CN" altLang="en-US" sz="2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/>
                <p:cNvSpPr/>
                <p:nvPr/>
              </p:nvSpPr>
              <p:spPr>
                <a:xfrm>
                  <a:off x="686095" y="-141272"/>
                  <a:ext cx="2672303" cy="17403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2400" dirty="0" smtClean="0">
                      <a:latin typeface="+mn-ea"/>
                      <a:ea typeface="+mn-ea"/>
                    </a:rPr>
                    <a:t>仅用倍加行变换将矩阵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</m:oMath>
                  </a14:m>
                  <a:r>
                    <a:rPr lang="zh-CN" altLang="en-US" sz="2400" dirty="0" smtClean="0">
                      <a:latin typeface="+mn-ea"/>
                      <a:ea typeface="+mn-ea"/>
                    </a:rPr>
                    <a:t>化为上三角阵，其中</a:t>
                  </a:r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95" y="-141272"/>
                  <a:ext cx="2672303" cy="17403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79" t="-9195" r="-977" b="-126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2"/>
          <p:cNvSpPr txBox="1">
            <a:spLocks noChangeArrowheads="1"/>
          </p:cNvSpPr>
          <p:nvPr/>
        </p:nvSpPr>
        <p:spPr bwMode="auto">
          <a:xfrm>
            <a:off x="4765224" y="196452"/>
            <a:ext cx="4120600" cy="369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1.3</a:t>
            </a:r>
            <a:r>
              <a:rPr lang="zh-CN" altLang="en-US" dirty="0" smtClean="0">
                <a:latin typeface="Cambria" panose="02040503050406030204" pitchFamily="18" charset="0"/>
                <a:ea typeface="华文楷体" panose="02010600040101010101" pitchFamily="2" charset="-122"/>
              </a:rPr>
              <a:t>    初等变换与初等阵</a:t>
            </a:r>
            <a:endParaRPr lang="zh-CN" altLang="en-US" dirty="0">
              <a:latin typeface="Cambria" panose="020405030504060302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77622" y="1733781"/>
            <a:ext cx="1076577" cy="485084"/>
            <a:chOff x="5036388" y="2178832"/>
            <a:chExt cx="1076577" cy="485084"/>
          </a:xfrm>
        </p:grpSpPr>
        <p:cxnSp>
          <p:nvCxnSpPr>
            <p:cNvPr id="13" name="直接箭头连接符 12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5036388" y="2178832"/>
                  <a:ext cx="10765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076577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850651" y="1671745"/>
                <a:ext cx="2090957" cy="1066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651" y="1671745"/>
                <a:ext cx="2090957" cy="106657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53285" y="1660089"/>
                <a:ext cx="2698491" cy="1100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85" y="1660089"/>
                <a:ext cx="2698491" cy="11008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1204506" y="2047940"/>
            <a:ext cx="300429" cy="31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14215" y="2411728"/>
            <a:ext cx="300429" cy="31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816222" y="2411728"/>
            <a:ext cx="300429" cy="31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/>
        </p:nvSpPr>
        <p:spPr>
          <a:xfrm>
            <a:off x="453285" y="2777728"/>
            <a:ext cx="1051650" cy="534474"/>
          </a:xfrm>
          <a:prstGeom prst="wedgeEllipseCallout">
            <a:avLst>
              <a:gd name="adj1" fmla="val 59776"/>
              <a:gd name="adj2" fmla="val -5868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93537" y="4740748"/>
            <a:ext cx="62416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latin typeface="+mn-ea"/>
                <a:ea typeface="+mn-ea"/>
              </a:rPr>
              <a:t>Step1.</a:t>
            </a:r>
            <a:r>
              <a:rPr lang="zh-CN" altLang="en-US" sz="2200" dirty="0" smtClean="0">
                <a:latin typeface="+mn-ea"/>
                <a:ea typeface="+mn-ea"/>
              </a:rPr>
              <a:t>将首行首列元变换为非零元（一般为</a:t>
            </a:r>
            <a:r>
              <a:rPr lang="en-US" altLang="zh-CN" sz="2200" dirty="0" smtClean="0">
                <a:latin typeface="+mn-ea"/>
                <a:ea typeface="+mn-ea"/>
              </a:rPr>
              <a:t>1</a:t>
            </a:r>
            <a:r>
              <a:rPr lang="zh-CN" altLang="en-US" sz="2200" dirty="0" smtClean="0">
                <a:latin typeface="+mn-ea"/>
                <a:ea typeface="+mn-ea"/>
              </a:rPr>
              <a:t>）；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954199" y="1699021"/>
            <a:ext cx="1769929" cy="348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960178" y="2047941"/>
            <a:ext cx="1769929" cy="3192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791422" y="1638693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22" y="1638693"/>
                <a:ext cx="3141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308" r="-1538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任意多边形 24"/>
          <p:cNvSpPr/>
          <p:nvPr/>
        </p:nvSpPr>
        <p:spPr>
          <a:xfrm>
            <a:off x="5800725" y="1924050"/>
            <a:ext cx="400302" cy="323850"/>
          </a:xfrm>
          <a:custGeom>
            <a:avLst/>
            <a:gdLst>
              <a:gd name="connsiteX0" fmla="*/ 47625 w 400302"/>
              <a:gd name="connsiteY0" fmla="*/ 323850 h 323850"/>
              <a:gd name="connsiteX1" fmla="*/ 400050 w 400302"/>
              <a:gd name="connsiteY1" fmla="*/ 142875 h 323850"/>
              <a:gd name="connsiteX2" fmla="*/ 0 w 400302"/>
              <a:gd name="connsiteY2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302" h="323850">
                <a:moveTo>
                  <a:pt x="47625" y="323850"/>
                </a:moveTo>
                <a:cubicBezTo>
                  <a:pt x="227806" y="260350"/>
                  <a:pt x="407987" y="196850"/>
                  <a:pt x="400050" y="142875"/>
                </a:cubicBezTo>
                <a:cubicBezTo>
                  <a:pt x="392113" y="88900"/>
                  <a:pt x="196056" y="44450"/>
                  <a:pt x="0" y="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014292" y="1669540"/>
                <a:ext cx="162262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292" y="1669540"/>
                <a:ext cx="1622623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128" r="-150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/>
          <p:cNvGrpSpPr/>
          <p:nvPr/>
        </p:nvGrpSpPr>
        <p:grpSpPr>
          <a:xfrm>
            <a:off x="5899727" y="1715307"/>
            <a:ext cx="1073371" cy="485084"/>
            <a:chOff x="5036388" y="2178832"/>
            <a:chExt cx="1073371" cy="485084"/>
          </a:xfrm>
        </p:grpSpPr>
        <p:cxnSp>
          <p:nvCxnSpPr>
            <p:cNvPr id="31" name="直接箭头连接符 30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036388" y="2178832"/>
                  <a:ext cx="10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073371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5843446" y="2200391"/>
                <a:ext cx="12304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𝟐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446" y="2200391"/>
                <a:ext cx="1230465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810103" y="1674695"/>
                <a:ext cx="2305322" cy="1098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103" y="1674695"/>
                <a:ext cx="2305322" cy="109844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7165051" y="1640106"/>
                <a:ext cx="1478289" cy="4462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3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3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51" y="1640106"/>
                <a:ext cx="1478289" cy="44627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7165051" y="2017244"/>
                <a:ext cx="144247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51" y="2017244"/>
                <a:ext cx="1442471" cy="400110"/>
              </a:xfrm>
              <a:prstGeom prst="rect">
                <a:avLst/>
              </a:prstGeom>
              <a:blipFill rotWithShape="0">
                <a:blip r:embed="rId14"/>
                <a:stretch>
                  <a:fillRect r="-7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7165050" y="2375468"/>
                <a:ext cx="144247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50" y="2375468"/>
                <a:ext cx="1442471" cy="400110"/>
              </a:xfrm>
              <a:prstGeom prst="rect">
                <a:avLst/>
              </a:prstGeom>
              <a:blipFill rotWithShape="0">
                <a:blip r:embed="rId15"/>
                <a:stretch>
                  <a:fillRect r="-7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2778919" y="5367112"/>
            <a:ext cx="62416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latin typeface="+mn-ea"/>
                <a:ea typeface="+mn-ea"/>
              </a:rPr>
              <a:t>Step2. </a:t>
            </a:r>
            <a:r>
              <a:rPr lang="zh-CN" altLang="en-US" sz="2200" dirty="0" smtClean="0">
                <a:latin typeface="+mn-ea"/>
                <a:ea typeface="+mn-ea"/>
              </a:rPr>
              <a:t>用首行的若干倍加到其他行上去，使得首列第一个元之</a:t>
            </a:r>
            <a:r>
              <a:rPr lang="zh-CN" altLang="en-US" sz="2200" dirty="0">
                <a:latin typeface="+mn-ea"/>
                <a:ea typeface="+mn-ea"/>
              </a:rPr>
              <a:t>下</a:t>
            </a:r>
            <a:r>
              <a:rPr lang="zh-CN" altLang="en-US" sz="2200" dirty="0" smtClean="0">
                <a:latin typeface="+mn-ea"/>
                <a:ea typeface="+mn-ea"/>
              </a:rPr>
              <a:t>的所有元变换为零；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014292" y="2047940"/>
            <a:ext cx="334101" cy="7297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形标注 40"/>
          <p:cNvSpPr/>
          <p:nvPr/>
        </p:nvSpPr>
        <p:spPr>
          <a:xfrm>
            <a:off x="2962642" y="2851419"/>
            <a:ext cx="1051650" cy="534474"/>
          </a:xfrm>
          <a:prstGeom prst="wedgeEllipseCallout">
            <a:avLst>
              <a:gd name="adj1" fmla="val 59776"/>
              <a:gd name="adj2" fmla="val -58685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452690" y="3192114"/>
            <a:ext cx="1230465" cy="485084"/>
            <a:chOff x="5036388" y="2178832"/>
            <a:chExt cx="1230465" cy="485084"/>
          </a:xfrm>
        </p:grpSpPr>
        <p:cxnSp>
          <p:nvCxnSpPr>
            <p:cNvPr id="52" name="直接箭头连接符 51"/>
            <p:cNvCxnSpPr/>
            <p:nvPr/>
          </p:nvCxnSpPr>
          <p:spPr>
            <a:xfrm flipV="1">
              <a:off x="5136055" y="2652633"/>
              <a:ext cx="856644" cy="112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5036388" y="2178832"/>
                  <a:ext cx="12304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𝟓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388" y="2178832"/>
                  <a:ext cx="1230465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5109432" y="3101741"/>
                <a:ext cx="2698491" cy="1098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432" y="3101741"/>
                <a:ext cx="2698491" cy="109844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5649965" y="3139285"/>
                <a:ext cx="1515085" cy="4462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3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zh-CN" sz="2300" b="0" i="1">
                                <a:latin typeface="Cambria Math" panose="02040503050406030204" pitchFamily="18" charset="0"/>
                              </a:rPr>
                              <m:t>  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300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965" y="3139285"/>
                <a:ext cx="1515085" cy="446276"/>
              </a:xfrm>
              <a:prstGeom prst="rect">
                <a:avLst/>
              </a:prstGeom>
              <a:blipFill rotWithShape="0">
                <a:blip r:embed="rId18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5683155" y="3494228"/>
                <a:ext cx="144247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55" y="3494228"/>
                <a:ext cx="1442471" cy="400110"/>
              </a:xfrm>
              <a:prstGeom prst="rect">
                <a:avLst/>
              </a:prstGeom>
              <a:blipFill rotWithShape="0">
                <a:blip r:embed="rId19"/>
                <a:stretch>
                  <a:fillRect r="-7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5634517" y="3826039"/>
                <a:ext cx="1561785" cy="4310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517" y="3826039"/>
                <a:ext cx="1561785" cy="43106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24853" y="43651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7712823" y="2469586"/>
            <a:ext cx="379514" cy="349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778918" y="5341875"/>
            <a:ext cx="6241615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b="1" dirty="0" smtClean="0">
                <a:latin typeface="+mn-ea"/>
                <a:ea typeface="+mn-ea"/>
              </a:rPr>
              <a:t>Step2. </a:t>
            </a:r>
            <a:r>
              <a:rPr lang="zh-CN" altLang="en-US" sz="2200" dirty="0" smtClean="0">
                <a:latin typeface="+mn-ea"/>
                <a:ea typeface="+mn-ea"/>
              </a:rPr>
              <a:t>依次用每个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对角元所在行</a:t>
            </a:r>
            <a:r>
              <a:rPr lang="zh-CN" altLang="en-US" sz="2200" dirty="0" smtClean="0">
                <a:latin typeface="+mn-ea"/>
                <a:ea typeface="+mn-ea"/>
              </a:rPr>
              <a:t>的若干倍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加到其他行</a:t>
            </a:r>
            <a:r>
              <a:rPr lang="zh-CN" altLang="en-US" sz="2200" dirty="0" smtClean="0">
                <a:latin typeface="+mn-ea"/>
                <a:ea typeface="+mn-ea"/>
              </a:rPr>
              <a:t>上去，使得</a:t>
            </a:r>
            <a:r>
              <a:rPr lang="zh-CN" altLang="en-US" sz="2200" dirty="0">
                <a:latin typeface="+mn-ea"/>
                <a:ea typeface="+mn-ea"/>
              </a:rPr>
              <a:t>每</a:t>
            </a:r>
            <a:r>
              <a:rPr lang="zh-CN" altLang="en-US" sz="2200" dirty="0" smtClean="0">
                <a:latin typeface="+mn-ea"/>
                <a:ea typeface="+mn-ea"/>
              </a:rPr>
              <a:t>列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对角元之下</a:t>
            </a:r>
            <a:r>
              <a:rPr lang="zh-CN" altLang="en-US" sz="2200" dirty="0" smtClean="0">
                <a:latin typeface="+mn-ea"/>
                <a:ea typeface="+mn-ea"/>
              </a:rPr>
              <a:t>的所有元变换</a:t>
            </a:r>
            <a:r>
              <a:rPr lang="zh-CN" altLang="en-US" sz="2200" b="1" dirty="0" smtClean="0">
                <a:solidFill>
                  <a:srgbClr val="FF0000"/>
                </a:solidFill>
                <a:latin typeface="+mn-ea"/>
                <a:ea typeface="+mn-ea"/>
              </a:rPr>
              <a:t>为零</a:t>
            </a:r>
            <a:r>
              <a:rPr lang="zh-CN" altLang="en-US" sz="2200" dirty="0" smtClean="0">
                <a:latin typeface="+mn-ea"/>
                <a:ea typeface="+mn-ea"/>
              </a:rPr>
              <a:t>。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47" name="椭圆形标注 46"/>
          <p:cNvSpPr/>
          <p:nvPr/>
        </p:nvSpPr>
        <p:spPr>
          <a:xfrm>
            <a:off x="7828428" y="2890887"/>
            <a:ext cx="1051650" cy="534474"/>
          </a:xfrm>
          <a:prstGeom prst="wedgeEllipseCallout">
            <a:avLst>
              <a:gd name="adj1" fmla="val -48005"/>
              <a:gd name="adj2" fmla="val -6224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变换为零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16360</TotalTime>
  <Words>1594</Words>
  <Application>Microsoft Office PowerPoint</Application>
  <PresentationFormat>全屏显示(4:3)</PresentationFormat>
  <Paragraphs>595</Paragraphs>
  <Slides>55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华文楷体</vt:lpstr>
      <vt:lpstr>宋体</vt:lpstr>
      <vt:lpstr>Arial</vt:lpstr>
      <vt:lpstr>Calibri</vt:lpstr>
      <vt:lpstr>Cambria</vt:lpstr>
      <vt:lpstr>Cambria Math</vt:lpstr>
      <vt:lpstr>Corbel</vt:lpstr>
      <vt:lpstr>Times New Roman</vt:lpstr>
      <vt:lpstr>Tw Cen MT</vt:lpstr>
      <vt:lpstr>Wingdings</vt:lpstr>
      <vt:lpstr>Wingdings 3</vt:lpstr>
      <vt:lpstr>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线性代数</dc:title>
  <dc:creator>samsung</dc:creator>
  <cp:lastModifiedBy>Windows 用户</cp:lastModifiedBy>
  <cp:revision>882</cp:revision>
  <dcterms:modified xsi:type="dcterms:W3CDTF">2019-03-11T08:47:55Z</dcterms:modified>
</cp:coreProperties>
</file>