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31"/>
  </p:notesMasterIdLst>
  <p:sldIdLst>
    <p:sldId id="459" r:id="rId2"/>
    <p:sldId id="462" r:id="rId3"/>
    <p:sldId id="535" r:id="rId4"/>
    <p:sldId id="559" r:id="rId5"/>
    <p:sldId id="553" r:id="rId6"/>
    <p:sldId id="558" r:id="rId7"/>
    <p:sldId id="543" r:id="rId8"/>
    <p:sldId id="544" r:id="rId9"/>
    <p:sldId id="545" r:id="rId10"/>
    <p:sldId id="546" r:id="rId11"/>
    <p:sldId id="547" r:id="rId12"/>
    <p:sldId id="563" r:id="rId13"/>
    <p:sldId id="552" r:id="rId14"/>
    <p:sldId id="560" r:id="rId15"/>
    <p:sldId id="537" r:id="rId16"/>
    <p:sldId id="565" r:id="rId17"/>
    <p:sldId id="566" r:id="rId18"/>
    <p:sldId id="568" r:id="rId19"/>
    <p:sldId id="569" r:id="rId20"/>
    <p:sldId id="570" r:id="rId21"/>
    <p:sldId id="571" r:id="rId22"/>
    <p:sldId id="572" r:id="rId23"/>
    <p:sldId id="577" r:id="rId24"/>
    <p:sldId id="573" r:id="rId25"/>
    <p:sldId id="489" r:id="rId26"/>
    <p:sldId id="574" r:id="rId27"/>
    <p:sldId id="575" r:id="rId28"/>
    <p:sldId id="576" r:id="rId29"/>
    <p:sldId id="534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1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1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8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8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1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96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7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4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9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02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5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8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5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2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8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6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.jpe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.jpe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66.png"/><Relationship Id="rId5" Type="http://schemas.openxmlformats.org/officeDocument/2006/relationships/image" Target="../media/image43.png"/><Relationship Id="rId10" Type="http://schemas.openxmlformats.org/officeDocument/2006/relationships/image" Target="../media/image65.png"/><Relationship Id="rId4" Type="http://schemas.openxmlformats.org/officeDocument/2006/relationships/image" Target="../media/image42.png"/><Relationship Id="rId9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6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1.png"/><Relationship Id="rId10" Type="http://schemas.openxmlformats.org/officeDocument/2006/relationships/image" Target="../media/image80.png"/><Relationship Id="rId4" Type="http://schemas.openxmlformats.org/officeDocument/2006/relationships/image" Target="../media/image67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3" Type="http://schemas.openxmlformats.org/officeDocument/2006/relationships/image" Target="../media/image750.png"/><Relationship Id="rId21" Type="http://schemas.openxmlformats.org/officeDocument/2006/relationships/image" Target="../media/image84.png"/><Relationship Id="rId7" Type="http://schemas.openxmlformats.org/officeDocument/2006/relationships/image" Target="../media/image13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5" Type="http://schemas.openxmlformats.org/officeDocument/2006/relationships/image" Target="../media/image790.png"/><Relationship Id="rId10" Type="http://schemas.openxmlformats.org/officeDocument/2006/relationships/image" Target="../media/image770.png"/><Relationship Id="rId19" Type="http://schemas.openxmlformats.org/officeDocument/2006/relationships/image" Target="../media/image83.png"/><Relationship Id="rId4" Type="http://schemas.openxmlformats.org/officeDocument/2006/relationships/image" Target="../media/image760.png"/><Relationship Id="rId9" Type="http://schemas.openxmlformats.org/officeDocument/2006/relationships/image" Target="../media/image150.png"/><Relationship Id="rId14" Type="http://schemas.openxmlformats.org/officeDocument/2006/relationships/image" Target="../media/image670.png"/><Relationship Id="rId22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7" Type="http://schemas.openxmlformats.org/officeDocument/2006/relationships/image" Target="../media/image88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20.png"/><Relationship Id="rId3" Type="http://schemas.openxmlformats.org/officeDocument/2006/relationships/image" Target="../media/image750.png"/><Relationship Id="rId21" Type="http://schemas.openxmlformats.org/officeDocument/2006/relationships/image" Target="../media/image89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80.png"/><Relationship Id="rId20" Type="http://schemas.openxmlformats.org/officeDocument/2006/relationships/image" Target="../media/image8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890.png"/><Relationship Id="rId5" Type="http://schemas.openxmlformats.org/officeDocument/2006/relationships/image" Target="../media/image670.png"/><Relationship Id="rId15" Type="http://schemas.openxmlformats.org/officeDocument/2006/relationships/image" Target="../media/image790.png"/><Relationship Id="rId23" Type="http://schemas.openxmlformats.org/officeDocument/2006/relationships/image" Target="../media/image880.png"/><Relationship Id="rId28" Type="http://schemas.openxmlformats.org/officeDocument/2006/relationships/image" Target="../media/image92.png"/><Relationship Id="rId19" Type="http://schemas.openxmlformats.org/officeDocument/2006/relationships/image" Target="../media/image83.png"/><Relationship Id="rId4" Type="http://schemas.openxmlformats.org/officeDocument/2006/relationships/image" Target="../media/image760.png"/><Relationship Id="rId22" Type="http://schemas.openxmlformats.org/officeDocument/2006/relationships/image" Target="../media/image840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6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40.png"/><Relationship Id="rId5" Type="http://schemas.openxmlformats.org/officeDocument/2006/relationships/image" Target="../media/image26.png"/><Relationship Id="rId15" Type="http://schemas.openxmlformats.org/officeDocument/2006/relationships/image" Target="../media/image108.png"/><Relationship Id="rId4" Type="http://schemas.openxmlformats.org/officeDocument/2006/relationships/image" Target="../media/image101.png"/><Relationship Id="rId1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07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0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5" Type="http://schemas.openxmlformats.org/officeDocument/2006/relationships/image" Target="../media/image1140.png"/><Relationship Id="rId10" Type="http://schemas.openxmlformats.org/officeDocument/2006/relationships/image" Target="../media/image129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jpeg"/><Relationship Id="rId3" Type="http://schemas.openxmlformats.org/officeDocument/2006/relationships/image" Target="../media/image130.jpeg"/><Relationship Id="rId7" Type="http://schemas.openxmlformats.org/officeDocument/2006/relationships/image" Target="../media/image1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jpeg"/><Relationship Id="rId5" Type="http://schemas.openxmlformats.org/officeDocument/2006/relationships/image" Target="../media/image132.jpg"/><Relationship Id="rId10" Type="http://schemas.openxmlformats.org/officeDocument/2006/relationships/image" Target="../media/image27.jpeg"/><Relationship Id="rId4" Type="http://schemas.openxmlformats.org/officeDocument/2006/relationships/image" Target="../media/image131.jpg"/><Relationship Id="rId9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3" Type="http://schemas.openxmlformats.org/officeDocument/2006/relationships/image" Target="../media/image1201.png"/><Relationship Id="rId7" Type="http://schemas.openxmlformats.org/officeDocument/2006/relationships/image" Target="../media/image12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1.png"/><Relationship Id="rId11" Type="http://schemas.openxmlformats.org/officeDocument/2006/relationships/image" Target="../media/image1280.png"/><Relationship Id="rId5" Type="http://schemas.openxmlformats.org/officeDocument/2006/relationships/image" Target="../media/image1221.png"/><Relationship Id="rId10" Type="http://schemas.openxmlformats.org/officeDocument/2006/relationships/image" Target="../media/image1271.png"/><Relationship Id="rId4" Type="http://schemas.openxmlformats.org/officeDocument/2006/relationships/image" Target="../media/image1211.png"/><Relationship Id="rId9" Type="http://schemas.openxmlformats.org/officeDocument/2006/relationships/image" Target="../media/image12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0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70.pn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6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1.pn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11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6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2.4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分块三角形行列式</a:t>
            </a:r>
            <a:endParaRPr lang="en-US" altLang="zh-CN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矩阵乘积行列式</a:t>
            </a: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圆角矩形 84"/>
          <p:cNvSpPr/>
          <p:nvPr/>
        </p:nvSpPr>
        <p:spPr>
          <a:xfrm>
            <a:off x="4713489" y="4790454"/>
            <a:ext cx="435681" cy="1695384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272956" y="2827201"/>
            <a:ext cx="435681" cy="1695384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1053658" y="2874697"/>
            <a:ext cx="819257" cy="1725666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900216" y="2870354"/>
            <a:ext cx="435681" cy="1695384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42890" y="2812060"/>
            <a:ext cx="819257" cy="1725666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823894" y="2842342"/>
            <a:ext cx="435681" cy="1695384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6518" y="1280885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3849" y="649801"/>
            <a:ext cx="7544802" cy="1210975"/>
            <a:chOff x="608335" y="435236"/>
            <a:chExt cx="7544802" cy="1210975"/>
          </a:xfrm>
        </p:grpSpPr>
        <p:sp>
          <p:nvSpPr>
            <p:cNvPr id="37" name="文本框 36"/>
            <p:cNvSpPr txBox="1"/>
            <p:nvPr/>
          </p:nvSpPr>
          <p:spPr>
            <a:xfrm>
              <a:off x="1766789" y="847378"/>
              <a:ext cx="1217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问题：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5" y="435236"/>
              <a:ext cx="1210975" cy="121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分别为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阶方阵，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10" t="-26667" r="-419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??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571"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907" y="2895321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07" y="2895321"/>
                <a:ext cx="2378793" cy="16454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>
            <a:off x="1858064" y="2848206"/>
            <a:ext cx="1308817" cy="10858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03043" y="3869475"/>
            <a:ext cx="959885" cy="6682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2809" y="2350395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09" y="2350395"/>
                <a:ext cx="47320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79339" y="4599734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39" y="4599734"/>
                <a:ext cx="4924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关键：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经过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多少次对调能转换为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blipFill rotWithShape="0">
                <a:blip r:embed="rId9"/>
                <a:stretch>
                  <a:fillRect l="-3293" r="-2744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任意多边形 6"/>
          <p:cNvSpPr/>
          <p:nvPr/>
        </p:nvSpPr>
        <p:spPr>
          <a:xfrm>
            <a:off x="1048615" y="2466644"/>
            <a:ext cx="1028700" cy="479868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340040" y="3159799"/>
            <a:ext cx="1451803" cy="462658"/>
            <a:chOff x="2062858" y="3743619"/>
            <a:chExt cx="1585916" cy="646057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78" r="-202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612836" y="3626274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36" y="3626274"/>
                <a:ext cx="90621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3378" r="-135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777628" y="2812060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28" y="2812060"/>
                <a:ext cx="2378793" cy="16454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任意多边形 51"/>
          <p:cNvSpPr/>
          <p:nvPr/>
        </p:nvSpPr>
        <p:spPr>
          <a:xfrm>
            <a:off x="5259574" y="2383382"/>
            <a:ext cx="1112955" cy="563129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839031" y="4790742"/>
            <a:ext cx="819257" cy="1725666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865623" y="4790454"/>
            <a:ext cx="856941" cy="172595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381769" y="5107912"/>
            <a:ext cx="1451803" cy="462658"/>
            <a:chOff x="2062858" y="3743619"/>
            <a:chExt cx="1585916" cy="646057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85" r="-2013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654565" y="5574387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65" y="5574387"/>
                <a:ext cx="906210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685" r="-201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833571" y="4792560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71" y="4792560"/>
                <a:ext cx="2378793" cy="164545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任意多边形 62"/>
          <p:cNvSpPr/>
          <p:nvPr/>
        </p:nvSpPr>
        <p:spPr>
          <a:xfrm>
            <a:off x="3829745" y="4356863"/>
            <a:ext cx="1112955" cy="563129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189607" y="4790454"/>
            <a:ext cx="819257" cy="1725666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6770058" y="4790454"/>
            <a:ext cx="1335262" cy="172595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286204" y="5107912"/>
            <a:ext cx="1451803" cy="462658"/>
            <a:chOff x="2062858" y="3743619"/>
            <a:chExt cx="1585916" cy="646057"/>
          </a:xfrm>
        </p:grpSpPr>
        <p:cxnSp>
          <p:nvCxnSpPr>
            <p:cNvPr id="78" name="直接连接符 7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356" r="-1342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5559000" y="5574387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00" y="5574387"/>
                <a:ext cx="906210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3356" r="-134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6714358" y="4796818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8" y="4796818"/>
                <a:ext cx="2378793" cy="16454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3" grpId="0" animBg="1"/>
      <p:bldP spid="53" grpId="0" animBg="1"/>
      <p:bldP spid="54" grpId="0" animBg="1"/>
      <p:bldP spid="41" grpId="0" animBg="1"/>
      <p:bldP spid="49" grpId="0" animBg="1"/>
      <p:bldP spid="22" grpId="0"/>
      <p:bldP spid="23" grpId="0" animBg="1"/>
      <p:bldP spid="24" grpId="0" animBg="1"/>
      <p:bldP spid="4" grpId="0"/>
      <p:bldP spid="5" grpId="0"/>
      <p:bldP spid="7" grpId="0" animBg="1"/>
      <p:bldP spid="38" grpId="0"/>
      <p:bldP spid="40" grpId="0"/>
      <p:bldP spid="52" grpId="0" animBg="1"/>
      <p:bldP spid="55" grpId="0" animBg="1"/>
      <p:bldP spid="56" grpId="0" animBg="1"/>
      <p:bldP spid="61" grpId="0"/>
      <p:bldP spid="62" grpId="0"/>
      <p:bldP spid="63" grpId="0" animBg="1"/>
      <p:bldP spid="75" grpId="0" animBg="1"/>
      <p:bldP spid="76" grpId="0" animBg="1"/>
      <p:bldP spid="81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6518" y="1280885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3849" y="649801"/>
            <a:ext cx="7544802" cy="1210975"/>
            <a:chOff x="608335" y="435236"/>
            <a:chExt cx="7544802" cy="1210975"/>
          </a:xfrm>
        </p:grpSpPr>
        <p:sp>
          <p:nvSpPr>
            <p:cNvPr id="37" name="文本框 36"/>
            <p:cNvSpPr txBox="1"/>
            <p:nvPr/>
          </p:nvSpPr>
          <p:spPr>
            <a:xfrm>
              <a:off x="1766789" y="847378"/>
              <a:ext cx="1217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问题：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5" y="435236"/>
              <a:ext cx="1210975" cy="121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分别为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阶方阵，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10" t="-26667" r="-419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??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571"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07907" y="2895321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07" y="2895321"/>
                <a:ext cx="2378793" cy="16454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>
            <a:off x="1858064" y="2848206"/>
            <a:ext cx="1308817" cy="10858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03043" y="3869475"/>
            <a:ext cx="959885" cy="6682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2809" y="2350395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09" y="2350395"/>
                <a:ext cx="47320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79339" y="4599734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39" y="4599734"/>
                <a:ext cx="4924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关键：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经过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多少次对调能转换为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blipFill rotWithShape="0">
                <a:blip r:embed="rId9"/>
                <a:stretch>
                  <a:fillRect l="-3293" r="-2744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任意多边形 6"/>
          <p:cNvSpPr/>
          <p:nvPr/>
        </p:nvSpPr>
        <p:spPr>
          <a:xfrm>
            <a:off x="1048615" y="2466644"/>
            <a:ext cx="1028700" cy="479868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340040" y="3159799"/>
            <a:ext cx="1451803" cy="462658"/>
            <a:chOff x="2062858" y="3743619"/>
            <a:chExt cx="1585916" cy="646057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78" r="-202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612836" y="3626274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36" y="3626274"/>
                <a:ext cx="90621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3378" r="-135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777628" y="2812060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28" y="2812060"/>
                <a:ext cx="2378793" cy="16454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任意多边形 51"/>
          <p:cNvSpPr/>
          <p:nvPr/>
        </p:nvSpPr>
        <p:spPr>
          <a:xfrm>
            <a:off x="5259574" y="2383382"/>
            <a:ext cx="1112955" cy="563129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381769" y="5107912"/>
            <a:ext cx="1451803" cy="462658"/>
            <a:chOff x="2062858" y="3743619"/>
            <a:chExt cx="1585916" cy="646057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685" r="-2013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654565" y="5574387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65" y="5574387"/>
                <a:ext cx="906210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685" r="-201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833571" y="4792560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71" y="4792560"/>
                <a:ext cx="2378793" cy="164545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任意多边形 62"/>
          <p:cNvSpPr/>
          <p:nvPr/>
        </p:nvSpPr>
        <p:spPr>
          <a:xfrm>
            <a:off x="3829745" y="4356863"/>
            <a:ext cx="1112955" cy="563129"/>
          </a:xfrm>
          <a:custGeom>
            <a:avLst/>
            <a:gdLst>
              <a:gd name="connsiteX0" fmla="*/ 1028700 w 1028700"/>
              <a:gd name="connsiteY0" fmla="*/ 344787 h 479868"/>
              <a:gd name="connsiteX1" fmla="*/ 540327 w 1028700"/>
              <a:gd name="connsiteY1" fmla="*/ 1887 h 479868"/>
              <a:gd name="connsiteX2" fmla="*/ 0 w 1028700"/>
              <a:gd name="connsiteY2" fmla="*/ 479868 h 479868"/>
              <a:gd name="connsiteX3" fmla="*/ 0 w 1028700"/>
              <a:gd name="connsiteY3" fmla="*/ 479868 h 4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79868">
                <a:moveTo>
                  <a:pt x="1028700" y="344787"/>
                </a:moveTo>
                <a:cubicBezTo>
                  <a:pt x="870238" y="162080"/>
                  <a:pt x="711777" y="-20626"/>
                  <a:pt x="540327" y="1887"/>
                </a:cubicBezTo>
                <a:cubicBezTo>
                  <a:pt x="368877" y="24400"/>
                  <a:pt x="0" y="479868"/>
                  <a:pt x="0" y="479868"/>
                </a:cubicBezTo>
                <a:lnTo>
                  <a:pt x="0" y="4798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286204" y="5107912"/>
            <a:ext cx="1451803" cy="462658"/>
            <a:chOff x="2062858" y="3743619"/>
            <a:chExt cx="1585916" cy="646057"/>
          </a:xfrm>
        </p:grpSpPr>
        <p:cxnSp>
          <p:nvCxnSpPr>
            <p:cNvPr id="78" name="直接连接符 7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356" r="-1342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5559000" y="5574387"/>
                <a:ext cx="906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00" y="5574387"/>
                <a:ext cx="906210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3356" r="-134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6714358" y="4796818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8" y="4796818"/>
                <a:ext cx="2378793" cy="16454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圆角矩形 49"/>
          <p:cNvSpPr/>
          <p:nvPr/>
        </p:nvSpPr>
        <p:spPr>
          <a:xfrm>
            <a:off x="6794200" y="4747511"/>
            <a:ext cx="1308817" cy="10858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047046" y="5775630"/>
            <a:ext cx="959885" cy="6682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287567" y="4158770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67" y="4158770"/>
                <a:ext cx="473206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8280766" y="6438010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66" y="6438010"/>
                <a:ext cx="492443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253359" y="2924043"/>
                <a:ext cx="16293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的列数</a:t>
                </a:r>
                <a:endParaRPr lang="en-US" altLang="zh-CN" sz="2000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59" y="2924043"/>
                <a:ext cx="1629357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5618" t="-24000" r="-9738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274638" y="4886117"/>
                <a:ext cx="16293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的列数</a:t>
                </a:r>
                <a:endParaRPr lang="en-US" altLang="zh-CN" sz="2000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38" y="4886117"/>
                <a:ext cx="1629357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5243" t="-24000" r="-10112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5148683" y="4919992"/>
                <a:ext cx="16293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的列数</a:t>
                </a:r>
                <a:endParaRPr lang="en-US" altLang="zh-CN" sz="2000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83" y="4919992"/>
                <a:ext cx="162935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5618" t="-23529" r="-9738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714358" y="2343971"/>
                <a:ext cx="1060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次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8" y="2343971"/>
                <a:ext cx="1060483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8046" t="-24000" r="-10345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00124" y="2313193"/>
                <a:ext cx="13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b="1" i="0" dirty="0" smtClean="0">
                    <a:solidFill>
                      <a:srgbClr val="FF0000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的列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数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en-US" altLang="zh-CN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24" y="2313193"/>
                <a:ext cx="1314784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1389" t="-8197" r="-463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4" grpId="0"/>
      <p:bldP spid="65" grpId="0"/>
      <p:bldP spid="66" grpId="0"/>
      <p:bldP spid="67" grpId="0"/>
      <p:bldP spid="68" grpId="0"/>
      <p:bldP spid="6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281207" y="3774787"/>
            <a:ext cx="4744499" cy="144016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6518" y="1280885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3849" y="649801"/>
            <a:ext cx="7544802" cy="1210975"/>
            <a:chOff x="608335" y="435236"/>
            <a:chExt cx="7544802" cy="1210975"/>
          </a:xfrm>
        </p:grpSpPr>
        <p:sp>
          <p:nvSpPr>
            <p:cNvPr id="37" name="文本框 36"/>
            <p:cNvSpPr txBox="1"/>
            <p:nvPr/>
          </p:nvSpPr>
          <p:spPr>
            <a:xfrm>
              <a:off x="1766789" y="847378"/>
              <a:ext cx="1217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问题：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5" y="435236"/>
              <a:ext cx="1210975" cy="121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分别为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阶方阵，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727" y="892596"/>
                  <a:ext cx="39195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10" t="-26667" r="-419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??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731180"/>
                  <a:ext cx="1708929" cy="708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571"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关键：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经过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多少次对调能转换为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03" y="1662139"/>
                <a:ext cx="5554104" cy="616002"/>
              </a:xfrm>
              <a:prstGeom prst="rect">
                <a:avLst/>
              </a:prstGeom>
              <a:blipFill rotWithShape="0">
                <a:blip r:embed="rId6"/>
                <a:stretch>
                  <a:fillRect l="-3293" r="-2744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714358" y="2343971"/>
                <a:ext cx="1060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次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8" y="2343971"/>
                <a:ext cx="106048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46" t="-24000" r="-10345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00124" y="2313193"/>
                <a:ext cx="14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的列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数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en-US" altLang="zh-CN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24" y="2313193"/>
                <a:ext cx="1430200" cy="369332"/>
              </a:xfrm>
              <a:prstGeom prst="rect">
                <a:avLst/>
              </a:prstGeom>
              <a:blipFill>
                <a:blip r:embed="rId8"/>
                <a:stretch>
                  <a:fillRect l="-1277" t="-6557" r="-383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530465" y="2329206"/>
                <a:ext cx="112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的列数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=</a:t>
                </a: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65" y="2329206"/>
                <a:ext cx="1126912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568" t="-23529" r="-14595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 rot="4193974">
            <a:off x="6068591" y="2397869"/>
            <a:ext cx="279995" cy="1203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510275" y="3215890"/>
                <a:ext cx="198528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𝒎</m:t>
                      </m:r>
                      <m:r>
                        <a:rPr lang="zh-CN" altLang="en-US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次对调</m:t>
                      </m:r>
                    </m:oMath>
                  </m:oMathPara>
                </a14:m>
                <a:endParaRPr lang="en-US" altLang="zh-CN" sz="26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75" y="3215890"/>
                <a:ext cx="198528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820322" y="4062819"/>
                <a:ext cx="3778407" cy="708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22" y="4062819"/>
                <a:ext cx="3778407" cy="7083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141746" y="2857048"/>
                <a:ext cx="253030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zh-CN" altLang="en-US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阶数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zh-CN" altLang="en-US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阶数</m:t>
                      </m:r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6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46" y="2857048"/>
                <a:ext cx="253030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6" grpId="0" animBg="1"/>
      <p:bldP spid="53" grpId="0"/>
      <p:bldP spid="54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33734" y="1282913"/>
            <a:ext cx="6712883" cy="166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7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"/>
          <p:cNvSpPr txBox="1"/>
          <p:nvPr/>
        </p:nvSpPr>
        <p:spPr>
          <a:xfrm>
            <a:off x="2049383" y="13298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965264" y="1353169"/>
            <a:ext cx="21683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一般情况下，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2392971" y="3353190"/>
                <a:ext cx="235519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71" y="3353190"/>
                <a:ext cx="2355197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97827" y="3355562"/>
                <a:ext cx="25124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27" y="3355562"/>
                <a:ext cx="2512419" cy="708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1505926" y="3413816"/>
                <a:ext cx="9618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反例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: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26" y="3413816"/>
                <a:ext cx="96184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924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965263" y="1962794"/>
                <a:ext cx="4009624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63" y="1962794"/>
                <a:ext cx="4009624" cy="708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392971" y="4203309"/>
                <a:ext cx="3404009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71" y="4203309"/>
                <a:ext cx="3404009" cy="14531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392971" y="5777886"/>
                <a:ext cx="281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⋅|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=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71" y="5777886"/>
                <a:ext cx="2811604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216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3942203" y="4563349"/>
            <a:ext cx="1624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949355" y="5571461"/>
            <a:ext cx="1624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01652" y="4699053"/>
                <a:ext cx="7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52" y="4699053"/>
                <a:ext cx="74623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4761811" y="4185127"/>
            <a:ext cx="819257" cy="72677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929499" y="4937737"/>
            <a:ext cx="819257" cy="72677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491881" y="3933057"/>
            <a:ext cx="2122012" cy="1717448"/>
            <a:chOff x="3491881" y="3933057"/>
            <a:chExt cx="2122012" cy="1717448"/>
          </a:xfrm>
        </p:grpSpPr>
        <p:sp>
          <p:nvSpPr>
            <p:cNvPr id="22" name="圆角矩形 21"/>
            <p:cNvSpPr/>
            <p:nvPr/>
          </p:nvSpPr>
          <p:spPr>
            <a:xfrm>
              <a:off x="4816878" y="4858122"/>
              <a:ext cx="797015" cy="79238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91881" y="3933057"/>
              <a:ext cx="1251827" cy="1060263"/>
              <a:chOff x="3491881" y="3933057"/>
              <a:chExt cx="1251827" cy="1060263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946693" y="4200937"/>
                <a:ext cx="797015" cy="79238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3491881" y="3933057"/>
                <a:ext cx="557554" cy="29746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直接箭头连接符 25"/>
          <p:cNvCxnSpPr/>
          <p:nvPr/>
        </p:nvCxnSpPr>
        <p:spPr>
          <a:xfrm flipV="1">
            <a:off x="5552282" y="3954412"/>
            <a:ext cx="556890" cy="3122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4997827" y="5769214"/>
                <a:ext cx="2590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1×1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−0×0=1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27" y="5769214"/>
                <a:ext cx="259032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" grpId="0"/>
      <p:bldP spid="79" grpId="0"/>
      <p:bldP spid="82" grpId="0"/>
      <p:bldP spid="6" grpId="0"/>
      <p:bldP spid="86" grpId="0"/>
      <p:bldP spid="34" grpId="0"/>
      <p:bldP spid="36" grpId="0"/>
      <p:bldP spid="3" grpId="0"/>
      <p:bldP spid="8" grpId="0"/>
      <p:bldP spid="19" grpId="0" animBg="1"/>
      <p:bldP spid="19" grpId="1" animBg="1"/>
      <p:bldP spid="21" grpId="0" animBg="1"/>
      <p:bldP spid="21" grpId="1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33734" y="1282913"/>
            <a:ext cx="6712883" cy="1668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7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"/>
          <p:cNvSpPr txBox="1"/>
          <p:nvPr/>
        </p:nvSpPr>
        <p:spPr>
          <a:xfrm>
            <a:off x="2049383" y="13298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2392971" y="3353190"/>
                <a:ext cx="1741246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71" y="3353190"/>
                <a:ext cx="1741246" cy="749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97827" y="3355562"/>
                <a:ext cx="1760930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27" y="3355562"/>
                <a:ext cx="1760930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1505926" y="3413816"/>
                <a:ext cx="9618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反例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: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26" y="3413816"/>
                <a:ext cx="96184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924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965263" y="1962794"/>
                <a:ext cx="3038396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63" y="1962794"/>
                <a:ext cx="3038396" cy="749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392971" y="4203309"/>
                <a:ext cx="3404009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71" y="4203309"/>
                <a:ext cx="3404009" cy="14531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83858" y="5930973"/>
                <a:ext cx="4266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1×1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−0×0=1</m:t>
                    </m:r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58" y="5930973"/>
                <a:ext cx="426604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018406" y="4937737"/>
            <a:ext cx="1624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927370" y="5589240"/>
            <a:ext cx="1624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01652" y="4699053"/>
                <a:ext cx="7606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52" y="4699053"/>
                <a:ext cx="76065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3440315" y="3930542"/>
            <a:ext cx="2122012" cy="1717448"/>
            <a:chOff x="3491881" y="3933057"/>
            <a:chExt cx="2122012" cy="1717448"/>
          </a:xfrm>
        </p:grpSpPr>
        <p:sp>
          <p:nvSpPr>
            <p:cNvPr id="22" name="圆角矩形 21"/>
            <p:cNvSpPr/>
            <p:nvPr/>
          </p:nvSpPr>
          <p:spPr>
            <a:xfrm>
              <a:off x="4816878" y="4858122"/>
              <a:ext cx="797015" cy="79238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91881" y="3933057"/>
              <a:ext cx="1251827" cy="1060263"/>
              <a:chOff x="3491881" y="3933057"/>
              <a:chExt cx="1251827" cy="1060263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3946693" y="4200937"/>
                <a:ext cx="797015" cy="79238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3491881" y="3933057"/>
                <a:ext cx="557554" cy="29746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3929499" y="3954412"/>
            <a:ext cx="2179673" cy="1710103"/>
            <a:chOff x="3929499" y="3954412"/>
            <a:chExt cx="2179673" cy="1710103"/>
          </a:xfrm>
        </p:grpSpPr>
        <p:grpSp>
          <p:nvGrpSpPr>
            <p:cNvPr id="4" name="组合 3"/>
            <p:cNvGrpSpPr/>
            <p:nvPr/>
          </p:nvGrpSpPr>
          <p:grpSpPr>
            <a:xfrm>
              <a:off x="3929499" y="4185127"/>
              <a:ext cx="1651569" cy="1479388"/>
              <a:chOff x="3929499" y="4185127"/>
              <a:chExt cx="1651569" cy="14793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61811" y="4185127"/>
                <a:ext cx="819257" cy="726778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29499" y="4937737"/>
                <a:ext cx="819257" cy="726778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flipV="1">
              <a:off x="5552282" y="3954412"/>
              <a:ext cx="556890" cy="3122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2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6" grpId="0"/>
      <p:bldP spid="86" grpId="0"/>
      <p:bldP spid="36" grpId="0"/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9821" y="2636912"/>
            <a:ext cx="6032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矩阵乘积的行列式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8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6518" y="142627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843547" y="1359539"/>
                <a:ext cx="35386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47" y="1359539"/>
                <a:ext cx="353862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42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403648" y="681166"/>
            <a:ext cx="6351859" cy="1296158"/>
            <a:chOff x="1661370" y="4925391"/>
            <a:chExt cx="5193948" cy="1056557"/>
          </a:xfrm>
        </p:grpSpPr>
        <p:sp>
          <p:nvSpPr>
            <p:cNvPr id="44" name="圆角矩形 43"/>
            <p:cNvSpPr/>
            <p:nvPr/>
          </p:nvSpPr>
          <p:spPr>
            <a:xfrm>
              <a:off x="1661370" y="5225638"/>
              <a:ext cx="5193948" cy="756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42951" y="4925391"/>
              <a:ext cx="1115456" cy="450292"/>
              <a:chOff x="458826" y="1048298"/>
              <a:chExt cx="2418073" cy="450292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8826" y="104829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86254" y="1097143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2-2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080717" y="1314547"/>
                <a:ext cx="22849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17" y="1314547"/>
                <a:ext cx="2284984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67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948544" y="4951740"/>
            <a:ext cx="7908995" cy="1452305"/>
            <a:chOff x="948544" y="4951740"/>
            <a:chExt cx="7908995" cy="1452305"/>
          </a:xfrm>
        </p:grpSpPr>
        <p:grpSp>
          <p:nvGrpSpPr>
            <p:cNvPr id="8" name="组合 7"/>
            <p:cNvGrpSpPr/>
            <p:nvPr/>
          </p:nvGrpSpPr>
          <p:grpSpPr>
            <a:xfrm>
              <a:off x="1020194" y="4951740"/>
              <a:ext cx="4082592" cy="600165"/>
              <a:chOff x="4778657" y="3434516"/>
              <a:chExt cx="4082592" cy="600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778657" y="3573016"/>
                    <a:ext cx="40825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（上三角阵）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657" y="3573016"/>
                    <a:ext cx="4082592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99" t="-10526" r="-1343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直接箭头连接符 3"/>
              <p:cNvCxnSpPr/>
              <p:nvPr/>
            </p:nvCxnSpPr>
            <p:spPr>
              <a:xfrm>
                <a:off x="5148214" y="3803848"/>
                <a:ext cx="1573761" cy="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5262997" y="3434516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倍加行变换</a:t>
                </a:r>
                <a:r>
                  <a:rPr lang="en-US" altLang="zh-CN" dirty="0" smtClean="0">
                    <a:latin typeface="+mn-ea"/>
                    <a:ea typeface="+mn-ea"/>
                  </a:rPr>
                  <a:t>1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48544" y="5803880"/>
              <a:ext cx="4082592" cy="600165"/>
              <a:chOff x="4778657" y="3434516"/>
              <a:chExt cx="4082592" cy="600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4778657" y="3573016"/>
                    <a:ext cx="40825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oMath>
                    </a14:m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（上三角阵）</a:t>
                    </a:r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657" y="3573016"/>
                    <a:ext cx="4082592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48" t="-10526" r="-2093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/>
              <p:cNvCxnSpPr/>
              <p:nvPr/>
            </p:nvCxnSpPr>
            <p:spPr>
              <a:xfrm>
                <a:off x="5148214" y="3803848"/>
                <a:ext cx="1573761" cy="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5262997" y="3434516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倍加行变换</a:t>
                </a:r>
                <a:r>
                  <a:rPr lang="en-US" altLang="zh-CN" dirty="0" smtClean="0">
                    <a:latin typeface="+mn-ea"/>
                    <a:ea typeface="+mn-ea"/>
                  </a:rPr>
                  <a:t>2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5382176" y="5020989"/>
                  <a:ext cx="14202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176" y="5020989"/>
                  <a:ext cx="142026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429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6554259" y="5010887"/>
                  <a:ext cx="2272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259" y="5010887"/>
                  <a:ext cx="227286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5410483" y="5797346"/>
                  <a:ext cx="14518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83" y="5797346"/>
                  <a:ext cx="1451871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420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6584674" y="5792097"/>
                  <a:ext cx="2272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674" y="5792097"/>
                  <a:ext cx="227286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417552" y="3585868"/>
                <a:ext cx="1810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𝑺𝑻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52" y="3585868"/>
                <a:ext cx="1810945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67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1409083" y="5773351"/>
            <a:ext cx="14478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en-US" dirty="0" smtClean="0">
                <a:latin typeface="+mn-ea"/>
                <a:ea typeface="+mn-ea"/>
              </a:rPr>
              <a:t>变换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86581" y="2783806"/>
            <a:ext cx="2889189" cy="600165"/>
            <a:chOff x="4778657" y="3434516"/>
            <a:chExt cx="2889189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778657" y="3573016"/>
                  <a:ext cx="2889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？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28891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" t="-10526" r="-232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/>
            <p:nvPr/>
          </p:nvCxnSpPr>
          <p:spPr>
            <a:xfrm>
              <a:off x="5316489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341622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1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346507" y="3212833"/>
            <a:ext cx="1447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en-US" dirty="0" smtClean="0">
                <a:latin typeface="+mn-ea"/>
                <a:ea typeface="+mn-ea"/>
              </a:rPr>
              <a:t>变换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138306" y="2307223"/>
                <a:ext cx="1933350" cy="38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  <a:ea typeface="+mn-ea"/>
                            </a:rPr>
                            <m:t>左乘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06" y="2307223"/>
                <a:ext cx="1933350" cy="384657"/>
              </a:xfrm>
              <a:prstGeom prst="rect">
                <a:avLst/>
              </a:prstGeom>
              <a:blipFill rotWithShape="0">
                <a:blip r:embed="rId1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229998" y="3664874"/>
                <a:ext cx="1757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+mn-ea"/>
                            </a:rPr>
                            <m:t>右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98" y="3664874"/>
                <a:ext cx="175798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91862" y="2905173"/>
                <a:ext cx="368229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62" y="2905173"/>
                <a:ext cx="3682290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/>
          <p:cNvSpPr/>
          <p:nvPr/>
        </p:nvSpPr>
        <p:spPr>
          <a:xfrm rot="5400000">
            <a:off x="3860534" y="1992717"/>
            <a:ext cx="318368" cy="16735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787553" y="224744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endParaRPr lang="zh-CN" altLang="en-US" sz="2400" b="1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5457164" y="2066996"/>
            <a:ext cx="326737" cy="151216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69083" y="2245196"/>
                <a:ext cx="451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083" y="2245196"/>
                <a:ext cx="451086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圆角矩形标注 56"/>
          <p:cNvSpPr/>
          <p:nvPr/>
        </p:nvSpPr>
        <p:spPr>
          <a:xfrm>
            <a:off x="7596336" y="2896017"/>
            <a:ext cx="914400" cy="612648"/>
          </a:xfrm>
          <a:prstGeom prst="wedgeRoundRectCallout">
            <a:avLst>
              <a:gd name="adj1" fmla="val -125337"/>
              <a:gd name="adj2" fmla="val 786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上三角阵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936499" y="5010656"/>
            <a:ext cx="1971631" cy="1379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圆角矩形标注 58"/>
              <p:cNvSpPr/>
              <p:nvPr/>
            </p:nvSpPr>
            <p:spPr>
              <a:xfrm>
                <a:off x="7035323" y="4134776"/>
                <a:ext cx="1822216" cy="612648"/>
              </a:xfrm>
              <a:prstGeom prst="wedgeRoundRectCallout">
                <a:avLst>
                  <a:gd name="adj1" fmla="val 1989"/>
                  <a:gd name="adj2" fmla="val 91528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</a:rPr>
                  <a:t>分别为矩阵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对角元</a:t>
                </a:r>
              </a:p>
            </p:txBody>
          </p:sp>
        </mc:Choice>
        <mc:Fallback xmlns="">
          <p:sp>
            <p:nvSpPr>
              <p:cNvPr id="59" name="圆角矩形标注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23" y="4134776"/>
                <a:ext cx="1822216" cy="612648"/>
              </a:xfrm>
              <a:prstGeom prst="wedgeRoundRectCallout">
                <a:avLst>
                  <a:gd name="adj1" fmla="val 1989"/>
                  <a:gd name="adj2" fmla="val 91528"/>
                  <a:gd name="adj3" fmla="val 16667"/>
                </a:avLst>
              </a:prstGeom>
              <a:blipFill rotWithShape="0">
                <a:blip r:embed="rId22"/>
                <a:stretch>
                  <a:fillRect l="-997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0104 0.341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06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0173 0.372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861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49" grpId="0" animBg="1"/>
      <p:bldP spid="55" grpId="0" animBg="1"/>
      <p:bldP spid="56" grpId="0"/>
      <p:bldP spid="56" grpId="1"/>
      <p:bldP spid="56" grpId="2"/>
      <p:bldP spid="71" grpId="0"/>
      <p:bldP spid="71" grpId="1"/>
      <p:bldP spid="71" grpId="2"/>
      <p:bldP spid="38" grpId="0" animBg="1"/>
      <p:bldP spid="39" grpId="0" animBg="1"/>
      <p:bldP spid="40" grpId="0"/>
      <p:bldP spid="41" grpId="0" animBg="1"/>
      <p:bldP spid="50" grpId="0"/>
      <p:bldP spid="57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712587" y="1681203"/>
            <a:ext cx="3222590" cy="11126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71600" y="740093"/>
            <a:ext cx="7344816" cy="2240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87624" y="332656"/>
            <a:ext cx="1656184" cy="6318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31640" y="1036406"/>
                <a:ext cx="6718634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都是上三角阵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36406"/>
                <a:ext cx="6718634" cy="572914"/>
              </a:xfrm>
              <a:prstGeom prst="rect">
                <a:avLst/>
              </a:prstGeom>
              <a:blipFill rotWithShape="0">
                <a:blip r:embed="rId2"/>
                <a:stretch>
                  <a:fillRect l="-1360" t="-2128" r="-363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57960" y="1743076"/>
                <a:ext cx="487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𝑪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j-ea"/>
                      </a:rPr>
                      <m:t>𝑨𝑩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也是上三角阵；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60" y="1743076"/>
                <a:ext cx="487127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5" t="-10526" r="-6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577134" y="44098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1-4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6051" y="2201947"/>
                <a:ext cx="3896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51" y="2201947"/>
                <a:ext cx="389645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2873" y="3325452"/>
                <a:ext cx="360521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3" y="3325452"/>
                <a:ext cx="360521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 rot="1360122">
            <a:off x="1282683" y="3784731"/>
            <a:ext cx="2920734" cy="3631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733227" y="3439962"/>
                <a:ext cx="35716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27" y="3439962"/>
                <a:ext cx="3571682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 rot="1360122">
            <a:off x="5283271" y="3949058"/>
            <a:ext cx="2920734" cy="3631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239516" y="5087033"/>
                <a:ext cx="4902881" cy="1412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16" y="5087033"/>
                <a:ext cx="4902881" cy="14129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 rot="1177685">
            <a:off x="3119607" y="5626701"/>
            <a:ext cx="3997330" cy="3984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6518" y="142627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843547" y="1359539"/>
                <a:ext cx="35386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47" y="1359539"/>
                <a:ext cx="353862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42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403648" y="681166"/>
            <a:ext cx="6351859" cy="1296158"/>
            <a:chOff x="1661370" y="4925391"/>
            <a:chExt cx="5193948" cy="1056557"/>
          </a:xfrm>
        </p:grpSpPr>
        <p:sp>
          <p:nvSpPr>
            <p:cNvPr id="44" name="圆角矩形 43"/>
            <p:cNvSpPr/>
            <p:nvPr/>
          </p:nvSpPr>
          <p:spPr>
            <a:xfrm>
              <a:off x="1661370" y="5225638"/>
              <a:ext cx="5193948" cy="756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42951" y="4925391"/>
              <a:ext cx="1115456" cy="450292"/>
              <a:chOff x="458826" y="1048298"/>
              <a:chExt cx="2418073" cy="450292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8826" y="104829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86254" y="1097143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2-2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080717" y="1314547"/>
                <a:ext cx="22849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17" y="1314547"/>
                <a:ext cx="2284984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67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417552" y="3585868"/>
                <a:ext cx="1810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𝑺𝑻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52" y="3585868"/>
                <a:ext cx="1810945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67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86581" y="2783806"/>
            <a:ext cx="2889189" cy="600165"/>
            <a:chOff x="4778657" y="3434516"/>
            <a:chExt cx="2889189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778657" y="3573016"/>
                  <a:ext cx="2889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？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28891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" t="-10526" r="-232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/>
            <p:cNvCxnSpPr/>
            <p:nvPr/>
          </p:nvCxnSpPr>
          <p:spPr>
            <a:xfrm>
              <a:off x="5316489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341622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1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346507" y="3212833"/>
            <a:ext cx="1447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en-US" dirty="0" smtClean="0">
                <a:latin typeface="+mn-ea"/>
                <a:ea typeface="+mn-ea"/>
              </a:rPr>
              <a:t>变换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138306" y="2307223"/>
                <a:ext cx="1933350" cy="38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  <a:ea typeface="+mn-ea"/>
                            </a:rPr>
                            <m:t>左乘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06" y="2307223"/>
                <a:ext cx="1933350" cy="384657"/>
              </a:xfrm>
              <a:prstGeom prst="rect">
                <a:avLst/>
              </a:prstGeom>
              <a:blipFill rotWithShape="0">
                <a:blip r:embed="rId1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229998" y="3664874"/>
                <a:ext cx="1757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+mn-ea"/>
                            </a:rPr>
                            <m:t>右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98" y="3664874"/>
                <a:ext cx="175798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91862" y="2905173"/>
                <a:ext cx="368229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62" y="2905173"/>
                <a:ext cx="3682290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/>
          <p:cNvSpPr/>
          <p:nvPr/>
        </p:nvSpPr>
        <p:spPr>
          <a:xfrm rot="5400000">
            <a:off x="3853728" y="1985912"/>
            <a:ext cx="331979" cy="16735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1981" y="222766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endParaRPr lang="zh-CN" altLang="en-US" sz="2400" b="1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5457164" y="2066996"/>
            <a:ext cx="326737" cy="151216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381976" y="2224478"/>
                <a:ext cx="451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76" y="2224478"/>
                <a:ext cx="451086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>
          <a:xfrm>
            <a:off x="7596336" y="2906509"/>
            <a:ext cx="914400" cy="612648"/>
          </a:xfrm>
          <a:prstGeom prst="wedgeRoundRectCallout">
            <a:avLst>
              <a:gd name="adj1" fmla="val -125337"/>
              <a:gd name="adj2" fmla="val 786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上三角阵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82176" y="4142018"/>
            <a:ext cx="3537719" cy="2250437"/>
            <a:chOff x="5382176" y="4142018"/>
            <a:chExt cx="3537719" cy="2250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5382176" y="5020989"/>
                  <a:ext cx="14202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176" y="5020989"/>
                  <a:ext cx="1420261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429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6554259" y="5010887"/>
                  <a:ext cx="2272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259" y="5010887"/>
                  <a:ext cx="2272865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5410483" y="5797346"/>
                  <a:ext cx="14518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83" y="5797346"/>
                  <a:ext cx="1451871" cy="46166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420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6647030" y="5797346"/>
                  <a:ext cx="2272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30" y="5797346"/>
                  <a:ext cx="2272865" cy="461665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圆角矩形 58"/>
            <p:cNvSpPr/>
            <p:nvPr/>
          </p:nvSpPr>
          <p:spPr>
            <a:xfrm>
              <a:off x="6922775" y="5012674"/>
              <a:ext cx="1971631" cy="137978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圆角矩形标注 59"/>
                <p:cNvSpPr/>
                <p:nvPr/>
              </p:nvSpPr>
              <p:spPr>
                <a:xfrm>
                  <a:off x="6997482" y="4142018"/>
                  <a:ext cx="1822216" cy="612648"/>
                </a:xfrm>
                <a:prstGeom prst="wedgeRoundRectCallout">
                  <a:avLst>
                    <a:gd name="adj1" fmla="val 1989"/>
                    <a:gd name="adj2" fmla="val 91528"/>
                    <a:gd name="adj3" fmla="val 16667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</a:rPr>
                    <a:t>分别为矩阵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b="1" dirty="0">
                      <a:solidFill>
                        <a:srgbClr val="FF0000"/>
                      </a:solidFill>
                      <a:latin typeface="+mn-ea"/>
                    </a:rPr>
                    <a:t>对角元</a:t>
                  </a:r>
                </a:p>
              </p:txBody>
            </p:sp>
          </mc:Choice>
          <mc:Fallback xmlns="">
            <p:sp>
              <p:nvSpPr>
                <p:cNvPr id="60" name="圆角矩形标注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482" y="4142018"/>
                  <a:ext cx="1822216" cy="612648"/>
                </a:xfrm>
                <a:prstGeom prst="wedgeRoundRectCallout">
                  <a:avLst>
                    <a:gd name="adj1" fmla="val 1989"/>
                    <a:gd name="adj2" fmla="val 91528"/>
                    <a:gd name="adj3" fmla="val 16667"/>
                  </a:avLst>
                </a:prstGeom>
                <a:blipFill rotWithShape="0">
                  <a:blip r:embed="rId26"/>
                  <a:stretch>
                    <a:fillRect l="-997" t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114464" y="4662515"/>
                <a:ext cx="2272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64" y="4662515"/>
                <a:ext cx="2272865" cy="46166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147850" y="4671040"/>
                <a:ext cx="1825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50" y="4671040"/>
                <a:ext cx="1825243" cy="461665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5114464" y="5197461"/>
                <a:ext cx="1639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64" y="5197461"/>
                <a:ext cx="1639883" cy="461665"/>
              </a:xfrm>
              <a:prstGeom prst="rect">
                <a:avLst/>
              </a:prstGeom>
              <a:blipFill rotWithShape="0">
                <a:blip r:embed="rId29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5126846" y="4142018"/>
                <a:ext cx="3471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46" y="4142018"/>
                <a:ext cx="3471015" cy="46166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0.51024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5239" y="1576072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224298" y="1499877"/>
                <a:ext cx="4626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rPr>
                      <m:t>定理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rPr>
                      <m:t>2−2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98" y="1499877"/>
                <a:ext cx="46266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67" t="-24590" r="-382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736652" y="1454110"/>
                <a:ext cx="22849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52" y="1454110"/>
                <a:ext cx="2284984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67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1800010" y="4098693"/>
                <a:ext cx="43126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为正整数，则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10" y="4098693"/>
                <a:ext cx="431262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5" t="-24590" r="-197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/>
          <p:cNvGrpSpPr/>
          <p:nvPr/>
        </p:nvGrpSpPr>
        <p:grpSpPr>
          <a:xfrm>
            <a:off x="1403648" y="3488921"/>
            <a:ext cx="6351859" cy="1236236"/>
            <a:chOff x="1661370" y="4974236"/>
            <a:chExt cx="5193948" cy="1007712"/>
          </a:xfrm>
        </p:grpSpPr>
        <p:sp>
          <p:nvSpPr>
            <p:cNvPr id="62" name="圆角矩形 61"/>
            <p:cNvSpPr/>
            <p:nvPr/>
          </p:nvSpPr>
          <p:spPr>
            <a:xfrm>
              <a:off x="1661370" y="5225638"/>
              <a:ext cx="5193948" cy="7563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842951" y="4974236"/>
              <a:ext cx="1115456" cy="401447"/>
              <a:chOff x="458826" y="1097143"/>
              <a:chExt cx="2418073" cy="401447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58826" y="1097143"/>
                <a:ext cx="2418073" cy="4014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575765" y="1097143"/>
                <a:ext cx="2301134" cy="37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2-5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938002" y="4019821"/>
                <a:ext cx="1753750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002" y="4019821"/>
                <a:ext cx="1753750" cy="509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286250" y="23488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2035" y="263691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分块三角阵的行列式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18190" y="2557875"/>
            <a:ext cx="2577420" cy="79947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7735" y="1024713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46794" y="948518"/>
                <a:ext cx="4626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rPr>
                      <m:t>定理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rPr>
                      <m:t>2−2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4" y="948518"/>
                <a:ext cx="46266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70" t="-26667" r="-395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279783" y="905288"/>
                <a:ext cx="22849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83" y="905288"/>
                <a:ext cx="2284984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67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754898" y="885494"/>
            <a:ext cx="1053233" cy="480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0" y="387767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"/>
          <p:cNvSpPr txBox="1"/>
          <p:nvPr/>
        </p:nvSpPr>
        <p:spPr>
          <a:xfrm>
            <a:off x="1589308" y="42119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3754899" y="4719806"/>
                <a:ext cx="1857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99" y="4719806"/>
                <a:ext cx="185775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2436999" y="4238989"/>
                <a:ext cx="49207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不都是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阶方阵时，可能会有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99" y="4238989"/>
                <a:ext cx="492078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02" t="-24590" r="-235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3493646" y="2761095"/>
                <a:ext cx="1857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46" y="2761095"/>
                <a:ext cx="185775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1378899" y="5505627"/>
                <a:ext cx="1528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=[1, 1]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99" y="5505627"/>
                <a:ext cx="1528815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7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4800" y="5383573"/>
                <a:ext cx="1274772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00" y="5383573"/>
                <a:ext cx="1274772" cy="7057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1378899" y="6181705"/>
                <a:ext cx="2197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99" y="6181705"/>
                <a:ext cx="219720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4054661" y="5999788"/>
                <a:ext cx="2842766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61" y="5999788"/>
                <a:ext cx="2842766" cy="74962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491854" y="5566253"/>
                <a:ext cx="9618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反例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: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4" y="5566253"/>
                <a:ext cx="96184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13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箭头 28"/>
          <p:cNvSpPr/>
          <p:nvPr/>
        </p:nvSpPr>
        <p:spPr>
          <a:xfrm>
            <a:off x="4106488" y="16832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79406" y="6050483"/>
                <a:ext cx="1488741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06" y="6050483"/>
                <a:ext cx="1488741" cy="705771"/>
              </a:xfrm>
              <a:prstGeom prst="rect">
                <a:avLst/>
              </a:prstGeom>
              <a:blipFill rotWithShape="0">
                <a:blip r:embed="rId16"/>
                <a:stretch>
                  <a:fillRect r="-491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4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75" grpId="0"/>
      <p:bldP spid="76" grpId="0"/>
      <p:bldP spid="79" grpId="0"/>
      <p:bldP spid="81" grpId="0"/>
      <p:bldP spid="82" grpId="0"/>
      <p:bldP spid="6" grpId="0"/>
      <p:bldP spid="84" grpId="0"/>
      <p:bldP spid="85" grpId="0"/>
      <p:bldP spid="86" grpId="0"/>
      <p:bldP spid="2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3" y="1844823"/>
            <a:ext cx="7128792" cy="4344615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知识点总结</a:t>
            </a:r>
            <a:endParaRPr lang="zh-CN" altLang="en-US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85752" y="1871237"/>
                <a:ext cx="7289800" cy="445649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 smtClean="0"/>
                  <a:t>  分块三角阵行列式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>
                    <a:latin typeface="+mn-ea"/>
                  </a:rPr>
                  <a:t>                  下三角   对角   反对角    更高阶</a:t>
                </a:r>
                <a:endParaRPr lang="zh-CN" altLang="en-US" sz="2400" dirty="0">
                  <a:latin typeface="+mn-ea"/>
                </a:endParaRPr>
              </a:p>
              <a:p>
                <a:pPr lvl="0">
                  <a:buFont typeface="Wingdings" panose="05000000000000000000" pitchFamily="2" charset="2"/>
                  <a:buChar char="p"/>
                </a:pPr>
                <a:r>
                  <a:rPr lang="zh-CN" altLang="en-US" sz="2800" dirty="0" smtClean="0"/>
                  <a:t>  矩阵乘积行列式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  <a:p>
                <a:pPr lvl="0">
                  <a:buFont typeface="Wingdings" panose="05000000000000000000" pitchFamily="2" charset="2"/>
                  <a:buChar char="p"/>
                </a:pPr>
                <a:endParaRPr lang="en-US" altLang="zh-CN" dirty="0" smtClean="0"/>
              </a:p>
              <a:p>
                <a:pPr lvl="0"/>
                <a:endParaRPr lang="zh-CN" altLang="en-US" dirty="0"/>
              </a:p>
              <a:p>
                <a:pPr lvl="0"/>
                <a:endParaRPr lang="zh-CN" altLang="en-US" dirty="0"/>
              </a:p>
              <a:p>
                <a:pPr lvl="0"/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752" y="1871237"/>
                <a:ext cx="7289800" cy="4456496"/>
              </a:xfrm>
              <a:blipFill rotWithShape="0">
                <a:blip r:embed="rId3"/>
                <a:stretch>
                  <a:fillRect l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55" y="5013771"/>
            <a:ext cx="2055997" cy="1844229"/>
          </a:xfrm>
          <a:prstGeom prst="rect">
            <a:avLst/>
          </a:prstGeom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5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86223" y="112474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195202" y="2350740"/>
            <a:ext cx="4753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48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161478" y="3334543"/>
            <a:ext cx="48587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672" y="4149080"/>
            <a:ext cx="6120680" cy="136815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356497" y="4451604"/>
            <a:ext cx="1571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思考：</a:t>
            </a:r>
            <a:endParaRPr lang="zh-CN" altLang="en-US" sz="4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843808" y="4540768"/>
            <a:ext cx="45723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 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843808" y="4306922"/>
                <a:ext cx="3888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306922"/>
                <a:ext cx="38884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7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623713" y="3191279"/>
                <a:ext cx="55293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,2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13" y="3191279"/>
                <a:ext cx="55293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82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5239" y="126264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9552" y="1052736"/>
                <a:ext cx="82442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;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如下定义，求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244246" cy="369332"/>
              </a:xfrm>
              <a:prstGeom prst="rect">
                <a:avLst/>
              </a:prstGeom>
              <a:blipFill>
                <a:blip r:embed="rId5"/>
                <a:stretch>
                  <a:fillRect l="-2293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528056" y="2055342"/>
                <a:ext cx="8464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6" y="2055342"/>
                <a:ext cx="846462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238650" y="3022434"/>
            <a:ext cx="1451803" cy="462658"/>
            <a:chOff x="2062858" y="3743619"/>
            <a:chExt cx="1585916" cy="64605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360854" y="3743619"/>
                  <a:ext cx="905031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05031" cy="4297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676" r="-1471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511446" y="3488909"/>
                <a:ext cx="971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46" y="3488909"/>
                <a:ext cx="971163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3145" r="-18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54426" y="3157366"/>
                <a:ext cx="667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6" y="3157366"/>
                <a:ext cx="66742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835" r="-1835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627408" y="3181132"/>
                <a:ext cx="604904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                            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08" y="3181132"/>
                <a:ext cx="604904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806" t="-9211" r="-1411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256921" y="4148223"/>
            <a:ext cx="1451803" cy="462658"/>
            <a:chOff x="2062858" y="3743619"/>
            <a:chExt cx="1585916" cy="64605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360854" y="3743619"/>
                  <a:ext cx="1076496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1076496" cy="42978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86" r="-1852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529717" y="4614698"/>
                <a:ext cx="8284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17" y="4614698"/>
                <a:ext cx="82849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3676" r="-1471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2742803" y="4296245"/>
                <a:ext cx="38884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03" y="4296245"/>
                <a:ext cx="388843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7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528868" y="4851096"/>
                <a:ext cx="971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−4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8" y="4851096"/>
                <a:ext cx="971163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774" r="-188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1221852" y="5471609"/>
            <a:ext cx="1451803" cy="462658"/>
            <a:chOff x="2062858" y="3743619"/>
            <a:chExt cx="1585916" cy="646057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360854" y="3743619"/>
                  <a:ext cx="1067391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1067391" cy="42978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00" r="-1875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528409" y="5995079"/>
                <a:ext cx="9062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09" y="5995079"/>
                <a:ext cx="906209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3378" r="-202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2742803" y="5661663"/>
                <a:ext cx="20452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03" y="5661663"/>
                <a:ext cx="2045221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89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1535760" y="6290174"/>
                <a:ext cx="9062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60" y="6290174"/>
                <a:ext cx="906209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3356" r="-67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2699874" y="5653049"/>
                <a:ext cx="223224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74" y="5653049"/>
                <a:ext cx="2232248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82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4535808" y="5669342"/>
                <a:ext cx="223224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=−3|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|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8" y="5669342"/>
                <a:ext cx="2232248" cy="461665"/>
              </a:xfrm>
              <a:prstGeom prst="rect">
                <a:avLst/>
              </a:prstGeom>
              <a:blipFill rotWithShape="0">
                <a:blip r:embed="rId20"/>
                <a:stretch>
                  <a:fillRect t="-9211" r="-355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6659340" y="5679399"/>
                <a:ext cx="223224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=−3×2=−6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340" y="5679399"/>
                <a:ext cx="2232248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21" grpId="0"/>
      <p:bldP spid="26" grpId="0"/>
      <p:bldP spid="2" grpId="0" animBg="1"/>
      <p:bldP spid="35" grpId="0"/>
      <p:bldP spid="38" grpId="0" animBg="1"/>
      <p:bldP spid="39" grpId="0"/>
      <p:bldP spid="47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5239" y="126264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9552" y="1052736"/>
                <a:ext cx="82442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+mn-ea"/>
                  </a:rPr>
                  <a:t>练习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;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如下定义，求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244246" cy="369332"/>
              </a:xfrm>
              <a:prstGeom prst="rect">
                <a:avLst/>
              </a:prstGeom>
              <a:blipFill>
                <a:blip r:embed="rId3"/>
                <a:stretch>
                  <a:fillRect l="-2293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28056" y="2055342"/>
                <a:ext cx="8464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6" y="2055342"/>
                <a:ext cx="846462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1097773" y="3055446"/>
                <a:ext cx="2339942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73" y="3055446"/>
                <a:ext cx="2339942" cy="10061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71102" y="5165734"/>
                <a:ext cx="4572790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02" y="5165734"/>
                <a:ext cx="4572790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403648" y="2517007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763688" y="2517007"/>
            <a:ext cx="504056" cy="886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26523" y="4195695"/>
                <a:ext cx="4683398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3" y="4195695"/>
                <a:ext cx="4683398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092134" y="2952572"/>
                <a:ext cx="5079147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4" y="2952572"/>
                <a:ext cx="5079147" cy="10689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29386" y="4457084"/>
                <a:ext cx="311412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86" y="4457084"/>
                <a:ext cx="3114122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868144" y="5714770"/>
                <a:ext cx="23011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=2×−3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714770"/>
                <a:ext cx="230114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4" y="3861048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9" y="4048965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14" y="914239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48" y="978013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5" y="3861048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90" y="978013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411786" y="3387755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5400000">
            <a:off x="7339471" y="2363651"/>
            <a:ext cx="415908" cy="1414870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rot="5400000">
            <a:off x="7332616" y="2826394"/>
            <a:ext cx="438712" cy="140577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 rot="5400000">
            <a:off x="1076015" y="2272752"/>
            <a:ext cx="718717" cy="1414870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5400000">
            <a:off x="1215960" y="2928350"/>
            <a:ext cx="447920" cy="140577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5239" y="126264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9552" y="1052736"/>
                <a:ext cx="83520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提高题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分别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=2,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=3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352036" cy="369332"/>
              </a:xfrm>
              <a:prstGeom prst="rect">
                <a:avLst/>
              </a:prstGeom>
              <a:blipFill>
                <a:blip r:embed="rId3"/>
                <a:stretch>
                  <a:fillRect l="-1679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44188" y="2666125"/>
                <a:ext cx="1728871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8" y="2666125"/>
                <a:ext cx="1728871" cy="10691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246949" y="3937956"/>
            <a:ext cx="2944520" cy="502250"/>
            <a:chOff x="2052764" y="2710732"/>
            <a:chExt cx="2944520" cy="5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052764" y="2710732"/>
                  <a:ext cx="2783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后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i="0" dirty="0" smtClean="0">
                      <a:solidFill>
                        <a:srgbClr val="00B050"/>
                      </a:solidFill>
                      <a:latin typeface="+mj-lt"/>
                      <a:ea typeface="+mn-ea"/>
                    </a:rPr>
                    <a:t>行</a:t>
                  </a:r>
                  <a:r>
                    <a:rPr lang="zh-CN" altLang="en-US" b="1" dirty="0" smtClean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逐次与中间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</m:oMath>
                  </a14:m>
                  <a:r>
                    <a:rPr lang="zh-CN" altLang="en-US" b="1" i="0" dirty="0" smtClean="0">
                      <a:solidFill>
                        <a:srgbClr val="00B050"/>
                      </a:solidFill>
                      <a:latin typeface="+mj-lt"/>
                      <a:ea typeface="+mn-ea"/>
                    </a:rPr>
                    <a:t>行</a:t>
                  </a:r>
                  <a:r>
                    <a:rPr lang="zh-CN" altLang="en-US" b="1" dirty="0" smtClean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对调</a:t>
                  </a:r>
                  <a:endParaRPr lang="zh-CN" altLang="en-US" b="1" dirty="0">
                    <a:solidFill>
                      <a:srgbClr val="00B05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764" y="2710732"/>
                  <a:ext cx="278313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74" t="-8197" r="-1535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2195736" y="3129355"/>
              <a:ext cx="2801548" cy="83627"/>
              <a:chOff x="2195736" y="3128441"/>
              <a:chExt cx="2571792" cy="2730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2195736" y="3155736"/>
                <a:ext cx="2571792" cy="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2195736" y="3128441"/>
                <a:ext cx="2571792" cy="18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904170" y="4997716"/>
                <a:ext cx="4207755" cy="84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𝒎𝒌</m:t>
                          </m:r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  <a:p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70" y="4997716"/>
                <a:ext cx="4207755" cy="844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052764" y="1661357"/>
                <a:ext cx="26615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试计算：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64" y="1661357"/>
                <a:ext cx="2661568" cy="369332"/>
              </a:xfrm>
              <a:prstGeom prst="rect">
                <a:avLst/>
              </a:prstGeom>
              <a:blipFill>
                <a:blip r:embed="rId7"/>
                <a:stretch>
                  <a:fillRect l="-459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149684" y="2583474"/>
                <a:ext cx="3303918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84" y="2583474"/>
                <a:ext cx="3303918" cy="10691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2205164" y="2863132"/>
            <a:ext cx="3042821" cy="502250"/>
            <a:chOff x="2052764" y="2710732"/>
            <a:chExt cx="3042821" cy="5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052764" y="2710732"/>
                  <a:ext cx="30428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后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𝒎</m:t>
                      </m:r>
                    </m:oMath>
                  </a14:m>
                  <a:r>
                    <a:rPr lang="zh-CN" altLang="en-US" b="1" i="0" dirty="0" smtClean="0">
                      <a:solidFill>
                        <a:srgbClr val="FF0000"/>
                      </a:solidFill>
                      <a:latin typeface="+mj-lt"/>
                      <a:ea typeface="+mn-ea"/>
                    </a:rPr>
                    <a:t>行</a:t>
                  </a:r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逐次与前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行对调</a:t>
                  </a:r>
                  <a:endPara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764" y="2710732"/>
                  <a:ext cx="304282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04" t="-8333" r="-1202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组合 43"/>
            <p:cNvGrpSpPr/>
            <p:nvPr/>
          </p:nvGrpSpPr>
          <p:grpSpPr>
            <a:xfrm>
              <a:off x="2195736" y="3129355"/>
              <a:ext cx="2801548" cy="83627"/>
              <a:chOff x="2195736" y="3128441"/>
              <a:chExt cx="2571792" cy="27301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V="1">
                <a:off x="2195736" y="3155736"/>
                <a:ext cx="2571792" cy="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2195736" y="3128441"/>
                <a:ext cx="2571792" cy="18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149684" y="3744880"/>
                <a:ext cx="375615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84" y="3744880"/>
                <a:ext cx="3756156" cy="10691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406900" y="1480365"/>
                <a:ext cx="1728871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1480365"/>
                <a:ext cx="1728871" cy="10691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0" grpId="0" animBg="1"/>
      <p:bldP spid="51" grpId="0" animBg="1"/>
      <p:bldP spid="48" grpId="0"/>
      <p:bldP spid="37" grpId="0"/>
      <p:bldP spid="40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7287" y="1507501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331640" y="1268760"/>
                <a:ext cx="712879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提高题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证明：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|=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0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68760"/>
                <a:ext cx="7128792" cy="738664"/>
              </a:xfrm>
              <a:prstGeom prst="rect">
                <a:avLst/>
              </a:prstGeom>
              <a:blipFill>
                <a:blip r:embed="rId3"/>
                <a:stretch>
                  <a:fillRect l="-2564" t="-11570" b="-25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85093" y="2598643"/>
                <a:ext cx="1636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93" y="2598643"/>
                <a:ext cx="16360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57287" y="2596261"/>
                <a:ext cx="1759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287" y="2596261"/>
                <a:ext cx="175926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795878" y="4222675"/>
                <a:ext cx="1994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78" y="4222675"/>
                <a:ext cx="1994392" cy="461665"/>
              </a:xfrm>
              <a:prstGeom prst="rect">
                <a:avLst/>
              </a:prstGeom>
              <a:blipFill>
                <a:blip r:embed="rId6"/>
                <a:stretch>
                  <a:fillRect r="-306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687561" y="2608158"/>
                <a:ext cx="3161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561" y="2608158"/>
                <a:ext cx="31615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816694" y="4220293"/>
                <a:ext cx="3317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94" y="4220293"/>
                <a:ext cx="3317831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331640" y="3646763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两边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取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行列式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646763"/>
                <a:ext cx="2880320" cy="369332"/>
              </a:xfrm>
              <a:prstGeom prst="rect">
                <a:avLst/>
              </a:prstGeom>
              <a:blipFill>
                <a:blip r:embed="rId9"/>
                <a:stretch>
                  <a:fillRect l="-4228" t="-24590" r="-169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795878" y="4947629"/>
                <a:ext cx="3355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78" y="4947629"/>
                <a:ext cx="33551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636919" y="1747843"/>
            <a:ext cx="12474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192969" y="5409294"/>
            <a:ext cx="12474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31903" y="5473157"/>
                <a:ext cx="584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3" y="5473157"/>
                <a:ext cx="584006" cy="369332"/>
              </a:xfrm>
              <a:prstGeom prst="rect">
                <a:avLst/>
              </a:prstGeom>
              <a:blipFill>
                <a:blip r:embed="rId11"/>
                <a:stretch>
                  <a:fillRect l="-8333" r="-1041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5138512" y="5013694"/>
            <a:ext cx="978408" cy="32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51517" y="4947629"/>
                <a:ext cx="1608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|=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0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7" y="4947629"/>
                <a:ext cx="1608261" cy="461665"/>
              </a:xfrm>
              <a:prstGeom prst="rect">
                <a:avLst/>
              </a:prstGeom>
              <a:blipFill>
                <a:blip r:embed="rId12"/>
                <a:stretch>
                  <a:fillRect l="-3030" t="-10667" r="-492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9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7" grpId="0"/>
      <p:bldP spid="39" grpId="0"/>
      <p:bldP spid="40" grpId="0"/>
      <p:bldP spid="41" grpId="0"/>
      <p:bldP spid="43" grpId="0"/>
      <p:bldP spid="7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3968607" y="897755"/>
            <a:ext cx="830896" cy="65558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991509" y="3645024"/>
            <a:ext cx="3524707" cy="2171295"/>
            <a:chOff x="2991509" y="3645024"/>
            <a:chExt cx="3524707" cy="2171295"/>
          </a:xfrm>
        </p:grpSpPr>
        <p:sp>
          <p:nvSpPr>
            <p:cNvPr id="10" name="圆角矩形 9"/>
            <p:cNvSpPr/>
            <p:nvPr/>
          </p:nvSpPr>
          <p:spPr>
            <a:xfrm>
              <a:off x="4572000" y="3645024"/>
              <a:ext cx="1944216" cy="1080647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云形标注 8"/>
            <p:cNvSpPr/>
            <p:nvPr/>
          </p:nvSpPr>
          <p:spPr>
            <a:xfrm>
              <a:off x="2991509" y="4987875"/>
              <a:ext cx="1547291" cy="828444"/>
            </a:xfrm>
            <a:prstGeom prst="cloudCallout">
              <a:avLst>
                <a:gd name="adj1" fmla="val 67287"/>
                <a:gd name="adj2" fmla="val -79309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</a:rPr>
                <a:t>分块下三角阵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5239" y="1262647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9552" y="1052736"/>
                <a:ext cx="58326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提高题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阶方阵，证明：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583264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06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530777" y="1580806"/>
                <a:ext cx="3752246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77" y="1580806"/>
                <a:ext cx="3752246" cy="749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01228" y="2687379"/>
                <a:ext cx="118853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8" y="2687379"/>
                <a:ext cx="1188530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361592" y="2687378"/>
                <a:ext cx="2317814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92" y="2687378"/>
                <a:ext cx="2317814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052764" y="2710732"/>
            <a:ext cx="2329484" cy="502263"/>
            <a:chOff x="2052764" y="2710732"/>
            <a:chExt cx="2329484" cy="502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052764" y="2710732"/>
                  <a:ext cx="2329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后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行加到前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行上去</a:t>
                  </a:r>
                  <a:endParaRPr lang="zh-CN" altLang="en-US" b="1" dirty="0">
                    <a:solidFill>
                      <a:srgbClr val="0070C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764" y="2710732"/>
                  <a:ext cx="23294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56" t="-8333" r="-1832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2195736" y="3114386"/>
              <a:ext cx="1997146" cy="98609"/>
              <a:chOff x="2195736" y="3123550"/>
              <a:chExt cx="1833359" cy="3219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195736" y="3155742"/>
                <a:ext cx="18333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195736" y="3123550"/>
                <a:ext cx="18333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391099" y="3767983"/>
                <a:ext cx="2317814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99" y="3767983"/>
                <a:ext cx="2317814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2089758" y="3866465"/>
            <a:ext cx="2329484" cy="502263"/>
            <a:chOff x="2052764" y="2710732"/>
            <a:chExt cx="2329484" cy="502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052764" y="2710732"/>
                  <a:ext cx="2329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后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列对应减去前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列</a:t>
                  </a:r>
                  <a:endParaRPr lang="zh-CN" altLang="en-US" b="1" dirty="0">
                    <a:solidFill>
                      <a:srgbClr val="0070C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764" y="2710732"/>
                  <a:ext cx="232948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56" t="-6557" r="-1832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/>
            <p:cNvGrpSpPr/>
            <p:nvPr/>
          </p:nvGrpSpPr>
          <p:grpSpPr>
            <a:xfrm>
              <a:off x="2195736" y="3114386"/>
              <a:ext cx="1997146" cy="98609"/>
              <a:chOff x="2195736" y="3123550"/>
              <a:chExt cx="1833359" cy="32192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195736" y="3155742"/>
                <a:ext cx="18333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195736" y="3123550"/>
                <a:ext cx="18333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716016" y="5057518"/>
                <a:ext cx="2739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57518"/>
                <a:ext cx="27398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/>
      <p:bldP spid="19" grpId="0"/>
      <p:bldP spid="27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02" y="106087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172994" y="1412453"/>
            <a:ext cx="6423342" cy="1296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547664" y="1468852"/>
                <a:ext cx="5871007" cy="567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是上三角矩阵，则有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468852"/>
                <a:ext cx="5871007" cy="567912"/>
              </a:xfrm>
              <a:prstGeom prst="rect">
                <a:avLst/>
              </a:prstGeom>
              <a:blipFill rotWithShape="0">
                <a:blip r:embed="rId3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2994" y="1478485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2-2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51155" y="2203927"/>
                <a:ext cx="38640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55" y="2203927"/>
                <a:ext cx="386402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715984" y="5162266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274070" y="3409094"/>
                <a:ext cx="5975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问题：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分块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上三角阵是否可以类似计算？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70" y="3409094"/>
                <a:ext cx="59758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3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703013" y="5095528"/>
                <a:ext cx="59119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13" y="5095528"/>
                <a:ext cx="59119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62" t="-26667" r="-123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263114" y="4437112"/>
            <a:ext cx="6351859" cy="1996739"/>
            <a:chOff x="1661370" y="4941661"/>
            <a:chExt cx="5193948" cy="1710769"/>
          </a:xfrm>
        </p:grpSpPr>
        <p:sp>
          <p:nvSpPr>
            <p:cNvPr id="44" name="圆角矩形 43"/>
            <p:cNvSpPr/>
            <p:nvPr/>
          </p:nvSpPr>
          <p:spPr>
            <a:xfrm>
              <a:off x="1661370" y="5225638"/>
              <a:ext cx="5193948" cy="14267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57195" y="4941661"/>
              <a:ext cx="1177408" cy="450292"/>
              <a:chOff x="706483" y="1064568"/>
              <a:chExt cx="2552371" cy="450292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706483" y="106456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868209" y="1107382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965328" y="5568740"/>
                <a:ext cx="2657202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28" y="5568740"/>
                <a:ext cx="2657202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0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角三角形 65"/>
          <p:cNvSpPr/>
          <p:nvPr/>
        </p:nvSpPr>
        <p:spPr>
          <a:xfrm rot="10800000">
            <a:off x="3747372" y="2464972"/>
            <a:ext cx="445809" cy="337694"/>
          </a:xfrm>
          <a:prstGeom prst="rtTriangle">
            <a:avLst/>
          </a:prstGeom>
          <a:gradFill flip="none" rotWithShape="1">
            <a:gsLst>
              <a:gs pos="69000">
                <a:srgbClr val="F4F400"/>
              </a:gs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93181" y="2808229"/>
            <a:ext cx="413690" cy="333468"/>
          </a:xfrm>
          <a:prstGeom prst="rtTriangle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0800000">
            <a:off x="3746188" y="2445461"/>
            <a:ext cx="860682" cy="696236"/>
          </a:xfrm>
          <a:prstGeom prst="rtTriangl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050306" y="2847313"/>
            <a:ext cx="800591" cy="396895"/>
          </a:xfrm>
          <a:prstGeom prst="roundRect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058808" y="2392068"/>
            <a:ext cx="792089" cy="45524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1116" y="1940203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20194" y="836712"/>
            <a:ext cx="20008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880716" y="761242"/>
                <a:ext cx="2657202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716" y="761242"/>
                <a:ext cx="2657202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57547" y="2392068"/>
                <a:ext cx="1194173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7" y="2392068"/>
                <a:ext cx="1194173" cy="749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490958" y="4581695"/>
            <a:ext cx="4175572" cy="62130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5576" y="4592267"/>
            <a:ext cx="4082592" cy="600165"/>
            <a:chOff x="4778657" y="3434516"/>
            <a:chExt cx="4082592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𝑆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（上三角阵）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9" t="-10526" r="-134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/>
            <p:cNvCxnSpPr/>
            <p:nvPr/>
          </p:nvCxnSpPr>
          <p:spPr>
            <a:xfrm>
              <a:off x="5148214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262997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1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539552" y="5374807"/>
            <a:ext cx="4175572" cy="621308"/>
          </a:xfrm>
          <a:prstGeom prst="roundRect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3926" y="5444407"/>
            <a:ext cx="4082592" cy="600165"/>
            <a:chOff x="4778657" y="3434516"/>
            <a:chExt cx="4082592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（上三角阵）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8" t="-10526" r="-209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>
              <a:off x="5148214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262997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2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051720" y="242088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倍加行变换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060798" y="285982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倍加行变换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499552" y="2380956"/>
                <a:ext cx="1248419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2" y="2380956"/>
                <a:ext cx="1248419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102786" y="4096618"/>
                <a:ext cx="366222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786" y="4096618"/>
                <a:ext cx="3662221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102786" y="5486492"/>
                <a:ext cx="35716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786" y="5486492"/>
                <a:ext cx="3571682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2060222" y="2808229"/>
            <a:ext cx="1512168" cy="87086"/>
            <a:chOff x="1691680" y="3722728"/>
            <a:chExt cx="1512168" cy="87086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1691680" y="3722728"/>
              <a:ext cx="1512168" cy="14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691680" y="3795714"/>
              <a:ext cx="1512168" cy="14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" grpId="0" animBg="1"/>
      <p:bldP spid="67" grpId="0" animBg="1"/>
      <p:bldP spid="61" grpId="0" animBg="1"/>
      <p:bldP spid="58" grpId="0" animBg="1"/>
      <p:bldP spid="21" grpId="0"/>
      <p:bldP spid="9" grpId="0" animBg="1"/>
      <p:bldP spid="59" grpId="0" animBg="1"/>
      <p:bldP spid="63" grpId="0"/>
      <p:bldP spid="64" grpId="0"/>
      <p:bldP spid="65" grpId="0"/>
      <p:bldP spid="2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16280" y="4330807"/>
            <a:ext cx="860683" cy="696236"/>
            <a:chOff x="1116280" y="4330807"/>
            <a:chExt cx="860683" cy="696236"/>
          </a:xfrm>
        </p:grpSpPr>
        <p:sp>
          <p:nvSpPr>
            <p:cNvPr id="66" name="直角三角形 65"/>
            <p:cNvSpPr/>
            <p:nvPr/>
          </p:nvSpPr>
          <p:spPr>
            <a:xfrm rot="10800000">
              <a:off x="1117464" y="4350318"/>
              <a:ext cx="445809" cy="337694"/>
            </a:xfrm>
            <a:prstGeom prst="rtTriangle">
              <a:avLst/>
            </a:prstGeom>
            <a:gradFill flip="none" rotWithShape="1">
              <a:gsLst>
                <a:gs pos="69000">
                  <a:srgbClr val="F4F400"/>
                </a:gs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>
              <a:off x="1563273" y="4693575"/>
              <a:ext cx="413690" cy="333468"/>
            </a:xfrm>
            <a:prstGeom prst="rtTriangle">
              <a:avLst/>
            </a:prstGeom>
            <a:gradFill flip="none" rotWithShape="1">
              <a:gsLst>
                <a:gs pos="0">
                  <a:srgbClr val="FF33CC">
                    <a:tint val="66000"/>
                    <a:satMod val="160000"/>
                  </a:srgbClr>
                </a:gs>
                <a:gs pos="50000">
                  <a:srgbClr val="FF33CC">
                    <a:tint val="44500"/>
                    <a:satMod val="160000"/>
                  </a:srgbClr>
                </a:gs>
                <a:gs pos="100000">
                  <a:srgbClr val="FF33CC">
                    <a:tint val="23500"/>
                    <a:satMod val="160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直角三角形 66"/>
            <p:cNvSpPr/>
            <p:nvPr/>
          </p:nvSpPr>
          <p:spPr>
            <a:xfrm rot="10800000">
              <a:off x="1116280" y="4330807"/>
              <a:ext cx="860682" cy="696236"/>
            </a:xfrm>
            <a:prstGeom prst="rtTriangl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873066" y="4306234"/>
                <a:ext cx="1248419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66" y="4306234"/>
                <a:ext cx="1248419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2571" y="1060259"/>
                <a:ext cx="366933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1" y="1060259"/>
                <a:ext cx="3669338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 rot="1360122">
            <a:off x="1092381" y="1519538"/>
            <a:ext cx="2920734" cy="3631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542925" y="1174769"/>
                <a:ext cx="35716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25" y="1174769"/>
                <a:ext cx="3571682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圆角矩形 48"/>
          <p:cNvSpPr/>
          <p:nvPr/>
        </p:nvSpPr>
        <p:spPr>
          <a:xfrm rot="1360122">
            <a:off x="5092969" y="1683865"/>
            <a:ext cx="2920734" cy="3631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010332" y="3292176"/>
                <a:ext cx="6315768" cy="2670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  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  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  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  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32" y="3292176"/>
                <a:ext cx="6315768" cy="26704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圆角矩形 50"/>
          <p:cNvSpPr/>
          <p:nvPr/>
        </p:nvSpPr>
        <p:spPr>
          <a:xfrm rot="1519626">
            <a:off x="2022802" y="4445815"/>
            <a:ext cx="6401981" cy="3631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角三角形 65"/>
          <p:cNvSpPr/>
          <p:nvPr/>
        </p:nvSpPr>
        <p:spPr>
          <a:xfrm rot="10800000">
            <a:off x="3747372" y="2464972"/>
            <a:ext cx="445809" cy="337694"/>
          </a:xfrm>
          <a:prstGeom prst="rtTriangle">
            <a:avLst/>
          </a:prstGeom>
          <a:gradFill flip="none" rotWithShape="1">
            <a:gsLst>
              <a:gs pos="69000">
                <a:srgbClr val="F4F400"/>
              </a:gs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93181" y="2808229"/>
            <a:ext cx="413690" cy="333468"/>
          </a:xfrm>
          <a:prstGeom prst="rtTriangle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三角形 66"/>
          <p:cNvSpPr/>
          <p:nvPr/>
        </p:nvSpPr>
        <p:spPr>
          <a:xfrm rot="10800000">
            <a:off x="3746188" y="2445461"/>
            <a:ext cx="860682" cy="696236"/>
          </a:xfrm>
          <a:prstGeom prst="rtTriangl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050306" y="2847313"/>
            <a:ext cx="800591" cy="396895"/>
          </a:xfrm>
          <a:prstGeom prst="roundRect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058808" y="2392068"/>
            <a:ext cx="792089" cy="45524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1116" y="1940203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20194" y="836712"/>
            <a:ext cx="20008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880716" y="761242"/>
                <a:ext cx="2657202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716" y="761242"/>
                <a:ext cx="2657202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57547" y="2392068"/>
                <a:ext cx="1194173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7" y="2392068"/>
                <a:ext cx="1194173" cy="749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490958" y="4581695"/>
            <a:ext cx="4175572" cy="62130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5576" y="4592267"/>
            <a:ext cx="4082592" cy="600165"/>
            <a:chOff x="4778657" y="3434516"/>
            <a:chExt cx="4082592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𝑆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（上三角阵）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9" t="-10526" r="-134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/>
            <p:cNvCxnSpPr/>
            <p:nvPr/>
          </p:nvCxnSpPr>
          <p:spPr>
            <a:xfrm>
              <a:off x="5148214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262997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1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539552" y="5374807"/>
            <a:ext cx="4175572" cy="621308"/>
          </a:xfrm>
          <a:prstGeom prst="roundRect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3926" y="5444407"/>
            <a:ext cx="4082592" cy="600165"/>
            <a:chOff x="4778657" y="3434516"/>
            <a:chExt cx="4082592" cy="600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（上三角阵）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7" y="3573016"/>
                  <a:ext cx="40825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8" t="-10526" r="-209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>
              <a:off x="5148214" y="3803848"/>
              <a:ext cx="1573761" cy="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262997" y="3434516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倍加行变换</a:t>
              </a:r>
              <a:r>
                <a:rPr lang="en-US" altLang="zh-CN" dirty="0" smtClean="0">
                  <a:latin typeface="+mn-ea"/>
                  <a:ea typeface="+mn-ea"/>
                </a:rPr>
                <a:t>2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051720" y="242088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倍加行变换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060798" y="285982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倍加行变换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539410" y="2377992"/>
                <a:ext cx="1248419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10" y="2377992"/>
                <a:ext cx="1248419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5117558" y="4661516"/>
                <a:ext cx="1420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58" y="4661516"/>
                <a:ext cx="1420261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85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354105" y="4661516"/>
                <a:ext cx="2401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05" y="4661516"/>
                <a:ext cx="240110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/>
          <p:cNvSpPr/>
          <p:nvPr/>
        </p:nvSpPr>
        <p:spPr>
          <a:xfrm rot="5400000">
            <a:off x="7419025" y="3794629"/>
            <a:ext cx="326737" cy="151216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478769" y="4135449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对角元之积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69" y="4135449"/>
                <a:ext cx="230425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6878" t="-23529" r="-1323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145865" y="5437873"/>
                <a:ext cx="1451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65" y="5437873"/>
                <a:ext cx="1451871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84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382412" y="5437873"/>
                <a:ext cx="2272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12" y="5437873"/>
                <a:ext cx="227286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4627478" y="2616163"/>
                <a:ext cx="2401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78" y="2616163"/>
                <a:ext cx="240110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6775727" y="2632069"/>
                <a:ext cx="1825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27" y="2632069"/>
                <a:ext cx="1825243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左大括号 78"/>
          <p:cNvSpPr/>
          <p:nvPr/>
        </p:nvSpPr>
        <p:spPr>
          <a:xfrm rot="5400000">
            <a:off x="5763345" y="1673107"/>
            <a:ext cx="337123" cy="17029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550876" y="1920761"/>
                <a:ext cx="654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76" y="1920761"/>
                <a:ext cx="65498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左大括号 80"/>
          <p:cNvSpPr/>
          <p:nvPr/>
        </p:nvSpPr>
        <p:spPr>
          <a:xfrm rot="5400000">
            <a:off x="7428658" y="1762549"/>
            <a:ext cx="326737" cy="151216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232406" y="1918509"/>
                <a:ext cx="666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06" y="1918509"/>
                <a:ext cx="666657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4606871" y="3244615"/>
                <a:ext cx="1639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1" y="3244615"/>
                <a:ext cx="1639883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2060222" y="2808229"/>
            <a:ext cx="1512168" cy="87086"/>
            <a:chOff x="1691680" y="3722728"/>
            <a:chExt cx="1512168" cy="87086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691680" y="3722728"/>
              <a:ext cx="1512168" cy="14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691680" y="3795714"/>
              <a:ext cx="1512168" cy="14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14" grpId="0" animBg="1"/>
      <p:bldP spid="70" grpId="0"/>
      <p:bldP spid="72" grpId="0"/>
      <p:bldP spid="73" grpId="0"/>
      <p:bldP spid="77" grpId="0"/>
      <p:bldP spid="78" grpId="0"/>
      <p:bldP spid="79" grpId="0" animBg="1"/>
      <p:bldP spid="80" grpId="0"/>
      <p:bldP spid="81" grpId="0" animBg="1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799676" y="2876355"/>
                <a:ext cx="3763338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76" y="2876355"/>
                <a:ext cx="3763338" cy="10691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403648" y="2204864"/>
                <a:ext cx="59119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04864"/>
                <a:ext cx="59119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2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圆角矩形 53"/>
          <p:cNvSpPr/>
          <p:nvPr/>
        </p:nvSpPr>
        <p:spPr>
          <a:xfrm>
            <a:off x="2978513" y="2830216"/>
            <a:ext cx="934275" cy="73766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846146" y="3599821"/>
            <a:ext cx="554066" cy="36134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223501" y="1988840"/>
            <a:ext cx="6485681" cy="2376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1" y="121695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2"/>
          <p:cNvSpPr txBox="1"/>
          <p:nvPr/>
        </p:nvSpPr>
        <p:spPr>
          <a:xfrm>
            <a:off x="1691680" y="15512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547664" y="4952319"/>
            <a:ext cx="42149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更高阶数的分块三角阵也适用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563548" y="4481708"/>
            <a:ext cx="1540683" cy="2341427"/>
            <a:chOff x="7154379" y="943557"/>
            <a:chExt cx="1540683" cy="2341427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88" name="圆角矩形 8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2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 animBg="1"/>
      <p:bldP spid="55" grpId="0" animBg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605518" y="1176797"/>
            <a:ext cx="771003" cy="31767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840" y="1233753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670869" y="1167015"/>
                <a:ext cx="59119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69" y="1167015"/>
                <a:ext cx="59119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62" t="-24590" r="-123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230970" y="508599"/>
            <a:ext cx="6351859" cy="1996739"/>
            <a:chOff x="1661370" y="4941661"/>
            <a:chExt cx="5193948" cy="1710769"/>
          </a:xfrm>
        </p:grpSpPr>
        <p:sp>
          <p:nvSpPr>
            <p:cNvPr id="44" name="圆角矩形 43"/>
            <p:cNvSpPr/>
            <p:nvPr/>
          </p:nvSpPr>
          <p:spPr>
            <a:xfrm>
              <a:off x="1661370" y="5225638"/>
              <a:ext cx="5193948" cy="14267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57195" y="4941661"/>
              <a:ext cx="1177408" cy="450292"/>
              <a:chOff x="706483" y="1064568"/>
              <a:chExt cx="2552371" cy="450292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706483" y="1064568"/>
                <a:ext cx="2418073" cy="4502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868209" y="1107382"/>
                <a:ext cx="2390645" cy="3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2-1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933184" y="1640227"/>
                <a:ext cx="2657202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84" y="1640227"/>
                <a:ext cx="2657202" cy="749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4709653" y="1537182"/>
            <a:ext cx="536232" cy="8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411760" y="1474095"/>
            <a:ext cx="1584176" cy="24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46180" y="1578722"/>
            <a:ext cx="87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可能不同阶数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296733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64839" y="4408018"/>
                <a:ext cx="3749040" cy="1648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39" y="4408018"/>
                <a:ext cx="3749040" cy="16482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4035022" y="5054063"/>
            <a:ext cx="1971631" cy="10858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482505" y="4408018"/>
            <a:ext cx="1252798" cy="72008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3" idx="3"/>
          </p:cNvCxnSpPr>
          <p:nvPr/>
        </p:nvCxnSpPr>
        <p:spPr>
          <a:xfrm>
            <a:off x="6006653" y="5596986"/>
            <a:ext cx="447794" cy="4264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08904" y="3559325"/>
                <a:ext cx="792561" cy="466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4" y="3559325"/>
                <a:ext cx="792561" cy="4664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 flipV="1">
            <a:off x="2754084" y="3995404"/>
            <a:ext cx="666260" cy="4126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454447" y="5792554"/>
                <a:ext cx="9682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=0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47" y="5792554"/>
                <a:ext cx="96828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660" t="-10526" r="-503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717886" y="4971194"/>
                <a:ext cx="15184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86" y="4971194"/>
                <a:ext cx="151841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1504067" y="4344013"/>
            <a:ext cx="111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1.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4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  <p:bldP spid="33" grpId="0" animBg="1"/>
      <p:bldP spid="34" grpId="0" animBg="1"/>
      <p:bldP spid="18" grpId="0"/>
      <p:bldP spid="40" grpId="0"/>
      <p:bldP spid="41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192882" y="164628"/>
            <a:ext cx="491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2.4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三角分块阵行列式以及矩阵乘积行列式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072849" y="1215843"/>
                <a:ext cx="2657202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9" y="1215843"/>
                <a:ext cx="2657202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>
            <a:off x="-5411" y="33569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39715" y="3965779"/>
                <a:ext cx="2378793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15" y="3965779"/>
                <a:ext cx="2378793" cy="16454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5565610" y="3878372"/>
            <a:ext cx="1308817" cy="10858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929472" y="4964216"/>
            <a:ext cx="959885" cy="6682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084168" y="6123648"/>
                <a:ext cx="9682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123648"/>
                <a:ext cx="9682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803718" y="6111556"/>
                <a:ext cx="45865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=−(1×1×5)⋅(2×1−2×3)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18" y="6111556"/>
                <a:ext cx="458656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767461" y="4376862"/>
            <a:ext cx="111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2.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320643" y="1185003"/>
                <a:ext cx="2604110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43" y="1185003"/>
                <a:ext cx="2604110" cy="708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613496" y="864425"/>
            <a:ext cx="1822600" cy="844431"/>
            <a:chOff x="3613496" y="864425"/>
            <a:chExt cx="1822600" cy="844431"/>
          </a:xfrm>
        </p:grpSpPr>
        <p:sp>
          <p:nvSpPr>
            <p:cNvPr id="2" name="右箭头 1"/>
            <p:cNvSpPr/>
            <p:nvPr/>
          </p:nvSpPr>
          <p:spPr>
            <a:xfrm>
              <a:off x="3613496" y="1443070"/>
              <a:ext cx="1822600" cy="2657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677535" y="864425"/>
                  <a:ext cx="1641944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性质</m:t>
                      </m:r>
                    </m:oMath>
                  </a14:m>
                  <a:r>
                    <a:rPr lang="en-US" altLang="zh-CN" sz="20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2-1 </a:t>
                  </a:r>
                  <a:r>
                    <a:rPr lang="zh-CN" altLang="en-US" sz="2000" dirty="0" smtClean="0">
                      <a:latin typeface="+mn-ea"/>
                      <a:ea typeface="+mn-ea"/>
                    </a:rPr>
                    <a:t>转置</a:t>
                  </a:r>
                  <a:endParaRPr lang="en-US" altLang="zh-CN" sz="2000" dirty="0" smtClean="0">
                    <a:latin typeface="+mn-ea"/>
                    <a:ea typeface="+mn-ea"/>
                  </a:endParaRPr>
                </a:p>
                <a:p>
                  <a:r>
                    <a:rPr lang="zh-CN" altLang="en-US" sz="2000" dirty="0" smtClean="0">
                      <a:latin typeface="+mn-ea"/>
                      <a:ea typeface="+mn-ea"/>
                    </a:rPr>
                    <a:t>不改变行列式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535" y="864425"/>
                  <a:ext cx="1641944" cy="6155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259" t="-11881" r="-2963" b="-23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/>
          <p:cNvGrpSpPr/>
          <p:nvPr/>
        </p:nvGrpSpPr>
        <p:grpSpPr>
          <a:xfrm>
            <a:off x="3973553" y="4423522"/>
            <a:ext cx="1451803" cy="462658"/>
            <a:chOff x="2062858" y="3743619"/>
            <a:chExt cx="1585916" cy="646057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54" y="3743619"/>
                  <a:ext cx="989923" cy="42978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78" r="-202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22816" y="3937450"/>
                <a:ext cx="2659318" cy="1645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16" y="3937450"/>
                <a:ext cx="2659318" cy="16454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723984" y="2255979"/>
                <a:ext cx="2805575" cy="755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84" y="2255979"/>
                <a:ext cx="2805575" cy="7557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93098" y="2373074"/>
                <a:ext cx="19157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8" y="2373074"/>
                <a:ext cx="191571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972812" y="2381785"/>
                <a:ext cx="19203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12" y="2381785"/>
                <a:ext cx="1920381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任意多边形 10"/>
          <p:cNvSpPr/>
          <p:nvPr/>
        </p:nvSpPr>
        <p:spPr>
          <a:xfrm>
            <a:off x="2722418" y="3615889"/>
            <a:ext cx="436418" cy="291093"/>
          </a:xfrm>
          <a:custGeom>
            <a:avLst/>
            <a:gdLst>
              <a:gd name="connsiteX0" fmla="*/ 0 w 436418"/>
              <a:gd name="connsiteY0" fmla="*/ 291093 h 291093"/>
              <a:gd name="connsiteX1" fmla="*/ 207818 w 436418"/>
              <a:gd name="connsiteY1" fmla="*/ 147 h 291093"/>
              <a:gd name="connsiteX2" fmla="*/ 436418 w 436418"/>
              <a:gd name="connsiteY2" fmla="*/ 259920 h 29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418" h="291093">
                <a:moveTo>
                  <a:pt x="0" y="291093"/>
                </a:moveTo>
                <a:cubicBezTo>
                  <a:pt x="67541" y="148217"/>
                  <a:pt x="135082" y="5342"/>
                  <a:pt x="207818" y="147"/>
                </a:cubicBezTo>
                <a:cubicBezTo>
                  <a:pt x="280554" y="-5048"/>
                  <a:pt x="358486" y="127436"/>
                  <a:pt x="436418" y="25992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 rot="5400000">
            <a:off x="2236074" y="4275989"/>
            <a:ext cx="1044175" cy="332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 rot="5400000">
            <a:off x="3135465" y="4273499"/>
            <a:ext cx="1044175" cy="337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5" grpId="0"/>
      <p:bldP spid="33" grpId="0" animBg="1"/>
      <p:bldP spid="34" grpId="0" animBg="1"/>
      <p:bldP spid="40" grpId="0"/>
      <p:bldP spid="41" grpId="0"/>
      <p:bldP spid="49" grpId="0"/>
      <p:bldP spid="29" grpId="0"/>
      <p:bldP spid="52" grpId="0"/>
      <p:bldP spid="53" grpId="0"/>
      <p:bldP spid="8" grpId="0"/>
      <p:bldP spid="54" grpId="0"/>
      <p:bldP spid="11" grpId="0" animBg="1"/>
      <p:bldP spid="55" grpId="0" animBg="1"/>
      <p:bldP spid="5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15878</TotalTime>
  <Words>1107</Words>
  <Application>Microsoft Office PowerPoint</Application>
  <PresentationFormat>全屏显示(4:3)</PresentationFormat>
  <Paragraphs>331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840</cp:revision>
  <dcterms:modified xsi:type="dcterms:W3CDTF">2019-03-14T03:07:38Z</dcterms:modified>
</cp:coreProperties>
</file>