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76" r:id="rId1"/>
  </p:sldMasterIdLst>
  <p:notesMasterIdLst>
    <p:notesMasterId r:id="rId67"/>
  </p:notesMasterIdLst>
  <p:sldIdLst>
    <p:sldId id="429" r:id="rId2"/>
    <p:sldId id="451" r:id="rId3"/>
    <p:sldId id="434" r:id="rId4"/>
    <p:sldId id="427" r:id="rId5"/>
    <p:sldId id="376" r:id="rId6"/>
    <p:sldId id="457" r:id="rId7"/>
    <p:sldId id="454" r:id="rId8"/>
    <p:sldId id="471" r:id="rId9"/>
    <p:sldId id="482" r:id="rId10"/>
    <p:sldId id="455" r:id="rId11"/>
    <p:sldId id="532" r:id="rId12"/>
    <p:sldId id="456" r:id="rId13"/>
    <p:sldId id="524" r:id="rId14"/>
    <p:sldId id="513" r:id="rId15"/>
    <p:sldId id="458" r:id="rId16"/>
    <p:sldId id="459" r:id="rId17"/>
    <p:sldId id="464" r:id="rId18"/>
    <p:sldId id="465" r:id="rId19"/>
    <p:sldId id="466" r:id="rId20"/>
    <p:sldId id="467" r:id="rId21"/>
    <p:sldId id="460" r:id="rId22"/>
    <p:sldId id="468" r:id="rId23"/>
    <p:sldId id="462" r:id="rId24"/>
    <p:sldId id="533" r:id="rId25"/>
    <p:sldId id="463" r:id="rId26"/>
    <p:sldId id="469" r:id="rId27"/>
    <p:sldId id="470" r:id="rId28"/>
    <p:sldId id="531" r:id="rId29"/>
    <p:sldId id="476" r:id="rId30"/>
    <p:sldId id="527" r:id="rId31"/>
    <p:sldId id="525" r:id="rId32"/>
    <p:sldId id="526" r:id="rId33"/>
    <p:sldId id="472" r:id="rId34"/>
    <p:sldId id="477" r:id="rId35"/>
    <p:sldId id="473" r:id="rId36"/>
    <p:sldId id="478" r:id="rId37"/>
    <p:sldId id="479" r:id="rId38"/>
    <p:sldId id="480" r:id="rId39"/>
    <p:sldId id="483" r:id="rId40"/>
    <p:sldId id="484" r:id="rId41"/>
    <p:sldId id="543" r:id="rId42"/>
    <p:sldId id="481" r:id="rId43"/>
    <p:sldId id="540" r:id="rId44"/>
    <p:sldId id="541" r:id="rId45"/>
    <p:sldId id="542" r:id="rId46"/>
    <p:sldId id="516" r:id="rId47"/>
    <p:sldId id="517" r:id="rId48"/>
    <p:sldId id="518" r:id="rId49"/>
    <p:sldId id="519" r:id="rId50"/>
    <p:sldId id="489" r:id="rId51"/>
    <p:sldId id="534" r:id="rId52"/>
    <p:sldId id="536" r:id="rId53"/>
    <p:sldId id="535" r:id="rId54"/>
    <p:sldId id="537" r:id="rId55"/>
    <p:sldId id="538" r:id="rId56"/>
    <p:sldId id="539" r:id="rId57"/>
    <p:sldId id="494" r:id="rId58"/>
    <p:sldId id="528" r:id="rId59"/>
    <p:sldId id="452" r:id="rId60"/>
    <p:sldId id="453" r:id="rId61"/>
    <p:sldId id="544" r:id="rId62"/>
    <p:sldId id="545" r:id="rId63"/>
    <p:sldId id="546" r:id="rId64"/>
    <p:sldId id="523" r:id="rId65"/>
    <p:sldId id="486" r:id="rId6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8" autoAdjust="0"/>
    <p:restoredTop sz="86471" autoAdjust="0"/>
  </p:normalViewPr>
  <p:slideViewPr>
    <p:cSldViewPr>
      <p:cViewPr varScale="1">
        <p:scale>
          <a:sx n="58" d="100"/>
          <a:sy n="58" d="100"/>
        </p:scale>
        <p:origin x="651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514C7D1-7556-4BD3-8765-AC12C175F683}" type="datetimeFigureOut">
              <a:rPr lang="zh-CN" altLang="en-US"/>
              <a:pPr>
                <a:defRPr/>
              </a:pPr>
              <a:t>2019/3/14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DD875FA-993A-453B-BE4D-E50DCA60C5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488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184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405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43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314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036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686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375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705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2400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73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31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362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0932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7156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4103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6087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0859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0993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0713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822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7727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055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1590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6057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3374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1270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7525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7228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7089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6219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6365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4518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676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55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677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792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326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093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02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672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9"/>
          <p:cNvSpPr/>
          <p:nvPr/>
        </p:nvSpPr>
        <p:spPr>
          <a:xfrm>
            <a:off x="4763" y="0"/>
            <a:ext cx="9139237" cy="45720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E9D030A0-ABB8-41DA-9714-16CE835D834D}" type="datetimeFigureOut">
              <a:rPr lang="zh-CN" altLang="en-US"/>
              <a:pPr>
                <a:defRPr/>
              </a:pPr>
              <a:t>2019/3/14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CCBE5-09A2-420D-B2D7-F339224FB4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E4471-C6FD-4BF5-A811-9DA4EE807B7C}" type="datetimeFigureOut">
              <a:rPr lang="zh-CN" altLang="en-US"/>
              <a:pPr>
                <a:defRPr/>
              </a:pPr>
              <a:t>2019/3/14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EB918-F464-43C7-8AFD-83C256D6EC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7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 rot="5400000" flipV="1">
            <a:off x="7543800" y="173038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AFCED-54F4-4DDE-8993-6236E5883C91}" type="datetimeFigureOut">
              <a:rPr lang="zh-CN" altLang="en-US"/>
              <a:pPr>
                <a:defRPr/>
              </a:pPr>
              <a:t>2019/3/14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2EBB8-DF54-4521-B565-F38845E5B1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43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FD79F-ED7E-4454-87C2-6D57505D1ABB}" type="datetimeFigureOut">
              <a:rPr lang="zh-CN" altLang="en-US"/>
              <a:pPr>
                <a:defRPr/>
              </a:pPr>
              <a:t>2019/3/14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75EEB-0CBD-4371-A126-92587F27E7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10"/>
          <p:cNvSpPr/>
          <p:nvPr/>
        </p:nvSpPr>
        <p:spPr>
          <a:xfrm>
            <a:off x="4763" y="0"/>
            <a:ext cx="9139237" cy="45720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45582-CB50-4B45-A7AF-6EF586262F17}" type="datetimeFigureOut">
              <a:rPr lang="zh-CN" altLang="en-US"/>
              <a:pPr>
                <a:defRPr/>
              </a:pPr>
              <a:t>2019/3/14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AE959-D4A6-45BC-B0EF-5F4AE88A6D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44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9DA61-50FF-4E90-8895-F7CD94F35CD3}" type="datetimeFigureOut">
              <a:rPr lang="zh-CN" altLang="en-US"/>
              <a:pPr>
                <a:defRPr/>
              </a:pPr>
              <a:t>2019/3/14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7960B-8E45-4084-86C7-A7BBD5C324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58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DB4C1-A823-4538-B7D4-4E96A3BC88FC}" type="datetimeFigureOut">
              <a:rPr lang="zh-CN" altLang="en-US"/>
              <a:pPr>
                <a:defRPr/>
              </a:pPr>
              <a:t>2019/3/14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7ABC2-7566-4E4E-B3C4-32A14D2F22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3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99E69-0E2F-49CB-8E55-3A5B4F500705}" type="datetimeFigureOut">
              <a:rPr lang="zh-CN" altLang="en-US"/>
              <a:pPr>
                <a:defRPr/>
              </a:pPr>
              <a:t>2019/3/14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FA0B5-F4A8-4B14-9557-A0E7526D54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7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87F77-75B0-4F8F-BEE2-2F76A8465FB0}" type="datetimeFigureOut">
              <a:rPr lang="zh-CN" altLang="en-US"/>
              <a:pPr>
                <a:defRPr/>
              </a:pPr>
              <a:t>2019/3/14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86974-BEF9-4D4D-AC80-C35E4BDE34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3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348D1-A282-4BA4-90EB-12748D6F34F3}" type="datetimeFigureOut">
              <a:rPr lang="zh-CN" altLang="en-US"/>
              <a:pPr>
                <a:defRPr/>
              </a:pPr>
              <a:t>2019/3/14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66B84-CF68-4EC4-B222-6A61D04292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37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42EBE-5B96-402D-897C-7BEF2D062E18}" type="datetimeFigureOut">
              <a:rPr lang="zh-CN" altLang="en-US"/>
              <a:pPr>
                <a:defRPr/>
              </a:pPr>
              <a:t>2019/3/14</a:t>
            </a:fld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24EA6-D2AA-42AD-B0EF-17AE635D5A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10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350" y="585788"/>
            <a:ext cx="72898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8350" y="2286000"/>
            <a:ext cx="7289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350" y="6470650"/>
            <a:ext cx="16160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DF03618-6CF5-424E-BB0F-DD340B03BC56}" type="datetimeFigureOut">
              <a:rPr lang="zh-CN" altLang="en-US"/>
              <a:pPr>
                <a:defRPr/>
              </a:pPr>
              <a:t>2019/3/14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650"/>
            <a:ext cx="44259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650"/>
            <a:ext cx="7302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D685DF5A-32B8-4809-8459-8259273555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708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893" r:id="rId2"/>
    <p:sldLayoutId id="2147483900" r:id="rId3"/>
    <p:sldLayoutId id="2147483894" r:id="rId4"/>
    <p:sldLayoutId id="2147483895" r:id="rId5"/>
    <p:sldLayoutId id="2147483896" r:id="rId6"/>
    <p:sldLayoutId id="2147483901" r:id="rId7"/>
    <p:sldLayoutId id="2147483897" r:id="rId8"/>
    <p:sldLayoutId id="2147483902" r:id="rId9"/>
    <p:sldLayoutId id="2147483898" r:id="rId10"/>
    <p:sldLayoutId id="2147483903" r:id="rId11"/>
  </p:sldLayoutIdLst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400" kern="1200" cap="all" spc="100">
          <a:solidFill>
            <a:srgbClr val="0D0D0D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372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46.png"/><Relationship Id="rId4" Type="http://schemas.openxmlformats.org/officeDocument/2006/relationships/image" Target="../media/image24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90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.jp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3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13" Type="http://schemas.openxmlformats.org/officeDocument/2006/relationships/image" Target="../media/image671.png"/><Relationship Id="rId3" Type="http://schemas.openxmlformats.org/officeDocument/2006/relationships/image" Target="../media/image68.png"/><Relationship Id="rId7" Type="http://schemas.openxmlformats.org/officeDocument/2006/relationships/image" Target="../media/image531.png"/><Relationship Id="rId12" Type="http://schemas.openxmlformats.org/officeDocument/2006/relationships/image" Target="../media/image66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9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1.png"/><Relationship Id="rId5" Type="http://schemas.openxmlformats.org/officeDocument/2006/relationships/image" Target="../media/image511.png"/><Relationship Id="rId15" Type="http://schemas.openxmlformats.org/officeDocument/2006/relationships/image" Target="../media/image600.png"/><Relationship Id="rId10" Type="http://schemas.openxmlformats.org/officeDocument/2006/relationships/image" Target="../media/image61.png"/><Relationship Id="rId19" Type="http://schemas.openxmlformats.org/officeDocument/2006/relationships/image" Target="../media/image691.png"/><Relationship Id="rId4" Type="http://schemas.openxmlformats.org/officeDocument/2006/relationships/image" Target="../media/image500.png"/><Relationship Id="rId9" Type="http://schemas.openxmlformats.org/officeDocument/2006/relationships/image" Target="../media/image550.png"/><Relationship Id="rId14" Type="http://schemas.openxmlformats.org/officeDocument/2006/relationships/image" Target="../media/image59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510.png"/><Relationship Id="rId3" Type="http://schemas.openxmlformats.org/officeDocument/2006/relationships/image" Target="../media/image4.jp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66.png"/><Relationship Id="rId10" Type="http://schemas.openxmlformats.org/officeDocument/2006/relationships/image" Target="../media/image65.png"/><Relationship Id="rId9" Type="http://schemas.openxmlformats.org/officeDocument/2006/relationships/image" Target="../media/image64.png"/><Relationship Id="rId14" Type="http://schemas.openxmlformats.org/officeDocument/2006/relationships/image" Target="../media/image5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1.png"/><Relationship Id="rId2" Type="http://schemas.openxmlformats.org/officeDocument/2006/relationships/image" Target="../media/image6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1.png"/><Relationship Id="rId5" Type="http://schemas.openxmlformats.org/officeDocument/2006/relationships/image" Target="../media/image631.png"/><Relationship Id="rId4" Type="http://schemas.openxmlformats.org/officeDocument/2006/relationships/image" Target="../media/image6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2.png"/><Relationship Id="rId7" Type="http://schemas.openxmlformats.org/officeDocument/2006/relationships/image" Target="../media/image75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image" Target="../media/image66.wmf"/><Relationship Id="rId5" Type="http://schemas.openxmlformats.org/officeDocument/2006/relationships/image" Target="../media/image74.png"/><Relationship Id="rId10" Type="http://schemas.openxmlformats.org/officeDocument/2006/relationships/image" Target="../media/image78.png"/><Relationship Id="rId4" Type="http://schemas.openxmlformats.org/officeDocument/2006/relationships/image" Target="../media/image73.png"/><Relationship Id="rId9" Type="http://schemas.openxmlformats.org/officeDocument/2006/relationships/image" Target="../media/image7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0.png"/><Relationship Id="rId13" Type="http://schemas.openxmlformats.org/officeDocument/2006/relationships/image" Target="../media/image770.png"/><Relationship Id="rId3" Type="http://schemas.openxmlformats.org/officeDocument/2006/relationships/image" Target="../media/image670.png"/><Relationship Id="rId7" Type="http://schemas.openxmlformats.org/officeDocument/2006/relationships/image" Target="../media/image710.png"/><Relationship Id="rId12" Type="http://schemas.openxmlformats.org/officeDocument/2006/relationships/image" Target="../media/image7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0.png"/><Relationship Id="rId11" Type="http://schemas.openxmlformats.org/officeDocument/2006/relationships/image" Target="../media/image750.png"/><Relationship Id="rId5" Type="http://schemas.openxmlformats.org/officeDocument/2006/relationships/image" Target="../media/image690.png"/><Relationship Id="rId10" Type="http://schemas.openxmlformats.org/officeDocument/2006/relationships/image" Target="../media/image740.png"/><Relationship Id="rId4" Type="http://schemas.openxmlformats.org/officeDocument/2006/relationships/image" Target="../media/image680.png"/><Relationship Id="rId9" Type="http://schemas.openxmlformats.org/officeDocument/2006/relationships/image" Target="../media/image66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0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2.png"/><Relationship Id="rId7" Type="http://schemas.openxmlformats.org/officeDocument/2006/relationships/image" Target="../media/image6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image" Target="../media/image98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67.jpeg"/><Relationship Id="rId7" Type="http://schemas.openxmlformats.org/officeDocument/2006/relationships/image" Target="../media/image102.png"/><Relationship Id="rId12" Type="http://schemas.openxmlformats.org/officeDocument/2006/relationships/image" Target="../media/image10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11" Type="http://schemas.openxmlformats.org/officeDocument/2006/relationships/image" Target="../media/image105.png"/><Relationship Id="rId5" Type="http://schemas.openxmlformats.org/officeDocument/2006/relationships/image" Target="../media/image100.png"/><Relationship Id="rId10" Type="http://schemas.openxmlformats.org/officeDocument/2006/relationships/image" Target="../media/image1040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68.jpeg"/><Relationship Id="rId3" Type="http://schemas.openxmlformats.org/officeDocument/2006/relationships/image" Target="../media/image107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67.jpeg"/><Relationship Id="rId9" Type="http://schemas.openxmlformats.org/officeDocument/2006/relationships/image" Target="../media/image1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Relationship Id="rId9" Type="http://schemas.openxmlformats.org/officeDocument/2006/relationships/image" Target="../media/image67.jpe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../media/image1281.png"/><Relationship Id="rId17" Type="http://schemas.openxmlformats.org/officeDocument/2006/relationships/image" Target="../media/image1001.png"/><Relationship Id="rId2" Type="http://schemas.openxmlformats.org/officeDocument/2006/relationships/image" Target="../media/image66.wmf"/><Relationship Id="rId16" Type="http://schemas.openxmlformats.org/officeDocument/2006/relationships/image" Target="../media/image1261.png"/><Relationship Id="rId20" Type="http://schemas.openxmlformats.org/officeDocument/2006/relationships/image" Target="../media/image1271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1251.png"/><Relationship Id="rId19" Type="http://schemas.openxmlformats.org/officeDocument/2006/relationships/image" Target="../media/image1291.png"/><Relationship Id="rId1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0.png"/><Relationship Id="rId13" Type="http://schemas.openxmlformats.org/officeDocument/2006/relationships/image" Target="../media/image1350.png"/><Relationship Id="rId18" Type="http://schemas.openxmlformats.org/officeDocument/2006/relationships/image" Target="../media/image140.png"/><Relationship Id="rId3" Type="http://schemas.openxmlformats.org/officeDocument/2006/relationships/image" Target="../media/image1250.png"/><Relationship Id="rId7" Type="http://schemas.openxmlformats.org/officeDocument/2006/relationships/image" Target="../media/image1290.png"/><Relationship Id="rId12" Type="http://schemas.openxmlformats.org/officeDocument/2006/relationships/image" Target="../media/image1340.png"/><Relationship Id="rId17" Type="http://schemas.openxmlformats.org/officeDocument/2006/relationships/image" Target="../media/image139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3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0.png"/><Relationship Id="rId11" Type="http://schemas.openxmlformats.org/officeDocument/2006/relationships/image" Target="../media/image1330.png"/><Relationship Id="rId5" Type="http://schemas.openxmlformats.org/officeDocument/2006/relationships/image" Target="../media/image1270.png"/><Relationship Id="rId15" Type="http://schemas.openxmlformats.org/officeDocument/2006/relationships/image" Target="../media/image1370.png"/><Relationship Id="rId10" Type="http://schemas.openxmlformats.org/officeDocument/2006/relationships/image" Target="../media/image1320.png"/><Relationship Id="rId19" Type="http://schemas.openxmlformats.org/officeDocument/2006/relationships/image" Target="../media/image141.png"/><Relationship Id="rId4" Type="http://schemas.openxmlformats.org/officeDocument/2006/relationships/image" Target="../media/image1260.png"/><Relationship Id="rId9" Type="http://schemas.openxmlformats.org/officeDocument/2006/relationships/image" Target="../media/image1310.png"/><Relationship Id="rId14" Type="http://schemas.openxmlformats.org/officeDocument/2006/relationships/image" Target="../media/image130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1.png"/><Relationship Id="rId7" Type="http://schemas.openxmlformats.org/officeDocument/2006/relationships/image" Target="../media/image1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png"/><Relationship Id="rId5" Type="http://schemas.openxmlformats.org/officeDocument/2006/relationships/image" Target="../media/image67.jpeg"/><Relationship Id="rId4" Type="http://schemas.openxmlformats.org/officeDocument/2006/relationships/image" Target="../media/image14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5" Type="http://schemas.openxmlformats.org/officeDocument/2006/relationships/image" Target="../media/image120.png"/><Relationship Id="rId10" Type="http://schemas.openxmlformats.org/officeDocument/2006/relationships/image" Target="../media/image125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.jpeg"/><Relationship Id="rId3" Type="http://schemas.openxmlformats.org/officeDocument/2006/relationships/image" Target="../media/image67.jpeg"/><Relationship Id="rId12" Type="http://schemas.openxmlformats.org/officeDocument/2006/relationships/image" Target="../media/image1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90.png"/><Relationship Id="rId4" Type="http://schemas.openxmlformats.org/officeDocument/2006/relationships/image" Target="../media/image118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0.png"/><Relationship Id="rId13" Type="http://schemas.openxmlformats.org/officeDocument/2006/relationships/image" Target="../media/image129.png"/><Relationship Id="rId3" Type="http://schemas.openxmlformats.org/officeDocument/2006/relationships/image" Target="../media/image1200.png"/><Relationship Id="rId7" Type="http://schemas.openxmlformats.org/officeDocument/2006/relationships/image" Target="../media/image1230.png"/><Relationship Id="rId12" Type="http://schemas.openxmlformats.org/officeDocument/2006/relationships/image" Target="../media/image1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0.png"/><Relationship Id="rId11" Type="http://schemas.openxmlformats.org/officeDocument/2006/relationships/image" Target="../media/image127.png"/><Relationship Id="rId5" Type="http://schemas.openxmlformats.org/officeDocument/2006/relationships/image" Target="../media/image1210.png"/><Relationship Id="rId10" Type="http://schemas.openxmlformats.org/officeDocument/2006/relationships/image" Target="../media/image1262.png"/><Relationship Id="rId4" Type="http://schemas.openxmlformats.org/officeDocument/2006/relationships/image" Target="../media/image67.jpeg"/><Relationship Id="rId9" Type="http://schemas.openxmlformats.org/officeDocument/2006/relationships/image" Target="../media/image1252.png"/><Relationship Id="rId14" Type="http://schemas.openxmlformats.org/officeDocument/2006/relationships/image" Target="../media/image13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67.jpeg"/><Relationship Id="rId7" Type="http://schemas.openxmlformats.org/officeDocument/2006/relationships/image" Target="../media/image6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3.png"/><Relationship Id="rId5" Type="http://schemas.openxmlformats.org/officeDocument/2006/relationships/image" Target="../media/image132.png"/><Relationship Id="rId10" Type="http://schemas.openxmlformats.org/officeDocument/2006/relationships/image" Target="../media/image144.png"/><Relationship Id="rId4" Type="http://schemas.openxmlformats.org/officeDocument/2006/relationships/image" Target="../media/image131.png"/><Relationship Id="rId9" Type="http://schemas.openxmlformats.org/officeDocument/2006/relationships/image" Target="../media/image14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0.png"/><Relationship Id="rId13" Type="http://schemas.openxmlformats.org/officeDocument/2006/relationships/image" Target="../media/image1500.png"/><Relationship Id="rId3" Type="http://schemas.openxmlformats.org/officeDocument/2006/relationships/image" Target="../media/image1410.png"/><Relationship Id="rId7" Type="http://schemas.openxmlformats.org/officeDocument/2006/relationships/image" Target="../media/image67.jpeg"/><Relationship Id="rId12" Type="http://schemas.openxmlformats.org/officeDocument/2006/relationships/image" Target="../media/image149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40.png"/><Relationship Id="rId11" Type="http://schemas.openxmlformats.org/officeDocument/2006/relationships/image" Target="../media/image1480.png"/><Relationship Id="rId5" Type="http://schemas.openxmlformats.org/officeDocument/2006/relationships/image" Target="../media/image155.png"/><Relationship Id="rId10" Type="http://schemas.openxmlformats.org/officeDocument/2006/relationships/image" Target="../media/image1470.png"/><Relationship Id="rId4" Type="http://schemas.openxmlformats.org/officeDocument/2006/relationships/image" Target="../media/image1420.png"/><Relationship Id="rId9" Type="http://schemas.openxmlformats.org/officeDocument/2006/relationships/image" Target="../media/image146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0.png"/><Relationship Id="rId13" Type="http://schemas.openxmlformats.org/officeDocument/2006/relationships/image" Target="../media/image160.png"/><Relationship Id="rId3" Type="http://schemas.openxmlformats.org/officeDocument/2006/relationships/image" Target="../media/image1510.png"/><Relationship Id="rId7" Type="http://schemas.openxmlformats.org/officeDocument/2006/relationships/image" Target="../media/image1540.png"/><Relationship Id="rId12" Type="http://schemas.openxmlformats.org/officeDocument/2006/relationships/image" Target="../media/image159.png"/><Relationship Id="rId17" Type="http://schemas.openxmlformats.org/officeDocument/2006/relationships/image" Target="../media/image163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4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jpeg"/><Relationship Id="rId11" Type="http://schemas.openxmlformats.org/officeDocument/2006/relationships/image" Target="../media/image158.png"/><Relationship Id="rId5" Type="http://schemas.openxmlformats.org/officeDocument/2006/relationships/image" Target="../media/image1530.png"/><Relationship Id="rId15" Type="http://schemas.openxmlformats.org/officeDocument/2006/relationships/image" Target="../media/image162.png"/><Relationship Id="rId10" Type="http://schemas.openxmlformats.org/officeDocument/2006/relationships/image" Target="../media/image157.png"/><Relationship Id="rId4" Type="http://schemas.openxmlformats.org/officeDocument/2006/relationships/image" Target="../media/image1520.png"/><Relationship Id="rId9" Type="http://schemas.openxmlformats.org/officeDocument/2006/relationships/image" Target="../media/image156.png"/><Relationship Id="rId14" Type="http://schemas.openxmlformats.org/officeDocument/2006/relationships/image" Target="../media/image16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eg"/><Relationship Id="rId3" Type="http://schemas.openxmlformats.org/officeDocument/2006/relationships/image" Target="../media/image166.png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9.png"/><Relationship Id="rId11" Type="http://schemas.openxmlformats.org/officeDocument/2006/relationships/image" Target="../media/image174.png"/><Relationship Id="rId5" Type="http://schemas.openxmlformats.org/officeDocument/2006/relationships/image" Target="../media/image168.png"/><Relationship Id="rId10" Type="http://schemas.openxmlformats.org/officeDocument/2006/relationships/image" Target="../media/image172.png"/><Relationship Id="rId4" Type="http://schemas.openxmlformats.org/officeDocument/2006/relationships/image" Target="../media/image167.png"/><Relationship Id="rId9" Type="http://schemas.openxmlformats.org/officeDocument/2006/relationships/image" Target="../media/image17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0.png"/><Relationship Id="rId13" Type="http://schemas.openxmlformats.org/officeDocument/2006/relationships/image" Target="../media/image185.png"/><Relationship Id="rId3" Type="http://schemas.openxmlformats.org/officeDocument/2006/relationships/image" Target="../media/image1750.png"/><Relationship Id="rId7" Type="http://schemas.openxmlformats.org/officeDocument/2006/relationships/image" Target="../media/image1790.png"/><Relationship Id="rId12" Type="http://schemas.openxmlformats.org/officeDocument/2006/relationships/image" Target="../media/image184.png"/><Relationship Id="rId2" Type="http://schemas.openxmlformats.org/officeDocument/2006/relationships/image" Target="../media/image6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80.png"/><Relationship Id="rId11" Type="http://schemas.openxmlformats.org/officeDocument/2006/relationships/image" Target="../media/image183.png"/><Relationship Id="rId5" Type="http://schemas.openxmlformats.org/officeDocument/2006/relationships/image" Target="../media/image1770.png"/><Relationship Id="rId10" Type="http://schemas.openxmlformats.org/officeDocument/2006/relationships/image" Target="../media/image182.png"/><Relationship Id="rId4" Type="http://schemas.openxmlformats.org/officeDocument/2006/relationships/image" Target="../media/image1760.png"/><Relationship Id="rId9" Type="http://schemas.openxmlformats.org/officeDocument/2006/relationships/image" Target="../media/image1810.png"/><Relationship Id="rId14" Type="http://schemas.openxmlformats.org/officeDocument/2006/relationships/image" Target="../media/image18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3.png"/><Relationship Id="rId3" Type="http://schemas.openxmlformats.org/officeDocument/2006/relationships/image" Target="../media/image660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2" Type="http://schemas.openxmlformats.org/officeDocument/2006/relationships/image" Target="../media/image6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10.png"/><Relationship Id="rId11" Type="http://schemas.openxmlformats.org/officeDocument/2006/relationships/image" Target="../media/image191.png"/><Relationship Id="rId5" Type="http://schemas.openxmlformats.org/officeDocument/2006/relationships/image" Target="../media/image1000.png"/><Relationship Id="rId10" Type="http://schemas.openxmlformats.org/officeDocument/2006/relationships/image" Target="../media/image190.png"/><Relationship Id="rId4" Type="http://schemas.openxmlformats.org/officeDocument/2006/relationships/image" Target="../media/image880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13" Type="http://schemas.openxmlformats.org/officeDocument/2006/relationships/image" Target="../media/image204.png"/><Relationship Id="rId3" Type="http://schemas.openxmlformats.org/officeDocument/2006/relationships/image" Target="../media/image69.jpeg"/><Relationship Id="rId7" Type="http://schemas.openxmlformats.org/officeDocument/2006/relationships/image" Target="../media/image198.png"/><Relationship Id="rId12" Type="http://schemas.openxmlformats.org/officeDocument/2006/relationships/image" Target="../media/image203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2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7.png"/><Relationship Id="rId11" Type="http://schemas.openxmlformats.org/officeDocument/2006/relationships/image" Target="../media/image202.png"/><Relationship Id="rId5" Type="http://schemas.openxmlformats.org/officeDocument/2006/relationships/image" Target="../media/image196.png"/><Relationship Id="rId15" Type="http://schemas.openxmlformats.org/officeDocument/2006/relationships/image" Target="../media/image205.png"/><Relationship Id="rId10" Type="http://schemas.openxmlformats.org/officeDocument/2006/relationships/image" Target="../media/image201.png"/><Relationship Id="rId4" Type="http://schemas.openxmlformats.org/officeDocument/2006/relationships/image" Target="../media/image195.png"/><Relationship Id="rId9" Type="http://schemas.openxmlformats.org/officeDocument/2006/relationships/image" Target="../media/image200.png"/><Relationship Id="rId14" Type="http://schemas.openxmlformats.org/officeDocument/2006/relationships/image" Target="../media/image14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png"/><Relationship Id="rId3" Type="http://schemas.openxmlformats.org/officeDocument/2006/relationships/image" Target="../media/image69.jpeg"/><Relationship Id="rId7" Type="http://schemas.openxmlformats.org/officeDocument/2006/relationships/image" Target="../media/image198.png"/><Relationship Id="rId17" Type="http://schemas.openxmlformats.org/officeDocument/2006/relationships/image" Target="../media/image209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2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7.png"/><Relationship Id="rId5" Type="http://schemas.openxmlformats.org/officeDocument/2006/relationships/image" Target="../media/image196.png"/><Relationship Id="rId15" Type="http://schemas.openxmlformats.org/officeDocument/2006/relationships/image" Target="../media/image2071.png"/><Relationship Id="rId4" Type="http://schemas.openxmlformats.org/officeDocument/2006/relationships/image" Target="../media/image19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3.jpeg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3" Type="http://schemas.openxmlformats.org/officeDocument/2006/relationships/image" Target="../media/image61.png"/><Relationship Id="rId7" Type="http://schemas.openxmlformats.org/officeDocument/2006/relationships/image" Target="../media/image212.png"/><Relationship Id="rId12" Type="http://schemas.openxmlformats.org/officeDocument/2006/relationships/image" Target="../media/image2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7.png"/><Relationship Id="rId11" Type="http://schemas.openxmlformats.org/officeDocument/2006/relationships/image" Target="../media/image216.png"/><Relationship Id="rId5" Type="http://schemas.openxmlformats.org/officeDocument/2006/relationships/image" Target="../media/image146.png"/><Relationship Id="rId10" Type="http://schemas.openxmlformats.org/officeDocument/2006/relationships/image" Target="../media/image215.png"/><Relationship Id="rId4" Type="http://schemas.openxmlformats.org/officeDocument/2006/relationships/image" Target="../media/image2091.png"/><Relationship Id="rId9" Type="http://schemas.openxmlformats.org/officeDocument/2006/relationships/image" Target="../media/image21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0.png"/><Relationship Id="rId13" Type="http://schemas.openxmlformats.org/officeDocument/2006/relationships/image" Target="../media/image148.png"/><Relationship Id="rId3" Type="http://schemas.openxmlformats.org/officeDocument/2006/relationships/image" Target="../media/image2050.png"/><Relationship Id="rId7" Type="http://schemas.openxmlformats.org/officeDocument/2006/relationships/image" Target="../media/image2080.png"/><Relationship Id="rId12" Type="http://schemas.openxmlformats.org/officeDocument/2006/relationships/image" Target="../media/image147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70.png"/><Relationship Id="rId11" Type="http://schemas.openxmlformats.org/officeDocument/2006/relationships/image" Target="../media/image1462.png"/><Relationship Id="rId5" Type="http://schemas.openxmlformats.org/officeDocument/2006/relationships/image" Target="../media/image2060.png"/><Relationship Id="rId10" Type="http://schemas.openxmlformats.org/officeDocument/2006/relationships/image" Target="../media/image1452.png"/><Relationship Id="rId4" Type="http://schemas.openxmlformats.org/officeDocument/2006/relationships/image" Target="../media/image69.jpeg"/><Relationship Id="rId9" Type="http://schemas.openxmlformats.org/officeDocument/2006/relationships/image" Target="../media/image2100.png"/><Relationship Id="rId14" Type="http://schemas.openxmlformats.org/officeDocument/2006/relationships/image" Target="../media/image14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0.png"/><Relationship Id="rId13" Type="http://schemas.openxmlformats.org/officeDocument/2006/relationships/image" Target="../media/image218.png"/><Relationship Id="rId3" Type="http://schemas.openxmlformats.org/officeDocument/2006/relationships/image" Target="../media/image2050.png"/><Relationship Id="rId7" Type="http://schemas.openxmlformats.org/officeDocument/2006/relationships/image" Target="../media/image2080.png"/><Relationship Id="rId12" Type="http://schemas.openxmlformats.org/officeDocument/2006/relationships/image" Target="../media/image21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70.png"/><Relationship Id="rId11" Type="http://schemas.openxmlformats.org/officeDocument/2006/relationships/image" Target="../media/image2120.png"/><Relationship Id="rId5" Type="http://schemas.openxmlformats.org/officeDocument/2006/relationships/image" Target="../media/image2060.png"/><Relationship Id="rId10" Type="http://schemas.openxmlformats.org/officeDocument/2006/relationships/image" Target="../media/image2110.png"/><Relationship Id="rId4" Type="http://schemas.openxmlformats.org/officeDocument/2006/relationships/image" Target="../media/image69.jpeg"/><Relationship Id="rId9" Type="http://schemas.openxmlformats.org/officeDocument/2006/relationships/image" Target="../media/image2100.png"/><Relationship Id="rId14" Type="http://schemas.openxmlformats.org/officeDocument/2006/relationships/image" Target="../media/image21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1.png"/><Relationship Id="rId3" Type="http://schemas.openxmlformats.org/officeDocument/2006/relationships/image" Target="../media/image1451.png"/><Relationship Id="rId7" Type="http://schemas.openxmlformats.org/officeDocument/2006/relationships/image" Target="../media/image6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1.png"/><Relationship Id="rId5" Type="http://schemas.openxmlformats.org/officeDocument/2006/relationships/image" Target="../media/image1471.png"/><Relationship Id="rId4" Type="http://schemas.openxmlformats.org/officeDocument/2006/relationships/image" Target="../media/image146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66.wmf"/><Relationship Id="rId7" Type="http://schemas.openxmlformats.org/officeDocument/2006/relationships/image" Target="../media/image1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2190.png"/><Relationship Id="rId9" Type="http://schemas.openxmlformats.org/officeDocument/2006/relationships/image" Target="../media/image15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176.png"/><Relationship Id="rId7" Type="http://schemas.openxmlformats.org/officeDocument/2006/relationships/image" Target="../media/image180.png"/><Relationship Id="rId2" Type="http://schemas.openxmlformats.org/officeDocument/2006/relationships/image" Target="../media/image6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9.png"/><Relationship Id="rId5" Type="http://schemas.openxmlformats.org/officeDocument/2006/relationships/image" Target="../media/image178.png"/><Relationship Id="rId4" Type="http://schemas.openxmlformats.org/officeDocument/2006/relationships/image" Target="../media/image17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png"/><Relationship Id="rId3" Type="http://schemas.openxmlformats.org/officeDocument/2006/relationships/image" Target="../media/image220.png"/><Relationship Id="rId7" Type="http://schemas.openxmlformats.org/officeDocument/2006/relationships/image" Target="../media/image66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3.png"/><Relationship Id="rId5" Type="http://schemas.openxmlformats.org/officeDocument/2006/relationships/image" Target="../media/image222.png"/><Relationship Id="rId10" Type="http://schemas.openxmlformats.org/officeDocument/2006/relationships/image" Target="../media/image226.png"/><Relationship Id="rId4" Type="http://schemas.openxmlformats.org/officeDocument/2006/relationships/image" Target="../media/image164.png"/><Relationship Id="rId9" Type="http://schemas.openxmlformats.org/officeDocument/2006/relationships/image" Target="../media/image22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png"/><Relationship Id="rId13" Type="http://schemas.openxmlformats.org/officeDocument/2006/relationships/image" Target="../media/image237.png"/><Relationship Id="rId18" Type="http://schemas.openxmlformats.org/officeDocument/2006/relationships/image" Target="../media/image242.png"/><Relationship Id="rId3" Type="http://schemas.openxmlformats.org/officeDocument/2006/relationships/image" Target="../media/image227.png"/><Relationship Id="rId7" Type="http://schemas.openxmlformats.org/officeDocument/2006/relationships/image" Target="../media/image231.png"/><Relationship Id="rId12" Type="http://schemas.openxmlformats.org/officeDocument/2006/relationships/image" Target="../media/image236.png"/><Relationship Id="rId17" Type="http://schemas.openxmlformats.org/officeDocument/2006/relationships/image" Target="../media/image241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2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11" Type="http://schemas.openxmlformats.org/officeDocument/2006/relationships/image" Target="../media/image235.png"/><Relationship Id="rId5" Type="http://schemas.openxmlformats.org/officeDocument/2006/relationships/image" Target="../media/image229.png"/><Relationship Id="rId15" Type="http://schemas.openxmlformats.org/officeDocument/2006/relationships/image" Target="../media/image239.png"/><Relationship Id="rId10" Type="http://schemas.openxmlformats.org/officeDocument/2006/relationships/image" Target="../media/image234.png"/><Relationship Id="rId19" Type="http://schemas.openxmlformats.org/officeDocument/2006/relationships/image" Target="../media/image243.png"/><Relationship Id="rId4" Type="http://schemas.openxmlformats.org/officeDocument/2006/relationships/image" Target="../media/image228.png"/><Relationship Id="rId9" Type="http://schemas.openxmlformats.org/officeDocument/2006/relationships/image" Target="../media/image233.png"/><Relationship Id="rId14" Type="http://schemas.openxmlformats.org/officeDocument/2006/relationships/image" Target="../media/image16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png"/><Relationship Id="rId3" Type="http://schemas.openxmlformats.org/officeDocument/2006/relationships/image" Target="../media/image66.wmf"/><Relationship Id="rId7" Type="http://schemas.openxmlformats.org/officeDocument/2006/relationships/image" Target="../media/image2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6.png"/><Relationship Id="rId5" Type="http://schemas.openxmlformats.org/officeDocument/2006/relationships/image" Target="../media/image245.png"/><Relationship Id="rId4" Type="http://schemas.openxmlformats.org/officeDocument/2006/relationships/image" Target="../media/image24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png"/><Relationship Id="rId13" Type="http://schemas.openxmlformats.org/officeDocument/2006/relationships/image" Target="../media/image258.png"/><Relationship Id="rId3" Type="http://schemas.openxmlformats.org/officeDocument/2006/relationships/image" Target="../media/image249.png"/><Relationship Id="rId7" Type="http://schemas.openxmlformats.org/officeDocument/2006/relationships/image" Target="../media/image2330.png"/><Relationship Id="rId12" Type="http://schemas.openxmlformats.org/officeDocument/2006/relationships/image" Target="../media/image25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6.png"/><Relationship Id="rId5" Type="http://schemas.openxmlformats.org/officeDocument/2006/relationships/image" Target="../media/image252.png"/><Relationship Id="rId10" Type="http://schemas.openxmlformats.org/officeDocument/2006/relationships/image" Target="../media/image255.png"/><Relationship Id="rId4" Type="http://schemas.openxmlformats.org/officeDocument/2006/relationships/image" Target="../media/image251.png"/><Relationship Id="rId9" Type="http://schemas.openxmlformats.org/officeDocument/2006/relationships/image" Target="../media/image25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1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png"/><Relationship Id="rId3" Type="http://schemas.openxmlformats.org/officeDocument/2006/relationships/image" Target="../media/image173.png"/><Relationship Id="rId7" Type="http://schemas.openxmlformats.org/officeDocument/2006/relationships/image" Target="../media/image250.png"/><Relationship Id="rId2" Type="http://schemas.openxmlformats.org/officeDocument/2006/relationships/image" Target="../media/image6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8.png"/><Relationship Id="rId5" Type="http://schemas.openxmlformats.org/officeDocument/2006/relationships/image" Target="../media/image221.png"/><Relationship Id="rId4" Type="http://schemas.openxmlformats.org/officeDocument/2006/relationships/image" Target="../media/image175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4.jp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0.png"/><Relationship Id="rId11" Type="http://schemas.openxmlformats.org/officeDocument/2006/relationships/image" Target="../media/image66.png"/><Relationship Id="rId5" Type="http://schemas.openxmlformats.org/officeDocument/2006/relationships/image" Target="../media/image530.png"/><Relationship Id="rId10" Type="http://schemas.openxmlformats.org/officeDocument/2006/relationships/image" Target="../media/image650.png"/><Relationship Id="rId4" Type="http://schemas.openxmlformats.org/officeDocument/2006/relationships/image" Target="../media/image61.png"/><Relationship Id="rId9" Type="http://schemas.openxmlformats.org/officeDocument/2006/relationships/image" Target="../media/image261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png"/><Relationship Id="rId3" Type="http://schemas.openxmlformats.org/officeDocument/2006/relationships/image" Target="../media/image262.png"/><Relationship Id="rId7" Type="http://schemas.openxmlformats.org/officeDocument/2006/relationships/image" Target="../media/image266.png"/><Relationship Id="rId2" Type="http://schemas.openxmlformats.org/officeDocument/2006/relationships/image" Target="../media/image6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5.png"/><Relationship Id="rId11" Type="http://schemas.openxmlformats.org/officeDocument/2006/relationships/image" Target="../media/image270.png"/><Relationship Id="rId5" Type="http://schemas.openxmlformats.org/officeDocument/2006/relationships/image" Target="../media/image264.png"/><Relationship Id="rId10" Type="http://schemas.openxmlformats.org/officeDocument/2006/relationships/image" Target="../media/image269.png"/><Relationship Id="rId4" Type="http://schemas.openxmlformats.org/officeDocument/2006/relationships/image" Target="../media/image263.png"/><Relationship Id="rId9" Type="http://schemas.openxmlformats.org/officeDocument/2006/relationships/image" Target="../media/image268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png"/><Relationship Id="rId3" Type="http://schemas.openxmlformats.org/officeDocument/2006/relationships/image" Target="../media/image66.wmf"/><Relationship Id="rId7" Type="http://schemas.openxmlformats.org/officeDocument/2006/relationships/image" Target="../media/image274.png"/><Relationship Id="rId12" Type="http://schemas.openxmlformats.org/officeDocument/2006/relationships/image" Target="../media/image27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3.png"/><Relationship Id="rId11" Type="http://schemas.openxmlformats.org/officeDocument/2006/relationships/image" Target="../media/image278.png"/><Relationship Id="rId5" Type="http://schemas.openxmlformats.org/officeDocument/2006/relationships/image" Target="../media/image272.png"/><Relationship Id="rId10" Type="http://schemas.openxmlformats.org/officeDocument/2006/relationships/image" Target="../media/image277.png"/><Relationship Id="rId4" Type="http://schemas.openxmlformats.org/officeDocument/2006/relationships/image" Target="../media/image271.png"/><Relationship Id="rId9" Type="http://schemas.openxmlformats.org/officeDocument/2006/relationships/image" Target="../media/image276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png"/><Relationship Id="rId3" Type="http://schemas.openxmlformats.org/officeDocument/2006/relationships/image" Target="../media/image280.png"/><Relationship Id="rId7" Type="http://schemas.openxmlformats.org/officeDocument/2006/relationships/image" Target="../media/image283.png"/><Relationship Id="rId2" Type="http://schemas.openxmlformats.org/officeDocument/2006/relationships/image" Target="../media/image6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2.png"/><Relationship Id="rId11" Type="http://schemas.openxmlformats.org/officeDocument/2006/relationships/image" Target="../media/image287.png"/><Relationship Id="rId5" Type="http://schemas.openxmlformats.org/officeDocument/2006/relationships/image" Target="../media/image196.png"/><Relationship Id="rId10" Type="http://schemas.openxmlformats.org/officeDocument/2006/relationships/image" Target="../media/image286.png"/><Relationship Id="rId4" Type="http://schemas.openxmlformats.org/officeDocument/2006/relationships/image" Target="../media/image281.png"/><Relationship Id="rId9" Type="http://schemas.openxmlformats.org/officeDocument/2006/relationships/image" Target="../media/image285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png"/><Relationship Id="rId13" Type="http://schemas.openxmlformats.org/officeDocument/2006/relationships/image" Target="../media/image299.png"/><Relationship Id="rId3" Type="http://schemas.openxmlformats.org/officeDocument/2006/relationships/image" Target="../media/image288.png"/><Relationship Id="rId7" Type="http://schemas.openxmlformats.org/officeDocument/2006/relationships/image" Target="../media/image293.png"/><Relationship Id="rId12" Type="http://schemas.openxmlformats.org/officeDocument/2006/relationships/image" Target="../media/image298.png"/><Relationship Id="rId2" Type="http://schemas.openxmlformats.org/officeDocument/2006/relationships/image" Target="../media/image6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2.png"/><Relationship Id="rId11" Type="http://schemas.openxmlformats.org/officeDocument/2006/relationships/image" Target="../media/image297.png"/><Relationship Id="rId5" Type="http://schemas.openxmlformats.org/officeDocument/2006/relationships/image" Target="../media/image291.png"/><Relationship Id="rId10" Type="http://schemas.openxmlformats.org/officeDocument/2006/relationships/image" Target="../media/image296.png"/><Relationship Id="rId4" Type="http://schemas.openxmlformats.org/officeDocument/2006/relationships/image" Target="../media/image210.png"/><Relationship Id="rId9" Type="http://schemas.openxmlformats.org/officeDocument/2006/relationships/image" Target="../media/image295.png"/><Relationship Id="rId14" Type="http://schemas.openxmlformats.org/officeDocument/2006/relationships/image" Target="../media/image30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61.png"/><Relationship Id="rId3" Type="http://schemas.openxmlformats.org/officeDocument/2006/relationships/image" Target="../media/image1090.png"/><Relationship Id="rId7" Type="http://schemas.openxmlformats.org/officeDocument/2006/relationships/image" Target="../media/image1310.png"/><Relationship Id="rId12" Type="http://schemas.openxmlformats.org/officeDocument/2006/relationships/image" Target="../media/image175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0.png"/><Relationship Id="rId11" Type="http://schemas.openxmlformats.org/officeDocument/2006/relationships/image" Target="../media/image1731.png"/><Relationship Id="rId10" Type="http://schemas.openxmlformats.org/officeDocument/2006/relationships/image" Target="../media/image71.jpeg"/><Relationship Id="rId4" Type="http://schemas.openxmlformats.org/officeDocument/2006/relationships/image" Target="../media/image1410.png"/><Relationship Id="rId9" Type="http://schemas.openxmlformats.org/officeDocument/2006/relationships/image" Target="../media/image16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eg"/><Relationship Id="rId13" Type="http://schemas.openxmlformats.org/officeDocument/2006/relationships/image" Target="../media/image61.png"/><Relationship Id="rId3" Type="http://schemas.openxmlformats.org/officeDocument/2006/relationships/image" Target="../media/image72.jpeg"/><Relationship Id="rId7" Type="http://schemas.openxmlformats.org/officeDocument/2006/relationships/image" Target="../media/image74.jpeg"/><Relationship Id="rId12" Type="http://schemas.openxmlformats.org/officeDocument/2006/relationships/image" Target="../media/image66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jpeg"/><Relationship Id="rId11" Type="http://schemas.openxmlformats.org/officeDocument/2006/relationships/image" Target="../media/image70.jpeg"/><Relationship Id="rId5" Type="http://schemas.openxmlformats.org/officeDocument/2006/relationships/image" Target="../media/image4.jpg"/><Relationship Id="rId10" Type="http://schemas.openxmlformats.org/officeDocument/2006/relationships/image" Target="../media/image71.jpeg"/><Relationship Id="rId4" Type="http://schemas.openxmlformats.org/officeDocument/2006/relationships/image" Target="../media/image73.jpg"/><Relationship Id="rId9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0.png"/><Relationship Id="rId3" Type="http://schemas.openxmlformats.org/officeDocument/2006/relationships/image" Target="../media/image2050.png"/><Relationship Id="rId7" Type="http://schemas.openxmlformats.org/officeDocument/2006/relationships/image" Target="../media/image208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70.png"/><Relationship Id="rId5" Type="http://schemas.openxmlformats.org/officeDocument/2006/relationships/image" Target="../media/image2060.png"/><Relationship Id="rId4" Type="http://schemas.openxmlformats.org/officeDocument/2006/relationships/image" Target="../media/image69.jpeg"/><Relationship Id="rId9" Type="http://schemas.openxmlformats.org/officeDocument/2006/relationships/image" Target="../media/image289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png"/><Relationship Id="rId3" Type="http://schemas.openxmlformats.org/officeDocument/2006/relationships/image" Target="../media/image69.jpeg"/><Relationship Id="rId7" Type="http://schemas.openxmlformats.org/officeDocument/2006/relationships/image" Target="../media/image30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1.png"/><Relationship Id="rId5" Type="http://schemas.openxmlformats.org/officeDocument/2006/relationships/image" Target="../media/image2060.png"/><Relationship Id="rId9" Type="http://schemas.openxmlformats.org/officeDocument/2006/relationships/image" Target="../media/image304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0.png"/><Relationship Id="rId13" Type="http://schemas.openxmlformats.org/officeDocument/2006/relationships/image" Target="../media/image312.png"/><Relationship Id="rId3" Type="http://schemas.openxmlformats.org/officeDocument/2006/relationships/image" Target="../media/image69.jpeg"/><Relationship Id="rId12" Type="http://schemas.openxmlformats.org/officeDocument/2006/relationships/image" Target="../media/image3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7.png"/><Relationship Id="rId11" Type="http://schemas.openxmlformats.org/officeDocument/2006/relationships/image" Target="../media/image310.png"/><Relationship Id="rId5" Type="http://schemas.openxmlformats.org/officeDocument/2006/relationships/image" Target="../media/image306.png"/><Relationship Id="rId10" Type="http://schemas.openxmlformats.org/officeDocument/2006/relationships/image" Target="../media/image309.png"/><Relationship Id="rId4" Type="http://schemas.openxmlformats.org/officeDocument/2006/relationships/image" Target="../media/image305.png"/><Relationship Id="rId9" Type="http://schemas.openxmlformats.org/officeDocument/2006/relationships/image" Target="../media/image308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2.png"/><Relationship Id="rId3" Type="http://schemas.openxmlformats.org/officeDocument/2006/relationships/image" Target="../media/image3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jpeg"/><Relationship Id="rId11" Type="http://schemas.openxmlformats.org/officeDocument/2006/relationships/image" Target="../media/image324.png"/><Relationship Id="rId5" Type="http://schemas.openxmlformats.org/officeDocument/2006/relationships/image" Target="../media/image321.png"/><Relationship Id="rId10" Type="http://schemas.openxmlformats.org/officeDocument/2006/relationships/image" Target="../media/image61.png"/><Relationship Id="rId4" Type="http://schemas.openxmlformats.org/officeDocument/2006/relationships/image" Target="../media/image320.png"/><Relationship Id="rId9" Type="http://schemas.openxmlformats.org/officeDocument/2006/relationships/image" Target="../media/image323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2.png"/><Relationship Id="rId3" Type="http://schemas.openxmlformats.org/officeDocument/2006/relationships/image" Target="../media/image2190.png"/><Relationship Id="rId7" Type="http://schemas.openxmlformats.org/officeDocument/2006/relationships/image" Target="../media/image1732.png"/><Relationship Id="rId2" Type="http://schemas.openxmlformats.org/officeDocument/2006/relationships/image" Target="../media/image6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50.png"/><Relationship Id="rId5" Type="http://schemas.openxmlformats.org/officeDocument/2006/relationships/image" Target="../media/image1640.png"/><Relationship Id="rId4" Type="http://schemas.openxmlformats.org/officeDocument/2006/relationships/image" Target="../media/image14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11" Type="http://schemas.openxmlformats.org/officeDocument/2006/relationships/image" Target="../media/image34.png"/><Relationship Id="rId5" Type="http://schemas.openxmlformats.org/officeDocument/2006/relationships/image" Target="../media/image4.jp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24.pn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68" y="1412776"/>
            <a:ext cx="9144000" cy="4286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1"/>
              <p:cNvSpPr txBox="1">
                <a:spLocks/>
              </p:cNvSpPr>
              <p:nvPr/>
            </p:nvSpPr>
            <p:spPr>
              <a:xfrm>
                <a:off x="2123728" y="2838103"/>
                <a:ext cx="5616624" cy="1435596"/>
              </a:xfrm>
              <a:prstGeom prst="rect">
                <a:avLst/>
              </a:prstGeom>
            </p:spPr>
            <p:txBody>
              <a:bodyPr/>
              <a:lstStyle>
                <a:lvl1pPr algn="l" rtl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4400" kern="1200" cap="all" spc="100">
                    <a:solidFill>
                      <a:srgbClr val="0D0D0D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0D0D0D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algn="l" rtl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0D0D0D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algn="l" rtl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0D0D0D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algn="l" rtl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0D0D0D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457200" algn="l" rtl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0D0D0D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914400" algn="l" rtl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0D0D0D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1371600" algn="l" rtl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0D0D0D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1828800" algn="l" rtl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0D0D0D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fontAlgn="auto" hangingPunct="1">
                  <a:spcAft>
                    <a:spcPts val="0"/>
                  </a:spcAft>
                  <a:defRPr/>
                </a:pPr>
                <a:r>
                  <a:rPr lang="zh-CN" altLang="en-US" sz="48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第三章 可逆矩阵及</a:t>
                </a:r>
                <a14:m>
                  <m:oMath xmlns:m="http://schemas.openxmlformats.org/officeDocument/2006/math">
                    <m:r>
                      <a:rPr lang="en-US" altLang="zh-CN" sz="48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48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48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48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型线性方程组</a:t>
                </a:r>
              </a:p>
            </p:txBody>
          </p:sp>
        </mc:Choice>
        <mc:Fallback xmlns="">
          <p:sp>
            <p:nvSpPr>
              <p:cNvPr id="3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838103"/>
                <a:ext cx="5616624" cy="1435596"/>
              </a:xfrm>
              <a:prstGeom prst="rect">
                <a:avLst/>
              </a:prstGeom>
              <a:blipFill rotWithShape="0">
                <a:blip r:embed="rId3"/>
                <a:stretch>
                  <a:fillRect l="-4881" t="-18298" r="-2169" b="-123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82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/>
          <p:cNvSpPr/>
          <p:nvPr/>
        </p:nvSpPr>
        <p:spPr bwMode="auto">
          <a:xfrm>
            <a:off x="2000999" y="1273201"/>
            <a:ext cx="4401625" cy="95157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2263033" y="1359989"/>
                <a:ext cx="1292006" cy="6924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600" b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方阵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3033" y="1359989"/>
                <a:ext cx="1292006" cy="692497"/>
              </a:xfrm>
              <a:prstGeom prst="rect">
                <a:avLst/>
              </a:prstGeom>
              <a:blipFill rotWithShape="0">
                <a:blip r:embed="rId2"/>
                <a:stretch>
                  <a:fillRect l="-8491" b="-131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635896" y="1484782"/>
                <a:ext cx="224099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484782"/>
                <a:ext cx="2240998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3.1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可逆矩阵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1387142" y="3277251"/>
                <a:ext cx="3343397" cy="172765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6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6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6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6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6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6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6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6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6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/>
                      </m:sSup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142" y="3277251"/>
                <a:ext cx="3343397" cy="17276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374006" y="3403800"/>
                <a:ext cx="4550476" cy="1586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    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1/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1/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1/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⋯    </m:t>
                                      </m:r>
                                    </m:e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0   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⋯    </m:t>
                                      </m:r>
                                    </m:e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0   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6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600" b="0" i="0" dirty="0" smtClean="0"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006" y="3403800"/>
                <a:ext cx="4550476" cy="158620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图片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027" y="5171122"/>
            <a:ext cx="2525266" cy="1686878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1688679" y="3753174"/>
            <a:ext cx="259228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15600" y="4435570"/>
            <a:ext cx="627538" cy="1728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696330" y="3364316"/>
            <a:ext cx="627538" cy="1728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24" name="矩形 23"/>
          <p:cNvSpPr/>
          <p:nvPr/>
        </p:nvSpPr>
        <p:spPr>
          <a:xfrm>
            <a:off x="5609783" y="3403800"/>
            <a:ext cx="764754" cy="1728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25" name="矩形 24"/>
          <p:cNvSpPr/>
          <p:nvPr/>
        </p:nvSpPr>
        <p:spPr>
          <a:xfrm>
            <a:off x="6402624" y="3372286"/>
            <a:ext cx="627538" cy="1728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32" name="矩形 31"/>
          <p:cNvSpPr/>
          <p:nvPr/>
        </p:nvSpPr>
        <p:spPr>
          <a:xfrm>
            <a:off x="7039960" y="3372286"/>
            <a:ext cx="933273" cy="1728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21" name="TextBox 10"/>
          <p:cNvSpPr txBox="1">
            <a:spLocks noChangeArrowheads="1"/>
          </p:cNvSpPr>
          <p:nvPr/>
        </p:nvSpPr>
        <p:spPr bwMode="auto">
          <a:xfrm>
            <a:off x="675587" y="2569520"/>
            <a:ext cx="1013092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4.</a:t>
            </a:r>
            <a:endParaRPr lang="zh-CN" altLang="en-US" sz="26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499794" y="2759445"/>
                <a:ext cx="3236079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设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≠0,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=1,2,⋯,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794" y="2759445"/>
                <a:ext cx="3236079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圆角矩形 26"/>
          <p:cNvSpPr/>
          <p:nvPr/>
        </p:nvSpPr>
        <p:spPr>
          <a:xfrm>
            <a:off x="1741653" y="3826729"/>
            <a:ext cx="2361348" cy="111137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</p:spTree>
    <p:extLst>
      <p:ext uri="{BB962C8B-B14F-4D97-AF65-F5344CB8AC3E}">
        <p14:creationId xmlns:p14="http://schemas.microsoft.com/office/powerpoint/2010/main" val="6596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" grpId="0"/>
      <p:bldP spid="23" grpId="0" animBg="1"/>
      <p:bldP spid="24" grpId="0" animBg="1"/>
      <p:bldP spid="25" grpId="0" animBg="1"/>
      <p:bldP spid="32" grpId="0" animBg="1"/>
      <p:bldP spid="21" grpId="0"/>
      <p:bldP spid="22" grpId="0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/>
          <p:cNvSpPr/>
          <p:nvPr/>
        </p:nvSpPr>
        <p:spPr bwMode="auto">
          <a:xfrm>
            <a:off x="2000999" y="1273201"/>
            <a:ext cx="4401625" cy="95157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2263033" y="1359989"/>
                <a:ext cx="1292006" cy="6924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600" b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方阵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3033" y="1359989"/>
                <a:ext cx="1292006" cy="692497"/>
              </a:xfrm>
              <a:prstGeom prst="rect">
                <a:avLst/>
              </a:prstGeom>
              <a:blipFill rotWithShape="0">
                <a:blip r:embed="rId2"/>
                <a:stretch>
                  <a:fillRect l="-8491" b="-131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635896" y="1484782"/>
                <a:ext cx="224099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484782"/>
                <a:ext cx="2240998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3.1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可逆矩阵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4548315" y="3208031"/>
                <a:ext cx="3343397" cy="172765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6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6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6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6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6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6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6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6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6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/>
                      </m:sSup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315" y="3208031"/>
                <a:ext cx="3343397" cy="17276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22587" y="3349480"/>
                <a:ext cx="3924472" cy="1586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    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1/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1/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1/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⋯    </m:t>
                                      </m:r>
                                    </m:e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0   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⋯    </m:t>
                                      </m:r>
                                    </m:e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0   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87" y="3349480"/>
                <a:ext cx="3924472" cy="158620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图片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027" y="5171122"/>
            <a:ext cx="2525266" cy="1686878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1336026" y="3717032"/>
            <a:ext cx="3236010" cy="361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10"/>
          <p:cNvSpPr txBox="1">
            <a:spLocks noChangeArrowheads="1"/>
          </p:cNvSpPr>
          <p:nvPr/>
        </p:nvSpPr>
        <p:spPr bwMode="auto">
          <a:xfrm>
            <a:off x="675587" y="2569520"/>
            <a:ext cx="1013092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4.</a:t>
            </a:r>
            <a:endParaRPr lang="zh-CN" altLang="en-US" sz="26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499794" y="2759445"/>
                <a:ext cx="3236079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设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≠0,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=1,2,⋯,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794" y="2759445"/>
                <a:ext cx="3236079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圆角矩形 26"/>
          <p:cNvSpPr/>
          <p:nvPr/>
        </p:nvSpPr>
        <p:spPr>
          <a:xfrm>
            <a:off x="1259633" y="3753174"/>
            <a:ext cx="3312404" cy="111137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5229382" y="3380698"/>
            <a:ext cx="13100" cy="148384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96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745464" y="1358486"/>
                <a:ext cx="4104457" cy="631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6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若</a:t>
                </a:r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方阵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可逆阵，则</a:t>
                </a:r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5464" y="1358486"/>
                <a:ext cx="4104457" cy="631583"/>
              </a:xfrm>
              <a:prstGeom prst="rect">
                <a:avLst/>
              </a:prstGeom>
              <a:blipFill rotWithShape="0">
                <a:blip r:embed="rId3"/>
                <a:stretch>
                  <a:fillRect l="-2671" b="-242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803778" y="2612347"/>
                <a:ext cx="157652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𝐴𝐶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78" y="2612347"/>
                <a:ext cx="1576521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3.1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可逆矩阵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10"/>
          <p:cNvSpPr txBox="1">
            <a:spLocks noChangeArrowheads="1"/>
          </p:cNvSpPr>
          <p:nvPr/>
        </p:nvSpPr>
        <p:spPr bwMode="auto">
          <a:xfrm>
            <a:off x="395536" y="539852"/>
            <a:ext cx="309634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可逆则消去律成立：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366" y="5178225"/>
            <a:ext cx="2525266" cy="1686878"/>
          </a:xfrm>
          <a:prstGeom prst="rect">
            <a:avLst/>
          </a:prstGeom>
        </p:spPr>
      </p:pic>
      <p:sp>
        <p:nvSpPr>
          <p:cNvPr id="21" name="右箭头 20"/>
          <p:cNvSpPr/>
          <p:nvPr/>
        </p:nvSpPr>
        <p:spPr>
          <a:xfrm>
            <a:off x="2420357" y="2807280"/>
            <a:ext cx="722253" cy="247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3224006" y="2675046"/>
                <a:ext cx="749179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6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</m:oMath>
                </a14:m>
                <a:r>
                  <a:rPr lang="en-US" altLang="zh-CN" sz="26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C</a:t>
                </a:r>
                <a:endParaRPr lang="zh-CN" altLang="en-US" sz="26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006" y="2675046"/>
                <a:ext cx="749179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26154" r="-26016" b="-5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803778" y="3967272"/>
                <a:ext cx="155940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𝐶𝐴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78" y="3967272"/>
                <a:ext cx="1559401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右箭头 28"/>
          <p:cNvSpPr/>
          <p:nvPr/>
        </p:nvSpPr>
        <p:spPr>
          <a:xfrm>
            <a:off x="2402058" y="4115181"/>
            <a:ext cx="746750" cy="216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3261479" y="3984581"/>
                <a:ext cx="749179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6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</m:oMath>
                </a14:m>
                <a:r>
                  <a:rPr lang="en-US" altLang="zh-CN" sz="26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C</a:t>
                </a:r>
                <a:endParaRPr lang="zh-CN" altLang="en-US" sz="26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479" y="3984581"/>
                <a:ext cx="749179" cy="400110"/>
              </a:xfrm>
              <a:prstGeom prst="rect">
                <a:avLst/>
              </a:prstGeom>
              <a:blipFill rotWithShape="0">
                <a:blip r:embed="rId8"/>
                <a:stretch>
                  <a:fillRect t="-26154" r="-26016" b="-5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/>
              <p:cNvSpPr/>
              <p:nvPr/>
            </p:nvSpPr>
            <p:spPr>
              <a:xfrm>
                <a:off x="2975726" y="3313770"/>
                <a:ext cx="2691058" cy="5014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𝐴𝐶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726" y="3313770"/>
                <a:ext cx="2691058" cy="50148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/>
              <p:cNvSpPr/>
              <p:nvPr/>
            </p:nvSpPr>
            <p:spPr>
              <a:xfrm>
                <a:off x="2951706" y="4701110"/>
                <a:ext cx="2670668" cy="5014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𝐶𝐴</m:t>
                          </m:r>
                          <m:r>
                            <a:rPr lang="en-US" altLang="zh-CN" sz="2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706" y="4701110"/>
                <a:ext cx="2670668" cy="50148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矩形 46"/>
              <p:cNvSpPr/>
              <p:nvPr/>
            </p:nvSpPr>
            <p:spPr>
              <a:xfrm>
                <a:off x="5206417" y="2621135"/>
                <a:ext cx="138563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417" y="2621135"/>
                <a:ext cx="1385636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右箭头 47"/>
          <p:cNvSpPr/>
          <p:nvPr/>
        </p:nvSpPr>
        <p:spPr>
          <a:xfrm>
            <a:off x="6576241" y="2763469"/>
            <a:ext cx="621512" cy="252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7261575" y="2675046"/>
                <a:ext cx="776431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6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</m:oMath>
                </a14:m>
                <a:r>
                  <a:rPr lang="en-US" altLang="zh-CN" sz="26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O</a:t>
                </a:r>
                <a:endParaRPr lang="zh-CN" altLang="en-US" sz="26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75" y="2675046"/>
                <a:ext cx="776431" cy="400110"/>
              </a:xfrm>
              <a:prstGeom prst="rect">
                <a:avLst/>
              </a:prstGeom>
              <a:blipFill rotWithShape="0">
                <a:blip r:embed="rId12"/>
                <a:stretch>
                  <a:fillRect t="-26154" r="-25000" b="-5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/>
              <p:cNvSpPr/>
              <p:nvPr/>
            </p:nvSpPr>
            <p:spPr>
              <a:xfrm>
                <a:off x="5177470" y="3997652"/>
                <a:ext cx="137992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470" y="3997652"/>
                <a:ext cx="1379929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右箭头 31"/>
          <p:cNvSpPr/>
          <p:nvPr/>
        </p:nvSpPr>
        <p:spPr>
          <a:xfrm>
            <a:off x="6640063" y="4115181"/>
            <a:ext cx="621512" cy="252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7337918" y="4014467"/>
                <a:ext cx="776431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6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</m:oMath>
                </a14:m>
                <a:r>
                  <a:rPr lang="en-US" altLang="zh-CN" sz="26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O</a:t>
                </a:r>
                <a:endParaRPr lang="zh-CN" altLang="en-US" sz="26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918" y="4014467"/>
                <a:ext cx="776431" cy="400110"/>
              </a:xfrm>
              <a:prstGeom prst="rect">
                <a:avLst/>
              </a:prstGeom>
              <a:blipFill rotWithShape="0">
                <a:blip r:embed="rId14"/>
                <a:stretch>
                  <a:fillRect t="-26154" r="-25984" b="-5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连接符 40"/>
          <p:cNvCxnSpPr/>
          <p:nvPr/>
        </p:nvCxnSpPr>
        <p:spPr>
          <a:xfrm>
            <a:off x="954246" y="1988840"/>
            <a:ext cx="259228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3287373" y="3239093"/>
            <a:ext cx="622444" cy="6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0548" y="3144443"/>
            <a:ext cx="622444" cy="6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3347995" y="4730150"/>
            <a:ext cx="622444" cy="6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4691170" y="4635500"/>
            <a:ext cx="622444" cy="6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矩形 50"/>
              <p:cNvSpPr/>
              <p:nvPr/>
            </p:nvSpPr>
            <p:spPr>
              <a:xfrm>
                <a:off x="5008134" y="2619195"/>
                <a:ext cx="1597232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134" y="2619195"/>
                <a:ext cx="1597232" cy="49244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矩形 51"/>
              <p:cNvSpPr/>
              <p:nvPr/>
            </p:nvSpPr>
            <p:spPr>
              <a:xfrm>
                <a:off x="4922979" y="4007419"/>
                <a:ext cx="1586653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𝑂𝐴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979" y="4007419"/>
                <a:ext cx="1586653" cy="49244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80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1" grpId="0"/>
      <p:bldP spid="2" grpId="0"/>
      <p:bldP spid="26" grpId="0"/>
      <p:bldP spid="21" grpId="0" animBg="1"/>
      <p:bldP spid="27" grpId="0"/>
      <p:bldP spid="28" grpId="0"/>
      <p:bldP spid="29" grpId="0" animBg="1"/>
      <p:bldP spid="35" grpId="0"/>
      <p:bldP spid="36" grpId="0"/>
      <p:bldP spid="37" grpId="0"/>
      <p:bldP spid="47" grpId="0"/>
      <p:bldP spid="48" grpId="0" animBg="1"/>
      <p:bldP spid="49" grpId="0"/>
      <p:bldP spid="31" grpId="0"/>
      <p:bldP spid="32" grpId="0" animBg="1"/>
      <p:bldP spid="34" grpId="0"/>
      <p:bldP spid="51" grpId="0" animBg="1"/>
      <p:bldP spid="5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745464" y="1358486"/>
                <a:ext cx="3786685" cy="6924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6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若</a:t>
                </a:r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方阵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可逆阵，且</a:t>
                </a:r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5464" y="1358486"/>
                <a:ext cx="3786685" cy="692497"/>
              </a:xfrm>
              <a:prstGeom prst="rect">
                <a:avLst/>
              </a:prstGeom>
              <a:blipFill rotWithShape="0">
                <a:blip r:embed="rId3"/>
                <a:stretch>
                  <a:fillRect l="-2899" b="-132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84644" y="2298011"/>
                <a:ext cx="157652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𝐴𝐶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44" y="2298011"/>
                <a:ext cx="1576521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3.1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可逆矩阵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10"/>
          <p:cNvSpPr txBox="1">
            <a:spLocks noChangeArrowheads="1"/>
          </p:cNvSpPr>
          <p:nvPr/>
        </p:nvSpPr>
        <p:spPr bwMode="auto">
          <a:xfrm>
            <a:off x="395536" y="539852"/>
            <a:ext cx="3096344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可逆则消去律成立：</a:t>
            </a:r>
            <a:endParaRPr lang="zh-CN" altLang="en-US" sz="26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2301223" y="2492944"/>
            <a:ext cx="722253" cy="247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3104872" y="2360710"/>
                <a:ext cx="749179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6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</m:oMath>
                </a14:m>
                <a:r>
                  <a:rPr lang="en-US" altLang="zh-CN" sz="26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C</a:t>
                </a:r>
                <a:endParaRPr lang="zh-CN" altLang="en-US" sz="26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872" y="2360710"/>
                <a:ext cx="749179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24242" r="-26016" b="-484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684644" y="3652936"/>
                <a:ext cx="155940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𝐶𝐴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44" y="3652936"/>
                <a:ext cx="1559401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右箭头 28"/>
          <p:cNvSpPr/>
          <p:nvPr/>
        </p:nvSpPr>
        <p:spPr>
          <a:xfrm>
            <a:off x="2282924" y="3800845"/>
            <a:ext cx="746750" cy="216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3142345" y="3670245"/>
                <a:ext cx="749179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6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</m:oMath>
                </a14:m>
                <a:r>
                  <a:rPr lang="en-US" altLang="zh-CN" sz="26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C</a:t>
                </a:r>
                <a:endParaRPr lang="zh-CN" altLang="en-US" sz="26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345" y="3670245"/>
                <a:ext cx="749179" cy="400110"/>
              </a:xfrm>
              <a:prstGeom prst="rect">
                <a:avLst/>
              </a:prstGeom>
              <a:blipFill rotWithShape="0">
                <a:blip r:embed="rId7"/>
                <a:stretch>
                  <a:fillRect t="-25758" r="-26016" b="-484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2856592" y="2999434"/>
                <a:ext cx="2691058" cy="5014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𝐴𝐶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592" y="2999434"/>
                <a:ext cx="2691058" cy="50148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2832572" y="4386774"/>
                <a:ext cx="2670668" cy="5014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𝐶𝐴</m:t>
                          </m:r>
                          <m:r>
                            <a:rPr lang="en-US" altLang="zh-CN" sz="2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572" y="4386774"/>
                <a:ext cx="2670668" cy="50148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/>
          <p:cNvCxnSpPr/>
          <p:nvPr/>
        </p:nvCxnSpPr>
        <p:spPr>
          <a:xfrm>
            <a:off x="0" y="508518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4"/>
          <p:cNvSpPr txBox="1">
            <a:spLocks noChangeArrowheads="1"/>
          </p:cNvSpPr>
          <p:nvPr/>
        </p:nvSpPr>
        <p:spPr bwMode="auto">
          <a:xfrm>
            <a:off x="1136170" y="5548021"/>
            <a:ext cx="1542405" cy="492443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注意：</a:t>
            </a:r>
            <a:endParaRPr lang="en-US" altLang="zh-CN" sz="26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39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9900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4218500" y="1493643"/>
            <a:ext cx="2864822" cy="492443"/>
            <a:chOff x="5087283" y="2306799"/>
            <a:chExt cx="2864822" cy="4924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矩形 46"/>
                <p:cNvSpPr/>
                <p:nvPr/>
              </p:nvSpPr>
              <p:spPr>
                <a:xfrm>
                  <a:off x="5087283" y="2306799"/>
                  <a:ext cx="1385636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 sz="2600" dirty="0"/>
                </a:p>
              </p:txBody>
            </p:sp>
          </mc:Choice>
          <mc:Fallback xmlns="">
            <p:sp>
              <p:nvSpPr>
                <p:cNvPr id="47" name="矩形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283" y="2306799"/>
                  <a:ext cx="1475019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右箭头 47"/>
            <p:cNvSpPr/>
            <p:nvPr/>
          </p:nvSpPr>
          <p:spPr>
            <a:xfrm>
              <a:off x="6457107" y="2449133"/>
              <a:ext cx="621512" cy="2523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/>
                <p:cNvSpPr txBox="1"/>
                <p:nvPr/>
              </p:nvSpPr>
              <p:spPr>
                <a:xfrm>
                  <a:off x="7175674" y="2338954"/>
                  <a:ext cx="776431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6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</m:oMath>
                  </a14:m>
                  <a:r>
                    <a:rPr lang="en-US" altLang="zh-CN" sz="2600" i="1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O</a:t>
                  </a:r>
                  <a:endParaRPr lang="zh-CN" altLang="en-US" sz="2600" i="1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674" y="2338954"/>
                  <a:ext cx="835550" cy="430887"/>
                </a:xfrm>
                <a:prstGeom prst="rect">
                  <a:avLst/>
                </a:prstGeom>
                <a:blipFill>
                  <a:blip r:embed="rId13"/>
                  <a:stretch>
                    <a:fillRect t="-25352" r="-24818" b="-492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5058336" y="3683316"/>
                <a:ext cx="137992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336" y="3683316"/>
                <a:ext cx="1379929" cy="49244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右箭头 31"/>
          <p:cNvSpPr/>
          <p:nvPr/>
        </p:nvSpPr>
        <p:spPr>
          <a:xfrm>
            <a:off x="6520929" y="3800845"/>
            <a:ext cx="621512" cy="252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7218784" y="3700131"/>
                <a:ext cx="776431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6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</m:oMath>
                </a14:m>
                <a:r>
                  <a:rPr lang="en-US" altLang="zh-CN" sz="26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O</a:t>
                </a:r>
                <a:endParaRPr lang="zh-CN" altLang="en-US" sz="26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784" y="3700131"/>
                <a:ext cx="776431" cy="400110"/>
              </a:xfrm>
              <a:prstGeom prst="rect">
                <a:avLst/>
              </a:prstGeom>
              <a:blipFill rotWithShape="0">
                <a:blip r:embed="rId15"/>
                <a:stretch>
                  <a:fillRect t="-25758" r="-25000" b="-484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/>
          <p:cNvCxnSpPr/>
          <p:nvPr/>
        </p:nvCxnSpPr>
        <p:spPr>
          <a:xfrm flipV="1">
            <a:off x="960686" y="1988840"/>
            <a:ext cx="6339534" cy="426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10"/>
              <p:cNvSpPr txBox="1">
                <a:spLocks noChangeArrowheads="1"/>
              </p:cNvSpPr>
              <p:nvPr/>
            </p:nvSpPr>
            <p:spPr bwMode="auto">
              <a:xfrm>
                <a:off x="6306891" y="5378542"/>
                <a:ext cx="1916476" cy="6924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不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可逆阵</a:t>
                </a:r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3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6891" y="5378542"/>
                <a:ext cx="1916476" cy="692497"/>
              </a:xfrm>
              <a:prstGeom prst="rect">
                <a:avLst/>
              </a:prstGeom>
              <a:blipFill rotWithShape="0">
                <a:blip r:embed="rId16"/>
                <a:stretch>
                  <a:fillRect b="-131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组合 49"/>
          <p:cNvGrpSpPr/>
          <p:nvPr/>
        </p:nvGrpSpPr>
        <p:grpSpPr>
          <a:xfrm>
            <a:off x="2695763" y="5523440"/>
            <a:ext cx="3665900" cy="492443"/>
            <a:chOff x="3803648" y="2281350"/>
            <a:chExt cx="2673337" cy="4924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/>
                <p:cNvSpPr/>
                <p:nvPr/>
              </p:nvSpPr>
              <p:spPr>
                <a:xfrm>
                  <a:off x="4342434" y="2281350"/>
                  <a:ext cx="1601097" cy="49244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600" dirty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，且</a:t>
                  </a:r>
                  <a14:m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a14:m>
                  <a:endParaRPr lang="zh-CN" altLang="en-US" sz="2600" dirty="0"/>
                </a:p>
              </p:txBody>
            </p:sp>
          </mc:Choice>
          <mc:Fallback xmlns="">
            <p:sp>
              <p:nvSpPr>
                <p:cNvPr id="51" name="矩形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2434" y="2281350"/>
                  <a:ext cx="1601097" cy="523220"/>
                </a:xfrm>
                <a:prstGeom prst="rect">
                  <a:avLst/>
                </a:prstGeom>
                <a:blipFill>
                  <a:blip r:embed="rId19"/>
                  <a:stretch>
                    <a:fillRect l="-5540" t="-11628" b="-313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右箭头 51"/>
            <p:cNvSpPr/>
            <p:nvPr/>
          </p:nvSpPr>
          <p:spPr>
            <a:xfrm>
              <a:off x="5855473" y="2428104"/>
              <a:ext cx="621512" cy="2523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3803648" y="2321844"/>
                  <a:ext cx="566208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≠</m:t>
                      </m:r>
                    </m:oMath>
                  </a14:m>
                  <a:r>
                    <a:rPr lang="en-US" altLang="zh-CN" sz="2600" i="1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O</a:t>
                  </a:r>
                  <a:endParaRPr lang="zh-CN" altLang="en-US" sz="2600" i="1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648" y="2321844"/>
                  <a:ext cx="566208" cy="400110"/>
                </a:xfrm>
                <a:prstGeom prst="rect">
                  <a:avLst/>
                </a:prstGeom>
                <a:blipFill>
                  <a:blip r:embed="rId20"/>
                  <a:stretch>
                    <a:fillRect t="-26154" r="-25000" b="-50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506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/>
              <p:cNvSpPr/>
              <p:nvPr/>
            </p:nvSpPr>
            <p:spPr>
              <a:xfrm>
                <a:off x="5031758" y="5093508"/>
                <a:ext cx="1573443" cy="804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758" y="5093508"/>
                <a:ext cx="1573443" cy="80445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3.1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可逆矩阵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10"/>
          <p:cNvSpPr txBox="1">
            <a:spLocks noChangeArrowheads="1"/>
          </p:cNvSpPr>
          <p:nvPr/>
        </p:nvSpPr>
        <p:spPr bwMode="auto">
          <a:xfrm>
            <a:off x="395536" y="539852"/>
            <a:ext cx="3096344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可逆则消去律成立：</a:t>
            </a:r>
            <a:endParaRPr lang="zh-CN" altLang="en-US" sz="26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374" y="5148866"/>
            <a:ext cx="2525266" cy="1686878"/>
          </a:xfrm>
          <a:prstGeom prst="rect">
            <a:avLst/>
          </a:prstGeom>
        </p:spPr>
      </p:pic>
      <p:sp>
        <p:nvSpPr>
          <p:cNvPr id="40" name="TextBox 10"/>
          <p:cNvSpPr txBox="1">
            <a:spLocks noChangeArrowheads="1"/>
          </p:cNvSpPr>
          <p:nvPr/>
        </p:nvSpPr>
        <p:spPr bwMode="auto">
          <a:xfrm>
            <a:off x="898449" y="2911388"/>
            <a:ext cx="1267050" cy="63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600" b="1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反例：</a:t>
            </a:r>
            <a:endParaRPr lang="zh-CN" altLang="en-US" sz="26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1808534" y="3015518"/>
                <a:ext cx="1880900" cy="804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534" y="3015518"/>
                <a:ext cx="1880900" cy="80445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3696519" y="3015090"/>
                <a:ext cx="1888979" cy="804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19" y="3015090"/>
                <a:ext cx="1888979" cy="80445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5116149" y="4181066"/>
                <a:ext cx="1573443" cy="804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49" y="4181066"/>
                <a:ext cx="1573443" cy="80445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 50"/>
          <p:cNvSpPr/>
          <p:nvPr/>
        </p:nvSpPr>
        <p:spPr>
          <a:xfrm>
            <a:off x="5740194" y="4243361"/>
            <a:ext cx="355507" cy="395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52" name="矩形 51"/>
          <p:cNvSpPr/>
          <p:nvPr/>
        </p:nvSpPr>
        <p:spPr>
          <a:xfrm>
            <a:off x="6146895" y="4243361"/>
            <a:ext cx="282761" cy="333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53" name="矩形 52"/>
          <p:cNvSpPr/>
          <p:nvPr/>
        </p:nvSpPr>
        <p:spPr>
          <a:xfrm>
            <a:off x="5740194" y="4584860"/>
            <a:ext cx="355507" cy="395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54" name="矩形 53"/>
          <p:cNvSpPr/>
          <p:nvPr/>
        </p:nvSpPr>
        <p:spPr>
          <a:xfrm>
            <a:off x="6173046" y="4582823"/>
            <a:ext cx="271742" cy="400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矩形 56"/>
              <p:cNvSpPr/>
              <p:nvPr/>
            </p:nvSpPr>
            <p:spPr>
              <a:xfrm>
                <a:off x="5466229" y="3022354"/>
                <a:ext cx="2215607" cy="804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229" y="3022354"/>
                <a:ext cx="2215607" cy="80445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1808534" y="4189712"/>
                <a:ext cx="3110915" cy="804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534" y="4189712"/>
                <a:ext cx="3110915" cy="80445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1825847" y="5083476"/>
                <a:ext cx="3091616" cy="804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𝑌𝐴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847" y="5083476"/>
                <a:ext cx="3091616" cy="80445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矩形 60"/>
          <p:cNvSpPr/>
          <p:nvPr/>
        </p:nvSpPr>
        <p:spPr>
          <a:xfrm>
            <a:off x="5617297" y="5100772"/>
            <a:ext cx="265593" cy="395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62" name="矩形 61"/>
          <p:cNvSpPr/>
          <p:nvPr/>
        </p:nvSpPr>
        <p:spPr>
          <a:xfrm>
            <a:off x="6124805" y="5190110"/>
            <a:ext cx="255226" cy="333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63" name="矩形 62"/>
          <p:cNvSpPr/>
          <p:nvPr/>
        </p:nvSpPr>
        <p:spPr>
          <a:xfrm>
            <a:off x="5588357" y="5547223"/>
            <a:ext cx="265593" cy="395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64" name="矩形 63"/>
          <p:cNvSpPr/>
          <p:nvPr/>
        </p:nvSpPr>
        <p:spPr>
          <a:xfrm>
            <a:off x="6124805" y="5555733"/>
            <a:ext cx="255226" cy="342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56" name="TextBox 14"/>
          <p:cNvSpPr txBox="1">
            <a:spLocks noChangeArrowheads="1"/>
          </p:cNvSpPr>
          <p:nvPr/>
        </p:nvSpPr>
        <p:spPr bwMode="auto">
          <a:xfrm>
            <a:off x="1928258" y="1832211"/>
            <a:ext cx="1542405" cy="492443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注意：</a:t>
            </a:r>
            <a:endParaRPr lang="en-US" altLang="zh-CN" sz="26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60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04090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组合 65"/>
          <p:cNvGrpSpPr/>
          <p:nvPr/>
        </p:nvGrpSpPr>
        <p:grpSpPr>
          <a:xfrm>
            <a:off x="3442776" y="1756836"/>
            <a:ext cx="3523330" cy="673971"/>
            <a:chOff x="2650688" y="5472646"/>
            <a:chExt cx="3523330" cy="6739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矩形 66"/>
                <p:cNvSpPr/>
                <p:nvPr/>
              </p:nvSpPr>
              <p:spPr>
                <a:xfrm>
                  <a:off x="2650688" y="5569687"/>
                  <a:ext cx="1561068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2600" dirty="0"/>
                </a:p>
              </p:txBody>
            </p:sp>
          </mc:Choice>
          <mc:Fallback xmlns="">
            <p:sp>
              <p:nvSpPr>
                <p:cNvPr id="44" name="矩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0688" y="5569687"/>
                  <a:ext cx="1666097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组合 67"/>
            <p:cNvGrpSpPr/>
            <p:nvPr/>
          </p:nvGrpSpPr>
          <p:grpSpPr>
            <a:xfrm>
              <a:off x="4333432" y="5472646"/>
              <a:ext cx="1840586" cy="673971"/>
              <a:chOff x="4333432" y="5472646"/>
              <a:chExt cx="1840586" cy="673971"/>
            </a:xfrm>
          </p:grpSpPr>
          <p:sp>
            <p:nvSpPr>
              <p:cNvPr id="69" name="右箭头 68"/>
              <p:cNvSpPr/>
              <p:nvPr/>
            </p:nvSpPr>
            <p:spPr>
              <a:xfrm>
                <a:off x="4333432" y="5755471"/>
                <a:ext cx="978408" cy="1415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文本框 69"/>
                  <p:cNvSpPr txBox="1"/>
                  <p:nvPr/>
                </p:nvSpPr>
                <p:spPr>
                  <a:xfrm>
                    <a:off x="5427275" y="5614503"/>
                    <a:ext cx="746743" cy="40011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𝑋</m:t>
                        </m:r>
                        <m:r>
                          <a:rPr lang="en-US" altLang="zh-CN" sz="26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</m:t>
                        </m:r>
                      </m:oMath>
                    </a14:m>
                    <a:r>
                      <a:rPr lang="en-US" altLang="zh-CN" sz="2600" i="1" dirty="0" smtClean="0">
                        <a:latin typeface="Cambria" panose="02040503050406030204" pitchFamily="18" charset="0"/>
                        <a:ea typeface="华文楷体" panose="02010600040101010101" pitchFamily="2" charset="-122"/>
                      </a:rPr>
                      <a:t>Y</a:t>
                    </a:r>
                    <a:endParaRPr lang="zh-CN" altLang="en-US" sz="2600" i="1" dirty="0">
                      <a:latin typeface="Cambria" panose="02040503050406030204" pitchFamily="18" charset="0"/>
                      <a:ea typeface="华文楷体" panose="0201060004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46" name="文本框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7275" y="5614503"/>
                    <a:ext cx="806696" cy="43088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752" t="-25352" r="-25564" b="-4929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1" name="直接连接符 70"/>
              <p:cNvCxnSpPr/>
              <p:nvPr/>
            </p:nvCxnSpPr>
            <p:spPr>
              <a:xfrm flipH="1">
                <a:off x="4442612" y="5472646"/>
                <a:ext cx="615724" cy="67397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4436259" y="5472646"/>
                <a:ext cx="622444" cy="62930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9881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40" grpId="0"/>
      <p:bldP spid="42" grpId="0"/>
      <p:bldP spid="43" grpId="0"/>
      <p:bldP spid="50" grpId="0"/>
      <p:bldP spid="51" grpId="0" animBg="1"/>
      <p:bldP spid="52" grpId="0" animBg="1"/>
      <p:bldP spid="53" grpId="0" animBg="1"/>
      <p:bldP spid="54" grpId="0" animBg="1"/>
      <p:bldP spid="57" grpId="0"/>
      <p:bldP spid="58" grpId="0"/>
      <p:bldP spid="59" grpId="0"/>
      <p:bldP spid="61" grpId="0" animBg="1"/>
      <p:bldP spid="62" grpId="0" animBg="1"/>
      <p:bldP spid="63" grpId="0" animBg="1"/>
      <p:bldP spid="64" grpId="0" animBg="1"/>
      <p:bldP spid="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83568" y="2852936"/>
            <a:ext cx="7992888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二</a:t>
            </a: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伴随阵及矩阵可逆的条件</a:t>
            </a:r>
            <a:endParaRPr lang="zh-CN" altLang="en-US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54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9"/>
          <p:cNvGrpSpPr>
            <a:grpSpLocks/>
          </p:cNvGrpSpPr>
          <p:nvPr/>
        </p:nvGrpSpPr>
        <p:grpSpPr bwMode="auto">
          <a:xfrm>
            <a:off x="1106794" y="2636912"/>
            <a:ext cx="6930483" cy="3652802"/>
            <a:chOff x="1203473" y="1807353"/>
            <a:chExt cx="6321069" cy="2146858"/>
          </a:xfrm>
        </p:grpSpPr>
        <p:sp>
          <p:nvSpPr>
            <p:cNvPr id="9" name="圆角矩形 8"/>
            <p:cNvSpPr/>
            <p:nvPr/>
          </p:nvSpPr>
          <p:spPr>
            <a:xfrm>
              <a:off x="1569445" y="2009202"/>
              <a:ext cx="5955097" cy="194500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流程图: 终止 7"/>
            <p:cNvSpPr/>
            <p:nvPr/>
          </p:nvSpPr>
          <p:spPr>
            <a:xfrm>
              <a:off x="1203473" y="1807353"/>
              <a:ext cx="1928825" cy="355214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定义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3-2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2105772" y="3141462"/>
                <a:ext cx="5036422" cy="746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&gt;1,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×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，称矩阵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5772" y="3141462"/>
                <a:ext cx="5036422" cy="746295"/>
              </a:xfrm>
              <a:prstGeom prst="rect">
                <a:avLst/>
              </a:prstGeom>
              <a:blipFill rotWithShape="0">
                <a:blip r:embed="rId2"/>
                <a:stretch>
                  <a:fillRect l="-1814" b="-81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677697" y="4058766"/>
                <a:ext cx="3921586" cy="15434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697" y="4058766"/>
                <a:ext cx="3921586" cy="15434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3.1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可逆矩阵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1763688" y="1508972"/>
                <a:ext cx="33986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𝑗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+mn-ea"/>
                    <a:ea typeface="+mn-ea"/>
                  </a:rPr>
                  <a:t>列的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代数余子式向量</a:t>
                </a: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508972"/>
                <a:ext cx="3398687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330" t="-10667" r="-2151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5399419" y="993078"/>
                <a:ext cx="1636602" cy="19422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  <m:r>
                        <a:rPr lang="en-US" altLang="zh-CN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𝑛𝑗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  <a:p>
                <a:pPr algn="ctr"/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419" y="993078"/>
                <a:ext cx="1636602" cy="194226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10"/>
              <p:cNvSpPr txBox="1">
                <a:spLocks noChangeArrowheads="1"/>
              </p:cNvSpPr>
              <p:nvPr/>
            </p:nvSpPr>
            <p:spPr bwMode="auto">
              <a:xfrm>
                <a:off x="2225786" y="5602202"/>
                <a:ext cx="2736161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叫做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伴随矩阵。</a:t>
                </a:r>
                <a:endParaRPr lang="zh-CN" altLang="en-US" sz="2400" b="1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5786" y="5602202"/>
                <a:ext cx="2736161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3341" r="-14699" b="-132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72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1" grpId="0"/>
      <p:bldP spid="2" grpId="0"/>
      <p:bldP spid="33" grpId="0"/>
      <p:bldP spid="34" grpId="0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1470825" y="2127140"/>
                <a:ext cx="3749247" cy="1071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600" b="0" i="0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∗</m:t>
                        </m:r>
                      </m:sup>
                    </m:sSup>
                  </m:oMath>
                </a14:m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0825" y="2127140"/>
                <a:ext cx="3749247" cy="1071512"/>
              </a:xfrm>
              <a:prstGeom prst="rect">
                <a:avLst/>
              </a:prstGeom>
              <a:blipFill rotWithShape="0">
                <a:blip r:embed="rId2"/>
                <a:stretch>
                  <a:fillRect l="-29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475656" y="3395282"/>
                <a:ext cx="2643994" cy="833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00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600" i="1" dirty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00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600" i="1" dirty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00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600" i="1" dirty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395282"/>
                <a:ext cx="2643994" cy="8331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3.1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可逆矩阵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10"/>
              <p:cNvSpPr txBox="1">
                <a:spLocks noChangeArrowheads="1"/>
              </p:cNvSpPr>
              <p:nvPr/>
            </p:nvSpPr>
            <p:spPr bwMode="auto">
              <a:xfrm>
                <a:off x="5311325" y="2317672"/>
                <a:ext cx="2736161" cy="6924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11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1+1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𝑑</m:t>
                      </m:r>
                    </m:oMath>
                  </m:oMathPara>
                </a14:m>
                <a:endParaRPr lang="zh-CN" altLang="en-US" sz="2600" b="1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1325" y="2317672"/>
                <a:ext cx="2736161" cy="6924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4"/>
              <p:cNvSpPr txBox="1">
                <a:spLocks noChangeArrowheads="1"/>
              </p:cNvSpPr>
              <p:nvPr/>
            </p:nvSpPr>
            <p:spPr bwMode="auto">
              <a:xfrm>
                <a:off x="1106794" y="960987"/>
                <a:ext cx="3753238" cy="694870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</a:t>
                </a:r>
                <a:r>
                  <a:rPr lang="zh-CN" altLang="en-US" sz="26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注意：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</m:oMath>
                </a14:m>
                <a:endParaRPr lang="en-US" altLang="zh-CN" sz="26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1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6794" y="960987"/>
                <a:ext cx="3753238" cy="694870"/>
              </a:xfrm>
              <a:prstGeom prst="rect">
                <a:avLst/>
              </a:prstGeom>
              <a:blipFill rotWithShape="0">
                <a:blip r:embed="rId5"/>
                <a:stretch>
                  <a:fillRect b="-75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23" y="617661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10"/>
              <p:cNvSpPr txBox="1">
                <a:spLocks noChangeArrowheads="1"/>
              </p:cNvSpPr>
              <p:nvPr/>
            </p:nvSpPr>
            <p:spPr bwMode="auto">
              <a:xfrm>
                <a:off x="5311325" y="3137103"/>
                <a:ext cx="2736161" cy="6924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12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1+2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𝑐</m:t>
                      </m:r>
                    </m:oMath>
                  </m:oMathPara>
                </a14:m>
                <a:endParaRPr lang="zh-CN" altLang="en-US" sz="2600" b="1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1325" y="3137103"/>
                <a:ext cx="2736161" cy="6924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10"/>
              <p:cNvSpPr txBox="1">
                <a:spLocks noChangeArrowheads="1"/>
              </p:cNvSpPr>
              <p:nvPr/>
            </p:nvSpPr>
            <p:spPr bwMode="auto">
              <a:xfrm>
                <a:off x="5318549" y="3865306"/>
                <a:ext cx="2736161" cy="6924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21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2+1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𝑏</m:t>
                      </m:r>
                    </m:oMath>
                  </m:oMathPara>
                </a14:m>
                <a:endParaRPr lang="zh-CN" altLang="en-US" sz="2600" b="1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8549" y="3865306"/>
                <a:ext cx="2736161" cy="69249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10"/>
              <p:cNvSpPr txBox="1">
                <a:spLocks noChangeArrowheads="1"/>
              </p:cNvSpPr>
              <p:nvPr/>
            </p:nvSpPr>
            <p:spPr bwMode="auto">
              <a:xfrm>
                <a:off x="5318549" y="4593509"/>
                <a:ext cx="2736161" cy="6924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22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2+2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</m:oMath>
                  </m:oMathPara>
                </a14:m>
                <a:endParaRPr lang="zh-CN" altLang="en-US" sz="2600" b="1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8549" y="4593509"/>
                <a:ext cx="2736161" cy="69249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846224" y="4524131"/>
                <a:ext cx="2052998" cy="804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224" y="4524131"/>
                <a:ext cx="2052998" cy="80445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761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2463942" y="3404414"/>
            <a:ext cx="559787" cy="380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35" name="矩形 34"/>
          <p:cNvSpPr/>
          <p:nvPr/>
        </p:nvSpPr>
        <p:spPr>
          <a:xfrm>
            <a:off x="3339435" y="3475679"/>
            <a:ext cx="559787" cy="380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37" name="矩形 36"/>
          <p:cNvSpPr/>
          <p:nvPr/>
        </p:nvSpPr>
        <p:spPr>
          <a:xfrm>
            <a:off x="2475503" y="3855492"/>
            <a:ext cx="559787" cy="380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38" name="矩形 37"/>
          <p:cNvSpPr/>
          <p:nvPr/>
        </p:nvSpPr>
        <p:spPr>
          <a:xfrm>
            <a:off x="3339435" y="3862927"/>
            <a:ext cx="559787" cy="380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39" name="矩形 38"/>
          <p:cNvSpPr/>
          <p:nvPr/>
        </p:nvSpPr>
        <p:spPr>
          <a:xfrm>
            <a:off x="2480605" y="4490965"/>
            <a:ext cx="559787" cy="380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40" name="矩形 39"/>
          <p:cNvSpPr/>
          <p:nvPr/>
        </p:nvSpPr>
        <p:spPr>
          <a:xfrm>
            <a:off x="3200715" y="4518892"/>
            <a:ext cx="424327" cy="379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41" name="矩形 40"/>
          <p:cNvSpPr/>
          <p:nvPr/>
        </p:nvSpPr>
        <p:spPr>
          <a:xfrm>
            <a:off x="2430874" y="4929674"/>
            <a:ext cx="559787" cy="430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42" name="矩形 41"/>
          <p:cNvSpPr/>
          <p:nvPr/>
        </p:nvSpPr>
        <p:spPr>
          <a:xfrm>
            <a:off x="3275856" y="4929674"/>
            <a:ext cx="389567" cy="332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</p:spTree>
    <p:extLst>
      <p:ext uri="{BB962C8B-B14F-4D97-AF65-F5344CB8AC3E}">
        <p14:creationId xmlns:p14="http://schemas.microsoft.com/office/powerpoint/2010/main" val="212803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1" grpId="0"/>
      <p:bldP spid="2" grpId="0"/>
      <p:bldP spid="36" grpId="0"/>
      <p:bldP spid="21" grpId="0"/>
      <p:bldP spid="23" grpId="0"/>
      <p:bldP spid="25" grpId="0"/>
      <p:bldP spid="26" grpId="0"/>
      <p:bldP spid="27" grpId="0"/>
      <p:bldP spid="7" grpId="1" animBg="1"/>
      <p:bldP spid="35" grpId="1" animBg="1"/>
      <p:bldP spid="37" grpId="1" animBg="1"/>
      <p:bldP spid="38" grpId="1" animBg="1"/>
      <p:bldP spid="39" grpId="1" animBg="1"/>
      <p:bldP spid="40" grpId="1" animBg="1"/>
      <p:bldP spid="41" grpId="1" animBg="1"/>
      <p:bldP spid="4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4578012" y="4706037"/>
                <a:ext cx="4046621" cy="16568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012" y="4706037"/>
                <a:ext cx="4046621" cy="16568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4760249" y="1807847"/>
                <a:ext cx="1113127" cy="2374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⋮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altLang="zh-CN" sz="2400" i="1" dirty="0"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400" i="1" dirty="0"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</a:rPr>
                                              <m:t>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60249" y="1807847"/>
                <a:ext cx="1113127" cy="23743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061423" y="2585846"/>
                <a:ext cx="3921586" cy="15434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423" y="2585846"/>
                <a:ext cx="3921586" cy="15434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3.1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可逆矩阵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051699" y="1315766"/>
                <a:ext cx="1504077" cy="525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𝒌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𝑻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altLang="zh-CN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699" y="1315766"/>
                <a:ext cx="1504077" cy="525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左大括号 28"/>
          <p:cNvSpPr/>
          <p:nvPr/>
        </p:nvSpPr>
        <p:spPr>
          <a:xfrm>
            <a:off x="2339714" y="1158065"/>
            <a:ext cx="337867" cy="91852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2555776" y="1052736"/>
                <a:ext cx="27644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          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𝑘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𝑗</m:t>
                      </m:r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052736"/>
                <a:ext cx="2764468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2588212" y="1709871"/>
                <a:ext cx="27644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0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             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𝑘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𝑗</m:t>
                      </m:r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212" y="1709871"/>
                <a:ext cx="2764468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5888190" y="738739"/>
                <a:ext cx="1728193" cy="19422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  <m:r>
                        <a:rPr lang="en-US" altLang="zh-CN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𝑛𝑗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  <a:p>
                <a:pPr algn="ctr"/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190" y="738739"/>
                <a:ext cx="1728193" cy="194226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10"/>
              <p:cNvSpPr txBox="1">
                <a:spLocks noChangeArrowheads="1"/>
              </p:cNvSpPr>
              <p:nvPr/>
            </p:nvSpPr>
            <p:spPr bwMode="auto">
              <a:xfrm>
                <a:off x="6019332" y="2932511"/>
                <a:ext cx="2736161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=[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]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9332" y="2932511"/>
                <a:ext cx="2736161" cy="64633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圆角矩形 2"/>
          <p:cNvSpPr/>
          <p:nvPr/>
        </p:nvSpPr>
        <p:spPr>
          <a:xfrm>
            <a:off x="2077331" y="2585846"/>
            <a:ext cx="2592288" cy="4386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299218" y="2585847"/>
            <a:ext cx="386310" cy="447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16813" y="3065102"/>
            <a:ext cx="338005" cy="344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10"/>
              <p:cNvSpPr txBox="1">
                <a:spLocks noChangeArrowheads="1"/>
              </p:cNvSpPr>
              <p:nvPr/>
            </p:nvSpPr>
            <p:spPr bwMode="auto">
              <a:xfrm>
                <a:off x="1098533" y="5149088"/>
                <a:ext cx="978798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8533" y="5149088"/>
                <a:ext cx="978798" cy="64633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10"/>
              <p:cNvSpPr txBox="1">
                <a:spLocks noChangeArrowheads="1"/>
              </p:cNvSpPr>
              <p:nvPr/>
            </p:nvSpPr>
            <p:spPr bwMode="auto">
              <a:xfrm>
                <a:off x="2518028" y="5168346"/>
                <a:ext cx="2439627" cy="643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]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4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8028" y="5168346"/>
                <a:ext cx="2439627" cy="64304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10"/>
              <p:cNvSpPr txBox="1">
                <a:spLocks noChangeArrowheads="1"/>
              </p:cNvSpPr>
              <p:nvPr/>
            </p:nvSpPr>
            <p:spPr bwMode="auto">
              <a:xfrm>
                <a:off x="1810919" y="3961936"/>
                <a:ext cx="1113127" cy="2374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⋮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altLang="zh-CN" sz="2400" i="1" dirty="0"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400" i="1" dirty="0"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</a:rPr>
                                              <m:t>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0919" y="3961936"/>
                <a:ext cx="1113127" cy="237430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圆角矩形 31"/>
          <p:cNvSpPr/>
          <p:nvPr/>
        </p:nvSpPr>
        <p:spPr>
          <a:xfrm>
            <a:off x="2299750" y="4746071"/>
            <a:ext cx="463788" cy="4386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175933" y="4763613"/>
            <a:ext cx="3140483" cy="447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175933" y="5197588"/>
            <a:ext cx="3140483" cy="447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2299750" y="5206313"/>
            <a:ext cx="463788" cy="4386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2276753" y="5883103"/>
            <a:ext cx="463788" cy="438646"/>
          </a:xfrm>
          <a:prstGeom prst="roundRect">
            <a:avLst>
              <a:gd name="adj" fmla="val 2101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175932" y="5587693"/>
            <a:ext cx="3140483" cy="73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形标注 3"/>
          <p:cNvSpPr/>
          <p:nvPr/>
        </p:nvSpPr>
        <p:spPr>
          <a:xfrm>
            <a:off x="5921129" y="2293379"/>
            <a:ext cx="914400" cy="612648"/>
          </a:xfrm>
          <a:prstGeom prst="wedgeEllipseCallout">
            <a:avLst>
              <a:gd name="adj1" fmla="val -68750"/>
              <a:gd name="adj2" fmla="val 3762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行分块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3" name="椭圆形标注 32"/>
          <p:cNvSpPr/>
          <p:nvPr/>
        </p:nvSpPr>
        <p:spPr>
          <a:xfrm>
            <a:off x="170439" y="1966439"/>
            <a:ext cx="1633765" cy="550581"/>
          </a:xfrm>
          <a:prstGeom prst="wedgeEllipseCallout">
            <a:avLst>
              <a:gd name="adj1" fmla="val 133333"/>
              <a:gd name="adj2" fmla="val 5939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第一列代数余子式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297680" y="3409926"/>
            <a:ext cx="338005" cy="719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22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22222E-6 L -0.00277 0.0590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6401" grpId="0"/>
      <p:bldP spid="2" grpId="0"/>
      <p:bldP spid="36" grpId="0"/>
      <p:bldP spid="3" grpId="0" animBg="1"/>
      <p:bldP spid="3" grpId="1" animBg="1"/>
      <p:bldP spid="3" grpId="2" animBg="1"/>
      <p:bldP spid="21" grpId="0" animBg="1"/>
      <p:bldP spid="22" grpId="0" animBg="1"/>
      <p:bldP spid="23" grpId="0"/>
      <p:bldP spid="24" grpId="0"/>
      <p:bldP spid="25" grpId="0"/>
      <p:bldP spid="32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" grpId="0" animBg="1"/>
      <p:bldP spid="33" grpId="0" animBg="1"/>
      <p:bldP spid="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圆角矩形 44"/>
          <p:cNvSpPr/>
          <p:nvPr/>
        </p:nvSpPr>
        <p:spPr>
          <a:xfrm>
            <a:off x="6156176" y="1646158"/>
            <a:ext cx="760082" cy="43864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rot="10800000">
            <a:off x="3674343" y="2619885"/>
            <a:ext cx="1907704" cy="914400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3.1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可逆矩阵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2786419" y="1275072"/>
                <a:ext cx="1512169" cy="525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𝒌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𝑻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altLang="zh-CN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419" y="1275072"/>
                <a:ext cx="1512169" cy="5250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左大括号 28"/>
          <p:cNvSpPr/>
          <p:nvPr/>
        </p:nvSpPr>
        <p:spPr>
          <a:xfrm>
            <a:off x="4082525" y="1117371"/>
            <a:ext cx="337867" cy="91852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4298587" y="1012042"/>
                <a:ext cx="27644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          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𝑘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𝑗</m:t>
                      </m:r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587" y="1012042"/>
                <a:ext cx="2764468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4331023" y="1669177"/>
                <a:ext cx="27644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0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             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𝑘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𝑗</m:t>
                      </m:r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023" y="1669177"/>
                <a:ext cx="2764468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10"/>
              <p:cNvSpPr txBox="1">
                <a:spLocks noChangeArrowheads="1"/>
              </p:cNvSpPr>
              <p:nvPr/>
            </p:nvSpPr>
            <p:spPr bwMode="auto">
              <a:xfrm>
                <a:off x="1379901" y="2840592"/>
                <a:ext cx="978798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9901" y="2840592"/>
                <a:ext cx="978798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160935" y="4942499"/>
                <a:ext cx="3187668" cy="15578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|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𝐴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|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𝑂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𝑂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|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𝐴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|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𝑂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𝑂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𝑂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𝑂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|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𝐴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|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935" y="4942499"/>
                <a:ext cx="3187668" cy="155786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圆角矩形 32"/>
          <p:cNvSpPr/>
          <p:nvPr/>
        </p:nvSpPr>
        <p:spPr>
          <a:xfrm>
            <a:off x="2525440" y="2419116"/>
            <a:ext cx="760082" cy="4386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850315" y="1250632"/>
                <a:ext cx="1369606" cy="5463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2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dirty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400" b="1" i="1" dirty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2400" b="1" i="1" dirty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315" y="1250632"/>
                <a:ext cx="1369606" cy="54630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圆角矩形 40"/>
          <p:cNvSpPr/>
          <p:nvPr/>
        </p:nvSpPr>
        <p:spPr>
          <a:xfrm>
            <a:off x="3410117" y="2857762"/>
            <a:ext cx="760082" cy="4386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4972639" y="3637284"/>
            <a:ext cx="760082" cy="4386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6156176" y="1012042"/>
            <a:ext cx="760082" cy="4386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5713257" y="4075916"/>
            <a:ext cx="1349798" cy="4332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063055" y="4292714"/>
                <a:ext cx="1401153" cy="4328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altLang="zh-CN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US" altLang="zh-CN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055" y="4292714"/>
                <a:ext cx="1401153" cy="432811"/>
              </a:xfrm>
              <a:prstGeom prst="rect">
                <a:avLst/>
              </a:prstGeom>
              <a:blipFill rotWithShape="0">
                <a:blip r:embed="rId9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直角三角形 43"/>
          <p:cNvSpPr/>
          <p:nvPr/>
        </p:nvSpPr>
        <p:spPr>
          <a:xfrm>
            <a:off x="2711817" y="3081036"/>
            <a:ext cx="1907704" cy="914400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>
            <a:endCxn id="47" idx="0"/>
          </p:cNvCxnSpPr>
          <p:nvPr/>
        </p:nvCxnSpPr>
        <p:spPr>
          <a:xfrm flipH="1">
            <a:off x="3148587" y="4007747"/>
            <a:ext cx="140707" cy="473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2519344" y="4481601"/>
                <a:ext cx="1258486" cy="43281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1" i="1" dirty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 dirty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altLang="zh-CN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US" altLang="zh-CN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344" y="4481601"/>
                <a:ext cx="1258486" cy="432811"/>
              </a:xfrm>
              <a:prstGeom prst="rect">
                <a:avLst/>
              </a:prstGeom>
              <a:blipFill rotWithShape="0">
                <a:blip r:embed="rId10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1979712" y="2343007"/>
                <a:ext cx="4046621" cy="16568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343007"/>
                <a:ext cx="4046621" cy="165680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5156811" y="5479360"/>
                <a:ext cx="13833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811" y="5479360"/>
                <a:ext cx="1383327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41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" grpId="0" animBg="1"/>
      <p:bldP spid="27" grpId="0"/>
      <p:bldP spid="33" grpId="0" animBg="1"/>
      <p:bldP spid="41" grpId="0" animBg="1"/>
      <p:bldP spid="42" grpId="0" animBg="1"/>
      <p:bldP spid="43" grpId="0" animBg="1"/>
      <p:bldP spid="7" grpId="0"/>
      <p:bldP spid="44" grpId="0" animBg="1"/>
      <p:bldP spid="47" grpId="0" animBg="1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875"/>
            <a:ext cx="9144000" cy="4286250"/>
          </a:xfrm>
          <a:prstGeom prst="rect">
            <a:avLst/>
          </a:prstGeom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2627784" y="2857500"/>
            <a:ext cx="4248472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3.1 </a:t>
            </a: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可 逆 矩 阵</a:t>
            </a:r>
          </a:p>
        </p:txBody>
      </p:sp>
    </p:spTree>
    <p:extLst>
      <p:ext uri="{BB962C8B-B14F-4D97-AF65-F5344CB8AC3E}">
        <p14:creationId xmlns:p14="http://schemas.microsoft.com/office/powerpoint/2010/main" val="214402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9"/>
          <p:cNvGrpSpPr>
            <a:grpSpLocks/>
          </p:cNvGrpSpPr>
          <p:nvPr/>
        </p:nvGrpSpPr>
        <p:grpSpPr bwMode="auto">
          <a:xfrm>
            <a:off x="409308" y="3091476"/>
            <a:ext cx="7468915" cy="2337885"/>
            <a:chOff x="1389330" y="1627272"/>
            <a:chExt cx="6826008" cy="1664650"/>
          </a:xfrm>
          <a:noFill/>
        </p:grpSpPr>
        <p:sp>
          <p:nvSpPr>
            <p:cNvPr id="43" name="圆角矩形 42"/>
            <p:cNvSpPr/>
            <p:nvPr/>
          </p:nvSpPr>
          <p:spPr>
            <a:xfrm>
              <a:off x="1389330" y="1922232"/>
              <a:ext cx="6826008" cy="1369690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600" dirty="0"/>
            </a:p>
          </p:txBody>
        </p:sp>
        <p:sp>
          <p:nvSpPr>
            <p:cNvPr id="44" name="流程图: 终止 43"/>
            <p:cNvSpPr/>
            <p:nvPr/>
          </p:nvSpPr>
          <p:spPr>
            <a:xfrm>
              <a:off x="1658458" y="1627272"/>
              <a:ext cx="1928825" cy="435825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600" b="1" dirty="0">
                  <a:solidFill>
                    <a:srgbClr val="FF0000"/>
                  </a:solidFill>
                </a:rPr>
                <a:t>定理</a:t>
              </a:r>
              <a:r>
                <a:rPr lang="zh-CN" altLang="en-US" sz="26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600" b="1" dirty="0" smtClean="0">
                  <a:solidFill>
                    <a:srgbClr val="FF0000"/>
                  </a:solidFill>
                </a:rPr>
                <a:t>3-2</a:t>
              </a:r>
              <a:endParaRPr lang="zh-CN" altLang="en-US" sz="2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可逆矩阵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425" y="4437055"/>
            <a:ext cx="2384575" cy="2420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3270810" y="1723837"/>
                <a:ext cx="1709314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=|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𝐸</m:t>
                      </m:r>
                    </m:oMath>
                  </m:oMathPara>
                </a14:m>
                <a:endParaRPr lang="zh-CN" altLang="en-US" sz="26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810" y="1723837"/>
                <a:ext cx="1709314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827584" y="1207607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latin typeface="+mn-ea"/>
                <a:ea typeface="+mn-ea"/>
              </a:rPr>
              <a:t>类似可证，</a:t>
            </a:r>
            <a:endParaRPr lang="zh-CN" altLang="en-US" sz="2600" dirty="0">
              <a:latin typeface="+mn-ea"/>
              <a:ea typeface="+mn-ea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700995" y="2423142"/>
            <a:ext cx="726883" cy="478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0"/>
              <p:cNvSpPr txBox="1">
                <a:spLocks noChangeArrowheads="1"/>
              </p:cNvSpPr>
              <p:nvPr/>
            </p:nvSpPr>
            <p:spPr bwMode="auto">
              <a:xfrm>
                <a:off x="1066156" y="3634270"/>
                <a:ext cx="5036422" cy="800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&gt;1, 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×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，则</a:t>
                </a:r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156" y="3634270"/>
                <a:ext cx="5036422" cy="800797"/>
              </a:xfrm>
              <a:prstGeom prst="rect">
                <a:avLst/>
              </a:prstGeom>
              <a:blipFill rotWithShape="0">
                <a:blip r:embed="rId5"/>
                <a:stretch>
                  <a:fillRect l="-2179" b="-909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2551132" y="4557457"/>
            <a:ext cx="3389020" cy="743751"/>
            <a:chOff x="2551133" y="4557457"/>
            <a:chExt cx="3382700" cy="743751"/>
          </a:xfrm>
        </p:grpSpPr>
        <p:sp>
          <p:nvSpPr>
            <p:cNvPr id="2" name="圆角矩形 1"/>
            <p:cNvSpPr/>
            <p:nvPr/>
          </p:nvSpPr>
          <p:spPr>
            <a:xfrm>
              <a:off x="2551133" y="4557457"/>
              <a:ext cx="3382700" cy="743751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2814275" y="4674515"/>
                  <a:ext cx="2691990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60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=|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|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𝐸</m:t>
                        </m:r>
                      </m:oMath>
                    </m:oMathPara>
                  </a14:m>
                  <a:endParaRPr lang="zh-CN" altLang="en-US" sz="2600" i="1" dirty="0"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4275" y="4674515"/>
                  <a:ext cx="249202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696" r="-1961" b="-3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270810" y="891063"/>
                <a:ext cx="1709314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=|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𝐸</m:t>
                      </m:r>
                    </m:oMath>
                  </m:oMathPara>
                </a14:m>
                <a:endParaRPr lang="zh-CN" altLang="en-US" sz="26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810" y="891063"/>
                <a:ext cx="1709314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333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/>
      <p:bldP spid="7" grpId="0" animBg="1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9"/>
          <p:cNvGrpSpPr>
            <a:grpSpLocks/>
          </p:cNvGrpSpPr>
          <p:nvPr/>
        </p:nvGrpSpPr>
        <p:grpSpPr bwMode="auto">
          <a:xfrm>
            <a:off x="412267" y="3081242"/>
            <a:ext cx="8660296" cy="2637944"/>
            <a:chOff x="1389330" y="1645242"/>
            <a:chExt cx="6843400" cy="1815259"/>
          </a:xfrm>
          <a:noFill/>
        </p:grpSpPr>
        <p:sp>
          <p:nvSpPr>
            <p:cNvPr id="43" name="圆角矩形 42"/>
            <p:cNvSpPr/>
            <p:nvPr/>
          </p:nvSpPr>
          <p:spPr>
            <a:xfrm>
              <a:off x="1389330" y="1922232"/>
              <a:ext cx="6843400" cy="1538269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600" dirty="0"/>
            </a:p>
          </p:txBody>
        </p:sp>
        <p:sp>
          <p:nvSpPr>
            <p:cNvPr id="44" name="流程图: 终止 43"/>
            <p:cNvSpPr/>
            <p:nvPr/>
          </p:nvSpPr>
          <p:spPr>
            <a:xfrm>
              <a:off x="1617163" y="1645242"/>
              <a:ext cx="1619287" cy="435825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600" b="1" dirty="0">
                  <a:solidFill>
                    <a:srgbClr val="FF0000"/>
                  </a:solidFill>
                </a:rPr>
                <a:t>定理</a:t>
              </a:r>
              <a:r>
                <a:rPr lang="zh-CN" altLang="en-US" sz="26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600" b="1" dirty="0" smtClean="0">
                  <a:solidFill>
                    <a:srgbClr val="FF0000"/>
                  </a:solidFill>
                </a:rPr>
                <a:t>3-3</a:t>
              </a:r>
              <a:endParaRPr lang="zh-CN" altLang="en-US" sz="2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568982" y="3921059"/>
                <a:ext cx="5528487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600" dirty="0" smtClean="0">
                    <a:latin typeface="+mn-ea"/>
                    <a:ea typeface="+mn-ea"/>
                  </a:rPr>
                  <a:t>方阵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可逆的充要条件是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+mn-ea"/>
                      </a:rPr>
                      <m:t>≠ 0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</m:oMath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82" y="3921059"/>
                <a:ext cx="5528487" cy="492443"/>
              </a:xfrm>
              <a:prstGeom prst="rect">
                <a:avLst/>
              </a:prstGeom>
              <a:blipFill rotWithShape="0">
                <a:blip r:embed="rId3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可逆矩阵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5652120" y="3904023"/>
                <a:ext cx="2716387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600" dirty="0" smtClean="0">
                    <a:latin typeface="+mn-ea"/>
                    <a:ea typeface="+mn-ea"/>
                  </a:rPr>
                  <a:t>且当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可逆时有：</a:t>
                </a:r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3904023"/>
                <a:ext cx="2716387" cy="492443"/>
              </a:xfrm>
              <a:prstGeom prst="rect">
                <a:avLst/>
              </a:prstGeom>
              <a:blipFill rotWithShape="0">
                <a:blip r:embed="rId4"/>
                <a:stretch>
                  <a:fillRect l="-3812" t="-11111" r="-3587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154617" y="4488344"/>
                <a:ext cx="1473416" cy="83086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zh-CN" altLang="en-US" sz="2600" i="1">
                                  <a:latin typeface="Cambria Math" panose="02040503050406030204" pitchFamily="18" charset="0"/>
                                  <a:ea typeface="+mn-ea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sz="26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617" y="4488344"/>
                <a:ext cx="1473416" cy="8308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4262737" y="4525148"/>
                <a:ext cx="1703608" cy="8191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737" y="4525148"/>
                <a:ext cx="1703608" cy="81913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图片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988" y="4568797"/>
            <a:ext cx="2384575" cy="2420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2635113" y="1099584"/>
                <a:ext cx="3543573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=|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𝐸</m:t>
                      </m:r>
                    </m:oMath>
                  </m:oMathPara>
                </a14:m>
                <a:endParaRPr lang="zh-CN" altLang="en-US" sz="26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113" y="1099584"/>
                <a:ext cx="3543573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30622" y="1739517"/>
                <a:ext cx="2201217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600" dirty="0">
                    <a:latin typeface="+mn-ea"/>
                    <a:ea typeface="+mn-ea"/>
                  </a:rPr>
                  <a:t>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600" dirty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600" dirty="0">
                        <a:latin typeface="Cambria Math" panose="02040503050406030204" pitchFamily="18" charset="0"/>
                        <a:ea typeface="+mn-ea"/>
                      </a:rPr>
                      <m:t>≠ 0</m:t>
                    </m:r>
                  </m:oMath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22" y="1739517"/>
                <a:ext cx="2201217" cy="492443"/>
              </a:xfrm>
              <a:prstGeom prst="rect">
                <a:avLst/>
              </a:prstGeom>
              <a:blipFill rotWithShape="0">
                <a:blip r:embed="rId9"/>
                <a:stretch>
                  <a:fillRect l="-4986" t="-11111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下箭头 6"/>
          <p:cNvSpPr/>
          <p:nvPr/>
        </p:nvSpPr>
        <p:spPr>
          <a:xfrm>
            <a:off x="4151187" y="1556562"/>
            <a:ext cx="286331" cy="478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3059832" y="2258509"/>
                <a:ext cx="2907621" cy="83086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zh-CN" sz="2600" i="1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6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58509"/>
                <a:ext cx="2907621" cy="83086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11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31" grpId="0"/>
      <p:bldP spid="22" grpId="0" animBg="1"/>
      <p:bldP spid="41" grpId="0"/>
      <p:bldP spid="25" grpId="0"/>
      <p:bldP spid="6" grpId="0"/>
      <p:bldP spid="7" grpId="0" animBg="1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可逆矩阵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425" y="4437055"/>
            <a:ext cx="2384575" cy="2420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2220116" y="819131"/>
                <a:ext cx="3973449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=|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𝐸</m:t>
                      </m:r>
                    </m:oMath>
                  </m:oMathPara>
                </a14:m>
                <a:endParaRPr lang="zh-CN" altLang="en-US" sz="26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116" y="819131"/>
                <a:ext cx="3973449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840958" y="2893007"/>
            <a:ext cx="35189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latin typeface="+mn-ea"/>
                <a:ea typeface="+mn-ea"/>
              </a:rPr>
              <a:t>由定义，充分性已证；</a:t>
            </a:r>
            <a:endParaRPr lang="zh-CN" altLang="en-US" sz="26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2860359" y="1816536"/>
                <a:ext cx="3079793" cy="830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num>
                        <m:den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sz="26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359" y="1816536"/>
                <a:ext cx="3079793" cy="8308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下箭头 6"/>
          <p:cNvSpPr/>
          <p:nvPr/>
        </p:nvSpPr>
        <p:spPr>
          <a:xfrm>
            <a:off x="3829770" y="1300708"/>
            <a:ext cx="286331" cy="478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2860359" y="1816536"/>
                <a:ext cx="3079793" cy="83086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zh-CN" sz="2600" i="1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en-US" sz="26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359" y="1816536"/>
                <a:ext cx="3079793" cy="83086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729421" y="4354193"/>
                <a:ext cx="3894294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n-ea"/>
                        </a:rPr>
                        <m:t>在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n-ea"/>
                        </a:rPr>
                        <m:t>等式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n-ea"/>
                        </a:rPr>
                        <m:t>两边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n-ea"/>
                        </a:rPr>
                        <m:t>取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n-ea"/>
                        </a:rPr>
                        <m:t>行列式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n-ea"/>
                        </a:rPr>
                        <m:t>可得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n-ea"/>
                        </a:rPr>
                        <m:t>，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421" y="4354193"/>
                <a:ext cx="3894294" cy="492443"/>
              </a:xfrm>
              <a:prstGeom prst="rect">
                <a:avLst/>
              </a:prstGeom>
              <a:blipFill rotWithShape="0">
                <a:blip r:embed="rId7"/>
                <a:stretch>
                  <a:fillRect l="-1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1936683" y="5081608"/>
                <a:ext cx="3284711" cy="451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|</m:t>
                          </m:r>
                          <m:r>
                            <a:rPr lang="en-US" altLang="zh-CN" sz="260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|=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sz="26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683" y="5081608"/>
                <a:ext cx="3284711" cy="45166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879729" y="3551636"/>
            <a:ext cx="28520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latin typeface="+mn-ea"/>
                <a:ea typeface="+mn-ea"/>
              </a:rPr>
              <a:t>下面证明必要性：</a:t>
            </a:r>
            <a:endParaRPr lang="zh-CN" altLang="en-US" sz="2600" dirty="0">
              <a:latin typeface="+mn-ea"/>
              <a:ea typeface="+mn-ea"/>
            </a:endParaRPr>
          </a:p>
        </p:txBody>
      </p:sp>
      <p:sp>
        <p:nvSpPr>
          <p:cNvPr id="26" name="下箭头 25"/>
          <p:cNvSpPr/>
          <p:nvPr/>
        </p:nvSpPr>
        <p:spPr>
          <a:xfrm rot="16200000">
            <a:off x="2043821" y="5790940"/>
            <a:ext cx="286331" cy="478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2155278" y="5838939"/>
                <a:ext cx="2029242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≠0</m:t>
                      </m:r>
                    </m:oMath>
                  </m:oMathPara>
                </a14:m>
                <a:endParaRPr lang="zh-CN" altLang="en-US" sz="26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278" y="5838939"/>
                <a:ext cx="2029242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3601360" y="3563485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latin typeface="+mn-ea"/>
                <a:ea typeface="+mn-ea"/>
              </a:rPr>
              <a:t>假设可逆，则有</a:t>
            </a:r>
            <a:endParaRPr lang="zh-CN" altLang="en-US" sz="26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6193565" y="3597802"/>
                <a:ext cx="15974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𝐸</m:t>
                      </m:r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565" y="3597802"/>
                <a:ext cx="1597489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855332" y="5023592"/>
                <a:ext cx="165045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|=1</m:t>
                      </m:r>
                    </m:oMath>
                  </m:oMathPara>
                </a14:m>
                <a:endParaRPr lang="zh-CN" altLang="en-US" sz="2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332" y="5023592"/>
                <a:ext cx="1650452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988168" y="5632463"/>
                <a:ext cx="1703608" cy="8191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168" y="5632463"/>
                <a:ext cx="1703608" cy="81913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9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23" grpId="0"/>
      <p:bldP spid="24" grpId="0"/>
      <p:bldP spid="26" grpId="0" animBg="1"/>
      <p:bldP spid="28" grpId="0"/>
      <p:bldP spid="32" grpId="0"/>
      <p:bldP spid="33" grpId="0"/>
      <p:bldP spid="2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4550408" y="2755544"/>
            <a:ext cx="452740" cy="73309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可逆矩阵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5436818" y="1137646"/>
                <a:ext cx="244755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1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818" y="1137646"/>
                <a:ext cx="244755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图片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425" y="4437055"/>
            <a:ext cx="2384575" cy="2420888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 rot="16200000">
            <a:off x="4807460" y="762872"/>
            <a:ext cx="348805" cy="1193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977819" y="1956724"/>
                <a:ext cx="5376429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n-ea"/>
                        </a:rPr>
                        <m:t>在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n-ea"/>
                        </a:rPr>
                        <m:t>等式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n-ea"/>
                        </a:rPr>
                        <m:t>两边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n-ea"/>
                        </a:rPr>
                        <m:t>取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n-ea"/>
                        </a:rPr>
                        <m:t>行列式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n-ea"/>
                        </a:rPr>
                        <m:t>可得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n-ea"/>
                        </a:rPr>
                        <m:t>，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819" y="1956724"/>
                <a:ext cx="537642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1032051" y="2882578"/>
                <a:ext cx="5101231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|</m:t>
                          </m:r>
                          <m:r>
                            <a:rPr lang="en-US" altLang="zh-CN" sz="260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+mn-ea"/>
                        </a:rPr>
                        <m:t>|=|</m:t>
                      </m:r>
                      <m:sSup>
                        <m:sSup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i="1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|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|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zh-CN" altLang="en-US" sz="26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051" y="2882578"/>
                <a:ext cx="5101231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038342" y="3744554"/>
                <a:ext cx="6514989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600" dirty="0">
                    <a:latin typeface="+mn-ea"/>
                    <a:ea typeface="+mn-ea"/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600" dirty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600" dirty="0">
                        <a:latin typeface="Cambria Math" panose="02040503050406030204" pitchFamily="18" charset="0"/>
                        <a:ea typeface="+mn-ea"/>
                      </a:rPr>
                      <m:t>≠ 0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等式两边除以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+mn-ea"/>
                      </a:rPr>
                      <m:t>|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+mn-ea"/>
                      </a:rPr>
                      <m:t>|</m:t>
                    </m:r>
                  </m:oMath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342" y="3744554"/>
                <a:ext cx="6514989" cy="492443"/>
              </a:xfrm>
              <a:prstGeom prst="rect">
                <a:avLst/>
              </a:prstGeom>
              <a:blipFill rotWithShape="0">
                <a:blip r:embed="rId7"/>
                <a:stretch>
                  <a:fillRect l="-1684" t="-11111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1255667" y="1115721"/>
                <a:ext cx="2978012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=|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𝐸</m:t>
                      </m:r>
                    </m:oMath>
                  </m:oMathPara>
                </a14:m>
                <a:endParaRPr lang="zh-CN" altLang="en-US" sz="26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667" y="1115721"/>
                <a:ext cx="2978012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椭圆 26"/>
          <p:cNvSpPr/>
          <p:nvPr/>
        </p:nvSpPr>
        <p:spPr>
          <a:xfrm>
            <a:off x="6308409" y="1961336"/>
            <a:ext cx="351823" cy="51429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5908699" y="1950083"/>
                <a:ext cx="27558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𝑘𝐴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+mn-ea"/>
                        </a:rPr>
                        <m:t>|=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699" y="1950083"/>
                <a:ext cx="2755881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5339690" y="2877272"/>
                <a:ext cx="1905393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zh-CN" altLang="en-US" sz="26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690" y="2877272"/>
                <a:ext cx="1905393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3445917" y="4464990"/>
                <a:ext cx="2447550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600" b="1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600" b="1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altLang="zh-CN" sz="2600" b="1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CN" sz="2600" b="1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600" b="1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6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917" y="4464990"/>
                <a:ext cx="2447550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6317340" y="697617"/>
            <a:ext cx="1417121" cy="910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?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539552" y="4698863"/>
            <a:ext cx="6827253" cy="1669879"/>
            <a:chOff x="1801174" y="2475860"/>
            <a:chExt cx="5098004" cy="13543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/>
                <p:cNvSpPr/>
                <p:nvPr/>
              </p:nvSpPr>
              <p:spPr>
                <a:xfrm>
                  <a:off x="2911627" y="2890968"/>
                  <a:ext cx="3987551" cy="7238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600" b="1" dirty="0" smtClean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问题</a:t>
                  </a:r>
                  <a:r>
                    <a:rPr lang="zh-CN" altLang="en-US" sz="2600" b="1" dirty="0" smtClean="0">
                      <a:solidFill>
                        <a:schemeClr val="tx1"/>
                      </a:solidFill>
                      <a:latin typeface="+mn-ea"/>
                      <a:ea typeface="+mn-ea"/>
                      <a:sym typeface="Wingdings" panose="05000000000000000000" pitchFamily="2" charset="2"/>
                    </a:rPr>
                    <a:t>： 当</a:t>
                  </a:r>
                  <a14:m>
                    <m:oMath xmlns:m="http://schemas.openxmlformats.org/officeDocument/2006/math">
                      <m:r>
                        <a:rPr lang="en-US" altLang="zh-CN" sz="2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sym typeface="Wingdings" panose="05000000000000000000" pitchFamily="2" charset="2"/>
                        </a:rPr>
                        <m:t>𝑨</m:t>
                      </m:r>
                      <m:r>
                        <a:rPr lang="zh-CN" altLang="en-US" sz="2600" b="1" i="1" dirty="0">
                          <a:latin typeface="Cambria Math" panose="02040503050406030204" pitchFamily="18" charset="0"/>
                          <a:ea typeface="+mn-ea"/>
                          <a:sym typeface="Wingdings" panose="05000000000000000000" pitchFamily="2" charset="2"/>
                        </a:rPr>
                        <m:t>不</m:t>
                      </m:r>
                      <m:r>
                        <a:rPr lang="zh-CN" altLang="en-US" sz="2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sym typeface="Wingdings" panose="05000000000000000000" pitchFamily="2" charset="2"/>
                        </a:rPr>
                        <m:t>可逆</m:t>
                      </m:r>
                      <m:r>
                        <a:rPr lang="zh-CN" altLang="en-US" sz="2600" b="1" i="1">
                          <a:latin typeface="Cambria Math" panose="02040503050406030204" pitchFamily="18" charset="0"/>
                          <a:ea typeface="+mn-ea"/>
                          <a:sym typeface="Wingdings" panose="05000000000000000000" pitchFamily="2" charset="2"/>
                        </a:rPr>
                        <m:t>即</m:t>
                      </m:r>
                      <m:r>
                        <a:rPr lang="en-US" altLang="zh-CN" sz="2600" b="1" i="1" dirty="0" smtClean="0">
                          <a:latin typeface="Cambria Math" panose="02040503050406030204" pitchFamily="18" charset="0"/>
                          <a:ea typeface="+mn-ea"/>
                          <a:sym typeface="Wingdings" panose="05000000000000000000" pitchFamily="2" charset="2"/>
                        </a:rPr>
                        <m:t>|</m:t>
                      </m:r>
                      <m:r>
                        <a:rPr lang="en-US" altLang="zh-CN" sz="2600" b="1" i="1" dirty="0" smtClean="0">
                          <a:latin typeface="Cambria Math" panose="02040503050406030204" pitchFamily="18" charset="0"/>
                          <a:ea typeface="+mn-ea"/>
                          <a:sym typeface="Wingdings" panose="05000000000000000000" pitchFamily="2" charset="2"/>
                        </a:rPr>
                        <m:t>𝑨</m:t>
                      </m:r>
                      <m:r>
                        <a:rPr lang="en-US" altLang="zh-CN" sz="2600" b="1" i="1" dirty="0" smtClean="0">
                          <a:latin typeface="Cambria Math" panose="02040503050406030204" pitchFamily="18" charset="0"/>
                          <a:ea typeface="+mn-ea"/>
                          <a:sym typeface="Wingdings" panose="05000000000000000000" pitchFamily="2" charset="2"/>
                        </a:rPr>
                        <m:t>|=</m:t>
                      </m:r>
                      <m:r>
                        <a:rPr lang="en-US" altLang="zh-CN" sz="2600" b="1" i="1" dirty="0" smtClean="0">
                          <a:latin typeface="Cambria Math" panose="02040503050406030204" pitchFamily="18" charset="0"/>
                          <a:ea typeface="+mn-ea"/>
                          <a:sym typeface="Wingdings" panose="05000000000000000000" pitchFamily="2" charset="2"/>
                        </a:rPr>
                        <m:t>𝟎</m:t>
                      </m:r>
                      <m:r>
                        <a:rPr lang="zh-CN" altLang="en-US" sz="2600" b="1" i="1">
                          <a:latin typeface="Cambria Math" panose="02040503050406030204" pitchFamily="18" charset="0"/>
                          <a:ea typeface="+mn-ea"/>
                          <a:sym typeface="Wingdings" panose="05000000000000000000" pitchFamily="2" charset="2"/>
                        </a:rPr>
                        <m:t>时</m:t>
                      </m:r>
                      <m:r>
                        <a:rPr lang="zh-CN" altLang="en-US" sz="2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sym typeface="Wingdings" panose="05000000000000000000" pitchFamily="2" charset="2"/>
                        </a:rPr>
                        <m:t>，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altLang="zh-CN" sz="2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sym typeface="Wingdings" panose="05000000000000000000" pitchFamily="2" charset="2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CN" sz="2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sym typeface="Wingdings" panose="05000000000000000000" pitchFamily="2" charset="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sym typeface="Wingdings" panose="05000000000000000000" pitchFamily="2" charset="2"/>
                        </a:rPr>
                        <m:t>=?</m:t>
                      </m:r>
                    </m:oMath>
                  </a14:m>
                  <a:endParaRPr lang="zh-CN" altLang="en-US" sz="2600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6" name="矩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627" y="2890968"/>
                  <a:ext cx="3987551" cy="954107"/>
                </a:xfrm>
                <a:prstGeom prst="rect">
                  <a:avLst/>
                </a:prstGeom>
                <a:blipFill>
                  <a:blip r:embed="rId12"/>
                  <a:stretch>
                    <a:fillRect l="-1027" t="-569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1174" y="2475860"/>
              <a:ext cx="1210975" cy="1354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20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1" grpId="0"/>
      <p:bldP spid="7" grpId="0" animBg="1"/>
      <p:bldP spid="21" grpId="0"/>
      <p:bldP spid="23" grpId="0"/>
      <p:bldP spid="24" grpId="0"/>
      <p:bldP spid="33" grpId="0"/>
      <p:bldP spid="27" grpId="0" animBg="1"/>
      <p:bldP spid="29" grpId="0"/>
      <p:bldP spid="39" grpId="0"/>
      <p:bldP spid="40" grpId="0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922873" y="3048839"/>
            <a:ext cx="2842351" cy="2112389"/>
            <a:chOff x="1922873" y="3048839"/>
            <a:chExt cx="2842351" cy="2112389"/>
          </a:xfrm>
        </p:grpSpPr>
        <p:sp>
          <p:nvSpPr>
            <p:cNvPr id="26" name="圆角矩形 25"/>
            <p:cNvSpPr/>
            <p:nvPr/>
          </p:nvSpPr>
          <p:spPr>
            <a:xfrm>
              <a:off x="2555776" y="3048839"/>
              <a:ext cx="2209448" cy="88412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28" name="下箭头 27"/>
            <p:cNvSpPr/>
            <p:nvPr/>
          </p:nvSpPr>
          <p:spPr>
            <a:xfrm rot="2307603">
              <a:off x="3286917" y="3832996"/>
              <a:ext cx="56313" cy="90243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/>
                <p:cNvSpPr/>
                <p:nvPr/>
              </p:nvSpPr>
              <p:spPr>
                <a:xfrm>
                  <a:off x="1922873" y="4638008"/>
                  <a:ext cx="2265521" cy="52322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求</m:t>
                      </m:r>
                    </m:oMath>
                  </a14:m>
                  <a:r>
                    <a:rPr lang="zh-CN" altLang="en-US" sz="2800" b="1" dirty="0" smtClean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逆阵</a:t>
                  </a:r>
                  <a:endParaRPr lang="zh-CN" altLang="en-US" sz="2800" b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2873" y="4638008"/>
                  <a:ext cx="2265521" cy="523220"/>
                </a:xfrm>
                <a:prstGeom prst="rect">
                  <a:avLst/>
                </a:prstGeom>
                <a:blipFill>
                  <a:blip r:embed="rId8"/>
                  <a:stretch>
                    <a:fillRect t="-12791" b="-313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组合 1"/>
          <p:cNvGrpSpPr/>
          <p:nvPr/>
        </p:nvGrpSpPr>
        <p:grpSpPr>
          <a:xfrm>
            <a:off x="2788200" y="1251509"/>
            <a:ext cx="3437158" cy="1737880"/>
            <a:chOff x="2788200" y="1251509"/>
            <a:chExt cx="3437158" cy="1737880"/>
          </a:xfrm>
        </p:grpSpPr>
        <p:sp>
          <p:nvSpPr>
            <p:cNvPr id="21" name="圆角矩形 20"/>
            <p:cNvSpPr/>
            <p:nvPr/>
          </p:nvSpPr>
          <p:spPr>
            <a:xfrm>
              <a:off x="2788200" y="2276509"/>
              <a:ext cx="2935928" cy="712880"/>
            </a:xfrm>
            <a:prstGeom prst="round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23" name="下箭头 22"/>
            <p:cNvSpPr/>
            <p:nvPr/>
          </p:nvSpPr>
          <p:spPr>
            <a:xfrm rot="13298164">
              <a:off x="4532930" y="1590596"/>
              <a:ext cx="45719" cy="850521"/>
            </a:xfrm>
            <a:prstGeom prst="downArrow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rgbClr val="FF33CC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67281" y="1251509"/>
              <a:ext cx="2658077" cy="5232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i="0" dirty="0" smtClean="0">
                  <a:solidFill>
                    <a:srgbClr val="FF33CC"/>
                  </a:solidFill>
                  <a:latin typeface="+mj-lt"/>
                  <a:ea typeface="+mn-ea"/>
                </a:rPr>
                <a:t>判断</a:t>
              </a:r>
              <a:r>
                <a:rPr lang="zh-CN" altLang="en-US" sz="2800" b="1" dirty="0" smtClean="0">
                  <a:solidFill>
                    <a:srgbClr val="FF33CC"/>
                  </a:solidFill>
                  <a:latin typeface="+mn-ea"/>
                  <a:ea typeface="+mn-ea"/>
                </a:rPr>
                <a:t>可逆性</a:t>
              </a:r>
              <a:endParaRPr lang="zh-CN" altLang="en-US" sz="2800" b="1" dirty="0">
                <a:solidFill>
                  <a:srgbClr val="FF33CC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2" name="组合 9"/>
          <p:cNvGrpSpPr>
            <a:grpSpLocks/>
          </p:cNvGrpSpPr>
          <p:nvPr/>
        </p:nvGrpSpPr>
        <p:grpSpPr bwMode="auto">
          <a:xfrm>
            <a:off x="323528" y="1578236"/>
            <a:ext cx="8562295" cy="2498835"/>
            <a:chOff x="1389330" y="1604221"/>
            <a:chExt cx="6826008" cy="1687701"/>
          </a:xfrm>
          <a:noFill/>
        </p:grpSpPr>
        <p:sp>
          <p:nvSpPr>
            <p:cNvPr id="43" name="圆角矩形 42"/>
            <p:cNvSpPr/>
            <p:nvPr/>
          </p:nvSpPr>
          <p:spPr>
            <a:xfrm>
              <a:off x="1389330" y="1922232"/>
              <a:ext cx="6826008" cy="1369690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/>
            </a:p>
          </p:txBody>
        </p:sp>
        <p:sp>
          <p:nvSpPr>
            <p:cNvPr id="44" name="流程图: 终止 43"/>
            <p:cNvSpPr/>
            <p:nvPr/>
          </p:nvSpPr>
          <p:spPr>
            <a:xfrm>
              <a:off x="1697416" y="1604221"/>
              <a:ext cx="1928825" cy="435825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定理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3-3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558817" y="2397891"/>
                <a:ext cx="566654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dirty="0" smtClean="0">
                    <a:latin typeface="+mn-ea"/>
                    <a:ea typeface="+mn-ea"/>
                  </a:rPr>
                  <a:t>方阵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可逆的充要条件是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≠ 0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</m:oMath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17" y="2397891"/>
                <a:ext cx="5666541" cy="523220"/>
              </a:xfrm>
              <a:prstGeom prst="rect">
                <a:avLst/>
              </a:prstGeom>
              <a:blipFill>
                <a:blip r:embed="rId3"/>
                <a:stretch>
                  <a:fillRect l="-861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可逆矩阵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5797443" y="2461568"/>
                <a:ext cx="312724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dirty="0" smtClean="0">
                    <a:latin typeface="+mn-ea"/>
                    <a:ea typeface="+mn-ea"/>
                  </a:rPr>
                  <a:t>且当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可逆时有：</a:t>
                </a:r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443" y="2461568"/>
                <a:ext cx="3127247" cy="523220"/>
              </a:xfrm>
              <a:prstGeom prst="rect">
                <a:avLst/>
              </a:prstGeom>
              <a:blipFill>
                <a:blip r:embed="rId4"/>
                <a:stretch>
                  <a:fillRect l="-195" t="-12791" r="-195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788200" y="3038292"/>
                <a:ext cx="1586653" cy="8946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ea typeface="+mn-ea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200" y="3038292"/>
                <a:ext cx="1586653" cy="8946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4896320" y="3075096"/>
                <a:ext cx="1834733" cy="882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320" y="3075096"/>
                <a:ext cx="1834733" cy="8820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图片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425" y="4437055"/>
            <a:ext cx="2384575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3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2086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 逆 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1172371"/>
            <a:ext cx="8064825" cy="749629"/>
            <a:chOff x="467544" y="946743"/>
            <a:chExt cx="8064825" cy="749629"/>
          </a:xfrm>
        </p:grpSpPr>
        <p:grpSp>
          <p:nvGrpSpPr>
            <p:cNvPr id="6" name="组合 5"/>
            <p:cNvGrpSpPr/>
            <p:nvPr/>
          </p:nvGrpSpPr>
          <p:grpSpPr>
            <a:xfrm>
              <a:off x="467544" y="946743"/>
              <a:ext cx="7095610" cy="749629"/>
              <a:chOff x="15809" y="-185681"/>
              <a:chExt cx="3582799" cy="1077684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5809" y="19960"/>
                <a:ext cx="972425" cy="6637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例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3-1</a:t>
                </a:r>
                <a:endParaRPr lang="zh-CN" altLang="en-US" sz="2400" b="1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矩形 47"/>
                  <p:cNvSpPr/>
                  <p:nvPr/>
                </p:nvSpPr>
                <p:spPr>
                  <a:xfrm>
                    <a:off x="635432" y="-185681"/>
                    <a:ext cx="2963176" cy="107768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400" dirty="0" smtClean="0">
                        <a:latin typeface="+mn-ea"/>
                        <a:ea typeface="+mn-ea"/>
                      </a:rPr>
                      <a:t>试确定二阶方阵</a:t>
                    </a:r>
                    <a14:m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zh-CN" altLang="en-US" sz="2400" i="1">
                            <a:latin typeface="Cambria Math" panose="02040503050406030204" pitchFamily="18" charset="0"/>
                            <a:ea typeface="+mn-ea"/>
                          </a:rPr>
                          <m:t>可逆</m:t>
                        </m:r>
                      </m:oMath>
                    </a14:m>
                    <a:r>
                      <a:rPr lang="zh-CN" altLang="en-US" sz="2400" dirty="0" smtClean="0">
                        <a:latin typeface="+mn-ea"/>
                        <a:ea typeface="+mn-ea"/>
                      </a:rPr>
                      <a:t>的条件，</a:t>
                    </a:r>
                    <a:endParaRPr lang="zh-CN" altLang="en-US" sz="2400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48" name="矩形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432" y="-185681"/>
                    <a:ext cx="2963176" cy="1077684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/>
                <p:cNvSpPr/>
                <p:nvPr/>
              </p:nvSpPr>
              <p:spPr>
                <a:xfrm>
                  <a:off x="7093600" y="1118561"/>
                  <a:ext cx="143876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400" dirty="0" smtClean="0">
                      <a:latin typeface="+mn-ea"/>
                      <a:ea typeface="+mn-ea"/>
                    </a:rPr>
                    <a:t>并</a:t>
                  </a:r>
                  <a14:m>
                    <m:oMath xmlns:m="http://schemas.openxmlformats.org/officeDocument/2006/math">
                      <m:r>
                        <a:rPr lang="zh-CN" altLang="en-US" sz="2400" b="0" i="1" dirty="0">
                          <a:latin typeface="Cambria Math" panose="02040503050406030204" pitchFamily="18" charset="0"/>
                          <a:ea typeface="+mn-ea"/>
                        </a:rPr>
                        <m:t>求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</m:oMath>
                  </a14:m>
                  <a:r>
                    <a:rPr lang="en-US" altLang="zh-CN" sz="2400" dirty="0" smtClean="0">
                      <a:latin typeface="+mn-ea"/>
                      <a:ea typeface="+mn-ea"/>
                    </a:rPr>
                    <a:t>.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6" name="矩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3600" y="1118561"/>
                  <a:ext cx="143876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814" t="-9211" r="-3390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919085" y="2503725"/>
                <a:ext cx="58684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由定理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3-3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知，矩阵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可逆的充要条件为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085" y="2503725"/>
                <a:ext cx="5868468" cy="461665"/>
              </a:xfrm>
              <a:prstGeom prst="rect">
                <a:avLst/>
              </a:prstGeom>
              <a:blipFill rotWithShape="0">
                <a:blip r:embed="rId15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429136" y="3115840"/>
                <a:ext cx="12924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≠ 0</m:t>
                      </m:r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36" y="3115840"/>
                <a:ext cx="1292405" cy="46166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071173" y="3115839"/>
                <a:ext cx="16559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173" y="3115839"/>
                <a:ext cx="1655966" cy="46166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047732" y="3766067"/>
                <a:ext cx="20276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/|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732" y="3766067"/>
                <a:ext cx="2027606" cy="461665"/>
              </a:xfrm>
              <a:prstGeom prst="rect">
                <a:avLst/>
              </a:prstGeom>
              <a:blipFill rotWithShape="0">
                <a:blip r:embed="rId1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3089607" y="4426191"/>
                <a:ext cx="2299411" cy="7157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607" y="4426191"/>
                <a:ext cx="2299411" cy="71570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5067326" y="3603714"/>
                <a:ext cx="3030573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326" y="3603714"/>
                <a:ext cx="3030573" cy="786241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40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  <p:bldP spid="29" grpId="0"/>
      <p:bldP spid="7" grpId="0"/>
      <p:bldP spid="31" grpId="0"/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 逆 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270" y="946743"/>
            <a:ext cx="7438268" cy="1098442"/>
            <a:chOff x="844270" y="946743"/>
            <a:chExt cx="7438268" cy="1098442"/>
          </a:xfrm>
        </p:grpSpPr>
        <p:grpSp>
          <p:nvGrpSpPr>
            <p:cNvPr id="6" name="组合 5"/>
            <p:cNvGrpSpPr/>
            <p:nvPr/>
          </p:nvGrpSpPr>
          <p:grpSpPr>
            <a:xfrm>
              <a:off x="844270" y="946743"/>
              <a:ext cx="6718884" cy="1098442"/>
              <a:chOff x="206030" y="-185681"/>
              <a:chExt cx="3392578" cy="1579146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206030" y="228480"/>
                <a:ext cx="972425" cy="7079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600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例</a:t>
                </a:r>
                <a:r>
                  <a:rPr lang="en-US" altLang="zh-CN" sz="2600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3-2</a:t>
                </a:r>
                <a:endParaRPr lang="zh-CN" altLang="en-US" sz="2600" b="1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矩形 47"/>
                  <p:cNvSpPr/>
                  <p:nvPr/>
                </p:nvSpPr>
                <p:spPr>
                  <a:xfrm>
                    <a:off x="635432" y="-185681"/>
                    <a:ext cx="2963176" cy="157914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400" dirty="0">
                        <a:latin typeface="+mn-ea"/>
                        <a:ea typeface="+mn-ea"/>
                      </a:rPr>
                      <a:t>判断</a:t>
                    </a:r>
                    <a:r>
                      <a:rPr lang="zh-CN" altLang="en-US" sz="2400" dirty="0" smtClean="0">
                        <a:latin typeface="+mn-ea"/>
                        <a:ea typeface="+mn-ea"/>
                      </a:rPr>
                      <a:t>方阵</a:t>
                    </a:r>
                    <a14:m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zh-CN" altLang="en-US" sz="2400" i="1">
                            <a:latin typeface="Cambria Math" panose="02040503050406030204" pitchFamily="18" charset="0"/>
                            <a:ea typeface="+mn-ea"/>
                          </a:rPr>
                          <m:t>的可逆</m:t>
                        </m:r>
                      </m:oMath>
                    </a14:m>
                    <a:r>
                      <a:rPr lang="zh-CN" altLang="en-US" sz="2400" dirty="0" smtClean="0">
                        <a:latin typeface="+mn-ea"/>
                        <a:ea typeface="+mn-ea"/>
                      </a:rPr>
                      <a:t>性，</a:t>
                    </a:r>
                    <a:endParaRPr lang="zh-CN" altLang="en-US" sz="2400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48" name="矩形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432" y="-185681"/>
                    <a:ext cx="2963176" cy="157914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/>
                <p:cNvSpPr/>
                <p:nvPr/>
              </p:nvSpPr>
              <p:spPr>
                <a:xfrm>
                  <a:off x="6843769" y="1265131"/>
                  <a:ext cx="143876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400" dirty="0" smtClean="0">
                      <a:latin typeface="+mn-ea"/>
                      <a:ea typeface="+mn-ea"/>
                    </a:rPr>
                    <a:t>并</a:t>
                  </a:r>
                  <a14:m>
                    <m:oMath xmlns:m="http://schemas.openxmlformats.org/officeDocument/2006/math">
                      <m:r>
                        <a:rPr lang="zh-CN" altLang="en-US" sz="2400" b="0" i="1" dirty="0">
                          <a:latin typeface="Cambria Math" panose="02040503050406030204" pitchFamily="18" charset="0"/>
                          <a:ea typeface="+mn-ea"/>
                        </a:rPr>
                        <m:t>求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</m:oMath>
                  </a14:m>
                  <a:r>
                    <a:rPr lang="en-US" altLang="zh-CN" sz="2400" dirty="0" smtClean="0">
                      <a:latin typeface="+mn-ea"/>
                      <a:ea typeface="+mn-ea"/>
                    </a:rPr>
                    <a:t>.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6" name="矩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3769" y="1265131"/>
                  <a:ext cx="1438769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814" t="-9333" r="-3390" b="-3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10343" y="2339959"/>
                <a:ext cx="2384499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43" y="2339959"/>
                <a:ext cx="2384499" cy="10689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510343" y="3804905"/>
                <a:ext cx="3247812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43" y="3804905"/>
                <a:ext cx="3247812" cy="126618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605583" y="2358224"/>
                <a:ext cx="1590948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583" y="2358224"/>
                <a:ext cx="1590948" cy="106894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/>
          <p:cNvGrpSpPr/>
          <p:nvPr/>
        </p:nvGrpSpPr>
        <p:grpSpPr>
          <a:xfrm>
            <a:off x="2598957" y="2505938"/>
            <a:ext cx="1193113" cy="473704"/>
            <a:chOff x="1796292" y="3767307"/>
            <a:chExt cx="2119047" cy="622369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2062858" y="4389674"/>
              <a:ext cx="1585916" cy="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1796292" y="3767307"/>
                  <a:ext cx="2119047" cy="4043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6292" y="3767307"/>
                  <a:ext cx="2119047" cy="40436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4954919" y="2580970"/>
                <a:ext cx="3089627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=1×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3+2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919" y="2580970"/>
                <a:ext cx="3089627" cy="7081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7802933" y="2704210"/>
                <a:ext cx="13574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=−1≠</m:t>
                    </m:r>
                  </m:oMath>
                </a14:m>
                <a:r>
                  <a:rPr lang="en-US" altLang="zh-CN" sz="2400" dirty="0" smtClean="0">
                    <a:latin typeface="+mn-ea"/>
                  </a:rPr>
                  <a:t>0</a:t>
                </a:r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933" y="2704210"/>
                <a:ext cx="1357488" cy="461665"/>
              </a:xfrm>
              <a:prstGeom prst="rect">
                <a:avLst/>
              </a:prstGeom>
              <a:blipFill rotWithShape="0">
                <a:blip r:embed="rId10"/>
                <a:stretch>
                  <a:fillRect t="-10667" r="-6278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圆角矩形 29"/>
          <p:cNvSpPr/>
          <p:nvPr/>
        </p:nvSpPr>
        <p:spPr>
          <a:xfrm>
            <a:off x="1322213" y="3804905"/>
            <a:ext cx="2179640" cy="4386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 rot="5400000">
            <a:off x="1000463" y="2699060"/>
            <a:ext cx="1156848" cy="4386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323624" y="3599462"/>
                <a:ext cx="2651239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1+1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 smtClean="0"/>
                  <a:t>0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624" y="3599462"/>
                <a:ext cx="2651239" cy="708143"/>
              </a:xfrm>
              <a:prstGeom prst="rect">
                <a:avLst/>
              </a:prstGeom>
              <a:blipFill rotWithShape="0">
                <a:blip r:embed="rId11"/>
                <a:stretch>
                  <a:fillRect r="-2759" b="-8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5256618" y="4258485"/>
                <a:ext cx="3055900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2+1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618" y="4258485"/>
                <a:ext cx="3055900" cy="7081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5266070" y="4999906"/>
                <a:ext cx="2826671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3+1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070" y="4999906"/>
                <a:ext cx="2826671" cy="7081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474451" y="3893766"/>
                <a:ext cx="199962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  1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451" y="3893766"/>
                <a:ext cx="1999622" cy="4001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1466351" y="4278666"/>
                <a:ext cx="203550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3  </m:t>
                            </m:r>
                          </m:e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  1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351" y="4278666"/>
                <a:ext cx="2035502" cy="40011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1466351" y="4656400"/>
                <a:ext cx="203550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351" y="4656400"/>
                <a:ext cx="2035502" cy="40011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396649" y="3732123"/>
                <a:ext cx="10452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649" y="3732123"/>
                <a:ext cx="1045223" cy="461665"/>
              </a:xfrm>
              <a:prstGeom prst="rect">
                <a:avLst/>
              </a:prstGeom>
              <a:blipFill rotWithShape="0">
                <a:blip r:embed="rId1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4432307" y="5098091"/>
                <a:ext cx="10452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307" y="5098091"/>
                <a:ext cx="1045223" cy="461665"/>
              </a:xfrm>
              <a:prstGeom prst="rect">
                <a:avLst/>
              </a:prstGeom>
              <a:blipFill rotWithShape="0">
                <a:blip r:embed="rId1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4396649" y="4360320"/>
                <a:ext cx="10452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649" y="4360320"/>
                <a:ext cx="1045223" cy="461665"/>
              </a:xfrm>
              <a:prstGeom prst="rect">
                <a:avLst/>
              </a:prstGeom>
              <a:blipFill rotWithShape="0">
                <a:blip r:embed="rId19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椭圆形标注 37"/>
          <p:cNvSpPr/>
          <p:nvPr/>
        </p:nvSpPr>
        <p:spPr>
          <a:xfrm>
            <a:off x="5704603" y="1878592"/>
            <a:ext cx="1633765" cy="550581"/>
          </a:xfrm>
          <a:prstGeom prst="wedgeEllipseCallout">
            <a:avLst>
              <a:gd name="adj1" fmla="val -92875"/>
              <a:gd name="adj2" fmla="val 12167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按第二列展开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89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" grpId="0"/>
      <p:bldP spid="18" grpId="0"/>
      <p:bldP spid="25" grpId="0"/>
      <p:bldP spid="27" grpId="0"/>
      <p:bldP spid="30" grpId="0" animBg="1"/>
      <p:bldP spid="33" grpId="0" animBg="1"/>
      <p:bldP spid="3" grpId="0"/>
      <p:bldP spid="34" grpId="0"/>
      <p:bldP spid="35" grpId="0"/>
      <p:bldP spid="5" grpId="0" animBg="1"/>
      <p:bldP spid="36" grpId="0" animBg="1"/>
      <p:bldP spid="37" grpId="0" animBg="1"/>
      <p:bldP spid="7" grpId="0"/>
      <p:bldP spid="29" grpId="0"/>
      <p:bldP spid="32" grpId="0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3.1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可逆矩阵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9"/>
          <p:cNvGrpSpPr>
            <a:grpSpLocks/>
          </p:cNvGrpSpPr>
          <p:nvPr/>
        </p:nvGrpSpPr>
        <p:grpSpPr bwMode="auto">
          <a:xfrm>
            <a:off x="1455505" y="980728"/>
            <a:ext cx="6233061" cy="1934359"/>
            <a:chOff x="1072294" y="1822997"/>
            <a:chExt cx="6233105" cy="1822223"/>
          </a:xfrm>
        </p:grpSpPr>
        <p:sp>
          <p:nvSpPr>
            <p:cNvPr id="30" name="圆角矩形 29"/>
            <p:cNvSpPr/>
            <p:nvPr/>
          </p:nvSpPr>
          <p:spPr>
            <a:xfrm>
              <a:off x="1072294" y="2149936"/>
              <a:ext cx="6233105" cy="149528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流程图: 终止 30"/>
            <p:cNvSpPr/>
            <p:nvPr/>
          </p:nvSpPr>
          <p:spPr>
            <a:xfrm>
              <a:off x="1261691" y="1822997"/>
              <a:ext cx="1928825" cy="468673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定义 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3-2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10"/>
              <p:cNvSpPr txBox="1">
                <a:spLocks noChangeArrowheads="1"/>
              </p:cNvSpPr>
              <p:nvPr/>
            </p:nvSpPr>
            <p:spPr bwMode="auto">
              <a:xfrm>
                <a:off x="1644900" y="1486250"/>
                <a:ext cx="5805174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对于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方阵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=0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时</m:t>
                    </m:r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为奇异矩阵；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4900" y="1486250"/>
                <a:ext cx="5805174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681" r="-6828" b="-132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10"/>
              <p:cNvSpPr txBox="1">
                <a:spLocks noChangeArrowheads="1"/>
              </p:cNvSpPr>
              <p:nvPr/>
            </p:nvSpPr>
            <p:spPr bwMode="auto">
              <a:xfrm>
                <a:off x="1741291" y="2145359"/>
                <a:ext cx="5805174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≠0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时</m:t>
                    </m:r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为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非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奇异矩阵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；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1291" y="2145359"/>
                <a:ext cx="5805174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681" b="-132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图片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04" y="4375451"/>
            <a:ext cx="2384575" cy="2420888"/>
          </a:xfrm>
          <a:prstGeom prst="rect">
            <a:avLst/>
          </a:prstGeom>
        </p:spPr>
      </p:pic>
      <p:sp>
        <p:nvSpPr>
          <p:cNvPr id="38" name="TextBox 10"/>
          <p:cNvSpPr txBox="1">
            <a:spLocks noChangeArrowheads="1"/>
          </p:cNvSpPr>
          <p:nvPr/>
        </p:nvSpPr>
        <p:spPr bwMode="auto">
          <a:xfrm>
            <a:off x="1263642" y="3142083"/>
            <a:ext cx="22322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由定理</a:t>
            </a:r>
            <a:r>
              <a:rPr lang="en-US" altLang="zh-CN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3-3</a:t>
            </a:r>
            <a:r>
              <a:rPr lang="zh-CN" altLang="en-US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可得</a:t>
            </a:r>
            <a:endParaRPr lang="zh-CN" altLang="en-US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79912" y="3117675"/>
            <a:ext cx="4240955" cy="646331"/>
            <a:chOff x="1187624" y="5262729"/>
            <a:chExt cx="4240955" cy="646331"/>
          </a:xfrm>
        </p:grpSpPr>
        <p:sp>
          <p:nvSpPr>
            <p:cNvPr id="37" name="TextBox 10"/>
            <p:cNvSpPr txBox="1">
              <a:spLocks noChangeArrowheads="1"/>
            </p:cNvSpPr>
            <p:nvPr/>
          </p:nvSpPr>
          <p:spPr bwMode="auto">
            <a:xfrm>
              <a:off x="1187624" y="5262729"/>
              <a:ext cx="18002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rPr>
                <a:t>非奇异矩阵</a:t>
              </a:r>
              <a:endPara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9" name="TextBox 10"/>
            <p:cNvSpPr txBox="1">
              <a:spLocks noChangeArrowheads="1"/>
            </p:cNvSpPr>
            <p:nvPr/>
          </p:nvSpPr>
          <p:spPr bwMode="auto">
            <a:xfrm>
              <a:off x="4071918" y="5262729"/>
              <a:ext cx="135666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rPr>
                <a:t>可逆阵</a:t>
              </a:r>
              <a:endPara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6" name="左右箭头 5"/>
            <p:cNvSpPr/>
            <p:nvPr/>
          </p:nvSpPr>
          <p:spPr>
            <a:xfrm>
              <a:off x="2855766" y="5392405"/>
              <a:ext cx="1216152" cy="4846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0" y="4149080"/>
            <a:ext cx="9160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83369" y="4352279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练习：</a:t>
            </a:r>
            <a:r>
              <a:rPr lang="en-US" altLang="zh-CN" sz="2400" dirty="0" smtClean="0">
                <a:latin typeface="+mn-ea"/>
                <a:ea typeface="+mn-ea"/>
              </a:rPr>
              <a:t>59</a:t>
            </a:r>
            <a:r>
              <a:rPr lang="zh-CN" altLang="en-US" sz="2400" dirty="0" smtClean="0">
                <a:latin typeface="+mn-ea"/>
                <a:ea typeface="+mn-ea"/>
              </a:rPr>
              <a:t>页，习题</a:t>
            </a:r>
            <a:r>
              <a:rPr lang="en-US" altLang="zh-CN" sz="2400" dirty="0" smtClean="0">
                <a:latin typeface="+mn-ea"/>
                <a:ea typeface="+mn-ea"/>
              </a:rPr>
              <a:t>3-1 </a:t>
            </a:r>
            <a:r>
              <a:rPr lang="zh-CN" altLang="en-US" sz="2400" dirty="0" smtClean="0">
                <a:latin typeface="+mn-ea"/>
                <a:ea typeface="+mn-ea"/>
              </a:rPr>
              <a:t>：</a:t>
            </a:r>
            <a:r>
              <a:rPr lang="en-US" altLang="zh-CN" sz="2400" dirty="0" smtClean="0">
                <a:latin typeface="+mn-ea"/>
                <a:ea typeface="+mn-ea"/>
              </a:rPr>
              <a:t>1.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62382" y="4902727"/>
                <a:ext cx="5267018" cy="10764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𝜆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𝐸𝐴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𝜆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𝜆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𝜆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≠0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82" y="4902727"/>
                <a:ext cx="5267018" cy="107644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2362534" y="6092398"/>
                <a:ext cx="22667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𝜆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≠5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n-ea"/>
                        </a:rPr>
                        <m:t>或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≠−1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534" y="6092398"/>
                <a:ext cx="2266711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53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31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/>
      <p:bldP spid="38" grpId="0"/>
      <p:bldP spid="22" grpId="0"/>
      <p:bldP spid="23" grpId="0"/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Box 16"/>
          <p:cNvSpPr txBox="1">
            <a:spLocks noChangeArrowheads="1"/>
          </p:cNvSpPr>
          <p:nvPr/>
        </p:nvSpPr>
        <p:spPr bwMode="auto">
          <a:xfrm>
            <a:off x="3635896" y="908720"/>
            <a:ext cx="15716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>
                <a:latin typeface="Cambria" panose="02040503050406030204" pitchFamily="18" charset="0"/>
                <a:ea typeface="华文楷体" panose="02010600040101010101" pitchFamily="2" charset="-122"/>
              </a:rPr>
              <a:t>作业</a:t>
            </a:r>
          </a:p>
        </p:txBody>
      </p:sp>
      <p:sp>
        <p:nvSpPr>
          <p:cNvPr id="55300" name="TextBox 16"/>
          <p:cNvSpPr txBox="1">
            <a:spLocks noChangeArrowheads="1"/>
          </p:cNvSpPr>
          <p:nvPr/>
        </p:nvSpPr>
        <p:spPr bwMode="auto">
          <a:xfrm>
            <a:off x="1979712" y="1842606"/>
            <a:ext cx="6696744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59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页：习题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3-1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 (2)(4)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、</a:t>
            </a:r>
            <a:endParaRPr lang="en-US" altLang="zh-CN" sz="3200" dirty="0" smtClean="0">
              <a:latin typeface="Cambria" panose="02040503050406030204" pitchFamily="18" charset="0"/>
              <a:ea typeface="华文楷体" panose="02010600040101010101" pitchFamily="2" charset="-122"/>
            </a:endParaRPr>
          </a:p>
          <a:p>
            <a:pPr eaLnBrk="1" hangingPunct="1"/>
            <a:endParaRPr lang="en-US" altLang="zh-CN" sz="3200" dirty="0">
              <a:latin typeface="Cambria" panose="02040503050406030204" pitchFamily="18" charset="0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提高题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3-1 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（选做）， 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</a:t>
            </a:r>
          </a:p>
          <a:p>
            <a:pPr eaLnBrk="1" hangingPunct="1"/>
            <a:endParaRPr lang="en-US" altLang="zh-CN" sz="3200" dirty="0" smtClean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10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可逆矩阵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3529" y="3401984"/>
            <a:ext cx="8601162" cy="3405617"/>
            <a:chOff x="323529" y="3401984"/>
            <a:chExt cx="8601162" cy="3405617"/>
          </a:xfrm>
        </p:grpSpPr>
        <p:sp>
          <p:nvSpPr>
            <p:cNvPr id="26" name="圆角矩形 25"/>
            <p:cNvSpPr/>
            <p:nvPr/>
          </p:nvSpPr>
          <p:spPr>
            <a:xfrm>
              <a:off x="2555777" y="5058940"/>
              <a:ext cx="2209448" cy="88412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788201" y="4286610"/>
              <a:ext cx="2935928" cy="712880"/>
            </a:xfrm>
            <a:prstGeom prst="round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23" name="下箭头 22"/>
            <p:cNvSpPr/>
            <p:nvPr/>
          </p:nvSpPr>
          <p:spPr>
            <a:xfrm rot="13298164">
              <a:off x="4532931" y="3600697"/>
              <a:ext cx="45719" cy="850521"/>
            </a:xfrm>
            <a:prstGeom prst="downArrow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rgbClr val="FF33CC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484648" y="3401984"/>
              <a:ext cx="2658077" cy="5232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i="0" dirty="0" smtClean="0">
                  <a:solidFill>
                    <a:srgbClr val="FF33CC"/>
                  </a:solidFill>
                  <a:latin typeface="+mj-lt"/>
                  <a:ea typeface="+mn-ea"/>
                </a:rPr>
                <a:t>判断</a:t>
              </a:r>
              <a:r>
                <a:rPr lang="zh-CN" altLang="en-US" sz="2800" b="1" dirty="0" smtClean="0">
                  <a:solidFill>
                    <a:srgbClr val="FF33CC"/>
                  </a:solidFill>
                  <a:latin typeface="+mn-ea"/>
                  <a:ea typeface="+mn-ea"/>
                </a:rPr>
                <a:t>可逆性</a:t>
              </a:r>
              <a:endParaRPr lang="zh-CN" altLang="en-US" sz="2800" b="1" dirty="0">
                <a:solidFill>
                  <a:srgbClr val="FF33CC"/>
                </a:solidFill>
                <a:latin typeface="+mn-ea"/>
                <a:ea typeface="+mn-ea"/>
              </a:endParaRPr>
            </a:p>
          </p:txBody>
        </p:sp>
        <p:grpSp>
          <p:nvGrpSpPr>
            <p:cNvPr id="42" name="组合 9"/>
            <p:cNvGrpSpPr>
              <a:grpSpLocks/>
            </p:cNvGrpSpPr>
            <p:nvPr/>
          </p:nvGrpSpPr>
          <p:grpSpPr bwMode="auto">
            <a:xfrm>
              <a:off x="323529" y="3592417"/>
              <a:ext cx="8562295" cy="2494754"/>
              <a:chOff x="1389330" y="1606977"/>
              <a:chExt cx="6826008" cy="1684945"/>
            </a:xfrm>
            <a:noFill/>
          </p:grpSpPr>
          <p:sp>
            <p:nvSpPr>
              <p:cNvPr id="43" name="圆角矩形 42"/>
              <p:cNvSpPr/>
              <p:nvPr/>
            </p:nvSpPr>
            <p:spPr>
              <a:xfrm>
                <a:off x="1389330" y="1922232"/>
                <a:ext cx="6826008" cy="1369690"/>
              </a:xfrm>
              <a:prstGeom prst="roundRect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dirty="0"/>
              </a:p>
            </p:txBody>
          </p:sp>
          <p:sp>
            <p:nvSpPr>
              <p:cNvPr id="44" name="流程图: 终止 43"/>
              <p:cNvSpPr/>
              <p:nvPr/>
            </p:nvSpPr>
            <p:spPr>
              <a:xfrm>
                <a:off x="1791171" y="1606977"/>
                <a:ext cx="1662852" cy="435825"/>
              </a:xfrm>
              <a:prstGeom prst="flowChartTermina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>
                    <a:solidFill>
                      <a:srgbClr val="FF0000"/>
                    </a:solidFill>
                  </a:rPr>
                  <a:t>定理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3-3</a:t>
                </a:r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/>
                <p:cNvSpPr/>
                <p:nvPr/>
              </p:nvSpPr>
              <p:spPr>
                <a:xfrm>
                  <a:off x="558818" y="4407992"/>
                  <a:ext cx="5666541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800" dirty="0" smtClean="0">
                      <a:latin typeface="+mn-ea"/>
                      <a:ea typeface="+mn-ea"/>
                    </a:rPr>
                    <a:t>方阵</a:t>
                  </a:r>
                  <a14:m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</m:oMath>
                  </a14:m>
                  <a:r>
                    <a:rPr lang="zh-CN" altLang="en-US" sz="2800" dirty="0" smtClean="0">
                      <a:latin typeface="+mn-ea"/>
                      <a:ea typeface="+mn-ea"/>
                    </a:rPr>
                    <a:t>可逆的充要条件是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+mn-ea"/>
                        </a:rPr>
                        <m:t>≠ 0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+mn-ea"/>
                        </a:rPr>
                        <m:t>，</m:t>
                      </m:r>
                    </m:oMath>
                  </a14:m>
                  <a:endParaRPr lang="zh-CN" altLang="en-US" sz="28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6" name="矩形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818" y="4407992"/>
                  <a:ext cx="566654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61" t="-11628" b="-313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/>
                <p:cNvSpPr/>
                <p:nvPr/>
              </p:nvSpPr>
              <p:spPr>
                <a:xfrm>
                  <a:off x="5797444" y="4471669"/>
                  <a:ext cx="3127247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800" dirty="0" smtClean="0">
                      <a:latin typeface="+mn-ea"/>
                      <a:ea typeface="+mn-ea"/>
                    </a:rPr>
                    <a:t>且当</a:t>
                  </a:r>
                  <a14:m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</m:oMath>
                  </a14:m>
                  <a:r>
                    <a:rPr lang="zh-CN" altLang="en-US" sz="2800" dirty="0" smtClean="0">
                      <a:latin typeface="+mn-ea"/>
                      <a:ea typeface="+mn-ea"/>
                    </a:rPr>
                    <a:t>可逆时有：</a:t>
                  </a:r>
                  <a:endParaRPr lang="zh-CN" altLang="en-US" sz="28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7444" y="4471669"/>
                  <a:ext cx="3127247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95" t="-12941" r="-195" b="-329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2788201" y="5048393"/>
                  <a:ext cx="1586653" cy="8946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∗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oMath>
                    </m:oMathPara>
                  </a14:m>
                  <a:endParaRPr lang="zh-CN" altLang="en-US" sz="2800" i="1" dirty="0"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201" y="5048393"/>
                  <a:ext cx="1586653" cy="89466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4896321" y="5085197"/>
                  <a:ext cx="1834733" cy="8820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6321" y="5085197"/>
                  <a:ext cx="1834733" cy="88203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下箭头 27"/>
            <p:cNvSpPr/>
            <p:nvPr/>
          </p:nvSpPr>
          <p:spPr>
            <a:xfrm rot="2307603">
              <a:off x="3286918" y="5843097"/>
              <a:ext cx="56313" cy="90243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/>
                <p:cNvSpPr/>
                <p:nvPr/>
              </p:nvSpPr>
              <p:spPr>
                <a:xfrm>
                  <a:off x="1249152" y="6284381"/>
                  <a:ext cx="2265521" cy="52322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求</m:t>
                      </m:r>
                    </m:oMath>
                  </a14:m>
                  <a:r>
                    <a:rPr lang="zh-CN" altLang="en-US" sz="2800" b="1" dirty="0" smtClean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逆阵</a:t>
                  </a:r>
                  <a:endParaRPr lang="zh-CN" altLang="en-US" sz="2800" b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152" y="6284381"/>
                  <a:ext cx="2265521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12791" b="-313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组合 9"/>
          <p:cNvGrpSpPr>
            <a:grpSpLocks/>
          </p:cNvGrpSpPr>
          <p:nvPr/>
        </p:nvGrpSpPr>
        <p:grpSpPr bwMode="auto">
          <a:xfrm>
            <a:off x="642937" y="479416"/>
            <a:ext cx="7286625" cy="2837425"/>
            <a:chOff x="928662" y="1919612"/>
            <a:chExt cx="7286676" cy="2034599"/>
          </a:xfrm>
        </p:grpSpPr>
        <p:sp>
          <p:nvSpPr>
            <p:cNvPr id="27" name="圆角矩形 26"/>
            <p:cNvSpPr/>
            <p:nvPr/>
          </p:nvSpPr>
          <p:spPr>
            <a:xfrm>
              <a:off x="928662" y="2203470"/>
              <a:ext cx="7286676" cy="175074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600"/>
            </a:p>
          </p:txBody>
        </p:sp>
        <p:sp>
          <p:nvSpPr>
            <p:cNvPr id="29" name="流程图: 终止 28"/>
            <p:cNvSpPr/>
            <p:nvPr/>
          </p:nvSpPr>
          <p:spPr>
            <a:xfrm>
              <a:off x="1021607" y="1919612"/>
              <a:ext cx="1928825" cy="412675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600" b="1" dirty="0">
                  <a:solidFill>
                    <a:srgbClr val="FF0000"/>
                  </a:solidFill>
                </a:rPr>
                <a:t>定义 </a:t>
              </a:r>
              <a:r>
                <a:rPr lang="en-US" altLang="zh-CN" sz="2600" b="1" dirty="0" smtClean="0">
                  <a:solidFill>
                    <a:srgbClr val="FF0000"/>
                  </a:solidFill>
                </a:rPr>
                <a:t>3-1</a:t>
              </a:r>
              <a:endParaRPr lang="zh-CN" altLang="en-US" sz="26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10"/>
              <p:cNvSpPr txBox="1">
                <a:spLocks noChangeArrowheads="1"/>
              </p:cNvSpPr>
              <p:nvPr/>
            </p:nvSpPr>
            <p:spPr bwMode="auto">
              <a:xfrm>
                <a:off x="1240659" y="847675"/>
                <a:ext cx="6697663" cy="631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阶</a:t>
                </a:r>
                <a:r>
                  <a:rPr lang="zh-CN" altLang="en-US" sz="26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方阵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，若存在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阶方阵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满足，</a:t>
                </a:r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0659" y="847675"/>
                <a:ext cx="6697663" cy="631583"/>
              </a:xfrm>
              <a:prstGeom prst="rect">
                <a:avLst/>
              </a:prstGeom>
              <a:blipFill rotWithShape="0">
                <a:blip r:embed="rId8"/>
                <a:stretch>
                  <a:fillRect l="-1639" b="-240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3105428" y="1512578"/>
                <a:ext cx="224099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428" y="1512578"/>
                <a:ext cx="2240998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10"/>
              <p:cNvSpPr txBox="1">
                <a:spLocks noChangeArrowheads="1"/>
              </p:cNvSpPr>
              <p:nvPr/>
            </p:nvSpPr>
            <p:spPr bwMode="auto">
              <a:xfrm>
                <a:off x="1249152" y="1847518"/>
                <a:ext cx="6697663" cy="6414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称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为</a:t>
                </a:r>
                <a:r>
                  <a:rPr lang="zh-CN" altLang="en-US" sz="26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可逆阵</a:t>
                </a:r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为</a:t>
                </a:r>
                <a:r>
                  <a:rPr lang="en-US" altLang="zh-CN" sz="26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A</a:t>
                </a:r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</a:t>
                </a:r>
                <a:r>
                  <a:rPr lang="zh-CN" altLang="en-US" sz="26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逆阵</a:t>
                </a:r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sz="2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𝟏</m:t>
                        </m:r>
                      </m:sup>
                    </m:sSup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</a:t>
                </a:r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9152" y="1847518"/>
                <a:ext cx="6697663" cy="641458"/>
              </a:xfrm>
              <a:prstGeom prst="rect">
                <a:avLst/>
              </a:prstGeom>
              <a:blipFill rotWithShape="0">
                <a:blip r:embed="rId10"/>
                <a:stretch>
                  <a:fillRect l="-1638" b="-247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10"/>
              <p:cNvSpPr txBox="1">
                <a:spLocks noChangeArrowheads="1"/>
              </p:cNvSpPr>
              <p:nvPr/>
            </p:nvSpPr>
            <p:spPr bwMode="auto">
              <a:xfrm>
                <a:off x="1385777" y="2468408"/>
                <a:ext cx="6697663" cy="6924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6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否则</a:t>
                </a:r>
                <a14:m>
                  <m:oMath xmlns:m="http://schemas.openxmlformats.org/officeDocument/2006/math"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称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不可逆。</a:t>
                </a:r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5777" y="2468408"/>
                <a:ext cx="6697663" cy="692497"/>
              </a:xfrm>
              <a:prstGeom prst="rect">
                <a:avLst/>
              </a:prstGeom>
              <a:blipFill rotWithShape="0">
                <a:blip r:embed="rId11"/>
                <a:stretch>
                  <a:fillRect l="-1638" b="-122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86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835696" y="2708920"/>
            <a:ext cx="5256584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一 可逆阵的定义</a:t>
            </a:r>
            <a:endParaRPr lang="zh-CN" altLang="en-US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1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可逆矩阵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425" y="4437055"/>
            <a:ext cx="2384575" cy="2420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625891" y="1944846"/>
                <a:ext cx="2082013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600" dirty="0">
                    <a:latin typeface="+mn-ea"/>
                    <a:ea typeface="+mn-ea"/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600" dirty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600" dirty="0">
                        <a:latin typeface="Cambria Math" panose="02040503050406030204" pitchFamily="18" charset="0"/>
                        <a:ea typeface="+mn-ea"/>
                      </a:rPr>
                      <m:t>≠ 0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</m:oMath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891" y="1944846"/>
                <a:ext cx="2082013" cy="492443"/>
              </a:xfrm>
              <a:prstGeom prst="rect">
                <a:avLst/>
              </a:prstGeom>
              <a:blipFill rotWithShape="0">
                <a:blip r:embed="rId4"/>
                <a:stretch>
                  <a:fillRect l="-5279" t="-11111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3491880" y="1988840"/>
                <a:ext cx="2447550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600" b="1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600" b="1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altLang="zh-CN" sz="2600" b="1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CN" sz="2600" b="1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600" b="1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6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1988840"/>
                <a:ext cx="2447550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6317340" y="697617"/>
            <a:ext cx="1417121" cy="910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?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1187624" y="2894769"/>
            <a:ext cx="6827253" cy="1669879"/>
            <a:chOff x="1801174" y="2475860"/>
            <a:chExt cx="5098004" cy="13543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/>
                <p:cNvSpPr/>
                <p:nvPr/>
              </p:nvSpPr>
              <p:spPr>
                <a:xfrm>
                  <a:off x="2911627" y="2890968"/>
                  <a:ext cx="3987551" cy="7238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600" b="1" dirty="0" smtClean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问题</a:t>
                  </a:r>
                  <a:r>
                    <a:rPr lang="zh-CN" altLang="en-US" sz="2600" b="1" dirty="0" smtClean="0">
                      <a:solidFill>
                        <a:schemeClr val="tx1"/>
                      </a:solidFill>
                      <a:latin typeface="+mn-ea"/>
                      <a:ea typeface="+mn-ea"/>
                      <a:sym typeface="Wingdings" panose="05000000000000000000" pitchFamily="2" charset="2"/>
                    </a:rPr>
                    <a:t>： 当</a:t>
                  </a:r>
                  <a14:m>
                    <m:oMath xmlns:m="http://schemas.openxmlformats.org/officeDocument/2006/math">
                      <m:r>
                        <a:rPr lang="en-US" altLang="zh-CN" sz="2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sym typeface="Wingdings" panose="05000000000000000000" pitchFamily="2" charset="2"/>
                        </a:rPr>
                        <m:t>𝑨</m:t>
                      </m:r>
                      <m:r>
                        <a:rPr lang="zh-CN" altLang="en-US" sz="2600" b="1" i="1" dirty="0">
                          <a:latin typeface="Cambria Math" panose="02040503050406030204" pitchFamily="18" charset="0"/>
                          <a:ea typeface="+mn-ea"/>
                          <a:sym typeface="Wingdings" panose="05000000000000000000" pitchFamily="2" charset="2"/>
                        </a:rPr>
                        <m:t>不</m:t>
                      </m:r>
                      <m:r>
                        <a:rPr lang="zh-CN" altLang="en-US" sz="2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sym typeface="Wingdings" panose="05000000000000000000" pitchFamily="2" charset="2"/>
                        </a:rPr>
                        <m:t>可逆</m:t>
                      </m:r>
                      <m:r>
                        <a:rPr lang="zh-CN" altLang="en-US" sz="2600" b="1" i="1">
                          <a:latin typeface="Cambria Math" panose="02040503050406030204" pitchFamily="18" charset="0"/>
                          <a:ea typeface="+mn-ea"/>
                          <a:sym typeface="Wingdings" panose="05000000000000000000" pitchFamily="2" charset="2"/>
                        </a:rPr>
                        <m:t>即</m:t>
                      </m:r>
                      <m:r>
                        <a:rPr lang="en-US" altLang="zh-CN" sz="2600" b="1" i="1" dirty="0" smtClean="0">
                          <a:latin typeface="Cambria Math" panose="02040503050406030204" pitchFamily="18" charset="0"/>
                          <a:ea typeface="+mn-ea"/>
                          <a:sym typeface="Wingdings" panose="05000000000000000000" pitchFamily="2" charset="2"/>
                        </a:rPr>
                        <m:t>|</m:t>
                      </m:r>
                      <m:r>
                        <a:rPr lang="en-US" altLang="zh-CN" sz="2600" b="1" i="1" dirty="0" smtClean="0">
                          <a:latin typeface="Cambria Math" panose="02040503050406030204" pitchFamily="18" charset="0"/>
                          <a:ea typeface="+mn-ea"/>
                          <a:sym typeface="Wingdings" panose="05000000000000000000" pitchFamily="2" charset="2"/>
                        </a:rPr>
                        <m:t>𝑨</m:t>
                      </m:r>
                      <m:r>
                        <a:rPr lang="en-US" altLang="zh-CN" sz="2600" b="1" i="1" dirty="0" smtClean="0">
                          <a:latin typeface="Cambria Math" panose="02040503050406030204" pitchFamily="18" charset="0"/>
                          <a:ea typeface="+mn-ea"/>
                          <a:sym typeface="Wingdings" panose="05000000000000000000" pitchFamily="2" charset="2"/>
                        </a:rPr>
                        <m:t>|=</m:t>
                      </m:r>
                      <m:r>
                        <a:rPr lang="en-US" altLang="zh-CN" sz="2600" b="1" i="1" dirty="0" smtClean="0">
                          <a:latin typeface="Cambria Math" panose="02040503050406030204" pitchFamily="18" charset="0"/>
                          <a:ea typeface="+mn-ea"/>
                          <a:sym typeface="Wingdings" panose="05000000000000000000" pitchFamily="2" charset="2"/>
                        </a:rPr>
                        <m:t>𝟎</m:t>
                      </m:r>
                      <m:r>
                        <a:rPr lang="zh-CN" altLang="en-US" sz="2600" b="1" i="1">
                          <a:latin typeface="Cambria Math" panose="02040503050406030204" pitchFamily="18" charset="0"/>
                          <a:ea typeface="+mn-ea"/>
                          <a:sym typeface="Wingdings" panose="05000000000000000000" pitchFamily="2" charset="2"/>
                        </a:rPr>
                        <m:t>时</m:t>
                      </m:r>
                      <m:r>
                        <a:rPr lang="zh-CN" altLang="en-US" sz="2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sym typeface="Wingdings" panose="05000000000000000000" pitchFamily="2" charset="2"/>
                        </a:rPr>
                        <m:t>，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altLang="zh-CN" sz="2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sym typeface="Wingdings" panose="05000000000000000000" pitchFamily="2" charset="2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CN" sz="2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sym typeface="Wingdings" panose="05000000000000000000" pitchFamily="2" charset="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sym typeface="Wingdings" panose="05000000000000000000" pitchFamily="2" charset="2"/>
                        </a:rPr>
                        <m:t>=?</m:t>
                      </m:r>
                    </m:oMath>
                  </a14:m>
                  <a:endParaRPr lang="zh-CN" altLang="en-US" sz="2600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6" name="矩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627" y="2890968"/>
                  <a:ext cx="3987551" cy="954107"/>
                </a:xfrm>
                <a:prstGeom prst="rect">
                  <a:avLst/>
                </a:prstGeom>
                <a:blipFill>
                  <a:blip r:embed="rId12"/>
                  <a:stretch>
                    <a:fillRect l="-1027" t="-569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1174" y="2475860"/>
              <a:ext cx="1210975" cy="1354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640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0" grpId="0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837014" y="5625556"/>
            <a:ext cx="2231812" cy="7128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可逆矩阵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2007391" y="2562776"/>
                <a:ext cx="3513931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600" dirty="0" smtClean="0">
                    <a:latin typeface="Cambria Math" panose="02040503050406030204" pitchFamily="18" charset="0"/>
                    <a:ea typeface="+mn-ea"/>
                    <a:sym typeface="Wingdings" panose="05000000000000000000" pitchFamily="2" charset="2"/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+mn-ea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  <a:ea typeface="+mn-ea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sz="2600" dirty="0">
                                <a:latin typeface="Cambria Math" panose="02040503050406030204" pitchFamily="18" charset="0"/>
                                <a:ea typeface="+mn-ea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+mn-ea"/>
                                <a:sym typeface="Wingdings" panose="05000000000000000000" pitchFamily="2" charset="2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600" dirty="0"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≠0,</m:t>
                    </m:r>
                    <m:r>
                      <a:rPr lang="zh-CN" altLang="en-US" sz="2600" dirty="0"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则</m:t>
                    </m:r>
                    <m:sSup>
                      <m:sSup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ea typeface="+mn-ea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  <m:sup>
                        <m:r>
                          <a:rPr lang="zh-CN" altLang="en-US" sz="2600" i="1" dirty="0"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+mn-ea"/>
                  </a:rPr>
                  <a:t> </a:t>
                </a:r>
                <a:r>
                  <a:rPr lang="zh-CN" altLang="en-US" sz="2600" dirty="0">
                    <a:latin typeface="Cambria Math" panose="02040503050406030204" pitchFamily="18" charset="0"/>
                    <a:ea typeface="+mn-ea"/>
                  </a:rPr>
                  <a:t>可逆</a:t>
                </a: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391" y="2562776"/>
                <a:ext cx="3513931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5719" t="-2272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图片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425" y="4437055"/>
            <a:ext cx="2384575" cy="2420888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 rot="16200000">
            <a:off x="5846017" y="1672827"/>
            <a:ext cx="121142" cy="10332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485945" y="657270"/>
                <a:ext cx="3177708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n-ea"/>
                        </a:rPr>
                        <m:t>分两种情况讨论：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45" y="657270"/>
                <a:ext cx="3177708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971600" y="1412776"/>
                <a:ext cx="4514600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 smtClean="0">
                    <a:latin typeface="+mn-ea"/>
                    <a:ea typeface="+mn-ea"/>
                  </a:rPr>
                  <a:t>Case 1.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+mn-ea"/>
                      </a:rPr>
                      <m:t>且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+mn-ea"/>
                      </a:rPr>
                      <m:t>≠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+mn-ea"/>
                      </a:rPr>
                      <m:t>𝑂</m:t>
                    </m:r>
                  </m:oMath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412776"/>
                <a:ext cx="4514600" cy="492443"/>
              </a:xfrm>
              <a:prstGeom prst="rect">
                <a:avLst/>
              </a:prstGeom>
              <a:blipFill rotWithShape="0">
                <a:blip r:embed="rId6"/>
                <a:stretch>
                  <a:fillRect l="-2429" t="-11111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1253252" y="2007908"/>
                <a:ext cx="4450286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𝐸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600" i="1" smtClean="0">
                          <a:latin typeface="Cambria Math" panose="02040503050406030204" pitchFamily="18" charset="0"/>
                          <a:ea typeface="+mn-ea"/>
                        </a:rPr>
                        <m:t>0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⋅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𝐸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𝑂</m:t>
                      </m:r>
                    </m:oMath>
                  </m:oMathPara>
                </a14:m>
                <a:endParaRPr lang="zh-CN" altLang="en-US" sz="26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252" y="2007908"/>
                <a:ext cx="4450286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6423235" y="1982162"/>
                <a:ext cx="1368152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𝑂</m:t>
                      </m:r>
                    </m:oMath>
                  </m:oMathPara>
                </a14:m>
                <a:endParaRPr lang="zh-CN" altLang="en-US" sz="26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235" y="1982162"/>
                <a:ext cx="1368152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7413592" y="1935996"/>
            <a:ext cx="11996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矛盾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974304" y="3485080"/>
                <a:ext cx="4514600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 smtClean="0">
                    <a:latin typeface="+mn-ea"/>
                    <a:ea typeface="+mn-ea"/>
                  </a:rPr>
                  <a:t>Case 2.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+mn-ea"/>
                      </a:rPr>
                      <m:t>且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+mn-ea"/>
                      </a:rPr>
                      <m:t>𝑂</m:t>
                    </m:r>
                  </m:oMath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04" y="3485080"/>
                <a:ext cx="4514600" cy="492443"/>
              </a:xfrm>
              <a:prstGeom prst="rect">
                <a:avLst/>
              </a:prstGeom>
              <a:blipFill rotWithShape="0">
                <a:blip r:embed="rId9"/>
                <a:stretch>
                  <a:fillRect l="-2432" t="-12500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1957093" y="4126865"/>
                <a:ext cx="4733882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600" dirty="0" smtClean="0">
                    <a:latin typeface="Cambria Math" panose="02040503050406030204" pitchFamily="18" charset="0"/>
                    <a:ea typeface="+mn-ea"/>
                    <a:sym typeface="Wingdings" panose="05000000000000000000" pitchFamily="2" charset="2"/>
                  </a:rPr>
                  <a:t>显然</a:t>
                </a:r>
                <a14:m>
                  <m:oMath xmlns:m="http://schemas.openxmlformats.org/officeDocument/2006/math">
                    <m:r>
                      <a:rPr lang="zh-CN" altLang="en-US" sz="2600" i="1"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由</m:t>
                    </m:r>
                    <m:sSup>
                      <m:sSup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+mn-ea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600" dirty="0">
                            <a:latin typeface="Cambria Math" panose="02040503050406030204" pitchFamily="18" charset="0"/>
                            <a:ea typeface="+mn-ea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p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+mn-ea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的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定义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可知</m:t>
                    </m:r>
                    <m:r>
                      <a:rPr lang="en-US" altLang="zh-CN" sz="2600" dirty="0"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,</m:t>
                    </m:r>
                    <m:sSup>
                      <m:sSup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ea typeface="+mn-ea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  <m:sup>
                        <m:r>
                          <a:rPr lang="zh-CN" altLang="en-US" sz="2600" i="1" dirty="0"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</m:sup>
                    </m:sSup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+mn-ea"/>
                      </a:rPr>
                      <m:t>𝑂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+mn-ea"/>
                  </a:rPr>
                  <a:t> </a:t>
                </a:r>
                <a:endParaRPr lang="zh-CN" altLang="en-US" sz="26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093" y="4126865"/>
                <a:ext cx="4733882" cy="400110"/>
              </a:xfrm>
              <a:prstGeom prst="rect">
                <a:avLst/>
              </a:prstGeom>
              <a:blipFill rotWithShape="0">
                <a:blip r:embed="rId10"/>
                <a:stretch>
                  <a:fillRect l="-4247" t="-24242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1972554" y="5765483"/>
                <a:ext cx="2119399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600" b="1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600" b="1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altLang="zh-CN" sz="2600" b="1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CN" sz="2600" b="1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600" b="1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6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554" y="5765483"/>
                <a:ext cx="2119399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97246" y="4926155"/>
                <a:ext cx="4571820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zh-CN" altLang="en-US" sz="2600" i="1" dirty="0">
                        <a:latin typeface="Cambria Math" panose="02040503050406030204" pitchFamily="18" charset="0"/>
                        <a:ea typeface="+mn-ea"/>
                      </a:rPr>
                      <m:t>因此</m:t>
                    </m:r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无论何种情况都有</a:t>
                </a:r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6" y="4926155"/>
                <a:ext cx="4571820" cy="492443"/>
              </a:xfrm>
              <a:prstGeom prst="rect">
                <a:avLst/>
              </a:prstGeom>
              <a:blipFill rotWithShape="0">
                <a:blip r:embed="rId12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5452822" y="2560431"/>
                <a:ext cx="2200527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600" dirty="0" smtClean="0">
                    <a:latin typeface="Cambria Math" panose="02040503050406030204" pitchFamily="18" charset="0"/>
                    <a:ea typeface="+mn-ea"/>
                    <a:sym typeface="Wingdings" panose="05000000000000000000" pitchFamily="2" charset="2"/>
                  </a:rPr>
                  <a:t>因此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+mn-ea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  <a:ea typeface="+mn-ea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sz="2600" dirty="0">
                                <a:latin typeface="Cambria Math" panose="02040503050406030204" pitchFamily="18" charset="0"/>
                                <a:ea typeface="+mn-ea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+mn-ea"/>
                                <a:sym typeface="Wingdings" panose="05000000000000000000" pitchFamily="2" charset="2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600" i="1" dirty="0"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2600" dirty="0"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endParaRPr lang="zh-CN" altLang="en-US" sz="26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822" y="2560431"/>
                <a:ext cx="2200527" cy="400110"/>
              </a:xfrm>
              <a:prstGeom prst="rect">
                <a:avLst/>
              </a:prstGeom>
              <a:blipFill rotWithShape="0">
                <a:blip r:embed="rId13"/>
                <a:stretch>
                  <a:fillRect l="-9141" t="-24242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下箭头 36"/>
          <p:cNvSpPr/>
          <p:nvPr/>
        </p:nvSpPr>
        <p:spPr>
          <a:xfrm rot="16200000">
            <a:off x="4532124" y="5448890"/>
            <a:ext cx="289853" cy="10332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5016952" y="5678716"/>
                <a:ext cx="2090359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例</m:t>
                      </m:r>
                      <m:r>
                        <a:rPr lang="en-US" altLang="zh-CN" sz="26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𝟑</m:t>
                      </m:r>
                      <m:r>
                        <a:rPr lang="en-US" altLang="zh-CN" sz="26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6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𝟑</m:t>
                      </m:r>
                      <m:r>
                        <a:rPr lang="zh-CN" altLang="en-US" sz="26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结论</m:t>
                      </m:r>
                    </m:oMath>
                  </m:oMathPara>
                </a14:m>
                <a:endParaRPr lang="zh-CN" altLang="en-US" sz="2600" b="1" dirty="0">
                  <a:solidFill>
                    <a:srgbClr val="0070C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952" y="5678716"/>
                <a:ext cx="2090359" cy="49244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68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7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1" grpId="0"/>
      <p:bldP spid="7" grpId="0" animBg="1"/>
      <p:bldP spid="21" grpId="0"/>
      <p:bldP spid="24" grpId="0"/>
      <p:bldP spid="33" grpId="0"/>
      <p:bldP spid="29" grpId="0"/>
      <p:bldP spid="26" grpId="0"/>
      <p:bldP spid="30" grpId="0"/>
      <p:bldP spid="31" grpId="0"/>
      <p:bldP spid="32" grpId="0"/>
      <p:bldP spid="35" grpId="0"/>
      <p:bldP spid="36" grpId="0"/>
      <p:bldP spid="37" grpId="0" animBg="1"/>
      <p:bldP spid="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可逆矩阵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683" y="4327158"/>
            <a:ext cx="2384575" cy="2420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899803" y="1013170"/>
                <a:ext cx="5037240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 smtClean="0">
                    <a:latin typeface="+mn-ea"/>
                    <a:ea typeface="+mn-ea"/>
                  </a:rPr>
                  <a:t>Case 2.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+mn-ea"/>
                      </a:rPr>
                      <m:t>且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+mn-ea"/>
                      </a:rPr>
                      <m:t>𝑂</m:t>
                    </m:r>
                  </m:oMath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03" y="1013170"/>
                <a:ext cx="5037240" cy="492443"/>
              </a:xfrm>
              <a:prstGeom prst="rect">
                <a:avLst/>
              </a:prstGeom>
              <a:blipFill rotWithShape="0">
                <a:blip r:embed="rId4"/>
                <a:stretch>
                  <a:fillRect l="-2179" t="-11111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1882592" y="1654955"/>
                <a:ext cx="5281907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600" dirty="0" smtClean="0">
                    <a:latin typeface="Cambria Math" panose="02040503050406030204" pitchFamily="18" charset="0"/>
                    <a:ea typeface="+mn-ea"/>
                    <a:sym typeface="Wingdings" panose="05000000000000000000" pitchFamily="2" charset="2"/>
                  </a:rPr>
                  <a:t>显然</a:t>
                </a:r>
                <a14:m>
                  <m:oMath xmlns:m="http://schemas.openxmlformats.org/officeDocument/2006/math">
                    <m:r>
                      <a:rPr lang="zh-CN" altLang="en-US" sz="2600" i="1"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由</m:t>
                    </m:r>
                    <m:sSup>
                      <m:sSup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+mn-ea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600" dirty="0">
                            <a:latin typeface="Cambria Math" panose="02040503050406030204" pitchFamily="18" charset="0"/>
                            <a:ea typeface="+mn-ea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p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+mn-ea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的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定义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可知</m:t>
                    </m:r>
                    <m:r>
                      <a:rPr lang="en-US" altLang="zh-CN" sz="2600" dirty="0"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,</m:t>
                    </m:r>
                    <m:sSup>
                      <m:sSup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ea typeface="+mn-ea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  <m:sup>
                        <m:r>
                          <a:rPr lang="zh-CN" altLang="en-US" sz="2600" i="1" dirty="0"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</m:sup>
                    </m:sSup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+mn-ea"/>
                      </a:rPr>
                      <m:t>𝑂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+mn-ea"/>
                  </a:rPr>
                  <a:t> </a:t>
                </a:r>
                <a:endParaRPr lang="zh-CN" altLang="en-US" sz="26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592" y="1654955"/>
                <a:ext cx="5281907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3811" t="-2272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/>
          <p:cNvGrpSpPr/>
          <p:nvPr/>
        </p:nvGrpSpPr>
        <p:grpSpPr>
          <a:xfrm>
            <a:off x="602844" y="2444286"/>
            <a:ext cx="7848872" cy="1210975"/>
            <a:chOff x="1801174" y="2619207"/>
            <a:chExt cx="7243781" cy="12109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2911626" y="2890968"/>
                  <a:ext cx="6133329" cy="49244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600" b="1" dirty="0" smtClean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问题</a:t>
                  </a:r>
                  <a:r>
                    <a:rPr lang="zh-CN" altLang="en-US" sz="2600" b="1" dirty="0" smtClean="0">
                      <a:solidFill>
                        <a:schemeClr val="tx1"/>
                      </a:solidFill>
                      <a:latin typeface="+mn-ea"/>
                      <a:ea typeface="+mn-ea"/>
                      <a:sym typeface="Wingdings" panose="05000000000000000000" pitchFamily="2" charset="2"/>
                    </a:rPr>
                    <a:t>： </a:t>
                  </a:r>
                  <a:r>
                    <a:rPr lang="zh-CN" altLang="en-US" sz="2600" dirty="0" smtClean="0">
                      <a:solidFill>
                        <a:schemeClr val="tx1"/>
                      </a:solidFill>
                      <a:latin typeface="+mn-ea"/>
                      <a:ea typeface="+mn-ea"/>
                      <a:sym typeface="Wingdings" panose="05000000000000000000" pitchFamily="2" charset="2"/>
                    </a:rPr>
                    <a:t>当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sym typeface="Wingdings" panose="05000000000000000000" pitchFamily="2" charset="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sym typeface="Wingdings" panose="05000000000000000000" pitchFamily="2" charset="2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zh-CN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sym typeface="Wingdings" panose="05000000000000000000" pitchFamily="2" charset="2"/>
                        </a:rPr>
                        <m:t>𝑂</m:t>
                      </m:r>
                      <m:r>
                        <a:rPr lang="zh-CN" altLang="en-US" sz="2600" b="0" i="1" dirty="0">
                          <a:latin typeface="Cambria Math" panose="02040503050406030204" pitchFamily="18" charset="0"/>
                          <a:ea typeface="+mn-ea"/>
                          <a:sym typeface="Wingdings" panose="05000000000000000000" pitchFamily="2" charset="2"/>
                        </a:rPr>
                        <m:t>时</m:t>
                      </m:r>
                      <m:r>
                        <a:rPr lang="zh-CN" altLang="en-US" sz="2600" b="0" i="1" dirty="0" smtClean="0">
                          <a:latin typeface="Cambria Math" panose="02040503050406030204" pitchFamily="18" charset="0"/>
                          <a:ea typeface="+mn-ea"/>
                          <a:sym typeface="Wingdings" panose="05000000000000000000" pitchFamily="2" charset="2"/>
                        </a:rPr>
                        <m:t>，</m:t>
                      </m:r>
                      <m:r>
                        <a:rPr lang="zh-CN" altLang="en-US" sz="2600" b="0" i="1" dirty="0">
                          <a:latin typeface="Cambria Math" panose="02040503050406030204" pitchFamily="18" charset="0"/>
                          <a:ea typeface="+mn-ea"/>
                          <a:sym typeface="Wingdings" panose="05000000000000000000" pitchFamily="2" charset="2"/>
                        </a:rPr>
                        <m:t>是否</m:t>
                      </m:r>
                      <m:r>
                        <a:rPr lang="zh-CN" altLang="en-US" sz="2600" b="0" i="1" dirty="0" smtClean="0">
                          <a:latin typeface="Cambria Math" panose="02040503050406030204" pitchFamily="18" charset="0"/>
                          <a:ea typeface="+mn-ea"/>
                          <a:sym typeface="Wingdings" panose="05000000000000000000" pitchFamily="2" charset="2"/>
                        </a:rPr>
                        <m:t>一定</m:t>
                      </m:r>
                      <m:r>
                        <a:rPr lang="zh-CN" altLang="en-US" sz="2600" b="0" i="1" dirty="0">
                          <a:latin typeface="Cambria Math" panose="02040503050406030204" pitchFamily="18" charset="0"/>
                          <a:ea typeface="+mn-ea"/>
                          <a:sym typeface="Wingdings" panose="05000000000000000000" pitchFamily="2" charset="2"/>
                        </a:rPr>
                        <m:t>有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n-ea"/>
                          <a:sym typeface="Wingdings" panose="05000000000000000000" pitchFamily="2" charset="2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n-ea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n-ea"/>
                          <a:sym typeface="Wingdings" panose="05000000000000000000" pitchFamily="2" charset="2"/>
                        </a:rPr>
                        <m:t>𝑂</m:t>
                      </m:r>
                      <m:r>
                        <a:rPr lang="zh-CN" altLang="en-US" sz="2600" b="0" i="1" dirty="0">
                          <a:latin typeface="Cambria Math" panose="02040503050406030204" pitchFamily="18" charset="0"/>
                          <a:ea typeface="+mn-ea"/>
                          <a:sym typeface="Wingdings" panose="05000000000000000000" pitchFamily="2" charset="2"/>
                        </a:rPr>
                        <m:t>？</m:t>
                      </m:r>
                    </m:oMath>
                  </a14:m>
                  <a:endParaRPr lang="zh-CN" altLang="en-US" sz="2600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626" y="2890968"/>
                  <a:ext cx="6133329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1009" t="-12941" b="-329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1174" y="2619207"/>
              <a:ext cx="1210975" cy="1210975"/>
            </a:xfrm>
            <a:prstGeom prst="rect">
              <a:avLst/>
            </a:prstGeom>
          </p:spPr>
        </p:pic>
      </p:grpSp>
      <p:sp>
        <p:nvSpPr>
          <p:cNvPr id="27" name="文本框 26"/>
          <p:cNvSpPr txBox="1"/>
          <p:nvPr/>
        </p:nvSpPr>
        <p:spPr>
          <a:xfrm>
            <a:off x="1801657" y="3391720"/>
            <a:ext cx="1083317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600" dirty="0" smtClean="0">
                <a:latin typeface="Cambria Math" panose="02040503050406030204" pitchFamily="18" charset="0"/>
                <a:ea typeface="+mn-ea"/>
                <a:sym typeface="Wingdings" panose="05000000000000000000" pitchFamily="2" charset="2"/>
              </a:rPr>
              <a:t>不一定</a:t>
            </a:r>
            <a:endParaRPr lang="zh-CN" altLang="en-US" sz="2600" dirty="0">
              <a:latin typeface="Cambria Math" panose="02040503050406030204" pitchFamily="18" charset="0"/>
              <a:ea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488012" y="4507905"/>
            <a:ext cx="1103751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600" dirty="0" smtClean="0">
                <a:latin typeface="Cambria Math" panose="02040503050406030204" pitchFamily="18" charset="0"/>
                <a:ea typeface="+mn-ea"/>
                <a:sym typeface="Wingdings" panose="05000000000000000000" pitchFamily="2" charset="2"/>
              </a:rPr>
              <a:t>反例：</a:t>
            </a:r>
            <a:endParaRPr lang="zh-CN" altLang="en-US" sz="2600" dirty="0">
              <a:latin typeface="Cambria Math" panose="02040503050406030204" pitchFamily="18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2343315" y="4107474"/>
                <a:ext cx="3070199" cy="11503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n-ea"/>
                        </a:rPr>
                        <m:t>≠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n-ea"/>
                        </a:rPr>
                        <m:t>𝑂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315" y="4107474"/>
                <a:ext cx="3070199" cy="115038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2484242" y="5509061"/>
                <a:ext cx="3144451" cy="5245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600" i="1" dirty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n-ea"/>
                        </a:rPr>
                        <m:t>0,∀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n-ea"/>
                        </a:rPr>
                        <m:t>𝑖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n-ea"/>
                        </a:rPr>
                        <m:t>𝑗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n-ea"/>
                        </a:rPr>
                        <m:t>=1,2,3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242" y="5509061"/>
                <a:ext cx="3144451" cy="52456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484242" y="6218269"/>
                <a:ext cx="128464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zh-CN" sz="2600" b="0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zh-CN" sz="2600" b="0" i="1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𝑂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242" y="6218269"/>
                <a:ext cx="1284647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>
            <a:off x="0" y="227687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6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9" grpId="0"/>
      <p:bldP spid="40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9"/>
          <p:cNvGrpSpPr>
            <a:grpSpLocks/>
          </p:cNvGrpSpPr>
          <p:nvPr/>
        </p:nvGrpSpPr>
        <p:grpSpPr bwMode="auto">
          <a:xfrm>
            <a:off x="1016527" y="926484"/>
            <a:ext cx="6233061" cy="1895731"/>
            <a:chOff x="1072294" y="1822997"/>
            <a:chExt cx="6233105" cy="1515112"/>
          </a:xfrm>
        </p:grpSpPr>
        <p:sp>
          <p:nvSpPr>
            <p:cNvPr id="9" name="圆角矩形 8"/>
            <p:cNvSpPr/>
            <p:nvPr/>
          </p:nvSpPr>
          <p:spPr>
            <a:xfrm>
              <a:off x="1072294" y="2149936"/>
              <a:ext cx="6233105" cy="118817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流程图: 终止 7"/>
            <p:cNvSpPr/>
            <p:nvPr/>
          </p:nvSpPr>
          <p:spPr>
            <a:xfrm>
              <a:off x="1261691" y="1822997"/>
              <a:ext cx="1928825" cy="468673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推论 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3-1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1205923" y="1454701"/>
                <a:ext cx="3231824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若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方阵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满足，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5923" y="1454701"/>
                <a:ext cx="3231824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3019" b="-132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700974" y="1564621"/>
                <a:ext cx="1280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974" y="1564621"/>
                <a:ext cx="1280030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3.1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可逆矩阵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10"/>
              <p:cNvSpPr txBox="1">
                <a:spLocks noChangeArrowheads="1"/>
              </p:cNvSpPr>
              <p:nvPr/>
            </p:nvSpPr>
            <p:spPr bwMode="auto">
              <a:xfrm>
                <a:off x="1205923" y="2026286"/>
                <a:ext cx="5261206" cy="6588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、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都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可逆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𝟏</m:t>
                        </m:r>
                      </m:sup>
                    </m:sSup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𝑩</m:t>
                    </m:r>
                    <m:sSup>
                      <m:sSupPr>
                        <m:ctrlP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𝑩</m:t>
                        </m:r>
                      </m:e>
                      <m:sup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𝟏</m:t>
                        </m:r>
                      </m:sup>
                    </m:sSup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𝑨</m:t>
                    </m:r>
                  </m:oMath>
                </a14:m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5923" y="2026286"/>
                <a:ext cx="5261206" cy="658835"/>
              </a:xfrm>
              <a:prstGeom prst="rect">
                <a:avLst/>
              </a:prstGeom>
              <a:blipFill rotWithShape="0">
                <a:blip r:embed="rId5"/>
                <a:stretch>
                  <a:fillRect l="-1854" b="-120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862281" y="3054616"/>
                <a:ext cx="421128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定义的要求：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𝐵𝐴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281" y="3054616"/>
                <a:ext cx="4211281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2171" b="-25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图片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425" y="4381315"/>
            <a:ext cx="2384575" cy="2420888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36" y="378904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874688" y="4758503"/>
                <a:ext cx="389429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在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等式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两边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取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行列式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可得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，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88" y="4758503"/>
                <a:ext cx="3894294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565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1495519" y="5586931"/>
                <a:ext cx="41479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𝐴𝐵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|=|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519" y="5586931"/>
                <a:ext cx="4147988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下箭头 43"/>
          <p:cNvSpPr/>
          <p:nvPr/>
        </p:nvSpPr>
        <p:spPr>
          <a:xfrm rot="16200000">
            <a:off x="1869981" y="6308112"/>
            <a:ext cx="286331" cy="478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1981438" y="6356111"/>
                <a:ext cx="202924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≠0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438" y="6356111"/>
                <a:ext cx="2029242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 45"/>
          <p:cNvSpPr/>
          <p:nvPr/>
        </p:nvSpPr>
        <p:spPr>
          <a:xfrm>
            <a:off x="3089593" y="401260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n-ea"/>
                <a:ea typeface="+mn-ea"/>
              </a:rPr>
              <a:t>根据</a:t>
            </a:r>
            <a:r>
              <a:rPr lang="zh-CN" altLang="en-US" sz="2400" dirty="0" smtClean="0">
                <a:latin typeface="+mn-ea"/>
                <a:ea typeface="+mn-ea"/>
              </a:rPr>
              <a:t>假设有，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4930805" y="4008503"/>
                <a:ext cx="10777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𝐴𝐵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𝐸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805" y="4008503"/>
                <a:ext cx="1077731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6780" r="-452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3228405" y="6356111"/>
                <a:ext cx="202924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≠0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405" y="6356111"/>
                <a:ext cx="2029242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10"/>
              <p:cNvSpPr txBox="1">
                <a:spLocks noChangeArrowheads="1"/>
              </p:cNvSpPr>
              <p:nvPr/>
            </p:nvSpPr>
            <p:spPr bwMode="auto">
              <a:xfrm>
                <a:off x="4831901" y="6155872"/>
                <a:ext cx="241618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、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都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可逆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9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31901" y="6155872"/>
                <a:ext cx="2416189" cy="646331"/>
              </a:xfrm>
              <a:prstGeom prst="rect">
                <a:avLst/>
              </a:prstGeom>
              <a:blipFill rotWithShape="0">
                <a:blip r:embed="rId13"/>
                <a:stretch>
                  <a:fillRect l="-4040" b="-132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517547" y="3991396"/>
            <a:ext cx="2428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证明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可逆性）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531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5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1" grpId="0"/>
      <p:bldP spid="2" grpId="0"/>
      <p:bldP spid="26" grpId="0"/>
      <p:bldP spid="28" grpId="0"/>
      <p:bldP spid="41" grpId="0"/>
      <p:bldP spid="42" grpId="0"/>
      <p:bldP spid="44" grpId="0" animBg="1"/>
      <p:bldP spid="45" grpId="0"/>
      <p:bldP spid="46" grpId="0"/>
      <p:bldP spid="47" grpId="0"/>
      <p:bldP spid="48" grpId="0"/>
      <p:bldP spid="49" grpId="0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121668" y="675581"/>
                <a:ext cx="3231824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若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方阵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满足，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668" y="675581"/>
                <a:ext cx="3231824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3019" b="-132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555776" y="793296"/>
                <a:ext cx="1280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793296"/>
                <a:ext cx="1280030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3.1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可逆矩阵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10"/>
              <p:cNvSpPr txBox="1">
                <a:spLocks noChangeArrowheads="1"/>
              </p:cNvSpPr>
              <p:nvPr/>
            </p:nvSpPr>
            <p:spPr bwMode="auto">
              <a:xfrm>
                <a:off x="3811357" y="665162"/>
                <a:ext cx="5261206" cy="6588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、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都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可逆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𝟏</m:t>
                        </m:r>
                      </m:sup>
                    </m:sSup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𝑩</m:t>
                    </m:r>
                    <m:sSup>
                      <m:sSupPr>
                        <m:ctrlP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𝑩</m:t>
                        </m:r>
                      </m:e>
                      <m:sup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𝟏</m:t>
                        </m:r>
                      </m:sup>
                    </m:sSup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𝑨</m:t>
                    </m:r>
                  </m:oMath>
                </a14:m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1357" y="665162"/>
                <a:ext cx="5261206" cy="658835"/>
              </a:xfrm>
              <a:prstGeom prst="rect">
                <a:avLst/>
              </a:prstGeom>
              <a:blipFill rotWithShape="0">
                <a:blip r:embed="rId5"/>
                <a:stretch>
                  <a:fillRect l="-1738" b="-120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图片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425" y="4381315"/>
            <a:ext cx="2384575" cy="2420888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36" y="378904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157064" y="3926915"/>
            <a:ext cx="3231824" cy="59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方阵</a:t>
            </a:r>
            <a:r>
              <a:rPr lang="zh-CN" altLang="en-US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的要求是必要的：</a:t>
            </a:r>
            <a:endParaRPr lang="zh-CN" altLang="en-US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23" name="TextBox 10"/>
          <p:cNvSpPr txBox="1">
            <a:spLocks noChangeArrowheads="1"/>
          </p:cNvSpPr>
          <p:nvPr/>
        </p:nvSpPr>
        <p:spPr bwMode="auto">
          <a:xfrm>
            <a:off x="461845" y="4635332"/>
            <a:ext cx="1267050" cy="59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反例：</a:t>
            </a:r>
            <a:endParaRPr lang="zh-CN" altLang="en-US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371930" y="4739462"/>
                <a:ext cx="2218491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930" y="4739462"/>
                <a:ext cx="2218491" cy="7081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447001" y="4516948"/>
                <a:ext cx="1773241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001" y="4516948"/>
                <a:ext cx="1773241" cy="106894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016527" y="5733256"/>
                <a:ext cx="3370218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527" y="5733256"/>
                <a:ext cx="3370218" cy="106894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216669" y="5913657"/>
                <a:ext cx="1456744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669" y="5913657"/>
                <a:ext cx="1456744" cy="7081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/>
          <p:cNvSpPr/>
          <p:nvPr/>
        </p:nvSpPr>
        <p:spPr>
          <a:xfrm>
            <a:off x="4803633" y="5895819"/>
            <a:ext cx="265593" cy="395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207442" y="5996764"/>
            <a:ext cx="211246" cy="333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754518" y="6229455"/>
            <a:ext cx="265593" cy="395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233857" y="6269846"/>
            <a:ext cx="184831" cy="342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10"/>
          <p:cNvSpPr txBox="1">
            <a:spLocks noChangeArrowheads="1"/>
          </p:cNvSpPr>
          <p:nvPr/>
        </p:nvSpPr>
        <p:spPr bwMode="auto">
          <a:xfrm>
            <a:off x="5102383" y="4680046"/>
            <a:ext cx="2343860" cy="59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显然不是可逆阵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5468306" y="6039472"/>
                <a:ext cx="9027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306" y="6039472"/>
                <a:ext cx="902747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>
            <a:off x="6438635" y="1254961"/>
            <a:ext cx="2250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1048242" y="1734811"/>
                <a:ext cx="16868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242" y="1734811"/>
                <a:ext cx="1686872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610" r="-2166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4286250" y="2314740"/>
                <a:ext cx="14126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50" y="2314740"/>
                <a:ext cx="1412694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293" r="-3448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2701636" y="1725083"/>
                <a:ext cx="31227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636" y="1725083"/>
                <a:ext cx="3122713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391" r="-1563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10"/>
              <p:cNvSpPr txBox="1">
                <a:spLocks noChangeArrowheads="1"/>
              </p:cNvSpPr>
              <p:nvPr/>
            </p:nvSpPr>
            <p:spPr bwMode="auto">
              <a:xfrm>
                <a:off x="5823658" y="2128951"/>
                <a:ext cx="1617356" cy="6588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𝟏</m:t>
                        </m:r>
                      </m:sup>
                    </m:sSup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𝑩</m:t>
                    </m:r>
                  </m:oMath>
                </a14:m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3658" y="2128951"/>
                <a:ext cx="1617356" cy="658835"/>
              </a:xfrm>
              <a:prstGeom prst="rect">
                <a:avLst/>
              </a:prstGeom>
              <a:blipFill rotWithShape="0">
                <a:blip r:embed="rId15"/>
                <a:stretch>
                  <a:fillRect l="-5639" r="-752" b="-120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981304" y="2819048"/>
                <a:ext cx="56522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𝐸𝐵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304" y="2819048"/>
                <a:ext cx="5652253" cy="46166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10"/>
              <p:cNvSpPr txBox="1">
                <a:spLocks noChangeArrowheads="1"/>
              </p:cNvSpPr>
              <p:nvPr/>
            </p:nvSpPr>
            <p:spPr bwMode="auto">
              <a:xfrm>
                <a:off x="4390975" y="3173273"/>
                <a:ext cx="2368450" cy="6588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因此，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𝑩</m:t>
                        </m:r>
                      </m:e>
                      <m:sup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𝟏</m:t>
                        </m:r>
                      </m:sup>
                    </m:sSup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𝑨</m:t>
                    </m:r>
                  </m:oMath>
                </a14:m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0975" y="3173273"/>
                <a:ext cx="2368450" cy="658835"/>
              </a:xfrm>
              <a:prstGeom prst="rect">
                <a:avLst/>
              </a:prstGeom>
              <a:blipFill rotWithShape="0">
                <a:blip r:embed="rId17"/>
                <a:stretch>
                  <a:fillRect l="-3856" b="-120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157064" y="270589"/>
            <a:ext cx="18004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推论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3-1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证明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958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7" grpId="0"/>
      <p:bldP spid="6" grpId="0"/>
      <p:bldP spid="33" grpId="0" animBg="1"/>
      <p:bldP spid="34" grpId="0" animBg="1"/>
      <p:bldP spid="37" grpId="0" animBg="1"/>
      <p:bldP spid="38" grpId="0" animBg="1"/>
      <p:bldP spid="39" grpId="0"/>
      <p:bldP spid="40" grpId="0"/>
      <p:bldP spid="29" grpId="0"/>
      <p:bldP spid="30" grpId="0"/>
      <p:bldP spid="31" grpId="0"/>
      <p:bldP spid="32" grpId="0"/>
      <p:bldP spid="35" grpId="0"/>
      <p:bldP spid="4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762926" y="1617724"/>
            <a:ext cx="5969314" cy="2023496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836321" y="4225694"/>
            <a:ext cx="5969314" cy="2023496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1460279" y="4209038"/>
                <a:ext cx="3231824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若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方阵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满足，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0279" y="4209038"/>
                <a:ext cx="3231824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3019" b="-132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922922" y="4312372"/>
                <a:ext cx="1280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922" y="4312372"/>
                <a:ext cx="1280030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3.1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可逆矩阵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矩形 27"/>
          <p:cNvSpPr/>
          <p:nvPr/>
        </p:nvSpPr>
        <p:spPr>
          <a:xfrm>
            <a:off x="925390" y="431598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二、</a:t>
            </a:r>
            <a:endParaRPr lang="zh-CN" altLang="en-US" sz="2800" dirty="0"/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421693" y="632721"/>
            <a:ext cx="46806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判断可逆性与求逆阵的两个方法</a:t>
            </a:r>
            <a:r>
              <a:rPr lang="zh-CN" altLang="en-US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：</a:t>
            </a:r>
            <a:endParaRPr lang="zh-CN" altLang="en-US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10"/>
              <p:cNvSpPr txBox="1">
                <a:spLocks noChangeArrowheads="1"/>
              </p:cNvSpPr>
              <p:nvPr/>
            </p:nvSpPr>
            <p:spPr bwMode="auto">
              <a:xfrm>
                <a:off x="1488854" y="4688650"/>
                <a:ext cx="5261206" cy="6588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、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都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可逆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𝟏</m:t>
                        </m:r>
                      </m:sup>
                    </m:sSup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𝑩</m:t>
                    </m:r>
                    <m:sSup>
                      <m:sSupPr>
                        <m:ctrlP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𝑩</m:t>
                        </m:r>
                      </m:e>
                      <m:sup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𝟏</m:t>
                        </m:r>
                      </m:sup>
                    </m:sSup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𝑨</m:t>
                    </m:r>
                  </m:oMath>
                </a14:m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9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8854" y="4688650"/>
                <a:ext cx="5261206" cy="658835"/>
              </a:xfrm>
              <a:prstGeom prst="rect">
                <a:avLst/>
              </a:prstGeom>
              <a:blipFill rotWithShape="0">
                <a:blip r:embed="rId5"/>
                <a:stretch>
                  <a:fillRect l="-1738" b="-120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1371210" y="1639053"/>
            <a:ext cx="4790799" cy="766941"/>
            <a:chOff x="1371929" y="1407543"/>
            <a:chExt cx="4790799" cy="7669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1371929" y="1445149"/>
                  <a:ext cx="4301483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≠0</m:t>
                      </m:r>
                    </m:oMath>
                  </a14:m>
                  <a:r>
                    <a:rPr lang="en-US" altLang="zh-CN" sz="24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,</a:t>
                  </a:r>
                  <a:r>
                    <a:rPr lang="zh-CN" altLang="en-US" sz="24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则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</m:oMath>
                  </a14:m>
                  <a:r>
                    <a:rPr lang="zh-CN" altLang="en-US" sz="24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为可逆阵，且</a:t>
                  </a:r>
                  <a:endPara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39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71929" y="1445149"/>
                  <a:ext cx="4301483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20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4802419" y="1407543"/>
                  <a:ext cx="1360309" cy="7669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∗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2419" y="1407543"/>
                  <a:ext cx="1360309" cy="76694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411" y="3933056"/>
            <a:ext cx="2305589" cy="2881986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836321" y="181624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一</a:t>
            </a:r>
            <a:r>
              <a:rPr lang="zh-CN" altLang="en-US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、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10"/>
              <p:cNvSpPr txBox="1">
                <a:spLocks noChangeArrowheads="1"/>
              </p:cNvSpPr>
              <p:nvPr/>
            </p:nvSpPr>
            <p:spPr bwMode="auto">
              <a:xfrm>
                <a:off x="3243876" y="2471447"/>
                <a:ext cx="1925234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计算</m:t>
                      </m:r>
                      <m:r>
                        <a:rPr lang="zh-CN" altLang="en-US" sz="20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复杂</m:t>
                      </m:r>
                    </m:oMath>
                  </m:oMathPara>
                </a14:m>
                <a:endParaRPr lang="zh-CN" altLang="en-US" sz="20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3876" y="2471447"/>
                <a:ext cx="1925234" cy="55399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10"/>
              <p:cNvSpPr txBox="1">
                <a:spLocks noChangeArrowheads="1"/>
              </p:cNvSpPr>
              <p:nvPr/>
            </p:nvSpPr>
            <p:spPr bwMode="auto">
              <a:xfrm>
                <a:off x="3555026" y="2917782"/>
                <a:ext cx="3566125" cy="507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由</m:t>
                    </m:r>
                  </m:oMath>
                </a14:m>
                <a:r>
                  <a:rPr lang="zh-CN" altLang="en-US" sz="20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初等变换的方法替代</a:t>
                </a:r>
                <a:endParaRPr lang="zh-CN" altLang="en-US" sz="20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5026" y="2917782"/>
                <a:ext cx="3566125" cy="507127"/>
              </a:xfrm>
              <a:prstGeom prst="rect">
                <a:avLst/>
              </a:prstGeom>
              <a:blipFill rotWithShape="0">
                <a:blip r:embed="rId10"/>
                <a:stretch>
                  <a:fillRect l="-513" b="-216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10"/>
              <p:cNvSpPr txBox="1">
                <a:spLocks noChangeArrowheads="1"/>
              </p:cNvSpPr>
              <p:nvPr/>
            </p:nvSpPr>
            <p:spPr bwMode="auto">
              <a:xfrm>
                <a:off x="836321" y="2447431"/>
                <a:ext cx="2718705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b="1" i="0" dirty="0" smtClean="0">
                    <a:solidFill>
                      <a:srgbClr val="FF0000"/>
                    </a:solidFill>
                    <a:latin typeface="+mj-lt"/>
                    <a:ea typeface="华文楷体" panose="02010600040101010101" pitchFamily="2" charset="-122"/>
                  </a:rPr>
                  <a:t>适用：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具体</m:t>
                    </m:r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的矩阵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3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6321" y="2447431"/>
                <a:ext cx="2718705" cy="646331"/>
              </a:xfrm>
              <a:prstGeom prst="rect">
                <a:avLst/>
              </a:prstGeom>
              <a:blipFill rotWithShape="0">
                <a:blip r:embed="rId11"/>
                <a:stretch>
                  <a:fillRect l="-3363" r="-673" b="-121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10"/>
          <p:cNvSpPr txBox="1">
            <a:spLocks noChangeArrowheads="1"/>
          </p:cNvSpPr>
          <p:nvPr/>
        </p:nvSpPr>
        <p:spPr bwMode="auto">
          <a:xfrm>
            <a:off x="936478" y="5386784"/>
            <a:ext cx="271870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i="0" dirty="0" smtClean="0">
                <a:solidFill>
                  <a:srgbClr val="FF0000"/>
                </a:solidFill>
                <a:latin typeface="+mj-lt"/>
                <a:ea typeface="华文楷体" panose="02010600040101010101" pitchFamily="2" charset="-122"/>
              </a:rPr>
              <a:t>适用：</a:t>
            </a:r>
            <a:r>
              <a:rPr lang="zh-CN" altLang="en-US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抽象的矩阵</a:t>
            </a:r>
            <a:endParaRPr lang="zh-CN" altLang="en-US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080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5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6" grpId="0" animBg="1"/>
      <p:bldP spid="16401" grpId="0"/>
      <p:bldP spid="2" grpId="0"/>
      <p:bldP spid="28" grpId="0"/>
      <p:bldP spid="22" grpId="0"/>
      <p:bldP spid="29" grpId="0"/>
      <p:bldP spid="35" grpId="0"/>
      <p:bldP spid="41" grpId="0"/>
      <p:bldP spid="42" grpId="0"/>
      <p:bldP spid="43" grpId="0"/>
      <p:bldP spid="4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2086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 逆 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52455" y="893016"/>
            <a:ext cx="8136903" cy="948086"/>
            <a:chOff x="467544" y="1061186"/>
            <a:chExt cx="8136903" cy="948086"/>
          </a:xfrm>
        </p:grpSpPr>
        <p:grpSp>
          <p:nvGrpSpPr>
            <p:cNvPr id="6" name="组合 5"/>
            <p:cNvGrpSpPr/>
            <p:nvPr/>
          </p:nvGrpSpPr>
          <p:grpSpPr>
            <a:xfrm>
              <a:off x="467544" y="1061186"/>
              <a:ext cx="8136903" cy="490264"/>
              <a:chOff x="15809" y="-21155"/>
              <a:chExt cx="4108581" cy="704815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5809" y="19960"/>
                <a:ext cx="972425" cy="6637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例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3-4</a:t>
                </a:r>
                <a:endParaRPr lang="zh-CN" altLang="en-US" sz="2400" b="1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矩形 47"/>
                  <p:cNvSpPr/>
                  <p:nvPr/>
                </p:nvSpPr>
                <p:spPr>
                  <a:xfrm>
                    <a:off x="761579" y="-21155"/>
                    <a:ext cx="3362811" cy="66370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400" dirty="0" smtClean="0">
                        <a:latin typeface="+mn-ea"/>
                        <a:ea typeface="+mn-ea"/>
                      </a:rPr>
                      <a:t>设方阵</a:t>
                    </a:r>
                    <a14:m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+mn-ea"/>
                          </a:rPr>
                          <m:t>满足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=0,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+mn-ea"/>
                          </a:rPr>
                          <m:t>证明</m:t>
                        </m:r>
                      </m:oMath>
                    </a14:m>
                    <a:r>
                      <a:rPr lang="zh-CN" altLang="en-US" sz="2400" dirty="0" smtClean="0">
                        <a:latin typeface="+mn-ea"/>
                        <a:ea typeface="+mn-ea"/>
                      </a:rPr>
                      <a:t>：</a:t>
                    </a:r>
                    <a:r>
                      <a:rPr lang="en-US" altLang="zh-CN" sz="2400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a14:m>
                    <a:r>
                      <a:rPr lang="zh-CN" altLang="en-US" sz="2400" dirty="0" smtClean="0">
                        <a:latin typeface="+mn-ea"/>
                        <a:ea typeface="+mn-ea"/>
                      </a:rPr>
                      <a:t>可逆，</a:t>
                    </a:r>
                    <a:endParaRPr lang="zh-CN" altLang="en-US" sz="2400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48" name="矩形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579" y="-21155"/>
                    <a:ext cx="3362811" cy="66370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3755" t="-9211" r="-3755" b="-302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/>
                <p:cNvSpPr/>
                <p:nvPr/>
              </p:nvSpPr>
              <p:spPr>
                <a:xfrm>
                  <a:off x="1674013" y="1547607"/>
                  <a:ext cx="2954906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400" dirty="0" smtClean="0">
                      <a:latin typeface="+mn-ea"/>
                      <a:ea typeface="+mn-ea"/>
                    </a:rPr>
                    <a:t>并</a:t>
                  </a:r>
                  <a14:m>
                    <m:oMath xmlns:m="http://schemas.openxmlformats.org/officeDocument/2006/math">
                      <m:r>
                        <a:rPr lang="zh-CN" altLang="en-US" sz="2400" b="0" i="1" dirty="0">
                          <a:latin typeface="Cambria Math" panose="02040503050406030204" pitchFamily="18" charset="0"/>
                          <a:ea typeface="+mn-ea"/>
                        </a:rPr>
                        <m:t>求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r>
                    <a:rPr lang="en-US" altLang="zh-CN" sz="2400" dirty="0" smtClean="0">
                      <a:latin typeface="+mn-ea"/>
                      <a:ea typeface="+mn-ea"/>
                    </a:rPr>
                    <a:t>.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6" name="矩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4013" y="1547607"/>
                  <a:ext cx="2954906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9211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758924" y="2102495"/>
                <a:ext cx="554760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由</a:t>
                </a:r>
                <a:r>
                  <a:rPr lang="zh-CN" altLang="en-US" sz="2400" b="1" dirty="0">
                    <a:latin typeface="+mn-ea"/>
                    <a:ea typeface="+mn-ea"/>
                  </a:rPr>
                  <a:t>推论</a:t>
                </a:r>
                <a:r>
                  <a:rPr lang="en-US" altLang="zh-CN" sz="2400" b="1" dirty="0" smtClean="0">
                    <a:latin typeface="+mn-ea"/>
                    <a:ea typeface="+mn-ea"/>
                  </a:rPr>
                  <a:t>3-1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知，只需构造矩阵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满足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zh-CN" altLang="en-US" sz="2400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924" y="2102495"/>
                <a:ext cx="5547606" cy="830997"/>
              </a:xfrm>
              <a:prstGeom prst="rect">
                <a:avLst/>
              </a:prstGeom>
              <a:blipFill rotWithShape="0">
                <a:blip r:embed="rId5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>
            <a:off x="3615116" y="1343329"/>
            <a:ext cx="218102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307094" y="3409411"/>
                <a:ext cx="39612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094" y="3409411"/>
                <a:ext cx="3961276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5508104" y="3409411"/>
                <a:ext cx="138249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+??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3409411"/>
                <a:ext cx="1382494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268370" y="3409411"/>
                <a:ext cx="76418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370" y="3409411"/>
                <a:ext cx="764184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794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3851920" y="3907406"/>
                <a:ext cx="22245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907406"/>
                <a:ext cx="2224520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213595" y="3907406"/>
                <a:ext cx="1435649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400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595" y="3907406"/>
                <a:ext cx="1435649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3942789" y="4431253"/>
                <a:ext cx="1179875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=−5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400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789" y="4431253"/>
                <a:ext cx="1179875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连接符 29"/>
          <p:cNvCxnSpPr/>
          <p:nvPr/>
        </p:nvCxnSpPr>
        <p:spPr>
          <a:xfrm>
            <a:off x="4286250" y="4342624"/>
            <a:ext cx="14552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1303336" y="3409411"/>
                <a:ext cx="1162819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2400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336" y="3409411"/>
                <a:ext cx="1162819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2969926" y="5013176"/>
                <a:ext cx="3125599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926" y="5013176"/>
                <a:ext cx="3125599" cy="78617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2898784" y="5919611"/>
                <a:ext cx="3369586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784" y="5919611"/>
                <a:ext cx="3369586" cy="78617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圆角矩形 28"/>
          <p:cNvSpPr/>
          <p:nvPr/>
        </p:nvSpPr>
        <p:spPr>
          <a:xfrm>
            <a:off x="4286250" y="3403216"/>
            <a:ext cx="2664296" cy="446335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4226302" y="4462883"/>
            <a:ext cx="896362" cy="446335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72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0" grpId="0"/>
      <p:bldP spid="23" grpId="0" animBg="1"/>
      <p:bldP spid="4" grpId="0" animBg="1"/>
      <p:bldP spid="24" grpId="0"/>
      <p:bldP spid="25" grpId="0" animBg="1"/>
      <p:bldP spid="27" grpId="0" animBg="1"/>
      <p:bldP spid="33" grpId="0" animBg="1"/>
      <p:bldP spid="34" grpId="0"/>
      <p:bldP spid="35" grpId="0"/>
      <p:bldP spid="29" grpId="0" animBg="1"/>
      <p:bldP spid="3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2086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 逆 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52455" y="893016"/>
            <a:ext cx="8136903" cy="948086"/>
            <a:chOff x="467544" y="1061186"/>
            <a:chExt cx="8136903" cy="948086"/>
          </a:xfrm>
        </p:grpSpPr>
        <p:grpSp>
          <p:nvGrpSpPr>
            <p:cNvPr id="6" name="组合 5"/>
            <p:cNvGrpSpPr/>
            <p:nvPr/>
          </p:nvGrpSpPr>
          <p:grpSpPr>
            <a:xfrm>
              <a:off x="467544" y="1061186"/>
              <a:ext cx="8136903" cy="490264"/>
              <a:chOff x="15809" y="-21155"/>
              <a:chExt cx="4108581" cy="704815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5809" y="19960"/>
                <a:ext cx="972425" cy="6637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练习：</a:t>
                </a:r>
                <a:endParaRPr lang="zh-CN" altLang="en-US" sz="2400" b="1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矩形 47"/>
                  <p:cNvSpPr/>
                  <p:nvPr/>
                </p:nvSpPr>
                <p:spPr>
                  <a:xfrm>
                    <a:off x="761579" y="-21155"/>
                    <a:ext cx="3362811" cy="66370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400" dirty="0" smtClean="0">
                        <a:latin typeface="+mn-ea"/>
                        <a:ea typeface="+mn-ea"/>
                      </a:rPr>
                      <a:t>设方阵</a:t>
                    </a:r>
                    <a14:m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+mn-ea"/>
                          </a:rPr>
                          <m:t>满足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=0,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+mn-ea"/>
                          </a:rPr>
                          <m:t>证明</m:t>
                        </m:r>
                      </m:oMath>
                    </a14:m>
                    <a:r>
                      <a:rPr lang="zh-CN" altLang="en-US" sz="2400" dirty="0" smtClean="0">
                        <a:latin typeface="+mn-ea"/>
                        <a:ea typeface="+mn-ea"/>
                      </a:rPr>
                      <a:t>：</a:t>
                    </a:r>
                    <a:r>
                      <a:rPr lang="en-US" altLang="zh-CN" sz="2400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a14:m>
                    <a:r>
                      <a:rPr lang="zh-CN" altLang="en-US" sz="2400" dirty="0" smtClean="0">
                        <a:latin typeface="+mn-ea"/>
                        <a:ea typeface="+mn-ea"/>
                      </a:rPr>
                      <a:t>可逆，</a:t>
                    </a:r>
                    <a:endParaRPr lang="zh-CN" altLang="en-US" sz="2400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48" name="矩形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579" y="-21155"/>
                    <a:ext cx="3362811" cy="66370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3755" t="-9211" r="-3755" b="-302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/>
                <p:cNvSpPr/>
                <p:nvPr/>
              </p:nvSpPr>
              <p:spPr>
                <a:xfrm>
                  <a:off x="1674013" y="1547607"/>
                  <a:ext cx="2954906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400" dirty="0" smtClean="0">
                      <a:latin typeface="+mn-ea"/>
                      <a:ea typeface="+mn-ea"/>
                    </a:rPr>
                    <a:t>并</a:t>
                  </a:r>
                  <a14:m>
                    <m:oMath xmlns:m="http://schemas.openxmlformats.org/officeDocument/2006/math">
                      <m:r>
                        <a:rPr lang="zh-CN" altLang="en-US" sz="2400" b="0" i="1" dirty="0">
                          <a:latin typeface="Cambria Math" panose="02040503050406030204" pitchFamily="18" charset="0"/>
                          <a:ea typeface="+mn-ea"/>
                        </a:rPr>
                        <m:t>求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r>
                    <a:rPr lang="en-US" altLang="zh-CN" sz="2400" dirty="0" smtClean="0">
                      <a:latin typeface="+mn-ea"/>
                      <a:ea typeface="+mn-ea"/>
                    </a:rPr>
                    <a:t>.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6" name="矩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4013" y="1547607"/>
                  <a:ext cx="2954906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9211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758924" y="2102495"/>
                <a:ext cx="554760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由</a:t>
                </a:r>
                <a:r>
                  <a:rPr lang="zh-CN" altLang="en-US" sz="2400" b="1" dirty="0">
                    <a:latin typeface="+mn-ea"/>
                    <a:ea typeface="+mn-ea"/>
                  </a:rPr>
                  <a:t>推论</a:t>
                </a:r>
                <a:r>
                  <a:rPr lang="en-US" altLang="zh-CN" sz="2400" b="1" dirty="0" smtClean="0">
                    <a:latin typeface="+mn-ea"/>
                    <a:ea typeface="+mn-ea"/>
                  </a:rPr>
                  <a:t>3-1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知，只需构造矩阵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满足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zh-CN" altLang="en-US" sz="2400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924" y="2102495"/>
                <a:ext cx="5547606" cy="830997"/>
              </a:xfrm>
              <a:prstGeom prst="rect">
                <a:avLst/>
              </a:prstGeom>
              <a:blipFill rotWithShape="0">
                <a:blip r:embed="rId5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>
            <a:off x="3615116" y="1343329"/>
            <a:ext cx="218102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307094" y="3409411"/>
                <a:ext cx="39612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094" y="3409411"/>
                <a:ext cx="3961276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5508104" y="3409411"/>
                <a:ext cx="138249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−??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3409411"/>
                <a:ext cx="1382494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268370" y="3409411"/>
                <a:ext cx="76418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370" y="3409411"/>
                <a:ext cx="764184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794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3851920" y="3907406"/>
                <a:ext cx="22245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907406"/>
                <a:ext cx="2224520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213596" y="3907406"/>
                <a:ext cx="1435649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400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596" y="3907406"/>
                <a:ext cx="1435649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3942789" y="4431253"/>
                <a:ext cx="1179875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=−7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400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789" y="4431253"/>
                <a:ext cx="1179875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连接符 29"/>
          <p:cNvCxnSpPr/>
          <p:nvPr/>
        </p:nvCxnSpPr>
        <p:spPr>
          <a:xfrm>
            <a:off x="4286250" y="4342624"/>
            <a:ext cx="14552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1303336" y="3409411"/>
                <a:ext cx="1162819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2400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336" y="3409411"/>
                <a:ext cx="1162819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2969926" y="5013176"/>
                <a:ext cx="3125599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926" y="5013176"/>
                <a:ext cx="3125599" cy="78617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2898784" y="5919611"/>
                <a:ext cx="3369586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784" y="5919611"/>
                <a:ext cx="3369586" cy="78617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33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0" grpId="0"/>
      <p:bldP spid="23" grpId="0" animBg="1"/>
      <p:bldP spid="4" grpId="0" animBg="1"/>
      <p:bldP spid="24" grpId="0"/>
      <p:bldP spid="25" grpId="0" animBg="1"/>
      <p:bldP spid="27" grpId="0" animBg="1"/>
      <p:bldP spid="33" grpId="0" animBg="1"/>
      <p:bldP spid="34" grpId="0"/>
      <p:bldP spid="3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38511" y="1388888"/>
            <a:ext cx="5969314" cy="25412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3.1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可逆矩阵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421693" y="632721"/>
            <a:ext cx="46806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可逆阵的</a:t>
            </a:r>
            <a:r>
              <a:rPr lang="zh-CN" alt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性质</a:t>
            </a:r>
            <a:r>
              <a:rPr lang="zh-CN" altLang="en-US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：</a:t>
            </a:r>
            <a:endParaRPr lang="zh-CN" altLang="en-US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411" y="3933056"/>
            <a:ext cx="2305589" cy="2881986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845774" y="1379715"/>
            <a:ext cx="2470076" cy="646331"/>
            <a:chOff x="877789" y="1676659"/>
            <a:chExt cx="2470076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1371211" y="1676659"/>
                  <a:ext cx="1976654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(</m:t>
                                </m:r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oMath>
                    </m:oMathPara>
                  </a14:m>
                  <a:endPara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39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71211" y="1676659"/>
                  <a:ext cx="1976654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矩形 34"/>
            <p:cNvSpPr/>
            <p:nvPr/>
          </p:nvSpPr>
          <p:spPr>
            <a:xfrm>
              <a:off x="877789" y="1807765"/>
              <a:ext cx="6110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Cambria Math" panose="02040503050406030204" pitchFamily="18" charset="0"/>
                  <a:ea typeface="华文楷体" panose="02010600040101010101" pitchFamily="2" charset="-122"/>
                </a:rPr>
                <a:t>(1)</a:t>
              </a:r>
              <a:endParaRPr lang="zh-CN" altLang="en-US" sz="2400" dirty="0">
                <a:latin typeface="Cambria Math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67236" y="2100466"/>
            <a:ext cx="2921727" cy="461665"/>
            <a:chOff x="899251" y="2397410"/>
            <a:chExt cx="2921727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1528363" y="2423736"/>
                  <a:ext cx="229261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(</m:t>
                                </m:r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363" y="2423736"/>
                  <a:ext cx="229261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244" r="-796" b="-3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矩形 23"/>
            <p:cNvSpPr/>
            <p:nvPr/>
          </p:nvSpPr>
          <p:spPr>
            <a:xfrm>
              <a:off x="899251" y="2397410"/>
              <a:ext cx="6110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Cambria Math" panose="02040503050406030204" pitchFamily="18" charset="0"/>
                  <a:ea typeface="华文楷体" panose="02010600040101010101" pitchFamily="2" charset="-122"/>
                </a:rPr>
                <a:t>(2)</a:t>
              </a:r>
              <a:endParaRPr lang="zh-CN" altLang="en-US" sz="2400" dirty="0">
                <a:latin typeface="Cambria Math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68355" y="2657004"/>
            <a:ext cx="4202013" cy="461665"/>
            <a:chOff x="899251" y="2397410"/>
            <a:chExt cx="4202013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1528363" y="2423736"/>
                  <a:ext cx="357290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𝑘𝐴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sz="2400" i="1" dirty="0" smtClean="0">
                      <a:latin typeface="Cambria Math" panose="02040503050406030204" pitchFamily="18" charset="0"/>
                      <a:ea typeface="+mn-ea"/>
                    </a:rPr>
                    <a:t>,   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𝑘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≠0</m:t>
                      </m:r>
                    </m:oMath>
                  </a14:m>
                  <a:endParaRPr lang="zh-CN" altLang="en-US" sz="2400" i="1" dirty="0"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363" y="2423736"/>
                  <a:ext cx="357290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096" t="-24590" r="-171" b="-491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矩形 29"/>
            <p:cNvSpPr/>
            <p:nvPr/>
          </p:nvSpPr>
          <p:spPr>
            <a:xfrm>
              <a:off x="899251" y="2397410"/>
              <a:ext cx="6110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Cambria Math" panose="02040503050406030204" pitchFamily="18" charset="0"/>
                  <a:ea typeface="华文楷体" panose="02010600040101010101" pitchFamily="2" charset="-122"/>
                </a:rPr>
                <a:t>(3)</a:t>
              </a:r>
              <a:endParaRPr lang="zh-CN" altLang="en-US" sz="2400" dirty="0">
                <a:latin typeface="Cambria Math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02939" y="3206009"/>
            <a:ext cx="2994568" cy="461665"/>
            <a:chOff x="899251" y="2397410"/>
            <a:chExt cx="2994568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1528363" y="2423736"/>
                  <a:ext cx="236545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𝐴𝐵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363" y="2423736"/>
                  <a:ext cx="236545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124" r="-773" b="-377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矩形 35"/>
            <p:cNvSpPr/>
            <p:nvPr/>
          </p:nvSpPr>
          <p:spPr>
            <a:xfrm>
              <a:off x="899251" y="2397410"/>
              <a:ext cx="6110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Cambria Math" panose="02040503050406030204" pitchFamily="18" charset="0"/>
                  <a:ea typeface="华文楷体" panose="02010600040101010101" pitchFamily="2" charset="-122"/>
                </a:rPr>
                <a:t>(4)</a:t>
              </a:r>
              <a:endParaRPr lang="zh-CN" altLang="en-US" sz="2400" dirty="0">
                <a:latin typeface="Cambria Math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37" name="TextBox 10"/>
          <p:cNvSpPr txBox="1">
            <a:spLocks noChangeArrowheads="1"/>
          </p:cNvSpPr>
          <p:nvPr/>
        </p:nvSpPr>
        <p:spPr bwMode="auto">
          <a:xfrm>
            <a:off x="859880" y="4083457"/>
            <a:ext cx="46806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由定理</a:t>
            </a:r>
            <a:r>
              <a:rPr lang="en-US" altLang="zh-CN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3-3</a:t>
            </a:r>
            <a:r>
              <a:rPr lang="zh-CN" altLang="en-US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，只需验证</a:t>
            </a:r>
            <a:r>
              <a:rPr lang="en-US" altLang="zh-CN" sz="2400" i="1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AB=E</a:t>
            </a:r>
            <a:r>
              <a:rPr lang="zh-CN" altLang="en-US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：</a:t>
            </a:r>
            <a:endParaRPr lang="zh-CN" altLang="en-US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701441" y="4993719"/>
            <a:ext cx="1958963" cy="461665"/>
            <a:chOff x="899251" y="2397410"/>
            <a:chExt cx="1958963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/>
                <p:cNvSpPr txBox="1"/>
                <p:nvPr/>
              </p:nvSpPr>
              <p:spPr>
                <a:xfrm>
                  <a:off x="1528363" y="2423736"/>
                  <a:ext cx="132985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(</m:t>
                                </m:r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0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363" y="2423736"/>
                  <a:ext cx="1329851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5046" r="-1376" b="-377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矩形 43"/>
            <p:cNvSpPr/>
            <p:nvPr/>
          </p:nvSpPr>
          <p:spPr>
            <a:xfrm>
              <a:off x="899251" y="2397410"/>
              <a:ext cx="6110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Cambria Math" panose="02040503050406030204" pitchFamily="18" charset="0"/>
                  <a:ea typeface="华文楷体" panose="02010600040101010101" pitchFamily="2" charset="-122"/>
                </a:rPr>
                <a:t>(2)</a:t>
              </a:r>
              <a:endParaRPr lang="zh-CN" altLang="en-US" sz="2400" dirty="0">
                <a:latin typeface="Cambria Math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4198328" y="5020045"/>
                <a:ext cx="15194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328" y="5020045"/>
                <a:ext cx="1519455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606" r="-3213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组合 47"/>
          <p:cNvGrpSpPr/>
          <p:nvPr/>
        </p:nvGrpSpPr>
        <p:grpSpPr>
          <a:xfrm>
            <a:off x="701441" y="5588890"/>
            <a:ext cx="2612190" cy="461665"/>
            <a:chOff x="899251" y="2397410"/>
            <a:chExt cx="2612190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/>
                <p:cNvSpPr txBox="1"/>
                <p:nvPr/>
              </p:nvSpPr>
              <p:spPr>
                <a:xfrm>
                  <a:off x="1510316" y="2443576"/>
                  <a:ext cx="20011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𝐴𝐵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)(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0316" y="2443576"/>
                  <a:ext cx="200112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863" r="-5167" b="-377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矩形 49"/>
            <p:cNvSpPr/>
            <p:nvPr/>
          </p:nvSpPr>
          <p:spPr>
            <a:xfrm>
              <a:off x="899251" y="2397410"/>
              <a:ext cx="6110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Cambria Math" panose="02040503050406030204" pitchFamily="18" charset="0"/>
                  <a:ea typeface="华文楷体" panose="02010600040101010101" pitchFamily="2" charset="-122"/>
                </a:rPr>
                <a:t>(4)</a:t>
              </a:r>
              <a:endParaRPr lang="zh-CN" altLang="en-US" sz="2400" dirty="0">
                <a:latin typeface="Cambria Math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6625972" y="5643506"/>
                <a:ext cx="5864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972" y="5643506"/>
                <a:ext cx="586443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5208" r="-9375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560512" y="4972233"/>
                <a:ext cx="16954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512" y="4972233"/>
                <a:ext cx="1695464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3289093" y="5635056"/>
                <a:ext cx="33601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𝐴𝐸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093" y="5635056"/>
                <a:ext cx="3360151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544" r="-363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10"/>
              <p:cNvSpPr txBox="1">
                <a:spLocks noChangeArrowheads="1"/>
              </p:cNvSpPr>
              <p:nvPr/>
            </p:nvSpPr>
            <p:spPr bwMode="auto">
              <a:xfrm>
                <a:off x="2494000" y="619673"/>
                <a:ext cx="3223783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𝑨</m:t>
                    </m:r>
                    <m:r>
                      <a:rPr lang="en-US" altLang="zh-CN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𝑩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同阶可逆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时有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4000" y="619673"/>
                <a:ext cx="3223783" cy="646331"/>
              </a:xfrm>
              <a:prstGeom prst="rect">
                <a:avLst/>
              </a:prstGeom>
              <a:blipFill>
                <a:blip r:embed="rId14"/>
                <a:stretch>
                  <a:fillRect l="-2836" b="-132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圆角矩形标注 41"/>
              <p:cNvSpPr/>
              <p:nvPr/>
            </p:nvSpPr>
            <p:spPr>
              <a:xfrm>
                <a:off x="4788024" y="1207998"/>
                <a:ext cx="2873021" cy="696525"/>
              </a:xfrm>
              <a:prstGeom prst="wedgeRoundRectCallout">
                <a:avLst>
                  <a:gd name="adj1" fmla="val -86639"/>
                  <a:gd name="adj2" fmla="val 101077"/>
                  <a:gd name="adj3" fmla="val 16667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rgbClr val="FF0000"/>
                    </a:solidFill>
                  </a:rPr>
                  <a:t>验证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>
                        <a:solidFill>
                          <a:srgbClr val="FF0000"/>
                        </a:solidFill>
                      </a:rPr>
                      <m:t>否</m:t>
                    </m:r>
                    <m:sSup>
                      <m:sSupPr>
                        <m:ctrl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</a:rPr>
                  <a:t>的逆阵</a:t>
                </a:r>
                <a:endParaRPr lang="en-US" altLang="zh-CN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圆角矩形标注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207998"/>
                <a:ext cx="2873021" cy="696525"/>
              </a:xfrm>
              <a:prstGeom prst="wedgeRoundRectCallout">
                <a:avLst>
                  <a:gd name="adj1" fmla="val -86639"/>
                  <a:gd name="adj2" fmla="val 101077"/>
                  <a:gd name="adj3" fmla="val 16667"/>
                </a:avLst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圆角矩形标注 42"/>
              <p:cNvSpPr/>
              <p:nvPr/>
            </p:nvSpPr>
            <p:spPr>
              <a:xfrm>
                <a:off x="4406900" y="3446072"/>
                <a:ext cx="2873021" cy="696525"/>
              </a:xfrm>
              <a:prstGeom prst="wedgeRoundRectCallout">
                <a:avLst>
                  <a:gd name="adj1" fmla="val -84650"/>
                  <a:gd name="adj2" fmla="val -35673"/>
                  <a:gd name="adj3" fmla="val 16667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rgbClr val="FF0000"/>
                    </a:solidFill>
                  </a:rPr>
                  <a:t>验证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p>
                            <m: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>
                        <a:solidFill>
                          <a:srgbClr val="FF0000"/>
                        </a:solidFill>
                      </a:rPr>
                      <m:t>否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𝑨𝑩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</a:rPr>
                  <a:t>的逆阵</a:t>
                </a:r>
                <a:endParaRPr lang="en-US" altLang="zh-CN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圆角矩形标注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900" y="3446072"/>
                <a:ext cx="2873021" cy="696525"/>
              </a:xfrm>
              <a:prstGeom prst="wedgeRoundRectCallout">
                <a:avLst>
                  <a:gd name="adj1" fmla="val -84650"/>
                  <a:gd name="adj2" fmla="val -35673"/>
                  <a:gd name="adj3" fmla="val 16667"/>
                </a:avLst>
              </a:prstGeom>
              <a:blipFill rotWithShape="0">
                <a:blip r:embed="rId16"/>
                <a:stretch>
                  <a:fillRect b="-9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80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7" grpId="0"/>
      <p:bldP spid="47" grpId="0"/>
      <p:bldP spid="51" grpId="0"/>
      <p:bldP spid="7" grpId="0"/>
      <p:bldP spid="52" grpId="0"/>
      <p:bldP spid="41" grpId="0"/>
      <p:bldP spid="42" grpId="0" animBg="1"/>
      <p:bldP spid="4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38511" y="1388888"/>
            <a:ext cx="5969314" cy="25412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3.1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可逆矩阵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421676" y="624680"/>
            <a:ext cx="46806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可逆阵的</a:t>
            </a:r>
            <a:r>
              <a:rPr lang="zh-CN" alt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性质</a:t>
            </a:r>
            <a:r>
              <a:rPr lang="zh-CN" altLang="en-US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：</a:t>
            </a:r>
            <a:endParaRPr lang="zh-CN" altLang="en-US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411" y="3933056"/>
            <a:ext cx="2305589" cy="2881986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845774" y="1379715"/>
            <a:ext cx="2470076" cy="646331"/>
            <a:chOff x="877789" y="1676659"/>
            <a:chExt cx="2470076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1371211" y="1676659"/>
                  <a:ext cx="1976654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(</m:t>
                                </m:r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oMath>
                    </m:oMathPara>
                  </a14:m>
                  <a:endPara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39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71211" y="1676659"/>
                  <a:ext cx="1976654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矩形 34"/>
            <p:cNvSpPr/>
            <p:nvPr/>
          </p:nvSpPr>
          <p:spPr>
            <a:xfrm>
              <a:off x="877789" y="1807765"/>
              <a:ext cx="6110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Cambria Math" panose="02040503050406030204" pitchFamily="18" charset="0"/>
                  <a:ea typeface="华文楷体" panose="02010600040101010101" pitchFamily="2" charset="-122"/>
                </a:rPr>
                <a:t>(1)</a:t>
              </a:r>
              <a:endParaRPr lang="zh-CN" altLang="en-US" sz="2400" dirty="0">
                <a:latin typeface="Cambria Math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67236" y="2100466"/>
            <a:ext cx="2921727" cy="461665"/>
            <a:chOff x="899251" y="2397410"/>
            <a:chExt cx="2921727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1528363" y="2423736"/>
                  <a:ext cx="229261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(</m:t>
                                </m:r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363" y="2423736"/>
                  <a:ext cx="229261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244" r="-796" b="-3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矩形 23"/>
            <p:cNvSpPr/>
            <p:nvPr/>
          </p:nvSpPr>
          <p:spPr>
            <a:xfrm>
              <a:off x="899251" y="2397410"/>
              <a:ext cx="6110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Cambria Math" panose="02040503050406030204" pitchFamily="18" charset="0"/>
                  <a:ea typeface="华文楷体" panose="02010600040101010101" pitchFamily="2" charset="-122"/>
                </a:rPr>
                <a:t>(2)</a:t>
              </a:r>
              <a:endParaRPr lang="zh-CN" altLang="en-US" sz="2400" dirty="0">
                <a:latin typeface="Cambria Math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68355" y="2657004"/>
            <a:ext cx="4202013" cy="461665"/>
            <a:chOff x="899251" y="2397410"/>
            <a:chExt cx="4202013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1528363" y="2423736"/>
                  <a:ext cx="357290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𝑘𝐴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sz="2400" i="1" dirty="0" smtClean="0">
                      <a:latin typeface="Cambria Math" panose="02040503050406030204" pitchFamily="18" charset="0"/>
                      <a:ea typeface="+mn-ea"/>
                    </a:rPr>
                    <a:t>,   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𝑘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≠0</m:t>
                      </m:r>
                    </m:oMath>
                  </a14:m>
                  <a:endParaRPr lang="zh-CN" altLang="en-US" sz="2400" i="1" dirty="0"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363" y="2423736"/>
                  <a:ext cx="357290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096" t="-24590" r="-171" b="-491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矩形 29"/>
            <p:cNvSpPr/>
            <p:nvPr/>
          </p:nvSpPr>
          <p:spPr>
            <a:xfrm>
              <a:off x="899251" y="2397410"/>
              <a:ext cx="6110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Cambria Math" panose="02040503050406030204" pitchFamily="18" charset="0"/>
                  <a:ea typeface="华文楷体" panose="02010600040101010101" pitchFamily="2" charset="-122"/>
                </a:rPr>
                <a:t>(3)</a:t>
              </a:r>
              <a:endParaRPr lang="zh-CN" altLang="en-US" sz="2400" dirty="0">
                <a:latin typeface="Cambria Math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02939" y="3206009"/>
            <a:ext cx="2994568" cy="461665"/>
            <a:chOff x="899251" y="2397410"/>
            <a:chExt cx="2994568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1528363" y="2423736"/>
                  <a:ext cx="236545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𝐴𝐵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363" y="2423736"/>
                  <a:ext cx="236545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124" r="-773" b="-377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矩形 35"/>
            <p:cNvSpPr/>
            <p:nvPr/>
          </p:nvSpPr>
          <p:spPr>
            <a:xfrm>
              <a:off x="899251" y="2397410"/>
              <a:ext cx="6110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Cambria Math" panose="02040503050406030204" pitchFamily="18" charset="0"/>
                  <a:ea typeface="华文楷体" panose="02010600040101010101" pitchFamily="2" charset="-122"/>
                </a:rPr>
                <a:t>(4)</a:t>
              </a:r>
              <a:endParaRPr lang="zh-CN" altLang="en-US" sz="2400" dirty="0">
                <a:latin typeface="Cambria Math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10"/>
              <p:cNvSpPr txBox="1">
                <a:spLocks noChangeArrowheads="1"/>
              </p:cNvSpPr>
              <p:nvPr/>
            </p:nvSpPr>
            <p:spPr bwMode="auto">
              <a:xfrm>
                <a:off x="2494000" y="619673"/>
                <a:ext cx="3014104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𝑨</m:t>
                    </m:r>
                    <m:r>
                      <a:rPr lang="en-US" altLang="zh-CN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𝑩</m:t>
                    </m:r>
                    <m:r>
                      <a:rPr lang="zh-CN" alt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同阶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可逆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时有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4000" y="619673"/>
                <a:ext cx="3014104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3030" b="-132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下箭头 1"/>
          <p:cNvSpPr/>
          <p:nvPr/>
        </p:nvSpPr>
        <p:spPr>
          <a:xfrm>
            <a:off x="2502155" y="362057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1424533" y="3601667"/>
            <a:ext cx="2571403" cy="91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1496348" y="5102883"/>
                <a:ext cx="4418902" cy="374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⋯</m:t>
                      </m:r>
                      <m:sSubSup>
                        <m:sSub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348" y="5102883"/>
                <a:ext cx="4418902" cy="374783"/>
              </a:xfrm>
              <a:prstGeom prst="rect">
                <a:avLst/>
              </a:prstGeom>
              <a:blipFill rotWithShape="0">
                <a:blip r:embed="rId15"/>
                <a:stretch>
                  <a:fillRect l="-1931" b="-35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1688056" y="5835580"/>
                <a:ext cx="2423677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056" y="5835580"/>
                <a:ext cx="2423677" cy="37587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10"/>
              <p:cNvSpPr txBox="1">
                <a:spLocks noChangeArrowheads="1"/>
              </p:cNvSpPr>
              <p:nvPr/>
            </p:nvSpPr>
            <p:spPr bwMode="auto">
              <a:xfrm>
                <a:off x="1477954" y="4487052"/>
                <a:ext cx="4246174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0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⋯,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ea typeface="华文楷体" panose="02010600040101010101" pitchFamily="2" charset="-122"/>
                  </a:rPr>
                  <a:t>都是同阶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可逆</a:t>
                </a:r>
                <a:r>
                  <a:rPr lang="zh-CN" altLang="en-US" sz="20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时有</a:t>
                </a:r>
                <a:endParaRPr lang="zh-CN" altLang="en-US" sz="20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8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7954" y="4487052"/>
                <a:ext cx="4246174" cy="553998"/>
              </a:xfrm>
              <a:prstGeom prst="rect">
                <a:avLst/>
              </a:prstGeom>
              <a:blipFill rotWithShape="0">
                <a:blip r:embed="rId17"/>
                <a:stretch>
                  <a:fillRect l="-1435" b="-109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36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6" grpId="0"/>
      <p:bldP spid="53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4174565" y="4365134"/>
            <a:ext cx="769669" cy="501628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87988" y="836712"/>
            <a:ext cx="3518912" cy="612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600" dirty="0" smtClean="0">
                <a:latin typeface="Cambria Math" panose="02040503050406030204" pitchFamily="18" charset="0"/>
                <a:ea typeface="华文楷体" panose="02010600040101010101" pitchFamily="2" charset="-122"/>
              </a:rPr>
              <a:t>矩阵乘法</a:t>
            </a:r>
            <a:r>
              <a:rPr lang="zh-CN" altLang="en-US" sz="26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华文楷体" panose="02010600040101010101" pitchFamily="2" charset="-122"/>
              </a:rPr>
              <a:t>消去律</a:t>
            </a:r>
            <a:r>
              <a:rPr lang="zh-CN" altLang="en-US" sz="2600" dirty="0" smtClean="0">
                <a:latin typeface="Cambria Math" panose="02040503050406030204" pitchFamily="18" charset="0"/>
                <a:ea typeface="华文楷体" panose="02010600040101010101" pitchFamily="2" charset="-122"/>
              </a:rPr>
              <a:t>不成立</a:t>
            </a:r>
            <a:endParaRPr lang="zh-CN" altLang="en-US" sz="2600" dirty="0">
              <a:latin typeface="Cambria Math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3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4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3.1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可逆矩阵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083595" y="3353823"/>
                <a:ext cx="1230593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𝑎𝑏</m:t>
                      </m:r>
                      <m:r>
                        <a:rPr lang="en-US" altLang="zh-CN" sz="260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𝑎𝑐</m:t>
                      </m:r>
                    </m:oMath>
                  </m:oMathPara>
                </a14:m>
                <a:endParaRPr lang="zh-CN" altLang="en-US" sz="26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595" y="3353823"/>
                <a:ext cx="1230593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973768" y="1811677"/>
            <a:ext cx="1184940" cy="612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6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华文楷体" panose="02010600040101010101" pitchFamily="2" charset="-122"/>
              </a:rPr>
              <a:t>问题：</a:t>
            </a:r>
            <a:endParaRPr lang="zh-CN" altLang="en-US" sz="2600" b="1" dirty="0">
              <a:solidFill>
                <a:srgbClr val="FF0000"/>
              </a:solidFill>
              <a:latin typeface="Cambria Math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00019" y="1799925"/>
            <a:ext cx="4852610" cy="571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  <a:buClr>
                <a:srgbClr val="0000FF"/>
              </a:buClr>
            </a:pPr>
            <a:r>
              <a:rPr lang="zh-CN" altLang="en-US" sz="2600" b="1" dirty="0" smtClean="0">
                <a:latin typeface="Cambria Math" panose="02040503050406030204" pitchFamily="18" charset="0"/>
                <a:ea typeface="华文楷体" panose="02010600040101010101" pitchFamily="2" charset="-122"/>
              </a:rPr>
              <a:t>满足什么条件的矩阵可以消去？</a:t>
            </a:r>
            <a:endParaRPr lang="zh-CN" altLang="en-US" sz="2600" b="1" dirty="0">
              <a:latin typeface="Cambria Math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174566" y="4457611"/>
                <a:ext cx="2318007" cy="409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𝟏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𝑎𝑏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𝟏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𝑎𝑐</m:t>
                      </m:r>
                    </m:oMath>
                  </m:oMathPara>
                </a14:m>
                <a:endParaRPr lang="en-US" altLang="zh-CN" sz="2600" b="0" dirty="0" smtClean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566" y="4457611"/>
                <a:ext cx="2318007" cy="40915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48" y="1438391"/>
            <a:ext cx="1210975" cy="1210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3083594" y="3809096"/>
                <a:ext cx="88582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≠0</m:t>
                      </m:r>
                    </m:oMath>
                  </m:oMathPara>
                </a14:m>
                <a:endParaRPr lang="zh-CN" altLang="en-US" sz="26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594" y="3809096"/>
                <a:ext cx="885820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右大括号 12"/>
          <p:cNvSpPr/>
          <p:nvPr/>
        </p:nvSpPr>
        <p:spPr>
          <a:xfrm>
            <a:off x="4314188" y="3343112"/>
            <a:ext cx="307616" cy="9144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4873989" y="3729518"/>
            <a:ext cx="978408" cy="141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5936867" y="3553878"/>
                <a:ext cx="858697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𝑏</m:t>
                      </m:r>
                      <m:r>
                        <a:rPr lang="en-US" altLang="zh-CN" sz="260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𝑐</m:t>
                      </m:r>
                    </m:oMath>
                  </m:oMathPara>
                </a14:m>
                <a:endParaRPr lang="zh-CN" altLang="en-US" sz="26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867" y="3553878"/>
                <a:ext cx="858697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100911" y="4457611"/>
                <a:ext cx="1028808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1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⋅</m:t>
                      </m:r>
                      <m:r>
                        <a:rPr lang="en-US" altLang="zh-CN" sz="260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𝑏</m:t>
                      </m:r>
                      <m:r>
                        <a:rPr lang="en-US" altLang="zh-CN" sz="260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</m:oMath>
                  </m:oMathPara>
                </a14:m>
                <a:endParaRPr lang="zh-CN" altLang="en-US" sz="26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911" y="4457611"/>
                <a:ext cx="1028808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2943972" y="5640901"/>
                <a:ext cx="141115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600" b="0" i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  <m:r>
                        <a:rPr lang="en-US" altLang="zh-CN" sz="260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1</m:t>
                      </m:r>
                    </m:oMath>
                  </m:oMathPara>
                </a14:m>
                <a:endParaRPr lang="zh-CN" altLang="en-US" sz="26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972" y="5640901"/>
                <a:ext cx="1411156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5063243" y="5638578"/>
                <a:ext cx="141115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  <m:sSup>
                        <m:sSup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6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1</m:t>
                      </m:r>
                    </m:oMath>
                  </m:oMathPara>
                </a14:m>
                <a:endParaRPr lang="zh-CN" altLang="en-US" sz="26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243" y="5638578"/>
                <a:ext cx="1411156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圆角矩形标注 24"/>
              <p:cNvSpPr/>
              <p:nvPr/>
            </p:nvSpPr>
            <p:spPr>
              <a:xfrm>
                <a:off x="6637084" y="4961352"/>
                <a:ext cx="2160240" cy="612648"/>
              </a:xfrm>
              <a:prstGeom prst="wedgeRoundRectCallout">
                <a:avLst>
                  <a:gd name="adj1" fmla="val -63726"/>
                  <a:gd name="adj2" fmla="val 82400"/>
                  <a:gd name="adj3" fmla="val 16667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200" b="0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𝑏𝑎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𝑐𝑎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两边</m:t>
                    </m:r>
                  </m:oMath>
                </a14:m>
                <a:r>
                  <a:rPr lang="zh-CN" altLang="en-US" sz="2200" dirty="0" smtClean="0"/>
                  <a:t>消去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5" name="圆角矩形标注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084" y="4961352"/>
                <a:ext cx="2160240" cy="612648"/>
              </a:xfrm>
              <a:prstGeom prst="wedgeRoundRectCallout">
                <a:avLst>
                  <a:gd name="adj1" fmla="val -63726"/>
                  <a:gd name="adj2" fmla="val 82400"/>
                  <a:gd name="adj3" fmla="val 16667"/>
                </a:avLst>
              </a:prstGeom>
              <a:blipFill rotWithShape="0">
                <a:blip r:embed="rId10"/>
                <a:stretch>
                  <a:fillRect t="-12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1973768" y="2533156"/>
            <a:ext cx="2852063" cy="612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600" dirty="0" smtClean="0">
                <a:latin typeface="Cambria Math" panose="02040503050406030204" pitchFamily="18" charset="0"/>
                <a:ea typeface="华文楷体" panose="02010600040101010101" pitchFamily="2" charset="-122"/>
              </a:rPr>
              <a:t>实数乘法</a:t>
            </a:r>
            <a:r>
              <a:rPr lang="zh-CN" altLang="en-US" sz="26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华文楷体" panose="02010600040101010101" pitchFamily="2" charset="-122"/>
              </a:rPr>
              <a:t>消去律：</a:t>
            </a:r>
            <a:endParaRPr lang="zh-CN" altLang="en-US" sz="2600" dirty="0">
              <a:latin typeface="Cambria Math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34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/>
      <p:bldP spid="7" grpId="0"/>
      <p:bldP spid="9" grpId="0"/>
      <p:bldP spid="10" grpId="0"/>
      <p:bldP spid="18" grpId="0"/>
      <p:bldP spid="20" grpId="0"/>
      <p:bldP spid="13" grpId="0" animBg="1"/>
      <p:bldP spid="14" grpId="0" animBg="1"/>
      <p:bldP spid="21" grpId="0"/>
      <p:bldP spid="22" grpId="0"/>
      <p:bldP spid="23" grpId="0"/>
      <p:bldP spid="24" grpId="0"/>
      <p:bldP spid="25" grpId="0" animBg="1"/>
      <p:bldP spid="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>
            <a:off x="1429590" y="1094024"/>
            <a:ext cx="5969314" cy="79462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3.1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可逆矩阵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366" y="5178225"/>
            <a:ext cx="2525266" cy="1686878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36" y="24208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4"/>
          <p:cNvSpPr txBox="1">
            <a:spLocks noChangeArrowheads="1"/>
          </p:cNvSpPr>
          <p:nvPr/>
        </p:nvSpPr>
        <p:spPr bwMode="auto">
          <a:xfrm>
            <a:off x="1416617" y="1247471"/>
            <a:ext cx="1542405" cy="46166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注意：</a:t>
            </a:r>
            <a:endParaRPr lang="en-US" altLang="zh-CN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39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58" y="714786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4225573" y="3076184"/>
                <a:ext cx="28376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=1≠0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573" y="3076184"/>
                <a:ext cx="2837635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2641627" y="1260501"/>
            <a:ext cx="4657243" cy="461665"/>
            <a:chOff x="2641627" y="1260501"/>
            <a:chExt cx="4657243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/>
                <p:cNvSpPr/>
                <p:nvPr/>
              </p:nvSpPr>
              <p:spPr>
                <a:xfrm>
                  <a:off x="4799083" y="1260501"/>
                  <a:ext cx="249978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∓</m:t>
                      </m:r>
                      <m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不一定</m:t>
                      </m:r>
                    </m:oMath>
                  </a14:m>
                  <a:r>
                    <a:rPr lang="zh-CN" altLang="en-US" sz="2400" b="1" dirty="0">
                      <a:solidFill>
                        <a:schemeClr val="tx1"/>
                      </a:solidFill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可逆</a:t>
                  </a:r>
                </a:p>
              </p:txBody>
            </p:sp>
          </mc:Choice>
          <mc:Fallback xmlns="">
            <p:sp>
              <p:nvSpPr>
                <p:cNvPr id="44" name="矩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083" y="1260501"/>
                  <a:ext cx="2499787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488" t="-9211" r="-3171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2641627" y="1339805"/>
                  <a:ext cx="236930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</m:oMath>
                  </a14:m>
                  <a:r>
                    <a:rPr lang="zh-CN" altLang="en-US" sz="24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同阶可逆阵，</a:t>
                  </a:r>
                  <a:endPara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1627" y="1339805"/>
                  <a:ext cx="236930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4370" t="-25000" r="-6941" b="-5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980000" y="3032625"/>
                <a:ext cx="3426900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000" y="3032625"/>
                <a:ext cx="3426900" cy="615810"/>
              </a:xfrm>
              <a:prstGeom prst="rect">
                <a:avLst/>
              </a:prstGeom>
              <a:blipFill rotWithShape="0">
                <a:blip r:embed="rId7"/>
                <a:stretch>
                  <a:fillRect l="-178" r="-4448" b="-11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135201" y="4745933"/>
                <a:ext cx="2573269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201" y="4745933"/>
                <a:ext cx="2573269" cy="6158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4412009" y="3719725"/>
                <a:ext cx="14459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可逆阵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009" y="3719725"/>
                <a:ext cx="1445973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7595" t="-22951" r="-11814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3953525" y="4745933"/>
                <a:ext cx="2114810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525" y="4745933"/>
                <a:ext cx="2114810" cy="61343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1003017" y="5587036"/>
                <a:ext cx="31792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017" y="5587036"/>
                <a:ext cx="3179268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4177374" y="5587035"/>
                <a:ext cx="18716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400" b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∓</m:t>
                    </m:r>
                    <m:r>
                      <a:rPr lang="en-US" altLang="zh-CN" sz="2400" b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400" b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不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可逆</a:t>
                </a:r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374" y="5587035"/>
                <a:ext cx="1871603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651" t="-9333" r="-4886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14"/>
          <p:cNvSpPr txBox="1">
            <a:spLocks noChangeArrowheads="1"/>
          </p:cNvSpPr>
          <p:nvPr/>
        </p:nvSpPr>
        <p:spPr bwMode="auto">
          <a:xfrm>
            <a:off x="170653" y="2687960"/>
            <a:ext cx="1542405" cy="46166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反例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：</a:t>
            </a:r>
            <a:endParaRPr lang="en-US" altLang="zh-CN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260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7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8" grpId="0"/>
      <p:bldP spid="40" grpId="0"/>
      <p:bldP spid="43" grpId="0"/>
      <p:bldP spid="4" grpId="0"/>
      <p:bldP spid="50" grpId="0"/>
      <p:bldP spid="51" grpId="0"/>
      <p:bldP spid="52" grpId="0"/>
      <p:bldP spid="53" grpId="0"/>
      <p:bldP spid="5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83568" y="2348880"/>
            <a:ext cx="5219604" cy="25412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3.1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可逆矩阵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0"/>
              <p:cNvSpPr txBox="1">
                <a:spLocks noChangeArrowheads="1"/>
              </p:cNvSpPr>
              <p:nvPr/>
            </p:nvSpPr>
            <p:spPr bwMode="auto">
              <a:xfrm>
                <a:off x="421693" y="632721"/>
                <a:ext cx="4680690" cy="5900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可逆阵的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性质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：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693" y="632721"/>
                <a:ext cx="4680690" cy="590033"/>
              </a:xfrm>
              <a:prstGeom prst="rect">
                <a:avLst/>
              </a:prstGeom>
              <a:blipFill rotWithShape="0">
                <a:blip r:embed="rId3"/>
                <a:stretch>
                  <a:fillRect l="-260" b="-237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893" y="3818780"/>
            <a:ext cx="2305589" cy="2881986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890831" y="2339707"/>
            <a:ext cx="4872009" cy="592771"/>
            <a:chOff x="877789" y="1676659"/>
            <a:chExt cx="4872009" cy="592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1371210" y="1676659"/>
                  <a:ext cx="4378588" cy="5777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(</m:t>
                              </m:r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/|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</m:oMath>
                  </a14:m>
                  <a:r>
                    <a:rPr lang="en-US" altLang="zh-CN" sz="24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(</m:t>
                              </m:r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</m:t>
                      </m:r>
                    </m:oMath>
                  </a14:m>
                  <a:endPara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39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71210" y="1676659"/>
                  <a:ext cx="4378588" cy="5777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14" b="-2315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矩形 34"/>
            <p:cNvSpPr/>
            <p:nvPr/>
          </p:nvSpPr>
          <p:spPr>
            <a:xfrm>
              <a:off x="877789" y="1807765"/>
              <a:ext cx="6110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Cambria Math" panose="02040503050406030204" pitchFamily="18" charset="0"/>
                  <a:ea typeface="华文楷体" panose="02010600040101010101" pitchFamily="2" charset="-122"/>
                </a:rPr>
                <a:t>(1)</a:t>
              </a:r>
              <a:endParaRPr lang="zh-CN" altLang="en-US" sz="2400" dirty="0">
                <a:latin typeface="Cambria Math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12293" y="3060458"/>
            <a:ext cx="2553037" cy="461665"/>
            <a:chOff x="899251" y="2397410"/>
            <a:chExt cx="2553037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1528363" y="2423736"/>
                  <a:ext cx="19239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(</m:t>
                                </m:r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363" y="2423736"/>
                  <a:ext cx="19239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397" r="-317" b="-377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矩形 23"/>
            <p:cNvSpPr/>
            <p:nvPr/>
          </p:nvSpPr>
          <p:spPr>
            <a:xfrm>
              <a:off x="899251" y="2397410"/>
              <a:ext cx="6110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Cambria Math" panose="02040503050406030204" pitchFamily="18" charset="0"/>
                  <a:ea typeface="华文楷体" panose="02010600040101010101" pitchFamily="2" charset="-122"/>
                </a:rPr>
                <a:t>(2)</a:t>
              </a:r>
              <a:endParaRPr lang="zh-CN" altLang="en-US" sz="2400" dirty="0">
                <a:latin typeface="Cambria Math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13412" y="3616996"/>
            <a:ext cx="2969496" cy="461665"/>
            <a:chOff x="899251" y="2397410"/>
            <a:chExt cx="2969496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1528363" y="2423736"/>
                  <a:ext cx="234038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𝑘𝐴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363" y="2423736"/>
                  <a:ext cx="234038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167" r="-4427" b="-3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矩形 29"/>
            <p:cNvSpPr/>
            <p:nvPr/>
          </p:nvSpPr>
          <p:spPr>
            <a:xfrm>
              <a:off x="899251" y="2397410"/>
              <a:ext cx="6110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Cambria Math" panose="02040503050406030204" pitchFamily="18" charset="0"/>
                  <a:ea typeface="华文楷体" panose="02010600040101010101" pitchFamily="2" charset="-122"/>
                </a:rPr>
                <a:t>(3)</a:t>
              </a:r>
              <a:endParaRPr lang="zh-CN" altLang="en-US" sz="2400" dirty="0">
                <a:latin typeface="Cambria Math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47996" y="4166001"/>
            <a:ext cx="2441531" cy="461665"/>
            <a:chOff x="899251" y="2397410"/>
            <a:chExt cx="2441531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1528363" y="2423736"/>
                  <a:ext cx="181241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𝐴𝐵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363" y="2423736"/>
                  <a:ext cx="1812419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5724" r="-337" b="-3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矩形 35"/>
            <p:cNvSpPr/>
            <p:nvPr/>
          </p:nvSpPr>
          <p:spPr>
            <a:xfrm>
              <a:off x="899251" y="2397410"/>
              <a:ext cx="6110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Cambria Math" panose="02040503050406030204" pitchFamily="18" charset="0"/>
                  <a:ea typeface="华文楷体" panose="02010600040101010101" pitchFamily="2" charset="-122"/>
                </a:rPr>
                <a:t>(4)</a:t>
              </a:r>
              <a:endParaRPr lang="zh-CN" altLang="en-US" sz="2400" dirty="0">
                <a:latin typeface="Cambria Math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10"/>
              <p:cNvSpPr txBox="1">
                <a:spLocks noChangeArrowheads="1"/>
              </p:cNvSpPr>
              <p:nvPr/>
            </p:nvSpPr>
            <p:spPr bwMode="auto">
              <a:xfrm>
                <a:off x="790637" y="1407714"/>
                <a:ext cx="519777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𝑨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可逆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时，有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</m:d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因此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0637" y="1407714"/>
                <a:ext cx="5197779" cy="646331"/>
              </a:xfrm>
              <a:prstGeom prst="rect">
                <a:avLst/>
              </a:prstGeom>
              <a:blipFill rotWithShape="0">
                <a:blip r:embed="rId9"/>
                <a:stretch>
                  <a:fillRect l="-1878" b="-132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组合 40"/>
          <p:cNvGrpSpPr/>
          <p:nvPr/>
        </p:nvGrpSpPr>
        <p:grpSpPr>
          <a:xfrm>
            <a:off x="673919" y="5271544"/>
            <a:ext cx="1806377" cy="461665"/>
            <a:chOff x="895449" y="2373389"/>
            <a:chExt cx="1806377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1528363" y="2423736"/>
                  <a:ext cx="117346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363" y="2423736"/>
                  <a:ext cx="1173463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8808" r="-2073" b="-377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矩形 42"/>
            <p:cNvSpPr/>
            <p:nvPr/>
          </p:nvSpPr>
          <p:spPr>
            <a:xfrm>
              <a:off x="895449" y="2373389"/>
              <a:ext cx="6110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Cambria Math" panose="02040503050406030204" pitchFamily="18" charset="0"/>
                  <a:ea typeface="华文楷体" panose="02010600040101010101" pitchFamily="2" charset="-122"/>
                </a:rPr>
                <a:t>(1)</a:t>
              </a:r>
              <a:endParaRPr lang="zh-CN" altLang="en-US" sz="2400" dirty="0">
                <a:latin typeface="Cambria Math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2415260" y="5281765"/>
                <a:ext cx="17511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260" y="5281765"/>
                <a:ext cx="1751184" cy="369332"/>
              </a:xfrm>
              <a:prstGeom prst="rect">
                <a:avLst/>
              </a:prstGeom>
              <a:blipFill>
                <a:blip r:embed="rId11"/>
                <a:stretch>
                  <a:fillRect l="-5575" r="-1742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4248598" y="5303336"/>
                <a:ext cx="31714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598" y="5303336"/>
                <a:ext cx="3171445" cy="369332"/>
              </a:xfrm>
              <a:prstGeom prst="rect">
                <a:avLst/>
              </a:prstGeom>
              <a:blipFill>
                <a:blip r:embed="rId12"/>
                <a:stretch>
                  <a:fillRect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1973105" y="5898297"/>
                <a:ext cx="23551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/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105" y="5898297"/>
                <a:ext cx="2355179" cy="369332"/>
              </a:xfrm>
              <a:prstGeom prst="rect">
                <a:avLst/>
              </a:prstGeom>
              <a:blipFill>
                <a:blip r:embed="rId13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3713979" y="5893480"/>
                <a:ext cx="33273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979" y="5893480"/>
                <a:ext cx="3327321" cy="369332"/>
              </a:xfrm>
              <a:prstGeom prst="rect">
                <a:avLst/>
              </a:prstGeom>
              <a:blipFill>
                <a:blip r:embed="rId14"/>
                <a:stretch>
                  <a:fillRect l="-549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28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7" grpId="0"/>
      <p:bldP spid="45" grpId="0"/>
      <p:bldP spid="46" grpId="0"/>
      <p:bldP spid="53" grpId="0"/>
      <p:bldP spid="2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83568" y="2348880"/>
            <a:ext cx="5219604" cy="2541222"/>
          </a:xfrm>
          <a:prstGeom prst="round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3.1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可逆矩阵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0"/>
              <p:cNvSpPr txBox="1">
                <a:spLocks noChangeArrowheads="1"/>
              </p:cNvSpPr>
              <p:nvPr/>
            </p:nvSpPr>
            <p:spPr bwMode="auto">
              <a:xfrm>
                <a:off x="421693" y="632721"/>
                <a:ext cx="4680690" cy="5900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可逆阵的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性质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：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693" y="632721"/>
                <a:ext cx="4680690" cy="590033"/>
              </a:xfrm>
              <a:prstGeom prst="rect">
                <a:avLst/>
              </a:prstGeom>
              <a:blipFill rotWithShape="0">
                <a:blip r:embed="rId3"/>
                <a:stretch>
                  <a:fillRect l="-260" b="-237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893" y="3818780"/>
            <a:ext cx="2305589" cy="2881986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890831" y="2339707"/>
            <a:ext cx="4872009" cy="592771"/>
            <a:chOff x="877789" y="1676659"/>
            <a:chExt cx="4872009" cy="592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1371210" y="1676659"/>
                  <a:ext cx="4378588" cy="5777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(</m:t>
                              </m:r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/|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</m:oMath>
                  </a14:m>
                  <a:r>
                    <a:rPr lang="en-US" altLang="zh-CN" sz="24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(</m:t>
                              </m:r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</m:t>
                      </m:r>
                    </m:oMath>
                  </a14:m>
                  <a:endPara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39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71210" y="1676659"/>
                  <a:ext cx="4378588" cy="5777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14" b="-2315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矩形 34"/>
            <p:cNvSpPr/>
            <p:nvPr/>
          </p:nvSpPr>
          <p:spPr>
            <a:xfrm>
              <a:off x="877789" y="1807765"/>
              <a:ext cx="6110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Cambria Math" panose="02040503050406030204" pitchFamily="18" charset="0"/>
                  <a:ea typeface="华文楷体" panose="02010600040101010101" pitchFamily="2" charset="-122"/>
                </a:rPr>
                <a:t>(1)</a:t>
              </a:r>
              <a:endParaRPr lang="zh-CN" altLang="en-US" sz="2400" dirty="0">
                <a:latin typeface="Cambria Math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12293" y="3060458"/>
            <a:ext cx="2553037" cy="461665"/>
            <a:chOff x="899251" y="2397410"/>
            <a:chExt cx="2553037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1528363" y="2423736"/>
                  <a:ext cx="19239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(</m:t>
                                </m:r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363" y="2423736"/>
                  <a:ext cx="19239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397" r="-317" b="-377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矩形 23"/>
            <p:cNvSpPr/>
            <p:nvPr/>
          </p:nvSpPr>
          <p:spPr>
            <a:xfrm>
              <a:off x="899251" y="2397410"/>
              <a:ext cx="6110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Cambria Math" panose="02040503050406030204" pitchFamily="18" charset="0"/>
                  <a:ea typeface="华文楷体" panose="02010600040101010101" pitchFamily="2" charset="-122"/>
                </a:rPr>
                <a:t>(2)</a:t>
              </a:r>
              <a:endParaRPr lang="zh-CN" altLang="en-US" sz="2400" dirty="0">
                <a:latin typeface="Cambria Math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13412" y="3616996"/>
            <a:ext cx="2969496" cy="461665"/>
            <a:chOff x="899251" y="2397410"/>
            <a:chExt cx="2969496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1528363" y="2423736"/>
                  <a:ext cx="234038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𝑘𝐴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363" y="2423736"/>
                  <a:ext cx="234038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167" r="-4427" b="-3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矩形 29"/>
            <p:cNvSpPr/>
            <p:nvPr/>
          </p:nvSpPr>
          <p:spPr>
            <a:xfrm>
              <a:off x="899251" y="2397410"/>
              <a:ext cx="6110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Cambria Math" panose="02040503050406030204" pitchFamily="18" charset="0"/>
                  <a:ea typeface="华文楷体" panose="02010600040101010101" pitchFamily="2" charset="-122"/>
                </a:rPr>
                <a:t>(3)</a:t>
              </a:r>
              <a:endParaRPr lang="zh-CN" altLang="en-US" sz="2400" dirty="0">
                <a:latin typeface="Cambria Math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47996" y="4166001"/>
            <a:ext cx="2441531" cy="461665"/>
            <a:chOff x="899251" y="2397410"/>
            <a:chExt cx="2441531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1528363" y="2423736"/>
                  <a:ext cx="181241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𝐴𝐵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363" y="2423736"/>
                  <a:ext cx="1812419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5724" r="-337" b="-3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矩形 35"/>
            <p:cNvSpPr/>
            <p:nvPr/>
          </p:nvSpPr>
          <p:spPr>
            <a:xfrm>
              <a:off x="899251" y="2397410"/>
              <a:ext cx="6110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Cambria Math" panose="02040503050406030204" pitchFamily="18" charset="0"/>
                  <a:ea typeface="华文楷体" panose="02010600040101010101" pitchFamily="2" charset="-122"/>
                </a:rPr>
                <a:t>(4)</a:t>
              </a:r>
              <a:endParaRPr lang="zh-CN" altLang="en-US" sz="2400" dirty="0">
                <a:latin typeface="Cambria Math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10"/>
              <p:cNvSpPr txBox="1">
                <a:spLocks noChangeArrowheads="1"/>
              </p:cNvSpPr>
              <p:nvPr/>
            </p:nvSpPr>
            <p:spPr bwMode="auto">
              <a:xfrm>
                <a:off x="790637" y="1407714"/>
                <a:ext cx="519777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𝑨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可逆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时，有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</m:d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因此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0637" y="1407714"/>
                <a:ext cx="5197779" cy="646331"/>
              </a:xfrm>
              <a:prstGeom prst="rect">
                <a:avLst/>
              </a:prstGeom>
              <a:blipFill rotWithShape="0">
                <a:blip r:embed="rId9"/>
                <a:stretch>
                  <a:fillRect l="-1878" b="-132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组合 40"/>
          <p:cNvGrpSpPr/>
          <p:nvPr/>
        </p:nvGrpSpPr>
        <p:grpSpPr>
          <a:xfrm>
            <a:off x="1018619" y="5327168"/>
            <a:ext cx="1672411" cy="461665"/>
            <a:chOff x="899251" y="2397410"/>
            <a:chExt cx="1672411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1528363" y="2423736"/>
                  <a:ext cx="104329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𝑘𝐴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363" y="2423736"/>
                  <a:ext cx="1043299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942" r="-2924" b="-377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矩形 42"/>
            <p:cNvSpPr/>
            <p:nvPr/>
          </p:nvSpPr>
          <p:spPr>
            <a:xfrm>
              <a:off x="899251" y="2397410"/>
              <a:ext cx="6110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Cambria Math" panose="02040503050406030204" pitchFamily="18" charset="0"/>
                  <a:ea typeface="华文楷体" panose="02010600040101010101" pitchFamily="2" charset="-122"/>
                </a:rPr>
                <a:t>(3)</a:t>
              </a:r>
              <a:endParaRPr lang="zh-CN" altLang="en-US" sz="2400" dirty="0">
                <a:latin typeface="Cambria Math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2756158" y="5313368"/>
                <a:ext cx="18771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𝑘𝐴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|(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𝑘𝐴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158" y="5313368"/>
                <a:ext cx="1877181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5195" r="-1299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4589496" y="5334939"/>
                <a:ext cx="2060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496" y="5334939"/>
                <a:ext cx="2060436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254" r="-1183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2314003" y="5929900"/>
                <a:ext cx="23551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(|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|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r>
                        <a:rPr lang="zh-CN" altLang="en-US" sz="2400" i="1">
                          <a:latin typeface="Cambria Math" panose="02040503050406030204" pitchFamily="18" charset="0"/>
                          <a:ea typeface="+mn-ea"/>
                        </a:rPr>
                        <m:t>）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003" y="5929900"/>
                <a:ext cx="2355179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2591" t="-1667" r="-5959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4480538" y="5942871"/>
                <a:ext cx="14226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38" y="5942871"/>
                <a:ext cx="1422633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1717" r="-429"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23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3" grpId="0"/>
      <p:bldP spid="5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9"/>
          <p:cNvGrpSpPr>
            <a:grpSpLocks/>
          </p:cNvGrpSpPr>
          <p:nvPr/>
        </p:nvGrpSpPr>
        <p:grpSpPr bwMode="auto">
          <a:xfrm>
            <a:off x="483704" y="895755"/>
            <a:ext cx="8660296" cy="2637944"/>
            <a:chOff x="1389330" y="1645242"/>
            <a:chExt cx="6843400" cy="1815259"/>
          </a:xfrm>
          <a:noFill/>
        </p:grpSpPr>
        <p:sp>
          <p:nvSpPr>
            <p:cNvPr id="43" name="圆角矩形 42"/>
            <p:cNvSpPr/>
            <p:nvPr/>
          </p:nvSpPr>
          <p:spPr>
            <a:xfrm>
              <a:off x="1389330" y="1922232"/>
              <a:ext cx="6843400" cy="1538269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600" dirty="0"/>
            </a:p>
          </p:txBody>
        </p:sp>
        <p:sp>
          <p:nvSpPr>
            <p:cNvPr id="44" name="流程图: 终止 43"/>
            <p:cNvSpPr/>
            <p:nvPr/>
          </p:nvSpPr>
          <p:spPr>
            <a:xfrm>
              <a:off x="1617163" y="1645242"/>
              <a:ext cx="1619287" cy="435825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600" b="1" dirty="0">
                  <a:solidFill>
                    <a:srgbClr val="FF0000"/>
                  </a:solidFill>
                </a:rPr>
                <a:t>定理</a:t>
              </a:r>
              <a:r>
                <a:rPr lang="zh-CN" altLang="en-US" sz="26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600" b="1" dirty="0" smtClean="0">
                  <a:solidFill>
                    <a:srgbClr val="FF0000"/>
                  </a:solidFill>
                </a:rPr>
                <a:t>3-3</a:t>
              </a:r>
              <a:endParaRPr lang="zh-CN" altLang="en-US" sz="2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640419" y="1735572"/>
                <a:ext cx="5528487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600" dirty="0" smtClean="0">
                    <a:latin typeface="+mn-ea"/>
                    <a:ea typeface="+mn-ea"/>
                  </a:rPr>
                  <a:t>方阵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可逆的充要条件是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+mn-ea"/>
                      </a:rPr>
                      <m:t>≠ 0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</m:oMath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19" y="1735572"/>
                <a:ext cx="5528487" cy="492443"/>
              </a:xfrm>
              <a:prstGeom prst="rect">
                <a:avLst/>
              </a:prstGeom>
              <a:blipFill rotWithShape="0">
                <a:blip r:embed="rId3"/>
                <a:stretch>
                  <a:fillRect t="-12500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可逆矩阵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5723557" y="1718536"/>
                <a:ext cx="2716387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600" dirty="0" smtClean="0">
                    <a:latin typeface="+mn-ea"/>
                    <a:ea typeface="+mn-ea"/>
                  </a:rPr>
                  <a:t>且当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可逆时有：</a:t>
                </a:r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557" y="1718536"/>
                <a:ext cx="2716387" cy="492443"/>
              </a:xfrm>
              <a:prstGeom prst="rect">
                <a:avLst/>
              </a:prstGeom>
              <a:blipFill rotWithShape="0">
                <a:blip r:embed="rId4"/>
                <a:stretch>
                  <a:fillRect l="-3812" t="-11111" r="-3587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226054" y="2302857"/>
                <a:ext cx="1473416" cy="83086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zh-CN" altLang="en-US" sz="2600" i="1">
                                  <a:latin typeface="Cambria Math" panose="02040503050406030204" pitchFamily="18" charset="0"/>
                                  <a:ea typeface="+mn-ea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sz="26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54" y="2302857"/>
                <a:ext cx="1473416" cy="8308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4334174" y="2339661"/>
                <a:ext cx="1703608" cy="8191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174" y="2339661"/>
                <a:ext cx="1703608" cy="81913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图片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988" y="4568797"/>
            <a:ext cx="2384575" cy="2420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707066" y="3933672"/>
                <a:ext cx="280098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066" y="3933672"/>
                <a:ext cx="2800983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下箭头 6"/>
          <p:cNvSpPr/>
          <p:nvPr/>
        </p:nvSpPr>
        <p:spPr>
          <a:xfrm>
            <a:off x="2821227" y="3294262"/>
            <a:ext cx="286331" cy="478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</p:spTree>
    <p:extLst>
      <p:ext uri="{BB962C8B-B14F-4D97-AF65-F5344CB8AC3E}">
        <p14:creationId xmlns:p14="http://schemas.microsoft.com/office/powerpoint/2010/main" val="331783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7250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 逆 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67579" y="1113757"/>
            <a:ext cx="6863054" cy="998322"/>
            <a:chOff x="15808" y="19960"/>
            <a:chExt cx="3465374" cy="1435212"/>
          </a:xfrm>
        </p:grpSpPr>
        <p:sp>
          <p:nvSpPr>
            <p:cNvPr id="45" name="矩形 44"/>
            <p:cNvSpPr/>
            <p:nvPr/>
          </p:nvSpPr>
          <p:spPr>
            <a:xfrm>
              <a:off x="15808" y="19960"/>
              <a:ext cx="2108829" cy="7521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例</a:t>
              </a:r>
              <a:r>
                <a:rPr lang="zh-CN" altLang="en-US" sz="2800" b="1" dirty="0" smtClean="0">
                  <a:solidFill>
                    <a:srgbClr val="FF0000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 （习题</a:t>
              </a:r>
              <a:r>
                <a:rPr lang="en-US" altLang="zh-CN" sz="2800" b="1" dirty="0" smtClean="0">
                  <a:solidFill>
                    <a:srgbClr val="FF0000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3-1</a:t>
              </a:r>
              <a:r>
                <a:rPr lang="zh-CN" altLang="en-US" sz="2800" b="1" dirty="0" smtClean="0">
                  <a:solidFill>
                    <a:srgbClr val="FF0000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：</a:t>
              </a:r>
              <a:r>
                <a:rPr lang="en-US" altLang="zh-CN" sz="2800" b="1" dirty="0" smtClean="0">
                  <a:solidFill>
                    <a:srgbClr val="FF0000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 3.</a:t>
              </a:r>
              <a:r>
                <a:rPr lang="zh-CN" altLang="en-US" sz="2800" b="1" dirty="0" smtClean="0">
                  <a:solidFill>
                    <a:srgbClr val="FF0000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（</a:t>
              </a:r>
              <a:r>
                <a:rPr lang="en-US" altLang="zh-CN" sz="2800" b="1" dirty="0" smtClean="0">
                  <a:solidFill>
                    <a:srgbClr val="FF0000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3</a:t>
              </a:r>
              <a:r>
                <a:rPr lang="zh-CN" altLang="en-US" sz="2800" b="1" dirty="0" smtClean="0">
                  <a:solidFill>
                    <a:srgbClr val="FF0000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））</a:t>
              </a:r>
              <a:endParaRPr lang="zh-CN" altLang="en-US" sz="28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/>
                <p:cNvSpPr/>
                <p:nvPr/>
              </p:nvSpPr>
              <p:spPr>
                <a:xfrm>
                  <a:off x="118371" y="702978"/>
                  <a:ext cx="3362811" cy="7521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+mn-ea"/>
                        </a:rPr>
                        <m:t>为</m:t>
                      </m:r>
                    </m:oMath>
                  </a14:m>
                  <a:r>
                    <a:rPr lang="en-US" altLang="zh-CN" sz="2800" dirty="0">
                      <a:latin typeface="+mn-ea"/>
                      <a:ea typeface="+mn-ea"/>
                    </a:rPr>
                    <a:t>3</a:t>
                  </a:r>
                  <a:r>
                    <a:rPr lang="zh-CN" altLang="en-US" sz="2800" dirty="0">
                      <a:latin typeface="+mn-ea"/>
                      <a:ea typeface="+mn-ea"/>
                    </a:rPr>
                    <a:t>阶方阵</a:t>
                  </a:r>
                  <a:r>
                    <a:rPr lang="zh-CN" altLang="en-US" sz="2800" dirty="0" smtClean="0"/>
                    <a:t>，</a:t>
                  </a:r>
                  <a:r>
                    <a:rPr lang="en-US" altLang="zh-CN" sz="280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|=2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|=3</m:t>
                      </m:r>
                    </m:oMath>
                  </a14:m>
                  <a:r>
                    <a:rPr lang="zh-CN" altLang="en-US" sz="2800" dirty="0" smtClean="0">
                      <a:latin typeface="+mn-ea"/>
                      <a:ea typeface="+mn-ea"/>
                    </a:rPr>
                    <a:t>，计算：</a:t>
                  </a:r>
                  <a:endParaRPr lang="zh-CN" altLang="en-US" sz="28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8" name="矩形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71" y="702978"/>
                  <a:ext cx="3362811" cy="66370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7105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318195" y="2310578"/>
                <a:ext cx="317543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800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195" y="2310578"/>
                <a:ext cx="3175433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318195" y="2895789"/>
                <a:ext cx="3863622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p>
                            <m:sSupPr>
                              <m:ctrlPr>
                                <a:rPr lang="en-US" altLang="zh-CN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195" y="2895789"/>
                <a:ext cx="3863622" cy="57868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3341413" y="3475863"/>
                <a:ext cx="2798650" cy="10604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1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800" b="1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altLang="zh-CN" sz="28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413" y="3475863"/>
                <a:ext cx="2798650" cy="10604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883829" y="4747814"/>
                <a:ext cx="1565750" cy="9017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43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128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829" y="4747814"/>
                <a:ext cx="1565750" cy="90178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3386099" y="4657597"/>
                <a:ext cx="2626553" cy="1145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8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num>
                                <m:den>
                                  <m:r>
                                    <a:rPr lang="en-US" altLang="zh-CN" sz="28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099" y="4657597"/>
                <a:ext cx="2626553" cy="114557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圆角矩形 1"/>
          <p:cNvSpPr/>
          <p:nvPr/>
        </p:nvSpPr>
        <p:spPr>
          <a:xfrm>
            <a:off x="4099106" y="2939203"/>
            <a:ext cx="696281" cy="51310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6" name="圆角矩形 15"/>
          <p:cNvSpPr/>
          <p:nvPr/>
        </p:nvSpPr>
        <p:spPr>
          <a:xfrm>
            <a:off x="5757623" y="2948425"/>
            <a:ext cx="461957" cy="4875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98946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 animBg="1"/>
      <p:bldP spid="4" grpId="0" animBg="1"/>
      <p:bldP spid="24" grpId="0"/>
      <p:bldP spid="2" grpId="0" animBg="1"/>
      <p:bldP spid="1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7250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 逆 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3528" y="967591"/>
            <a:ext cx="52320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练习</a:t>
            </a:r>
            <a:r>
              <a:rPr lang="zh-CN" altLang="en-US" sz="2800" dirty="0">
                <a:latin typeface="+mn-ea"/>
                <a:ea typeface="+mn-ea"/>
                <a:sym typeface="Wingdings" panose="05000000000000000000" pitchFamily="2" charset="2"/>
              </a:rPr>
              <a:t>（习题</a:t>
            </a:r>
            <a:r>
              <a:rPr lang="en-US" altLang="zh-CN" sz="2800" dirty="0">
                <a:latin typeface="+mn-ea"/>
                <a:ea typeface="+mn-ea"/>
                <a:sym typeface="Wingdings" panose="05000000000000000000" pitchFamily="2" charset="2"/>
              </a:rPr>
              <a:t>3-1</a:t>
            </a:r>
            <a:r>
              <a:rPr lang="zh-CN" altLang="en-US" sz="2800" dirty="0">
                <a:latin typeface="+mn-ea"/>
                <a:ea typeface="+mn-ea"/>
                <a:sym typeface="Wingdings" panose="05000000000000000000" pitchFamily="2" charset="2"/>
              </a:rPr>
              <a:t>：</a:t>
            </a:r>
            <a:r>
              <a:rPr lang="en-US" altLang="zh-CN" sz="2800" dirty="0">
                <a:latin typeface="+mn-ea"/>
                <a:ea typeface="+mn-ea"/>
                <a:sym typeface="Wingdings" panose="05000000000000000000" pitchFamily="2" charset="2"/>
              </a:rPr>
              <a:t> 3.</a:t>
            </a:r>
            <a:r>
              <a:rPr lang="zh-CN" altLang="en-US" sz="2800" dirty="0">
                <a:latin typeface="+mn-ea"/>
                <a:ea typeface="+mn-ea"/>
                <a:sym typeface="Wingdings" panose="05000000000000000000" pitchFamily="2" charset="2"/>
              </a:rPr>
              <a:t>（</a:t>
            </a:r>
            <a:r>
              <a:rPr lang="en-US" altLang="zh-CN" sz="2800" dirty="0">
                <a:latin typeface="+mn-ea"/>
                <a:ea typeface="+mn-ea"/>
                <a:sym typeface="Wingdings" panose="05000000000000000000" pitchFamily="2" charset="2"/>
              </a:rPr>
              <a:t>4</a:t>
            </a:r>
            <a:r>
              <a:rPr lang="zh-CN" altLang="en-US" sz="2800" dirty="0">
                <a:latin typeface="+mn-ea"/>
                <a:ea typeface="+mn-ea"/>
                <a:sym typeface="Wingdings" panose="05000000000000000000" pitchFamily="2" charset="2"/>
              </a:rPr>
              <a:t>））</a:t>
            </a:r>
            <a:endParaRPr lang="zh-CN" altLang="en-US" sz="28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1979712" y="2396491"/>
                <a:ext cx="2635658" cy="779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396491"/>
                <a:ext cx="2635658" cy="7793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4627275" y="2396491"/>
                <a:ext cx="3599512" cy="779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3×3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275" y="2396491"/>
                <a:ext cx="3599512" cy="77938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1417223" y="3624816"/>
                <a:ext cx="2926955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2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223" y="3624816"/>
                <a:ext cx="2926955" cy="4863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4277902" y="3341373"/>
                <a:ext cx="4032899" cy="1053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⋅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902" y="3341373"/>
                <a:ext cx="4032899" cy="105323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4286250" y="4638050"/>
                <a:ext cx="843564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50" y="4638050"/>
                <a:ext cx="843564" cy="80945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187624" y="1610218"/>
                <a:ext cx="66599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</m:oMath>
                </a14:m>
                <a:r>
                  <a:rPr lang="en-US" altLang="zh-CN" sz="28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3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阶</a:t>
                </a:r>
                <a:r>
                  <a:rPr lang="zh-CN" altLang="en-US" sz="2800" dirty="0">
                    <a:latin typeface="+mn-ea"/>
                    <a:ea typeface="+mn-ea"/>
                  </a:rPr>
                  <a:t>方阵</a:t>
                </a:r>
                <a:r>
                  <a:rPr lang="zh-CN" altLang="en-US" sz="2800" dirty="0" smtClean="0"/>
                  <a:t>，</a:t>
                </a:r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|=2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|=3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，计算：</a:t>
                </a:r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610218"/>
                <a:ext cx="6659932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1374" t="-17442" r="-4670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94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2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3.1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可逆矩阵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318709" y="507431"/>
            <a:ext cx="40543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分块可逆阵的性质（</a:t>
            </a:r>
            <a:r>
              <a:rPr lang="en-US" altLang="zh-CN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）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1903964" y="2454213"/>
                <a:ext cx="4079194" cy="766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800" b="0" dirty="0" smtClean="0">
                    <a:ea typeface="华文楷体" panose="02010600040101010101" pitchFamily="2" charset="-122"/>
                  </a:rPr>
                  <a:t>因为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𝐶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𝑂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𝐵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</m:t>
                    </m:r>
                  </m:oMath>
                </a14:m>
                <a:r>
                  <a:rPr lang="en-US" altLang="zh-CN" sz="2800" i="1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≠ 0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</m:oMath>
                </a14:m>
                <a:endParaRPr lang="zh-CN" altLang="en-US" sz="28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964" y="2454213"/>
                <a:ext cx="4079194" cy="766877"/>
              </a:xfrm>
              <a:prstGeom prst="rect">
                <a:avLst/>
              </a:prstGeom>
              <a:blipFill rotWithShape="0">
                <a:blip r:embed="rId3"/>
                <a:stretch>
                  <a:fillRect l="-5232" b="-7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390019" y="1328406"/>
            <a:ext cx="8875576" cy="805913"/>
            <a:chOff x="1364548" y="730645"/>
            <a:chExt cx="8118903" cy="8059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1364548" y="730645"/>
                  <a:ext cx="4632601" cy="7386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50000"/>
                    </a:lnSpc>
                  </a:pPr>
                  <a:r>
                    <a:rPr lang="zh-CN" altLang="en-US" sz="2800" b="1" dirty="0" smtClean="0">
                      <a:solidFill>
                        <a:srgbClr val="FF0000"/>
                      </a:solidFill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例</a:t>
                  </a:r>
                  <a:r>
                    <a:rPr lang="en-US" altLang="zh-CN" sz="2800" b="1" dirty="0" smtClean="0">
                      <a:solidFill>
                        <a:srgbClr val="FF0000"/>
                      </a:solidFill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3-6 </a:t>
                  </a:r>
                  <a:r>
                    <a:rPr lang="zh-CN" altLang="en-US" sz="28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当</a:t>
                  </a:r>
                  <a14:m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zh-CN" altLang="en-US" sz="2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为</m:t>
                      </m:r>
                    </m:oMath>
                  </a14:m>
                  <a:r>
                    <a:rPr lang="zh-CN" altLang="en-US" sz="2800" b="1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同阶可逆阵</a:t>
                  </a:r>
                  <a:r>
                    <a:rPr lang="zh-CN" altLang="en-US" sz="28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时有</a:t>
                  </a:r>
                  <a:endPara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4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64548" y="730645"/>
                  <a:ext cx="4632601" cy="73866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527" r="-481" b="-1405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5782823" y="769681"/>
                  <a:ext cx="3700628" cy="7668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可逆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，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求</m:t>
                      </m:r>
                    </m:oMath>
                  </a14:m>
                  <a:r>
                    <a:rPr lang="zh-CN" altLang="en-US" sz="2800" dirty="0" smtClean="0">
                      <a:latin typeface="Cambria Math" panose="02040503050406030204" pitchFamily="18" charset="0"/>
                      <a:ea typeface="华文楷体" panose="02010600040101010101" pitchFamily="2" charset="-122"/>
                    </a:rPr>
                    <a:t>其逆阵</a:t>
                  </a:r>
                  <a:endParaRPr lang="zh-CN" altLang="en-US" sz="2800" dirty="0">
                    <a:latin typeface="Cambria Math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2823" y="769681"/>
                  <a:ext cx="3700628" cy="7668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5955695" y="2487754"/>
                <a:ext cx="2338076" cy="766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800" dirty="0" smtClean="0">
                    <a:ea typeface="华文楷体" panose="02010600040101010101" pitchFamily="2" charset="-122"/>
                  </a:rPr>
                  <a:t>故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𝐶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𝑂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𝐵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可逆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</m:oMath>
                </a14:m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695" y="2487754"/>
                <a:ext cx="2338076" cy="766877"/>
              </a:xfrm>
              <a:prstGeom prst="rect">
                <a:avLst/>
              </a:prstGeom>
              <a:blipFill rotWithShape="0">
                <a:blip r:embed="rId6"/>
                <a:stretch>
                  <a:fillRect l="-9375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7250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/>
              <p:cNvSpPr txBox="1"/>
              <p:nvPr/>
            </p:nvSpPr>
            <p:spPr>
              <a:xfrm>
                <a:off x="3089097" y="4851847"/>
                <a:ext cx="3051926" cy="7922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𝟏𝟏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𝟏𝟐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𝟐𝟏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𝟐𝟐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72" name="文本框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097" y="4851847"/>
                <a:ext cx="3051926" cy="79220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5955695" y="4800550"/>
                <a:ext cx="2071529" cy="894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695" y="4800550"/>
                <a:ext cx="2071529" cy="89479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/>
              <p:cNvSpPr txBox="1"/>
              <p:nvPr/>
            </p:nvSpPr>
            <p:spPr>
              <a:xfrm>
                <a:off x="1227332" y="3629870"/>
                <a:ext cx="7651744" cy="7668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800" dirty="0" smtClean="0">
                    <a:ea typeface="华文楷体" panose="02010600040101010101" pitchFamily="2" charset="-122"/>
                  </a:rPr>
                  <a:t>由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推论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3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1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只需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找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矩阵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𝑋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满足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𝐶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𝑂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𝐵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𝑿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sz="28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78" name="文本框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332" y="3629870"/>
                <a:ext cx="7651744" cy="766877"/>
              </a:xfrm>
              <a:prstGeom prst="rect">
                <a:avLst/>
              </a:prstGeom>
              <a:blipFill rotWithShape="0">
                <a:blip r:embed="rId10"/>
                <a:stretch>
                  <a:fillRect l="-2787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84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7" grpId="0"/>
      <p:bldP spid="72" grpId="0" animBg="1"/>
      <p:bldP spid="73" grpId="0"/>
      <p:bldP spid="7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3.1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可逆矩阵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162699" y="1818041"/>
                <a:ext cx="4667523" cy="77290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699" y="1818041"/>
                <a:ext cx="4667523" cy="7729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5304223" y="1778335"/>
                <a:ext cx="2322869" cy="8947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223" y="1778335"/>
                <a:ext cx="2322869" cy="8947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2750784" y="1792906"/>
                <a:ext cx="745677" cy="4209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784" y="1792906"/>
                <a:ext cx="745677" cy="420949"/>
              </a:xfrm>
              <a:prstGeom prst="rect">
                <a:avLst/>
              </a:prstGeom>
              <a:blipFill rotWithShape="0">
                <a:blip r:embed="rId5"/>
                <a:stretch>
                  <a:fillRect l="-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2766924" y="2231881"/>
                <a:ext cx="745677" cy="4209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924" y="2231881"/>
                <a:ext cx="745677" cy="420949"/>
              </a:xfrm>
              <a:prstGeom prst="rect">
                <a:avLst/>
              </a:prstGeom>
              <a:blipFill rotWithShape="0">
                <a:blip r:embed="rId6"/>
                <a:stretch>
                  <a:fillRect l="-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3577673" y="1783544"/>
                <a:ext cx="1821987" cy="4209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673" y="1783544"/>
                <a:ext cx="1821987" cy="42094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3576308" y="2225734"/>
                <a:ext cx="1637175" cy="4209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308" y="2225734"/>
                <a:ext cx="1637175" cy="42094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1763688" y="3469185"/>
                <a:ext cx="2924377" cy="4209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469185"/>
                <a:ext cx="2924377" cy="420949"/>
              </a:xfrm>
              <a:prstGeom prst="rect">
                <a:avLst/>
              </a:prstGeom>
              <a:blipFill rotWithShape="0">
                <a:blip r:embed="rId9"/>
                <a:stretch>
                  <a:fillRect l="-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1791354" y="4019783"/>
                <a:ext cx="1676940" cy="4209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CN" sz="2000" dirty="0" smtClean="0"/>
                  <a:t> 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354" y="4019783"/>
                <a:ext cx="1676940" cy="42094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1763688" y="4539779"/>
                <a:ext cx="2645918" cy="4209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CN" sz="2000" dirty="0" smtClean="0"/>
                  <a:t> 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539779"/>
                <a:ext cx="2645918" cy="420949"/>
              </a:xfrm>
              <a:prstGeom prst="rect">
                <a:avLst/>
              </a:prstGeom>
              <a:blipFill rotWithShape="0">
                <a:blip r:embed="rId11"/>
                <a:stretch>
                  <a:fillRect l="-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1730946" y="5059775"/>
                <a:ext cx="1676940" cy="4209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946" y="5059775"/>
                <a:ext cx="1676940" cy="42094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左大括号 2"/>
          <p:cNvSpPr/>
          <p:nvPr/>
        </p:nvSpPr>
        <p:spPr>
          <a:xfrm>
            <a:off x="1162699" y="3469185"/>
            <a:ext cx="484469" cy="1951394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" name="右箭头 4"/>
          <p:cNvSpPr/>
          <p:nvPr/>
        </p:nvSpPr>
        <p:spPr>
          <a:xfrm>
            <a:off x="4371640" y="4155037"/>
            <a:ext cx="1097119" cy="565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5462712" y="5094489"/>
                <a:ext cx="1676940" cy="4287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 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712" y="5094489"/>
                <a:ext cx="1676940" cy="428707"/>
              </a:xfrm>
              <a:prstGeom prst="rect">
                <a:avLst/>
              </a:prstGeom>
              <a:blipFill rotWithShape="0">
                <a:blip r:embed="rId13"/>
                <a:stretch>
                  <a:fillRect l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151897" y="4474037"/>
                <a:ext cx="632794" cy="5329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8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897" y="4474037"/>
                <a:ext cx="632794" cy="532966"/>
              </a:xfrm>
              <a:prstGeom prst="rect">
                <a:avLst/>
              </a:prstGeom>
              <a:blipFill>
                <a:blip r:embed="rId14"/>
                <a:stretch>
                  <a:fillRect r="-6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5504188" y="4526167"/>
                <a:ext cx="2645918" cy="4287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80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 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188" y="4526167"/>
                <a:ext cx="2645918" cy="428707"/>
              </a:xfrm>
              <a:prstGeom prst="rect">
                <a:avLst/>
              </a:prstGeom>
              <a:blipFill rotWithShape="0">
                <a:blip r:embed="rId15"/>
                <a:stretch>
                  <a:fillRect l="-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5461848" y="4527609"/>
                <a:ext cx="3125923" cy="4287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80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 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48" y="4527609"/>
                <a:ext cx="3125923" cy="428707"/>
              </a:xfrm>
              <a:prstGeom prst="rect">
                <a:avLst/>
              </a:prstGeom>
              <a:blipFill rotWithShape="0">
                <a:blip r:embed="rId16"/>
                <a:stretch>
                  <a:fillRect l="-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5471786" y="4010953"/>
                <a:ext cx="1676940" cy="4209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CN" sz="2000" dirty="0" smtClean="0"/>
                  <a:t> 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786" y="4010953"/>
                <a:ext cx="1676940" cy="420949"/>
              </a:xfrm>
              <a:prstGeom prst="rect">
                <a:avLst/>
              </a:prstGeom>
              <a:blipFill rotWithShape="0">
                <a:blip r:embed="rId17"/>
                <a:stretch>
                  <a:fillRect l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2943498" y="3418754"/>
                <a:ext cx="747729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498" y="3418754"/>
                <a:ext cx="747729" cy="5232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5471786" y="3469185"/>
                <a:ext cx="1676940" cy="4287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 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786" y="3469185"/>
                <a:ext cx="1676940" cy="428707"/>
              </a:xfrm>
              <a:prstGeom prst="rect">
                <a:avLst/>
              </a:prstGeom>
              <a:blipFill rotWithShape="0">
                <a:blip r:embed="rId19"/>
                <a:stretch>
                  <a:fillRect l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10"/>
          <p:cNvSpPr txBox="1">
            <a:spLocks noChangeArrowheads="1"/>
          </p:cNvSpPr>
          <p:nvPr/>
        </p:nvSpPr>
        <p:spPr bwMode="auto">
          <a:xfrm>
            <a:off x="489077" y="469121"/>
            <a:ext cx="4054375" cy="6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分块可逆阵的性质（</a:t>
            </a:r>
            <a:r>
              <a:rPr lang="en-US" altLang="zh-CN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）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574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9" grpId="0" animBg="1"/>
      <p:bldP spid="31" grpId="0" animBg="1"/>
      <p:bldP spid="35" grpId="0"/>
      <p:bldP spid="36" grpId="0"/>
      <p:bldP spid="39" grpId="0"/>
      <p:bldP spid="40" grpId="0"/>
      <p:bldP spid="3" grpId="0" animBg="1"/>
      <p:bldP spid="5" grpId="0" animBg="1"/>
      <p:bldP spid="42" grpId="0"/>
      <p:bldP spid="6" grpId="0" animBg="1"/>
      <p:bldP spid="43" grpId="0"/>
      <p:bldP spid="44" grpId="0" animBg="1"/>
      <p:bldP spid="45" grpId="0"/>
      <p:bldP spid="46" grpId="0" animBg="1"/>
      <p:bldP spid="4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7"/>
          <p:cNvSpPr/>
          <p:nvPr/>
        </p:nvSpPr>
        <p:spPr>
          <a:xfrm>
            <a:off x="1523176" y="3330990"/>
            <a:ext cx="5435278" cy="1263865"/>
          </a:xfrm>
          <a:prstGeom prst="roundRect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3.1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可逆矩阵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616000" y="419884"/>
            <a:ext cx="40543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分块可逆阵的性质（</a:t>
            </a:r>
            <a:r>
              <a:rPr lang="en-US" altLang="zh-CN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）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3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7250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2282475" y="2028813"/>
                <a:ext cx="4162486" cy="77290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475" y="2028813"/>
                <a:ext cx="4162486" cy="7729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6266621" y="1985660"/>
                <a:ext cx="1784399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𝐸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𝐸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621" y="1985660"/>
                <a:ext cx="1784399" cy="8592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圆角矩形 63"/>
          <p:cNvSpPr/>
          <p:nvPr/>
        </p:nvSpPr>
        <p:spPr>
          <a:xfrm rot="5400000">
            <a:off x="4458932" y="941736"/>
            <a:ext cx="1068949" cy="290310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1584994" y="1816631"/>
            <a:ext cx="1966627" cy="908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417387" y="1262523"/>
                <a:ext cx="1593450" cy="862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𝑨</m:t>
                                    </m:r>
                                  </m:e>
                                  <m:e>
                                    <m:r>
                                      <a:rPr lang="en-US" altLang="zh-CN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𝑪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𝑶</m:t>
                                    </m:r>
                                  </m:e>
                                  <m:e>
                                    <m:r>
                                      <a:rPr lang="en-US" altLang="zh-CN" sz="2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𝑩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87" y="1262523"/>
                <a:ext cx="1593450" cy="86299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534627" y="5445224"/>
                <a:ext cx="4934812" cy="854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𝑂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𝐶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en-US" altLang="zh-CN" sz="28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8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altLang="zh-CN" sz="28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𝑪</m:t>
                                </m:r>
                                <m:sSup>
                                  <m:sSupPr>
                                    <m:ctrlPr>
                                      <a:rPr lang="en-US" altLang="zh-CN" sz="28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altLang="zh-CN" sz="28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8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𝟏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627" y="5445224"/>
                <a:ext cx="4934812" cy="85401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2796448" y="4917600"/>
            <a:ext cx="143629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dirty="0" smtClean="0">
                <a:latin typeface="Cambria Math" panose="02040503050406030204" pitchFamily="18" charset="0"/>
                <a:ea typeface="华文楷体" panose="02010600040101010101" pitchFamily="2" charset="-122"/>
              </a:rPr>
              <a:t>类似可证</a:t>
            </a:r>
            <a:endParaRPr lang="zh-CN" altLang="en-US" sz="2800" dirty="0">
              <a:latin typeface="Cambria Math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776903" y="3503521"/>
                <a:ext cx="4927824" cy="85408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𝐶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𝑂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8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altLang="zh-CN" sz="28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8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𝑪</m:t>
                                </m:r>
                                <m:sSup>
                                  <m:sSupPr>
                                    <m:ctrlPr>
                                      <a:rPr lang="en-US" altLang="zh-CN" sz="28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en-US" altLang="zh-CN" sz="28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8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𝟏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903" y="3503521"/>
                <a:ext cx="4927824" cy="85408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04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64" grpId="0" animBg="1"/>
      <p:bldP spid="65" grpId="0"/>
      <p:bldP spid="23" grpId="0"/>
      <p:bldP spid="24" grpId="0"/>
      <p:bldP spid="2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圆角矩形 42"/>
          <p:cNvSpPr/>
          <p:nvPr/>
        </p:nvSpPr>
        <p:spPr>
          <a:xfrm>
            <a:off x="4511359" y="5739611"/>
            <a:ext cx="996746" cy="615168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圆角矩形标注 43"/>
              <p:cNvSpPr/>
              <p:nvPr/>
            </p:nvSpPr>
            <p:spPr>
              <a:xfrm>
                <a:off x="3408095" y="6330298"/>
                <a:ext cx="568680" cy="540446"/>
              </a:xfrm>
              <a:prstGeom prst="wedgeRoundRectCallout">
                <a:avLst>
                  <a:gd name="adj1" fmla="val 191499"/>
                  <a:gd name="adj2" fmla="val -50295"/>
                  <a:gd name="adj3" fmla="val 16667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圆角矩形标注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95" y="6330298"/>
                <a:ext cx="568680" cy="540446"/>
              </a:xfrm>
              <a:prstGeom prst="wedgeRoundRectCallout">
                <a:avLst>
                  <a:gd name="adj1" fmla="val 191499"/>
                  <a:gd name="adj2" fmla="val -50295"/>
                  <a:gd name="adj3" fmla="val 16667"/>
                </a:avLst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圆角矩形 9"/>
          <p:cNvSpPr/>
          <p:nvPr/>
        </p:nvSpPr>
        <p:spPr>
          <a:xfrm>
            <a:off x="2761136" y="5250791"/>
            <a:ext cx="1018776" cy="608523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" name="圆角矩形 4"/>
          <p:cNvSpPr/>
          <p:nvPr/>
        </p:nvSpPr>
        <p:spPr>
          <a:xfrm>
            <a:off x="641344" y="1581832"/>
            <a:ext cx="5969314" cy="22654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3.1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可逆矩阵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421693" y="632721"/>
            <a:ext cx="468069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分块可逆阵的性质</a:t>
            </a:r>
            <a:r>
              <a:rPr lang="en-US" altLang="zh-CN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(2)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：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10"/>
              <p:cNvSpPr txBox="1">
                <a:spLocks noChangeArrowheads="1"/>
              </p:cNvSpPr>
              <p:nvPr/>
            </p:nvSpPr>
            <p:spPr bwMode="auto">
              <a:xfrm>
                <a:off x="3922177" y="645926"/>
                <a:ext cx="3026748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𝑨</m:t>
                    </m:r>
                    <m:r>
                      <a:rPr lang="en-US" altLang="zh-CN" sz="28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𝑩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可逆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时有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2177" y="645926"/>
                <a:ext cx="3026748" cy="738664"/>
              </a:xfrm>
              <a:prstGeom prst="rect">
                <a:avLst/>
              </a:prstGeom>
              <a:blipFill rotWithShape="0">
                <a:blip r:embed="rId4"/>
                <a:stretch>
                  <a:fillRect l="-4024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1348329" y="4252643"/>
                <a:ext cx="2084801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𝑂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𝑂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=??</m:t>
                      </m:r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329" y="4252643"/>
                <a:ext cx="2084801" cy="8094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927293" y="1718212"/>
            <a:ext cx="4423345" cy="854080"/>
            <a:chOff x="845774" y="1445415"/>
            <a:chExt cx="4423345" cy="854080"/>
          </a:xfrm>
        </p:grpSpPr>
        <p:sp>
          <p:nvSpPr>
            <p:cNvPr id="35" name="矩形 34"/>
            <p:cNvSpPr/>
            <p:nvPr/>
          </p:nvSpPr>
          <p:spPr>
            <a:xfrm>
              <a:off x="845774" y="1510821"/>
              <a:ext cx="68159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Cambria Math" panose="02040503050406030204" pitchFamily="18" charset="0"/>
                  <a:ea typeface="华文楷体" panose="02010600040101010101" pitchFamily="2" charset="-122"/>
                </a:rPr>
                <a:t>(1)</a:t>
              </a:r>
              <a:endParaRPr lang="zh-CN" altLang="en-US" sz="2800" dirty="0">
                <a:latin typeface="Cambria Math" panose="02040503050406030204" pitchFamily="18" charset="0"/>
                <a:ea typeface="华文楷体" panose="020106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1416077" y="1445415"/>
                  <a:ext cx="3853042" cy="8540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𝐴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𝑂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𝑂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𝐵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𝑂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𝑂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i="1" dirty="0">
                    <a:latin typeface="Cambria Math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6077" y="1445415"/>
                  <a:ext cx="3294042" cy="7114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组合 28"/>
          <p:cNvGrpSpPr/>
          <p:nvPr/>
        </p:nvGrpSpPr>
        <p:grpSpPr>
          <a:xfrm>
            <a:off x="927293" y="2839333"/>
            <a:ext cx="4460471" cy="862480"/>
            <a:chOff x="845774" y="1445415"/>
            <a:chExt cx="4460471" cy="862480"/>
          </a:xfrm>
        </p:grpSpPr>
        <p:sp>
          <p:nvSpPr>
            <p:cNvPr id="31" name="矩形 30"/>
            <p:cNvSpPr/>
            <p:nvPr/>
          </p:nvSpPr>
          <p:spPr>
            <a:xfrm>
              <a:off x="845774" y="1510821"/>
              <a:ext cx="68159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latin typeface="Cambria Math" panose="02040503050406030204" pitchFamily="18" charset="0"/>
                  <a:ea typeface="华文楷体" panose="02010600040101010101" pitchFamily="2" charset="-122"/>
                </a:rPr>
                <a:t>(2)</a:t>
              </a:r>
              <a:endParaRPr lang="zh-CN" altLang="en-US" sz="2800" dirty="0">
                <a:latin typeface="Cambria Math" panose="02040503050406030204" pitchFamily="18" charset="0"/>
                <a:ea typeface="华文楷体" panose="020106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1416077" y="1445415"/>
                  <a:ext cx="3890168" cy="8624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𝑂</m:t>
                                      </m:r>
                                    </m:e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𝐴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𝐵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𝑂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𝑂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sz="28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𝑩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𝟏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en-US" altLang="zh-CN" sz="28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𝑨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𝟏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𝑂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i="1" dirty="0">
                    <a:latin typeface="Cambria Math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6077" y="1445415"/>
                  <a:ext cx="3890168" cy="86248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2760703" y="4192949"/>
                <a:ext cx="3089115" cy="8510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𝑂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𝑂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703" y="4192949"/>
                <a:ext cx="3089115" cy="85106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435551" y="4216574"/>
                <a:ext cx="3459088" cy="8652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551" y="4216574"/>
                <a:ext cx="3459088" cy="86523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1525432" y="5254463"/>
                <a:ext cx="4334007" cy="1051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|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|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|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𝐵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432" y="5254463"/>
                <a:ext cx="4334007" cy="105118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5606509" y="5371437"/>
                <a:ext cx="2970300" cy="1051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|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|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|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|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509" y="5371437"/>
                <a:ext cx="2970300" cy="105118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标注 8"/>
              <p:cNvSpPr/>
              <p:nvPr/>
            </p:nvSpPr>
            <p:spPr>
              <a:xfrm>
                <a:off x="941651" y="4772865"/>
                <a:ext cx="459923" cy="540446"/>
              </a:xfrm>
              <a:prstGeom prst="wedgeRoundRectCallout">
                <a:avLst>
                  <a:gd name="adj1" fmla="val 344894"/>
                  <a:gd name="adj2" fmla="val 47271"/>
                  <a:gd name="adj3" fmla="val 16667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圆角矩形标注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51" y="4772865"/>
                <a:ext cx="459923" cy="540446"/>
              </a:xfrm>
              <a:prstGeom prst="wedgeRoundRectCallout">
                <a:avLst>
                  <a:gd name="adj1" fmla="val 344894"/>
                  <a:gd name="adj2" fmla="val 47271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34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10" grpId="0" animBg="1"/>
      <p:bldP spid="5" grpId="0" animBg="1"/>
      <p:bldP spid="41" grpId="0"/>
      <p:bldP spid="46" grpId="0"/>
      <p:bldP spid="38" grpId="0" animBg="1"/>
      <p:bldP spid="8" grpId="0"/>
      <p:bldP spid="40" grpId="0"/>
      <p:bldP spid="42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9"/>
          <p:cNvGrpSpPr>
            <a:grpSpLocks/>
          </p:cNvGrpSpPr>
          <p:nvPr/>
        </p:nvGrpSpPr>
        <p:grpSpPr bwMode="auto">
          <a:xfrm>
            <a:off x="1026088" y="2700134"/>
            <a:ext cx="7286625" cy="3537177"/>
            <a:chOff x="928662" y="1749892"/>
            <a:chExt cx="7286676" cy="2204319"/>
          </a:xfrm>
        </p:grpSpPr>
        <p:sp>
          <p:nvSpPr>
            <p:cNvPr id="9" name="圆角矩形 8"/>
            <p:cNvSpPr/>
            <p:nvPr/>
          </p:nvSpPr>
          <p:spPr>
            <a:xfrm>
              <a:off x="928662" y="2009202"/>
              <a:ext cx="7286676" cy="194500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600"/>
            </a:p>
          </p:txBody>
        </p:sp>
        <p:sp>
          <p:nvSpPr>
            <p:cNvPr id="8" name="流程图: 终止 7"/>
            <p:cNvSpPr/>
            <p:nvPr/>
          </p:nvSpPr>
          <p:spPr>
            <a:xfrm>
              <a:off x="1203473" y="1749892"/>
              <a:ext cx="1928825" cy="412675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600" b="1" dirty="0">
                  <a:solidFill>
                    <a:srgbClr val="FF0000"/>
                  </a:solidFill>
                </a:rPr>
                <a:t>定义 </a:t>
              </a:r>
              <a:r>
                <a:rPr lang="en-US" altLang="zh-CN" sz="2600" b="1" dirty="0" smtClean="0">
                  <a:solidFill>
                    <a:srgbClr val="FF0000"/>
                  </a:solidFill>
                </a:rPr>
                <a:t>3-1</a:t>
              </a:r>
              <a:endParaRPr lang="zh-CN" altLang="en-US" sz="26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1623810" y="3305084"/>
                <a:ext cx="6697663" cy="631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阶</a:t>
                </a:r>
                <a:r>
                  <a:rPr lang="zh-CN" altLang="en-US" sz="26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方阵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，若存在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阶方阵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满足，</a:t>
                </a:r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3810" y="3305084"/>
                <a:ext cx="6697663" cy="631583"/>
              </a:xfrm>
              <a:prstGeom prst="rect">
                <a:avLst/>
              </a:prstGeom>
              <a:blipFill rotWithShape="0">
                <a:blip r:embed="rId2"/>
                <a:stretch>
                  <a:fillRect l="-1638" b="-240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488579" y="3969987"/>
                <a:ext cx="224099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79" y="3969987"/>
                <a:ext cx="2240998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3.1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可逆矩阵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圆角矩形 23"/>
          <p:cNvSpPr/>
          <p:nvPr/>
        </p:nvSpPr>
        <p:spPr>
          <a:xfrm>
            <a:off x="3720940" y="1487418"/>
            <a:ext cx="769669" cy="501628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5733801" y="1487418"/>
            <a:ext cx="769669" cy="501628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627784" y="1547074"/>
                <a:ext cx="141115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600" b="0" i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  <m:r>
                        <a:rPr lang="en-US" altLang="zh-CN" sz="260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1</m:t>
                      </m:r>
                    </m:oMath>
                  </m:oMathPara>
                </a14:m>
                <a:endParaRPr lang="zh-CN" altLang="en-US" sz="26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1547074"/>
                <a:ext cx="1411156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707480" y="1547074"/>
                <a:ext cx="141115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  <m:sSup>
                        <m:sSup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6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1</m:t>
                      </m:r>
                    </m:oMath>
                  </m:oMathPara>
                </a14:m>
                <a:endParaRPr lang="zh-CN" altLang="en-US" sz="26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480" y="1547074"/>
                <a:ext cx="1411156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10"/>
              <p:cNvSpPr txBox="1">
                <a:spLocks noChangeArrowheads="1"/>
              </p:cNvSpPr>
              <p:nvPr/>
            </p:nvSpPr>
            <p:spPr bwMode="auto">
              <a:xfrm>
                <a:off x="1585469" y="4648697"/>
                <a:ext cx="6697663" cy="6414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称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为</a:t>
                </a:r>
                <a:r>
                  <a:rPr lang="zh-CN" altLang="en-US" sz="26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可逆阵</a:t>
                </a:r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为</a:t>
                </a:r>
                <a:r>
                  <a:rPr lang="en-US" altLang="zh-CN" sz="26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A</a:t>
                </a:r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</a:t>
                </a:r>
                <a:r>
                  <a:rPr lang="zh-CN" altLang="en-US" sz="26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逆阵</a:t>
                </a:r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sz="2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𝟏</m:t>
                        </m:r>
                      </m:sup>
                    </m:sSup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</a:t>
                </a:r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5469" y="4648697"/>
                <a:ext cx="6697663" cy="641458"/>
              </a:xfrm>
              <a:prstGeom prst="rect">
                <a:avLst/>
              </a:prstGeom>
              <a:blipFill rotWithShape="0">
                <a:blip r:embed="rId6"/>
                <a:stretch>
                  <a:fillRect l="-1638" b="-2381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10"/>
              <p:cNvSpPr txBox="1">
                <a:spLocks noChangeArrowheads="1"/>
              </p:cNvSpPr>
              <p:nvPr/>
            </p:nvSpPr>
            <p:spPr bwMode="auto">
              <a:xfrm>
                <a:off x="1623810" y="5268265"/>
                <a:ext cx="6697663" cy="6924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6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否则</a:t>
                </a:r>
                <a14:m>
                  <m:oMath xmlns:m="http://schemas.openxmlformats.org/officeDocument/2006/math"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称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不可逆。</a:t>
                </a:r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3810" y="5268265"/>
                <a:ext cx="6697663" cy="692497"/>
              </a:xfrm>
              <a:prstGeom prst="rect">
                <a:avLst/>
              </a:prstGeom>
              <a:blipFill rotWithShape="0">
                <a:blip r:embed="rId7"/>
                <a:stretch>
                  <a:fillRect l="-1638" b="-131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圆角矩形标注 2"/>
              <p:cNvSpPr/>
              <p:nvPr/>
            </p:nvSpPr>
            <p:spPr>
              <a:xfrm>
                <a:off x="6765303" y="1147581"/>
                <a:ext cx="1944216" cy="1658873"/>
              </a:xfrm>
              <a:prstGeom prst="wedgeRoundRectCallout">
                <a:avLst>
                  <a:gd name="adj1" fmla="val -63624"/>
                  <a:gd name="adj2" fmla="val -20341"/>
                  <a:gd name="adj3" fmla="val 16667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的作用对应为矩阵中的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单位阵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圆角矩形标注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303" y="1147581"/>
                <a:ext cx="1944216" cy="1658873"/>
              </a:xfrm>
              <a:prstGeom prst="wedgeRoundRectCallout">
                <a:avLst>
                  <a:gd name="adj1" fmla="val -63624"/>
                  <a:gd name="adj2" fmla="val -20341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1" grpId="0"/>
      <p:bldP spid="2" grpId="0"/>
      <p:bldP spid="24" grpId="0" animBg="1"/>
      <p:bldP spid="25" grpId="0" animBg="1"/>
      <p:bldP spid="26" grpId="0"/>
      <p:bldP spid="27" grpId="0"/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" y="5013771"/>
            <a:ext cx="2055997" cy="18442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</a:t>
            </a:r>
            <a:r>
              <a:rPr lang="zh-CN" altLang="en-US" dirty="0"/>
              <a:t>点总结</a:t>
            </a:r>
            <a:r>
              <a:rPr lang="zh-CN" altLang="en-US" sz="3600" dirty="0"/>
              <a:t>（前半部分）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411760" y="2134648"/>
                <a:ext cx="5400600" cy="4318687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/>
                  <a:t>可逆阵的判定</a:t>
                </a:r>
                <a:r>
                  <a:rPr lang="en-US" altLang="zh-CN" sz="2800" dirty="0" smtClean="0"/>
                  <a:t> 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dirty="0" smtClean="0"/>
                  <a:t>；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同阶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方阵</m:t>
                    </m:r>
                  </m:oMath>
                </a14:m>
                <a:endParaRPr lang="en-US" altLang="zh-CN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endParaRPr lang="en-US" altLang="zh-CN" sz="1200" dirty="0" smtClean="0"/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</a:rPr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</a:rPr>
                  <a:t>关系</a:t>
                </a:r>
                <a:endParaRPr lang="en-US" altLang="zh-CN" sz="2800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𝐴𝐴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/>
                  <a:t>；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可逆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12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800" dirty="0" smtClean="0"/>
                  <a:t>的性质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dirty="0"/>
                  <a:t> </a:t>
                </a:r>
                <a:r>
                  <a:rPr lang="zh-CN" altLang="en-US" dirty="0" smtClean="0"/>
                  <a:t>  转置、数乘、  乘积、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zh-CN" altLang="en-US" dirty="0" smtClean="0"/>
                  <a:t>分块阵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11760" y="2134648"/>
                <a:ext cx="5400600" cy="4318687"/>
              </a:xfrm>
              <a:blipFill rotWithShape="0">
                <a:blip r:embed="rId4"/>
                <a:stretch>
                  <a:fillRect l="-2822" t="-1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/>
        </p:nvSpPr>
        <p:spPr>
          <a:xfrm>
            <a:off x="1937470" y="1862792"/>
            <a:ext cx="6120680" cy="4806567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6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2086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 逆 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32425" y="1250098"/>
            <a:ext cx="8348949" cy="495815"/>
            <a:chOff x="-91260" y="-21155"/>
            <a:chExt cx="4215650" cy="712796"/>
          </a:xfrm>
        </p:grpSpPr>
        <p:sp>
          <p:nvSpPr>
            <p:cNvPr id="45" name="矩形 44"/>
            <p:cNvSpPr/>
            <p:nvPr/>
          </p:nvSpPr>
          <p:spPr>
            <a:xfrm>
              <a:off x="-91260" y="-16307"/>
              <a:ext cx="972425" cy="707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思考题 </a:t>
              </a:r>
              <a:r>
                <a:rPr lang="en-US" altLang="zh-CN" sz="2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1.</a:t>
              </a:r>
              <a:endParaRPr lang="zh-CN" altLang="en-US" sz="2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/>
                <p:cNvSpPr/>
                <p:nvPr/>
              </p:nvSpPr>
              <p:spPr>
                <a:xfrm>
                  <a:off x="761579" y="-21155"/>
                  <a:ext cx="3362811" cy="7079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600" dirty="0" smtClean="0">
                      <a:latin typeface="+mn-ea"/>
                      <a:ea typeface="+mn-ea"/>
                    </a:rPr>
                    <a:t>若</a:t>
                  </a:r>
                  <a14:m>
                    <m:oMath xmlns:m="http://schemas.openxmlformats.org/officeDocument/2006/math">
                      <m:r>
                        <a:rPr lang="zh-CN" altLang="en-US" sz="2600" b="0" i="1" dirty="0">
                          <a:latin typeface="Cambria Math" panose="02040503050406030204" pitchFamily="18" charset="0"/>
                          <a:ea typeface="+mn-ea"/>
                        </a:rPr>
                        <m:t>三个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n-ea"/>
                        </a:rPr>
                        <m:t>矩阵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𝐶</m:t>
                      </m:r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+mn-ea"/>
                        </a:rPr>
                        <m:t>满足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𝐶𝐴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zh-CN" sz="2600" dirty="0"/>
                    <a:t> </a:t>
                  </a:r>
                  <a:r>
                    <a:rPr lang="zh-CN" altLang="en-US" sz="2600" dirty="0" smtClean="0">
                      <a:latin typeface="+mn-ea"/>
                      <a:ea typeface="+mn-ea"/>
                    </a:rPr>
                    <a:t>则</a:t>
                  </a:r>
                  <a14:m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endParaRPr lang="zh-CN" altLang="en-US" sz="26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8" name="矩形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79" y="-21155"/>
                  <a:ext cx="3362811" cy="70794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647" t="-9877" b="-3209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096245" y="2492896"/>
                <a:ext cx="3749180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n-ea"/>
                        </a:rPr>
                        <m:t>行数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n-ea"/>
                        </a:rPr>
                        <m:t>列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n-ea"/>
                        </a:rPr>
                        <m:t>数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n-ea"/>
                        </a:rPr>
                        <m:t>𝐸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n-ea"/>
                        </a:rPr>
                        <m:t>阶数</m:t>
                      </m:r>
                    </m:oMath>
                  </m:oMathPara>
                </a14:m>
                <a:endParaRPr lang="zh-CN" altLang="en-US" sz="26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245" y="2492896"/>
                <a:ext cx="374918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>
            <a:off x="5148064" y="1742541"/>
            <a:ext cx="21810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708998" y="3047628"/>
                <a:ext cx="5104706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n-ea"/>
                        </a:rPr>
                        <m:t>列数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n-ea"/>
                        </a:rPr>
                        <m:t>行数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n-ea"/>
                        </a:rPr>
                        <m:t>列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n-ea"/>
                        </a:rPr>
                        <m:t>数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n-ea"/>
                        </a:rPr>
                        <m:t>𝐸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n-ea"/>
                        </a:rPr>
                        <m:t>阶数</m:t>
                      </m:r>
                    </m:oMath>
                  </m:oMathPara>
                </a14:m>
                <a:endParaRPr lang="zh-CN" altLang="en-US" sz="26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98" y="3047628"/>
                <a:ext cx="5104706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708998" y="3624057"/>
                <a:ext cx="5104706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+mn-ea"/>
                      </a:rPr>
                      <m:t>行数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</m:oMath>
                </a14:m>
                <a:r>
                  <a:rPr lang="zh-CN" altLang="en-US" sz="2600" dirty="0" smtClean="0">
                    <a:ea typeface="+mn-ea"/>
                  </a:rPr>
                  <a:t>列</a:t>
                </a:r>
                <a14:m>
                  <m:oMath xmlns:m="http://schemas.openxmlformats.org/officeDocument/2006/math">
                    <m:r>
                      <a:rPr lang="zh-CN" altLang="en-US" sz="2600" i="1" dirty="0">
                        <a:latin typeface="Cambria Math" panose="02040503050406030204" pitchFamily="18" charset="0"/>
                        <a:ea typeface="+mn-ea"/>
                      </a:rPr>
                      <m:t>数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+mn-ea"/>
                      </a:rPr>
                      <m:t>行数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+mn-ea"/>
                      </a:rPr>
                      <m:t>𝐸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+mn-ea"/>
                      </a:rPr>
                      <m:t>阶数</m:t>
                    </m:r>
                  </m:oMath>
                </a14:m>
                <a:endParaRPr lang="zh-CN" altLang="en-US" sz="26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98" y="3624057"/>
                <a:ext cx="5104706" cy="492443"/>
              </a:xfrm>
              <a:prstGeom prst="rect">
                <a:avLst/>
              </a:prstGeom>
              <a:blipFill>
                <a:blip r:embed="rId6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6029621" y="3006417"/>
                <a:ext cx="2835376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是方阵</a:t>
                </a:r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621" y="3006417"/>
                <a:ext cx="2835376" cy="492443"/>
              </a:xfrm>
              <a:prstGeom prst="rect">
                <a:avLst/>
              </a:prstGeom>
              <a:blipFill>
                <a:blip r:embed="rId7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右大括号 2"/>
          <p:cNvSpPr/>
          <p:nvPr/>
        </p:nvSpPr>
        <p:spPr>
          <a:xfrm>
            <a:off x="5754660" y="2626252"/>
            <a:ext cx="360040" cy="133519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3261440" y="4535223"/>
                <a:ext cx="5126984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600" dirty="0" smtClean="0">
                    <a:latin typeface="+mn-ea"/>
                    <a:ea typeface="+mn-ea"/>
                  </a:rPr>
                  <a:t>由推论</a:t>
                </a:r>
                <a14:m>
                  <m:oMath xmlns:m="http://schemas.openxmlformats.org/officeDocument/2006/math">
                    <m:r>
                      <a:rPr lang="en-US" altLang="zh-CN" sz="2600" dirty="0">
                        <a:latin typeface="Cambria Math" panose="02040503050406030204" pitchFamily="18" charset="0"/>
                        <a:ea typeface="+mn-ea"/>
                      </a:rPr>
                      <m:t>3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+mn-ea"/>
                      </a:rPr>
                      <m:t>1 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+mn-ea"/>
                      </a:rPr>
                      <m:t>可得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sz="26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440" y="4535223"/>
                <a:ext cx="5126984" cy="492443"/>
              </a:xfrm>
              <a:prstGeom prst="rect">
                <a:avLst/>
              </a:prstGeom>
              <a:blipFill>
                <a:blip r:embed="rId8"/>
                <a:stretch>
                  <a:fillRect t="-9877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78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1" grpId="0"/>
      <p:bldP spid="32" grpId="0"/>
      <p:bldP spid="3" grpId="0" animBg="1"/>
      <p:bldP spid="3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/>
              <p:cNvSpPr/>
              <p:nvPr/>
            </p:nvSpPr>
            <p:spPr>
              <a:xfrm>
                <a:off x="4726690" y="5145725"/>
                <a:ext cx="1573443" cy="804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690" y="5145725"/>
                <a:ext cx="1573443" cy="80445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3.1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可逆矩阵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10"/>
          <p:cNvSpPr txBox="1">
            <a:spLocks noChangeArrowheads="1"/>
          </p:cNvSpPr>
          <p:nvPr/>
        </p:nvSpPr>
        <p:spPr bwMode="auto">
          <a:xfrm>
            <a:off x="395536" y="539852"/>
            <a:ext cx="3096344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思考题 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3.</a:t>
            </a:r>
            <a:endParaRPr lang="zh-CN" altLang="en-US" sz="26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374" y="5148866"/>
            <a:ext cx="2525266" cy="1686878"/>
          </a:xfrm>
          <a:prstGeom prst="rect">
            <a:avLst/>
          </a:prstGeom>
        </p:spPr>
      </p:pic>
      <p:sp>
        <p:nvSpPr>
          <p:cNvPr id="38" name="TextBox 14"/>
          <p:cNvSpPr txBox="1">
            <a:spLocks noChangeArrowheads="1"/>
          </p:cNvSpPr>
          <p:nvPr/>
        </p:nvSpPr>
        <p:spPr bwMode="auto">
          <a:xfrm>
            <a:off x="2165499" y="1845084"/>
            <a:ext cx="1542405" cy="492443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注意：</a:t>
            </a:r>
            <a:endParaRPr lang="en-US" altLang="zh-CN" sz="26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39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12399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组合 14"/>
          <p:cNvGrpSpPr/>
          <p:nvPr/>
        </p:nvGrpSpPr>
        <p:grpSpPr>
          <a:xfrm>
            <a:off x="3563888" y="1733704"/>
            <a:ext cx="3523330" cy="673971"/>
            <a:chOff x="2650688" y="5472646"/>
            <a:chExt cx="3523330" cy="6739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/>
                <p:cNvSpPr/>
                <p:nvPr/>
              </p:nvSpPr>
              <p:spPr>
                <a:xfrm>
                  <a:off x="2650688" y="5569687"/>
                  <a:ext cx="1561068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2600" dirty="0"/>
                </a:p>
              </p:txBody>
            </p:sp>
          </mc:Choice>
          <mc:Fallback xmlns="">
            <p:sp>
              <p:nvSpPr>
                <p:cNvPr id="44" name="矩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0688" y="5569687"/>
                  <a:ext cx="1670137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组合 13"/>
            <p:cNvGrpSpPr/>
            <p:nvPr/>
          </p:nvGrpSpPr>
          <p:grpSpPr>
            <a:xfrm>
              <a:off x="4333432" y="5472646"/>
              <a:ext cx="1840586" cy="673971"/>
              <a:chOff x="4333432" y="5472646"/>
              <a:chExt cx="1840586" cy="673971"/>
            </a:xfrm>
          </p:grpSpPr>
          <p:sp>
            <p:nvSpPr>
              <p:cNvPr id="45" name="右箭头 44"/>
              <p:cNvSpPr/>
              <p:nvPr/>
            </p:nvSpPr>
            <p:spPr>
              <a:xfrm>
                <a:off x="4333432" y="5755471"/>
                <a:ext cx="978408" cy="1415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5427275" y="5614503"/>
                    <a:ext cx="746743" cy="40011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𝑋</m:t>
                        </m:r>
                        <m:r>
                          <a:rPr lang="en-US" altLang="zh-CN" sz="26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</m:t>
                        </m:r>
                      </m:oMath>
                    </a14:m>
                    <a:r>
                      <a:rPr lang="en-US" altLang="zh-CN" sz="2600" i="1" dirty="0" smtClean="0">
                        <a:latin typeface="Cambria" panose="02040503050406030204" pitchFamily="18" charset="0"/>
                        <a:ea typeface="华文楷体" panose="02010600040101010101" pitchFamily="2" charset="-122"/>
                      </a:rPr>
                      <a:t>Y</a:t>
                    </a:r>
                    <a:endParaRPr lang="zh-CN" altLang="en-US" sz="2600" i="1" dirty="0">
                      <a:latin typeface="Cambria" panose="02040503050406030204" pitchFamily="18" charset="0"/>
                      <a:ea typeface="华文楷体" panose="0201060004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46" name="文本框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7275" y="5614503"/>
                    <a:ext cx="806696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758" t="-25714" r="-26515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直接连接符 8"/>
              <p:cNvCxnSpPr/>
              <p:nvPr/>
            </p:nvCxnSpPr>
            <p:spPr>
              <a:xfrm flipH="1">
                <a:off x="4442612" y="5472646"/>
                <a:ext cx="615724" cy="67397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4436259" y="5472646"/>
                <a:ext cx="622444" cy="62930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TextBox 10"/>
          <p:cNvSpPr txBox="1">
            <a:spLocks noChangeArrowheads="1"/>
          </p:cNvSpPr>
          <p:nvPr/>
        </p:nvSpPr>
        <p:spPr bwMode="auto">
          <a:xfrm>
            <a:off x="898449" y="2911388"/>
            <a:ext cx="1267050" cy="63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600" b="1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反例：</a:t>
            </a:r>
            <a:endParaRPr lang="zh-CN" altLang="en-US" sz="26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1808534" y="3015518"/>
                <a:ext cx="1880900" cy="804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534" y="3015518"/>
                <a:ext cx="1880900" cy="80445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3696519" y="3015090"/>
                <a:ext cx="1888979" cy="804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19" y="3015090"/>
                <a:ext cx="1888979" cy="80445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4731230" y="4189284"/>
                <a:ext cx="1573443" cy="804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230" y="4189284"/>
                <a:ext cx="1573443" cy="80445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5466229" y="3022354"/>
                <a:ext cx="1874552" cy="804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229" y="3022354"/>
                <a:ext cx="1874552" cy="80445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1808534" y="4189712"/>
                <a:ext cx="3110915" cy="804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534" y="4189712"/>
                <a:ext cx="3110915" cy="80445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1825847" y="5083476"/>
                <a:ext cx="3091616" cy="804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𝑌𝐴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847" y="5083476"/>
                <a:ext cx="3091616" cy="80445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27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2086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 逆 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0409" y="893016"/>
            <a:ext cx="6967893" cy="483209"/>
            <a:chOff x="-91260" y="-21155"/>
            <a:chExt cx="3518311" cy="694673"/>
          </a:xfrm>
        </p:grpSpPr>
        <p:sp>
          <p:nvSpPr>
            <p:cNvPr id="45" name="矩形 44"/>
            <p:cNvSpPr/>
            <p:nvPr/>
          </p:nvSpPr>
          <p:spPr>
            <a:xfrm>
              <a:off x="-91260" y="-16307"/>
              <a:ext cx="972425" cy="6637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思考题 </a:t>
              </a:r>
              <a:r>
                <a:rPr lang="en-US" altLang="zh-CN" sz="2400" b="1" dirty="0">
                  <a:solidFill>
                    <a:srgbClr val="FF0000"/>
                  </a:solidFill>
                  <a:latin typeface="+mj-ea"/>
                  <a:ea typeface="+mj-ea"/>
                </a:rPr>
                <a:t>4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.</a:t>
              </a:r>
              <a:endParaRPr lang="zh-CN" altLang="en-US" sz="24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/>
                <p:cNvSpPr/>
                <p:nvPr/>
              </p:nvSpPr>
              <p:spPr>
                <a:xfrm>
                  <a:off x="761578" y="-21155"/>
                  <a:ext cx="2665473" cy="69467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400" dirty="0" smtClean="0">
                      <a:latin typeface="+mn-ea"/>
                      <a:ea typeface="+mn-ea"/>
                    </a:rPr>
                    <a:t>若</a:t>
                  </a:r>
                  <a14:m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可逆</m:t>
                      </m:r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+mn-ea"/>
                        </a:rPr>
                        <m:t>，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𝑋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zh-CN" sz="2400" dirty="0"/>
                    <a:t> </a:t>
                  </a:r>
                  <a:r>
                    <a:rPr lang="zh-CN" altLang="en-US" sz="2400" dirty="0" smtClean="0">
                      <a:latin typeface="+mn-ea"/>
                      <a:ea typeface="+mn-ea"/>
                    </a:rPr>
                    <a:t>则</a:t>
                  </a:r>
                  <a14:m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8" name="矩形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78" y="-21155"/>
                  <a:ext cx="2665473" cy="69467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5000" b="-2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587757" y="1936280"/>
                <a:ext cx="1879489" cy="804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757" y="1936280"/>
                <a:ext cx="1879489" cy="80445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931327" y="1816813"/>
            <a:ext cx="126705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6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反例：</a:t>
            </a:r>
            <a:endParaRPr lang="zh-CN" altLang="en-US" sz="26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841412" y="1920943"/>
                <a:ext cx="1916102" cy="804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412" y="1920943"/>
                <a:ext cx="1916102" cy="80445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691800" y="4035631"/>
                <a:ext cx="2454070" cy="804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800" y="4035631"/>
                <a:ext cx="2454070" cy="80445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229967" y="4936320"/>
                <a:ext cx="2220544" cy="804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967" y="4936320"/>
                <a:ext cx="2220544" cy="80445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3714357" y="1920708"/>
                <a:ext cx="1906483" cy="804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357" y="1920708"/>
                <a:ext cx="1906483" cy="80445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2787453" y="4923004"/>
                <a:ext cx="3677866" cy="804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6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453" y="4923004"/>
                <a:ext cx="3677866" cy="80445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841412" y="2844897"/>
                <a:ext cx="3166893" cy="804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𝑋𝐴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412" y="2844897"/>
                <a:ext cx="3166893" cy="80445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4726563" y="2844896"/>
                <a:ext cx="2220544" cy="804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563" y="2844896"/>
                <a:ext cx="2220544" cy="80445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10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1" grpId="0"/>
      <p:bldP spid="22" grpId="0"/>
      <p:bldP spid="23" grpId="0"/>
      <p:bldP spid="24" grpId="0"/>
      <p:bldP spid="2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2086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 逆 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79512" y="819515"/>
            <a:ext cx="6103798" cy="495816"/>
            <a:chOff x="-91260" y="-21155"/>
            <a:chExt cx="3082002" cy="712796"/>
          </a:xfrm>
        </p:grpSpPr>
        <p:sp>
          <p:nvSpPr>
            <p:cNvPr id="45" name="矩形 44"/>
            <p:cNvSpPr/>
            <p:nvPr/>
          </p:nvSpPr>
          <p:spPr>
            <a:xfrm>
              <a:off x="-91260" y="-16307"/>
              <a:ext cx="972425" cy="707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思考题 </a:t>
              </a:r>
              <a:r>
                <a:rPr lang="en-US" altLang="zh-CN" sz="2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5.</a:t>
              </a:r>
              <a:endParaRPr lang="zh-CN" altLang="en-US" sz="2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/>
                <p:cNvSpPr/>
                <p:nvPr/>
              </p:nvSpPr>
              <p:spPr>
                <a:xfrm>
                  <a:off x="761579" y="-21155"/>
                  <a:ext cx="2229163" cy="70794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600" dirty="0" smtClean="0">
                      <a:latin typeface="+mn-ea"/>
                      <a:ea typeface="+mn-ea"/>
                    </a:rPr>
                    <a:t>若</a:t>
                  </a:r>
                  <a14:m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𝐴𝐵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可逆</m:t>
                      </m:r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+mn-ea"/>
                        </a:rPr>
                        <m:t>，</m:t>
                      </m:r>
                    </m:oMath>
                  </a14:m>
                  <a:r>
                    <a:rPr lang="zh-CN" altLang="en-US" sz="2600" dirty="0" smtClean="0">
                      <a:latin typeface="+mn-ea"/>
                      <a:ea typeface="+mn-ea"/>
                    </a:rPr>
                    <a:t>则</a:t>
                  </a:r>
                  <a14:m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r>
                    <a:rPr lang="zh-CN" altLang="en-US" sz="2600" dirty="0" smtClean="0">
                      <a:latin typeface="+mn-ea"/>
                      <a:ea typeface="+mn-ea"/>
                    </a:rPr>
                    <a:t>都可逆</a:t>
                  </a:r>
                  <a:endParaRPr lang="zh-CN" altLang="en-US" sz="26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8" name="矩形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79" y="-21155"/>
                  <a:ext cx="2229163" cy="70794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1111" b="-308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727215" y="1357737"/>
            <a:ext cx="3231824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方阵</a:t>
            </a:r>
            <a:r>
              <a:rPr lang="zh-CN" altLang="en-US" sz="26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的要求是必要的：</a:t>
            </a:r>
            <a:endParaRPr lang="zh-CN" altLang="en-US" sz="26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489485" y="2121962"/>
            <a:ext cx="126705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600" b="1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反例：</a:t>
            </a:r>
            <a:endParaRPr lang="zh-CN" altLang="en-US" sz="26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399570" y="2226092"/>
                <a:ext cx="2398670" cy="804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570" y="2226092"/>
                <a:ext cx="2398670" cy="8044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832841" y="2004285"/>
                <a:ext cx="1907958" cy="11503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841" y="2004285"/>
                <a:ext cx="1907958" cy="11503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586678" y="3164078"/>
                <a:ext cx="3647665" cy="11503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678" y="3164078"/>
                <a:ext cx="3647665" cy="115038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005593" y="3314289"/>
                <a:ext cx="1573444" cy="804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593" y="3314289"/>
                <a:ext cx="1573444" cy="80445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6360264" y="2144070"/>
            <a:ext cx="2892266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600" dirty="0">
                <a:latin typeface="Cambria" panose="02040503050406030204" pitchFamily="18" charset="0"/>
                <a:ea typeface="华文楷体" panose="02010600040101010101" pitchFamily="2" charset="-122"/>
              </a:rPr>
              <a:t>显然不是可逆阵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6360264" y="3439752"/>
                <a:ext cx="96411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264" y="3439752"/>
                <a:ext cx="964110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/>
          <p:cNvGrpSpPr/>
          <p:nvPr/>
        </p:nvGrpSpPr>
        <p:grpSpPr>
          <a:xfrm>
            <a:off x="2350483" y="4735281"/>
            <a:ext cx="5477074" cy="501048"/>
            <a:chOff x="-45900" y="-499678"/>
            <a:chExt cx="2765549" cy="720317"/>
          </a:xfrm>
        </p:grpSpPr>
        <p:sp>
          <p:nvSpPr>
            <p:cNvPr id="34" name="矩形 33"/>
            <p:cNvSpPr/>
            <p:nvPr/>
          </p:nvSpPr>
          <p:spPr>
            <a:xfrm>
              <a:off x="-45900" y="-487309"/>
              <a:ext cx="972425" cy="707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思考题 </a:t>
              </a:r>
              <a:r>
                <a:rPr lang="en-US" altLang="zh-CN" sz="2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6.</a:t>
              </a:r>
              <a:endParaRPr lang="zh-CN" altLang="en-US" sz="2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90486" y="-499678"/>
              <a:ext cx="2229163" cy="7079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600" dirty="0" smtClean="0">
                  <a:latin typeface="+mn-ea"/>
                  <a:ea typeface="+mn-ea"/>
                </a:rPr>
                <a:t>用上例可说明是错的</a:t>
              </a:r>
              <a:endParaRPr lang="zh-CN" altLang="en-US" sz="2600" dirty="0">
                <a:latin typeface="+mn-ea"/>
                <a:ea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5479743" y="2299817"/>
                <a:ext cx="99732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743" y="2299817"/>
                <a:ext cx="997324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/>
          <p:cNvCxnSpPr/>
          <p:nvPr/>
        </p:nvCxnSpPr>
        <p:spPr>
          <a:xfrm flipV="1">
            <a:off x="0" y="4417183"/>
            <a:ext cx="9072563" cy="19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2712599" y="5504348"/>
                <a:ext cx="3641959" cy="11503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599" y="5504348"/>
                <a:ext cx="3641959" cy="115038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6089356" y="5446415"/>
                <a:ext cx="2104550" cy="11503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356" y="5446415"/>
                <a:ext cx="2104550" cy="115038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 38"/>
          <p:cNvSpPr/>
          <p:nvPr/>
        </p:nvSpPr>
        <p:spPr>
          <a:xfrm>
            <a:off x="6731904" y="5072869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solidFill>
                  <a:srgbClr val="FF0000"/>
                </a:solidFill>
                <a:latin typeface="+mn-ea"/>
                <a:ea typeface="+mn-ea"/>
              </a:rPr>
              <a:t>不可逆</a:t>
            </a:r>
            <a:endParaRPr lang="zh-CN" altLang="en-US" sz="2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066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1" grpId="0"/>
      <p:bldP spid="22" grpId="0"/>
      <p:bldP spid="27" grpId="0"/>
      <p:bldP spid="30" grpId="0"/>
      <p:bldP spid="36" grpId="0"/>
      <p:bldP spid="37" grpId="0"/>
      <p:bldP spid="38" grpId="0"/>
      <p:bldP spid="3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2086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 逆 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65747" y="870175"/>
            <a:ext cx="7399943" cy="495815"/>
            <a:chOff x="-91260" y="-21155"/>
            <a:chExt cx="3736467" cy="712796"/>
          </a:xfrm>
        </p:grpSpPr>
        <p:sp>
          <p:nvSpPr>
            <p:cNvPr id="45" name="矩形 44"/>
            <p:cNvSpPr/>
            <p:nvPr/>
          </p:nvSpPr>
          <p:spPr>
            <a:xfrm>
              <a:off x="-91260" y="-16307"/>
              <a:ext cx="972425" cy="707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思考题 </a:t>
              </a:r>
              <a:r>
                <a:rPr lang="en-US" altLang="zh-CN" sz="2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7.</a:t>
              </a:r>
              <a:endParaRPr lang="zh-CN" altLang="en-US" sz="2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/>
                <p:cNvSpPr/>
                <p:nvPr/>
              </p:nvSpPr>
              <p:spPr>
                <a:xfrm>
                  <a:off x="761578" y="-21155"/>
                  <a:ext cx="2883629" cy="7079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600" dirty="0" smtClean="0">
                      <a:latin typeface="+mn-ea"/>
                      <a:ea typeface="+mn-ea"/>
                    </a:rPr>
                    <a:t>若对称矩阵</a:t>
                  </a:r>
                  <a14:m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可逆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zh-CN" sz="2600" dirty="0"/>
                    <a:t> </a:t>
                  </a:r>
                  <a:r>
                    <a:rPr lang="zh-CN" altLang="en-US" sz="2600" dirty="0" smtClean="0">
                      <a:latin typeface="+mn-ea"/>
                      <a:ea typeface="+mn-ea"/>
                    </a:rPr>
                    <a:t>则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r>
                    <a:rPr lang="zh-CN" altLang="en-US" sz="2600" dirty="0" smtClean="0">
                      <a:latin typeface="+mn-ea"/>
                      <a:ea typeface="+mn-ea"/>
                    </a:rPr>
                    <a:t>也是对称矩阵</a:t>
                  </a:r>
                  <a:endParaRPr lang="zh-CN" altLang="en-US" sz="26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8" name="矩形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78" y="-21155"/>
                  <a:ext cx="2883629" cy="70794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21" t="-11111" r="-1814" b="-308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矩形 20"/>
          <p:cNvSpPr/>
          <p:nvPr/>
        </p:nvSpPr>
        <p:spPr>
          <a:xfrm>
            <a:off x="1115616" y="1733227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latin typeface="+mn-ea"/>
                <a:ea typeface="+mn-ea"/>
              </a:rPr>
              <a:t>由可逆阵性质</a:t>
            </a:r>
            <a:endParaRPr lang="zh-CN" altLang="en-US" sz="26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279071" y="1713387"/>
                <a:ext cx="115826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071" y="1713387"/>
                <a:ext cx="1158266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25"/>
          <p:cNvGrpSpPr/>
          <p:nvPr/>
        </p:nvGrpSpPr>
        <p:grpSpPr>
          <a:xfrm>
            <a:off x="3454654" y="1748617"/>
            <a:ext cx="2921727" cy="461665"/>
            <a:chOff x="899251" y="2397410"/>
            <a:chExt cx="2921727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1528363" y="2423736"/>
                  <a:ext cx="229261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(</m:t>
                                </m:r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363" y="2423736"/>
                  <a:ext cx="229261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244" r="-796" b="-3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矩形 27"/>
            <p:cNvSpPr/>
            <p:nvPr/>
          </p:nvSpPr>
          <p:spPr>
            <a:xfrm>
              <a:off x="899251" y="2397410"/>
              <a:ext cx="6110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Cambria Math" panose="02040503050406030204" pitchFamily="18" charset="0"/>
                  <a:ea typeface="华文楷体" panose="02010600040101010101" pitchFamily="2" charset="-122"/>
                </a:rPr>
                <a:t>(2)</a:t>
              </a:r>
              <a:endParaRPr lang="zh-CN" altLang="en-US" sz="2400" dirty="0">
                <a:latin typeface="Cambria Math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 flipV="1">
            <a:off x="75454" y="2716254"/>
            <a:ext cx="9072563" cy="19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341091" y="3076348"/>
            <a:ext cx="8520077" cy="892552"/>
            <a:chOff x="-91260" y="-21155"/>
            <a:chExt cx="3736467" cy="1900469"/>
          </a:xfrm>
        </p:grpSpPr>
        <p:sp>
          <p:nvSpPr>
            <p:cNvPr id="31" name="矩形 30"/>
            <p:cNvSpPr/>
            <p:nvPr/>
          </p:nvSpPr>
          <p:spPr>
            <a:xfrm>
              <a:off x="-91260" y="-16307"/>
              <a:ext cx="972425" cy="707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思考题 </a:t>
              </a:r>
              <a:r>
                <a:rPr lang="en-US" altLang="zh-CN" sz="2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9.</a:t>
              </a:r>
              <a:endParaRPr lang="zh-CN" altLang="en-US" sz="2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/>
                <p:cNvSpPr/>
                <p:nvPr/>
              </p:nvSpPr>
              <p:spPr>
                <a:xfrm>
                  <a:off x="761578" y="-21155"/>
                  <a:ext cx="2883629" cy="19004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600" dirty="0" smtClean="0">
                      <a:latin typeface="+mn-ea"/>
                      <a:ea typeface="+mn-ea"/>
                    </a:rPr>
                    <a:t>若</a:t>
                  </a:r>
                  <a14:m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</m:oMath>
                  </a14:m>
                  <a:r>
                    <a:rPr lang="zh-CN" altLang="en-US" sz="2600" dirty="0" smtClean="0">
                      <a:latin typeface="+mn-ea"/>
                      <a:ea typeface="+mn-ea"/>
                    </a:rPr>
                    <a:t>阶方阵</a:t>
                  </a:r>
                  <a14:m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非</m:t>
                      </m:r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+mn-ea"/>
                        </a:rPr>
                        <m:t>奇异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zh-CN" sz="2600" dirty="0"/>
                    <a:t> </a:t>
                  </a:r>
                  <a:r>
                    <a:rPr lang="zh-CN" altLang="en-US" sz="2600" dirty="0" smtClean="0">
                      <a:latin typeface="+mn-ea"/>
                      <a:ea typeface="+mn-ea"/>
                    </a:rPr>
                    <a:t>则在</a:t>
                  </a:r>
                  <a14:m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zh-CN" altLang="en-US" sz="2600" dirty="0" smtClean="0">
                      <a:latin typeface="+mn-ea"/>
                      <a:ea typeface="+mn-ea"/>
                    </a:rPr>
                    <a:t>的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p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n-ea"/>
                        </a:rPr>
                        <m:t>个</m:t>
                      </m:r>
                    </m:oMath>
                  </a14:m>
                  <a:r>
                    <a:rPr lang="zh-CN" altLang="en-US" sz="2600" dirty="0" smtClean="0">
                      <a:latin typeface="+mn-ea"/>
                      <a:ea typeface="+mn-ea"/>
                    </a:rPr>
                    <a:t>元素中</a:t>
                  </a:r>
                  <a:r>
                    <a:rPr lang="zh-CN" altLang="en-US" sz="2600" b="1" dirty="0" smtClean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至少有一个</a:t>
                  </a:r>
                  <a:r>
                    <a:rPr lang="zh-CN" altLang="en-US" sz="2600" dirty="0" smtClean="0">
                      <a:latin typeface="+mn-ea"/>
                      <a:ea typeface="+mn-ea"/>
                    </a:rPr>
                    <a:t>元素的余子阵是</a:t>
                  </a:r>
                  <a:r>
                    <a:rPr lang="zh-CN" altLang="en-US" sz="2600" b="1" dirty="0" smtClean="0">
                      <a:solidFill>
                        <a:srgbClr val="00B0F0"/>
                      </a:solidFill>
                      <a:latin typeface="+mn-ea"/>
                      <a:ea typeface="+mn-ea"/>
                    </a:rPr>
                    <a:t>非奇异矩阵</a:t>
                  </a:r>
                  <a:endParaRPr lang="zh-CN" altLang="en-US" sz="2600" b="1" dirty="0">
                    <a:solidFill>
                      <a:srgbClr val="00B0F0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78" y="-21155"/>
                  <a:ext cx="2883629" cy="190046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164" b="-164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961799" y="4197478"/>
                <a:ext cx="7967403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600" dirty="0" smtClean="0">
                    <a:latin typeface="+mn-ea"/>
                    <a:ea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p>
                    <m:r>
                      <a:rPr lang="zh-CN" altLang="en-US" sz="2600" i="1" dirty="0">
                        <a:latin typeface="Cambria Math" panose="02040503050406030204" pitchFamily="18" charset="0"/>
                        <a:ea typeface="+mn-ea"/>
                      </a:rPr>
                      <m:t>个</m:t>
                    </m:r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元素中</a:t>
                </a:r>
                <a:r>
                  <a:rPr lang="zh-CN" altLang="en-US" sz="26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每个</a:t>
                </a:r>
                <a:r>
                  <a:rPr lang="zh-CN" altLang="en-US" sz="2600" dirty="0" smtClean="0">
                    <a:latin typeface="+mn-ea"/>
                    <a:ea typeface="+mn-ea"/>
                  </a:rPr>
                  <a:t>元素的余子阵都是</a:t>
                </a:r>
                <a:r>
                  <a:rPr lang="zh-CN" altLang="en-US" sz="2600" b="1" dirty="0" smtClean="0">
                    <a:solidFill>
                      <a:srgbClr val="00B0F0"/>
                    </a:solidFill>
                    <a:latin typeface="+mn-ea"/>
                    <a:ea typeface="+mn-ea"/>
                  </a:rPr>
                  <a:t>奇异矩阵</a:t>
                </a:r>
                <a:endParaRPr lang="zh-CN" altLang="en-US" sz="2600" b="1" dirty="0">
                  <a:solidFill>
                    <a:srgbClr val="00B0F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99" y="4197478"/>
                <a:ext cx="7967403" cy="492443"/>
              </a:xfrm>
              <a:prstGeom prst="rect">
                <a:avLst/>
              </a:prstGeom>
              <a:blipFill rotWithShape="0">
                <a:blip r:embed="rId7"/>
                <a:stretch>
                  <a:fillRect t="-11250" b="-3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箭头 1"/>
          <p:cNvSpPr/>
          <p:nvPr/>
        </p:nvSpPr>
        <p:spPr>
          <a:xfrm>
            <a:off x="5586599" y="4866871"/>
            <a:ext cx="97840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341278" y="4751634"/>
                <a:ext cx="1587773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sz="2600" b="1" dirty="0">
                  <a:solidFill>
                    <a:srgbClr val="00B0F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278" y="4751634"/>
                <a:ext cx="1587773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连接符 34"/>
          <p:cNvCxnSpPr/>
          <p:nvPr/>
        </p:nvCxnSpPr>
        <p:spPr>
          <a:xfrm>
            <a:off x="4050413" y="3501008"/>
            <a:ext cx="11902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右箭头 35"/>
          <p:cNvSpPr/>
          <p:nvPr/>
        </p:nvSpPr>
        <p:spPr>
          <a:xfrm>
            <a:off x="5593541" y="5380783"/>
            <a:ext cx="97840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6372561" y="5317318"/>
                <a:ext cx="1587773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n-ea"/>
                        </a:rPr>
                        <m:t>可逆</m:t>
                      </m:r>
                    </m:oMath>
                  </m:oMathPara>
                </a14:m>
                <a:endParaRPr lang="zh-CN" altLang="en-US" sz="2600" b="1" dirty="0">
                  <a:solidFill>
                    <a:srgbClr val="00B0F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561" y="5317318"/>
                <a:ext cx="1587773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960381" y="5317318"/>
                <a:ext cx="263084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zh-CN" altLang="en-US" sz="2600">
                          <a:latin typeface="Cambria Math" panose="02040503050406030204" pitchFamily="18" charset="0"/>
                          <a:ea typeface="+mn-ea"/>
                        </a:rPr>
                        <m:t>非奇异</m:t>
                      </m:r>
                      <m:r>
                        <a:rPr lang="en-US" altLang="zh-CN" sz="2600" b="0" i="0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可逆</m:t>
                      </m:r>
                      <m:r>
                        <a:rPr lang="en-US" altLang="zh-CN" sz="2600" b="0" i="0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381" y="5317318"/>
                <a:ext cx="2630848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大括号 7"/>
          <p:cNvSpPr/>
          <p:nvPr/>
        </p:nvSpPr>
        <p:spPr>
          <a:xfrm>
            <a:off x="7650500" y="4823498"/>
            <a:ext cx="309834" cy="9144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945486" y="5026485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solidFill>
                  <a:srgbClr val="FF0000"/>
                </a:solidFill>
                <a:latin typeface="+mn-ea"/>
                <a:ea typeface="+mn-ea"/>
              </a:rPr>
              <a:t>矛盾</a:t>
            </a:r>
            <a:endParaRPr lang="zh-CN" altLang="en-US" sz="2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3361621" y="4727196"/>
                <a:ext cx="1980960" cy="5245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0" dirty="0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600" dirty="0">
                  <a:solidFill>
                    <a:srgbClr val="00B0F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621" y="4727196"/>
                <a:ext cx="1980960" cy="52456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6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33" grpId="0"/>
      <p:bldP spid="2" grpId="0" animBg="1"/>
      <p:bldP spid="34" grpId="0"/>
      <p:bldP spid="36" grpId="0" animBg="1"/>
      <p:bldP spid="37" grpId="0"/>
      <p:bldP spid="7" grpId="0"/>
      <p:bldP spid="8" grpId="0" animBg="1"/>
      <p:bldP spid="38" grpId="0"/>
      <p:bldP spid="3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654" y="4684653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 逆 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65747" y="870175"/>
            <a:ext cx="5790429" cy="495815"/>
            <a:chOff x="-91260" y="-21155"/>
            <a:chExt cx="2923772" cy="712796"/>
          </a:xfrm>
        </p:grpSpPr>
        <p:sp>
          <p:nvSpPr>
            <p:cNvPr id="45" name="矩形 44"/>
            <p:cNvSpPr/>
            <p:nvPr/>
          </p:nvSpPr>
          <p:spPr>
            <a:xfrm>
              <a:off x="-91260" y="-16307"/>
              <a:ext cx="972425" cy="707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思考题 </a:t>
              </a:r>
              <a:r>
                <a:rPr lang="en-US" altLang="zh-CN" sz="2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10.</a:t>
              </a:r>
              <a:endParaRPr lang="zh-CN" altLang="en-US" sz="2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/>
                <p:cNvSpPr/>
                <p:nvPr/>
              </p:nvSpPr>
              <p:spPr>
                <a:xfrm>
                  <a:off x="761578" y="-21155"/>
                  <a:ext cx="2070934" cy="7079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与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，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与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r>
                    <a:rPr lang="zh-CN" altLang="en-US" sz="2600" dirty="0" smtClean="0">
                      <a:latin typeface="+mn-ea"/>
                      <a:ea typeface="+mn-ea"/>
                    </a:rPr>
                    <a:t>均可交换</a:t>
                  </a:r>
                  <a:endParaRPr lang="zh-CN" altLang="en-US" sz="26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8" name="矩形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78" y="-21155"/>
                  <a:ext cx="2070934" cy="70794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1111" b="-308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矩形 20"/>
          <p:cNvSpPr/>
          <p:nvPr/>
        </p:nvSpPr>
        <p:spPr>
          <a:xfrm>
            <a:off x="472208" y="1521857"/>
            <a:ext cx="35734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latin typeface="+mn-ea"/>
                <a:ea typeface="+mn-ea"/>
              </a:rPr>
              <a:t>由可逆阵定义及定理</a:t>
            </a:r>
            <a:r>
              <a:rPr lang="en-US" altLang="zh-CN" sz="2600" dirty="0" smtClean="0">
                <a:latin typeface="+mn-ea"/>
                <a:ea typeface="+mn-ea"/>
              </a:rPr>
              <a:t>3.1</a:t>
            </a:r>
            <a:endParaRPr lang="zh-CN" altLang="en-US" sz="2600" dirty="0">
              <a:latin typeface="+mn-ea"/>
              <a:ea typeface="+mn-ea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-3654" y="2577205"/>
            <a:ext cx="9147654" cy="9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13565" y="2790076"/>
            <a:ext cx="8929818" cy="963782"/>
            <a:chOff x="-203461" y="-707469"/>
            <a:chExt cx="3916158" cy="2052136"/>
          </a:xfrm>
        </p:grpSpPr>
        <p:sp>
          <p:nvSpPr>
            <p:cNvPr id="31" name="矩形 30"/>
            <p:cNvSpPr/>
            <p:nvPr/>
          </p:nvSpPr>
          <p:spPr>
            <a:xfrm>
              <a:off x="-203461" y="-707469"/>
              <a:ext cx="972425" cy="1048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思考题 </a:t>
              </a:r>
              <a:r>
                <a:rPr lang="en-US" altLang="zh-CN" sz="2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11.</a:t>
              </a:r>
              <a:endParaRPr lang="zh-CN" altLang="en-US" sz="2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/>
                <p:cNvSpPr/>
                <p:nvPr/>
              </p:nvSpPr>
              <p:spPr>
                <a:xfrm>
                  <a:off x="208762" y="296131"/>
                  <a:ext cx="3503935" cy="104853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600" dirty="0" smtClean="0">
                      <a:latin typeface="+mn-ea"/>
                      <a:ea typeface="+mn-ea"/>
                    </a:rPr>
                    <a:t>若</a:t>
                  </a:r>
                  <a14:m>
                    <m:oMath xmlns:m="http://schemas.openxmlformats.org/officeDocument/2006/math"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n-ea"/>
                        </a:rPr>
                        <m:t>方阵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+mn-ea"/>
                        </a:rPr>
                        <m:t>𝐶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满足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zh-CN" sz="2600" dirty="0"/>
                    <a:t> </a:t>
                  </a:r>
                  <a:r>
                    <a:rPr lang="zh-CN" altLang="en-US" sz="2600" dirty="0">
                      <a:latin typeface="+mn-ea"/>
                      <a:ea typeface="+mn-ea"/>
                    </a:rPr>
                    <a:t>则</a:t>
                  </a:r>
                  <a14:m>
                    <m:oMath xmlns:m="http://schemas.openxmlformats.org/officeDocument/2006/math"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𝐴𝐶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𝐵𝐶𝐴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zh-CN" altLang="en-US" sz="2600" i="1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762" y="296131"/>
                  <a:ext cx="3503935" cy="1048536"/>
                </a:xfrm>
                <a:prstGeom prst="rect">
                  <a:avLst/>
                </a:prstGeom>
                <a:blipFill>
                  <a:blip r:embed="rId4"/>
                  <a:stretch>
                    <a:fillRect t="-9877" b="-3209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右箭头 1"/>
          <p:cNvSpPr/>
          <p:nvPr/>
        </p:nvSpPr>
        <p:spPr>
          <a:xfrm>
            <a:off x="3284295" y="4663938"/>
            <a:ext cx="97840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4020304" y="4629924"/>
                <a:ext cx="3444909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600" b="1" dirty="0">
                  <a:solidFill>
                    <a:srgbClr val="00B0F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304" y="4629924"/>
                <a:ext cx="344490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右箭头 35"/>
          <p:cNvSpPr/>
          <p:nvPr/>
        </p:nvSpPr>
        <p:spPr>
          <a:xfrm>
            <a:off x="4324987" y="3997740"/>
            <a:ext cx="97840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5352478" y="3967950"/>
                <a:ext cx="1587773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𝐵𝐶</m:t>
                      </m:r>
                    </m:oMath>
                  </m:oMathPara>
                </a14:m>
                <a:endParaRPr lang="zh-CN" altLang="en-US" sz="2600" b="1" dirty="0">
                  <a:solidFill>
                    <a:srgbClr val="00B0F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478" y="3967950"/>
                <a:ext cx="1587773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757250" y="3925954"/>
                <a:ext cx="156773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𝐴𝐵𝐶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250" y="3925954"/>
                <a:ext cx="1567737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1449777" y="2052590"/>
                <a:ext cx="287521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777" y="2052590"/>
                <a:ext cx="2875210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4611275" y="2098585"/>
                <a:ext cx="269702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=|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𝐸</m:t>
                      </m:r>
                    </m:oMath>
                  </m:oMathPara>
                </a14:m>
                <a:endParaRPr lang="zh-CN" altLang="en-US" sz="26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275" y="2098585"/>
                <a:ext cx="2697020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/>
          <p:cNvSpPr txBox="1"/>
          <p:nvPr/>
        </p:nvSpPr>
        <p:spPr>
          <a:xfrm>
            <a:off x="8675968" y="3044255"/>
            <a:ext cx="7576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✔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258101" y="3196812"/>
            <a:ext cx="662488" cy="656456"/>
            <a:chOff x="7404012" y="4221525"/>
            <a:chExt cx="662488" cy="656456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7458117" y="4251093"/>
              <a:ext cx="554278" cy="62138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7404012" y="4221525"/>
              <a:ext cx="662488" cy="65645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右箭头 42"/>
          <p:cNvSpPr/>
          <p:nvPr/>
        </p:nvSpPr>
        <p:spPr>
          <a:xfrm>
            <a:off x="4252885" y="5462605"/>
            <a:ext cx="97840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5172912" y="5417306"/>
                <a:ext cx="2018023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zh-CN" altLang="en-US" sz="2600" b="1" dirty="0">
                  <a:solidFill>
                    <a:srgbClr val="00B0F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912" y="5417306"/>
                <a:ext cx="2018023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2685148" y="5390819"/>
                <a:ext cx="156773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𝐴𝐵𝐶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148" y="5390819"/>
                <a:ext cx="1567737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4663437" y="6081352"/>
                <a:ext cx="2258464" cy="529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n-ea"/>
                        </a:rPr>
                        <m:t>则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+mn-ea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n-ea"/>
                        </a:rPr>
                        <m:t>𝐵𝐴</m:t>
                      </m:r>
                    </m:oMath>
                  </m:oMathPara>
                </a14:m>
                <a:endParaRPr lang="zh-CN" altLang="en-US" sz="2600" b="1" i="1" dirty="0">
                  <a:solidFill>
                    <a:srgbClr val="00B0F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437" y="6081352"/>
                <a:ext cx="2258464" cy="52931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2732738" y="6118221"/>
                <a:ext cx="3059931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600" dirty="0" smtClean="0">
                    <a:latin typeface="+mn-ea"/>
                    <a:ea typeface="+mn-ea"/>
                  </a:rPr>
                  <a:t>若有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  <a:ea typeface="+mn-ea"/>
                      </a:rPr>
                      <m:t>𝐵𝐴𝐶</m:t>
                    </m:r>
                    <m:r>
                      <a:rPr lang="en-US" altLang="zh-CN" sz="2600" i="1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600" i="1">
                        <a:latin typeface="Cambria Math" panose="02040503050406030204" pitchFamily="18" charset="0"/>
                        <a:ea typeface="+mn-ea"/>
                      </a:rPr>
                      <m:t>𝐸</m:t>
                    </m:r>
                  </m:oMath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738" y="6118221"/>
                <a:ext cx="3059931" cy="492443"/>
              </a:xfrm>
              <a:prstGeom prst="rect">
                <a:avLst/>
              </a:prstGeom>
              <a:blipFill rotWithShape="0">
                <a:blip r:embed="rId13"/>
                <a:stretch>
                  <a:fillRect l="-3586" t="-12500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7231340" y="6081352"/>
                <a:ext cx="1461113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+mn-ea"/>
                        </a:rPr>
                        <m:t>≠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n-ea"/>
                        </a:rPr>
                        <m:t>（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n-ea"/>
                        </a:rPr>
                        <m:t>可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n-ea"/>
                        </a:rPr>
                        <m:t>举例）</m:t>
                      </m:r>
                    </m:oMath>
                  </m:oMathPara>
                </a14:m>
                <a:endParaRPr lang="zh-CN" altLang="en-US" sz="2600" b="1" i="1" dirty="0">
                  <a:solidFill>
                    <a:srgbClr val="00B0F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340" y="6081352"/>
                <a:ext cx="1461113" cy="492443"/>
              </a:xfrm>
              <a:prstGeom prst="rect">
                <a:avLst/>
              </a:prstGeom>
              <a:blipFill rotWithShape="0">
                <a:blip r:embed="rId14"/>
                <a:stretch>
                  <a:fillRect l="-3375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连接符 52"/>
          <p:cNvCxnSpPr/>
          <p:nvPr/>
        </p:nvCxnSpPr>
        <p:spPr>
          <a:xfrm>
            <a:off x="2698618" y="5269519"/>
            <a:ext cx="6049846" cy="5432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53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 animBg="1"/>
      <p:bldP spid="34" grpId="0"/>
      <p:bldP spid="36" grpId="0" animBg="1"/>
      <p:bldP spid="37" grpId="0"/>
      <p:bldP spid="7" grpId="0"/>
      <p:bldP spid="39" grpId="0"/>
      <p:bldP spid="40" grpId="0"/>
      <p:bldP spid="41" grpId="0"/>
      <p:bldP spid="43" grpId="0" animBg="1"/>
      <p:bldP spid="44" grpId="0"/>
      <p:bldP spid="46" grpId="0"/>
      <p:bldP spid="49" grpId="0"/>
      <p:bldP spid="51" grpId="0"/>
      <p:bldP spid="5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646990" y="1422370"/>
            <a:ext cx="7491753" cy="985725"/>
            <a:chOff x="649506" y="1621200"/>
            <a:chExt cx="7491753" cy="985725"/>
          </a:xfrm>
        </p:grpSpPr>
        <p:grpSp>
          <p:nvGrpSpPr>
            <p:cNvPr id="10" name="组合 9"/>
            <p:cNvGrpSpPr/>
            <p:nvPr/>
          </p:nvGrpSpPr>
          <p:grpSpPr>
            <a:xfrm>
              <a:off x="2111064" y="1621200"/>
              <a:ext cx="2304256" cy="750547"/>
              <a:chOff x="2111064" y="1621200"/>
              <a:chExt cx="2304256" cy="7505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矩形 20"/>
                  <p:cNvSpPr/>
                  <p:nvPr/>
                </p:nvSpPr>
                <p:spPr>
                  <a:xfrm>
                    <a:off x="2111064" y="1910082"/>
                    <a:ext cx="2304256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                 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oMath>
                      </m:oMathPara>
                    </a14:m>
                    <a:endParaRPr lang="zh-CN" altLang="en-US" sz="2400" b="1" dirty="0">
                      <a:solidFill>
                        <a:srgbClr val="FF0000"/>
                      </a:solidFill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21" name="矩形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1064" y="1910082"/>
                    <a:ext cx="2304256" cy="46166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" name="组合 3"/>
              <p:cNvGrpSpPr/>
              <p:nvPr/>
            </p:nvGrpSpPr>
            <p:grpSpPr>
              <a:xfrm>
                <a:off x="2435673" y="1621200"/>
                <a:ext cx="1584176" cy="476466"/>
                <a:chOff x="1619672" y="2016430"/>
                <a:chExt cx="1584176" cy="476466"/>
              </a:xfrm>
            </p:grpSpPr>
            <p:cxnSp>
              <p:nvCxnSpPr>
                <p:cNvPr id="5" name="直接箭头连接符 4"/>
                <p:cNvCxnSpPr/>
                <p:nvPr/>
              </p:nvCxnSpPr>
              <p:spPr>
                <a:xfrm>
                  <a:off x="1619672" y="2492896"/>
                  <a:ext cx="15841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文本框 11"/>
                    <p:cNvSpPr txBox="1"/>
                    <p:nvPr/>
                  </p:nvSpPr>
                  <p:spPr>
                    <a:xfrm>
                      <a:off x="2138830" y="2016430"/>
                      <a:ext cx="4750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i="1" dirty="0"/>
                    </a:p>
                  </p:txBody>
                </p:sp>
              </mc:Choice>
              <mc:Fallback xmlns="">
                <p:sp>
                  <p:nvSpPr>
                    <p:cNvPr id="12" name="文本框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8830" y="2016430"/>
                      <a:ext cx="475002" cy="369332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14103" r="-3846" b="-180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1" name="组合 10"/>
            <p:cNvGrpSpPr/>
            <p:nvPr/>
          </p:nvGrpSpPr>
          <p:grpSpPr>
            <a:xfrm>
              <a:off x="649506" y="1865968"/>
              <a:ext cx="7491753" cy="740957"/>
              <a:chOff x="649506" y="1865968"/>
              <a:chExt cx="7491753" cy="7409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2825696" y="2206366"/>
                    <a:ext cx="804131" cy="4005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+mn-ea"/>
                            </a:rPr>
                            <m:t>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i="1" dirty="0"/>
                  </a:p>
                </p:txBody>
              </p:sp>
            </mc:Choice>
            <mc:Fallback xmlns="">
              <p:sp>
                <p:nvSpPr>
                  <p:cNvPr id="7" name="文本框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5696" y="2206366"/>
                    <a:ext cx="804131" cy="40055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2214" t="-1515" r="-5344" b="-2272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4784891" y="1865968"/>
                    <a:ext cx="335636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dirty="0" smtClean="0">
                        <a:latin typeface="+mn-ea"/>
                        <a:ea typeface="+mn-ea"/>
                      </a:rPr>
                      <a:t>则有</a:t>
                    </a:r>
                    <a14:m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𝐵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|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|,   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≠0</m:t>
                        </m:r>
                      </m:oMath>
                    </a14:m>
                    <a:endParaRPr lang="zh-CN" altLang="en-US" sz="2400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2" name="文本框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4891" y="1865968"/>
                    <a:ext cx="3356368" cy="46166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722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文本框 13"/>
              <p:cNvSpPr txBox="1"/>
              <p:nvPr/>
            </p:nvSpPr>
            <p:spPr>
              <a:xfrm>
                <a:off x="649506" y="1910081"/>
                <a:ext cx="15680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i="0" dirty="0" smtClean="0">
                    <a:latin typeface="+mj-lt"/>
                    <a:ea typeface="+mn-ea"/>
                  </a:rPr>
                  <a:t>（</a:t>
                </a:r>
                <a:r>
                  <a:rPr lang="en-US" altLang="zh-CN" sz="2400" b="1" i="0" dirty="0" smtClean="0">
                    <a:latin typeface="+mj-lt"/>
                    <a:ea typeface="+mn-ea"/>
                  </a:rPr>
                  <a:t>1</a:t>
                </a:r>
                <a:r>
                  <a:rPr lang="zh-CN" altLang="en-US" sz="2400" b="1" i="0" dirty="0" smtClean="0">
                    <a:latin typeface="+mj-lt"/>
                    <a:ea typeface="+mn-ea"/>
                  </a:rPr>
                  <a:t>）倍乘</a:t>
                </a:r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662851" y="2409801"/>
            <a:ext cx="6229266" cy="461665"/>
            <a:chOff x="-26012" y="5204653"/>
            <a:chExt cx="4885122" cy="461665"/>
          </a:xfrm>
        </p:grpSpPr>
        <p:sp>
          <p:nvSpPr>
            <p:cNvPr id="23" name="文本框 22"/>
            <p:cNvSpPr txBox="1"/>
            <p:nvPr/>
          </p:nvSpPr>
          <p:spPr>
            <a:xfrm>
              <a:off x="-26012" y="5204653"/>
              <a:ext cx="1230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i="0" dirty="0" smtClean="0">
                  <a:latin typeface="+mj-lt"/>
                  <a:ea typeface="+mn-ea"/>
                </a:rPr>
                <a:t>（</a:t>
              </a:r>
              <a:r>
                <a:rPr lang="en-US" altLang="zh-CN" sz="2400" b="1" i="0" dirty="0" smtClean="0">
                  <a:latin typeface="+mj-lt"/>
                  <a:ea typeface="+mn-ea"/>
                </a:rPr>
                <a:t>2</a:t>
              </a:r>
              <a:r>
                <a:rPr lang="zh-CN" altLang="en-US" sz="2400" b="1" i="0" dirty="0" smtClean="0">
                  <a:latin typeface="+mj-lt"/>
                  <a:ea typeface="+mn-ea"/>
                </a:rPr>
                <a:t>）倍加</a:t>
              </a:r>
              <a:endParaRPr lang="zh-CN" altLang="en-US" sz="2400" b="1" dirty="0">
                <a:latin typeface="+mn-ea"/>
                <a:ea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678238" y="5249873"/>
              <a:ext cx="318087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400" dirty="0" smtClean="0">
                  <a:latin typeface="+mn-ea"/>
                  <a:ea typeface="+mn-ea"/>
                </a:rPr>
                <a:t>倍加变换不改变行列式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39348" y="924962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初等变换对行列式的作用：</a:t>
            </a:r>
            <a:endParaRPr lang="en-US" altLang="zh-CN" sz="24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1709" y="2879100"/>
            <a:ext cx="6328733" cy="737826"/>
            <a:chOff x="828288" y="4081275"/>
            <a:chExt cx="6328733" cy="737826"/>
          </a:xfrm>
        </p:grpSpPr>
        <p:grpSp>
          <p:nvGrpSpPr>
            <p:cNvPr id="38" name="组合 37"/>
            <p:cNvGrpSpPr/>
            <p:nvPr/>
          </p:nvGrpSpPr>
          <p:grpSpPr>
            <a:xfrm>
              <a:off x="2699792" y="4333574"/>
              <a:ext cx="2304256" cy="461665"/>
              <a:chOff x="2111064" y="1841195"/>
              <a:chExt cx="2304256" cy="4616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矩形 38"/>
                  <p:cNvSpPr/>
                  <p:nvPr/>
                </p:nvSpPr>
                <p:spPr>
                  <a:xfrm>
                    <a:off x="2111064" y="1841195"/>
                    <a:ext cx="2304256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                       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oMath>
                      </m:oMathPara>
                    </a14:m>
                    <a:endParaRPr lang="zh-CN" altLang="en-US" sz="2400" b="1" dirty="0">
                      <a:solidFill>
                        <a:srgbClr val="FF0000"/>
                      </a:solidFill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39" name="矩形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1064" y="1841195"/>
                    <a:ext cx="2304256" cy="461665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接箭头连接符 40"/>
              <p:cNvCxnSpPr/>
              <p:nvPr/>
            </p:nvCxnSpPr>
            <p:spPr>
              <a:xfrm>
                <a:off x="2435673" y="2097666"/>
                <a:ext cx="15841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4928975" y="4312107"/>
                  <a:ext cx="222804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 smtClean="0">
                      <a:latin typeface="+mn-ea"/>
                      <a:ea typeface="+mn-ea"/>
                    </a:rPr>
                    <a:t>则有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</m:oMath>
                  </a14:m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975" y="4312107"/>
                  <a:ext cx="2228046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098" t="-1052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文本框 43"/>
            <p:cNvSpPr txBox="1"/>
            <p:nvPr/>
          </p:nvSpPr>
          <p:spPr>
            <a:xfrm>
              <a:off x="3009944" y="40812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+mj-lt"/>
                  <a:ea typeface="+mn-ea"/>
                </a:rPr>
                <a:t>一次对调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828288" y="4357436"/>
              <a:ext cx="16033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i="0" dirty="0" smtClean="0">
                  <a:latin typeface="+mj-lt"/>
                  <a:ea typeface="+mn-ea"/>
                </a:rPr>
                <a:t>（</a:t>
              </a:r>
              <a:r>
                <a:rPr lang="en-US" altLang="zh-CN" sz="2400" b="1" i="0" dirty="0" smtClean="0">
                  <a:latin typeface="+mj-lt"/>
                  <a:ea typeface="+mn-ea"/>
                </a:rPr>
                <a:t>3</a:t>
              </a:r>
              <a:r>
                <a:rPr lang="zh-CN" altLang="en-US" sz="2400" b="1" i="0" dirty="0" smtClean="0">
                  <a:latin typeface="+mj-lt"/>
                  <a:ea typeface="+mn-ea"/>
                </a:rPr>
                <a:t>）对调</a:t>
              </a:r>
              <a:endParaRPr lang="zh-CN" altLang="en-US" sz="2400" b="1" dirty="0">
                <a:latin typeface="+mn-ea"/>
                <a:ea typeface="+mn-ea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566739" y="4439628"/>
            <a:ext cx="1540683" cy="2341427"/>
            <a:chOff x="7154379" y="943557"/>
            <a:chExt cx="1540683" cy="2341427"/>
          </a:xfrm>
        </p:grpSpPr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379" y="943557"/>
              <a:ext cx="1540683" cy="2276872"/>
            </a:xfrm>
            <a:prstGeom prst="rect">
              <a:avLst/>
            </a:prstGeom>
          </p:spPr>
        </p:pic>
        <p:sp>
          <p:nvSpPr>
            <p:cNvPr id="48" name="圆角矩形 47"/>
            <p:cNvSpPr/>
            <p:nvPr/>
          </p:nvSpPr>
          <p:spPr>
            <a:xfrm>
              <a:off x="7154379" y="3068960"/>
              <a:ext cx="585973" cy="2160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可逆矩阵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04396" y="4079584"/>
            <a:ext cx="2304256" cy="720087"/>
            <a:chOff x="2052478" y="5407479"/>
            <a:chExt cx="2304256" cy="7200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/>
                <p:cNvSpPr/>
                <p:nvPr/>
              </p:nvSpPr>
              <p:spPr>
                <a:xfrm>
                  <a:off x="2052478" y="5665901"/>
                  <a:ext cx="2304256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                       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𝐵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4" name="矩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2478" y="5665901"/>
                  <a:ext cx="2304256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文本框 34"/>
            <p:cNvSpPr txBox="1"/>
            <p:nvPr/>
          </p:nvSpPr>
          <p:spPr>
            <a:xfrm>
              <a:off x="2446832" y="540747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+mj-lt"/>
                  <a:ea typeface="+mn-ea"/>
                </a:rPr>
                <a:t>初等变换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>
            <a:xfrm>
              <a:off x="2362630" y="5877940"/>
              <a:ext cx="15841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4010505" y="4338005"/>
                <a:ext cx="33543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≠0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当且</a:t>
                </a:r>
                <a14:m>
                  <m:oMath xmlns:m="http://schemas.openxmlformats.org/officeDocument/2006/math">
                    <m:r>
                      <a:rPr lang="zh-CN" altLang="en-US" sz="2400" b="0" i="1" dirty="0">
                        <a:latin typeface="Cambria Math" panose="02040503050406030204" pitchFamily="18" charset="0"/>
                        <a:ea typeface="+mn-ea"/>
                      </a:rPr>
                      <m:t>仅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当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𝐵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≠0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505" y="4338005"/>
                <a:ext cx="3354380" cy="461665"/>
              </a:xfrm>
              <a:prstGeom prst="rect">
                <a:avLst/>
              </a:prstGeom>
              <a:blipFill rotWithShape="0">
                <a:blip r:embed="rId12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 41"/>
          <p:cNvSpPr/>
          <p:nvPr/>
        </p:nvSpPr>
        <p:spPr>
          <a:xfrm>
            <a:off x="1431019" y="5253171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结论：初等变换不改变矩阵的可逆性</a:t>
            </a:r>
            <a:endParaRPr lang="en-US" altLang="zh-CN" sz="28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1101272" y="5100278"/>
            <a:ext cx="6396767" cy="79462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40" y="4721040"/>
            <a:ext cx="1211239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57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4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Box 16"/>
          <p:cNvSpPr txBox="1">
            <a:spLocks noChangeArrowheads="1"/>
          </p:cNvSpPr>
          <p:nvPr/>
        </p:nvSpPr>
        <p:spPr bwMode="auto">
          <a:xfrm>
            <a:off x="3635896" y="908720"/>
            <a:ext cx="15716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>
                <a:latin typeface="Cambria" panose="02040503050406030204" pitchFamily="18" charset="0"/>
                <a:ea typeface="华文楷体" panose="02010600040101010101" pitchFamily="2" charset="-122"/>
              </a:rPr>
              <a:t>作业</a:t>
            </a:r>
          </a:p>
        </p:txBody>
      </p:sp>
      <p:sp>
        <p:nvSpPr>
          <p:cNvPr id="55300" name="TextBox 16"/>
          <p:cNvSpPr txBox="1">
            <a:spLocks noChangeArrowheads="1"/>
          </p:cNvSpPr>
          <p:nvPr/>
        </p:nvSpPr>
        <p:spPr bwMode="auto">
          <a:xfrm>
            <a:off x="1979712" y="1842606"/>
            <a:ext cx="6696744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59-60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页：习题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3-1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5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（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6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）</a:t>
            </a:r>
            <a:r>
              <a:rPr lang="zh-CN" altLang="en-US" sz="3200" dirty="0">
                <a:latin typeface="Cambria" panose="020405030504060302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6</a:t>
            </a:r>
          </a:p>
          <a:p>
            <a:pPr eaLnBrk="1" hangingPunct="1"/>
            <a:endParaRPr lang="en-US" altLang="zh-CN" sz="3200" dirty="0">
              <a:latin typeface="Cambria" panose="02040503050406030204" pitchFamily="18" charset="0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提高题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3-1 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（选做）， 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5</a:t>
            </a:r>
          </a:p>
          <a:p>
            <a:pPr eaLnBrk="1" hangingPunct="1"/>
            <a:endParaRPr lang="en-US" altLang="zh-CN" sz="3200" dirty="0" smtClean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3347864" y="4005064"/>
            <a:ext cx="3600400" cy="107721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3200" dirty="0">
              <a:latin typeface="Cambria" panose="02040503050406030204" pitchFamily="18" charset="0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习题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3-1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296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4252119" y="134525"/>
            <a:ext cx="457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图片素材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9" y="4600864"/>
            <a:ext cx="1948061" cy="22048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056" y="4677000"/>
            <a:ext cx="2975372" cy="21239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6" y="2289136"/>
            <a:ext cx="2525266" cy="16868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27625"/>
            <a:ext cx="2384575" cy="24208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37" y="539034"/>
            <a:ext cx="1685967" cy="169590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542" y="3997195"/>
            <a:ext cx="2305589" cy="288198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12" y="1763767"/>
            <a:ext cx="1210975" cy="121097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7603317" y="-3820"/>
            <a:ext cx="1540683" cy="2341427"/>
            <a:chOff x="7154379" y="943557"/>
            <a:chExt cx="1540683" cy="2341427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379" y="943557"/>
              <a:ext cx="1540683" cy="2276872"/>
            </a:xfrm>
            <a:prstGeom prst="rect">
              <a:avLst/>
            </a:prstGeom>
          </p:spPr>
        </p:pic>
        <p:sp>
          <p:nvSpPr>
            <p:cNvPr id="17" name="圆角矩形 16"/>
            <p:cNvSpPr/>
            <p:nvPr/>
          </p:nvSpPr>
          <p:spPr>
            <a:xfrm>
              <a:off x="7154379" y="3068960"/>
              <a:ext cx="585973" cy="2160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31" y="394833"/>
            <a:ext cx="2055997" cy="1844229"/>
          </a:xfrm>
          <a:prstGeom prst="rect">
            <a:avLst/>
          </a:prstGeom>
        </p:spPr>
      </p:pic>
      <p:pic>
        <p:nvPicPr>
          <p:cNvPr id="14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4122" y="2398168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7318696" y="2900715"/>
            <a:ext cx="1542405" cy="46166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注意：</a:t>
            </a:r>
            <a:endParaRPr lang="en-US" altLang="zh-CN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0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837" y="2368030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文本框 20"/>
          <p:cNvSpPr txBox="1"/>
          <p:nvPr/>
        </p:nvSpPr>
        <p:spPr>
          <a:xfrm>
            <a:off x="6960424" y="4421753"/>
            <a:ext cx="716543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66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✔</a:t>
            </a:r>
            <a:endParaRPr lang="zh-CN" alt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24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19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9"/>
          <p:cNvGrpSpPr>
            <a:grpSpLocks/>
          </p:cNvGrpSpPr>
          <p:nvPr/>
        </p:nvGrpSpPr>
        <p:grpSpPr bwMode="auto">
          <a:xfrm>
            <a:off x="1043608" y="1936172"/>
            <a:ext cx="7286625" cy="1465455"/>
            <a:chOff x="928662" y="1784477"/>
            <a:chExt cx="7286676" cy="913251"/>
          </a:xfrm>
        </p:grpSpPr>
        <p:sp>
          <p:nvSpPr>
            <p:cNvPr id="9" name="圆角矩形 8"/>
            <p:cNvSpPr/>
            <p:nvPr/>
          </p:nvSpPr>
          <p:spPr>
            <a:xfrm>
              <a:off x="928662" y="2069487"/>
              <a:ext cx="7286676" cy="628241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600"/>
            </a:p>
          </p:txBody>
        </p:sp>
        <p:sp>
          <p:nvSpPr>
            <p:cNvPr id="8" name="流程图: 终止 7"/>
            <p:cNvSpPr/>
            <p:nvPr/>
          </p:nvSpPr>
          <p:spPr>
            <a:xfrm>
              <a:off x="1216696" y="1784477"/>
              <a:ext cx="1928825" cy="342410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600" b="1" dirty="0" smtClean="0">
                  <a:solidFill>
                    <a:srgbClr val="FF0000"/>
                  </a:solidFill>
                </a:rPr>
                <a:t>定理 </a:t>
              </a:r>
              <a:r>
                <a:rPr lang="en-US" altLang="zh-CN" sz="2600" b="1" dirty="0" smtClean="0">
                  <a:solidFill>
                    <a:srgbClr val="FF0000"/>
                  </a:solidFill>
                </a:rPr>
                <a:t>3-1</a:t>
              </a:r>
              <a:endParaRPr lang="zh-CN" altLang="en-US" sz="26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1297625" y="2509292"/>
                <a:ext cx="6778589" cy="6924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阶</a:t>
                </a:r>
                <a:r>
                  <a:rPr lang="zh-CN" altLang="en-US" sz="26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方阵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可逆，则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的逆矩阵唯一。</a:t>
                </a:r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7625" y="2509292"/>
                <a:ext cx="6778589" cy="692497"/>
              </a:xfrm>
              <a:prstGeom prst="rect">
                <a:avLst/>
              </a:prstGeom>
              <a:blipFill rotWithShape="0">
                <a:blip r:embed="rId3"/>
                <a:stretch>
                  <a:fillRect l="-1619" b="-132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3.1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可逆矩阵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10"/>
          <p:cNvSpPr txBox="1">
            <a:spLocks noChangeArrowheads="1"/>
          </p:cNvSpPr>
          <p:nvPr/>
        </p:nvSpPr>
        <p:spPr bwMode="auto">
          <a:xfrm>
            <a:off x="1184681" y="909602"/>
            <a:ext cx="3096344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逆阵的唯一性：</a:t>
            </a:r>
            <a:endParaRPr lang="zh-CN" altLang="en-US" sz="26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6" y="386104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10"/>
              <p:cNvSpPr txBox="1">
                <a:spLocks noChangeArrowheads="1"/>
              </p:cNvSpPr>
              <p:nvPr/>
            </p:nvSpPr>
            <p:spPr bwMode="auto">
              <a:xfrm>
                <a:off x="1889737" y="4458073"/>
                <a:ext cx="5254479" cy="6924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假设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𝐶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的逆，往证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𝐶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。</a:t>
                </a:r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9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9737" y="4458073"/>
                <a:ext cx="5254479" cy="692497"/>
              </a:xfrm>
              <a:prstGeom prst="rect">
                <a:avLst/>
              </a:prstGeom>
              <a:blipFill rotWithShape="0">
                <a:blip r:embed="rId4"/>
                <a:stretch>
                  <a:fillRect b="-131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822977" y="5654080"/>
                <a:ext cx="1196225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𝐵𝐸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977" y="5654080"/>
                <a:ext cx="119622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5909684" y="5651816"/>
                <a:ext cx="150297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𝐸𝐶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684" y="5651816"/>
                <a:ext cx="1502976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3021811" y="5651816"/>
                <a:ext cx="2722733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11" y="5651816"/>
                <a:ext cx="2722733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10"/>
          <p:cNvSpPr txBox="1">
            <a:spLocks noChangeArrowheads="1"/>
          </p:cNvSpPr>
          <p:nvPr/>
        </p:nvSpPr>
        <p:spPr bwMode="auto">
          <a:xfrm>
            <a:off x="556680" y="4005064"/>
            <a:ext cx="125600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证明：</a:t>
            </a:r>
            <a:endParaRPr lang="zh-CN" altLang="en-US" sz="26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42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1" grpId="0"/>
      <p:bldP spid="28" grpId="0"/>
      <p:bldP spid="29" grpId="0"/>
      <p:bldP spid="10" grpId="0"/>
      <p:bldP spid="30" grpId="0"/>
      <p:bldP spid="31" grpId="0"/>
      <p:bldP spid="3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415952" y="429632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894926" y="79981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729" y="264640"/>
            <a:ext cx="457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图片素材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402" y="106087"/>
            <a:ext cx="5596874" cy="677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8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圆角矩形 46"/>
          <p:cNvSpPr/>
          <p:nvPr/>
        </p:nvSpPr>
        <p:spPr>
          <a:xfrm>
            <a:off x="683568" y="2348880"/>
            <a:ext cx="5219604" cy="2541222"/>
          </a:xfrm>
          <a:prstGeom prst="round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3.1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可逆矩阵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0"/>
              <p:cNvSpPr txBox="1">
                <a:spLocks noChangeArrowheads="1"/>
              </p:cNvSpPr>
              <p:nvPr/>
            </p:nvSpPr>
            <p:spPr bwMode="auto">
              <a:xfrm>
                <a:off x="421693" y="632721"/>
                <a:ext cx="4680690" cy="5900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可逆阵的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性质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：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693" y="632721"/>
                <a:ext cx="4680690" cy="590033"/>
              </a:xfrm>
              <a:prstGeom prst="rect">
                <a:avLst/>
              </a:prstGeom>
              <a:blipFill rotWithShape="0">
                <a:blip r:embed="rId3"/>
                <a:stretch>
                  <a:fillRect l="-260" b="-237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893" y="3818780"/>
            <a:ext cx="2305589" cy="2881986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890831" y="2339707"/>
            <a:ext cx="4872009" cy="592771"/>
            <a:chOff x="877789" y="1676659"/>
            <a:chExt cx="4872009" cy="592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1371210" y="1676659"/>
                  <a:ext cx="4378588" cy="5777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(</m:t>
                              </m:r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/|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</m:oMath>
                  </a14:m>
                  <a:r>
                    <a:rPr lang="en-US" altLang="zh-CN" sz="24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(</m:t>
                              </m:r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</m:t>
                      </m:r>
                    </m:oMath>
                  </a14:m>
                  <a:endPara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39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71210" y="1676659"/>
                  <a:ext cx="4378588" cy="5777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14" b="-2315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矩形 34"/>
            <p:cNvSpPr/>
            <p:nvPr/>
          </p:nvSpPr>
          <p:spPr>
            <a:xfrm>
              <a:off x="877789" y="1807765"/>
              <a:ext cx="6110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Cambria Math" panose="02040503050406030204" pitchFamily="18" charset="0"/>
                  <a:ea typeface="华文楷体" panose="02010600040101010101" pitchFamily="2" charset="-122"/>
                </a:rPr>
                <a:t>(1)</a:t>
              </a:r>
              <a:endParaRPr lang="zh-CN" altLang="en-US" sz="2400" dirty="0">
                <a:latin typeface="Cambria Math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12293" y="3060458"/>
            <a:ext cx="2553037" cy="461665"/>
            <a:chOff x="899251" y="2397410"/>
            <a:chExt cx="2553037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1528363" y="2423736"/>
                  <a:ext cx="19239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(</m:t>
                                </m:r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363" y="2423736"/>
                  <a:ext cx="19239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397" r="-317" b="-377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矩形 23"/>
            <p:cNvSpPr/>
            <p:nvPr/>
          </p:nvSpPr>
          <p:spPr>
            <a:xfrm>
              <a:off x="899251" y="2397410"/>
              <a:ext cx="6110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Cambria Math" panose="02040503050406030204" pitchFamily="18" charset="0"/>
                  <a:ea typeface="华文楷体" panose="02010600040101010101" pitchFamily="2" charset="-122"/>
                </a:rPr>
                <a:t>(2)</a:t>
              </a:r>
              <a:endParaRPr lang="zh-CN" altLang="en-US" sz="2400" dirty="0">
                <a:latin typeface="Cambria Math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13412" y="3616996"/>
            <a:ext cx="2969496" cy="461665"/>
            <a:chOff x="899251" y="2397410"/>
            <a:chExt cx="2969496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1528363" y="2423736"/>
                  <a:ext cx="234038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𝑘𝐴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363" y="2423736"/>
                  <a:ext cx="234038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167" r="-4427" b="-3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矩形 29"/>
            <p:cNvSpPr/>
            <p:nvPr/>
          </p:nvSpPr>
          <p:spPr>
            <a:xfrm>
              <a:off x="899251" y="2397410"/>
              <a:ext cx="6110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Cambria Math" panose="02040503050406030204" pitchFamily="18" charset="0"/>
                  <a:ea typeface="华文楷体" panose="02010600040101010101" pitchFamily="2" charset="-122"/>
                </a:rPr>
                <a:t>(3)</a:t>
              </a:r>
              <a:endParaRPr lang="zh-CN" altLang="en-US" sz="2400" dirty="0">
                <a:latin typeface="Cambria Math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47996" y="4166001"/>
            <a:ext cx="2441531" cy="461665"/>
            <a:chOff x="899251" y="2397410"/>
            <a:chExt cx="2441531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1528363" y="2423736"/>
                  <a:ext cx="181241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𝐴𝐵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363" y="2423736"/>
                  <a:ext cx="1812419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5724" r="-337" b="-3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矩形 35"/>
            <p:cNvSpPr/>
            <p:nvPr/>
          </p:nvSpPr>
          <p:spPr>
            <a:xfrm>
              <a:off x="899251" y="2397410"/>
              <a:ext cx="6110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Cambria Math" panose="02040503050406030204" pitchFamily="18" charset="0"/>
                  <a:ea typeface="华文楷体" panose="02010600040101010101" pitchFamily="2" charset="-122"/>
                </a:rPr>
                <a:t>(4)</a:t>
              </a:r>
              <a:endParaRPr lang="zh-CN" altLang="en-US" sz="2400" dirty="0">
                <a:latin typeface="Cambria Math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10"/>
              <p:cNvSpPr txBox="1">
                <a:spLocks noChangeArrowheads="1"/>
              </p:cNvSpPr>
              <p:nvPr/>
            </p:nvSpPr>
            <p:spPr bwMode="auto">
              <a:xfrm>
                <a:off x="790637" y="1407714"/>
                <a:ext cx="519777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𝑨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可逆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时，有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</m:d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因此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0637" y="1407714"/>
                <a:ext cx="5197779" cy="646331"/>
              </a:xfrm>
              <a:prstGeom prst="rect">
                <a:avLst/>
              </a:prstGeom>
              <a:blipFill rotWithShape="0">
                <a:blip r:embed="rId9"/>
                <a:stretch>
                  <a:fillRect l="-1878" b="-132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1356015" y="5755804"/>
            <a:ext cx="2884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Cambria Math" panose="02040503050406030204" pitchFamily="18" charset="0"/>
                <a:ea typeface="华文楷体" panose="02010600040101010101" pitchFamily="2" charset="-122"/>
              </a:rPr>
              <a:t>(2)(3)</a:t>
            </a:r>
            <a:r>
              <a:rPr lang="zh-CN" altLang="en-US" sz="2400" dirty="0" smtClean="0">
                <a:latin typeface="Cambria Math" panose="02040503050406030204" pitchFamily="18" charset="0"/>
                <a:ea typeface="华文楷体" panose="02010600040101010101" pitchFamily="2" charset="-122"/>
              </a:rPr>
              <a:t>可由定义证明</a:t>
            </a:r>
            <a:endParaRPr lang="zh-CN" altLang="en-US" sz="2400" dirty="0">
              <a:latin typeface="Cambria Math" panose="02040503050406030204" pitchFamily="18" charset="0"/>
              <a:ea typeface="华文楷体" panose="0201060004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115616" y="1556792"/>
            <a:ext cx="4176464" cy="43204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115616" y="2579929"/>
            <a:ext cx="3364922" cy="2178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915317" y="4272196"/>
            <a:ext cx="2474209" cy="2476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572036" y="5755803"/>
            <a:ext cx="19607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华文楷体" panose="02010600040101010101" pitchFamily="2" charset="-122"/>
              </a:rPr>
              <a:t>(1)(4)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华文楷体" panose="02010600040101010101" pitchFamily="2" charset="-122"/>
              </a:rPr>
              <a:t>不成立</a:t>
            </a:r>
            <a:endParaRPr lang="zh-CN" altLang="en-US" sz="2400" b="1" dirty="0">
              <a:solidFill>
                <a:srgbClr val="FF0000"/>
              </a:solidFill>
              <a:latin typeface="Cambria Math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417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3.1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可逆矩阵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893" y="3818780"/>
            <a:ext cx="2305589" cy="2881986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890831" y="2339707"/>
            <a:ext cx="4872009" cy="592771"/>
            <a:chOff x="877789" y="1676659"/>
            <a:chExt cx="4872009" cy="592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1371210" y="1676659"/>
                  <a:ext cx="4378588" cy="5777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(</m:t>
                              </m:r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/|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</m:oMath>
                  </a14:m>
                  <a:r>
                    <a:rPr lang="en-US" altLang="zh-CN" sz="24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(</m:t>
                              </m:r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</m:t>
                      </m:r>
                    </m:oMath>
                  </a14:m>
                  <a:endPara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39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71210" y="1676659"/>
                  <a:ext cx="4378588" cy="5777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14" b="-2315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矩形 34"/>
            <p:cNvSpPr/>
            <p:nvPr/>
          </p:nvSpPr>
          <p:spPr>
            <a:xfrm>
              <a:off x="877789" y="1807765"/>
              <a:ext cx="6110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Cambria Math" panose="02040503050406030204" pitchFamily="18" charset="0"/>
                  <a:ea typeface="华文楷体" panose="02010600040101010101" pitchFamily="2" charset="-122"/>
                </a:rPr>
                <a:t>(1)</a:t>
              </a:r>
              <a:endParaRPr lang="zh-CN" altLang="en-US" sz="2400" dirty="0">
                <a:latin typeface="Cambria Math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2249282" y="3727100"/>
                <a:ext cx="2036968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282" y="3727100"/>
                <a:ext cx="2036968" cy="9766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10"/>
              <p:cNvSpPr txBox="1">
                <a:spLocks noChangeArrowheads="1"/>
              </p:cNvSpPr>
              <p:nvPr/>
            </p:nvSpPr>
            <p:spPr bwMode="auto">
              <a:xfrm>
                <a:off x="790637" y="1407714"/>
                <a:ext cx="1693131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𝑨</m:t>
                    </m:r>
                    <m:r>
                      <a:rPr lang="zh-CN" alt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不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可逆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0637" y="1407714"/>
                <a:ext cx="1693131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5776" r="-1083" b="-132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5088640" y="3729711"/>
                <a:ext cx="2152704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640" y="3729711"/>
                <a:ext cx="2152704" cy="9766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2469492" y="1403404"/>
                <a:ext cx="2274864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⇒</m:t>
                    </m:r>
                    <m:sSup>
                      <m:sSupPr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zh-CN" alt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不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可逆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9492" y="1403404"/>
                <a:ext cx="2274864" cy="646331"/>
              </a:xfrm>
              <a:prstGeom prst="rect">
                <a:avLst/>
              </a:prstGeom>
              <a:blipFill rotWithShape="0">
                <a:blip r:embed="rId9"/>
                <a:stretch>
                  <a:fillRect b="-132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8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9" grpId="0"/>
      <p:bldP spid="3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3.1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可逆矩阵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974" y="949346"/>
            <a:ext cx="2305589" cy="2881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1339567" y="2027527"/>
                <a:ext cx="2036968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567" y="2027527"/>
                <a:ext cx="2036968" cy="976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10"/>
              <p:cNvSpPr txBox="1">
                <a:spLocks noChangeArrowheads="1"/>
              </p:cNvSpPr>
              <p:nvPr/>
            </p:nvSpPr>
            <p:spPr bwMode="auto">
              <a:xfrm>
                <a:off x="732905" y="571480"/>
                <a:ext cx="1693131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𝑨</m:t>
                    </m:r>
                    <m:r>
                      <a:rPr lang="zh-CN" alt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不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可逆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2905" y="571480"/>
                <a:ext cx="1693131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5396" r="-1079" b="-132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4178925" y="2030138"/>
                <a:ext cx="2152704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925" y="2030138"/>
                <a:ext cx="2152704" cy="9766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10"/>
          <p:cNvSpPr txBox="1">
            <a:spLocks noChangeArrowheads="1"/>
          </p:cNvSpPr>
          <p:nvPr/>
        </p:nvSpPr>
        <p:spPr bwMode="auto">
          <a:xfrm>
            <a:off x="3200444" y="1083027"/>
            <a:ext cx="2274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不成立</a:t>
            </a:r>
            <a:endParaRPr lang="zh-CN" altLang="en-US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40866" y="1228055"/>
            <a:ext cx="2441531" cy="461665"/>
            <a:chOff x="899251" y="2397410"/>
            <a:chExt cx="2441531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1528363" y="2423736"/>
                  <a:ext cx="181241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𝐴𝐵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363" y="2423736"/>
                  <a:ext cx="1812419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5724" r="-337" b="-3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矩形 20"/>
            <p:cNvSpPr/>
            <p:nvPr/>
          </p:nvSpPr>
          <p:spPr>
            <a:xfrm>
              <a:off x="899251" y="2397410"/>
              <a:ext cx="6110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Cambria Math" panose="02040503050406030204" pitchFamily="18" charset="0"/>
                  <a:ea typeface="华文楷体" panose="02010600040101010101" pitchFamily="2" charset="-122"/>
                </a:rPr>
                <a:t>(4)</a:t>
              </a:r>
              <a:endParaRPr lang="zh-CN" altLang="en-US" sz="2400" dirty="0">
                <a:latin typeface="Cambria Math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1316338" y="3407955"/>
                <a:ext cx="2048638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338" y="3407955"/>
                <a:ext cx="2048638" cy="97661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4155696" y="3410566"/>
                <a:ext cx="2628861" cy="9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696" y="3410566"/>
                <a:ext cx="2628861" cy="97424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043608" y="4850057"/>
                <a:ext cx="2743187" cy="1020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850057"/>
                <a:ext cx="2743187" cy="10206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3810166" y="4872082"/>
                <a:ext cx="1982146" cy="9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i="1" dirty="0" smtClean="0">
                    <a:latin typeface="Cambria Math" panose="02040503050406030204" pitchFamily="18" charset="0"/>
                    <a:ea typeface="+mn-ea"/>
                  </a:rPr>
                  <a:t> </a:t>
                </a:r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166" y="4872082"/>
                <a:ext cx="1982146" cy="97424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5815683" y="4833666"/>
                <a:ext cx="2799421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𝐵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i="1" dirty="0" smtClean="0">
                    <a:latin typeface="Cambria Math" panose="02040503050406030204" pitchFamily="18" charset="0"/>
                    <a:ea typeface="+mn-ea"/>
                  </a:rPr>
                  <a:t> </a:t>
                </a:r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683" y="4833666"/>
                <a:ext cx="2799421" cy="97661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21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9" grpId="0"/>
      <p:bldP spid="31" grpId="0"/>
      <p:bldP spid="23" grpId="0"/>
      <p:bldP spid="24" grpId="0"/>
      <p:bldP spid="25" grpId="0"/>
      <p:bldP spid="26" grpId="0"/>
      <p:bldP spid="2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030657" y="2163669"/>
                <a:ext cx="5113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657" y="2163669"/>
                <a:ext cx="51135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9048" r="-20238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 45"/>
          <p:cNvSpPr/>
          <p:nvPr/>
        </p:nvSpPr>
        <p:spPr>
          <a:xfrm>
            <a:off x="878071" y="2875027"/>
            <a:ext cx="33527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latin typeface="+mn-ea"/>
                <a:ea typeface="+mn-ea"/>
              </a:rPr>
              <a:t>还有以下三种形式</a:t>
            </a:r>
            <a:r>
              <a:rPr lang="en-US" altLang="zh-CN" sz="2800" dirty="0" smtClean="0">
                <a:latin typeface="+mn-ea"/>
                <a:ea typeface="+mn-ea"/>
              </a:rPr>
              <a:t>:</a:t>
            </a:r>
            <a:r>
              <a:rPr lang="zh-CN" altLang="en-US" sz="2800" dirty="0" smtClean="0">
                <a:latin typeface="+mn-ea"/>
                <a:ea typeface="+mn-ea"/>
              </a:rPr>
              <a:t> 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585677" y="3569816"/>
                <a:ext cx="450712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dirty="0" smtClean="0">
                    <a:latin typeface="+mn-ea"/>
                    <a:ea typeface="+mn-ea"/>
                  </a:rPr>
                  <a:t>（</a:t>
                </a:r>
                <a:r>
                  <a:rPr lang="en-US" altLang="zh-CN" sz="2800" dirty="0" smtClean="0">
                    <a:latin typeface="+mn-ea"/>
                    <a:ea typeface="+mn-ea"/>
                  </a:rPr>
                  <a:t>2</a:t>
                </a:r>
                <a:r>
                  <a:rPr lang="zh-CN" altLang="en-US" sz="2800" dirty="0" smtClean="0">
                    <a:latin typeface="+mn-ea"/>
                    <a:ea typeface="+mn-ea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+mn-ea"/>
                      </a:rPr>
                      <m:t>则</m:t>
                    </m:r>
                    <m:r>
                      <a:rPr lang="en-US" altLang="zh-CN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𝑭</m:t>
                    </m:r>
                    <m:r>
                      <a:rPr lang="en-US" altLang="zh-CN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𝑬</m:t>
                    </m:r>
                  </m:oMath>
                </a14:m>
                <a:endParaRPr lang="zh-CN" altLang="en-US" sz="2800" b="1" dirty="0">
                  <a:solidFill>
                    <a:srgbClr val="0070C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77" y="3569816"/>
                <a:ext cx="4507120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1286336" y="1914122"/>
                <a:ext cx="6606385" cy="859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𝑭</m:t>
                    </m:r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8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𝒔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𝑶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𝑶</m:t>
                              </m:r>
                            </m:e>
                            <m:e>
                              <m:r>
                                <a:rPr lang="en-US" altLang="zh-CN" sz="2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𝑶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+mn-ea"/>
                      </a:rPr>
                      <m:t>称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为矩阵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的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等价标准型</a:t>
                </a:r>
                <a:endParaRPr lang="zh-CN" altLang="en-US" sz="28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336" y="1914122"/>
                <a:ext cx="6606385" cy="859210"/>
              </a:xfrm>
              <a:prstGeom prst="rect">
                <a:avLst/>
              </a:prstGeom>
              <a:blipFill rotWithShape="0">
                <a:blip r:embed="rId5"/>
                <a:stretch>
                  <a:fillRect b="-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图片 33">
            <a:hlinkClick r:id="" action="ppaction://noaction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425" y="4438774"/>
            <a:ext cx="2384575" cy="2420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83568" y="4438774"/>
                <a:ext cx="525658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dirty="0" smtClean="0">
                    <a:latin typeface="+mn-ea"/>
                    <a:ea typeface="+mn-ea"/>
                  </a:rPr>
                  <a:t>（</a:t>
                </a:r>
                <a:r>
                  <a:rPr lang="en-US" altLang="zh-CN" sz="2800" dirty="0" smtClean="0">
                    <a:latin typeface="+mn-ea"/>
                    <a:ea typeface="+mn-ea"/>
                  </a:rPr>
                  <a:t>3</a:t>
                </a:r>
                <a:r>
                  <a:rPr lang="zh-CN" altLang="en-US" sz="2800" dirty="0" smtClean="0">
                    <a:latin typeface="+mn-ea"/>
                    <a:ea typeface="+mn-ea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&lt;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+mn-ea"/>
                      </a:rPr>
                      <m:t>则</m:t>
                    </m:r>
                    <m:r>
                      <a:rPr lang="en-US" altLang="zh-CN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𝑭</m:t>
                    </m:r>
                    <m:r>
                      <a:rPr lang="en-US" altLang="zh-CN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800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𝒔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8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𝑶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800" b="1" dirty="0">
                  <a:solidFill>
                    <a:srgbClr val="0070C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438774"/>
                <a:ext cx="5256584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812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179512" y="5219613"/>
                <a:ext cx="5856284" cy="859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dirty="0" smtClean="0">
                    <a:latin typeface="+mn-ea"/>
                    <a:ea typeface="+mn-ea"/>
                  </a:rPr>
                  <a:t>（</a:t>
                </a:r>
                <a:r>
                  <a:rPr lang="en-US" altLang="zh-CN" sz="2800" dirty="0" smtClean="0">
                    <a:latin typeface="+mn-ea"/>
                    <a:ea typeface="+mn-ea"/>
                  </a:rPr>
                  <a:t>4</a:t>
                </a:r>
                <a:r>
                  <a:rPr lang="zh-CN" altLang="en-US" sz="2800" dirty="0" smtClean="0">
                    <a:latin typeface="+mn-ea"/>
                    <a:ea typeface="+mn-ea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&lt;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+mn-ea"/>
                      </a:rPr>
                      <m:t>则</m:t>
                    </m:r>
                    <m:r>
                      <a:rPr lang="en-US" altLang="zh-CN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𝑭</m:t>
                    </m:r>
                    <m:r>
                      <a:rPr lang="en-US" altLang="zh-CN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zh-CN" sz="2800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𝒔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8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𝑶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.</m:t>
                    </m:r>
                  </m:oMath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219613"/>
                <a:ext cx="5856284" cy="859210"/>
              </a:xfrm>
              <a:prstGeom prst="rect">
                <a:avLst/>
              </a:prstGeom>
              <a:blipFill rotWithShape="0">
                <a:blip r:embed="rId9"/>
                <a:stretch>
                  <a:fillRect b="-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19" y="686633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2"/>
          <p:cNvSpPr txBox="1"/>
          <p:nvPr/>
        </p:nvSpPr>
        <p:spPr>
          <a:xfrm>
            <a:off x="1658107" y="102095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注意：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852446" y="3362892"/>
            <a:ext cx="1656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可逆阵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6" name="圆角矩形 25"/>
          <p:cNvSpPr/>
          <p:nvPr/>
        </p:nvSpPr>
        <p:spPr>
          <a:xfrm rot="5400000">
            <a:off x="5012479" y="2142171"/>
            <a:ext cx="595976" cy="4353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5310467" y="1700808"/>
            <a:ext cx="0" cy="392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772076" y="3569816"/>
                <a:ext cx="126964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𝑭</m:t>
                      </m:r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𝑬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076" y="3569816"/>
                <a:ext cx="1269647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4634775" y="1355558"/>
            <a:ext cx="1656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可逆阵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5" name="圆角矩形 34"/>
          <p:cNvSpPr/>
          <p:nvPr/>
        </p:nvSpPr>
        <p:spPr>
          <a:xfrm rot="5400000">
            <a:off x="3715142" y="3604627"/>
            <a:ext cx="595976" cy="4353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4254184" y="3569816"/>
            <a:ext cx="965888" cy="301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195875" y="3053779"/>
            <a:ext cx="16561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0070C0"/>
                </a:solidFill>
                <a:latin typeface="+mn-ea"/>
                <a:ea typeface="+mn-ea"/>
              </a:rPr>
              <a:t>初等变换不改变可逆性</a:t>
            </a:r>
            <a:endParaRPr lang="zh-CN" altLang="en-US" sz="2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263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8" grpId="0"/>
      <p:bldP spid="29" grpId="0"/>
      <p:bldP spid="35" grpId="0" animBg="1"/>
      <p:bldP spid="3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7250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 逆 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15616" y="1272714"/>
            <a:ext cx="6863054" cy="998322"/>
            <a:chOff x="15808" y="19960"/>
            <a:chExt cx="3465374" cy="1435212"/>
          </a:xfrm>
        </p:grpSpPr>
        <p:sp>
          <p:nvSpPr>
            <p:cNvPr id="45" name="矩形 44"/>
            <p:cNvSpPr/>
            <p:nvPr/>
          </p:nvSpPr>
          <p:spPr>
            <a:xfrm>
              <a:off x="15808" y="19960"/>
              <a:ext cx="2108829" cy="7521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例</a:t>
              </a:r>
              <a:r>
                <a:rPr lang="zh-CN" altLang="en-US" sz="2800" b="1" dirty="0" smtClean="0">
                  <a:solidFill>
                    <a:srgbClr val="FF0000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 （习题</a:t>
              </a:r>
              <a:r>
                <a:rPr lang="en-US" altLang="zh-CN" sz="2800" b="1" dirty="0" smtClean="0">
                  <a:solidFill>
                    <a:srgbClr val="FF0000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3-1</a:t>
              </a:r>
              <a:r>
                <a:rPr lang="zh-CN" altLang="en-US" sz="2800" b="1" dirty="0" smtClean="0">
                  <a:solidFill>
                    <a:srgbClr val="FF0000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：</a:t>
              </a:r>
              <a:r>
                <a:rPr lang="en-US" altLang="zh-CN" sz="2800" b="1" dirty="0" smtClean="0">
                  <a:solidFill>
                    <a:srgbClr val="FF0000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 3.</a:t>
              </a:r>
              <a:r>
                <a:rPr lang="zh-CN" altLang="en-US" sz="2800" b="1" dirty="0" smtClean="0">
                  <a:solidFill>
                    <a:srgbClr val="FF0000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（</a:t>
              </a:r>
              <a:r>
                <a:rPr lang="en-US" altLang="zh-CN" sz="2800" b="1" dirty="0" smtClean="0">
                  <a:solidFill>
                    <a:srgbClr val="FF0000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2</a:t>
              </a:r>
              <a:r>
                <a:rPr lang="zh-CN" altLang="en-US" sz="2800" b="1" dirty="0" smtClean="0">
                  <a:solidFill>
                    <a:srgbClr val="FF0000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））</a:t>
              </a:r>
              <a:endParaRPr lang="zh-CN" altLang="en-US" sz="28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/>
                <p:cNvSpPr/>
                <p:nvPr/>
              </p:nvSpPr>
              <p:spPr>
                <a:xfrm>
                  <a:off x="118371" y="702978"/>
                  <a:ext cx="3362811" cy="7521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+mn-ea"/>
                        </a:rPr>
                        <m:t>为</m:t>
                      </m:r>
                    </m:oMath>
                  </a14:m>
                  <a:r>
                    <a:rPr lang="en-US" altLang="zh-CN" sz="2800" dirty="0">
                      <a:latin typeface="+mn-ea"/>
                      <a:ea typeface="+mn-ea"/>
                    </a:rPr>
                    <a:t>3</a:t>
                  </a:r>
                  <a:r>
                    <a:rPr lang="zh-CN" altLang="en-US" sz="2800" dirty="0">
                      <a:latin typeface="+mn-ea"/>
                      <a:ea typeface="+mn-ea"/>
                    </a:rPr>
                    <a:t>阶方阵</a:t>
                  </a:r>
                  <a:r>
                    <a:rPr lang="zh-CN" altLang="en-US" sz="2800" dirty="0" smtClean="0"/>
                    <a:t>，</a:t>
                  </a:r>
                  <a:r>
                    <a:rPr lang="en-US" altLang="zh-CN" sz="280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|=2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|=3</m:t>
                      </m:r>
                    </m:oMath>
                  </a14:m>
                  <a:r>
                    <a:rPr lang="zh-CN" altLang="en-US" sz="2800" dirty="0" smtClean="0">
                      <a:latin typeface="+mn-ea"/>
                      <a:ea typeface="+mn-ea"/>
                    </a:rPr>
                    <a:t>，计算：</a:t>
                  </a:r>
                  <a:endParaRPr lang="zh-CN" altLang="en-US" sz="28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8" name="矩形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71" y="702978"/>
                  <a:ext cx="3362811" cy="66370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7105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779912" y="2359300"/>
                <a:ext cx="223701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800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2359300"/>
                <a:ext cx="2237012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318195" y="2895789"/>
                <a:ext cx="3637150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195" y="2895789"/>
                <a:ext cx="3637150" cy="5786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3341413" y="3475863"/>
                <a:ext cx="3246914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=|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8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413" y="3475863"/>
                <a:ext cx="3246914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402827" y="4104488"/>
                <a:ext cx="1844992" cy="5329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  <m:sup>
                          <m: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827" y="4104488"/>
                <a:ext cx="1844992" cy="53296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3344825" y="4667250"/>
                <a:ext cx="13925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825" y="4667250"/>
                <a:ext cx="1392561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圆角矩形 1"/>
          <p:cNvSpPr/>
          <p:nvPr/>
        </p:nvSpPr>
        <p:spPr>
          <a:xfrm>
            <a:off x="4099106" y="2939203"/>
            <a:ext cx="696281" cy="51310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6" name="圆角矩形 15"/>
          <p:cNvSpPr/>
          <p:nvPr/>
        </p:nvSpPr>
        <p:spPr>
          <a:xfrm>
            <a:off x="5694219" y="2964719"/>
            <a:ext cx="288032" cy="42348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415760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 animBg="1"/>
      <p:bldP spid="4" grpId="0" animBg="1"/>
      <p:bldP spid="24" grpId="0"/>
      <p:bldP spid="2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/>
          <p:cNvSpPr/>
          <p:nvPr/>
        </p:nvSpPr>
        <p:spPr bwMode="auto">
          <a:xfrm>
            <a:off x="2085437" y="1268760"/>
            <a:ext cx="4401625" cy="95157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2301461" y="1370400"/>
                <a:ext cx="1292006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b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方阵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1461" y="1370400"/>
                <a:ext cx="1292006" cy="738664"/>
              </a:xfrm>
              <a:prstGeom prst="rect">
                <a:avLst/>
              </a:prstGeom>
              <a:blipFill rotWithShape="0">
                <a:blip r:embed="rId2"/>
                <a:stretch>
                  <a:fillRect l="-9953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674324" y="1495193"/>
                <a:ext cx="23966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324" y="1495193"/>
                <a:ext cx="2396682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3.1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可逆矩阵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10"/>
          <p:cNvSpPr txBox="1">
            <a:spLocks noChangeArrowheads="1"/>
          </p:cNvSpPr>
          <p:nvPr/>
        </p:nvSpPr>
        <p:spPr bwMode="auto">
          <a:xfrm>
            <a:off x="784314" y="2688617"/>
            <a:ext cx="270078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可逆阵举例：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10"/>
              <p:cNvSpPr txBox="1">
                <a:spLocks noChangeArrowheads="1"/>
              </p:cNvSpPr>
              <p:nvPr/>
            </p:nvSpPr>
            <p:spPr bwMode="auto">
              <a:xfrm>
                <a:off x="3715848" y="4676611"/>
                <a:ext cx="1881586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8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5848" y="4676611"/>
                <a:ext cx="1881586" cy="7386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485095" y="3697554"/>
                <a:ext cx="23827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𝐸𝐸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𝐸𝐸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095" y="3697554"/>
                <a:ext cx="238276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图片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027" y="5171122"/>
            <a:ext cx="2525266" cy="1686878"/>
          </a:xfrm>
          <a:prstGeom prst="rect">
            <a:avLst/>
          </a:prstGeom>
        </p:spPr>
      </p:pic>
      <p:sp>
        <p:nvSpPr>
          <p:cNvPr id="21" name="TextBox 10"/>
          <p:cNvSpPr txBox="1">
            <a:spLocks noChangeArrowheads="1"/>
          </p:cNvSpPr>
          <p:nvPr/>
        </p:nvSpPr>
        <p:spPr bwMode="auto">
          <a:xfrm>
            <a:off x="2301461" y="3526233"/>
            <a:ext cx="101309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1.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28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29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/>
          <p:cNvSpPr/>
          <p:nvPr/>
        </p:nvSpPr>
        <p:spPr bwMode="auto">
          <a:xfrm>
            <a:off x="1835696" y="813237"/>
            <a:ext cx="4401625" cy="95157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2051720" y="914877"/>
                <a:ext cx="1292006" cy="6924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600" b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方阵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1720" y="914877"/>
                <a:ext cx="1292006" cy="692497"/>
              </a:xfrm>
              <a:prstGeom prst="rect">
                <a:avLst/>
              </a:prstGeom>
              <a:blipFill rotWithShape="0">
                <a:blip r:embed="rId3"/>
                <a:stretch>
                  <a:fillRect l="-8491" b="-131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424583" y="1039670"/>
                <a:ext cx="224099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583" y="1039670"/>
                <a:ext cx="2240998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3.1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可逆矩阵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10"/>
          <p:cNvSpPr txBox="1">
            <a:spLocks noChangeArrowheads="1"/>
          </p:cNvSpPr>
          <p:nvPr/>
        </p:nvSpPr>
        <p:spPr bwMode="auto">
          <a:xfrm>
            <a:off x="1038817" y="1855022"/>
            <a:ext cx="1134367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2.</a:t>
            </a:r>
            <a:endParaRPr lang="zh-CN" altLang="en-US" sz="26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027" y="5171122"/>
            <a:ext cx="2525266" cy="16868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4783612" y="2707658"/>
                <a:ext cx="1245597" cy="386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/>
                      </m:sSubSup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612" y="2707658"/>
                <a:ext cx="1245597" cy="386516"/>
              </a:xfrm>
              <a:prstGeom prst="rect">
                <a:avLst/>
              </a:prstGeom>
              <a:blipFill rotWithShape="0">
                <a:blip r:embed="rId6"/>
                <a:stretch>
                  <a:fillRect l="-3922" r="-2941"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4699158" y="3261845"/>
                <a:ext cx="30222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158" y="3261845"/>
                <a:ext cx="3022296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3024" b="-37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4699158" y="3801888"/>
                <a:ext cx="2159566" cy="386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/>
                      </m:sSub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158" y="3801888"/>
                <a:ext cx="2159566" cy="386516"/>
              </a:xfrm>
              <a:prstGeom prst="rect">
                <a:avLst/>
              </a:prstGeom>
              <a:blipFill rotWithShape="0">
                <a:blip r:embed="rId8"/>
                <a:stretch>
                  <a:fillRect l="-2260" r="-1412" b="-2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箭头 3"/>
          <p:cNvSpPr/>
          <p:nvPr/>
        </p:nvSpPr>
        <p:spPr>
          <a:xfrm rot="5400000">
            <a:off x="4481350" y="4476303"/>
            <a:ext cx="589767" cy="373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2697005" y="3281235"/>
                <a:ext cx="222209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005" y="3281235"/>
                <a:ext cx="2222091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3836" b="-37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2616438" y="3780338"/>
                <a:ext cx="1918026" cy="386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/>
                      </m:sSub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438" y="3780338"/>
                <a:ext cx="1918026" cy="386516"/>
              </a:xfrm>
              <a:prstGeom prst="rect">
                <a:avLst/>
              </a:prstGeom>
              <a:blipFill rotWithShape="0">
                <a:blip r:embed="rId10"/>
                <a:stretch>
                  <a:fillRect l="-2222" r="-635"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2732973" y="4705854"/>
                <a:ext cx="1490729" cy="466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973" y="4705854"/>
                <a:ext cx="1490729" cy="46621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2719897" y="5280264"/>
                <a:ext cx="2654316" cy="420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897" y="5280264"/>
                <a:ext cx="2654316" cy="42094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2697005" y="5843587"/>
                <a:ext cx="2678810" cy="466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005" y="5843587"/>
                <a:ext cx="2678810" cy="46621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10"/>
          <p:cNvSpPr txBox="1">
            <a:spLocks noChangeArrowheads="1"/>
          </p:cNvSpPr>
          <p:nvPr/>
        </p:nvSpPr>
        <p:spPr bwMode="auto">
          <a:xfrm>
            <a:off x="1525112" y="4572136"/>
            <a:ext cx="1296144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600" dirty="0">
                <a:latin typeface="Cambria" panose="02040503050406030204" pitchFamily="18" charset="0"/>
                <a:ea typeface="华文楷体" panose="02010600040101010101" pitchFamily="2" charset="-122"/>
              </a:rPr>
              <a:t>对调</a:t>
            </a:r>
            <a:r>
              <a:rPr lang="zh-CN" altLang="en-US" sz="26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阵</a:t>
            </a:r>
            <a:endParaRPr lang="zh-CN" altLang="en-US" sz="26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43" name="TextBox 10"/>
          <p:cNvSpPr txBox="1">
            <a:spLocks noChangeArrowheads="1"/>
          </p:cNvSpPr>
          <p:nvPr/>
        </p:nvSpPr>
        <p:spPr bwMode="auto">
          <a:xfrm>
            <a:off x="1525112" y="5115862"/>
            <a:ext cx="1296144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6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倍乘阵</a:t>
            </a:r>
            <a:endParaRPr lang="zh-CN" altLang="en-US" sz="26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44" name="TextBox 10"/>
          <p:cNvSpPr txBox="1">
            <a:spLocks noChangeArrowheads="1"/>
          </p:cNvSpPr>
          <p:nvPr/>
        </p:nvSpPr>
        <p:spPr bwMode="auto">
          <a:xfrm>
            <a:off x="1525162" y="5678011"/>
            <a:ext cx="1296144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6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倍加阵</a:t>
            </a:r>
            <a:endParaRPr lang="zh-CN" altLang="en-US" sz="26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46" name="TextBox 10"/>
          <p:cNvSpPr txBox="1">
            <a:spLocks noChangeArrowheads="1"/>
          </p:cNvSpPr>
          <p:nvPr/>
        </p:nvSpPr>
        <p:spPr bwMode="auto">
          <a:xfrm>
            <a:off x="1864076" y="1855863"/>
            <a:ext cx="4165133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600" b="1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初等阵的逆仍是初等阵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4571010" y="2544251"/>
            <a:ext cx="2840558" cy="183942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7369593" y="4265812"/>
            <a:ext cx="1044179" cy="612648"/>
          </a:xfrm>
          <a:prstGeom prst="wedgeRoundRectCallout">
            <a:avLst>
              <a:gd name="adj1" fmla="val -75075"/>
              <a:gd name="adj2" fmla="val -3078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性质</a:t>
            </a:r>
            <a:r>
              <a:rPr lang="en-US" altLang="zh-CN" b="1" dirty="0" smtClean="0">
                <a:solidFill>
                  <a:srgbClr val="FF0000"/>
                </a:solidFill>
              </a:rPr>
              <a:t>1-3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40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6" grpId="0"/>
      <p:bldP spid="4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6" grpId="0"/>
      <p:bldP spid="3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/>
          <p:cNvSpPr/>
          <p:nvPr/>
        </p:nvSpPr>
        <p:spPr bwMode="auto">
          <a:xfrm>
            <a:off x="1907704" y="1196752"/>
            <a:ext cx="4401625" cy="95157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2074461" y="1303207"/>
                <a:ext cx="1292006" cy="631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600" b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方阵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4461" y="1303207"/>
                <a:ext cx="1292006" cy="631583"/>
              </a:xfrm>
              <a:prstGeom prst="rect">
                <a:avLst/>
              </a:prstGeom>
              <a:blipFill rotWithShape="0">
                <a:blip r:embed="rId3"/>
                <a:stretch>
                  <a:fillRect l="-8491" b="-242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447324" y="1428000"/>
                <a:ext cx="224099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324" y="1428000"/>
                <a:ext cx="2240998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3.1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可逆矩阵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/>
              <p:cNvSpPr/>
              <p:nvPr/>
            </p:nvSpPr>
            <p:spPr>
              <a:xfrm>
                <a:off x="1170037" y="3524687"/>
                <a:ext cx="6573723" cy="15663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1/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1/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1/</m:t>
                                          </m:r>
                                          <m: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037" y="3524687"/>
                <a:ext cx="6573723" cy="156639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图片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732" y="5226708"/>
            <a:ext cx="2525266" cy="16868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613358" y="2955783"/>
                <a:ext cx="3236079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设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≠0,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=1,2,⋯,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358" y="2955783"/>
                <a:ext cx="3236079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10"/>
          <p:cNvSpPr txBox="1">
            <a:spLocks noChangeArrowheads="1"/>
          </p:cNvSpPr>
          <p:nvPr/>
        </p:nvSpPr>
        <p:spPr bwMode="auto">
          <a:xfrm>
            <a:off x="705549" y="2735192"/>
            <a:ext cx="1013092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3.</a:t>
            </a:r>
            <a:endParaRPr lang="zh-CN" altLang="en-US" sz="26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7743760" y="4149080"/>
                <a:ext cx="65543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𝐸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760" y="4149080"/>
                <a:ext cx="655436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1170037" y="3563319"/>
                <a:ext cx="7238392" cy="19665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1/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1/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1/</m:t>
                                          </m:r>
                                          <m: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600" i="1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+mn-ea"/>
                        </a:rPr>
                        <m:t>𝐸</m:t>
                      </m:r>
                    </m:oMath>
                  </m:oMathPara>
                </a14:m>
                <a:endParaRPr lang="zh-CN" altLang="en-US" sz="2600" dirty="0"/>
              </a:p>
              <a:p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037" y="3563319"/>
                <a:ext cx="7238392" cy="19665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/>
              <p:cNvSpPr/>
              <p:nvPr/>
            </p:nvSpPr>
            <p:spPr>
              <a:xfrm>
                <a:off x="832167" y="3481706"/>
                <a:ext cx="7471312" cy="16445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6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6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6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6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6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6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6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6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6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6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600" i="1" dirty="0">
                                                  <a:latin typeface="Cambria Math" panose="02040503050406030204" pitchFamily="18" charset="0"/>
                                                </a:rPr>
                                                <m:t>1/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600" i="1" dirty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600" i="1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1/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6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600" i="1" dirty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600" i="1" dirty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600" i="1" dirty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6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600" i="1" dirty="0">
                                                  <a:latin typeface="Cambria Math" panose="02040503050406030204" pitchFamily="18" charset="0"/>
                                                </a:rPr>
                                                <m:t>1/</m:t>
                                              </m:r>
                                              <m:r>
                                                <a:rPr lang="en-US" altLang="zh-CN" sz="2600" i="1" dirty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600" i="1" dirty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67" y="3481706"/>
                <a:ext cx="7471312" cy="164455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32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1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5" grpId="0"/>
      <p:bldP spid="21" grpId="0"/>
      <p:bldP spid="22" grpId="0"/>
      <p:bldP spid="22" grpId="1"/>
      <p:bldP spid="23" grpId="0" animBg="1"/>
      <p:bldP spid="23" grpId="1" animBg="1"/>
      <p:bldP spid="3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9414</TotalTime>
  <Words>2163</Words>
  <Application>Microsoft Office PowerPoint</Application>
  <PresentationFormat>全屏显示(4:3)</PresentationFormat>
  <Paragraphs>740</Paragraphs>
  <Slides>65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7" baseType="lpstr">
      <vt:lpstr>Arial Unicode MS</vt:lpstr>
      <vt:lpstr>华文楷体</vt:lpstr>
      <vt:lpstr>宋体</vt:lpstr>
      <vt:lpstr>Arial</vt:lpstr>
      <vt:lpstr>Calibri</vt:lpstr>
      <vt:lpstr>Cambria</vt:lpstr>
      <vt:lpstr>Cambria Math</vt:lpstr>
      <vt:lpstr>Corbel</vt:lpstr>
      <vt:lpstr>Tw Cen MT</vt:lpstr>
      <vt:lpstr>Wingdings</vt:lpstr>
      <vt:lpstr>Wingdings 3</vt:lpstr>
      <vt:lpstr>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知识点总结（前半部分）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</dc:title>
  <dc:creator>samsung</dc:creator>
  <cp:lastModifiedBy>Windows 用户</cp:lastModifiedBy>
  <cp:revision>741</cp:revision>
  <dcterms:modified xsi:type="dcterms:W3CDTF">2019-03-14T03:28:03Z</dcterms:modified>
</cp:coreProperties>
</file>