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41"/>
  </p:notesMasterIdLst>
  <p:sldIdLst>
    <p:sldId id="489" r:id="rId2"/>
    <p:sldId id="532" r:id="rId3"/>
    <p:sldId id="533" r:id="rId4"/>
    <p:sldId id="534" r:id="rId5"/>
    <p:sldId id="535" r:id="rId6"/>
    <p:sldId id="525" r:id="rId7"/>
    <p:sldId id="527" r:id="rId8"/>
    <p:sldId id="530" r:id="rId9"/>
    <p:sldId id="485" r:id="rId10"/>
    <p:sldId id="520" r:id="rId11"/>
    <p:sldId id="531" r:id="rId12"/>
    <p:sldId id="490" r:id="rId13"/>
    <p:sldId id="491" r:id="rId14"/>
    <p:sldId id="492" r:id="rId15"/>
    <p:sldId id="495" r:id="rId16"/>
    <p:sldId id="493" r:id="rId17"/>
    <p:sldId id="514" r:id="rId18"/>
    <p:sldId id="521" r:id="rId19"/>
    <p:sldId id="522" r:id="rId20"/>
    <p:sldId id="496" r:id="rId21"/>
    <p:sldId id="497" r:id="rId22"/>
    <p:sldId id="498" r:id="rId23"/>
    <p:sldId id="499" r:id="rId24"/>
    <p:sldId id="504" r:id="rId25"/>
    <p:sldId id="505" r:id="rId26"/>
    <p:sldId id="508" r:id="rId27"/>
    <p:sldId id="509" r:id="rId28"/>
    <p:sldId id="506" r:id="rId29"/>
    <p:sldId id="507" r:id="rId30"/>
    <p:sldId id="515" r:id="rId31"/>
    <p:sldId id="510" r:id="rId32"/>
    <p:sldId id="398" r:id="rId33"/>
    <p:sldId id="537" r:id="rId34"/>
    <p:sldId id="539" r:id="rId35"/>
    <p:sldId id="538" r:id="rId36"/>
    <p:sldId id="511" r:id="rId37"/>
    <p:sldId id="524" r:id="rId38"/>
    <p:sldId id="452" r:id="rId39"/>
    <p:sldId id="453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8" autoAdjust="0"/>
    <p:restoredTop sz="86471" autoAdjust="0"/>
  </p:normalViewPr>
  <p:slideViewPr>
    <p:cSldViewPr>
      <p:cViewPr varScale="1">
        <p:scale>
          <a:sx n="58" d="100"/>
          <a:sy n="58" d="100"/>
        </p:scale>
        <p:origin x="65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8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49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6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5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5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7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08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6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7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3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30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5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3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77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11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5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19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0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1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8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5.png"/><Relationship Id="rId3" Type="http://schemas.openxmlformats.org/officeDocument/2006/relationships/image" Target="../media/image1090.png"/><Relationship Id="rId7" Type="http://schemas.openxmlformats.org/officeDocument/2006/relationships/image" Target="../media/image1310.png"/><Relationship Id="rId12" Type="http://schemas.openxmlformats.org/officeDocument/2006/relationships/image" Target="../media/image17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0.png"/><Relationship Id="rId11" Type="http://schemas.openxmlformats.org/officeDocument/2006/relationships/image" Target="../media/image1731.png"/><Relationship Id="rId10" Type="http://schemas.openxmlformats.org/officeDocument/2006/relationships/image" Target="../media/image4.jpeg"/><Relationship Id="rId4" Type="http://schemas.openxmlformats.org/officeDocument/2006/relationships/image" Target="../media/image1410.png"/><Relationship Id="rId9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7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0.png"/><Relationship Id="rId5" Type="http://schemas.openxmlformats.org/officeDocument/2006/relationships/image" Target="../media/image2440.png"/><Relationship Id="rId4" Type="http://schemas.openxmlformats.org/officeDocument/2006/relationships/image" Target="../media/image24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3" Type="http://schemas.openxmlformats.org/officeDocument/2006/relationships/image" Target="../media/image8.jpeg"/><Relationship Id="rId7" Type="http://schemas.openxmlformats.org/officeDocument/2006/relationships/image" Target="../media/image261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90.png"/><Relationship Id="rId11" Type="http://schemas.openxmlformats.org/officeDocument/2006/relationships/image" Target="../media/image2550.png"/><Relationship Id="rId5" Type="http://schemas.openxmlformats.org/officeDocument/2006/relationships/image" Target="../media/image2480.png"/><Relationship Id="rId15" Type="http://schemas.openxmlformats.org/officeDocument/2006/relationships/slide" Target="slide37.xml"/><Relationship Id="rId10" Type="http://schemas.openxmlformats.org/officeDocument/2006/relationships/image" Target="../media/image264.png"/><Relationship Id="rId19" Type="http://schemas.openxmlformats.org/officeDocument/2006/relationships/image" Target="../media/image2332.png"/><Relationship Id="rId4" Type="http://schemas.openxmlformats.org/officeDocument/2006/relationships/image" Target="../media/image2470.png"/><Relationship Id="rId9" Type="http://schemas.openxmlformats.org/officeDocument/2006/relationships/image" Target="../media/image263.png"/><Relationship Id="rId14" Type="http://schemas.openxmlformats.org/officeDocument/2006/relationships/image" Target="../media/image2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0.png"/><Relationship Id="rId3" Type="http://schemas.openxmlformats.org/officeDocument/2006/relationships/image" Target="../media/image8.jpeg"/><Relationship Id="rId7" Type="http://schemas.openxmlformats.org/officeDocument/2006/relationships/image" Target="../media/image2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90.png"/><Relationship Id="rId5" Type="http://schemas.openxmlformats.org/officeDocument/2006/relationships/image" Target="../media/image2480.png"/><Relationship Id="rId4" Type="http://schemas.openxmlformats.org/officeDocument/2006/relationships/image" Target="../media/image23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1.png"/><Relationship Id="rId3" Type="http://schemas.openxmlformats.org/officeDocument/2006/relationships/image" Target="../media/image8.jpeg"/><Relationship Id="rId7" Type="http://schemas.openxmlformats.org/officeDocument/2006/relationships/image" Target="../media/image2361.png"/><Relationship Id="rId12" Type="http://schemas.openxmlformats.org/officeDocument/2006/relationships/image" Target="../media/image23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351.png"/><Relationship Id="rId10" Type="http://schemas.openxmlformats.org/officeDocument/2006/relationships/image" Target="../media/image270.png"/><Relationship Id="rId4" Type="http://schemas.openxmlformats.org/officeDocument/2006/relationships/image" Target="../media/image2341.png"/><Relationship Id="rId9" Type="http://schemas.openxmlformats.org/officeDocument/2006/relationships/image" Target="../media/image2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8.jpeg"/><Relationship Id="rId7" Type="http://schemas.openxmlformats.org/officeDocument/2006/relationships/image" Target="../media/image2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5" Type="http://schemas.openxmlformats.org/officeDocument/2006/relationships/image" Target="../media/image2651.png"/><Relationship Id="rId4" Type="http://schemas.openxmlformats.org/officeDocument/2006/relationships/image" Target="../media/image274.png"/><Relationship Id="rId9" Type="http://schemas.openxmlformats.org/officeDocument/2006/relationships/image" Target="../media/image27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3.wmf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0" Type="http://schemas.openxmlformats.org/officeDocument/2006/relationships/image" Target="../media/image277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1.png"/><Relationship Id="rId13" Type="http://schemas.openxmlformats.org/officeDocument/2006/relationships/image" Target="../media/image281.png"/><Relationship Id="rId18" Type="http://schemas.openxmlformats.org/officeDocument/2006/relationships/image" Target="../media/image2370.png"/><Relationship Id="rId3" Type="http://schemas.openxmlformats.org/officeDocument/2006/relationships/image" Target="../media/image2400.png"/><Relationship Id="rId7" Type="http://schemas.openxmlformats.org/officeDocument/2006/relationships/image" Target="../media/image2320.png"/><Relationship Id="rId12" Type="http://schemas.openxmlformats.org/officeDocument/2006/relationships/image" Target="../media/image280.png"/><Relationship Id="rId17" Type="http://schemas.openxmlformats.org/officeDocument/2006/relationships/image" Target="../media/image236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350.png"/><Relationship Id="rId20" Type="http://schemas.openxmlformats.org/officeDocument/2006/relationships/image" Target="../media/image2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0.png"/><Relationship Id="rId11" Type="http://schemas.openxmlformats.org/officeDocument/2006/relationships/image" Target="../media/image2771.png"/><Relationship Id="rId5" Type="http://schemas.openxmlformats.org/officeDocument/2006/relationships/image" Target="../media/image2740.png"/><Relationship Id="rId15" Type="http://schemas.openxmlformats.org/officeDocument/2006/relationships/image" Target="../media/image61.png"/><Relationship Id="rId10" Type="http://schemas.openxmlformats.org/officeDocument/2006/relationships/image" Target="../media/image279.png"/><Relationship Id="rId19" Type="http://schemas.openxmlformats.org/officeDocument/2006/relationships/image" Target="../media/image9.jpeg"/><Relationship Id="rId4" Type="http://schemas.openxmlformats.org/officeDocument/2006/relationships/image" Target="../media/image2730.png"/><Relationship Id="rId9" Type="http://schemas.openxmlformats.org/officeDocument/2006/relationships/image" Target="../media/image2780.png"/><Relationship Id="rId14" Type="http://schemas.openxmlformats.org/officeDocument/2006/relationships/image" Target="../media/image239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0.png"/><Relationship Id="rId3" Type="http://schemas.openxmlformats.org/officeDocument/2006/relationships/image" Target="../media/image2380.png"/><Relationship Id="rId12" Type="http://schemas.openxmlformats.org/officeDocument/2006/relationships/image" Target="../media/image26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10" Type="http://schemas.openxmlformats.org/officeDocument/2006/relationships/image" Target="../media/image9.jpeg"/><Relationship Id="rId9" Type="http://schemas.openxmlformats.org/officeDocument/2006/relationships/image" Target="../media/image27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90.png"/><Relationship Id="rId3" Type="http://schemas.openxmlformats.org/officeDocument/2006/relationships/image" Target="../media/image2750.png"/><Relationship Id="rId7" Type="http://schemas.openxmlformats.org/officeDocument/2006/relationships/image" Target="../media/image284.png"/><Relationship Id="rId12" Type="http://schemas.openxmlformats.org/officeDocument/2006/relationships/image" Target="../media/image2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5" Type="http://schemas.openxmlformats.org/officeDocument/2006/relationships/image" Target="../media/image2770.png"/><Relationship Id="rId15" Type="http://schemas.openxmlformats.org/officeDocument/2006/relationships/image" Target="../media/image292.png"/><Relationship Id="rId10" Type="http://schemas.openxmlformats.org/officeDocument/2006/relationships/image" Target="../media/image287.png"/><Relationship Id="rId4" Type="http://schemas.openxmlformats.org/officeDocument/2006/relationships/image" Target="../media/image2760.png"/><Relationship Id="rId9" Type="http://schemas.openxmlformats.org/officeDocument/2006/relationships/image" Target="../media/image286.png"/><Relationship Id="rId14" Type="http://schemas.openxmlformats.org/officeDocument/2006/relationships/image" Target="../media/image2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3" Type="http://schemas.openxmlformats.org/officeDocument/2006/relationships/image" Target="../media/image293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299.png"/><Relationship Id="rId5" Type="http://schemas.openxmlformats.org/officeDocument/2006/relationships/image" Target="../media/image294.png"/><Relationship Id="rId10" Type="http://schemas.openxmlformats.org/officeDocument/2006/relationships/image" Target="../media/image298.png"/><Relationship Id="rId4" Type="http://schemas.openxmlformats.org/officeDocument/2006/relationships/image" Target="../media/image2380.png"/><Relationship Id="rId9" Type="http://schemas.openxmlformats.org/officeDocument/2006/relationships/image" Target="../media/image29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image" Target="../media/image306.png"/><Relationship Id="rId7" Type="http://schemas.openxmlformats.org/officeDocument/2006/relationships/image" Target="../media/image285.png"/><Relationship Id="rId12" Type="http://schemas.openxmlformats.org/officeDocument/2006/relationships/image" Target="../media/image30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339.png"/><Relationship Id="rId5" Type="http://schemas.openxmlformats.org/officeDocument/2006/relationships/image" Target="../media/image3340.png"/><Relationship Id="rId15" Type="http://schemas.openxmlformats.org/officeDocument/2006/relationships/image" Target="../media/image308.png"/><Relationship Id="rId10" Type="http://schemas.openxmlformats.org/officeDocument/2006/relationships/image" Target="../media/image304.png"/><Relationship Id="rId4" Type="http://schemas.openxmlformats.org/officeDocument/2006/relationships/image" Target="../media/image3330.png"/><Relationship Id="rId9" Type="http://schemas.openxmlformats.org/officeDocument/2006/relationships/image" Target="../media/image303.png"/><Relationship Id="rId14" Type="http://schemas.openxmlformats.org/officeDocument/2006/relationships/image" Target="../media/image30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3" Type="http://schemas.openxmlformats.org/officeDocument/2006/relationships/image" Target="../media/image361.png"/><Relationship Id="rId7" Type="http://schemas.openxmlformats.org/officeDocument/2006/relationships/image" Target="../media/image3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3.png"/><Relationship Id="rId11" Type="http://schemas.openxmlformats.org/officeDocument/2006/relationships/image" Target="../media/image368.png"/><Relationship Id="rId5" Type="http://schemas.openxmlformats.org/officeDocument/2006/relationships/image" Target="../media/image3.wmf"/><Relationship Id="rId10" Type="http://schemas.openxmlformats.org/officeDocument/2006/relationships/image" Target="../media/image367.png"/><Relationship Id="rId4" Type="http://schemas.openxmlformats.org/officeDocument/2006/relationships/image" Target="../media/image362.png"/><Relationship Id="rId9" Type="http://schemas.openxmlformats.org/officeDocument/2006/relationships/image" Target="../media/image3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png"/><Relationship Id="rId13" Type="http://schemas.openxmlformats.org/officeDocument/2006/relationships/image" Target="../media/image378.png"/><Relationship Id="rId3" Type="http://schemas.openxmlformats.org/officeDocument/2006/relationships/image" Target="../media/image369.png"/><Relationship Id="rId7" Type="http://schemas.openxmlformats.org/officeDocument/2006/relationships/image" Target="../media/image372.png"/><Relationship Id="rId12" Type="http://schemas.openxmlformats.org/officeDocument/2006/relationships/image" Target="../media/image37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11" Type="http://schemas.openxmlformats.org/officeDocument/2006/relationships/image" Target="../media/image376.png"/><Relationship Id="rId5" Type="http://schemas.openxmlformats.org/officeDocument/2006/relationships/image" Target="../media/image370.png"/><Relationship Id="rId15" Type="http://schemas.openxmlformats.org/officeDocument/2006/relationships/image" Target="../media/image380.png"/><Relationship Id="rId10" Type="http://schemas.openxmlformats.org/officeDocument/2006/relationships/image" Target="../media/image375.png"/><Relationship Id="rId4" Type="http://schemas.openxmlformats.org/officeDocument/2006/relationships/image" Target="../media/image3.wmf"/><Relationship Id="rId9" Type="http://schemas.openxmlformats.org/officeDocument/2006/relationships/image" Target="../media/image374.png"/><Relationship Id="rId14" Type="http://schemas.openxmlformats.org/officeDocument/2006/relationships/image" Target="../media/image3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3" Type="http://schemas.openxmlformats.org/officeDocument/2006/relationships/image" Target="../media/image9.jpeg"/><Relationship Id="rId7" Type="http://schemas.openxmlformats.org/officeDocument/2006/relationships/image" Target="../media/image3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7.png"/><Relationship Id="rId5" Type="http://schemas.openxmlformats.org/officeDocument/2006/relationships/image" Target="../media/image296.png"/><Relationship Id="rId10" Type="http://schemas.openxmlformats.org/officeDocument/2006/relationships/image" Target="../media/image346.png"/><Relationship Id="rId4" Type="http://schemas.openxmlformats.org/officeDocument/2006/relationships/image" Target="../media/image342.png"/><Relationship Id="rId9" Type="http://schemas.openxmlformats.org/officeDocument/2006/relationships/image" Target="../media/image3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13" Type="http://schemas.openxmlformats.org/officeDocument/2006/relationships/image" Target="../media/image120.png"/><Relationship Id="rId3" Type="http://schemas.openxmlformats.org/officeDocument/2006/relationships/image" Target="../media/image347.png"/><Relationship Id="rId7" Type="http://schemas.openxmlformats.org/officeDocument/2006/relationships/image" Target="../media/image110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.png"/><Relationship Id="rId11" Type="http://schemas.openxmlformats.org/officeDocument/2006/relationships/image" Target="../media/image313.png"/><Relationship Id="rId5" Type="http://schemas.openxmlformats.org/officeDocument/2006/relationships/image" Target="../media/image100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310.png"/><Relationship Id="rId9" Type="http://schemas.openxmlformats.org/officeDocument/2006/relationships/image" Target="../media/image354.png"/><Relationship Id="rId14" Type="http://schemas.openxmlformats.org/officeDocument/2006/relationships/image" Target="../media/image3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80.png"/><Relationship Id="rId7" Type="http://schemas.openxmlformats.org/officeDocument/2006/relationships/image" Target="../media/image28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2.png"/><Relationship Id="rId11" Type="http://schemas.openxmlformats.org/officeDocument/2006/relationships/image" Target="../media/image287.png"/><Relationship Id="rId5" Type="http://schemas.openxmlformats.org/officeDocument/2006/relationships/image" Target="../media/image196.png"/><Relationship Id="rId10" Type="http://schemas.openxmlformats.org/officeDocument/2006/relationships/image" Target="../media/image286.png"/><Relationship Id="rId4" Type="http://schemas.openxmlformats.org/officeDocument/2006/relationships/image" Target="../media/image281.png"/><Relationship Id="rId9" Type="http://schemas.openxmlformats.org/officeDocument/2006/relationships/image" Target="../media/image28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80.png"/><Relationship Id="rId5" Type="http://schemas.openxmlformats.org/officeDocument/2006/relationships/image" Target="../media/image3100.png"/><Relationship Id="rId10" Type="http://schemas.openxmlformats.org/officeDocument/2006/relationships/image" Target="../media/image385.png"/><Relationship Id="rId4" Type="http://schemas.openxmlformats.org/officeDocument/2006/relationships/image" Target="../media/image150.png"/><Relationship Id="rId9" Type="http://schemas.openxmlformats.org/officeDocument/2006/relationships/image" Target="../media/image3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.wmf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3.wmf"/><Relationship Id="rId7" Type="http://schemas.openxmlformats.org/officeDocument/2006/relationships/image" Target="../media/image2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0.png"/><Relationship Id="rId2" Type="http://schemas.openxmlformats.org/officeDocument/2006/relationships/image" Target="../media/image3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7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image" Target="../media/image324.png"/><Relationship Id="rId5" Type="http://schemas.openxmlformats.org/officeDocument/2006/relationships/image" Target="../media/image321.png"/><Relationship Id="rId10" Type="http://schemas.openxmlformats.org/officeDocument/2006/relationships/image" Target="../media/image5.png"/><Relationship Id="rId4" Type="http://schemas.openxmlformats.org/officeDocument/2006/relationships/image" Target="../media/image320.png"/><Relationship Id="rId9" Type="http://schemas.openxmlformats.org/officeDocument/2006/relationships/image" Target="../media/image3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png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12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2.jpeg"/><Relationship Id="rId5" Type="http://schemas.openxmlformats.org/officeDocument/2006/relationships/image" Target="../media/image6.jpg"/><Relationship Id="rId10" Type="http://schemas.openxmlformats.org/officeDocument/2006/relationships/image" Target="../media/image4.jpeg"/><Relationship Id="rId4" Type="http://schemas.openxmlformats.org/officeDocument/2006/relationships/image" Target="../media/image56.jpg"/><Relationship Id="rId9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13" Type="http://schemas.openxmlformats.org/officeDocument/2006/relationships/image" Target="../media/image299.png"/><Relationship Id="rId3" Type="http://schemas.openxmlformats.org/officeDocument/2006/relationships/image" Target="../media/image288.png"/><Relationship Id="rId7" Type="http://schemas.openxmlformats.org/officeDocument/2006/relationships/image" Target="../media/image293.png"/><Relationship Id="rId12" Type="http://schemas.openxmlformats.org/officeDocument/2006/relationships/image" Target="../media/image29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2.png"/><Relationship Id="rId11" Type="http://schemas.openxmlformats.org/officeDocument/2006/relationships/image" Target="../media/image297.png"/><Relationship Id="rId5" Type="http://schemas.openxmlformats.org/officeDocument/2006/relationships/image" Target="../media/image291.png"/><Relationship Id="rId15" Type="http://schemas.openxmlformats.org/officeDocument/2006/relationships/image" Target="../media/image4.png"/><Relationship Id="rId10" Type="http://schemas.openxmlformats.org/officeDocument/2006/relationships/image" Target="../media/image296.png"/><Relationship Id="rId4" Type="http://schemas.openxmlformats.org/officeDocument/2006/relationships/image" Target="../media/image210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5.png"/><Relationship Id="rId3" Type="http://schemas.openxmlformats.org/officeDocument/2006/relationships/image" Target="../media/image1090.png"/><Relationship Id="rId7" Type="http://schemas.openxmlformats.org/officeDocument/2006/relationships/image" Target="../media/image1310.png"/><Relationship Id="rId12" Type="http://schemas.openxmlformats.org/officeDocument/2006/relationships/image" Target="../media/image17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0.png"/><Relationship Id="rId11" Type="http://schemas.openxmlformats.org/officeDocument/2006/relationships/image" Target="../media/image1731.png"/><Relationship Id="rId10" Type="http://schemas.openxmlformats.org/officeDocument/2006/relationships/image" Target="../media/image4.jpeg"/><Relationship Id="rId4" Type="http://schemas.openxmlformats.org/officeDocument/2006/relationships/image" Target="../media/image1410.png"/><Relationship Id="rId9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10.png"/><Relationship Id="rId4" Type="http://schemas.openxmlformats.org/officeDocument/2006/relationships/image" Target="../media/image3.wm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wmf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wmf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/>
              <a:t>点总结</a:t>
            </a:r>
            <a:r>
              <a:rPr lang="zh-CN" altLang="en-US" sz="3600" dirty="0"/>
              <a:t>（前半部分）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11760" y="2134648"/>
                <a:ext cx="5400600" cy="431868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可逆阵的判定</a:t>
                </a:r>
                <a:r>
                  <a:rPr lang="en-US" altLang="zh-CN" sz="2800" dirty="0" smtClean="0"/>
                  <a:t>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方阵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US" altLang="zh-CN" sz="1200" dirty="0" smtClean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关系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的性质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转置、数乘、  乘积、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 smtClean="0"/>
                  <a:t>分块阵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1760" y="2134648"/>
                <a:ext cx="5400600" cy="4318687"/>
              </a:xfrm>
              <a:blipFill rotWithShape="0">
                <a:blip r:embed="rId4"/>
                <a:stretch>
                  <a:fillRect l="-2822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937470" y="1862792"/>
            <a:ext cx="6120680" cy="480656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3568" y="2852936"/>
            <a:ext cx="799288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四（</a:t>
            </a: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 初等变换与可逆阵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46990" y="1422370"/>
            <a:ext cx="7491753" cy="985725"/>
            <a:chOff x="649506" y="1621200"/>
            <a:chExt cx="7491753" cy="985725"/>
          </a:xfrm>
        </p:grpSpPr>
        <p:grpSp>
          <p:nvGrpSpPr>
            <p:cNvPr id="10" name="组合 9"/>
            <p:cNvGrpSpPr/>
            <p:nvPr/>
          </p:nvGrpSpPr>
          <p:grpSpPr>
            <a:xfrm>
              <a:off x="2111064" y="1621200"/>
              <a:ext cx="2304256" cy="750547"/>
              <a:chOff x="2111064" y="1621200"/>
              <a:chExt cx="2304256" cy="750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584176" cy="476466"/>
                <a:chOff x="1619672" y="2016430"/>
                <a:chExt cx="1584176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619672" y="2492896"/>
                  <a:ext cx="15841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4103" r="-3846" b="-180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649506" y="1865968"/>
              <a:ext cx="7491753" cy="740957"/>
              <a:chOff x="649506" y="1865968"/>
              <a:chExt cx="7491753" cy="740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214" t="-1515" r="-5344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|,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2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649506" y="1910081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62851" y="2409801"/>
            <a:ext cx="6229266" cy="461665"/>
            <a:chOff x="-26012" y="5204653"/>
            <a:chExt cx="4885122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26012" y="5204653"/>
              <a:ext cx="1230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8238" y="5249873"/>
              <a:ext cx="31808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倍加变换不改变行列式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39348" y="92496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初等变换对行列式的作用：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709" y="2879100"/>
            <a:ext cx="6328733" cy="737826"/>
            <a:chOff x="828288" y="4081275"/>
            <a:chExt cx="6328733" cy="7378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699792" y="4333574"/>
              <a:ext cx="2304256" cy="461665"/>
              <a:chOff x="2111064" y="1841195"/>
              <a:chExt cx="230425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2435673" y="209766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9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4396" y="4079584"/>
            <a:ext cx="2304256" cy="720087"/>
            <a:chOff x="2052478" y="5407479"/>
            <a:chExt cx="2304256" cy="720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2446832" y="54074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初等变换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362630" y="5877940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当且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431019" y="525317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结论：初等变换不改变矩阵的可逆性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101272" y="5100278"/>
            <a:ext cx="6396767" cy="7946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0" y="4721040"/>
            <a:ext cx="1211239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1454739" y="1064065"/>
            <a:ext cx="5969314" cy="7946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65" y="5228063"/>
            <a:ext cx="2525266" cy="1686878"/>
          </a:xfrm>
          <a:prstGeom prst="rect">
            <a:avLst/>
          </a:prstGeom>
        </p:spPr>
      </p:pic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1416617" y="1247471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79160" y="3725275"/>
                <a:ext cx="1718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60" y="3725275"/>
                <a:ext cx="171816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592651" y="127167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ambria" panose="02040503050406030204" pitchFamily="18" charset="0"/>
                <a:ea typeface="华文楷体" panose="02010600040101010101" pitchFamily="2" charset="-122"/>
              </a:rPr>
              <a:t>初等</a:t>
            </a:r>
            <a:r>
              <a:rPr lang="zh-CN" altLang="en-US" sz="24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阵</a:t>
            </a:r>
            <a:r>
              <a:rPr lang="zh-CN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可逆，且其逆阵仍为初等阵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63334" y="3771442"/>
            <a:ext cx="24622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存在对应的初等阵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092115" y="2211466"/>
                <a:ext cx="450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15" y="2211466"/>
                <a:ext cx="45025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5087898" y="222193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73347" y="2708920"/>
            <a:ext cx="2226635" cy="540303"/>
            <a:chOff x="1209153" y="2905213"/>
            <a:chExt cx="2226635" cy="540303"/>
          </a:xfrm>
        </p:grpSpPr>
        <p:grpSp>
          <p:nvGrpSpPr>
            <p:cNvPr id="5" name="组合 4"/>
            <p:cNvGrpSpPr/>
            <p:nvPr/>
          </p:nvGrpSpPr>
          <p:grpSpPr>
            <a:xfrm>
              <a:off x="1209153" y="3076184"/>
              <a:ext cx="2226635" cy="369332"/>
              <a:chOff x="1209153" y="3076184"/>
              <a:chExt cx="2226635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14" r="-2740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右箭头 1"/>
              <p:cNvSpPr/>
              <p:nvPr/>
            </p:nvSpPr>
            <p:spPr>
              <a:xfrm>
                <a:off x="1547664" y="3166353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399140" y="2905213"/>
              <a:ext cx="184665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若干次初等</a:t>
              </a:r>
              <a:r>
                <a:rPr lang="zh-CN" altLang="en-US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行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050440" y="2820029"/>
                <a:ext cx="2537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40" y="2820029"/>
                <a:ext cx="253781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 rot="16200000">
            <a:off x="5194062" y="204824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1973347" y="3156890"/>
            <a:ext cx="2126291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左乘可逆阵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6" y="4365104"/>
            <a:ext cx="1210975" cy="1210975"/>
          </a:xfrm>
          <a:prstGeom prst="rect">
            <a:avLst/>
          </a:prstGeom>
        </p:spPr>
      </p:pic>
      <p:sp>
        <p:nvSpPr>
          <p:cNvPr id="45" name="TextBox 14"/>
          <p:cNvSpPr txBox="1">
            <a:spLocks noChangeArrowheads="1"/>
          </p:cNvSpPr>
          <p:nvPr/>
        </p:nvSpPr>
        <p:spPr bwMode="auto">
          <a:xfrm>
            <a:off x="1632821" y="5228063"/>
            <a:ext cx="547306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华文楷体" panose="02010600040101010101" pitchFamily="2" charset="-122"/>
              </a:rPr>
              <a:t>2.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华文楷体" panose="02010600040101010101" pitchFamily="2" charset="-122"/>
              </a:rPr>
              <a:t>可逆阵都能写成初等阵之积？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66451" y="4630521"/>
            <a:ext cx="5039598" cy="461665"/>
            <a:chOff x="1676014" y="5813825"/>
            <a:chExt cx="5039598" cy="461665"/>
          </a:xfrm>
        </p:grpSpPr>
        <p:sp>
          <p:nvSpPr>
            <p:cNvPr id="46" name="TextBox 14"/>
            <p:cNvSpPr txBox="1">
              <a:spLocks noChangeArrowheads="1"/>
            </p:cNvSpPr>
            <p:nvPr/>
          </p:nvSpPr>
          <p:spPr bwMode="auto">
            <a:xfrm>
              <a:off x="1676014" y="5813825"/>
              <a:ext cx="5039598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华文楷体" panose="02010600040101010101" pitchFamily="2" charset="-122"/>
                </a:rPr>
                <a:t>1.</a:t>
              </a:r>
              <a:r>
                <a:rPr lang="zh-CN" alt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华文楷体" panose="02010600040101010101" pitchFamily="2" charset="-122"/>
                </a:rPr>
                <a:t>左乘可逆阵                初等行变换？</a:t>
              </a:r>
              <a:endPara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左右箭头 11"/>
            <p:cNvSpPr/>
            <p:nvPr/>
          </p:nvSpPr>
          <p:spPr>
            <a:xfrm>
              <a:off x="3691142" y="5921324"/>
              <a:ext cx="860419" cy="255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3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3" grpId="0"/>
      <p:bldP spid="55" grpId="0"/>
      <p:bldP spid="27" grpId="0"/>
      <p:bldP spid="11" grpId="0" animBg="1"/>
      <p:bldP spid="37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815783" y="1991126"/>
            <a:ext cx="7117301" cy="1717915"/>
            <a:chOff x="1389330" y="1898157"/>
            <a:chExt cx="6826008" cy="977887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2063097"/>
              <a:ext cx="6826008" cy="812947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404434" y="1898157"/>
              <a:ext cx="1928825" cy="31331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07188" y="2704028"/>
            <a:ext cx="6765689" cy="646331"/>
            <a:chOff x="1024054" y="1415533"/>
            <a:chExt cx="676568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024054" y="1415533"/>
                  <a:ext cx="676568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方阵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</a:t>
                  </a:r>
                  <a:r>
                    <a:rPr lang="en-US" altLang="zh-CN" sz="24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      </a:t>
                  </a:r>
                  <a:r>
                    <a:rPr lang="en-US" altLang="zh-CN" sz="2400" i="1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A</a:t>
                  </a:r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可以写成有限个初等阵之积。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4054" y="1415533"/>
                  <a:ext cx="676568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21" r="-992" b="-132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右箭头 17"/>
            <p:cNvSpPr/>
            <p:nvPr/>
          </p:nvSpPr>
          <p:spPr>
            <a:xfrm>
              <a:off x="2600905" y="1645979"/>
              <a:ext cx="860419" cy="255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724819" y="4067723"/>
            <a:ext cx="49244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必要性显然（初等阵之积是可逆阵）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30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293535" y="1761560"/>
                <a:ext cx="161343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3535" y="1761560"/>
                <a:ext cx="161343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019" r="-490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955828" y="1787866"/>
            <a:ext cx="1546010" cy="470946"/>
            <a:chOff x="2848316" y="3817030"/>
            <a:chExt cx="1546010" cy="470946"/>
          </a:xfrm>
        </p:grpSpPr>
        <p:sp>
          <p:nvSpPr>
            <p:cNvPr id="32" name="右箭头 31"/>
            <p:cNvSpPr/>
            <p:nvPr/>
          </p:nvSpPr>
          <p:spPr>
            <a:xfrm>
              <a:off x="2848316" y="4101146"/>
              <a:ext cx="1546010" cy="186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6159" y="3817030"/>
              <a:ext cx="9233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初等变换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01838" y="1911152"/>
            <a:ext cx="2243736" cy="461665"/>
            <a:chOff x="3226708" y="5302926"/>
            <a:chExt cx="224373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3511253" y="5381293"/>
                  <a:ext cx="1959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的等价标准型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253" y="5381293"/>
                  <a:ext cx="195919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226708" y="5302926"/>
                  <a:ext cx="4692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08" y="5302926"/>
                  <a:ext cx="46923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655176" y="2761545"/>
                <a:ext cx="4098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76" y="2761545"/>
                <a:ext cx="40988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标注 9"/>
          <p:cNvSpPr/>
          <p:nvPr/>
        </p:nvSpPr>
        <p:spPr>
          <a:xfrm>
            <a:off x="5857928" y="2313134"/>
            <a:ext cx="957341" cy="612648"/>
          </a:xfrm>
          <a:prstGeom prst="wedgeRoundRectCallout">
            <a:avLst>
              <a:gd name="adj1" fmla="val -132224"/>
              <a:gd name="adj2" fmla="val 407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初等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阵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78622" y="3241002"/>
            <a:ext cx="1659978" cy="7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58154" y="3248025"/>
            <a:ext cx="139278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3817627" y="3333053"/>
            <a:ext cx="501845" cy="570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01" y="577476"/>
            <a:ext cx="31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定理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3-4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充分性证明：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25981" y="2747695"/>
                <a:ext cx="969560" cy="482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(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1" y="2747695"/>
                <a:ext cx="969560" cy="4826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644283" y="2784166"/>
                <a:ext cx="1056058" cy="482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𝒍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283" y="2784166"/>
                <a:ext cx="1056058" cy="482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95883" y="3905257"/>
                <a:ext cx="4993034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83" y="3905257"/>
                <a:ext cx="4993034" cy="4755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043608" y="3897710"/>
                <a:ext cx="983474" cy="482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𝒌</m:t>
                          </m:r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(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97710"/>
                <a:ext cx="983474" cy="4826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85134" y="3905256"/>
                <a:ext cx="1056058" cy="482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𝒍</m:t>
                          </m:r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134" y="3905256"/>
                <a:ext cx="1056058" cy="4826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14519" y="4387889"/>
                <a:ext cx="33182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19" y="4387889"/>
                <a:ext cx="331822" cy="6771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655176" y="5147869"/>
                <a:ext cx="5018490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76" y="5147869"/>
                <a:ext cx="5018490" cy="475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/>
          <p:cNvCxnSpPr/>
          <p:nvPr/>
        </p:nvCxnSpPr>
        <p:spPr>
          <a:xfrm flipV="1">
            <a:off x="2232976" y="2310272"/>
            <a:ext cx="615340" cy="146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圆角矩形标注 50">
                <a:hlinkClick r:id="rId15" action="ppaction://hlinksldjump"/>
              </p:cNvPr>
              <p:cNvSpPr/>
              <p:nvPr/>
            </p:nvSpPr>
            <p:spPr>
              <a:xfrm>
                <a:off x="5527793" y="999760"/>
                <a:ext cx="1172548" cy="612648"/>
              </a:xfrm>
              <a:prstGeom prst="wedgeRoundRectCallout">
                <a:avLst>
                  <a:gd name="adj1" fmla="val -113540"/>
                  <a:gd name="adj2" fmla="val 116916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</a:rPr>
                  <a:t>可逆</a:t>
                </a:r>
                <a:r>
                  <a:rPr lang="zh-CN" altLang="en-US" b="1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</a:rPr>
                  <a:t>阵，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圆角矩形标注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793" y="999760"/>
                <a:ext cx="1172548" cy="612648"/>
              </a:xfrm>
              <a:prstGeom prst="wedgeRoundRectCallout">
                <a:avLst>
                  <a:gd name="adj1" fmla="val -113540"/>
                  <a:gd name="adj2" fmla="val 116916"/>
                  <a:gd name="adj3" fmla="val 16667"/>
                </a:avLst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04827" y="5200960"/>
                <a:ext cx="2874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27" y="5200960"/>
                <a:ext cx="28748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404" r="-2127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713232" y="5147869"/>
                <a:ext cx="4817857" cy="475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32" y="5147869"/>
                <a:ext cx="4817857" cy="4755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2848317" y="6017904"/>
            <a:ext cx="3009612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初等阵的逆仍是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初等阵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右大括号 53"/>
          <p:cNvSpPr/>
          <p:nvPr/>
        </p:nvSpPr>
        <p:spPr>
          <a:xfrm rot="5400000">
            <a:off x="4183541" y="3873722"/>
            <a:ext cx="392549" cy="38407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45198" y="1056651"/>
            <a:ext cx="3741052" cy="369332"/>
            <a:chOff x="1407012" y="1265950"/>
            <a:chExt cx="374105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407012" y="1265950"/>
                  <a:ext cx="374105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            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为初等阵之积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12" y="1265950"/>
                  <a:ext cx="374105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769" t="-22951" r="-1954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右箭头 2"/>
            <p:cNvSpPr/>
            <p:nvPr/>
          </p:nvSpPr>
          <p:spPr>
            <a:xfrm>
              <a:off x="2351928" y="1394067"/>
              <a:ext cx="496388" cy="1564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3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10" grpId="0" animBg="1"/>
      <p:bldP spid="14" grpId="0" animBg="1"/>
      <p:bldP spid="28" grpId="0"/>
      <p:bldP spid="29" grpId="0"/>
      <p:bldP spid="30" grpId="0"/>
      <p:bldP spid="37" grpId="0"/>
      <p:bldP spid="38" grpId="0"/>
      <p:bldP spid="6" grpId="0"/>
      <p:bldP spid="39" grpId="0"/>
      <p:bldP spid="51" grpId="0" animBg="1"/>
      <p:bldP spid="13" grpId="0" animBg="1"/>
      <p:bldP spid="52" grpId="0" animBg="1"/>
      <p:bldP spid="53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055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672316" y="2390791"/>
                <a:ext cx="161343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2316" y="2390791"/>
                <a:ext cx="161343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019" r="-490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334609" y="2417097"/>
            <a:ext cx="1546010" cy="470946"/>
            <a:chOff x="2848316" y="3817030"/>
            <a:chExt cx="1546010" cy="470946"/>
          </a:xfrm>
        </p:grpSpPr>
        <p:sp>
          <p:nvSpPr>
            <p:cNvPr id="32" name="右箭头 31"/>
            <p:cNvSpPr/>
            <p:nvPr/>
          </p:nvSpPr>
          <p:spPr>
            <a:xfrm>
              <a:off x="2848316" y="4101146"/>
              <a:ext cx="1546010" cy="186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146159" y="3817030"/>
              <a:ext cx="9233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初等变换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80619" y="2540383"/>
            <a:ext cx="2243736" cy="461665"/>
            <a:chOff x="3226708" y="5302926"/>
            <a:chExt cx="224373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3511253" y="5381293"/>
                  <a:ext cx="1959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的等价标准型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253" y="5381293"/>
                  <a:ext cx="195919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226708" y="5302926"/>
                  <a:ext cx="4692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08" y="5302926"/>
                  <a:ext cx="46923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1187624" y="2005993"/>
            <a:ext cx="3058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定理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3-4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充分性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2611757" y="2939503"/>
            <a:ext cx="615340" cy="146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圆角矩形标注 50"/>
              <p:cNvSpPr/>
              <p:nvPr/>
            </p:nvSpPr>
            <p:spPr>
              <a:xfrm>
                <a:off x="5652976" y="1852977"/>
                <a:ext cx="1172548" cy="612648"/>
              </a:xfrm>
              <a:prstGeom prst="wedgeRoundRectCallout">
                <a:avLst>
                  <a:gd name="adj1" fmla="val -94044"/>
                  <a:gd name="adj2" fmla="val 70274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</a:rPr>
                  <a:t>可逆</a:t>
                </a:r>
                <a:r>
                  <a:rPr lang="zh-CN" altLang="en-US" b="1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</a:rPr>
                  <a:t>阵，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圆角矩形标注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976" y="1852977"/>
                <a:ext cx="1172548" cy="612648"/>
              </a:xfrm>
              <a:prstGeom prst="wedgeRoundRectCallout">
                <a:avLst>
                  <a:gd name="adj1" fmla="val -94044"/>
                  <a:gd name="adj2" fmla="val 70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683568" y="3754421"/>
            <a:ext cx="6797165" cy="1398571"/>
            <a:chOff x="1389330" y="1796760"/>
            <a:chExt cx="6826008" cy="1079284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2063097"/>
              <a:ext cx="6826008" cy="812947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721080" y="1796760"/>
              <a:ext cx="1866191" cy="41873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51633" y="4344909"/>
            <a:ext cx="5757266" cy="646331"/>
            <a:chOff x="1611944" y="1392241"/>
            <a:chExt cx="5869384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611944" y="1392241"/>
                  <a:ext cx="5869384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方阵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</a:t>
                  </a:r>
                  <a:r>
                    <a:rPr lang="en-US" altLang="zh-CN" sz="24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:r>
                    <a:rPr lang="en-US" altLang="zh-CN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                 </a:t>
                  </a:r>
                  <a:r>
                    <a:rPr lang="en-US" altLang="zh-CN" sz="2400" i="1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A</a:t>
                  </a:r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与单位阵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等价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7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1944" y="1392241"/>
                  <a:ext cx="5869384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47" b="-132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左右箭头 47"/>
            <p:cNvSpPr/>
            <p:nvPr/>
          </p:nvSpPr>
          <p:spPr>
            <a:xfrm>
              <a:off x="3352350" y="1628791"/>
              <a:ext cx="1372104" cy="2552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6" y="4470261"/>
            <a:ext cx="2384575" cy="2420888"/>
          </a:xfrm>
          <a:prstGeom prst="rect">
            <a:avLst/>
          </a:prstGeom>
        </p:spPr>
      </p:pic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1013195" y="3921403"/>
            <a:ext cx="6787410" cy="2113613"/>
            <a:chOff x="1389330" y="1805255"/>
            <a:chExt cx="6826008" cy="1380039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2063096"/>
              <a:ext cx="6826008" cy="1122198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737572" y="1805255"/>
              <a:ext cx="1928825" cy="3490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241550" y="4583211"/>
                <a:ext cx="447768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在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左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（右）端乘可逆阵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                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1550" y="4583211"/>
                <a:ext cx="447768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954464" y="787988"/>
                <a:ext cx="450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64" y="787988"/>
                <a:ext cx="45025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4950247" y="798455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35696" y="1285442"/>
            <a:ext cx="2226635" cy="540303"/>
            <a:chOff x="1209153" y="2905213"/>
            <a:chExt cx="2226635" cy="540303"/>
          </a:xfrm>
        </p:grpSpPr>
        <p:grpSp>
          <p:nvGrpSpPr>
            <p:cNvPr id="57" name="组合 56"/>
            <p:cNvGrpSpPr/>
            <p:nvPr/>
          </p:nvGrpSpPr>
          <p:grpSpPr>
            <a:xfrm>
              <a:off x="1209153" y="3076184"/>
              <a:ext cx="2226635" cy="369332"/>
              <a:chOff x="1209153" y="3076184"/>
              <a:chExt cx="2226635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14" r="-2740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右箭头 59"/>
              <p:cNvSpPr/>
              <p:nvPr/>
            </p:nvSpPr>
            <p:spPr>
              <a:xfrm>
                <a:off x="1547664" y="3166353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99140" y="2905213"/>
              <a:ext cx="184665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若干次初等</a:t>
              </a:r>
              <a:r>
                <a:rPr lang="zh-CN" altLang="en-US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行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912789" y="1396551"/>
                <a:ext cx="2537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89" y="1396551"/>
                <a:ext cx="253781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大括号 61"/>
          <p:cNvSpPr/>
          <p:nvPr/>
        </p:nvSpPr>
        <p:spPr>
          <a:xfrm rot="16200000">
            <a:off x="5056411" y="624767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14"/>
          <p:cNvSpPr txBox="1">
            <a:spLocks noChangeArrowheads="1"/>
          </p:cNvSpPr>
          <p:nvPr/>
        </p:nvSpPr>
        <p:spPr bwMode="auto">
          <a:xfrm>
            <a:off x="2248722" y="1718589"/>
            <a:ext cx="139697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左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乘可逆阵</a:t>
            </a:r>
            <a:endParaRPr lang="en-US" altLang="zh-CN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6339495" y="1414462"/>
                <a:ext cx="973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495" y="1414462"/>
                <a:ext cx="97366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973570" y="2301860"/>
            <a:ext cx="5210280" cy="1289608"/>
            <a:chOff x="4916905" y="2113051"/>
            <a:chExt cx="5210280" cy="1289608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7796665" y="2113051"/>
                  <a:ext cx="478016" cy="461665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𝑸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65" y="2113051"/>
                  <a:ext cx="47801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6" r="-1266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14"/>
            <p:cNvSpPr txBox="1">
              <a:spLocks noChangeArrowheads="1"/>
            </p:cNvSpPr>
            <p:nvPr/>
          </p:nvSpPr>
          <p:spPr bwMode="auto">
            <a:xfrm>
              <a:off x="7933350" y="2115600"/>
              <a:ext cx="146398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可逆阵</a:t>
              </a:r>
              <a:endPara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6905" y="2574716"/>
              <a:ext cx="5210280" cy="827943"/>
              <a:chOff x="4916905" y="2508064"/>
              <a:chExt cx="5210280" cy="882502"/>
            </a:xfrm>
            <a:grpFill/>
          </p:grpSpPr>
          <p:grpSp>
            <p:nvGrpSpPr>
              <p:cNvPr id="78" name="组合 77"/>
              <p:cNvGrpSpPr/>
              <p:nvPr/>
            </p:nvGrpSpPr>
            <p:grpSpPr>
              <a:xfrm>
                <a:off x="4916905" y="2584203"/>
                <a:ext cx="2226635" cy="540303"/>
                <a:chOff x="1209153" y="2905213"/>
                <a:chExt cx="2226635" cy="540303"/>
              </a:xfrm>
              <a:grpFill/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209153" y="3076184"/>
                  <a:ext cx="2226635" cy="369332"/>
                  <a:chOff x="1209153" y="3076184"/>
                  <a:chExt cx="2226635" cy="369332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文本框 80"/>
                      <p:cNvSpPr txBox="1"/>
                      <p:nvPr/>
                    </p:nvSpPr>
                    <p:spPr>
                      <a:xfrm>
                        <a:off x="1209153" y="3076184"/>
                        <a:ext cx="2226635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          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zh-CN" altLang="en-US" sz="2400" dirty="0">
                          <a:latin typeface="Cambria" panose="02040503050406030204" pitchFamily="18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文本框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9153" y="3076184"/>
                        <a:ext cx="2226635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3014" r="-2740" b="-175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2" name="右箭头 81"/>
                  <p:cNvSpPr/>
                  <p:nvPr/>
                </p:nvSpPr>
                <p:spPr>
                  <a:xfrm>
                    <a:off x="1547664" y="3166353"/>
                    <a:ext cx="1546010" cy="186830"/>
                  </a:xfrm>
                  <a:prstGeom prst="rightArrow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0" name="文本框 79"/>
                <p:cNvSpPr txBox="1"/>
                <p:nvPr/>
              </p:nvSpPr>
              <p:spPr>
                <a:xfrm>
                  <a:off x="1399140" y="2905213"/>
                  <a:ext cx="1880323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若干次初等</a:t>
                  </a:r>
                  <a:r>
                    <a:rPr lang="zh-CN" altLang="en-US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列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6993998" y="2695312"/>
                    <a:ext cx="2288832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98" y="2695312"/>
                    <a:ext cx="2288832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25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右大括号 83"/>
              <p:cNvSpPr/>
              <p:nvPr/>
            </p:nvSpPr>
            <p:spPr>
              <a:xfrm rot="16200000">
                <a:off x="8293701" y="1922471"/>
                <a:ext cx="250567" cy="1421754"/>
              </a:xfrm>
              <a:prstGeom prst="rightBrac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14"/>
              <p:cNvSpPr txBox="1">
                <a:spLocks noChangeArrowheads="1"/>
              </p:cNvSpPr>
              <p:nvPr/>
            </p:nvSpPr>
            <p:spPr bwMode="auto">
              <a:xfrm>
                <a:off x="5255415" y="2996896"/>
                <a:ext cx="1560261" cy="3936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右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乘可逆阵</a:t>
                </a:r>
                <a:endParaRPr lang="en-US" altLang="zh-CN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9129861" y="2671934"/>
                    <a:ext cx="997324" cy="461665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9861" y="2671934"/>
                    <a:ext cx="99732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25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矩形 1"/>
          <p:cNvSpPr/>
          <p:nvPr/>
        </p:nvSpPr>
        <p:spPr>
          <a:xfrm>
            <a:off x="2925009" y="5092904"/>
            <a:ext cx="4982454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对</a:t>
            </a:r>
            <a:r>
              <a:rPr lang="en-US" altLang="zh-CN" sz="2400" i="1" dirty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与进行有限次初等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</a:t>
            </a: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（列）变换</a:t>
            </a:r>
          </a:p>
        </p:txBody>
      </p:sp>
      <p:sp>
        <p:nvSpPr>
          <p:cNvPr id="40" name="左右箭头 39"/>
          <p:cNvSpPr/>
          <p:nvPr/>
        </p:nvSpPr>
        <p:spPr>
          <a:xfrm>
            <a:off x="1727590" y="5296973"/>
            <a:ext cx="1148230" cy="2552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4" grpId="0"/>
      <p:bldP spid="2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94200" y="441911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27056" y="10726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6" y="4470261"/>
            <a:ext cx="2384575" cy="2420888"/>
          </a:xfrm>
          <a:prstGeom prst="rect">
            <a:avLst/>
          </a:prstGeom>
        </p:spPr>
      </p:pic>
      <p:grpSp>
        <p:nvGrpSpPr>
          <p:cNvPr id="42" name="组合 9"/>
          <p:cNvGrpSpPr>
            <a:grpSpLocks/>
          </p:cNvGrpSpPr>
          <p:nvPr/>
        </p:nvGrpSpPr>
        <p:grpSpPr bwMode="auto">
          <a:xfrm>
            <a:off x="755576" y="2785445"/>
            <a:ext cx="7056784" cy="2113613"/>
            <a:chOff x="1389330" y="1805255"/>
            <a:chExt cx="7096914" cy="1380039"/>
          </a:xfrm>
          <a:noFill/>
        </p:grpSpPr>
        <p:sp>
          <p:nvSpPr>
            <p:cNvPr id="43" name="圆角矩形 42"/>
            <p:cNvSpPr/>
            <p:nvPr/>
          </p:nvSpPr>
          <p:spPr>
            <a:xfrm>
              <a:off x="1389330" y="2063096"/>
              <a:ext cx="7096914" cy="1122198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44" name="流程图: 终止 43"/>
            <p:cNvSpPr/>
            <p:nvPr/>
          </p:nvSpPr>
          <p:spPr>
            <a:xfrm>
              <a:off x="1737572" y="1805255"/>
              <a:ext cx="1928825" cy="3490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3-4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997427" y="3378420"/>
                <a:ext cx="4477682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在矩阵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（等价）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               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427" y="3378420"/>
                <a:ext cx="4477682" cy="673005"/>
              </a:xfrm>
              <a:prstGeom prst="rect">
                <a:avLst/>
              </a:prstGeom>
              <a:blipFill rotWithShape="0">
                <a:blip r:embed="rId4"/>
                <a:stretch>
                  <a:fillRect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663270" y="1236632"/>
            <a:ext cx="2440091" cy="599390"/>
            <a:chOff x="1100623" y="2905213"/>
            <a:chExt cx="2440091" cy="599390"/>
          </a:xfrm>
        </p:grpSpPr>
        <p:grpSp>
          <p:nvGrpSpPr>
            <p:cNvPr id="57" name="组合 56"/>
            <p:cNvGrpSpPr/>
            <p:nvPr/>
          </p:nvGrpSpPr>
          <p:grpSpPr>
            <a:xfrm>
              <a:off x="1100623" y="3073716"/>
              <a:ext cx="2440091" cy="430887"/>
              <a:chOff x="1100623" y="3073716"/>
              <a:chExt cx="2440091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100623" y="3073716"/>
                    <a:ext cx="244009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623" y="3073716"/>
                    <a:ext cx="2440091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右箭头 59"/>
              <p:cNvSpPr/>
              <p:nvPr/>
            </p:nvSpPr>
            <p:spPr>
              <a:xfrm>
                <a:off x="1547664" y="3166353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99140" y="2905213"/>
              <a:ext cx="17953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若干次初等变换</a:t>
              </a:r>
              <a:endParaRPr lang="zh-CN" altLang="en-US" sz="20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3" name="TextBox 14"/>
          <p:cNvSpPr txBox="1">
            <a:spLocks noChangeArrowheads="1"/>
          </p:cNvSpPr>
          <p:nvPr/>
        </p:nvSpPr>
        <p:spPr bwMode="auto">
          <a:xfrm>
            <a:off x="3247163" y="1673136"/>
            <a:ext cx="1396979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乘可逆阵</a:t>
            </a:r>
            <a:endParaRPr lang="en-US" altLang="zh-CN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368986" y="1328506"/>
                <a:ext cx="13545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𝑃𝐴𝑄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86" y="1328506"/>
                <a:ext cx="13545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29286" y="4019802"/>
                <a:ext cx="4948149" cy="673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存在可逆阵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𝑃𝐴𝑄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86" y="4019802"/>
                <a:ext cx="4948149" cy="673069"/>
              </a:xfrm>
              <a:prstGeom prst="rect">
                <a:avLst/>
              </a:prstGeom>
              <a:blipFill rotWithShape="0">
                <a:blip r:embed="rId7"/>
                <a:stretch>
                  <a:fillRect l="-2463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右箭头 39"/>
          <p:cNvSpPr/>
          <p:nvPr/>
        </p:nvSpPr>
        <p:spPr>
          <a:xfrm>
            <a:off x="1486693" y="4293480"/>
            <a:ext cx="1148230" cy="2552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3" grpId="0"/>
      <p:bldP spid="64" grpId="0"/>
      <p:bldP spid="2" grpId="0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94200" y="441911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27056" y="10726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6" y="4470261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35126" y="2751607"/>
                <a:ext cx="415382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1. 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</m:oMath>
                  </m:oMathPara>
                </a14:m>
                <a:endParaRPr lang="zh-CN" altLang="en-US" sz="28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126" y="2751607"/>
                <a:ext cx="4153820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309887" y="3720632"/>
            <a:ext cx="3141551" cy="1032745"/>
            <a:chOff x="926968" y="2905213"/>
            <a:chExt cx="2726829" cy="1032745"/>
          </a:xfrm>
        </p:grpSpPr>
        <p:grpSp>
          <p:nvGrpSpPr>
            <p:cNvPr id="57" name="组合 56"/>
            <p:cNvGrpSpPr/>
            <p:nvPr/>
          </p:nvGrpSpPr>
          <p:grpSpPr>
            <a:xfrm>
              <a:off x="926968" y="3076184"/>
              <a:ext cx="2726829" cy="861774"/>
              <a:chOff x="926968" y="3076184"/>
              <a:chExt cx="2726829" cy="861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926968" y="3076184"/>
                    <a:ext cx="2726829" cy="8617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2800" b="0" dirty="0" smtClean="0">
                        <a:solidFill>
                          <a:srgbClr val="FF0000"/>
                        </a:solidFill>
                        <a:ea typeface="华文楷体" panose="02010600040101010101" pitchFamily="2" charset="-122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                   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oMath>
                    </a14:m>
                    <a:endPara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968" y="3076184"/>
                    <a:ext cx="272682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35" t="-25000" b="-5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右箭头 59"/>
              <p:cNvSpPr/>
              <p:nvPr/>
            </p:nvSpPr>
            <p:spPr>
              <a:xfrm>
                <a:off x="1547664" y="3166353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99140" y="2905213"/>
              <a:ext cx="17953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若干次初等变换</a:t>
              </a:r>
              <a:endParaRPr lang="zh-CN" altLang="en-US" sz="20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3" name="TextBox 14"/>
          <p:cNvSpPr txBox="1">
            <a:spLocks noChangeArrowheads="1"/>
          </p:cNvSpPr>
          <p:nvPr/>
        </p:nvSpPr>
        <p:spPr bwMode="auto">
          <a:xfrm>
            <a:off x="3006306" y="4080100"/>
            <a:ext cx="1609445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乘可逆阵</a:t>
            </a:r>
            <a:endParaRPr lang="en-US" altLang="zh-CN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922290" y="3851583"/>
                <a:ext cx="15605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𝑃𝐴𝑄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90" y="3851583"/>
                <a:ext cx="156054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254221" y="925552"/>
                <a:ext cx="8945669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3-4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   </m:t>
                    </m:r>
                  </m:oMath>
                </a14:m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可以写成有限个初等阵之积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221" y="925552"/>
                <a:ext cx="8945669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431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493135" y="1669462"/>
            <a:ext cx="158336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"/>
              <p:cNvSpPr txBox="1">
                <a:spLocks noChangeArrowheads="1"/>
              </p:cNvSpPr>
              <p:nvPr/>
            </p:nvSpPr>
            <p:spPr bwMode="auto">
              <a:xfrm>
                <a:off x="2042322" y="4617573"/>
                <a:ext cx="415382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3.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𝑃𝐴𝑄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2322" y="4617573"/>
                <a:ext cx="4153820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109598" y="4108995"/>
                <a:ext cx="236252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𝑷</m:t>
                      </m:r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𝑸</m:t>
                      </m:r>
                      <m:r>
                        <a:rPr lang="zh-CN" alt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可逆阵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98" y="4108995"/>
                <a:ext cx="2362527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6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3" grpId="0"/>
      <p:bldP spid="64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3568" y="2852936"/>
            <a:ext cx="799288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四（</a:t>
            </a: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 初等变换求逆阵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819515"/>
            <a:ext cx="6103798" cy="495816"/>
            <a:chOff x="-91260" y="-21155"/>
            <a:chExt cx="3082002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5.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9" y="-21155"/>
                  <a:ext cx="2229163" cy="7079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都可逆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9" y="-21155"/>
                  <a:ext cx="2229163" cy="7079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111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727215" y="1357737"/>
            <a:ext cx="323182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方阵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的要求是必要的：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89485" y="2121962"/>
            <a:ext cx="12670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反例：</a:t>
            </a:r>
            <a:endParaRPr lang="zh-CN" altLang="en-US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99570" y="2226092"/>
                <a:ext cx="2398670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70" y="2226092"/>
                <a:ext cx="2398670" cy="804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32841" y="2004285"/>
                <a:ext cx="1907958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41" y="2004285"/>
                <a:ext cx="1907958" cy="1150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86678" y="3164078"/>
                <a:ext cx="3647665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78" y="3164078"/>
                <a:ext cx="3647665" cy="11503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05593" y="3314289"/>
                <a:ext cx="1573444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93" y="3314289"/>
                <a:ext cx="1573444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6360264" y="2144070"/>
            <a:ext cx="289226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显然不是可逆阵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360264" y="3439752"/>
                <a:ext cx="9641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64" y="3439752"/>
                <a:ext cx="96411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350483" y="4735281"/>
            <a:ext cx="5477074" cy="501048"/>
            <a:chOff x="-45900" y="-499678"/>
            <a:chExt cx="2765549" cy="720317"/>
          </a:xfrm>
        </p:grpSpPr>
        <p:sp>
          <p:nvSpPr>
            <p:cNvPr id="34" name="矩形 33"/>
            <p:cNvSpPr/>
            <p:nvPr/>
          </p:nvSpPr>
          <p:spPr>
            <a:xfrm>
              <a:off x="-45900" y="-487309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6.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0486" y="-499678"/>
              <a:ext cx="2229163" cy="70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dirty="0" smtClean="0">
                  <a:latin typeface="+mn-ea"/>
                  <a:ea typeface="+mn-ea"/>
                </a:rPr>
                <a:t>用上例可说明是错的</a:t>
              </a:r>
              <a:endParaRPr lang="zh-CN" altLang="en-US" sz="2600" dirty="0"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479743" y="2299817"/>
                <a:ext cx="9973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43" y="2299817"/>
                <a:ext cx="99732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 flipV="1">
            <a:off x="0" y="4417183"/>
            <a:ext cx="9072563" cy="1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712599" y="5504348"/>
                <a:ext cx="3641959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99" y="5504348"/>
                <a:ext cx="3641959" cy="11503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089356" y="5446415"/>
                <a:ext cx="2104550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56" y="5446415"/>
                <a:ext cx="2104550" cy="115038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731904" y="507286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不可逆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9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2" grpId="0"/>
      <p:bldP spid="27" grpId="0"/>
      <p:bldP spid="30" grpId="0"/>
      <p:bldP spid="36" grpId="0"/>
      <p:bldP spid="37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20489" y="2920366"/>
            <a:ext cx="4513833" cy="15013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4"/>
              <p:cNvSpPr txBox="1">
                <a:spLocks noChangeArrowheads="1"/>
              </p:cNvSpPr>
              <p:nvPr/>
            </p:nvSpPr>
            <p:spPr bwMode="auto">
              <a:xfrm>
                <a:off x="5070983" y="1119227"/>
                <a:ext cx="1899854" cy="461665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0983" y="1119227"/>
                <a:ext cx="189985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4938" b="-259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1979712" y="980728"/>
            <a:ext cx="2226635" cy="540303"/>
            <a:chOff x="1209153" y="2905213"/>
            <a:chExt cx="2226635" cy="540303"/>
          </a:xfrm>
        </p:grpSpPr>
        <p:grpSp>
          <p:nvGrpSpPr>
            <p:cNvPr id="57" name="组合 56"/>
            <p:cNvGrpSpPr/>
            <p:nvPr/>
          </p:nvGrpSpPr>
          <p:grpSpPr>
            <a:xfrm>
              <a:off x="1209153" y="3076184"/>
              <a:ext cx="2226635" cy="369332"/>
              <a:chOff x="1209153" y="3076184"/>
              <a:chExt cx="2226635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>
                      <a:latin typeface="Cambria" panose="02040503050406030204" pitchFamily="18" charset="0"/>
                      <a:ea typeface="华文楷体" panose="0201060004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9153" y="3076184"/>
                    <a:ext cx="222663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14" r="-2740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右箭头 59"/>
              <p:cNvSpPr/>
              <p:nvPr/>
            </p:nvSpPr>
            <p:spPr>
              <a:xfrm>
                <a:off x="1547664" y="3166353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99140" y="2905213"/>
              <a:ext cx="184665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若干次初等</a:t>
              </a:r>
              <a:r>
                <a:rPr lang="zh-CN" altLang="en-US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行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3" name="TextBox 14"/>
          <p:cNvSpPr txBox="1">
            <a:spLocks noChangeArrowheads="1"/>
          </p:cNvSpPr>
          <p:nvPr/>
        </p:nvSpPr>
        <p:spPr bwMode="auto">
          <a:xfrm>
            <a:off x="1930514" y="1393421"/>
            <a:ext cx="2126291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左乘可逆阵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119339" y="1104450"/>
                <a:ext cx="973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39" y="1104450"/>
                <a:ext cx="97366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516460" y="2136284"/>
                <a:ext cx="14998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60" y="2136284"/>
                <a:ext cx="149989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831195" y="2128852"/>
                <a:ext cx="1616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5" y="2128852"/>
                <a:ext cx="1616020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37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1963552" y="3303510"/>
            <a:ext cx="3757247" cy="508433"/>
            <a:chOff x="15431" y="4949397"/>
            <a:chExt cx="3757247" cy="508433"/>
          </a:xfrm>
        </p:grpSpPr>
        <p:grpSp>
          <p:nvGrpSpPr>
            <p:cNvPr id="45" name="组合 44"/>
            <p:cNvGrpSpPr/>
            <p:nvPr/>
          </p:nvGrpSpPr>
          <p:grpSpPr>
            <a:xfrm>
              <a:off x="15431" y="5088498"/>
              <a:ext cx="3757247" cy="369332"/>
              <a:chOff x="15431" y="5088498"/>
              <a:chExt cx="3757247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15431" y="5088498"/>
                    <a:ext cx="375724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1" y="5088498"/>
                    <a:ext cx="3757247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2760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右箭头 52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行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79" t="-26667" r="-9562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任意多边形 1"/>
          <p:cNvSpPr/>
          <p:nvPr/>
        </p:nvSpPr>
        <p:spPr>
          <a:xfrm>
            <a:off x="2546365" y="3821183"/>
            <a:ext cx="2745715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634707" y="2701492"/>
            <a:ext cx="484632" cy="437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14"/>
              <p:cNvSpPr txBox="1">
                <a:spLocks noChangeArrowheads="1"/>
              </p:cNvSpPr>
              <p:nvPr/>
            </p:nvSpPr>
            <p:spPr bwMode="auto">
              <a:xfrm>
                <a:off x="6756114" y="2543583"/>
                <a:ext cx="1899854" cy="830997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ea typeface="华文楷体" panose="02010600040101010101" pitchFamily="2" charset="-122"/>
                  </a:rPr>
                  <a:t>设对应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可逆阵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6114" y="2543583"/>
                <a:ext cx="1899854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4114" t="-4255" b="-7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277543" y="4835861"/>
                <a:ext cx="1199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43" y="4835861"/>
                <a:ext cx="1199496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510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281287" y="4835861"/>
                <a:ext cx="1500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287" y="4835861"/>
                <a:ext cx="150053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81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4586073" y="4826724"/>
                <a:ext cx="13276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73" y="4826724"/>
                <a:ext cx="1327608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459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6193" y="3396471"/>
                <a:ext cx="55174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93" y="3396471"/>
                <a:ext cx="551745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任意多边形 53"/>
          <p:cNvSpPr/>
          <p:nvPr/>
        </p:nvSpPr>
        <p:spPr>
          <a:xfrm rot="10800000" flipH="1">
            <a:off x="2260761" y="2959081"/>
            <a:ext cx="2642327" cy="510008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13295" y="3214116"/>
            <a:ext cx="1538550" cy="392359"/>
            <a:chOff x="5537827" y="3251657"/>
            <a:chExt cx="1790713" cy="329849"/>
          </a:xfrm>
        </p:grpSpPr>
        <p:sp>
          <p:nvSpPr>
            <p:cNvPr id="8" name="矩形 7"/>
            <p:cNvSpPr/>
            <p:nvPr/>
          </p:nvSpPr>
          <p:spPr>
            <a:xfrm>
              <a:off x="5537827" y="3251657"/>
              <a:ext cx="1790713" cy="32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844713" y="3278083"/>
              <a:ext cx="11541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初等</a:t>
              </a:r>
              <a:r>
                <a:rPr lang="zh-CN" altLang="en-US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行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变换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5345183" y="2662579"/>
                <a:ext cx="1367724" cy="612648"/>
              </a:xfrm>
              <a:prstGeom prst="wedgeRoundRectCallout">
                <a:avLst>
                  <a:gd name="adj1" fmla="val -151687"/>
                  <a:gd name="adj2" fmla="val 5229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的变换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183" y="2662579"/>
                <a:ext cx="1367724" cy="612648"/>
              </a:xfrm>
              <a:prstGeom prst="wedgeRoundRectCallout">
                <a:avLst>
                  <a:gd name="adj1" fmla="val -151687"/>
                  <a:gd name="adj2" fmla="val 52295"/>
                  <a:gd name="adj3" fmla="val 16667"/>
                </a:avLst>
              </a:prstGeom>
              <a:blipFill>
                <a:blip r:embed="rId15"/>
                <a:stretch>
                  <a:fillRect t="-5714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537923" y="5693390"/>
                <a:ext cx="12635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3" y="5693390"/>
                <a:ext cx="1263551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189297" y="5707662"/>
                <a:ext cx="1366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97" y="5707662"/>
                <a:ext cx="1366720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4842104" y="5707662"/>
                <a:ext cx="19771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04" y="5707662"/>
                <a:ext cx="1977144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2801588" y="5730160"/>
            <a:ext cx="387709" cy="43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4515379" y="5756452"/>
            <a:ext cx="387709" cy="43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973455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4"/>
              <p:cNvSpPr txBox="1">
                <a:spLocks noChangeArrowheads="1"/>
              </p:cNvSpPr>
              <p:nvPr/>
            </p:nvSpPr>
            <p:spPr bwMode="auto">
              <a:xfrm>
                <a:off x="1627833" y="926801"/>
                <a:ext cx="5343003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问题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任何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变换都能将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?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833" y="926801"/>
                <a:ext cx="5343003" cy="830997"/>
              </a:xfrm>
              <a:prstGeom prst="rect">
                <a:avLst/>
              </a:prstGeom>
              <a:blipFill rotWithShape="0">
                <a:blip r:embed="rId20"/>
                <a:stretch>
                  <a:fillRect l="-1476" t="-3546" b="-1418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9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5" grpId="0"/>
      <p:bldP spid="63" grpId="0"/>
      <p:bldP spid="64" grpId="0"/>
      <p:bldP spid="39" grpId="0"/>
      <p:bldP spid="40" grpId="0"/>
      <p:bldP spid="2" grpId="0" animBg="1"/>
      <p:bldP spid="5" grpId="0" animBg="1"/>
      <p:bldP spid="66" grpId="0"/>
      <p:bldP spid="67" grpId="0"/>
      <p:bldP spid="68" grpId="0"/>
      <p:bldP spid="69" grpId="0"/>
      <p:bldP spid="6" grpId="0" animBg="1"/>
      <p:bldP spid="6" grpId="1" animBg="1"/>
      <p:bldP spid="54" grpId="0" animBg="1"/>
      <p:bldP spid="10" grpId="0" animBg="1"/>
      <p:bldP spid="10" grpId="1" animBg="1"/>
      <p:bldP spid="72" grpId="0"/>
      <p:bldP spid="73" grpId="0"/>
      <p:bldP spid="74" grpId="0"/>
      <p:bldP spid="12" grpId="0" animBg="1"/>
      <p:bldP spid="75" grpId="0" animBg="1"/>
      <p:bldP spid="4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79076" y="1033180"/>
            <a:ext cx="4513833" cy="15013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522139" y="1416324"/>
            <a:ext cx="3789307" cy="508433"/>
            <a:chOff x="15431" y="4949397"/>
            <a:chExt cx="3789307" cy="508433"/>
          </a:xfrm>
        </p:grpSpPr>
        <p:grpSp>
          <p:nvGrpSpPr>
            <p:cNvPr id="45" name="组合 44"/>
            <p:cNvGrpSpPr/>
            <p:nvPr/>
          </p:nvGrpSpPr>
          <p:grpSpPr>
            <a:xfrm>
              <a:off x="15431" y="5088498"/>
              <a:ext cx="3789307" cy="369332"/>
              <a:chOff x="15431" y="5088498"/>
              <a:chExt cx="3789307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15431" y="5088498"/>
                    <a:ext cx="378930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1" y="5088498"/>
                    <a:ext cx="378930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2415" b="-377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右箭头 52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行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79" t="-26667" r="-9562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任意多边形 1"/>
          <p:cNvSpPr/>
          <p:nvPr/>
        </p:nvSpPr>
        <p:spPr>
          <a:xfrm>
            <a:off x="3104952" y="1933997"/>
            <a:ext cx="2691184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0800000" flipH="1">
            <a:off x="2819349" y="1071895"/>
            <a:ext cx="2688756" cy="478409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973455"/>
            <a:ext cx="2305589" cy="2881986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971600" y="3685329"/>
            <a:ext cx="6048672" cy="172911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1103454" y="3198564"/>
            <a:ext cx="1804789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思路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4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6" y="2896288"/>
            <a:ext cx="1322579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352566" y="4567745"/>
                <a:ext cx="372730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将把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同时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转换</m:t>
                      </m:r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66" y="4567745"/>
                <a:ext cx="3727308" cy="470000"/>
              </a:xfrm>
              <a:prstGeom prst="rect">
                <a:avLst/>
              </a:prstGeom>
              <a:blipFill rotWithShape="0">
                <a:blip r:embed="rId12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725812" y="4018204"/>
                <a:ext cx="5203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做将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的初等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行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变换，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12" y="4018204"/>
                <a:ext cx="520366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513" t="-22951" r="-269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54" grpId="0" animBg="1"/>
      <p:bldP spid="42" grpId="0" animBg="1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 rot="10800000">
            <a:off x="6037678" y="2711578"/>
            <a:ext cx="288032" cy="285998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>
            <a:off x="6155868" y="3999927"/>
            <a:ext cx="288032" cy="285998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10800000">
            <a:off x="2577375" y="4321931"/>
            <a:ext cx="288032" cy="285998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4195" y="803170"/>
            <a:ext cx="7004907" cy="1330271"/>
            <a:chOff x="558247" y="946743"/>
            <a:chExt cx="7004907" cy="1330271"/>
          </a:xfrm>
        </p:grpSpPr>
        <p:grpSp>
          <p:nvGrpSpPr>
            <p:cNvPr id="6" name="组合 5"/>
            <p:cNvGrpSpPr/>
            <p:nvPr/>
          </p:nvGrpSpPr>
          <p:grpSpPr>
            <a:xfrm>
              <a:off x="558247" y="946743"/>
              <a:ext cx="7004907" cy="1068947"/>
              <a:chOff x="61608" y="-185681"/>
              <a:chExt cx="3537000" cy="15367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1608" y="265021"/>
                <a:ext cx="972425" cy="663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3-5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635432" y="-185681"/>
                    <a:ext cx="2963176" cy="15367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用初等变换的方法求方阵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32" y="-185681"/>
                    <a:ext cx="2963176" cy="15367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/>
            <p:cNvSpPr/>
            <p:nvPr/>
          </p:nvSpPr>
          <p:spPr>
            <a:xfrm>
              <a:off x="1879572" y="1815349"/>
              <a:ext cx="14387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+mn-ea"/>
                  <a:ea typeface="+mn-ea"/>
                </a:rPr>
                <a:t>的逆阵</a:t>
              </a:r>
              <a:r>
                <a:rPr lang="en-US" altLang="zh-CN" sz="2400" dirty="0" smtClean="0">
                  <a:latin typeface="+mn-ea"/>
                  <a:ea typeface="+mn-ea"/>
                </a:rPr>
                <a:t>.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528" y="2276872"/>
                <a:ext cx="426533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265335" cy="106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 rot="5400000">
            <a:off x="1420161" y="2832930"/>
            <a:ext cx="739781" cy="2859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86515" y="2471225"/>
            <a:ext cx="1225136" cy="680240"/>
            <a:chOff x="5692105" y="3822021"/>
            <a:chExt cx="1225136" cy="680240"/>
          </a:xfrm>
        </p:grpSpPr>
        <p:grpSp>
          <p:nvGrpSpPr>
            <p:cNvPr id="21" name="组合 20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370478" y="2307472"/>
                <a:ext cx="3294813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478" y="2307472"/>
                <a:ext cx="3294813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365448" y="3693639"/>
            <a:ext cx="1193113" cy="376471"/>
            <a:chOff x="1796292" y="3767307"/>
            <a:chExt cx="2119047" cy="494621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408473" y="3573266"/>
                <a:ext cx="3407022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73" y="3573266"/>
                <a:ext cx="3407022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圆角矩形 53"/>
          <p:cNvSpPr/>
          <p:nvPr/>
        </p:nvSpPr>
        <p:spPr>
          <a:xfrm rot="5400000">
            <a:off x="1723628" y="3507698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69118" y="4467388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518182" y="3706449"/>
            <a:ext cx="1251747" cy="697400"/>
            <a:chOff x="5724128" y="3822021"/>
            <a:chExt cx="1251747" cy="697400"/>
          </a:xfrm>
        </p:grpSpPr>
        <p:grpSp>
          <p:nvGrpSpPr>
            <p:cNvPr id="56" name="组合 55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782762" y="421164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762" y="4211644"/>
                  <a:ext cx="119311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5502697" y="3610286"/>
                <a:ext cx="3524042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97" y="3610286"/>
                <a:ext cx="3524042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1434077" y="5291881"/>
            <a:ext cx="1193113" cy="376471"/>
            <a:chOff x="1796292" y="3767307"/>
            <a:chExt cx="2119047" cy="494621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圆角矩形标注 65"/>
          <p:cNvSpPr/>
          <p:nvPr/>
        </p:nvSpPr>
        <p:spPr>
          <a:xfrm>
            <a:off x="169118" y="3121536"/>
            <a:ext cx="746711" cy="612648"/>
          </a:xfrm>
          <a:prstGeom prst="wedgeRoundRectCallout">
            <a:avLst>
              <a:gd name="adj1" fmla="val 145834"/>
              <a:gd name="adj2" fmla="val -6187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变换为零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341580" y="5075262"/>
                <a:ext cx="3753272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80" y="5075262"/>
                <a:ext cx="3753272" cy="10689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圆角矩形 67"/>
          <p:cNvSpPr/>
          <p:nvPr/>
        </p:nvSpPr>
        <p:spPr>
          <a:xfrm rot="5400000">
            <a:off x="4326124" y="4689160"/>
            <a:ext cx="1068949" cy="18186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762670" y="5327909"/>
            <a:ext cx="786393" cy="370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6588224" y="5043402"/>
                <a:ext cx="776110" cy="47000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43402"/>
                <a:ext cx="776110" cy="470000"/>
              </a:xfrm>
              <a:prstGeom prst="rect">
                <a:avLst/>
              </a:prstGeom>
              <a:blipFill rotWithShape="0">
                <a:blip r:embed="rId15"/>
                <a:stretch>
                  <a:fillRect l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560741" y="2703795"/>
            <a:ext cx="2827217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61206" y="3082528"/>
            <a:ext cx="2827217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762670" y="3635758"/>
            <a:ext cx="2985794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711295" y="3981709"/>
            <a:ext cx="2985794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592168" y="5112282"/>
            <a:ext cx="3177760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5400000">
            <a:off x="1682821" y="2175751"/>
            <a:ext cx="1212377" cy="13323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标注 73"/>
          <p:cNvSpPr/>
          <p:nvPr/>
        </p:nvSpPr>
        <p:spPr>
          <a:xfrm>
            <a:off x="101960" y="1671776"/>
            <a:ext cx="1085664" cy="678434"/>
          </a:xfrm>
          <a:prstGeom prst="wedgeRoundRectCallout">
            <a:avLst>
              <a:gd name="adj1" fmla="val 91413"/>
              <a:gd name="adj2" fmla="val 530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</a:t>
            </a:r>
            <a:r>
              <a:rPr lang="zh-CN" altLang="en-US" b="1" dirty="0">
                <a:solidFill>
                  <a:srgbClr val="FF0000"/>
                </a:solidFill>
              </a:rPr>
              <a:t>单位阵</a:t>
            </a:r>
          </a:p>
        </p:txBody>
      </p:sp>
    </p:spTree>
    <p:extLst>
      <p:ext uri="{BB962C8B-B14F-4D97-AF65-F5344CB8AC3E}">
        <p14:creationId xmlns:p14="http://schemas.microsoft.com/office/powerpoint/2010/main" val="14215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0" grpId="0" animBg="1"/>
      <p:bldP spid="4" grpId="0"/>
      <p:bldP spid="33" grpId="0" animBg="1"/>
      <p:bldP spid="43" grpId="0"/>
      <p:bldP spid="52" grpId="0"/>
      <p:bldP spid="54" grpId="0" animBg="1"/>
      <p:bldP spid="54" grpId="1" animBg="1"/>
      <p:bldP spid="10" grpId="0" animBg="1"/>
      <p:bldP spid="10" grpId="1" animBg="1"/>
      <p:bldP spid="61" grpId="0"/>
      <p:bldP spid="66" grpId="0" animBg="1"/>
      <p:bldP spid="66" grpId="1" animBg="1"/>
      <p:bldP spid="67" grpId="0"/>
      <p:bldP spid="68" grpId="0" animBg="1"/>
      <p:bldP spid="69" grpId="0" animBg="1"/>
      <p:bldP spid="15" grpId="0" animBg="1"/>
      <p:bldP spid="70" grpId="0" animBg="1"/>
      <p:bldP spid="71" grpId="0" animBg="1"/>
      <p:bldP spid="72" grpId="0" animBg="1"/>
      <p:bldP spid="73" grpId="0" animBg="1"/>
      <p:bldP spid="47" grpId="0" animBg="1"/>
      <p:bldP spid="47" grpId="1" animBg="1"/>
      <p:bldP spid="74" grpId="0" animBg="1"/>
      <p:bldP spid="7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73631" y="3346875"/>
                <a:ext cx="1001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r>
                        <m:rPr>
                          <m:brk m:alnAt="7"/>
                        </m:rP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31" y="3346875"/>
                <a:ext cx="100123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1220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2279076" y="1033180"/>
            <a:ext cx="4513833" cy="15013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522139" y="1416324"/>
            <a:ext cx="3789307" cy="508433"/>
            <a:chOff x="15431" y="4949397"/>
            <a:chExt cx="3789307" cy="508433"/>
          </a:xfrm>
        </p:grpSpPr>
        <p:grpSp>
          <p:nvGrpSpPr>
            <p:cNvPr id="45" name="组合 44"/>
            <p:cNvGrpSpPr/>
            <p:nvPr/>
          </p:nvGrpSpPr>
          <p:grpSpPr>
            <a:xfrm>
              <a:off x="15431" y="5088498"/>
              <a:ext cx="3789307" cy="369332"/>
              <a:chOff x="15431" y="5088498"/>
              <a:chExt cx="3789307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15431" y="5088498"/>
                    <a:ext cx="378930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1" y="5088498"/>
                    <a:ext cx="378930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415" b="-377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右箭头 52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行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2695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00" t="-26087" r="-9600" b="-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任意多边形 1"/>
          <p:cNvSpPr/>
          <p:nvPr/>
        </p:nvSpPr>
        <p:spPr>
          <a:xfrm>
            <a:off x="3104952" y="1933997"/>
            <a:ext cx="2844800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0800000" flipH="1">
            <a:off x="2819348" y="1071896"/>
            <a:ext cx="2747717" cy="478409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973455"/>
            <a:ext cx="2305589" cy="28819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0360" y="3068960"/>
            <a:ext cx="492443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列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270360" y="1463092"/>
            <a:ext cx="492443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2279076" y="4581129"/>
            <a:ext cx="4513833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22139" y="4964272"/>
            <a:ext cx="3510705" cy="752539"/>
            <a:chOff x="15431" y="4949397"/>
            <a:chExt cx="3510705" cy="752539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31" y="5088498"/>
              <a:ext cx="3510705" cy="613438"/>
              <a:chOff x="15431" y="5088498"/>
              <a:chExt cx="3510705" cy="613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5431" y="5088498"/>
                    <a:ext cx="3510705" cy="6134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1" y="5088498"/>
                    <a:ext cx="3510705" cy="61343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右箭头 27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98212" y="4949397"/>
                  <a:ext cx="15606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列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6062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69" t="-26087" r="-7031" b="-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任意多边形 28"/>
          <p:cNvSpPr/>
          <p:nvPr/>
        </p:nvSpPr>
        <p:spPr>
          <a:xfrm>
            <a:off x="2770806" y="5763516"/>
            <a:ext cx="2844800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0800000" flipH="1">
            <a:off x="2819348" y="4619844"/>
            <a:ext cx="2747717" cy="478409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391214" y="3398405"/>
                <a:ext cx="583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14" y="3398405"/>
                <a:ext cx="58362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417" r="-312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433103" y="3231583"/>
            <a:ext cx="1001236" cy="670544"/>
            <a:chOff x="2103716" y="3628534"/>
            <a:chExt cx="1001236" cy="670544"/>
          </a:xfrm>
        </p:grpSpPr>
        <p:sp>
          <p:nvSpPr>
            <p:cNvPr id="5" name="矩形 4"/>
            <p:cNvSpPr/>
            <p:nvPr/>
          </p:nvSpPr>
          <p:spPr>
            <a:xfrm>
              <a:off x="2103716" y="3637370"/>
              <a:ext cx="1001236" cy="66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529059" y="3628534"/>
                  <a:ext cx="514179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𝐸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59" y="3628534"/>
                  <a:ext cx="514179" cy="61343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974835" y="3226071"/>
                <a:ext cx="2453813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35" y="3226071"/>
                <a:ext cx="2453813" cy="659924"/>
              </a:xfrm>
              <a:prstGeom prst="rect">
                <a:avLst/>
              </a:prstGeom>
              <a:blipFill rotWithShape="0">
                <a:blip r:embed="rId11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1516581" y="3530625"/>
            <a:ext cx="0" cy="4428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43481" y="3992290"/>
            <a:ext cx="80021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右乘</a:t>
            </a:r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770806" y="2994996"/>
            <a:ext cx="641758" cy="504392"/>
            <a:chOff x="2770806" y="2994996"/>
            <a:chExt cx="641758" cy="504392"/>
          </a:xfrm>
        </p:grpSpPr>
        <p:sp>
          <p:nvSpPr>
            <p:cNvPr id="10" name="左大括号 9"/>
            <p:cNvSpPr/>
            <p:nvPr/>
          </p:nvSpPr>
          <p:spPr>
            <a:xfrm rot="5400000">
              <a:off x="2971344" y="3058169"/>
              <a:ext cx="240681" cy="641758"/>
            </a:xfrm>
            <a:prstGeom prst="leftBrac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826957" y="2994996"/>
                  <a:ext cx="5193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b="1" i="0" dirty="0" smtClean="0">
                      <a:solidFill>
                        <a:srgbClr val="0070C0"/>
                      </a:solidFill>
                      <a:latin typeface="+mj-lt"/>
                    </a:rPr>
                    <a:t>列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957" y="2994996"/>
                  <a:ext cx="5193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471" t="-32609" r="-28235" b="-456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434339" y="3806753"/>
                <a:ext cx="3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i="0" dirty="0" smtClean="0">
                    <a:solidFill>
                      <a:srgbClr val="0070C0"/>
                    </a:solidFill>
                    <a:latin typeface="+mj-lt"/>
                  </a:rPr>
                  <a:t>行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39" y="3806753"/>
                <a:ext cx="38151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873" t="-32609" r="-38095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7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23" grpId="0" animBg="1"/>
      <p:bldP spid="29" grpId="0" animBg="1"/>
      <p:bldP spid="30" grpId="0" animBg="1"/>
      <p:bldP spid="31" grpId="0"/>
      <p:bldP spid="34" grpId="0"/>
      <p:bldP spid="39" grpId="0" animBg="1"/>
      <p:bldP spid="49" grpId="0"/>
      <p:bldP spid="4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95736" y="2852936"/>
            <a:ext cx="424847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五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矩 阵 方 程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4067944" y="4930653"/>
            <a:ext cx="1872208" cy="4616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738163" y="1952109"/>
                <a:ext cx="3789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          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63" y="1952109"/>
                <a:ext cx="378930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41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右箭头 52"/>
          <p:cNvSpPr/>
          <p:nvPr/>
        </p:nvSpPr>
        <p:spPr>
          <a:xfrm>
            <a:off x="3720944" y="2112610"/>
            <a:ext cx="1546010" cy="18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720944" y="1813008"/>
                <a:ext cx="1526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初等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行</a:t>
                </a:r>
                <a:r>
                  <a:rPr lang="zh-CN" altLang="en-US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变换</a:t>
                </a:r>
                <a:endPara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44" y="1813008"/>
                <a:ext cx="152695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79" t="-26087" r="-9562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多边形 1"/>
          <p:cNvSpPr/>
          <p:nvPr/>
        </p:nvSpPr>
        <p:spPr>
          <a:xfrm>
            <a:off x="3320976" y="2330681"/>
            <a:ext cx="2844800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0800000" flipH="1">
            <a:off x="3035372" y="1468580"/>
            <a:ext cx="2747717" cy="478409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58" y="4012880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753502" y="4086521"/>
                <a:ext cx="23433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02" y="4086521"/>
                <a:ext cx="234330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51368" y="3204740"/>
                <a:ext cx="5644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可逆，求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68" y="3204740"/>
                <a:ext cx="564404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160" t="-12791" r="-97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847999" y="4899875"/>
                <a:ext cx="23433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</m:oMath>
                  </m:oMathPara>
                </a14:m>
                <a:endParaRPr lang="en-US" altLang="zh-CN" sz="2800" b="1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99" y="4899875"/>
                <a:ext cx="234330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320976" y="5713229"/>
                <a:ext cx="3712170" cy="53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𝑬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  <m:r>
                        <a:rPr lang="en-US" altLang="zh-CN" sz="2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976" y="5713229"/>
                <a:ext cx="3712170" cy="5334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57616" y="1906647"/>
                <a:ext cx="15057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16" y="1906647"/>
                <a:ext cx="1505733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40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181937" y="1949336"/>
                <a:ext cx="32276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937" y="1949336"/>
                <a:ext cx="32276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868" r="-1509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366087" y="1975545"/>
                <a:ext cx="32276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87" y="1975545"/>
                <a:ext cx="3227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981" r="-1698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377643" y="4105248"/>
                <a:ext cx="23433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43" y="4105248"/>
                <a:ext cx="234330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486352" y="4930653"/>
                <a:ext cx="16058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52" y="4930653"/>
                <a:ext cx="1605827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831014" y="4930653"/>
                <a:ext cx="4811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𝑬</m:t>
                      </m:r>
                    </m:oMath>
                  </m:oMathPara>
                </a14:m>
                <a:endParaRPr lang="en-US" altLang="zh-CN" sz="2800" b="1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14" y="4930653"/>
                <a:ext cx="481110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1377643" y="968986"/>
            <a:ext cx="5811946" cy="1942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 animBg="1"/>
      <p:bldP spid="54" grpId="0" animBg="1"/>
      <p:bldP spid="38" grpId="0"/>
      <p:bldP spid="7" grpId="0"/>
      <p:bldP spid="40" grpId="0"/>
      <p:bldP spid="42" grpId="0"/>
      <p:bldP spid="9" grpId="0" animBg="1"/>
      <p:bldP spid="43" grpId="0" animBg="1"/>
      <p:bldP spid="31" grpId="0" animBg="1"/>
      <p:bldP spid="28" grpId="0"/>
      <p:bldP spid="29" grpId="0"/>
      <p:bldP spid="30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1167329" y="471326"/>
                <a:ext cx="7059327" cy="155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3-7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329" y="471326"/>
                <a:ext cx="7059327" cy="1557286"/>
              </a:xfrm>
              <a:prstGeom prst="rect">
                <a:avLst/>
              </a:prstGeom>
              <a:blipFill rotWithShape="0">
                <a:blip r:embed="rId3"/>
                <a:stretch>
                  <a:fillRect l="-1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290896" y="3977232"/>
                <a:ext cx="682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896" y="3977232"/>
                <a:ext cx="6828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286" r="-1428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691680" y="2381536"/>
                <a:ext cx="3076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81536"/>
                <a:ext cx="30764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571" t="-30000" r="-19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91680" y="3094908"/>
                <a:ext cx="2014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094908"/>
                <a:ext cx="20142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r="-272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022289" y="3077864"/>
                <a:ext cx="19865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89" y="3077864"/>
                <a:ext cx="19865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509" t="-25000" r="-398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63688" y="3673592"/>
                <a:ext cx="307565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73592"/>
                <a:ext cx="3075650" cy="976614"/>
              </a:xfrm>
              <a:prstGeom prst="rect">
                <a:avLst/>
              </a:prstGeom>
              <a:blipFill rotWithShape="0">
                <a:blip r:embed="rId9"/>
                <a:stretch>
                  <a:fillRect l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74034" y="3931066"/>
                <a:ext cx="1324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34" y="3931066"/>
                <a:ext cx="132433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49696" y="5098580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96" y="5098580"/>
                <a:ext cx="249459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89" r="-220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21" grpId="0"/>
      <p:bldP spid="23" grpId="0"/>
      <p:bldP spid="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362838" y="-21206"/>
                <a:ext cx="4443802" cy="155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</m:oMath>
                  </m:oMathPara>
                </a14:m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838" y="-21206"/>
                <a:ext cx="4443802" cy="1557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3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679139" y="773533"/>
                <a:ext cx="19865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39" y="773533"/>
                <a:ext cx="198650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38" t="-25000" r="-430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22877" y="1965074"/>
                <a:ext cx="441107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" y="1965074"/>
                <a:ext cx="4411079" cy="976614"/>
              </a:xfrm>
              <a:prstGeom prst="rect">
                <a:avLst/>
              </a:prstGeom>
              <a:blipFill rotWithShape="0">
                <a:blip r:embed="rId6"/>
                <a:stretch>
                  <a:fillRect l="-4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603959" y="6274257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959" y="6274257"/>
                <a:ext cx="24945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45" r="-244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 rot="5400000">
            <a:off x="2824710" y="1705617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标注 21"/>
              <p:cNvSpPr/>
              <p:nvPr/>
            </p:nvSpPr>
            <p:spPr>
              <a:xfrm>
                <a:off x="1210429" y="2986924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圆角矩形标注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29" y="2986924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8"/>
                <a:stretch>
                  <a:fillRect l="-413" b="-1565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104" y="1965074"/>
                <a:ext cx="262283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04" y="1965074"/>
                <a:ext cx="2622833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>
            <a:endCxn id="13" idx="1"/>
          </p:cNvCxnSpPr>
          <p:nvPr/>
        </p:nvCxnSpPr>
        <p:spPr>
          <a:xfrm>
            <a:off x="5070154" y="2453381"/>
            <a:ext cx="966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496" y="2119479"/>
                <a:ext cx="79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96" y="2119479"/>
                <a:ext cx="79470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90" r="-7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47321" y="3409279"/>
                <a:ext cx="28520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21" y="3409279"/>
                <a:ext cx="2852063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38713" y="3563684"/>
                <a:ext cx="716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13" y="3563684"/>
                <a:ext cx="71641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90" r="-254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>
            <a:off x="1473665" y="3914913"/>
            <a:ext cx="966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213679" y="3426606"/>
                <a:ext cx="28520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79" y="3426606"/>
                <a:ext cx="2852063" cy="9766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305071" y="3581011"/>
                <a:ext cx="721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71" y="3581011"/>
                <a:ext cx="72173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361" r="-252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5240023" y="3932240"/>
            <a:ext cx="966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374201" y="4799608"/>
                <a:ext cx="239360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01" y="4799608"/>
                <a:ext cx="2393604" cy="9766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330065" y="4957910"/>
                <a:ext cx="1015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65" y="4957910"/>
                <a:ext cx="1015726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119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3400545" y="5305242"/>
            <a:ext cx="966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 rot="5400000">
            <a:off x="5705234" y="4853924"/>
            <a:ext cx="1068321" cy="776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3"/>
            <a:endCxn id="24" idx="0"/>
          </p:cNvCxnSpPr>
          <p:nvPr/>
        </p:nvCxnSpPr>
        <p:spPr>
          <a:xfrm flipH="1">
            <a:off x="5851256" y="5776223"/>
            <a:ext cx="388138" cy="498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610488" y="4083529"/>
            <a:ext cx="2507711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72131" y="3809055"/>
            <a:ext cx="2519457" cy="310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72036" y="125628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初等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sz="2400" b="1" dirty="0" smtClean="0">
                <a:latin typeface="+mn-ea"/>
                <a:ea typeface="+mn-ea"/>
              </a:rPr>
              <a:t>变换（整个矩阵）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18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15" grpId="0" animBg="1"/>
      <p:bldP spid="22" grpId="0" animBg="1"/>
      <p:bldP spid="22" grpId="1" animBg="1"/>
      <p:bldP spid="13" grpId="0"/>
      <p:bldP spid="5" grpId="0"/>
      <p:bldP spid="25" grpId="0"/>
      <p:bldP spid="26" grpId="0"/>
      <p:bldP spid="28" grpId="0"/>
      <p:bldP spid="29" grpId="0"/>
      <p:bldP spid="31" grpId="0"/>
      <p:bldP spid="32" grpId="0"/>
      <p:bldP spid="34" grpId="0" animBg="1"/>
      <p:bldP spid="37" grpId="0" animBg="1"/>
      <p:bldP spid="38" grpId="0" animBg="1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973455"/>
            <a:ext cx="2305589" cy="28819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0360" y="3068960"/>
            <a:ext cx="492443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列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2279076" y="4581129"/>
            <a:ext cx="4513833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22139" y="4964272"/>
            <a:ext cx="3718518" cy="752539"/>
            <a:chOff x="15431" y="4949397"/>
            <a:chExt cx="3718518" cy="752539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31" y="5088498"/>
              <a:ext cx="3718518" cy="613438"/>
              <a:chOff x="15431" y="5088498"/>
              <a:chExt cx="3718518" cy="613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5431" y="5088498"/>
                    <a:ext cx="3718518" cy="6134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𝐵𝐴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1" y="5088498"/>
                    <a:ext cx="3718518" cy="6134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右箭头 27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98212" y="4949397"/>
                  <a:ext cx="15606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列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606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69" t="-26087" r="-7031" b="-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任意多边形 28"/>
          <p:cNvSpPr/>
          <p:nvPr/>
        </p:nvSpPr>
        <p:spPr>
          <a:xfrm>
            <a:off x="2770806" y="5763516"/>
            <a:ext cx="2844800" cy="550591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0800000" flipH="1">
            <a:off x="2819348" y="4619844"/>
            <a:ext cx="2747717" cy="478409"/>
          </a:xfrm>
          <a:custGeom>
            <a:avLst/>
            <a:gdLst>
              <a:gd name="connsiteX0" fmla="*/ 0 w 2844800"/>
              <a:gd name="connsiteY0" fmla="*/ 0 h 906629"/>
              <a:gd name="connsiteX1" fmla="*/ 1641231 w 2844800"/>
              <a:gd name="connsiteY1" fmla="*/ 906584 h 906629"/>
              <a:gd name="connsiteX2" fmla="*/ 2844800 w 2844800"/>
              <a:gd name="connsiteY2" fmla="*/ 31261 h 90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0" h="906629">
                <a:moveTo>
                  <a:pt x="0" y="0"/>
                </a:moveTo>
                <a:cubicBezTo>
                  <a:pt x="583549" y="450687"/>
                  <a:pt x="1167098" y="901374"/>
                  <a:pt x="1641231" y="906584"/>
                </a:cubicBezTo>
                <a:cubicBezTo>
                  <a:pt x="2115364" y="911794"/>
                  <a:pt x="2480082" y="471527"/>
                  <a:pt x="2844800" y="3126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391214" y="3398405"/>
                <a:ext cx="583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14" y="3398405"/>
                <a:ext cx="5836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417" r="-312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393322" y="3230480"/>
            <a:ext cx="1001236" cy="670544"/>
            <a:chOff x="2103716" y="3628534"/>
            <a:chExt cx="1001236" cy="670544"/>
          </a:xfrm>
        </p:grpSpPr>
        <p:sp>
          <p:nvSpPr>
            <p:cNvPr id="5" name="矩形 4"/>
            <p:cNvSpPr/>
            <p:nvPr/>
          </p:nvSpPr>
          <p:spPr>
            <a:xfrm>
              <a:off x="2103716" y="3637370"/>
              <a:ext cx="1001236" cy="66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529059" y="3628534"/>
                  <a:ext cx="520014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59" y="3628534"/>
                  <a:ext cx="520014" cy="61343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974835" y="3226071"/>
                <a:ext cx="2659190" cy="65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35" y="3226071"/>
                <a:ext cx="2659190" cy="659924"/>
              </a:xfrm>
              <a:prstGeom prst="rect">
                <a:avLst/>
              </a:prstGeom>
              <a:blipFill rotWithShape="0">
                <a:blip r:embed="rId8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1516581" y="3530625"/>
            <a:ext cx="0" cy="4428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43481" y="3992290"/>
            <a:ext cx="80021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右乘</a:t>
            </a:r>
            <a:endParaRPr lang="zh-CN" altLang="en-US" sz="2400" dirty="0"/>
          </a:p>
        </p:txBody>
      </p:sp>
      <p:sp>
        <p:nvSpPr>
          <p:cNvPr id="37" name="圆角矩形 36"/>
          <p:cNvSpPr/>
          <p:nvPr/>
        </p:nvSpPr>
        <p:spPr>
          <a:xfrm>
            <a:off x="3668116" y="1850216"/>
            <a:ext cx="1406771" cy="4616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171897" y="1301747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97" y="1301747"/>
                <a:ext cx="234330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211186" y="1831581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186" y="1831581"/>
                <a:ext cx="234330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4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9" grpId="0" animBg="1"/>
      <p:bldP spid="30" grpId="0" animBg="1"/>
      <p:bldP spid="31" grpId="0"/>
      <p:bldP spid="34" grpId="0"/>
      <p:bldP spid="39" grpId="0" animBg="1"/>
      <p:bldP spid="37" grpId="0" animBg="1"/>
      <p:bldP spid="3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13996" y="3537724"/>
            <a:ext cx="3526350" cy="745070"/>
            <a:chOff x="193574" y="4949397"/>
            <a:chExt cx="3526350" cy="745070"/>
          </a:xfrm>
        </p:grpSpPr>
        <p:grpSp>
          <p:nvGrpSpPr>
            <p:cNvPr id="25" name="组合 24"/>
            <p:cNvGrpSpPr/>
            <p:nvPr/>
          </p:nvGrpSpPr>
          <p:grpSpPr>
            <a:xfrm>
              <a:off x="193574" y="5081029"/>
              <a:ext cx="3526350" cy="613438"/>
              <a:chOff x="193574" y="5081029"/>
              <a:chExt cx="3526350" cy="613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93574" y="5081029"/>
                    <a:ext cx="3526350" cy="6134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𝐵𝐶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574" y="5081029"/>
                    <a:ext cx="3526350" cy="61343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右箭头 27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98212" y="4949397"/>
                  <a:ext cx="1530804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𝑪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列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30804" cy="2832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78" t="-23404" r="-9163" b="-510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548502" y="2766731"/>
                <a:ext cx="58823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02" y="2766731"/>
                <a:ext cx="588238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10309" r="-4124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550610" y="2598806"/>
            <a:ext cx="1001236" cy="670544"/>
            <a:chOff x="2103716" y="3628534"/>
            <a:chExt cx="1001236" cy="670544"/>
          </a:xfrm>
        </p:grpSpPr>
        <p:sp>
          <p:nvSpPr>
            <p:cNvPr id="5" name="矩形 4"/>
            <p:cNvSpPr/>
            <p:nvPr/>
          </p:nvSpPr>
          <p:spPr>
            <a:xfrm>
              <a:off x="2103716" y="3637370"/>
              <a:ext cx="1001236" cy="66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529059" y="3628534"/>
                  <a:ext cx="520014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59" y="3628534"/>
                  <a:ext cx="520014" cy="6134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132123" y="2594397"/>
                <a:ext cx="2678810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𝐶𝐶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𝐵𝐶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𝐵𝐶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123" y="2594397"/>
                <a:ext cx="2678810" cy="6622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>
            <a:off x="3211186" y="1379551"/>
            <a:ext cx="2304012" cy="46166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171897" y="849939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97" y="849939"/>
                <a:ext cx="234330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314088" y="1402154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88" y="1402154"/>
                <a:ext cx="234330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74206" y="3676006"/>
                <a:ext cx="178516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06" y="3676006"/>
                <a:ext cx="1785169" cy="4700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08852" y="222949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第一步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3162" y="5531305"/>
            <a:ext cx="5041765" cy="537929"/>
            <a:chOff x="2751588" y="4620925"/>
            <a:chExt cx="5041765" cy="537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259036" y="4620925"/>
                  <a:ext cx="1538819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行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036" y="4620925"/>
                  <a:ext cx="1538819" cy="28321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138" t="-23404" r="-9091" b="-510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751588" y="4780674"/>
                  <a:ext cx="5041765" cy="378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                  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4780674"/>
                  <a:ext cx="5041765" cy="37818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814"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右箭头 40"/>
            <p:cNvSpPr/>
            <p:nvPr/>
          </p:nvSpPr>
          <p:spPr>
            <a:xfrm>
              <a:off x="4259036" y="4928481"/>
              <a:ext cx="1546010" cy="186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851920" y="4709812"/>
                <a:ext cx="4181273" cy="47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9812"/>
                <a:ext cx="4181273" cy="470513"/>
              </a:xfrm>
              <a:prstGeom prst="rect">
                <a:avLst/>
              </a:prstGeom>
              <a:blipFill rotWithShape="0">
                <a:blip r:embed="rId13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57593" y="47056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第二步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155377" y="5673976"/>
                <a:ext cx="2343301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77" y="5673976"/>
                <a:ext cx="2343301" cy="470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68346" y="4509120"/>
            <a:ext cx="9144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336314" y="764704"/>
            <a:ext cx="4107894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571368" y="2222119"/>
                <a:ext cx="9792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68" y="2222119"/>
                <a:ext cx="979242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504064" y="4684917"/>
                <a:ext cx="221477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64" y="4684917"/>
                <a:ext cx="2214773" cy="470000"/>
              </a:xfrm>
              <a:prstGeom prst="rect">
                <a:avLst/>
              </a:prstGeom>
              <a:blipFill rotWithShape="0">
                <a:blip r:embed="rId16"/>
                <a:stretch>
                  <a:fillRect l="-826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8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7" grpId="0" animBg="1"/>
      <p:bldP spid="38" grpId="0"/>
      <p:bldP spid="40" grpId="0"/>
      <p:bldP spid="2" grpId="0"/>
      <p:bldP spid="4" grpId="0"/>
      <p:bldP spid="42" grpId="0"/>
      <p:bldP spid="43" grpId="0"/>
      <p:bldP spid="44" grpId="0"/>
      <p:bldP spid="11" grpId="0" animBg="1"/>
      <p:bldP spid="3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47" y="870175"/>
            <a:ext cx="7399943" cy="495815"/>
            <a:chOff x="-91260" y="-21155"/>
            <a:chExt cx="3736467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8.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8" y="-21155"/>
                  <a:ext cx="2883629" cy="70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若对称矩阵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也是对称矩阵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883629" cy="7079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1" t="-11111" r="-1814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>
          <a:xfrm>
            <a:off x="1115616" y="173322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由可逆阵性质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79071" y="1713387"/>
                <a:ext cx="11582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71" y="1713387"/>
                <a:ext cx="115826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3454654" y="1748617"/>
            <a:ext cx="2921727" cy="461665"/>
            <a:chOff x="899251" y="2397410"/>
            <a:chExt cx="292172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3" y="2423736"/>
                  <a:ext cx="22926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44" r="-796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899251" y="2397410"/>
              <a:ext cx="6110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华文楷体" panose="02010600040101010101" pitchFamily="2" charset="-122"/>
                </a:rPr>
                <a:t>(2)</a:t>
              </a:r>
              <a:endParaRPr lang="zh-CN" altLang="en-US" sz="2400" dirty="0"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75454" y="2716254"/>
            <a:ext cx="9072563" cy="1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41091" y="3076348"/>
            <a:ext cx="8520077" cy="892552"/>
            <a:chOff x="-91260" y="-21155"/>
            <a:chExt cx="3736467" cy="1900469"/>
          </a:xfrm>
        </p:grpSpPr>
        <p:sp>
          <p:nvSpPr>
            <p:cNvPr id="31" name="矩形 30"/>
            <p:cNvSpPr/>
            <p:nvPr/>
          </p:nvSpPr>
          <p:spPr>
            <a:xfrm>
              <a:off x="-91260" y="-16307"/>
              <a:ext cx="972425" cy="1048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10.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761578" y="-21155"/>
                  <a:ext cx="2883629" cy="19004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阶方阵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非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奇异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则在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的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个</m:t>
                      </m:r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元素中</a:t>
                  </a:r>
                  <a:r>
                    <a:rPr lang="zh-CN" altLang="en-US" sz="26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至少有一个</a:t>
                  </a:r>
                  <a:r>
                    <a:rPr lang="zh-CN" altLang="en-US" sz="2600" dirty="0" smtClean="0">
                      <a:latin typeface="+mn-ea"/>
                      <a:ea typeface="+mn-ea"/>
                    </a:rPr>
                    <a:t>元素的余子阵是</a:t>
                  </a:r>
                  <a:r>
                    <a:rPr lang="zh-CN" altLang="en-US" sz="2600" b="1" dirty="0" smtClean="0">
                      <a:solidFill>
                        <a:srgbClr val="00B0F0"/>
                      </a:solidFill>
                      <a:latin typeface="+mn-ea"/>
                      <a:ea typeface="+mn-ea"/>
                    </a:rPr>
                    <a:t>非奇异矩阵</a:t>
                  </a:r>
                  <a:endParaRPr lang="zh-CN" altLang="en-US" sz="2600" b="1" dirty="0">
                    <a:solidFill>
                      <a:srgbClr val="00B0F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883629" cy="19004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164" b="-16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961799" y="4197478"/>
                <a:ext cx="796740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600" dirty="0" smtClean="0"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元素中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每个</a:t>
                </a:r>
                <a:r>
                  <a:rPr lang="zh-CN" altLang="en-US" sz="2600" dirty="0" smtClean="0">
                    <a:latin typeface="+mn-ea"/>
                    <a:ea typeface="+mn-ea"/>
                  </a:rPr>
                  <a:t>元素的余子阵都是</a:t>
                </a:r>
                <a:r>
                  <a:rPr lang="zh-CN" altLang="en-US" sz="2600" b="1" dirty="0" smtClean="0">
                    <a:solidFill>
                      <a:srgbClr val="00B0F0"/>
                    </a:solidFill>
                    <a:latin typeface="+mn-ea"/>
                    <a:ea typeface="+mn-ea"/>
                  </a:rPr>
                  <a:t>奇异矩阵</a:t>
                </a:r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99" y="4197478"/>
                <a:ext cx="7967403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5586599" y="4866871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341278" y="4751634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78" y="4751634"/>
                <a:ext cx="1587773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4050413" y="3501008"/>
            <a:ext cx="1190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5593541" y="5380783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372561" y="5317318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61" y="5317318"/>
                <a:ext cx="158777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60381" y="5317318"/>
                <a:ext cx="263084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非奇异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81" y="5317318"/>
                <a:ext cx="263084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7650500" y="4823498"/>
            <a:ext cx="309834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945486" y="502648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矛盾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61621" y="4727196"/>
                <a:ext cx="1980960" cy="524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600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21" y="4727196"/>
                <a:ext cx="1980960" cy="5245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3" grpId="0"/>
      <p:bldP spid="2" grpId="0" animBg="1"/>
      <p:bldP spid="34" grpId="0"/>
      <p:bldP spid="36" grpId="0" animBg="1"/>
      <p:bldP spid="37" grpId="0"/>
      <p:bldP spid="7" grpId="0"/>
      <p:bldP spid="8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343548" y="557074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663661" y="4527975"/>
            <a:ext cx="3474413" cy="788928"/>
            <a:chOff x="193574" y="4949397"/>
            <a:chExt cx="3474413" cy="788928"/>
          </a:xfrm>
        </p:grpSpPr>
        <p:grpSp>
          <p:nvGrpSpPr>
            <p:cNvPr id="25" name="组合 24"/>
            <p:cNvGrpSpPr/>
            <p:nvPr/>
          </p:nvGrpSpPr>
          <p:grpSpPr>
            <a:xfrm>
              <a:off x="193574" y="5081029"/>
              <a:ext cx="3474413" cy="657296"/>
              <a:chOff x="193574" y="5081029"/>
              <a:chExt cx="3474413" cy="657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93574" y="5081029"/>
                    <a:ext cx="3474413" cy="657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 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574" y="5081029"/>
                    <a:ext cx="3474413" cy="6572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右箭头 27"/>
              <p:cNvSpPr/>
              <p:nvPr/>
            </p:nvSpPr>
            <p:spPr>
              <a:xfrm>
                <a:off x="998212" y="5248999"/>
                <a:ext cx="1546010" cy="1868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98212" y="4949397"/>
                  <a:ext cx="1538819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列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2" y="4949397"/>
                  <a:ext cx="1538819" cy="2832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3913" r="-9127" b="-5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983726" y="1970393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26" y="1970393"/>
                <a:ext cx="234330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7643" y="6285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矩阵方程解题思路：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7986" y="3611277"/>
            <a:ext cx="4033284" cy="519293"/>
            <a:chOff x="2751588" y="4639561"/>
            <a:chExt cx="4033284" cy="519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751061" y="4639561"/>
                  <a:ext cx="1538819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初等</a:t>
                  </a:r>
                  <a:r>
                    <a:rPr lang="zh-CN" altLang="en-US" b="1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行</a:t>
                  </a:r>
                  <a:r>
                    <a:rPr lang="zh-CN" altLang="en-US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变换</a:t>
                  </a:r>
                  <a:endParaRPr lang="zh-CN" altLang="en-US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61" y="4639561"/>
                  <a:ext cx="1538819" cy="283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9" t="-23404" r="-9127" b="-510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751588" y="4780674"/>
                  <a:ext cx="4033284" cy="378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𝐵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                  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4780674"/>
                  <a:ext cx="4033284" cy="3781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115"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右箭头 40"/>
            <p:cNvSpPr/>
            <p:nvPr/>
          </p:nvSpPr>
          <p:spPr>
            <a:xfrm>
              <a:off x="3848920" y="4928210"/>
              <a:ext cx="1546010" cy="186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725389" y="1959794"/>
            <a:ext cx="1505841" cy="495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89789" y="1247300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第一步：将方程化为以下三种形式之一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59990" y="71072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第二步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228174" y="1966429"/>
                <a:ext cx="234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74" y="1966429"/>
                <a:ext cx="234330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569590" y="1985065"/>
                <a:ext cx="14801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90" y="1985065"/>
                <a:ext cx="148010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137914" y="2873100"/>
                <a:ext cx="6640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第</a:t>
                </a:r>
                <a:r>
                  <a:rPr lang="zh-CN" altLang="en-US" sz="2400" dirty="0">
                    <a:latin typeface="+mn-ea"/>
                    <a:ea typeface="+mn-ea"/>
                  </a:rPr>
                  <a:t>二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步</a:t>
                </a:r>
                <a:r>
                  <a:rPr lang="zh-CN" altLang="en-US" sz="1600" dirty="0" smtClean="0">
                    <a:latin typeface="+mn-ea"/>
                    <a:ea typeface="+mn-ea"/>
                  </a:rPr>
                  <a:t>（前两种为例）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：用初等变换把系数阵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变为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14" y="2873100"/>
                <a:ext cx="66406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4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630334" y="5733256"/>
                <a:ext cx="3358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同一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初等变换把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变为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34" y="5733256"/>
                <a:ext cx="335861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72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7236296" y="4409383"/>
            <a:ext cx="1540683" cy="2341427"/>
            <a:chOff x="7154379" y="943557"/>
            <a:chExt cx="1540683" cy="234142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51" name="圆角矩形 50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2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11" grpId="0" animBg="1"/>
      <p:bldP spid="30" grpId="0"/>
      <p:bldP spid="39" grpId="0"/>
      <p:bldP spid="45" grpId="0"/>
      <p:bldP spid="46" grpId="0"/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693" y="430790"/>
            <a:ext cx="7289800" cy="1498600"/>
          </a:xfrm>
        </p:spPr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/>
              <a:t>点总结</a:t>
            </a:r>
            <a:r>
              <a:rPr lang="zh-CN" altLang="en-US" sz="3600" dirty="0" smtClean="0"/>
              <a:t>（后半</a:t>
            </a:r>
            <a:r>
              <a:rPr lang="zh-CN" altLang="en-US" sz="3600" dirty="0"/>
              <a:t>部分）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42034" y="1890706"/>
                <a:ext cx="4664135" cy="426204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 可逆阵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初等阵</m:t>
                    </m:r>
                  </m:oMath>
                </a14:m>
                <a:r>
                  <a:rPr lang="zh-CN" altLang="en-US" sz="2800" dirty="0" smtClean="0"/>
                  <a:t>之积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400" dirty="0" smtClean="0"/>
                  <a:t>乘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可逆阵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初等</m:t>
                    </m:r>
                    <m:r>
                      <m:rPr>
                        <m:nor/>
                      </m:rPr>
                      <a:rPr lang="zh-CN" altLang="en-US" sz="2400" dirty="0"/>
                      <m:t>变换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可逆与单位阵等价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初等变换求逆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方程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2034" y="1890706"/>
                <a:ext cx="4664135" cy="4262040"/>
              </a:xfrm>
              <a:blipFill rotWithShape="0">
                <a:blip r:embed="rId4"/>
                <a:stretch>
                  <a:fillRect l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83768" y="1772816"/>
            <a:ext cx="5286020" cy="4451938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089268" y="5792706"/>
            <a:ext cx="158417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43608" y="4581128"/>
            <a:ext cx="7344816" cy="144016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1331640" y="548187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作业：</a:t>
            </a:r>
            <a:endParaRPr lang="zh-CN" altLang="en-US" sz="4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403648" y="1628800"/>
            <a:ext cx="66967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   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3-1:    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两种方法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                       8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9</a:t>
            </a:r>
          </a:p>
          <a:p>
            <a:pPr eaLnBrk="1" hangingPunct="1"/>
            <a:endParaRPr lang="en-US" altLang="zh-CN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 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（选做）、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</a:p>
          <a:p>
            <a:pPr eaLnBrk="1" hangingPunct="1"/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1453488" y="4871493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思考：</a:t>
            </a:r>
            <a:endParaRPr lang="zh-CN" altLang="en-US" sz="4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3044478" y="4963281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3-1:    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</a:t>
            </a:r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4924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84478" y="1814717"/>
                <a:ext cx="39174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8" y="1814717"/>
                <a:ext cx="391741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243417" y="2254531"/>
                <a:ext cx="25803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17" y="2254531"/>
                <a:ext cx="258032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243417" y="2779573"/>
                <a:ext cx="3274423" cy="944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  <a:p>
                <a:pPr/>
                <a:endParaRPr lang="zh-CN" altLang="en-US" sz="26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17" y="2779573"/>
                <a:ext cx="3274423" cy="944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27471" y="3425354"/>
                <a:ext cx="335579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−3≠0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71" y="3425354"/>
                <a:ext cx="3355790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3267"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5620167" y="2228754"/>
                <a:ext cx="2892266" cy="543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0167" y="2228754"/>
                <a:ext cx="2892266" cy="5439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630858" y="3398688"/>
                <a:ext cx="1737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≠−3, 1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58" y="3398688"/>
                <a:ext cx="173759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2339752" y="4548784"/>
                <a:ext cx="3021388" cy="499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48784"/>
                <a:ext cx="3021388" cy="4990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496150" y="3425354"/>
                <a:ext cx="20433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𝑚𝐸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50" y="3425354"/>
                <a:ext cx="204338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 flipV="1">
            <a:off x="1259632" y="4136487"/>
            <a:ext cx="5881999" cy="312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3955407" y="5241304"/>
                <a:ext cx="358412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+mn-ea"/>
                          <a:ea typeface="+mn-ea"/>
                        </a:rPr>
                        <m:t>𝐴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smtClean="0">
                          <a:latin typeface="+mn-ea"/>
                          <a:ea typeface="+mn-ea"/>
                        </a:rPr>
                        <m:t>𝐸</m:t>
                      </m:r>
                      <m:r>
                        <a:rPr lang="zh-CN" altLang="en-US" sz="2600">
                          <a:latin typeface="+mn-ea"/>
                          <a:ea typeface="+mn-ea"/>
                        </a:rPr>
                        <m:t>可逆</m:t>
                      </m:r>
                      <m:r>
                        <a:rPr lang="en-US" altLang="zh-CN" sz="2600">
                          <a:latin typeface="+mn-ea"/>
                          <a:ea typeface="+mn-ea"/>
                        </a:rPr>
                        <m:t>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=−3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07" y="5241304"/>
                <a:ext cx="3584123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955407" y="5867243"/>
                <a:ext cx="33356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+mn-ea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lang="en-US" altLang="zh-CN" sz="2600" smtClean="0">
                          <a:latin typeface="+mn-ea"/>
                          <a:ea typeface="+mn-ea"/>
                        </a:rPr>
                        <m:t>𝐸</m:t>
                      </m:r>
                      <m:r>
                        <a:rPr lang="zh-CN" altLang="en-US" sz="2600">
                          <a:latin typeface="+mn-ea"/>
                          <a:ea typeface="+mn-ea"/>
                        </a:rPr>
                        <m:t>可逆</m:t>
                      </m:r>
                      <m:r>
                        <a:rPr lang="en-US" altLang="zh-CN" sz="2600">
                          <a:latin typeface="+mn-ea"/>
                          <a:ea typeface="+mn-ea"/>
                        </a:rPr>
                        <m:t>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07" y="5867243"/>
                <a:ext cx="333565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5136220" y="4536597"/>
                <a:ext cx="374960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20" y="4536597"/>
                <a:ext cx="3749604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79512" y="819440"/>
            <a:ext cx="7155439" cy="892552"/>
            <a:chOff x="-91260" y="-21263"/>
            <a:chExt cx="3613009" cy="1283152"/>
          </a:xfrm>
        </p:grpSpPr>
        <p:sp>
          <p:nvSpPr>
            <p:cNvPr id="24" name="矩形 23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rgbClr val="FF0000"/>
                  </a:solidFill>
                  <a:latin typeface="+mj-ea"/>
                  <a:ea typeface="+mj-ea"/>
                </a:rPr>
                <a:t>提高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3.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327865" y="-21263"/>
                  <a:ext cx="3193884" cy="12831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zh-CN" altLang="en-US" sz="2600" b="0" i="1" dirty="0">
                          <a:latin typeface="Cambria Math" panose="02040503050406030204" pitchFamily="18" charset="0"/>
                          <a:ea typeface="+mn-ea"/>
                        </a:rPr>
                        <m:t>方阵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−3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问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取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何值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时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𝑚𝐸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？</m:t>
                      </m:r>
                    </m:oMath>
                  </a14:m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65" y="-21263"/>
                  <a:ext cx="3193884" cy="12831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54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37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7" grpId="0"/>
      <p:bldP spid="30" grpId="0"/>
      <p:bldP spid="35" grpId="0"/>
      <p:bldP spid="36" grpId="0"/>
      <p:bldP spid="3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523176" y="3330990"/>
            <a:ext cx="5435278" cy="1263865"/>
          </a:xfrm>
          <a:prstGeom prst="round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16000" y="419884"/>
            <a:ext cx="4054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分块可逆阵的性质（</a:t>
            </a:r>
            <a:r>
              <a:rPr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）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282475" y="2028813"/>
                <a:ext cx="4162486" cy="7729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75" y="2028813"/>
                <a:ext cx="4162486" cy="7729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266621" y="1985660"/>
                <a:ext cx="1784399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621" y="1985660"/>
                <a:ext cx="1784399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圆角矩形 63"/>
          <p:cNvSpPr/>
          <p:nvPr/>
        </p:nvSpPr>
        <p:spPr>
          <a:xfrm rot="5400000">
            <a:off x="4458932" y="941736"/>
            <a:ext cx="1068949" cy="29031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584994" y="1816631"/>
            <a:ext cx="1966627" cy="90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17387" y="1262523"/>
                <a:ext cx="1593450" cy="862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𝑪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𝑶</m:t>
                                    </m:r>
                                  </m:e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7" y="1262523"/>
                <a:ext cx="1593450" cy="86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534627" y="5445224"/>
                <a:ext cx="4934812" cy="854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627" y="5445224"/>
                <a:ext cx="4934812" cy="8540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96448" y="4917600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华文楷体" panose="02010600040101010101" pitchFamily="2" charset="-122"/>
              </a:rPr>
              <a:t>类似可证</a:t>
            </a:r>
            <a:endParaRPr lang="zh-CN" altLang="en-US" sz="2800" dirty="0"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776903" y="3503521"/>
                <a:ext cx="4927824" cy="8540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03" y="3503521"/>
                <a:ext cx="4927824" cy="854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2555205" y="838374"/>
            <a:ext cx="65887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若上（下）三角阵可逆，则其逆阵仍为上（下）三角阵。</a:t>
            </a:r>
          </a:p>
        </p:txBody>
      </p:sp>
      <p:sp>
        <p:nvSpPr>
          <p:cNvPr id="85" name="矩形 84"/>
          <p:cNvSpPr/>
          <p:nvPr/>
        </p:nvSpPr>
        <p:spPr>
          <a:xfrm>
            <a:off x="362896" y="1816317"/>
            <a:ext cx="318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证明： 数学归纳法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875792" y="2503724"/>
                <a:ext cx="1800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当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时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" y="2503724"/>
                <a:ext cx="1800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494856" y="2275320"/>
                <a:ext cx="1728192" cy="821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56" y="2275320"/>
                <a:ext cx="1728192" cy="821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751565" y="2280791"/>
                <a:ext cx="3960440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65" y="2280791"/>
                <a:ext cx="3960440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7488387" y="2462519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显然成立。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3832" y="3290959"/>
                <a:ext cx="54802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时成立，则当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" y="3290959"/>
                <a:ext cx="548026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2"/>
              <p:cNvSpPr txBox="1"/>
              <p:nvPr/>
            </p:nvSpPr>
            <p:spPr>
              <a:xfrm>
                <a:off x="1217718" y="4452197"/>
                <a:ext cx="3374065" cy="1525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⋮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    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18" y="4452197"/>
                <a:ext cx="3374065" cy="15251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云形标注 10"/>
          <p:cNvSpPr/>
          <p:nvPr/>
        </p:nvSpPr>
        <p:spPr>
          <a:xfrm>
            <a:off x="6964993" y="3306853"/>
            <a:ext cx="2168892" cy="664767"/>
          </a:xfrm>
          <a:prstGeom prst="cloudCallout">
            <a:avLst>
              <a:gd name="adj1" fmla="val -117490"/>
              <a:gd name="adj2" fmla="val 24466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上三角阵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4158312" y="5756848"/>
                <a:ext cx="5334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由假设条件可得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仍为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上三角阵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12" y="5756848"/>
                <a:ext cx="5334424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9512" y="822887"/>
            <a:ext cx="2731180" cy="49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3-1</a:t>
            </a: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:  10(3)</a:t>
            </a:r>
            <a:endParaRPr lang="zh-CN" altLang="en-US" sz="2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54007" y="3848567"/>
            <a:ext cx="1448871" cy="1064797"/>
            <a:chOff x="554007" y="3848567"/>
            <a:chExt cx="1448871" cy="1064797"/>
          </a:xfrm>
        </p:grpSpPr>
        <p:grpSp>
          <p:nvGrpSpPr>
            <p:cNvPr id="7" name="组合 6"/>
            <p:cNvGrpSpPr/>
            <p:nvPr/>
          </p:nvGrpSpPr>
          <p:grpSpPr>
            <a:xfrm>
              <a:off x="861839" y="4074364"/>
              <a:ext cx="1141039" cy="839000"/>
              <a:chOff x="861839" y="4074364"/>
              <a:chExt cx="1141039" cy="839000"/>
            </a:xfrm>
          </p:grpSpPr>
          <p:sp>
            <p:nvSpPr>
              <p:cNvPr id="40" name="圆角矩形 39"/>
              <p:cNvSpPr/>
              <p:nvPr/>
            </p:nvSpPr>
            <p:spPr>
              <a:xfrm rot="5400000">
                <a:off x="1439516" y="4350001"/>
                <a:ext cx="419356" cy="70736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flipH="1" flipV="1">
                <a:off x="861839" y="4074364"/>
                <a:ext cx="443440" cy="4683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54007" y="3848567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07" y="3848567"/>
                  <a:ext cx="28854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404" r="-21277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/>
          <p:cNvGrpSpPr/>
          <p:nvPr/>
        </p:nvGrpSpPr>
        <p:grpSpPr>
          <a:xfrm>
            <a:off x="2023108" y="4924158"/>
            <a:ext cx="2717754" cy="1665901"/>
            <a:chOff x="2028305" y="4873359"/>
            <a:chExt cx="2717754" cy="1665901"/>
          </a:xfrm>
        </p:grpSpPr>
        <p:grpSp>
          <p:nvGrpSpPr>
            <p:cNvPr id="10" name="组合 9"/>
            <p:cNvGrpSpPr/>
            <p:nvPr/>
          </p:nvGrpSpPr>
          <p:grpSpPr>
            <a:xfrm>
              <a:off x="2028305" y="4873359"/>
              <a:ext cx="2381169" cy="1496873"/>
              <a:chOff x="2024219" y="4913363"/>
              <a:chExt cx="2381169" cy="1496873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2024219" y="4913363"/>
                <a:ext cx="2063189" cy="107384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4014550" y="5917085"/>
                <a:ext cx="390838" cy="4931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438282" y="6169928"/>
                  <a:ext cx="307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282" y="6169928"/>
                  <a:ext cx="3077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608" r="-1960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2106352" y="3915679"/>
            <a:ext cx="2365552" cy="957680"/>
            <a:chOff x="365081" y="3955684"/>
            <a:chExt cx="2365552" cy="957680"/>
          </a:xfrm>
        </p:grpSpPr>
        <p:grpSp>
          <p:nvGrpSpPr>
            <p:cNvPr id="49" name="组合 48"/>
            <p:cNvGrpSpPr/>
            <p:nvPr/>
          </p:nvGrpSpPr>
          <p:grpSpPr>
            <a:xfrm>
              <a:off x="365081" y="4255869"/>
              <a:ext cx="2088232" cy="657495"/>
              <a:chOff x="365081" y="4255869"/>
              <a:chExt cx="2088232" cy="657495"/>
            </a:xfrm>
          </p:grpSpPr>
          <p:sp>
            <p:nvSpPr>
              <p:cNvPr id="51" name="圆角矩形 50"/>
              <p:cNvSpPr/>
              <p:nvPr/>
            </p:nvSpPr>
            <p:spPr>
              <a:xfrm rot="5400000">
                <a:off x="1111545" y="3747544"/>
                <a:ext cx="419356" cy="1912284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V="1">
                <a:off x="1870484" y="4255869"/>
                <a:ext cx="582829" cy="234155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2453313" y="3955684"/>
                  <a:ext cx="27732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313" y="3955684"/>
                  <a:ext cx="27732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750" r="-18750" b="-793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4086297" y="4898101"/>
                <a:ext cx="3093860" cy="765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97" y="4898101"/>
                <a:ext cx="3093860" cy="7650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4549150" y="6237647"/>
                <a:ext cx="43741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结论对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矩阵成立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50" y="6237647"/>
                <a:ext cx="4374128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云形标注 56"/>
              <p:cNvSpPr/>
              <p:nvPr/>
            </p:nvSpPr>
            <p:spPr>
              <a:xfrm>
                <a:off x="7067378" y="4018485"/>
                <a:ext cx="982061" cy="664767"/>
              </a:xfrm>
              <a:prstGeom prst="cloudCallout">
                <a:avLst>
                  <a:gd name="adj1" fmla="val -127365"/>
                  <a:gd name="adj2" fmla="val 187660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云形标注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378" y="4018485"/>
                <a:ext cx="982061" cy="664767"/>
              </a:xfrm>
              <a:prstGeom prst="cloudCallout">
                <a:avLst>
                  <a:gd name="adj1" fmla="val -127365"/>
                  <a:gd name="adj2" fmla="val 187660"/>
                </a:avLst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2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29" grpId="0"/>
      <p:bldP spid="14" grpId="0"/>
      <p:bldP spid="15" grpId="0"/>
      <p:bldP spid="16" grpId="0"/>
      <p:bldP spid="17" grpId="0"/>
      <p:bldP spid="18" grpId="0"/>
      <p:bldP spid="11" grpId="0" animBg="1"/>
      <p:bldP spid="35" grpId="0"/>
      <p:bldP spid="53" grpId="0"/>
      <p:bldP spid="56" grpId="0"/>
      <p:bldP spid="57" grpId="0" animBg="1"/>
      <p:bldP spid="5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 rot="5400000">
            <a:off x="3345858" y="621459"/>
            <a:ext cx="1068321" cy="776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43758"/>
            <a:ext cx="388138" cy="498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2507711" cy="33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57" y="2163669"/>
                <a:ext cx="5113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048" r="-2023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878071" y="2875027"/>
            <a:ext cx="3352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还有以下三种形式</a:t>
            </a:r>
            <a:r>
              <a:rPr lang="en-US" altLang="zh-CN" sz="2800" dirty="0" smtClean="0">
                <a:latin typeface="+mn-ea"/>
                <a:ea typeface="+mn-ea"/>
              </a:rPr>
              <a:t>:</a:t>
            </a:r>
            <a:r>
              <a:rPr lang="zh-CN" altLang="en-US" sz="2800" dirty="0" smtClean="0">
                <a:latin typeface="+mn-ea"/>
                <a:ea typeface="+mn-ea"/>
              </a:rPr>
              <a:t> 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85677" y="3569816"/>
                <a:ext cx="45071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</m:oMath>
                </a14:m>
                <a:endParaRPr lang="zh-CN" altLang="en-US" sz="28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7" y="3569816"/>
                <a:ext cx="450712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286336" y="1914122"/>
                <a:ext cx="6606385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等价标准型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36" y="1914122"/>
                <a:ext cx="6606385" cy="859210"/>
              </a:xfrm>
              <a:prstGeom prst="rect">
                <a:avLst/>
              </a:prstGeom>
              <a:blipFill rotWithShape="0">
                <a:blip r:embed="rId5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877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4438774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3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8774"/>
                <a:ext cx="525658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81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9512" y="5219613"/>
                <a:ext cx="5856284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4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19613"/>
                <a:ext cx="5856284" cy="859210"/>
              </a:xfrm>
              <a:prstGeom prst="rect">
                <a:avLst/>
              </a:prstGeom>
              <a:blipFill rotWithShape="0">
                <a:blip r:embed="rId9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" y="68663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"/>
          <p:cNvSpPr txBox="1"/>
          <p:nvPr/>
        </p:nvSpPr>
        <p:spPr>
          <a:xfrm>
            <a:off x="1658107" y="10209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52446" y="3362892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 rot="5400000">
            <a:off x="5012479" y="2142171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310467" y="1700808"/>
            <a:ext cx="0" cy="39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772076" y="3569816"/>
                <a:ext cx="12696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𝑭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𝑬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76" y="3569816"/>
                <a:ext cx="1269647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634775" y="135555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 rot="5400000">
            <a:off x="3715142" y="3604627"/>
            <a:ext cx="595976" cy="435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4254184" y="3569816"/>
            <a:ext cx="965888" cy="301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95875" y="3053779"/>
            <a:ext cx="1656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初等变换不改变可逆性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9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/>
      <p:bldP spid="29" grpId="0"/>
      <p:bldP spid="35" grpId="0" animBg="1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02" y="106087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54" y="4684653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可 逆 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5747" y="870175"/>
            <a:ext cx="5790429" cy="495815"/>
            <a:chOff x="-91260" y="-21155"/>
            <a:chExt cx="2923772" cy="712796"/>
          </a:xfrm>
        </p:grpSpPr>
        <p:sp>
          <p:nvSpPr>
            <p:cNvPr id="45" name="矩形 44"/>
            <p:cNvSpPr/>
            <p:nvPr/>
          </p:nvSpPr>
          <p:spPr>
            <a:xfrm>
              <a:off x="-91260" y="-16307"/>
              <a:ext cx="972425" cy="7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11.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761578" y="-21155"/>
                  <a:ext cx="2070934" cy="707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sz="2600" dirty="0" smtClean="0">
                      <a:latin typeface="+mn-ea"/>
                      <a:ea typeface="+mn-ea"/>
                    </a:rPr>
                    <a:t>均可交换</a:t>
                  </a:r>
                  <a:endParaRPr lang="zh-CN" altLang="en-US" sz="26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78" y="-21155"/>
                  <a:ext cx="2070934" cy="7079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111" b="-30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/>
          <p:cNvSpPr/>
          <p:nvPr/>
        </p:nvSpPr>
        <p:spPr>
          <a:xfrm>
            <a:off x="472208" y="1521857"/>
            <a:ext cx="35734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由可逆阵定义及定理</a:t>
            </a:r>
            <a:r>
              <a:rPr lang="en-US" altLang="zh-CN" sz="2600" dirty="0" smtClean="0">
                <a:latin typeface="+mn-ea"/>
                <a:ea typeface="+mn-ea"/>
              </a:rPr>
              <a:t>3.1</a:t>
            </a:r>
            <a:endParaRPr lang="zh-CN" altLang="en-US" sz="2600" dirty="0"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654" y="2577205"/>
            <a:ext cx="9147654" cy="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3565" y="2790076"/>
            <a:ext cx="8929818" cy="963782"/>
            <a:chOff x="-203461" y="-707469"/>
            <a:chExt cx="3916158" cy="2052136"/>
          </a:xfrm>
        </p:grpSpPr>
        <p:sp>
          <p:nvSpPr>
            <p:cNvPr id="31" name="矩形 30"/>
            <p:cNvSpPr/>
            <p:nvPr/>
          </p:nvSpPr>
          <p:spPr>
            <a:xfrm>
              <a:off x="-203461" y="-707469"/>
              <a:ext cx="972425" cy="1048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思考题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12.</a:t>
              </a:r>
              <a:endParaRPr lang="zh-CN" altLang="en-US" sz="2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08762" y="296131"/>
                  <a:ext cx="3503935" cy="10485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600" dirty="0" smtClean="0">
                      <a:latin typeface="+mn-ea"/>
                      <a:ea typeface="+mn-ea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方阵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2600" dirty="0"/>
                    <a:t> </a:t>
                  </a:r>
                  <a:r>
                    <a:rPr lang="zh-CN" altLang="en-US" sz="2600" dirty="0">
                      <a:latin typeface="+mn-ea"/>
                      <a:ea typeface="+mn-ea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𝐵𝐶𝐴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sz="26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2" y="296131"/>
                  <a:ext cx="3503935" cy="1048536"/>
                </a:xfrm>
                <a:prstGeom prst="rect">
                  <a:avLst/>
                </a:prstGeom>
                <a:blipFill>
                  <a:blip r:embed="rId4"/>
                  <a:stretch>
                    <a:fillRect t="-9877" b="-320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右箭头 1"/>
          <p:cNvSpPr/>
          <p:nvPr/>
        </p:nvSpPr>
        <p:spPr>
          <a:xfrm>
            <a:off x="3284295" y="4663938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20304" y="4629924"/>
                <a:ext cx="3444909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04" y="4629924"/>
                <a:ext cx="344490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箭头 35"/>
          <p:cNvSpPr/>
          <p:nvPr/>
        </p:nvSpPr>
        <p:spPr>
          <a:xfrm>
            <a:off x="4324987" y="3997740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52478" y="3967950"/>
                <a:ext cx="15877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8" y="3967950"/>
                <a:ext cx="158777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57250" y="3925954"/>
                <a:ext cx="1567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50" y="3925954"/>
                <a:ext cx="156773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449777" y="2052590"/>
                <a:ext cx="28752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7" y="2052590"/>
                <a:ext cx="287521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611275" y="2098585"/>
                <a:ext cx="26970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75" y="2098585"/>
                <a:ext cx="269702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8675968" y="3044255"/>
            <a:ext cx="7576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58101" y="3196812"/>
            <a:ext cx="662488" cy="656456"/>
            <a:chOff x="7404012" y="4221525"/>
            <a:chExt cx="662488" cy="656456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7458117" y="4251093"/>
              <a:ext cx="554278" cy="6213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04012" y="4221525"/>
              <a:ext cx="662488" cy="6564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右箭头 42"/>
          <p:cNvSpPr/>
          <p:nvPr/>
        </p:nvSpPr>
        <p:spPr>
          <a:xfrm>
            <a:off x="4252885" y="5462605"/>
            <a:ext cx="9784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172912" y="5417306"/>
                <a:ext cx="201802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600" b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12" y="5417306"/>
                <a:ext cx="201802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685148" y="5390819"/>
                <a:ext cx="1567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48" y="5390819"/>
                <a:ext cx="1567737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663437" y="6081352"/>
                <a:ext cx="2258464" cy="529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𝐵𝐴</m:t>
                      </m:r>
                    </m:oMath>
                  </m:oMathPara>
                </a14:m>
                <a:endParaRPr lang="zh-CN" altLang="en-US" sz="2600" b="1" i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7" y="6081352"/>
                <a:ext cx="2258464" cy="5293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732738" y="6118221"/>
                <a:ext cx="305993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+mn-ea"/>
                    <a:ea typeface="+mn-ea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𝐵𝐴𝐶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38" y="6118221"/>
                <a:ext cx="3059931" cy="492443"/>
              </a:xfrm>
              <a:prstGeom prst="rect">
                <a:avLst/>
              </a:prstGeom>
              <a:blipFill rotWithShape="0">
                <a:blip r:embed="rId13"/>
                <a:stretch>
                  <a:fillRect l="-3586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231340" y="6081352"/>
                <a:ext cx="146111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（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+mn-ea"/>
                        </a:rPr>
                        <m:t>可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举例）</m:t>
                      </m:r>
                    </m:oMath>
                  </m:oMathPara>
                </a14:m>
                <a:endParaRPr lang="zh-CN" altLang="en-US" sz="2600" b="1" i="1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40" y="6081352"/>
                <a:ext cx="1461113" cy="492443"/>
              </a:xfrm>
              <a:prstGeom prst="rect">
                <a:avLst/>
              </a:prstGeom>
              <a:blipFill rotWithShape="0">
                <a:blip r:embed="rId14"/>
                <a:stretch>
                  <a:fillRect l="-3375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>
          <a:xfrm>
            <a:off x="2698618" y="5269519"/>
            <a:ext cx="6049846" cy="543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374134" y="3928663"/>
                <a:ext cx="1846724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134" y="3928663"/>
                <a:ext cx="1846724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34" grpId="0"/>
      <p:bldP spid="36" grpId="0" animBg="1"/>
      <p:bldP spid="37" grpId="0"/>
      <p:bldP spid="7" grpId="0"/>
      <p:bldP spid="39" grpId="0"/>
      <p:bldP spid="40" grpId="0"/>
      <p:bldP spid="41" grpId="0"/>
      <p:bldP spid="43" grpId="0" animBg="1"/>
      <p:bldP spid="44" grpId="0"/>
      <p:bldP spid="46" grpId="0"/>
      <p:bldP spid="49" grpId="0"/>
      <p:bldP spid="51" grpId="0"/>
      <p:bldP spid="52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46990" y="1422370"/>
            <a:ext cx="7491753" cy="985725"/>
            <a:chOff x="649506" y="1621200"/>
            <a:chExt cx="7491753" cy="985725"/>
          </a:xfrm>
        </p:grpSpPr>
        <p:grpSp>
          <p:nvGrpSpPr>
            <p:cNvPr id="10" name="组合 9"/>
            <p:cNvGrpSpPr/>
            <p:nvPr/>
          </p:nvGrpSpPr>
          <p:grpSpPr>
            <a:xfrm>
              <a:off x="2111064" y="1621200"/>
              <a:ext cx="2304256" cy="750547"/>
              <a:chOff x="2111064" y="1621200"/>
              <a:chExt cx="2304256" cy="750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584176" cy="476466"/>
                <a:chOff x="1619672" y="2016430"/>
                <a:chExt cx="1584176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619672" y="2492896"/>
                  <a:ext cx="15841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4103" r="-3846" b="-180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649506" y="1865968"/>
              <a:ext cx="7491753" cy="740957"/>
              <a:chOff x="649506" y="1865968"/>
              <a:chExt cx="7491753" cy="740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214" t="-1515" r="-5344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|,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2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649506" y="1910081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62851" y="2409801"/>
            <a:ext cx="6229266" cy="461665"/>
            <a:chOff x="-26012" y="5204653"/>
            <a:chExt cx="4885122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26012" y="5204653"/>
              <a:ext cx="1230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8238" y="5249873"/>
              <a:ext cx="31808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倍加变换不改变行列式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39348" y="92496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初等变换对行列式的作用：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709" y="2879100"/>
            <a:ext cx="6328733" cy="737826"/>
            <a:chOff x="828288" y="4081275"/>
            <a:chExt cx="6328733" cy="7378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699792" y="4333574"/>
              <a:ext cx="2304256" cy="461665"/>
              <a:chOff x="2111064" y="1841195"/>
              <a:chExt cx="230425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2435673" y="209766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9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3.1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可逆矩阵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4396" y="4079584"/>
            <a:ext cx="2304256" cy="720087"/>
            <a:chOff x="2052478" y="5407479"/>
            <a:chExt cx="2304256" cy="720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478" y="5665901"/>
                  <a:ext cx="230425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2446832" y="54074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初等变换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362630" y="5877940"/>
              <a:ext cx="158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当且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05" y="4338005"/>
                <a:ext cx="335438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431019" y="525317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结论：初等变换不改变矩阵的可逆性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101272" y="5100278"/>
            <a:ext cx="6396767" cy="79462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0" y="4721040"/>
            <a:ext cx="1211239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678284" y="1200869"/>
                <a:ext cx="8014352" cy="656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习题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3-1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4" y="1200869"/>
                <a:ext cx="8014352" cy="656142"/>
              </a:xfrm>
              <a:prstGeom prst="rect">
                <a:avLst/>
              </a:prstGeom>
              <a:blipFill>
                <a:blip r:embed="rId3"/>
                <a:stretch>
                  <a:fillRect l="-1141" b="-12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952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691680" y="2381536"/>
                <a:ext cx="304474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81536"/>
                <a:ext cx="3044744" cy="375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91680" y="3094908"/>
                <a:ext cx="1428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094908"/>
                <a:ext cx="1428533" cy="369332"/>
              </a:xfrm>
              <a:prstGeom prst="rect">
                <a:avLst/>
              </a:prstGeom>
              <a:blipFill>
                <a:blip r:embed="rId6"/>
                <a:stretch>
                  <a:fillRect l="-2991" r="-1709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120213" y="3063672"/>
                <a:ext cx="5802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13" y="3063672"/>
                <a:ext cx="5802614" cy="369332"/>
              </a:xfrm>
              <a:prstGeom prst="rect">
                <a:avLst/>
              </a:prstGeom>
              <a:blipFill>
                <a:blip r:embed="rId7"/>
                <a:stretch>
                  <a:fillRect l="-3256" t="-25000" r="-147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63688" y="3673592"/>
                <a:ext cx="306500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73592"/>
                <a:ext cx="3065006" cy="375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14662" y="4170794"/>
                <a:ext cx="487223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i="1" dirty="0" smtClean="0">
                    <a:ea typeface="华文楷体" panose="02010600040101010101" pitchFamily="2" charset="-122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62" y="4170794"/>
                <a:ext cx="4872231" cy="377667"/>
              </a:xfrm>
              <a:prstGeom prst="rect">
                <a:avLst/>
              </a:prstGeom>
              <a:blipFill>
                <a:blip r:embed="rId9"/>
                <a:stretch>
                  <a:fillRect l="-3880" t="-20968" r="-200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691680" y="3603717"/>
            <a:ext cx="720080" cy="56997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267744" y="4069691"/>
            <a:ext cx="5112567" cy="56859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212589" y="5276352"/>
                <a:ext cx="5617862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i="1" dirty="0" smtClean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9" y="5276352"/>
                <a:ext cx="5617862" cy="377667"/>
              </a:xfrm>
              <a:prstGeom prst="rect">
                <a:avLst/>
              </a:prstGeom>
              <a:blipFill>
                <a:blip r:embed="rId10"/>
                <a:stretch>
                  <a:fillRect l="-3254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6" grpId="0"/>
      <p:bldP spid="21" grpId="0"/>
      <p:bldP spid="23" grpId="0"/>
      <p:bldP spid="15" grpId="0"/>
      <p:bldP spid="2" grpId="0" animBg="1"/>
      <p:bldP spid="22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647204" y="749968"/>
                <a:ext cx="727809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习题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3-1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0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04" y="749968"/>
                <a:ext cx="727809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56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25144"/>
            <a:ext cx="2576076" cy="21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579037" y="1692921"/>
                <a:ext cx="2992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O</a:t>
                </a:r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37" y="1692921"/>
                <a:ext cx="2992999" cy="369332"/>
              </a:xfrm>
              <a:prstGeom prst="rect">
                <a:avLst/>
              </a:prstGeom>
              <a:blipFill>
                <a:blip r:embed="rId5"/>
                <a:stretch>
                  <a:fillRect l="-3462" t="-26667" r="-549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222186" y="2839825"/>
                <a:ext cx="27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86" y="2839825"/>
                <a:ext cx="2745559" cy="369332"/>
              </a:xfrm>
              <a:prstGeom prst="rect">
                <a:avLst/>
              </a:prstGeom>
              <a:blipFill>
                <a:blip r:embed="rId6"/>
                <a:stretch>
                  <a:fillRect l="-2222" r="-2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426541" y="3360693"/>
                <a:ext cx="1756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不可逆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41" y="3360693"/>
                <a:ext cx="1756699" cy="369332"/>
              </a:xfrm>
              <a:prstGeom prst="rect">
                <a:avLst/>
              </a:prstGeom>
              <a:blipFill>
                <a:blip r:embed="rId7"/>
                <a:stretch>
                  <a:fillRect l="-3472" r="-520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659157" y="2259639"/>
                <a:ext cx="4248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⇔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)=O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57" y="2259639"/>
                <a:ext cx="4248086" cy="369332"/>
              </a:xfrm>
              <a:prstGeom prst="rect">
                <a:avLst/>
              </a:prstGeom>
              <a:blipFill>
                <a:blip r:embed="rId8"/>
                <a:stretch>
                  <a:fillRect l="-2009" t="-26667" r="-35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2066183" y="4146533"/>
                <a:ext cx="727809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习题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3-1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                                          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不可逆。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6183" y="4146533"/>
                <a:ext cx="7278092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340" b="-6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0" y="394563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842549" y="5861697"/>
                <a:ext cx="3167983" cy="501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49" y="5861697"/>
                <a:ext cx="3167983" cy="5014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12411" y="5404386"/>
                <a:ext cx="13856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11" y="5404386"/>
                <a:ext cx="138563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30"/>
          <p:cNvSpPr/>
          <p:nvPr/>
        </p:nvSpPr>
        <p:spPr>
          <a:xfrm>
            <a:off x="7098114" y="6027043"/>
            <a:ext cx="621512" cy="25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7208" y="5945573"/>
                <a:ext cx="77643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O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08" y="5945573"/>
                <a:ext cx="776431" cy="400110"/>
              </a:xfrm>
              <a:prstGeom prst="rect">
                <a:avLst/>
              </a:prstGeom>
              <a:blipFill>
                <a:blip r:embed="rId12"/>
                <a:stretch>
                  <a:fillRect t="-24242" r="-25984" b="-48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0"/>
              <p:cNvSpPr txBox="1">
                <a:spLocks noChangeArrowheads="1"/>
              </p:cNvSpPr>
              <p:nvPr/>
            </p:nvSpPr>
            <p:spPr bwMode="auto">
              <a:xfrm>
                <a:off x="2583609" y="5299242"/>
                <a:ext cx="2355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反证：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3609" y="5299242"/>
                <a:ext cx="2355560" cy="646331"/>
              </a:xfrm>
              <a:prstGeom prst="rect">
                <a:avLst/>
              </a:prstGeom>
              <a:blipFill>
                <a:blip r:embed="rId13"/>
                <a:stretch>
                  <a:fillRect l="-4145" r="-16839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>
            <a:off x="6398047" y="5520887"/>
            <a:ext cx="621512" cy="25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7566625" y="5460674"/>
            <a:ext cx="1257596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矛盾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8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6" grpId="0"/>
      <p:bldP spid="23" grpId="0"/>
      <p:bldP spid="24" grpId="0"/>
      <p:bldP spid="25" grpId="0"/>
      <p:bldP spid="28" grpId="0"/>
      <p:bldP spid="30" grpId="0"/>
      <p:bldP spid="31" grpId="0" animBg="1"/>
      <p:bldP spid="32" grpId="0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3.1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可逆矩阵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414999" y="803647"/>
                <a:ext cx="798380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习题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3-1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且满足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999" y="803647"/>
                <a:ext cx="798380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145" b="-6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362" y="465039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593495" y="2294932"/>
                <a:ext cx="207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95" y="2294932"/>
                <a:ext cx="2071143" cy="369332"/>
              </a:xfrm>
              <a:prstGeom prst="rect">
                <a:avLst/>
              </a:prstGeom>
              <a:blipFill>
                <a:blip r:embed="rId5"/>
                <a:stretch>
                  <a:fillRect l="-294" r="-58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662539" y="2282890"/>
                <a:ext cx="1622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539" y="2282890"/>
                <a:ext cx="1622624" cy="369332"/>
              </a:xfrm>
              <a:prstGeom prst="rect">
                <a:avLst/>
              </a:prstGeom>
              <a:blipFill>
                <a:blip r:embed="rId6"/>
                <a:stretch>
                  <a:fillRect l="-1504" r="-338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496397" y="2240694"/>
            <a:ext cx="720080" cy="56997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143237" y="2912285"/>
                <a:ext cx="1546512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华文楷体" panose="02010600040101010101" pitchFamily="2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37" y="2912285"/>
                <a:ext cx="1546512" cy="377667"/>
              </a:xfrm>
              <a:prstGeom prst="rect">
                <a:avLst/>
              </a:prstGeom>
              <a:blipFill>
                <a:blip r:embed="rId7"/>
                <a:stretch>
                  <a:fillRect l="-12253" t="-24194" b="-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623674" y="2836961"/>
            <a:ext cx="1257596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99494" y="2652222"/>
            <a:ext cx="8618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916493" y="2661584"/>
            <a:ext cx="386684" cy="255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5109835" y="2224606"/>
            <a:ext cx="1938148" cy="4924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都</a:t>
            </a:r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可逆</a:t>
            </a:r>
            <a:endParaRPr lang="en-US" altLang="zh-CN" sz="26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1350657" y="3801562"/>
                <a:ext cx="75409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且满足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可逆。</a:t>
                </a:r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657" y="3801562"/>
                <a:ext cx="7540931" cy="646331"/>
              </a:xfrm>
              <a:prstGeom prst="rect">
                <a:avLst/>
              </a:prstGeom>
              <a:blipFill>
                <a:blip r:embed="rId8"/>
                <a:stretch>
                  <a:fillRect l="-1293" r="-1132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3920640" y="4490122"/>
                <a:ext cx="34266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𝑪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𝑪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0640" y="4490122"/>
                <a:ext cx="342664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4355976" y="4953480"/>
                <a:ext cx="2372114" cy="652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4953480"/>
                <a:ext cx="2372114" cy="6521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3892437" y="5951292"/>
                <a:ext cx="37409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2437" y="5951292"/>
                <a:ext cx="374096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3172487" y="5452386"/>
            <a:ext cx="3120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上式两边取转置可得</a:t>
            </a:r>
            <a:endParaRPr lang="en-US" altLang="zh-CN" sz="24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5362" y="3555384"/>
            <a:ext cx="9149362" cy="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011062" y="5966873"/>
            <a:ext cx="1242548" cy="56997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4"/>
              <p:cNvSpPr txBox="1">
                <a:spLocks noChangeArrowheads="1"/>
              </p:cNvSpPr>
              <p:nvPr/>
            </p:nvSpPr>
            <p:spPr bwMode="auto">
              <a:xfrm>
                <a:off x="7147330" y="6063183"/>
                <a:ext cx="1545306" cy="492443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的逆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330" y="6063183"/>
                <a:ext cx="1545306" cy="492443"/>
              </a:xfrm>
              <a:prstGeom prst="rect">
                <a:avLst/>
              </a:prstGeom>
              <a:blipFill>
                <a:blip r:embed="rId12"/>
                <a:stretch>
                  <a:fillRect t="-6977" b="-26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>
          <a:xfrm>
            <a:off x="4916493" y="1353342"/>
            <a:ext cx="19597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4"/>
              <p:cNvSpPr txBox="1">
                <a:spLocks noChangeArrowheads="1"/>
              </p:cNvSpPr>
              <p:nvPr/>
            </p:nvSpPr>
            <p:spPr bwMode="auto">
              <a:xfrm>
                <a:off x="4620576" y="1372952"/>
                <a:ext cx="2633034" cy="492443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同阶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0576" y="1372952"/>
                <a:ext cx="2633034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6977" b="-26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8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6" grpId="0"/>
      <p:bldP spid="2" grpId="0" animBg="1"/>
      <p:bldP spid="26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3568" y="2852936"/>
            <a:ext cx="799288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四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求逆矩阵的初等变换法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9505</TotalTime>
  <Words>1584</Words>
  <Application>Microsoft Office PowerPoint</Application>
  <PresentationFormat>全屏显示(4:3)</PresentationFormat>
  <Paragraphs>455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 Unicode MS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知识点总结（前半部分）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知识点总结（后半部分）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733</cp:revision>
  <dcterms:modified xsi:type="dcterms:W3CDTF">2019-03-21T08:04:57Z</dcterms:modified>
</cp:coreProperties>
</file>