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37"/>
  </p:notesMasterIdLst>
  <p:sldIdLst>
    <p:sldId id="539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429" r:id="rId11"/>
    <p:sldId id="434" r:id="rId12"/>
    <p:sldId id="512" r:id="rId13"/>
    <p:sldId id="513" r:id="rId14"/>
    <p:sldId id="514" r:id="rId15"/>
    <p:sldId id="521" r:id="rId16"/>
    <p:sldId id="515" r:id="rId17"/>
    <p:sldId id="516" r:id="rId18"/>
    <p:sldId id="517" r:id="rId19"/>
    <p:sldId id="518" r:id="rId20"/>
    <p:sldId id="525" r:id="rId21"/>
    <p:sldId id="519" r:id="rId22"/>
    <p:sldId id="520" r:id="rId23"/>
    <p:sldId id="522" r:id="rId24"/>
    <p:sldId id="523" r:id="rId25"/>
    <p:sldId id="524" r:id="rId26"/>
    <p:sldId id="510" r:id="rId27"/>
    <p:sldId id="398" r:id="rId28"/>
    <p:sldId id="526" r:id="rId29"/>
    <p:sldId id="527" r:id="rId30"/>
    <p:sldId id="528" r:id="rId31"/>
    <p:sldId id="529" r:id="rId32"/>
    <p:sldId id="530" r:id="rId33"/>
    <p:sldId id="511" r:id="rId34"/>
    <p:sldId id="452" r:id="rId35"/>
    <p:sldId id="453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1" autoAdjust="0"/>
  </p:normalViewPr>
  <p:slideViewPr>
    <p:cSldViewPr>
      <p:cViewPr varScale="1">
        <p:scale>
          <a:sx n="68" d="100"/>
          <a:sy n="68" d="100"/>
        </p:scale>
        <p:origin x="115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3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3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3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08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2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8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9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1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6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2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01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2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10.png"/><Relationship Id="rId4" Type="http://schemas.openxmlformats.org/officeDocument/2006/relationships/image" Target="../media/image512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26" Type="http://schemas.openxmlformats.org/officeDocument/2006/relationships/image" Target="../media/image80.png"/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3.png"/><Relationship Id="rId23" Type="http://schemas.openxmlformats.org/officeDocument/2006/relationships/image" Target="../media/image49.png"/><Relationship Id="rId31" Type="http://schemas.openxmlformats.org/officeDocument/2006/relationships/image" Target="../media/image18.png"/><Relationship Id="rId27" Type="http://schemas.openxmlformats.org/officeDocument/2006/relationships/image" Target="../media/image12.png"/><Relationship Id="rId30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.png"/><Relationship Id="rId26" Type="http://schemas.openxmlformats.org/officeDocument/2006/relationships/image" Target="../media/image23.png"/><Relationship Id="rId3" Type="http://schemas.openxmlformats.org/officeDocument/2006/relationships/image" Target="../media/image19.png"/><Relationship Id="rId21" Type="http://schemas.openxmlformats.org/officeDocument/2006/relationships/image" Target="../media/image20.png"/><Relationship Id="rId34" Type="http://schemas.openxmlformats.org/officeDocument/2006/relationships/image" Target="../media/image29.png"/><Relationship Id="rId25" Type="http://schemas.openxmlformats.org/officeDocument/2006/relationships/image" Target="../media/image22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63.png"/><Relationship Id="rId29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1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23" Type="http://schemas.openxmlformats.org/officeDocument/2006/relationships/image" Target="../media/image66.png"/><Relationship Id="rId28" Type="http://schemas.openxmlformats.org/officeDocument/2006/relationships/slide" Target="slide32.xml"/><Relationship Id="rId36" Type="http://schemas.openxmlformats.org/officeDocument/2006/relationships/image" Target="../media/image31.png"/><Relationship Id="rId19" Type="http://schemas.openxmlformats.org/officeDocument/2006/relationships/image" Target="../media/image62.png"/><Relationship Id="rId31" Type="http://schemas.openxmlformats.org/officeDocument/2006/relationships/image" Target="../media/image26.png"/><Relationship Id="rId22" Type="http://schemas.openxmlformats.org/officeDocument/2006/relationships/image" Target="../media/image65.png"/><Relationship Id="rId27" Type="http://schemas.openxmlformats.org/officeDocument/2006/relationships/image" Target="../media/image24.png"/><Relationship Id="rId30" Type="http://schemas.openxmlformats.org/officeDocument/2006/relationships/image" Target="../media/image14.png"/><Relationship Id="rId35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121.png"/><Relationship Id="rId3" Type="http://schemas.openxmlformats.org/officeDocument/2006/relationships/image" Target="../media/image37.png"/><Relationship Id="rId21" Type="http://schemas.openxmlformats.org/officeDocument/2006/relationships/image" Target="../media/image140.png"/><Relationship Id="rId12" Type="http://schemas.openxmlformats.org/officeDocument/2006/relationships/image" Target="../media/image88.png"/><Relationship Id="rId17" Type="http://schemas.openxmlformats.org/officeDocument/2006/relationships/image" Target="../media/image105.png"/><Relationship Id="rId2" Type="http://schemas.openxmlformats.org/officeDocument/2006/relationships/image" Target="../media/image17.png"/><Relationship Id="rId16" Type="http://schemas.openxmlformats.org/officeDocument/2006/relationships/image" Target="../media/image99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7.png"/><Relationship Id="rId15" Type="http://schemas.openxmlformats.org/officeDocument/2006/relationships/image" Target="../media/image810.png"/><Relationship Id="rId23" Type="http://schemas.openxmlformats.org/officeDocument/2006/relationships/image" Target="../media/image38.png"/><Relationship Id="rId19" Type="http://schemas.openxmlformats.org/officeDocument/2006/relationships/image" Target="../media/image120.png"/><Relationship Id="rId14" Type="http://schemas.openxmlformats.org/officeDocument/2006/relationships/image" Target="../media/image90.png"/><Relationship Id="rId2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241.png"/><Relationship Id="rId12" Type="http://schemas.openxmlformats.org/officeDocument/2006/relationships/image" Target="../media/image88.png"/><Relationship Id="rId17" Type="http://schemas.openxmlformats.org/officeDocument/2006/relationships/image" Target="../media/image231.png"/><Relationship Id="rId2" Type="http://schemas.openxmlformats.org/officeDocument/2006/relationships/image" Target="../media/image17.png"/><Relationship Id="rId16" Type="http://schemas.openxmlformats.org/officeDocument/2006/relationships/image" Target="../media/image220.png"/><Relationship Id="rId20" Type="http://schemas.openxmlformats.org/officeDocument/2006/relationships/image" Target="../media/image91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7.png"/><Relationship Id="rId15" Type="http://schemas.openxmlformats.org/officeDocument/2006/relationships/image" Target="../media/image210.png"/><Relationship Id="rId19" Type="http://schemas.openxmlformats.org/officeDocument/2006/relationships/image" Target="../media/image290.png"/><Relationship Id="rId1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910.png"/><Relationship Id="rId7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8.jpe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11.jpe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26" Type="http://schemas.openxmlformats.org/officeDocument/2006/relationships/image" Target="../media/image390.png"/><Relationship Id="rId3" Type="http://schemas.openxmlformats.org/officeDocument/2006/relationships/image" Target="../media/image511.png"/><Relationship Id="rId2" Type="http://schemas.openxmlformats.org/officeDocument/2006/relationships/image" Target="../media/image17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53.png"/><Relationship Id="rId23" Type="http://schemas.openxmlformats.org/officeDocument/2006/relationships/image" Target="../media/image49.png"/><Relationship Id="rId31" Type="http://schemas.openxmlformats.org/officeDocument/2006/relationships/image" Target="../media/image55.png"/><Relationship Id="rId27" Type="http://schemas.openxmlformats.org/officeDocument/2006/relationships/image" Target="../media/image52.png"/><Relationship Id="rId30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26" Type="http://schemas.openxmlformats.org/officeDocument/2006/relationships/image" Target="../media/image480.png"/><Relationship Id="rId21" Type="http://schemas.openxmlformats.org/officeDocument/2006/relationships/image" Target="../media/image460.png"/><Relationship Id="rId25" Type="http://schemas.openxmlformats.org/officeDocument/2006/relationships/image" Target="../media/image470.png"/><Relationship Id="rId2" Type="http://schemas.openxmlformats.org/officeDocument/2006/relationships/image" Target="../media/image17.png"/><Relationship Id="rId20" Type="http://schemas.openxmlformats.org/officeDocument/2006/relationships/image" Target="../media/image450.png"/><Relationship Id="rId29" Type="http://schemas.openxmlformats.org/officeDocument/2006/relationships/image" Target="../media/image520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9.jpg"/><Relationship Id="rId23" Type="http://schemas.openxmlformats.org/officeDocument/2006/relationships/image" Target="../media/image49.png"/><Relationship Id="rId28" Type="http://schemas.openxmlformats.org/officeDocument/2006/relationships/image" Target="../media/image510.png"/><Relationship Id="rId19" Type="http://schemas.openxmlformats.org/officeDocument/2006/relationships/image" Target="../media/image430.png"/><Relationship Id="rId27" Type="http://schemas.openxmlformats.org/officeDocument/2006/relationships/image" Target="../media/image500.png"/><Relationship Id="rId30" Type="http://schemas.openxmlformats.org/officeDocument/2006/relationships/image" Target="../media/image5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97.png"/><Relationship Id="rId3" Type="http://schemas.openxmlformats.org/officeDocument/2006/relationships/image" Target="../media/image600.png"/><Relationship Id="rId7" Type="http://schemas.openxmlformats.org/officeDocument/2006/relationships/image" Target="../media/image91.png"/><Relationship Id="rId12" Type="http://schemas.openxmlformats.org/officeDocument/2006/relationships/image" Target="../media/image102.png"/><Relationship Id="rId2" Type="http://schemas.openxmlformats.org/officeDocument/2006/relationships/image" Target="../media/image17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4.png"/><Relationship Id="rId15" Type="http://schemas.openxmlformats.org/officeDocument/2006/relationships/image" Target="../media/image110.png"/><Relationship Id="rId10" Type="http://schemas.openxmlformats.org/officeDocument/2006/relationships/image" Target="../media/image94.png"/><Relationship Id="rId4" Type="http://schemas.openxmlformats.org/officeDocument/2006/relationships/image" Target="../media/image9.jp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.wmf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6.png"/><Relationship Id="rId5" Type="http://schemas.openxmlformats.org/officeDocument/2006/relationships/image" Target="../media/image58.png"/><Relationship Id="rId10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76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820.png"/><Relationship Id="rId4" Type="http://schemas.openxmlformats.org/officeDocument/2006/relationships/image" Target="../media/image132.png"/><Relationship Id="rId9" Type="http://schemas.openxmlformats.org/officeDocument/2006/relationships/slide" Target="slide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84.png"/><Relationship Id="rId7" Type="http://schemas.openxmlformats.org/officeDocument/2006/relationships/image" Target="../media/image230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5" Type="http://schemas.openxmlformats.org/officeDocument/2006/relationships/image" Target="../media/image2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jpeg"/><Relationship Id="rId13" Type="http://schemas.openxmlformats.org/officeDocument/2006/relationships/image" Target="../media/image136.png"/><Relationship Id="rId3" Type="http://schemas.openxmlformats.org/officeDocument/2006/relationships/image" Target="../media/image132.jpeg"/><Relationship Id="rId7" Type="http://schemas.openxmlformats.org/officeDocument/2006/relationships/image" Target="../media/image134.jpeg"/><Relationship Id="rId12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2.jpeg"/><Relationship Id="rId5" Type="http://schemas.openxmlformats.org/officeDocument/2006/relationships/image" Target="../media/image9.jpg"/><Relationship Id="rId10" Type="http://schemas.openxmlformats.org/officeDocument/2006/relationships/image" Target="../media/image11.jpeg"/><Relationship Id="rId4" Type="http://schemas.openxmlformats.org/officeDocument/2006/relationships/image" Target="../media/image133.jpg"/><Relationship Id="rId9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4.png"/><Relationship Id="rId3" Type="http://schemas.openxmlformats.org/officeDocument/2006/relationships/image" Target="../media/image3.wmf"/><Relationship Id="rId7" Type="http://schemas.openxmlformats.org/officeDocument/2006/relationships/image" Target="../media/image59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57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57.png"/><Relationship Id="rId3" Type="http://schemas.openxmlformats.org/officeDocument/2006/relationships/image" Target="../media/image3.wmf"/><Relationship Id="rId7" Type="http://schemas.openxmlformats.org/officeDocument/2006/relationships/image" Target="../media/image69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62.png"/><Relationship Id="rId15" Type="http://schemas.openxmlformats.org/officeDocument/2006/relationships/image" Target="../media/image82.png"/><Relationship Id="rId10" Type="http://schemas.openxmlformats.org/officeDocument/2006/relationships/image" Target="../media/image79.png"/><Relationship Id="rId4" Type="http://schemas.openxmlformats.org/officeDocument/2006/relationships/image" Target="../media/image59.png"/><Relationship Id="rId9" Type="http://schemas.openxmlformats.org/officeDocument/2006/relationships/image" Target="../media/image78.png"/><Relationship Id="rId1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3.wmf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wmf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50.png"/><Relationship Id="rId5" Type="http://schemas.openxmlformats.org/officeDocument/2006/relationships/image" Target="../media/image97.png"/><Relationship Id="rId10" Type="http://schemas.openxmlformats.org/officeDocument/2006/relationships/image" Target="../media/image103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9.png"/><Relationship Id="rId3" Type="http://schemas.openxmlformats.org/officeDocument/2006/relationships/image" Target="../media/image3.wmf"/><Relationship Id="rId7" Type="http://schemas.openxmlformats.org/officeDocument/2006/relationships/image" Target="../media/image99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7.png"/><Relationship Id="rId5" Type="http://schemas.openxmlformats.org/officeDocument/2006/relationships/image" Target="../media/image97.png"/><Relationship Id="rId10" Type="http://schemas.openxmlformats.org/officeDocument/2006/relationships/image" Target="../media/image106.png"/><Relationship Id="rId4" Type="http://schemas.openxmlformats.org/officeDocument/2006/relationships/image" Target="../media/image96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2.png"/><Relationship Id="rId3" Type="http://schemas.openxmlformats.org/officeDocument/2006/relationships/image" Target="../media/image3.wmf"/><Relationship Id="rId7" Type="http://schemas.openxmlformats.org/officeDocument/2006/relationships/image" Target="../media/image115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4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2204864"/>
            <a:ext cx="684076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（</a:t>
            </a:r>
            <a:r>
              <a:rPr lang="zh-CN" altLang="en-US" sz="2400" dirty="0" smtClean="0">
                <a:latin typeface="+mn-ea"/>
                <a:ea typeface="+mn-ea"/>
              </a:rPr>
              <a:t>第四周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 smtClean="0">
                <a:latin typeface="+mn-ea"/>
                <a:ea typeface="+mn-ea"/>
              </a:rPr>
              <a:t>周六、周日（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日、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r>
              <a:rPr lang="zh-CN" altLang="en-US" sz="2400" dirty="0" smtClean="0"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晚上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18:00--20:00</a:t>
            </a:r>
            <a:r>
              <a:rPr lang="zh-CN" altLang="en-US" sz="2400" dirty="0">
                <a:latin typeface="+mn-ea"/>
                <a:ea typeface="+mn-ea"/>
              </a:rPr>
              <a:t>，预约上机</a:t>
            </a:r>
            <a:r>
              <a:rPr lang="zh-CN" altLang="en-US" sz="2400" dirty="0" smtClean="0">
                <a:latin typeface="+mn-ea"/>
                <a:ea typeface="+mn-ea"/>
              </a:rPr>
              <a:t>时间；</a:t>
            </a:r>
            <a:r>
              <a:rPr lang="zh-CN" altLang="en-US" sz="2000" dirty="0" smtClean="0">
                <a:latin typeface="+mn-ea"/>
                <a:ea typeface="+mn-ea"/>
              </a:rPr>
              <a:t>创新园大厦（大黑楼）</a:t>
            </a:r>
            <a:r>
              <a:rPr lang="en-US" altLang="zh-CN" sz="2000" dirty="0" smtClean="0">
                <a:latin typeface="+mn-ea"/>
                <a:ea typeface="+mn-ea"/>
              </a:rPr>
              <a:t>C</a:t>
            </a:r>
            <a:r>
              <a:rPr lang="zh-CN" altLang="en-US" sz="2000" dirty="0" smtClean="0">
                <a:latin typeface="+mn-ea"/>
                <a:ea typeface="+mn-ea"/>
              </a:rPr>
              <a:t>区</a:t>
            </a: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号门</a:t>
            </a:r>
            <a:r>
              <a:rPr lang="en-US" altLang="zh-CN" sz="2000" dirty="0" smtClean="0">
                <a:latin typeface="+mn-ea"/>
                <a:ea typeface="+mn-ea"/>
              </a:rPr>
              <a:t>0118 </a:t>
            </a:r>
            <a:r>
              <a:rPr lang="zh-CN" altLang="en-US" sz="2000" dirty="0" smtClean="0">
                <a:latin typeface="+mn-ea"/>
                <a:ea typeface="+mn-ea"/>
              </a:rPr>
              <a:t>陈莉老师（</a:t>
            </a:r>
            <a:r>
              <a:rPr lang="en-US" altLang="zh-CN" sz="2000" dirty="0" smtClean="0">
                <a:latin typeface="+mn-ea"/>
                <a:ea typeface="+mn-ea"/>
              </a:rPr>
              <a:t>84708455</a:t>
            </a:r>
            <a:r>
              <a:rPr lang="zh-CN" altLang="en-US" sz="2000" dirty="0" smtClean="0">
                <a:latin typeface="+mn-ea"/>
                <a:ea typeface="+mn-ea"/>
              </a:rPr>
              <a:t>）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以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自然班</a:t>
            </a:r>
            <a:r>
              <a:rPr lang="zh-CN" altLang="en-US" sz="2400" dirty="0">
                <a:latin typeface="+mn-ea"/>
                <a:ea typeface="+mn-ea"/>
              </a:rPr>
              <a:t>的形式，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个班</a:t>
            </a:r>
            <a:r>
              <a:rPr lang="zh-CN" altLang="en-US" sz="2400" dirty="0">
                <a:latin typeface="+mn-ea"/>
                <a:ea typeface="+mn-ea"/>
              </a:rPr>
              <a:t>自由组合，不超过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120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人</a:t>
            </a:r>
            <a:r>
              <a:rPr lang="zh-CN" altLang="en-US" sz="2400" dirty="0" smtClean="0">
                <a:latin typeface="+mn-ea"/>
                <a:ea typeface="+mn-ea"/>
              </a:rPr>
              <a:t>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上机两次，每次</a:t>
            </a: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学时；第一次安排在第</a:t>
            </a: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周，第二次安排在第</a:t>
            </a:r>
            <a:r>
              <a:rPr lang="en-US" altLang="zh-CN" sz="2400" dirty="0" smtClean="0">
                <a:latin typeface="+mn-ea"/>
                <a:ea typeface="+mn-ea"/>
              </a:rPr>
              <a:t>11</a:t>
            </a:r>
            <a:r>
              <a:rPr lang="zh-CN" altLang="en-US" sz="2400" dirty="0" smtClean="0">
                <a:latin typeface="+mn-ea"/>
                <a:ea typeface="+mn-ea"/>
              </a:rPr>
              <a:t>周；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上机要求详见</a:t>
            </a:r>
            <a:r>
              <a:rPr lang="en-US" altLang="zh-CN" sz="2400" dirty="0" smtClean="0">
                <a:latin typeface="+mn-ea"/>
                <a:ea typeface="+mn-ea"/>
              </a:rPr>
              <a:t>QQ</a:t>
            </a:r>
            <a:r>
              <a:rPr lang="zh-CN" altLang="en-US" sz="2400" dirty="0" smtClean="0">
                <a:latin typeface="+mn-ea"/>
                <a:ea typeface="+mn-ea"/>
              </a:rPr>
              <a:t>群文件。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7904" y="1052736"/>
            <a:ext cx="159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70C0"/>
                </a:solidFill>
                <a:latin typeface="+mj-ea"/>
                <a:ea typeface="+mj-ea"/>
              </a:rPr>
              <a:t>通  知</a:t>
            </a:r>
            <a:endParaRPr lang="zh-CN" altLang="en-US" sz="4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42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1412776"/>
            <a:ext cx="9144000" cy="428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1"/>
              <p:cNvSpPr txBox="1">
                <a:spLocks/>
              </p:cNvSpPr>
              <p:nvPr/>
            </p:nvSpPr>
            <p:spPr>
              <a:xfrm>
                <a:off x="1763688" y="2838103"/>
                <a:ext cx="7003504" cy="1435596"/>
              </a:xfrm>
              <a:prstGeom prst="rect">
                <a:avLst/>
              </a:prstGeom>
            </p:spPr>
            <p:txBody>
              <a:bodyPr/>
              <a:lstStyle>
                <a:lvl1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 kern="1200" cap="all" spc="100">
                    <a:solidFill>
                      <a:srgbClr val="0D0D0D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4572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9144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13716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18288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altLang="zh-CN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3.2  </a:t>
                </a:r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4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4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型线性方程组</a:t>
                </a:r>
              </a:p>
            </p:txBody>
          </p:sp>
        </mc:Choice>
        <mc:Fallback xmlns="">
          <p:sp>
            <p:nvSpPr>
              <p:cNvPr id="3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38103"/>
                <a:ext cx="7003504" cy="1435596"/>
              </a:xfrm>
              <a:prstGeom prst="rect">
                <a:avLst/>
              </a:prstGeom>
              <a:blipFill rotWithShape="0">
                <a:blip r:embed="rId3"/>
                <a:stretch>
                  <a:fillRect l="-3916" t="-18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 txBox="1">
                <a:spLocks/>
              </p:cNvSpPr>
              <p:nvPr/>
            </p:nvSpPr>
            <p:spPr>
              <a:xfrm>
                <a:off x="683568" y="2780928"/>
                <a:ext cx="8064896" cy="1143000"/>
              </a:xfrm>
              <a:prstGeom prst="rect">
                <a:avLst/>
              </a:prstGeom>
            </p:spPr>
            <p:txBody>
              <a:bodyPr/>
              <a:lstStyle>
                <a:lvl1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 kern="1200" cap="all" spc="100">
                    <a:solidFill>
                      <a:srgbClr val="0D0D0D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4572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9144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13716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18288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一       </a:t>
                </a:r>
                <a14:m>
                  <m:oMath xmlns:m="http://schemas.openxmlformats.org/officeDocument/2006/math"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齐次线性方程组</a:t>
                </a:r>
              </a:p>
            </p:txBody>
          </p:sp>
        </mc:Choice>
        <mc:Fallback xmlns="">
          <p:sp>
            <p:nvSpPr>
              <p:cNvPr id="2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80928"/>
                <a:ext cx="8064896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3401" t="-22872" r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37441" y="1124744"/>
                <a:ext cx="44935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线性方程组总是有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零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41" y="1124744"/>
                <a:ext cx="4493538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941" r="-149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63609" y="1903512"/>
                <a:ext cx="40116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 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时恒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+mn-ea"/>
                  </a:rPr>
                  <a:t>成立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09" y="1903512"/>
                <a:ext cx="4011611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52" t="-25352" r="-4255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31640" y="3429000"/>
                <a:ext cx="34163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线性方程组的解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29000"/>
                <a:ext cx="341632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r="-2317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4692695" y="3098967"/>
            <a:ext cx="383361" cy="116987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76056" y="2868134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仅有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零解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68134"/>
                <a:ext cx="1620957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r="-63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47326" y="4038010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非零解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26" y="4038010"/>
                <a:ext cx="1620957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r="-63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97736"/>
            <a:ext cx="1210975" cy="121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97868" y="5172390"/>
                <a:ext cx="78879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问题：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线性方程组什么时候仅有零解？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68" y="5172390"/>
                <a:ext cx="788792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r="-30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43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55776" y="4149080"/>
                <a:ext cx="676917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149080"/>
                <a:ext cx="676917" cy="4406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363778" y="2447309"/>
            <a:ext cx="6344435" cy="523221"/>
            <a:chOff x="1245511" y="1147094"/>
            <a:chExt cx="6344435" cy="52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45511" y="1147095"/>
                  <a:ext cx="363375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2800" dirty="0" smtClean="0">
                      <a:latin typeface="+mn-ea"/>
                      <a:ea typeface="+mn-ea"/>
                    </a:rPr>
                    <a:t>系数阵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可逆</a:t>
                  </a:r>
                  <a14:m>
                    <m:oMath xmlns:m="http://schemas.openxmlformats.org/officeDocument/2006/math"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a14:m>
                  <a:endParaRPr lang="en-US" altLang="zh-CN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511" y="1147095"/>
                  <a:ext cx="3135858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113" t="-10667" r="-973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968989" y="1147094"/>
                  <a:ext cx="16209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n-ea"/>
                        </a:rPr>
                        <m:t>仅有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零解</a:t>
                  </a:r>
                  <a:endParaRPr lang="en-US" altLang="zh-CN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989" y="1147094"/>
                  <a:ext cx="1415772" cy="461665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879" t="-10667" r="-5603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箭头 13"/>
            <p:cNvSpPr/>
            <p:nvPr/>
          </p:nvSpPr>
          <p:spPr>
            <a:xfrm>
              <a:off x="4905733" y="1229560"/>
              <a:ext cx="978408" cy="262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1115616" y="2060848"/>
            <a:ext cx="6840760" cy="12961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58972" y="4149080"/>
                <a:ext cx="15665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  =   0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972" y="4149080"/>
                <a:ext cx="1566583" cy="43088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929385" y="4136925"/>
                <a:ext cx="798745" cy="4406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ea typeface="+mn-ea"/>
                  </a:rPr>
                  <a:t>0</a:t>
                </a:r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85" y="4136925"/>
                <a:ext cx="798745" cy="440633"/>
              </a:xfrm>
              <a:prstGeom prst="rect">
                <a:avLst/>
              </a:prstGeom>
              <a:blipFill rotWithShape="0">
                <a:blip r:embed="rId28"/>
                <a:stretch>
                  <a:fillRect l="-763" t="-23611" r="-25191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520655" y="4146671"/>
                <a:ext cx="9462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55" y="4146671"/>
                <a:ext cx="946221" cy="430887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4997530" y="2807639"/>
            <a:ext cx="978408" cy="633498"/>
            <a:chOff x="6848324" y="2707824"/>
            <a:chExt cx="978408" cy="633498"/>
          </a:xfrm>
        </p:grpSpPr>
        <p:sp>
          <p:nvSpPr>
            <p:cNvPr id="23" name="右箭头 22"/>
            <p:cNvSpPr/>
            <p:nvPr/>
          </p:nvSpPr>
          <p:spPr>
            <a:xfrm rot="10800000">
              <a:off x="6848324" y="2707824"/>
              <a:ext cx="978408" cy="262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220937" y="2910435"/>
                  <a:ext cx="4413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??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937" y="2910435"/>
                  <a:ext cx="37830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742" r="-1935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右箭头 54"/>
          <p:cNvSpPr/>
          <p:nvPr/>
        </p:nvSpPr>
        <p:spPr>
          <a:xfrm>
            <a:off x="4867388" y="4237852"/>
            <a:ext cx="628580" cy="297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9" y="5085184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10705" y="1087234"/>
                <a:ext cx="39381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型齐次线性方程组</a:t>
                </a:r>
                <a:endParaRPr lang="zh-CN" altLang="en-US" sz="28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05" y="1087234"/>
                <a:ext cx="3938129" cy="523220"/>
              </a:xfrm>
              <a:prstGeom prst="rect">
                <a:avLst/>
              </a:prstGeom>
              <a:blipFill rotWithShape="0">
                <a:blip r:embed="rId31"/>
                <a:stretch>
                  <a:fillRect t="-11628" r="-263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  <p:bldP spid="18" grpId="0" animBg="1"/>
      <p:bldP spid="22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212592" y="455715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78298" y="107459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8298" y="107459"/>
                <a:ext cx="4120600" cy="369319"/>
              </a:xfrm>
              <a:prstGeom prst="rect">
                <a:avLst/>
              </a:prstGeom>
              <a:blipFill rotWithShape="0">
                <a:blip r:embed="rId3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017676" y="1079690"/>
            <a:ext cx="6266644" cy="551328"/>
            <a:chOff x="1245511" y="1147095"/>
            <a:chExt cx="6266644" cy="598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45511" y="1147095"/>
                  <a:ext cx="3633752" cy="567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2800" dirty="0" smtClean="0">
                      <a:latin typeface="+mn-ea"/>
                      <a:ea typeface="+mn-ea"/>
                    </a:rPr>
                    <a:t>系数阵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可逆</a:t>
                  </a:r>
                  <a14:m>
                    <m:oMath xmlns:m="http://schemas.openxmlformats.org/officeDocument/2006/math"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a14:m>
                  <a:endParaRPr lang="en-US" altLang="zh-CN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511" y="1147095"/>
                  <a:ext cx="3135858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113" t="-11429" r="-973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91198" y="1177605"/>
                  <a:ext cx="1620957" cy="567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n-ea"/>
                        </a:rPr>
                        <m:t>仅有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零解</a:t>
                  </a:r>
                  <a:endParaRPr lang="en-US" altLang="zh-CN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198" y="1177605"/>
                  <a:ext cx="1415772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879" t="-11429" r="-5603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圆角矩形 14"/>
          <p:cNvSpPr/>
          <p:nvPr/>
        </p:nvSpPr>
        <p:spPr>
          <a:xfrm>
            <a:off x="838658" y="841315"/>
            <a:ext cx="6840760" cy="97856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25" name="组合 24"/>
          <p:cNvGrpSpPr/>
          <p:nvPr/>
        </p:nvGrpSpPr>
        <p:grpSpPr>
          <a:xfrm>
            <a:off x="4622799" y="1115495"/>
            <a:ext cx="978408" cy="617547"/>
            <a:chOff x="6848324" y="2707824"/>
            <a:chExt cx="978408" cy="670320"/>
          </a:xfrm>
        </p:grpSpPr>
        <p:sp>
          <p:nvSpPr>
            <p:cNvPr id="23" name="右箭头 22"/>
            <p:cNvSpPr/>
            <p:nvPr/>
          </p:nvSpPr>
          <p:spPr>
            <a:xfrm rot="10800000">
              <a:off x="6848324" y="2707824"/>
              <a:ext cx="978408" cy="2623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220937" y="2910435"/>
                  <a:ext cx="441338" cy="4677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??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937" y="2910435"/>
                  <a:ext cx="378309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9355" r="-17742" b="-1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23374" y="2192047"/>
                <a:ext cx="31420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不可逆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4" y="2192047"/>
                <a:ext cx="3142079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3107" t="-10667" r="-77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2613225" y="2864278"/>
            <a:ext cx="4104456" cy="687663"/>
            <a:chOff x="2997068" y="4245494"/>
            <a:chExt cx="4104456" cy="687663"/>
          </a:xfrm>
        </p:grpSpPr>
        <p:grpSp>
          <p:nvGrpSpPr>
            <p:cNvPr id="30" name="组合 29"/>
            <p:cNvGrpSpPr/>
            <p:nvPr/>
          </p:nvGrpSpPr>
          <p:grpSpPr>
            <a:xfrm>
              <a:off x="3559657" y="4245494"/>
              <a:ext cx="1489639" cy="343937"/>
              <a:chOff x="2949250" y="3610162"/>
              <a:chExt cx="2645696" cy="451877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2949250" y="4059175"/>
                <a:ext cx="2645696" cy="286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3434979" y="3610162"/>
                    <a:ext cx="2119046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  <a:ea typeface="+mn-ea"/>
                          </a:rPr>
                          <m:t>初等</m:t>
                        </m:r>
                      </m:oMath>
                    </a14:m>
                    <a:r>
                      <a:rPr lang="zh-CN" altLang="en-US" sz="2000" dirty="0" smtClean="0">
                        <a:latin typeface="+mn-ea"/>
                        <a:ea typeface="+mn-ea"/>
                      </a:rPr>
                      <a:t>变换</a:t>
                    </a:r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79" y="3610162"/>
                    <a:ext cx="2119046" cy="404368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0204" t="-23529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2997068" y="4307473"/>
                  <a:ext cx="4104456" cy="6256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                              </a:t>
                  </a:r>
                  <a14:m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𝐹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068" y="4307473"/>
                  <a:ext cx="4104456" cy="62568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右箭头 35"/>
          <p:cNvSpPr/>
          <p:nvPr/>
        </p:nvSpPr>
        <p:spPr>
          <a:xfrm>
            <a:off x="4690660" y="2372206"/>
            <a:ext cx="546170" cy="160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333125" y="2223042"/>
                <a:ext cx="2175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阶数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25" y="2223042"/>
                <a:ext cx="2175018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1681" r="-448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449300" y="3266256"/>
                <a:ext cx="1025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+mn-ea"/>
                      </a:rPr>
                      <m:t>乘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+mn-ea"/>
                  </a:rPr>
                  <a:t>可逆阵</a:t>
                </a:r>
                <a:endParaRPr lang="zh-CN" altLang="en-US" sz="20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00" y="3266256"/>
                <a:ext cx="1025922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11905" t="-24000" r="-14881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613225" y="4010041"/>
                <a:ext cx="2725382" cy="625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𝑃𝐴𝑄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225" y="4010041"/>
                <a:ext cx="2725382" cy="625684"/>
              </a:xfrm>
              <a:prstGeom prst="rect">
                <a:avLst/>
              </a:prstGeom>
              <a:blipFill rotWithShape="0">
                <a:blip r:embed="rId26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617230" y="4327948"/>
                <a:ext cx="1210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+mn-ea"/>
                  </a:rPr>
                  <a:t>可逆阵</a:t>
                </a:r>
                <a:endParaRPr lang="zh-CN" altLang="en-US" sz="20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30" y="4327948"/>
                <a:ext cx="1210716" cy="307777"/>
              </a:xfrm>
              <a:prstGeom prst="rect">
                <a:avLst/>
              </a:prstGeom>
              <a:blipFill rotWithShape="0">
                <a:blip r:embed="rId27"/>
                <a:stretch>
                  <a:fillRect l="-7035" t="-24000" r="-12563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hlinkClick r:id="rId28" action="ppaction://hlinksldjump"/>
              </p:cNvPr>
              <p:cNvSpPr txBox="1"/>
              <p:nvPr/>
            </p:nvSpPr>
            <p:spPr>
              <a:xfrm>
                <a:off x="5601453" y="3937269"/>
                <a:ext cx="2564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可</m:t>
                    </m:r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断定</m:t>
                    </m:r>
                    <m:r>
                      <a:rPr lang="zh-CN" alt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最后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一列为零列</a:t>
                </a:r>
              </a:p>
            </p:txBody>
          </p:sp>
        </mc:Choice>
        <mc:Fallback xmlns="">
          <p:sp>
            <p:nvSpPr>
              <p:cNvPr id="48" name="文本框 47">
                <a:hlinkClick r:id="rId29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53" y="3937269"/>
                <a:ext cx="2564805" cy="307777"/>
              </a:xfrm>
              <a:prstGeom prst="rect">
                <a:avLst/>
              </a:prstGeom>
              <a:blipFill rotWithShape="0">
                <a:blip r:embed="rId30"/>
                <a:stretch>
                  <a:fillRect l="-4038" t="-24000" r="-5226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圆角矩形 48"/>
          <p:cNvSpPr/>
          <p:nvPr/>
        </p:nvSpPr>
        <p:spPr>
          <a:xfrm rot="5400000">
            <a:off x="4403373" y="4244139"/>
            <a:ext cx="728040" cy="266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4900799" y="4102530"/>
            <a:ext cx="716431" cy="414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412072" y="5414418"/>
                <a:ext cx="18144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𝑃𝐴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072" y="5414418"/>
                <a:ext cx="1814411" cy="369332"/>
              </a:xfrm>
              <a:prstGeom prst="rect">
                <a:avLst/>
              </a:prstGeom>
              <a:blipFill rotWithShape="0">
                <a:blip r:embed="rId31"/>
                <a:stretch>
                  <a:fillRect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箭头 53"/>
          <p:cNvSpPr/>
          <p:nvPr/>
        </p:nvSpPr>
        <p:spPr>
          <a:xfrm>
            <a:off x="838658" y="5522457"/>
            <a:ext cx="546170" cy="160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3458611" y="5577881"/>
            <a:ext cx="546170" cy="160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543180" y="5433152"/>
                <a:ext cx="18144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𝑃𝐴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80" y="5433152"/>
                <a:ext cx="1814411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5034" r="-536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344617" y="4911375"/>
                <a:ext cx="28850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≠ 0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可逆</m:t>
                    </m:r>
                    <m:r>
                      <a:rPr lang="zh-CN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r>
                      <a:rPr lang="en-US" altLang="zh-CN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+mn-ea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+mn-ea"/>
                  </a:rPr>
                  <a:t>列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17" y="4911375"/>
                <a:ext cx="2885085" cy="307777"/>
              </a:xfrm>
              <a:prstGeom prst="rect">
                <a:avLst/>
              </a:prstGeom>
              <a:blipFill rotWithShape="0">
                <a:blip r:embed="rId33"/>
                <a:stretch>
                  <a:fillRect l="-3171" t="-30000" r="-4440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/>
          <p:nvPr/>
        </p:nvCxnSpPr>
        <p:spPr>
          <a:xfrm flipH="1" flipV="1">
            <a:off x="2240744" y="5247713"/>
            <a:ext cx="167511" cy="2712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088603" y="5454831"/>
                <a:ext cx="18144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03" y="5454831"/>
                <a:ext cx="1814411" cy="369332"/>
              </a:xfrm>
              <a:prstGeom prst="rect">
                <a:avLst/>
              </a:prstGeom>
              <a:blipFill rotWithShape="0">
                <a:blip r:embed="rId3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4206598" y="5924819"/>
                <a:ext cx="1121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可逆阵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98" y="5924819"/>
                <a:ext cx="1121589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9239" t="-24590" r="-1576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>
            <a:off x="5851179" y="5538760"/>
            <a:ext cx="144016" cy="6767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6499134" y="5658022"/>
                <a:ext cx="18144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34" y="5658022"/>
                <a:ext cx="1814411" cy="369332"/>
              </a:xfrm>
              <a:prstGeom prst="rect">
                <a:avLst/>
              </a:prstGeom>
              <a:blipFill rotWithShape="0">
                <a:blip r:embed="rId3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右箭头 54"/>
          <p:cNvSpPr/>
          <p:nvPr/>
        </p:nvSpPr>
        <p:spPr>
          <a:xfrm>
            <a:off x="6098440" y="5787264"/>
            <a:ext cx="546170" cy="160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791329" y="5177832"/>
                <a:ext cx="12109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 0</m:t>
                      </m:r>
                    </m:oMath>
                  </m:oMathPara>
                </a14:m>
                <a:endParaRPr lang="zh-CN" altLang="en-US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9" y="5177832"/>
                <a:ext cx="1210973" cy="461665"/>
              </a:xfrm>
              <a:prstGeom prst="rect">
                <a:avLst/>
              </a:prstGeom>
              <a:blipFill rotWithShape="0">
                <a:blip r:embed="rId3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6644610" y="6156596"/>
            <a:ext cx="17953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i="0" dirty="0" smtClean="0">
                <a:solidFill>
                  <a:srgbClr val="FF0000"/>
                </a:solidFill>
                <a:latin typeface="+mj-lt"/>
                <a:ea typeface="+mn-ea"/>
              </a:rPr>
              <a:t>与仅有零解矛盾</a:t>
            </a:r>
            <a:endParaRPr lang="zh-CN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27230" y="2212841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反证法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：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0" y="2212841"/>
                <a:ext cx="1415772" cy="461665"/>
              </a:xfrm>
              <a:prstGeom prst="rect">
                <a:avLst/>
              </a:prstGeom>
              <a:blipFill rotWithShape="0">
                <a:blip r:embed="rId38"/>
                <a:stretch>
                  <a:fillRect l="-2575" t="-10526" r="-600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2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animBg="1"/>
      <p:bldP spid="37" grpId="0"/>
      <p:bldP spid="38" grpId="0"/>
      <p:bldP spid="46" grpId="0"/>
      <p:bldP spid="47" grpId="0"/>
      <p:bldP spid="48" grpId="0"/>
      <p:bldP spid="49" grpId="0" animBg="1"/>
      <p:bldP spid="53" grpId="0"/>
      <p:bldP spid="54" grpId="0" animBg="1"/>
      <p:bldP spid="39" grpId="0" animBg="1"/>
      <p:bldP spid="41" grpId="0" animBg="1"/>
      <p:bldP spid="42" grpId="0"/>
      <p:bldP spid="44" grpId="0" animBg="1"/>
      <p:bldP spid="45" grpId="0"/>
      <p:bldP spid="11" grpId="0" animBg="1"/>
      <p:bldP spid="52" grpId="0" animBg="1"/>
      <p:bldP spid="55" grpId="0" animBg="1"/>
      <p:bldP spid="12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9836" y="2285387"/>
                <a:ext cx="86441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型齐次线性方程组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只有零解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（有非零解）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36" y="2285387"/>
                <a:ext cx="864416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r="-84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7544" y="2951338"/>
                <a:ext cx="63274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+mn-ea"/>
                    <a:ea typeface="+mn-ea"/>
                  </a:rPr>
                  <a:t>的充要条件是系数阵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8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+mn-ea"/>
                      </a:rPr>
                      <m:t>0)</m:t>
                    </m:r>
                  </m:oMath>
                </a14:m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51338"/>
                <a:ext cx="632741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02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>
            <a:off x="323528" y="1729142"/>
            <a:ext cx="8693957" cy="234793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流程图: 终止 19"/>
          <p:cNvSpPr/>
          <p:nvPr/>
        </p:nvSpPr>
        <p:spPr bwMode="auto">
          <a:xfrm>
            <a:off x="1229605" y="1262746"/>
            <a:ext cx="2046251" cy="60842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3-5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31023"/>
            <a:ext cx="2384575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093937" y="972307"/>
            <a:ext cx="5964869" cy="1010430"/>
            <a:chOff x="949921" y="-346942"/>
            <a:chExt cx="5964869" cy="1010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949921" y="-346942"/>
                  <a:ext cx="53553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24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例</a:t>
                  </a:r>
                  <a:r>
                    <a:rPr lang="en-US" altLang="zh-CN" sz="24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3-10 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满足什么条件时，线性方程组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21" y="-346942"/>
                  <a:ext cx="535537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06" t="-9211" r="-910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072619" y="201823"/>
                  <a:ext cx="18421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(1)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仅有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零解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619" y="201823"/>
                  <a:ext cx="1842171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980" t="-10667" r="-3974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12430" y="1514316"/>
                <a:ext cx="2633734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30" y="1514316"/>
                <a:ext cx="2633734" cy="11791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16635" y="2090023"/>
                <a:ext cx="1909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(2)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有非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零解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5" y="2090023"/>
                <a:ext cx="190949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875" t="-10526" r="-383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568" y="2953507"/>
                <a:ext cx="5816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(1)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仅有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零解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≠0(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方程组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系数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53507"/>
                <a:ext cx="5816592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839" t="-9211" r="-10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87624" y="3664191"/>
                <a:ext cx="2234971" cy="98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664191"/>
                <a:ext cx="2234971" cy="9839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3352453" y="3708153"/>
            <a:ext cx="1435571" cy="448031"/>
            <a:chOff x="3352453" y="3708153"/>
            <a:chExt cx="1435571" cy="448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352453" y="3708153"/>
                  <a:ext cx="143557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53" y="3708153"/>
                  <a:ext cx="1435571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3491880" y="4077072"/>
              <a:ext cx="1152128" cy="79112"/>
              <a:chOff x="3491880" y="4077072"/>
              <a:chExt cx="1152128" cy="7911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491880" y="4077072"/>
                <a:ext cx="115212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491880" y="4156184"/>
                <a:ext cx="115212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666036" y="3663773"/>
                <a:ext cx="2044727" cy="98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36" y="3663773"/>
                <a:ext cx="2044727" cy="9839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035135" y="5157192"/>
                <a:ext cx="3049361" cy="990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35" y="5157192"/>
                <a:ext cx="3049361" cy="99020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822995" y="5353572"/>
            <a:ext cx="1152128" cy="672666"/>
            <a:chOff x="822995" y="5353572"/>
            <a:chExt cx="1152128" cy="672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886458" y="5353572"/>
                  <a:ext cx="10252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8" y="5353572"/>
                  <a:ext cx="102520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822995" y="5670127"/>
              <a:ext cx="1152128" cy="356111"/>
              <a:chOff x="822995" y="5670127"/>
              <a:chExt cx="1152128" cy="356111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822995" y="5670127"/>
                <a:ext cx="115212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822995" y="5749239"/>
                <a:ext cx="115212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886458" y="5749239"/>
                    <a:ext cx="1025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458" y="5749239"/>
                    <a:ext cx="1025202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084496" y="5417934"/>
                <a:ext cx="2659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496" y="5417934"/>
                <a:ext cx="2659702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524328" y="5417933"/>
                <a:ext cx="746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5417933"/>
                <a:ext cx="746230" cy="46166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490022" y="6013132"/>
                <a:ext cx="23640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−2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≠ 1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22" y="6013132"/>
                <a:ext cx="2364044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77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7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23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16635" y="1521072"/>
                <a:ext cx="18421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(1)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仅有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零解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19" y="201823"/>
                <a:ext cx="1842171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980" t="-10667" r="-397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12430" y="1514316"/>
                <a:ext cx="2633734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30" y="1514316"/>
                <a:ext cx="2633734" cy="11791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16635" y="2090023"/>
                <a:ext cx="1909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(2)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有非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零解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5" y="2090023"/>
                <a:ext cx="190949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875" t="-10526" r="-383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568" y="2953507"/>
                <a:ext cx="5816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(1)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仅有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零解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≠0(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方程组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系数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53507"/>
                <a:ext cx="5816592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839" t="-9211" r="-10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87624" y="3664191"/>
                <a:ext cx="3531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664191"/>
                <a:ext cx="3531993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1382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989361" y="3609558"/>
                <a:ext cx="23640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−2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且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≠ 1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61" y="3609558"/>
                <a:ext cx="236404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55576" y="4667428"/>
                <a:ext cx="3210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(2)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非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零解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67428"/>
                <a:ext cx="3210110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70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259632" y="5378112"/>
                <a:ext cx="3531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78112"/>
                <a:ext cx="3531993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382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989361" y="5355580"/>
                <a:ext cx="2364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−2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或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 1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61" y="5355580"/>
                <a:ext cx="2364045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93937" y="972307"/>
                <a:ext cx="5355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3-10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满足什么条件时，线性方程组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37" y="972307"/>
                <a:ext cx="5355377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1706" t="-9211" r="-91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 txBox="1">
                <a:spLocks/>
              </p:cNvSpPr>
              <p:nvPr/>
            </p:nvSpPr>
            <p:spPr>
              <a:xfrm>
                <a:off x="539552" y="2780928"/>
                <a:ext cx="8064896" cy="1143000"/>
              </a:xfrm>
              <a:prstGeom prst="rect">
                <a:avLst/>
              </a:prstGeom>
            </p:spPr>
            <p:txBody>
              <a:bodyPr/>
              <a:lstStyle>
                <a:lvl1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 kern="1200" cap="all" spc="100">
                    <a:solidFill>
                      <a:srgbClr val="0D0D0D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4572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9144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13716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18288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二    </a:t>
                </a:r>
                <a14:m>
                  <m:oMath xmlns:m="http://schemas.openxmlformats.org/officeDocument/2006/math"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48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非齐次线性方程组</a:t>
                </a:r>
              </a:p>
            </p:txBody>
          </p:sp>
        </mc:Choice>
        <mc:Fallback xmlns="">
          <p:sp>
            <p:nvSpPr>
              <p:cNvPr id="2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8064896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3480" t="-22872" r="-3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68" y="1196752"/>
                <a:ext cx="64087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ea typeface="+mn-ea"/>
                  </a:rPr>
                  <a:t>非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未必总有解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96752"/>
                <a:ext cx="6408712" cy="523220"/>
              </a:xfrm>
              <a:prstGeom prst="rect">
                <a:avLst/>
              </a:prstGeom>
              <a:blipFill>
                <a:blip r:embed="rId3"/>
                <a:stretch>
                  <a:fillRect l="-161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7576643" y="4390749"/>
            <a:ext cx="1540683" cy="2341427"/>
            <a:chOff x="7154379" y="943557"/>
            <a:chExt cx="1540683" cy="234142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47056" y="2123322"/>
                <a:ext cx="186384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6" y="2123322"/>
                <a:ext cx="1863844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49061" y="4669784"/>
                <a:ext cx="186384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1" y="4669784"/>
                <a:ext cx="1863844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3290576" y="2139613"/>
            <a:ext cx="545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+mn-ea"/>
              </a:rPr>
              <a:t>几何上看：两条对应直线平行，无交点</a:t>
            </a:r>
            <a:endParaRPr lang="en-US" altLang="zh-CN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59676" y="2802400"/>
                <a:ext cx="3312368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斜率：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76" y="2802400"/>
                <a:ext cx="3312368" cy="613886"/>
              </a:xfrm>
              <a:prstGeom prst="rect">
                <a:avLst/>
              </a:prstGeom>
              <a:blipFill>
                <a:blip r:embed="rId7"/>
                <a:stretch>
                  <a:fillRect l="-2762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3290576" y="4914014"/>
            <a:ext cx="442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+mn-ea"/>
              </a:rPr>
              <a:t>两条对应直线</a:t>
            </a:r>
            <a:r>
              <a:rPr lang="zh-CN" altLang="en-US" sz="2400" dirty="0">
                <a:ea typeface="+mn-ea"/>
              </a:rPr>
              <a:t>重合</a:t>
            </a:r>
            <a:r>
              <a:rPr lang="zh-CN" altLang="en-US" sz="2400" dirty="0" smtClean="0">
                <a:ea typeface="+mn-ea"/>
              </a:rPr>
              <a:t>，无数交点</a:t>
            </a:r>
            <a:endParaRPr lang="en-US" altLang="zh-CN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67090" y="3732570"/>
                <a:ext cx="80854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ea typeface="+mn-ea"/>
                  </a:rPr>
                  <a:t>非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解的个数可能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无穷多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0" y="3732570"/>
                <a:ext cx="8085463" cy="523220"/>
              </a:xfrm>
              <a:prstGeom prst="rect">
                <a:avLst/>
              </a:prstGeom>
              <a:blipFill>
                <a:blip r:embed="rId8"/>
                <a:stretch>
                  <a:fillRect l="-128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4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3" grpId="0"/>
      <p:bldP spid="24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693" y="430790"/>
            <a:ext cx="7289800" cy="1498600"/>
          </a:xfrm>
        </p:spPr>
        <p:txBody>
          <a:bodyPr/>
          <a:lstStyle/>
          <a:p>
            <a:r>
              <a:rPr lang="zh-CN" altLang="en-US" dirty="0" smtClean="0"/>
              <a:t>知识</a:t>
            </a:r>
            <a:r>
              <a:rPr lang="zh-CN" altLang="en-US" dirty="0"/>
              <a:t>点总结</a:t>
            </a:r>
            <a:r>
              <a:rPr lang="zh-CN" altLang="en-US" sz="3600" dirty="0" smtClean="0"/>
              <a:t>（后半</a:t>
            </a:r>
            <a:r>
              <a:rPr lang="zh-CN" altLang="en-US" sz="3600" dirty="0"/>
              <a:t>部分）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42034" y="1890706"/>
                <a:ext cx="4664135" cy="426204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 可逆阵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初等阵</m:t>
                    </m:r>
                  </m:oMath>
                </a14:m>
                <a:r>
                  <a:rPr lang="zh-CN" altLang="en-US" sz="2800" dirty="0" smtClean="0"/>
                  <a:t>之积</a:t>
                </a:r>
                <a:endParaRPr lang="en-US" altLang="zh-CN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400" dirty="0" smtClean="0"/>
                  <a:t>乘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可逆阵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初等</m:t>
                    </m:r>
                    <m:r>
                      <m:rPr>
                        <m:nor/>
                      </m:rPr>
                      <a:rPr lang="zh-CN" altLang="en-US" sz="2400" dirty="0"/>
                      <m:t>变换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可逆与单位阵等价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初等变换求逆</m:t>
                    </m:r>
                  </m:oMath>
                </a14:m>
                <a:endParaRPr lang="en-US" altLang="zh-CN" sz="2800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方程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2034" y="1890706"/>
                <a:ext cx="4664135" cy="4262040"/>
              </a:xfrm>
              <a:blipFill rotWithShape="0">
                <a:blip r:embed="rId4"/>
                <a:stretch>
                  <a:fillRect l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483768" y="1772816"/>
            <a:ext cx="5286020" cy="4451938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089268" y="5792706"/>
            <a:ext cx="158417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8778" y="1072599"/>
                <a:ext cx="59766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+mn-ea"/>
                  </a:rPr>
                  <a:t>非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未必总有解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78" y="1072599"/>
                <a:ext cx="597666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039" t="-12791" r="-30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36949" y="3145663"/>
                <a:ext cx="41331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非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线性方程组的解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49" y="3145663"/>
                <a:ext cx="413318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95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4808440" y="2808134"/>
            <a:ext cx="419692" cy="116987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06493" y="2508331"/>
                <a:ext cx="9883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93" y="2508331"/>
                <a:ext cx="98837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r="-308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63071" y="3747177"/>
                <a:ext cx="9883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无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71" y="3747177"/>
                <a:ext cx="98837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308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8" y="4111566"/>
            <a:ext cx="1325739" cy="1210975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5970927" y="2156071"/>
            <a:ext cx="419692" cy="116987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358981" y="1967985"/>
                <a:ext cx="17745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唯一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81" y="1967985"/>
                <a:ext cx="1774575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376007" y="3098522"/>
                <a:ext cx="17745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无穷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多解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07" y="3098522"/>
                <a:ext cx="1774575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7380240" y="4365104"/>
            <a:ext cx="1540683" cy="2341427"/>
            <a:chOff x="7154379" y="943557"/>
            <a:chExt cx="1540683" cy="234142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868131" y="4669135"/>
                <a:ext cx="52241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问题：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zh-CN" alt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非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齐次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31" y="4669135"/>
                <a:ext cx="5224149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843808" y="5190325"/>
            <a:ext cx="2693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+mn-ea"/>
                <a:ea typeface="+mn-ea"/>
              </a:rPr>
              <a:t>何时</a:t>
            </a:r>
            <a:r>
              <a:rPr lang="zh-CN" altLang="en-US" sz="2800" dirty="0">
                <a:latin typeface="+mn-ea"/>
                <a:ea typeface="+mn-ea"/>
              </a:rPr>
              <a:t>有</a:t>
            </a:r>
            <a:r>
              <a:rPr lang="zh-CN" altLang="en-US" sz="2800" dirty="0" smtClean="0">
                <a:latin typeface="+mn-ea"/>
                <a:ea typeface="+mn-ea"/>
              </a:rPr>
              <a:t>唯一解？</a:t>
            </a:r>
            <a:endParaRPr lang="en-US" altLang="zh-CN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5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4" grpId="0" animBg="1"/>
      <p:bldP spid="15" grpId="0"/>
      <p:bldP spid="16" grpId="0"/>
      <p:bldP spid="13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97740" y="4467788"/>
                <a:ext cx="676917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40" y="4467788"/>
                <a:ext cx="676917" cy="4406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73604" y="2803095"/>
            <a:ext cx="7442812" cy="523221"/>
            <a:chOff x="1245511" y="1147094"/>
            <a:chExt cx="7442812" cy="52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45511" y="1147095"/>
                  <a:ext cx="363375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2800" dirty="0" smtClean="0">
                      <a:latin typeface="+mn-ea"/>
                      <a:ea typeface="+mn-ea"/>
                    </a:rPr>
                    <a:t>系数阵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可逆</a:t>
                  </a:r>
                  <a14:m>
                    <m:oMath xmlns:m="http://schemas.openxmlformats.org/officeDocument/2006/math"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a14:m>
                  <a:endParaRPr lang="en-US" altLang="zh-CN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511" y="1147095"/>
                  <a:ext cx="3135858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113" t="-10667" r="-973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968989" y="1147094"/>
                  <a:ext cx="271933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有唯一解</a:t>
                  </a:r>
                  <a:endParaRPr lang="en-US" altLang="zh-CN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989" y="1147094"/>
                  <a:ext cx="2357761" cy="461665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75" t="-10667" r="-2842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箭头 13"/>
            <p:cNvSpPr/>
            <p:nvPr/>
          </p:nvSpPr>
          <p:spPr>
            <a:xfrm>
              <a:off x="4925281" y="1217809"/>
              <a:ext cx="978408" cy="262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83568" y="2420888"/>
            <a:ext cx="7848872" cy="12961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600936" y="4467788"/>
                <a:ext cx="15696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  =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6" y="4467788"/>
                <a:ext cx="1569660" cy="43088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487540" y="4470518"/>
                <a:ext cx="878767" cy="4406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540" y="4470518"/>
                <a:ext cx="878767" cy="44063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103744" y="4470518"/>
                <a:ext cx="15313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44" y="4470518"/>
                <a:ext cx="1531381" cy="430887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4507356" y="3165883"/>
            <a:ext cx="978408" cy="633498"/>
            <a:chOff x="6848324" y="2707824"/>
            <a:chExt cx="978408" cy="633498"/>
          </a:xfrm>
        </p:grpSpPr>
        <p:sp>
          <p:nvSpPr>
            <p:cNvPr id="23" name="右箭头 22"/>
            <p:cNvSpPr/>
            <p:nvPr/>
          </p:nvSpPr>
          <p:spPr>
            <a:xfrm rot="10800000">
              <a:off x="6848324" y="2707824"/>
              <a:ext cx="978408" cy="262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220937" y="2910435"/>
                  <a:ext cx="4413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??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937" y="2910435"/>
                  <a:ext cx="37830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742" r="-1935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右箭头 54"/>
          <p:cNvSpPr/>
          <p:nvPr/>
        </p:nvSpPr>
        <p:spPr>
          <a:xfrm>
            <a:off x="4450390" y="4636088"/>
            <a:ext cx="546170" cy="160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9" y="5085184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10705" y="1087234"/>
                <a:ext cx="42972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型非齐次线性方程组</a:t>
                </a:r>
                <a:endParaRPr lang="zh-CN" altLang="en-US" sz="28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05" y="1087234"/>
                <a:ext cx="4297202" cy="523220"/>
              </a:xfrm>
              <a:prstGeom prst="rect">
                <a:avLst/>
              </a:prstGeom>
              <a:blipFill rotWithShape="0">
                <a:blip r:embed="rId31"/>
                <a:stretch>
                  <a:fillRect t="-11628" r="-227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9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  <p:bldP spid="18" grpId="0" animBg="1"/>
      <p:bldP spid="22" grpId="0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931527" y="1274691"/>
            <a:ext cx="7081239" cy="461666"/>
            <a:chOff x="1245511" y="1147094"/>
            <a:chExt cx="7081239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45511" y="1147095"/>
                  <a:ext cx="31358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系数阵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可逆</a:t>
                  </a:r>
                  <a14:m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a14:m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511" y="1147095"/>
                  <a:ext cx="3135858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113" t="-10667" r="-973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968989" y="1147094"/>
                  <a:ext cx="235776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有唯一解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989" y="1147094"/>
                  <a:ext cx="2357761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7" t="-10526" r="-310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圆角矩形 14"/>
          <p:cNvSpPr/>
          <p:nvPr/>
        </p:nvSpPr>
        <p:spPr>
          <a:xfrm>
            <a:off x="657616" y="869196"/>
            <a:ext cx="7488832" cy="12961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47398" y="4586427"/>
                <a:ext cx="2764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𝐴𝑢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𝐴𝑣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98" y="4586427"/>
                <a:ext cx="2764603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208" r="-1987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59632" y="3948661"/>
                <a:ext cx="2219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且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满足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48661"/>
                <a:ext cx="221939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3571" t="-25000" r="-769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4323211" y="1389902"/>
            <a:ext cx="978408" cy="571943"/>
            <a:chOff x="6848324" y="2707824"/>
            <a:chExt cx="978408" cy="571943"/>
          </a:xfrm>
        </p:grpSpPr>
        <p:sp>
          <p:nvSpPr>
            <p:cNvPr id="23" name="右箭头 22"/>
            <p:cNvSpPr/>
            <p:nvPr/>
          </p:nvSpPr>
          <p:spPr>
            <a:xfrm rot="10800000">
              <a:off x="6848324" y="2707824"/>
              <a:ext cx="978408" cy="2623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220937" y="2910435"/>
                  <a:ext cx="3783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??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937" y="2910435"/>
                  <a:ext cx="37830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742" r="-1935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9" y="5085184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43608" y="2384538"/>
                <a:ext cx="31420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不可逆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384538"/>
                <a:ext cx="3142079" cy="461665"/>
              </a:xfrm>
              <a:prstGeom prst="rect">
                <a:avLst/>
              </a:prstGeom>
              <a:blipFill rotWithShape="0">
                <a:blip r:embed="rId25"/>
                <a:stretch>
                  <a:fillRect l="-2907" t="-10526" r="-77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44106" y="3237384"/>
                <a:ext cx="50953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由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有非零解，记为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06" y="3237384"/>
                <a:ext cx="5095369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179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315127" y="2395229"/>
                <a:ext cx="3327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0" dirty="0" smtClean="0">
                    <a:ea typeface="+mn-ea"/>
                  </a:rPr>
                  <a:t> </a:t>
                </a:r>
                <a:r>
                  <a:rPr lang="zh-CN" altLang="en-US" sz="2400" b="0" dirty="0" smtClean="0">
                    <a:ea typeface="+mn-ea"/>
                  </a:rPr>
                  <a:t>记</a:t>
                </a:r>
                <a:r>
                  <a:rPr lang="en-US" altLang="zh-CN" sz="2400" b="0" dirty="0" smtClean="0"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的唯一解为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lang="en-US" altLang="zh-CN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127" y="2395229"/>
                <a:ext cx="3327386" cy="461665"/>
              </a:xfrm>
              <a:prstGeom prst="rect">
                <a:avLst/>
              </a:prstGeom>
              <a:blipFill rotWithShape="0">
                <a:blip r:embed="rId27"/>
                <a:stretch>
                  <a:fillRect l="-36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390330" y="5085184"/>
                <a:ext cx="1421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+0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+mn-ea"/>
                  </a:rPr>
                  <a:t>=b</a:t>
                </a:r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330" y="5085184"/>
                <a:ext cx="1421671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21" t="-24590" r="-1201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372400" y="5743957"/>
                <a:ext cx="35596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0" y="5743957"/>
                <a:ext cx="355964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2055" t="-22951" r="-188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853653" y="624271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唯一解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矛盾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53" y="6242714"/>
                <a:ext cx="2031325" cy="461665"/>
              </a:xfrm>
              <a:prstGeom prst="rect">
                <a:avLst/>
              </a:prstGeom>
              <a:blipFill rotWithShape="0">
                <a:blip r:embed="rId30"/>
                <a:stretch>
                  <a:fillRect l="-2102" t="-10526" r="-450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2" grpId="0"/>
      <p:bldP spid="20" grpId="0"/>
      <p:bldP spid="21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52150" y="2642781"/>
                <a:ext cx="68826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型非齐次线性方程组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有唯一解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50" y="2642781"/>
                <a:ext cx="688265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941" r="-70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55017" y="3284048"/>
                <a:ext cx="7160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的充要条件是系数阵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解为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 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17" y="3284048"/>
                <a:ext cx="716055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8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>
            <a:off x="755576" y="2132856"/>
            <a:ext cx="7742223" cy="1887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流程图: 终止 19"/>
          <p:cNvSpPr/>
          <p:nvPr/>
        </p:nvSpPr>
        <p:spPr bwMode="auto">
          <a:xfrm>
            <a:off x="936959" y="1844824"/>
            <a:ext cx="1846708" cy="61835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3-6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31023"/>
            <a:ext cx="2384575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05687" y="1863455"/>
                <a:ext cx="75582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ea typeface="+mn-ea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时，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型非齐次线性方程组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87" y="1863455"/>
                <a:ext cx="755822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61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00433" y="2497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+mn-ea"/>
                <a:ea typeface="+mn-ea"/>
              </a:rPr>
              <a:t>有唯一解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69612" y="1590342"/>
            <a:ext cx="7830375" cy="33843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流程图: 终止 19"/>
          <p:cNvSpPr/>
          <p:nvPr/>
        </p:nvSpPr>
        <p:spPr bwMode="auto">
          <a:xfrm>
            <a:off x="1174682" y="1082105"/>
            <a:ext cx="1846708" cy="57471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3-7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31023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01072" y="2803702"/>
                <a:ext cx="1615955" cy="983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72" y="2803702"/>
                <a:ext cx="1615955" cy="9831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16183" y="4070834"/>
                <a:ext cx="6348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83" y="4070834"/>
                <a:ext cx="634814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01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97885" y="2988667"/>
                <a:ext cx="19881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=1,2⋯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85" y="2988667"/>
                <a:ext cx="198817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021390" y="1097114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ea"/>
                <a:ea typeface="+mn-ea"/>
              </a:rPr>
              <a:t>Cramer</a:t>
            </a:r>
            <a:r>
              <a:rPr lang="zh-CN" altLang="en-US" sz="2800" b="1" dirty="0" smtClean="0">
                <a:latin typeface="+mn-ea"/>
                <a:ea typeface="+mn-ea"/>
              </a:rPr>
              <a:t>法则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4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3.2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型线性方程组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60648"/>
                <a:ext cx="4120600" cy="369319"/>
              </a:xfrm>
              <a:prstGeom prst="rect">
                <a:avLst/>
              </a:prstGeom>
              <a:blipFill rotWithShape="0">
                <a:blip r:embed="rId2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120375" y="1233499"/>
                <a:ext cx="1312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75" y="1233499"/>
                <a:ext cx="131241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56" r="-5116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9" y="5085184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120375" y="2780928"/>
                <a:ext cx="1981761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75" y="2780928"/>
                <a:ext cx="1981761" cy="3895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896758" y="769075"/>
                <a:ext cx="122270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58" y="769075"/>
                <a:ext cx="1222707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134061" y="1311808"/>
                <a:ext cx="326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61" y="1311808"/>
                <a:ext cx="3268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r="-7407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H="1" flipV="1">
            <a:off x="5125949" y="1456195"/>
            <a:ext cx="1055011" cy="86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083890" y="1071472"/>
                <a:ext cx="796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第</m:t>
                      </m:r>
                      <m:r>
                        <a:rPr lang="en-US" altLang="zh-CN" sz="2400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𝒊</m:t>
                      </m:r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行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890" y="1071472"/>
                <a:ext cx="7966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3740" r="-1221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223932" y="2785260"/>
                <a:ext cx="1722266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932" y="2785260"/>
                <a:ext cx="1722266" cy="38953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531775" y="3868846"/>
                <a:ext cx="1452449" cy="803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(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75" y="3868846"/>
                <a:ext cx="1452449" cy="8031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 36"/>
          <p:cNvSpPr/>
          <p:nvPr/>
        </p:nvSpPr>
        <p:spPr>
          <a:xfrm rot="5400000">
            <a:off x="5176818" y="2763520"/>
            <a:ext cx="389349" cy="5040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标注 37"/>
              <p:cNvSpPr/>
              <p:nvPr/>
            </p:nvSpPr>
            <p:spPr>
              <a:xfrm>
                <a:off x="6471537" y="1774418"/>
                <a:ext cx="718472" cy="760106"/>
              </a:xfrm>
              <a:prstGeom prst="wedgeRoundRectCallout">
                <a:avLst>
                  <a:gd name="adj1" fmla="val -171768"/>
                  <a:gd name="adj2" fmla="val 87683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1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圆角矩形标注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537" y="1774418"/>
                <a:ext cx="718472" cy="760106"/>
              </a:xfrm>
              <a:prstGeom prst="wedgeRoundRectCallout">
                <a:avLst>
                  <a:gd name="adj1" fmla="val -171768"/>
                  <a:gd name="adj2" fmla="val 876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圆角矩形 38"/>
          <p:cNvSpPr/>
          <p:nvPr/>
        </p:nvSpPr>
        <p:spPr>
          <a:xfrm rot="5400000">
            <a:off x="3145907" y="3726266"/>
            <a:ext cx="347983" cy="7121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标注 39"/>
              <p:cNvSpPr/>
              <p:nvPr/>
            </p:nvSpPr>
            <p:spPr>
              <a:xfrm>
                <a:off x="268607" y="3593753"/>
                <a:ext cx="1683751" cy="842333"/>
              </a:xfrm>
              <a:prstGeom prst="wedgeRoundRectCallout">
                <a:avLst>
                  <a:gd name="adj1" fmla="val 107135"/>
                  <a:gd name="adj2" fmla="val -13595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</m:oMath>
                  </m:oMathPara>
                </a14:m>
                <a:endParaRPr lang="en-US" altLang="zh-CN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代数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余子式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向量</m:t>
                      </m:r>
                    </m:oMath>
                  </m:oMathPara>
                </a14:m>
                <a:endParaRPr lang="en-US" altLang="zh-CN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转置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圆角矩形标注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7" y="3593753"/>
                <a:ext cx="1683751" cy="842333"/>
              </a:xfrm>
              <a:prstGeom prst="wedgeRoundRectCallout">
                <a:avLst>
                  <a:gd name="adj1" fmla="val 107135"/>
                  <a:gd name="adj2" fmla="val -13595"/>
                  <a:gd name="adj3" fmla="val 16667"/>
                </a:avLst>
              </a:prstGeom>
              <a:blipFill rotWithShape="0">
                <a:blip r:embed="rId12"/>
                <a:stretch>
                  <a:fillRect l="-2975" t="-1418" b="-851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191720" y="3772733"/>
                <a:ext cx="994567" cy="83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20" y="3772733"/>
                <a:ext cx="994567" cy="8328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93783" y="3772732"/>
                <a:ext cx="865044" cy="750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783" y="3772732"/>
                <a:ext cx="865044" cy="75091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8990" y="5767172"/>
                <a:ext cx="453553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90" y="5767172"/>
                <a:ext cx="4535536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H="1">
            <a:off x="4223932" y="4189161"/>
            <a:ext cx="383611" cy="1615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229530" y="6248619"/>
                <a:ext cx="150938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200" dirty="0" smtClean="0">
                    <a:solidFill>
                      <a:schemeClr val="tx1"/>
                    </a:solidFill>
                    <a:ea typeface="+mn-ea"/>
                  </a:rPr>
                  <a:t>按</a:t>
                </a:r>
                <a14:m>
                  <m:oMath xmlns:m="http://schemas.openxmlformats.org/officeDocument/2006/math">
                    <m:r>
                      <a:rPr lang="zh-CN" altLang="en-US" sz="22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第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列展开</a:t>
                </a:r>
                <a:endParaRPr lang="zh-CN" altLang="en-US" sz="22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530" y="6248619"/>
                <a:ext cx="1509388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11336" t="-23214" r="-109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429700" y="3717032"/>
            <a:ext cx="775368" cy="4721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32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9" grpId="0"/>
      <p:bldP spid="43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510778" y="4417946"/>
            <a:ext cx="1540683" cy="2341427"/>
            <a:chOff x="7154379" y="943557"/>
            <a:chExt cx="1540683" cy="234142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5" name="圆角矩形 14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348" y="548680"/>
            <a:ext cx="7289800" cy="1498600"/>
          </a:xfrm>
        </p:spPr>
        <p:txBody>
          <a:bodyPr/>
          <a:lstStyle/>
          <a:p>
            <a:r>
              <a:rPr lang="zh-CN" altLang="en-US" dirty="0" smtClean="0"/>
              <a:t>知识</a:t>
            </a:r>
            <a:r>
              <a:rPr lang="zh-CN" altLang="en-US" dirty="0"/>
              <a:t>点</a:t>
            </a:r>
            <a:r>
              <a:rPr lang="zh-CN" altLang="en-US" dirty="0" smtClean="0"/>
              <a:t>总结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88976" y="2492896"/>
                <a:ext cx="4811730" cy="359860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齐次</a:t>
                </a:r>
                <a:endParaRPr lang="en-US" altLang="zh-CN" sz="2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zh-CN" sz="2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非</m:t>
                    </m:r>
                    <m:r>
                      <m:rPr>
                        <m:nor/>
                      </m:rPr>
                      <a:rPr lang="zh-CN" alt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齐次</m:t>
                    </m:r>
                  </m:oMath>
                </a14:m>
                <a:endParaRPr lang="en-US" altLang="zh-CN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600" dirty="0" smtClean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克莱姆</m:t>
                    </m:r>
                  </m:oMath>
                </a14:m>
                <a:r>
                  <a:rPr lang="zh-CN" altLang="en-US" sz="2600" dirty="0" smtClean="0"/>
                  <a:t>（</a:t>
                </a:r>
                <a:r>
                  <a:rPr lang="en-US" altLang="zh-CN" sz="2600" dirty="0" smtClean="0"/>
                  <a:t>Cramer</a:t>
                </a:r>
                <a:r>
                  <a:rPr lang="zh-CN" altLang="en-US" sz="2600" dirty="0" smtClean="0"/>
                  <a:t>）</a:t>
                </a:r>
                <a:r>
                  <a:rPr lang="zh-CN" altLang="en-US" sz="2600" dirty="0"/>
                  <a:t>法则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8976" y="2492896"/>
                <a:ext cx="4811730" cy="3598608"/>
              </a:xfrm>
              <a:blipFill rotWithShape="0">
                <a:blip r:embed="rId4"/>
                <a:stretch>
                  <a:fillRect l="-2915"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257896" y="1762802"/>
            <a:ext cx="6336703" cy="3816424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07818" y="1851601"/>
                <a:ext cx="31686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</a:rPr>
                  <a:t>型线性方程组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18" y="1851601"/>
                <a:ext cx="316868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r="-308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2573761" y="3057011"/>
            <a:ext cx="3442161" cy="430887"/>
            <a:chOff x="-1018694" y="-278970"/>
            <a:chExt cx="3442161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-1018694" y="-278970"/>
                  <a:ext cx="344216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lnSpc>
                      <a:spcPct val="100000"/>
                    </a:lnSpc>
                    <a:buNone/>
                  </a:pPr>
                  <a:r>
                    <a:rPr lang="zh-CN" altLang="en-US" sz="2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</a:rPr>
                    <a:t>仅有零解</a:t>
                  </a:r>
                  <a14:m>
                    <m:oMath xmlns:m="http://schemas.openxmlformats.org/officeDocument/2006/math">
                      <m:r>
                        <a:rPr lang="en-US" altLang="zh-CN" sz="2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 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2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a14:m>
                  <a:endPara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18694" y="-278970"/>
                  <a:ext cx="3442161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01" t="-8451" b="-295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左右箭头 6"/>
            <p:cNvSpPr/>
            <p:nvPr/>
          </p:nvSpPr>
          <p:spPr>
            <a:xfrm>
              <a:off x="447610" y="-129633"/>
              <a:ext cx="738268" cy="1697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73761" y="4202502"/>
            <a:ext cx="3442161" cy="430887"/>
            <a:chOff x="-1018694" y="-278970"/>
            <a:chExt cx="3442161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-1018694" y="-278970"/>
                  <a:ext cx="344216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lnSpc>
                      <a:spcPct val="100000"/>
                    </a:lnSpc>
                    <a:buNone/>
                  </a:pPr>
                  <a:r>
                    <a:rPr lang="zh-CN" altLang="en-US" sz="22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</a:rPr>
                    <a:t>有唯一</a:t>
                  </a:r>
                  <a:r>
                    <a:rPr lang="zh-CN" altLang="en-US" sz="2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</a:rPr>
                    <a:t>解</a:t>
                  </a:r>
                  <a14:m>
                    <m:oMath xmlns:m="http://schemas.openxmlformats.org/officeDocument/2006/math">
                      <m:r>
                        <a:rPr lang="en-US" altLang="zh-CN" sz="2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 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2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a14:m>
                  <a:endPara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18694" y="-278970"/>
                  <a:ext cx="344216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1" t="-8451" b="-281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左右箭头 11"/>
            <p:cNvSpPr/>
            <p:nvPr/>
          </p:nvSpPr>
          <p:spPr>
            <a:xfrm>
              <a:off x="447610" y="-129633"/>
              <a:ext cx="738268" cy="1697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0389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995936" y="908720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2267744" y="2132856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66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页：习题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2267744" y="2780928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045444" y="4149080"/>
            <a:ext cx="5472608" cy="169277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 思考题：</a:t>
            </a:r>
            <a:endParaRPr lang="en-US" altLang="zh-CN" sz="40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        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</a:p>
          <a:p>
            <a:pPr eaLnBrk="1" hangingPunct="1"/>
            <a:r>
              <a:rPr lang="en-US" altLang="zh-CN" sz="32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       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3-2,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9" y="5085184"/>
            <a:ext cx="2525266" cy="168687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964"/>
            <a:ext cx="9144000" cy="404207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004048" y="1484784"/>
            <a:ext cx="18002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123728" y="3208784"/>
            <a:ext cx="495672" cy="440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699792" y="4293096"/>
            <a:ext cx="495672" cy="440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460"/>
            <a:ext cx="9144000" cy="50590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08004" y="1484784"/>
            <a:ext cx="3600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84367" y="2564904"/>
            <a:ext cx="3600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24128" y="4941168"/>
            <a:ext cx="7920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4356" y="3212976"/>
            <a:ext cx="1375955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499992" y="198884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96136" y="5572227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4924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2928" y="2097261"/>
                <a:ext cx="29338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8" y="2097261"/>
                <a:ext cx="293381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4050017" y="2096615"/>
                <a:ext cx="2892266" cy="497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两边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取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行列式可得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0017" y="2096615"/>
                <a:ext cx="2892266" cy="497893"/>
              </a:xfrm>
              <a:prstGeom prst="rect">
                <a:avLst/>
              </a:prstGeom>
              <a:blipFill rotWithShape="0">
                <a:blip r:embed="rId5"/>
                <a:stretch>
                  <a:fillRect t="-9756" r="-1263" b="-29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0" y="827848"/>
            <a:ext cx="8512433" cy="607410"/>
            <a:chOff x="-181901" y="-115842"/>
            <a:chExt cx="4298199" cy="873226"/>
          </a:xfrm>
        </p:grpSpPr>
        <p:sp>
          <p:nvSpPr>
            <p:cNvPr id="24" name="矩形 23"/>
            <p:cNvSpPr/>
            <p:nvPr/>
          </p:nvSpPr>
          <p:spPr>
            <a:xfrm>
              <a:off x="-181901" y="-63471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  <a:latin typeface="+mj-ea"/>
                  <a:ea typeface="+mj-ea"/>
                </a:rPr>
                <a:t>提高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27271" y="-115842"/>
                  <a:ext cx="3489027" cy="8732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3×3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13</m:t>
                          </m:r>
                        </m:sub>
                      </m:sSub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？</m:t>
                      </m:r>
                    </m:oMath>
                  </a14:m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71" y="-115842"/>
                  <a:ext cx="3489027" cy="87322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81272" y="1318952"/>
                <a:ext cx="393889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是相等的正数，求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=?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72" y="1318952"/>
                <a:ext cx="3938895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619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2386847" y="2875570"/>
                <a:ext cx="289226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6847" y="2875570"/>
                <a:ext cx="289226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1341956" y="2875570"/>
                <a:ext cx="1509897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956" y="2875570"/>
                <a:ext cx="1509897" cy="5040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4932040" y="2887183"/>
                <a:ext cx="166039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2887183"/>
                <a:ext cx="1660391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0"/>
              <p:cNvSpPr txBox="1">
                <a:spLocks noChangeArrowheads="1"/>
              </p:cNvSpPr>
              <p:nvPr/>
            </p:nvSpPr>
            <p:spPr bwMode="auto">
              <a:xfrm>
                <a:off x="4215212" y="3680114"/>
                <a:ext cx="256187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或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+mn-ea"/>
                  </a:rPr>
                  <a:t>0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5212" y="3680114"/>
                <a:ext cx="2561875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12500" b="-31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1473692" y="3716135"/>
                <a:ext cx="289226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692" y="3716135"/>
                <a:ext cx="289226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/>
      <p:bldP spid="29" grpId="0"/>
      <p:bldP spid="30" grpId="0"/>
      <p:bldP spid="35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9" y="5085184"/>
            <a:ext cx="2525266" cy="168687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964"/>
            <a:ext cx="9144000" cy="40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460"/>
            <a:ext cx="9144000" cy="505908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499992" y="198884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96136" y="5572227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7584" y="98072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1-8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858635" y="988711"/>
                <a:ext cx="4965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35" y="988711"/>
                <a:ext cx="496584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65744" y="1480303"/>
                <a:ext cx="644607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b="1" i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  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44" y="1480303"/>
                <a:ext cx="6446074" cy="491417"/>
              </a:xfrm>
              <a:prstGeom prst="rect">
                <a:avLst/>
              </a:prstGeom>
              <a:blipFill rotWithShape="0">
                <a:blip r:embed="rId4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655208" y="1982610"/>
                <a:ext cx="3159455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类似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08" y="1982610"/>
                <a:ext cx="3159455" cy="481863"/>
              </a:xfrm>
              <a:prstGeom prst="rect">
                <a:avLst/>
              </a:prstGeom>
              <a:blipFill rotWithShape="0"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88024" y="1992708"/>
                <a:ext cx="12887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992708"/>
                <a:ext cx="128875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3517139" y="4129002"/>
            <a:ext cx="1472294" cy="525242"/>
            <a:chOff x="3517139" y="4129002"/>
            <a:chExt cx="1472294" cy="525242"/>
          </a:xfrm>
        </p:grpSpPr>
        <p:sp>
          <p:nvSpPr>
            <p:cNvPr id="53" name="圆角矩形 52"/>
            <p:cNvSpPr/>
            <p:nvPr/>
          </p:nvSpPr>
          <p:spPr>
            <a:xfrm>
              <a:off x="3517139" y="4129002"/>
              <a:ext cx="1472294" cy="52524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562841" y="4136929"/>
                  <a:ext cx="1380891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841" y="4136929"/>
                  <a:ext cx="1380891" cy="4914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3445805" y="5361065"/>
            <a:ext cx="1543628" cy="527839"/>
            <a:chOff x="3445805" y="5361065"/>
            <a:chExt cx="1543628" cy="527839"/>
          </a:xfrm>
        </p:grpSpPr>
        <p:sp>
          <p:nvSpPr>
            <p:cNvPr id="56" name="圆角矩形 55"/>
            <p:cNvSpPr/>
            <p:nvPr/>
          </p:nvSpPr>
          <p:spPr>
            <a:xfrm>
              <a:off x="3517139" y="5363662"/>
              <a:ext cx="1472294" cy="52524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445805" y="5361065"/>
                  <a:ext cx="1543628" cy="4818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b="1" i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805" y="5361065"/>
                  <a:ext cx="1543628" cy="4818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0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圆角矩形标注 2"/>
          <p:cNvSpPr/>
          <p:nvPr/>
        </p:nvSpPr>
        <p:spPr>
          <a:xfrm>
            <a:off x="4873492" y="5934880"/>
            <a:ext cx="1656184" cy="360040"/>
          </a:xfrm>
          <a:prstGeom prst="wedgeRoundRectCallout">
            <a:avLst>
              <a:gd name="adj1" fmla="val -63546"/>
              <a:gd name="adj2" fmla="val -102311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的第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圆角矩形标注 30">
            <a:hlinkClick r:id="rId9" action="ppaction://hlinksldjump"/>
          </p:cNvPr>
          <p:cNvSpPr/>
          <p:nvPr/>
        </p:nvSpPr>
        <p:spPr>
          <a:xfrm>
            <a:off x="1691680" y="2924944"/>
            <a:ext cx="1656184" cy="360040"/>
          </a:xfrm>
          <a:prstGeom prst="wedgeRoundRectCallout">
            <a:avLst>
              <a:gd name="adj1" fmla="val 125498"/>
              <a:gd name="adj2" fmla="val 33340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的第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25396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 rot="5400000">
            <a:off x="3345858" y="621459"/>
            <a:ext cx="1068321" cy="776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43758"/>
            <a:ext cx="388138" cy="498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2507711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4005064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543945" y="3240281"/>
            <a:ext cx="861814" cy="612832"/>
          </a:xfrm>
          <a:prstGeom prst="round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4924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2928" y="2097261"/>
                <a:ext cx="29338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8" y="2097261"/>
                <a:ext cx="293381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78360" y="3223417"/>
                <a:ext cx="3500445" cy="1566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0" y="3223417"/>
                <a:ext cx="3500445" cy="15663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4050017" y="2096615"/>
                <a:ext cx="2892266" cy="497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0017" y="2096615"/>
                <a:ext cx="2892266" cy="4978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0" y="827848"/>
            <a:ext cx="8512433" cy="607410"/>
            <a:chOff x="-181901" y="-115842"/>
            <a:chExt cx="4298199" cy="873226"/>
          </a:xfrm>
        </p:grpSpPr>
        <p:sp>
          <p:nvSpPr>
            <p:cNvPr id="24" name="矩形 23"/>
            <p:cNvSpPr/>
            <p:nvPr/>
          </p:nvSpPr>
          <p:spPr>
            <a:xfrm>
              <a:off x="-181901" y="-63471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  <a:latin typeface="+mj-ea"/>
                  <a:ea typeface="+mj-ea"/>
                </a:rPr>
                <a:t>提高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27271" y="-115842"/>
                  <a:ext cx="3489027" cy="8732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3×3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13</m:t>
                          </m:r>
                        </m:sub>
                      </m:sSub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？</m:t>
                      </m:r>
                    </m:oMath>
                  </a14:m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71" y="-115842"/>
                  <a:ext cx="3489027" cy="8732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81272" y="1318952"/>
                <a:ext cx="393889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是相等的正数，求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=?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72" y="1318952"/>
                <a:ext cx="3938895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619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 30"/>
          <p:cNvSpPr/>
          <p:nvPr/>
        </p:nvSpPr>
        <p:spPr>
          <a:xfrm rot="5400000">
            <a:off x="5288131" y="2110403"/>
            <a:ext cx="595976" cy="435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3" idx="2"/>
          </p:cNvCxnSpPr>
          <p:nvPr/>
        </p:nvCxnSpPr>
        <p:spPr>
          <a:xfrm flipV="1">
            <a:off x="5803790" y="1868700"/>
            <a:ext cx="1242735" cy="459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920650" y="1437813"/>
                <a:ext cx="225175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sz="2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第一行转置</a:t>
                </a:r>
                <a:endParaRPr lang="zh-CN" altLang="en-US" sz="2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650" y="1437813"/>
                <a:ext cx="2251750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006516" y="3240281"/>
                <a:ext cx="3674596" cy="1566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16" y="3240281"/>
                <a:ext cx="3674596" cy="15663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006516" y="5073106"/>
                <a:ext cx="2952090" cy="118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16" y="5073106"/>
                <a:ext cx="2952090" cy="118231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046739" y="5056242"/>
                <a:ext cx="2837187" cy="13640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39" y="5056242"/>
                <a:ext cx="2837187" cy="13640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圆角矩形 39"/>
          <p:cNvSpPr/>
          <p:nvPr/>
        </p:nvSpPr>
        <p:spPr>
          <a:xfrm>
            <a:off x="4419436" y="4903080"/>
            <a:ext cx="861814" cy="612832"/>
          </a:xfrm>
          <a:prstGeom prst="round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056396" y="5415571"/>
                <a:ext cx="1835310" cy="497380"/>
              </a:xfrm>
              <a:prstGeom prst="rect">
                <a:avLst/>
              </a:prstGeom>
              <a:ln>
                <a:solidFill>
                  <a:srgbClr val="FF33CC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396" y="5415571"/>
                <a:ext cx="1835310" cy="49738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031294" y="2585950"/>
                <a:ext cx="196139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或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+mn-ea"/>
                  </a:rPr>
                  <a:t>0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1294" y="2585950"/>
                <a:ext cx="1961391" cy="492443"/>
              </a:xfrm>
              <a:prstGeom prst="rect">
                <a:avLst/>
              </a:prstGeom>
              <a:blipFill rotWithShape="0">
                <a:blip r:embed="rId14"/>
                <a:stretch>
                  <a:fillRect t="-11111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7" grpId="0"/>
      <p:bldP spid="31" grpId="0" animBg="1"/>
      <p:bldP spid="33" grpId="0"/>
      <p:bldP spid="34" grpId="0"/>
      <p:bldP spid="38" grpId="0"/>
      <p:bldP spid="39" grpId="0" animBg="1"/>
      <p:bldP spid="4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4924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827848"/>
            <a:ext cx="8512433" cy="607410"/>
            <a:chOff x="-181901" y="-115842"/>
            <a:chExt cx="4298199" cy="873226"/>
          </a:xfrm>
        </p:grpSpPr>
        <p:sp>
          <p:nvSpPr>
            <p:cNvPr id="24" name="矩形 23"/>
            <p:cNvSpPr/>
            <p:nvPr/>
          </p:nvSpPr>
          <p:spPr>
            <a:xfrm>
              <a:off x="-181901" y="-63471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  <a:latin typeface="+mj-ea"/>
                  <a:ea typeface="+mj-ea"/>
                </a:rPr>
                <a:t>提高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27271" y="-115842"/>
                  <a:ext cx="3489027" cy="8732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3×3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13</m:t>
                          </m:r>
                        </m:sub>
                      </m:sSub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？</m:t>
                      </m:r>
                    </m:oMath>
                  </a14:m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71" y="-115842"/>
                  <a:ext cx="3489027" cy="8732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81272" y="1318952"/>
                <a:ext cx="393889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是相等的正数，求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=?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72" y="1318952"/>
                <a:ext cx="3938895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619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100463" y="3181052"/>
                <a:ext cx="1835310" cy="497380"/>
              </a:xfrm>
              <a:prstGeom prst="rect">
                <a:avLst/>
              </a:prstGeom>
              <a:ln>
                <a:solidFill>
                  <a:srgbClr val="FF33CC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3" y="3181052"/>
                <a:ext cx="1835310" cy="4973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"/>
              <p:cNvSpPr txBox="1">
                <a:spLocks noChangeArrowheads="1"/>
              </p:cNvSpPr>
              <p:nvPr/>
            </p:nvSpPr>
            <p:spPr bwMode="auto">
              <a:xfrm>
                <a:off x="4050017" y="2096615"/>
                <a:ext cx="2892266" cy="497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0017" y="2096615"/>
                <a:ext cx="2892266" cy="4978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圆角矩形 42"/>
          <p:cNvSpPr/>
          <p:nvPr/>
        </p:nvSpPr>
        <p:spPr>
          <a:xfrm rot="5400000">
            <a:off x="5288131" y="2110403"/>
            <a:ext cx="595976" cy="435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5" idx="2"/>
          </p:cNvCxnSpPr>
          <p:nvPr/>
        </p:nvCxnSpPr>
        <p:spPr>
          <a:xfrm flipV="1">
            <a:off x="5803790" y="1868700"/>
            <a:ext cx="1150947" cy="459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920649" y="1437813"/>
                <a:ext cx="206817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sz="2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第一行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转置</a:t>
                </a: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649" y="1437813"/>
                <a:ext cx="2068175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294" t="-8451" r="-3235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10"/>
              <p:cNvSpPr txBox="1">
                <a:spLocks noChangeArrowheads="1"/>
              </p:cNvSpPr>
              <p:nvPr/>
            </p:nvSpPr>
            <p:spPr bwMode="auto">
              <a:xfrm>
                <a:off x="4174034" y="3135467"/>
                <a:ext cx="2892266" cy="497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bSup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4034" y="3135467"/>
                <a:ext cx="2892266" cy="4978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2935773" y="3704835"/>
                <a:ext cx="4340915" cy="1151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=[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5773" y="3704835"/>
                <a:ext cx="4340915" cy="11514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0"/>
              <p:cNvSpPr txBox="1">
                <a:spLocks noChangeArrowheads="1"/>
              </p:cNvSpPr>
              <p:nvPr/>
            </p:nvSpPr>
            <p:spPr bwMode="auto">
              <a:xfrm>
                <a:off x="3355366" y="4885627"/>
                <a:ext cx="3147756" cy="50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5366" y="4885627"/>
                <a:ext cx="3147756" cy="50940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"/>
              <p:cNvSpPr txBox="1">
                <a:spLocks noChangeArrowheads="1"/>
              </p:cNvSpPr>
              <p:nvPr/>
            </p:nvSpPr>
            <p:spPr bwMode="auto">
              <a:xfrm>
                <a:off x="3355366" y="5515875"/>
                <a:ext cx="2585240" cy="50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3</m:t>
                      </m:r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5366" y="5515875"/>
                <a:ext cx="2585240" cy="5094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962928" y="2097261"/>
                <a:ext cx="29338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8" y="2097261"/>
                <a:ext cx="293381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0"/>
              <p:cNvSpPr txBox="1">
                <a:spLocks noChangeArrowheads="1"/>
              </p:cNvSpPr>
              <p:nvPr/>
            </p:nvSpPr>
            <p:spPr bwMode="auto">
              <a:xfrm>
                <a:off x="1031294" y="2585950"/>
                <a:ext cx="196139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或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+mn-ea"/>
                  </a:rPr>
                  <a:t>0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1294" y="2585950"/>
                <a:ext cx="1961391" cy="492443"/>
              </a:xfrm>
              <a:prstGeom prst="rect">
                <a:avLst/>
              </a:prstGeom>
              <a:blipFill rotWithShape="0">
                <a:blip r:embed="rId14"/>
                <a:stretch>
                  <a:fillRect t="-11111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10"/>
              <p:cNvSpPr txBox="1">
                <a:spLocks noChangeArrowheads="1"/>
              </p:cNvSpPr>
              <p:nvPr/>
            </p:nvSpPr>
            <p:spPr bwMode="auto">
              <a:xfrm>
                <a:off x="3260220" y="6070898"/>
                <a:ext cx="324290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&gt;0⇒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=1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220" y="6070898"/>
                <a:ext cx="3242901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/>
          <p:cNvSpPr/>
          <p:nvPr/>
        </p:nvSpPr>
        <p:spPr>
          <a:xfrm>
            <a:off x="6230105" y="5653622"/>
            <a:ext cx="273016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0"/>
              <p:cNvSpPr txBox="1">
                <a:spLocks noChangeArrowheads="1"/>
              </p:cNvSpPr>
              <p:nvPr/>
            </p:nvSpPr>
            <p:spPr bwMode="auto">
              <a:xfrm>
                <a:off x="6366613" y="5515875"/>
                <a:ext cx="2245343" cy="934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6613" y="5515875"/>
                <a:ext cx="2245343" cy="93410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47" grpId="0"/>
      <p:bldP spid="48" grpId="0"/>
      <p:bldP spid="49" grpId="0"/>
      <p:bldP spid="52" grpId="0"/>
      <p:bldP spid="53" grpId="0"/>
      <p:bldP spid="9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4924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2928" y="2097261"/>
                <a:ext cx="324319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8" y="2097261"/>
                <a:ext cx="324319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755576" y="3444662"/>
                <a:ext cx="2892266" cy="497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两边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取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行列式可得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444662"/>
                <a:ext cx="2892266" cy="497893"/>
              </a:xfrm>
              <a:prstGeom prst="rect">
                <a:avLst/>
              </a:prstGeom>
              <a:blipFill rotWithShape="0">
                <a:blip r:embed="rId5"/>
                <a:stretch>
                  <a:fillRect t="-9756" r="-1477" b="-304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633751" y="845542"/>
            <a:ext cx="6398458" cy="494369"/>
            <a:chOff x="-181901" y="-66238"/>
            <a:chExt cx="3230786" cy="710715"/>
          </a:xfrm>
        </p:grpSpPr>
        <p:sp>
          <p:nvSpPr>
            <p:cNvPr id="24" name="矩形 23"/>
            <p:cNvSpPr/>
            <p:nvPr/>
          </p:nvSpPr>
          <p:spPr>
            <a:xfrm>
              <a:off x="-181901" y="-63471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  <a:latin typeface="+mj-ea"/>
                  <a:ea typeface="+mj-ea"/>
                </a:rPr>
                <a:t>提高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5.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562213" y="-66238"/>
                  <a:ext cx="2486672" cy="7079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=0,</m:t>
                      </m:r>
                    </m:oMath>
                  </a14:m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3" y="-66238"/>
                  <a:ext cx="2486672" cy="7079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4" t="-11250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763688" y="1403865"/>
                <a:ext cx="393889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证明：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不可逆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03865"/>
                <a:ext cx="393889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5609880" y="2092061"/>
                <a:ext cx="196510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9880" y="2092061"/>
                <a:ext cx="1965101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4067945" y="2103971"/>
                <a:ext cx="187220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5" y="2103971"/>
                <a:ext cx="1872208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2400864" y="2758688"/>
                <a:ext cx="200603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864" y="2758688"/>
                <a:ext cx="200603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0"/>
              <p:cNvSpPr txBox="1">
                <a:spLocks noChangeArrowheads="1"/>
              </p:cNvSpPr>
              <p:nvPr/>
            </p:nvSpPr>
            <p:spPr bwMode="auto">
              <a:xfrm>
                <a:off x="2555776" y="4750244"/>
                <a:ext cx="459548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4750244"/>
                <a:ext cx="459548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2201708" y="4100178"/>
                <a:ext cx="366643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708" y="4100178"/>
                <a:ext cx="366643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2646497" y="5488584"/>
                <a:ext cx="226683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6497" y="5488584"/>
                <a:ext cx="2266831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4518706" y="5507110"/>
                <a:ext cx="455385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600" dirty="0" smtClean="0">
                    <a:ea typeface="+mn-ea"/>
                  </a:rPr>
                  <a:t>否则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m:rPr>
                        <m:nor/>
                      </m:rPr>
                      <a:rPr lang="zh-CN" altLang="en-US" sz="26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矛盾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8706" y="5507110"/>
                <a:ext cx="4553858" cy="492443"/>
              </a:xfrm>
              <a:prstGeom prst="rect">
                <a:avLst/>
              </a:prstGeom>
              <a:blipFill rotWithShape="0">
                <a:blip r:embed="rId14"/>
                <a:stretch>
                  <a:fillRect l="-2410" t="-9877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2643188" y="1337986"/>
            <a:ext cx="4161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29819" y="9366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矛盾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2734448" y="6108295"/>
                <a:ext cx="459548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+mn-ea"/>
                  </a:rPr>
                  <a:t>,</a:t>
                </a:r>
                <a:r>
                  <a:rPr lang="en-US" altLang="zh-CN" sz="2600" dirty="0"/>
                  <a:t> </a:t>
                </a:r>
                <a:r>
                  <a:rPr lang="zh-CN" altLang="en-US" sz="2600" dirty="0" smtClean="0">
                    <a:latin typeface="+mn-ea"/>
                    <a:ea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不可逆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4448" y="6108295"/>
                <a:ext cx="4595480" cy="492443"/>
              </a:xfrm>
              <a:prstGeom prst="rect">
                <a:avLst/>
              </a:prstGeom>
              <a:blipFill rotWithShape="0">
                <a:blip r:embed="rId15"/>
                <a:stretch>
                  <a:fillRect t="-13580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6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/>
      <p:bldP spid="29" grpId="0"/>
      <p:bldP spid="30" grpId="0"/>
      <p:bldP spid="35" grpId="0"/>
      <p:bldP spid="36" grpId="0"/>
      <p:bldP spid="18" grpId="0"/>
      <p:bldP spid="21" grpId="0"/>
      <p:bldP spid="5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5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077468" y="1719116"/>
                <a:ext cx="2913682" cy="826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468" y="1719116"/>
                <a:ext cx="2913682" cy="8268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1167579" y="2722247"/>
                <a:ext cx="289226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𝑃𝑄</m:t>
                    </m:r>
                  </m:oMath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579" y="2722247"/>
                <a:ext cx="2892266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250" b="-3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-245364" y="546103"/>
            <a:ext cx="2483768" cy="492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提高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题 </a:t>
            </a: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6.</a:t>
            </a:r>
            <a:endParaRPr lang="zh-CN" altLang="en-US" sz="2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78577" y="1017028"/>
                <a:ext cx="741085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非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奇异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+mn-ea"/>
                  </a:rPr>
                  <a:t>元列向量，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+mn-ea"/>
                  </a:rPr>
                  <a:t>为常数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7" y="1017028"/>
                <a:ext cx="7410852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96520" y="3318651"/>
                <a:ext cx="525658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</m:d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证明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𝛼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0" y="3318651"/>
                <a:ext cx="525658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5057108" y="1723966"/>
                <a:ext cx="2130840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08" y="1723966"/>
                <a:ext cx="2130840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2613712" y="4084252"/>
                <a:ext cx="5937074" cy="826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600" dirty="0">
                                    <a:latin typeface="+mn-ea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12" y="4084252"/>
                <a:ext cx="5937074" cy="8268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271616" y="5052724"/>
                <a:ext cx="335630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600" dirty="0">
                                    <a:latin typeface="+mn-ea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16" y="5052724"/>
                <a:ext cx="3356303" cy="804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4468897" y="5408316"/>
            <a:ext cx="2757388" cy="701846"/>
            <a:chOff x="2028305" y="4873359"/>
            <a:chExt cx="2717754" cy="1665901"/>
          </a:xfrm>
        </p:grpSpPr>
        <p:grpSp>
          <p:nvGrpSpPr>
            <p:cNvPr id="38" name="组合 37"/>
            <p:cNvGrpSpPr/>
            <p:nvPr/>
          </p:nvGrpSpPr>
          <p:grpSpPr>
            <a:xfrm>
              <a:off x="2028305" y="4873359"/>
              <a:ext cx="2381169" cy="1496873"/>
              <a:chOff x="2024219" y="4913363"/>
              <a:chExt cx="2381169" cy="1496873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2024219" y="4913363"/>
                <a:ext cx="2063189" cy="107384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4014550" y="5917085"/>
                <a:ext cx="390838" cy="4931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4438282" y="6169928"/>
                  <a:ext cx="307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282" y="6169928"/>
                  <a:ext cx="30777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608" r="-1960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圆角矩形 44"/>
          <p:cNvSpPr/>
          <p:nvPr/>
        </p:nvSpPr>
        <p:spPr>
          <a:xfrm rot="5400000">
            <a:off x="3910890" y="4871143"/>
            <a:ext cx="392968" cy="727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693303" y="6079633"/>
                <a:ext cx="4429033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03" y="6079633"/>
                <a:ext cx="4429033" cy="5439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627919" y="4149080"/>
            <a:ext cx="824401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64156" y="4497698"/>
            <a:ext cx="2410407" cy="413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00982" y="4462226"/>
            <a:ext cx="1848050" cy="413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5" grpId="0"/>
      <p:bldP spid="26" grpId="0"/>
      <p:bldP spid="32" grpId="0"/>
      <p:bldP spid="33" grpId="0"/>
      <p:bldP spid="34" grpId="0"/>
      <p:bldP spid="45" grpId="0" animBg="1"/>
      <p:bldP spid="47" grpId="0"/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5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77468" y="1719116"/>
                <a:ext cx="2736838" cy="826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468" y="1719116"/>
                <a:ext cx="2736838" cy="8268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1167579" y="2722247"/>
                <a:ext cx="289226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𝑃𝑄</m:t>
                    </m:r>
                  </m:oMath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579" y="2722247"/>
                <a:ext cx="2892266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250" b="-3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-245364" y="546103"/>
            <a:ext cx="2483768" cy="492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提高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题 </a:t>
            </a: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6.</a:t>
            </a:r>
            <a:endParaRPr lang="zh-CN" altLang="en-US" sz="2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78577" y="1017028"/>
                <a:ext cx="741085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非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奇异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+mn-ea"/>
                  </a:rPr>
                  <a:t>元列向量，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+mn-ea"/>
                  </a:rPr>
                  <a:t>为常数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7" y="1017028"/>
                <a:ext cx="7410852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96520" y="3318651"/>
                <a:ext cx="525658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</m:d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证明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𝛼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0" y="3318651"/>
                <a:ext cx="525658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057108" y="1723966"/>
                <a:ext cx="1958421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08" y="1723966"/>
                <a:ext cx="1958421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167579" y="4074101"/>
                <a:ext cx="4429033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79" y="4074101"/>
                <a:ext cx="4429033" cy="5439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240791" y="4077705"/>
                <a:ext cx="3549476" cy="543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91" y="4077705"/>
                <a:ext cx="3549476" cy="5439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1527962" y="1504689"/>
            <a:ext cx="2683998" cy="47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333813" y="1597948"/>
                <a:ext cx="1244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3" y="1597948"/>
                <a:ext cx="1244508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578321" y="4632123"/>
                <a:ext cx="332658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2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又由</a:t>
                </a:r>
                <a:r>
                  <a:rPr lang="en-US" altLang="zh-CN" sz="22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</m:oMath>
                </a14:m>
                <a:r>
                  <a:rPr lang="en-US" altLang="zh-CN" sz="22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</m:d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zh-CN" altLang="en-US" sz="2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21" y="4632123"/>
                <a:ext cx="3326588" cy="430887"/>
              </a:xfrm>
              <a:prstGeom prst="rect">
                <a:avLst/>
              </a:prstGeom>
              <a:blipFill rotWithShape="0">
                <a:blip r:embed="rId12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673944" y="5221840"/>
                <a:ext cx="323096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 smtClean="0">
                            <a:latin typeface="Cambria Math" panose="02040503050406030204" pitchFamily="18" charset="0"/>
                            <a:ea typeface="+mn-ea"/>
                          </a:rPr>
                          <m:t>𝑃𝑄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≠0⇔</m:t>
                    </m:r>
                  </m:oMath>
                </a14:m>
                <a:r>
                  <a:rPr lang="en-US" altLang="zh-CN" sz="2600" b="0" i="0" dirty="0" smtClean="0">
                    <a:latin typeface="+mj-lt"/>
                    <a:ea typeface="+mn-ea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</m:oMath>
                </a14:m>
                <a:r>
                  <a:rPr lang="en-US" altLang="zh-CN" sz="2600" b="0" i="0" dirty="0" smtClean="0">
                    <a:latin typeface="+mj-lt"/>
                    <a:ea typeface="+mn-ea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944" y="5221840"/>
                <a:ext cx="3230965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846779" y="5988009"/>
                <a:ext cx="5943488" cy="543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ea typeface="+mn-ea"/>
                  </a:rPr>
                  <a:t>综上</a:t>
                </a:r>
                <a14:m>
                  <m:oMath xmlns:m="http://schemas.openxmlformats.org/officeDocument/2006/math">
                    <m:r>
                      <a:rPr lang="zh-CN" altLang="en-US" sz="2600" b="0" i="1" smtClean="0">
                        <a:latin typeface="Cambria Math" panose="02040503050406030204" pitchFamily="18" charset="0"/>
                        <a:ea typeface="+mn-ea"/>
                      </a:rPr>
                      <m:t>所述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可逆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79" y="5988009"/>
                <a:ext cx="5943488" cy="543995"/>
              </a:xfrm>
              <a:prstGeom prst="rect">
                <a:avLst/>
              </a:prstGeom>
              <a:blipFill rotWithShape="0">
                <a:blip r:embed="rId14"/>
                <a:stretch>
                  <a:fillRect l="-1846" t="-3333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90382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245364" y="546103"/>
            <a:ext cx="2483768" cy="492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提高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题 </a:t>
            </a: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7.</a:t>
            </a:r>
            <a:endParaRPr lang="zh-CN" altLang="en-US" sz="2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09907" y="1132610"/>
                <a:ext cx="819398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同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方阵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𝐴𝐵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𝐶𝐴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600" b="0" dirty="0" smtClean="0"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7" y="1132610"/>
                <a:ext cx="8193986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670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15087" y="1844824"/>
                <a:ext cx="41924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7" y="1844824"/>
                <a:ext cx="419243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667083" y="1844824"/>
                <a:ext cx="268709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83" y="1844824"/>
                <a:ext cx="268709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45996" y="2684119"/>
                <a:ext cx="323096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6" y="2684119"/>
                <a:ext cx="323096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539158" y="2337267"/>
                <a:ext cx="224914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𝑬𝑩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58" y="2337267"/>
                <a:ext cx="224914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213110" y="3497529"/>
                <a:ext cx="410253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110" y="3497529"/>
                <a:ext cx="410253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165106" y="3497529"/>
                <a:ext cx="268709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06" y="3497529"/>
                <a:ext cx="268709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144019" y="4336824"/>
                <a:ext cx="323096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19" y="4336824"/>
                <a:ext cx="32309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037181" y="3989972"/>
                <a:ext cx="21962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𝑪𝑨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181" y="3989972"/>
                <a:ext cx="2196242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772075" y="4929897"/>
                <a:ext cx="201622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综上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75" y="4929897"/>
                <a:ext cx="2016224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298931" y="5411971"/>
                <a:ext cx="504541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31" y="5411971"/>
                <a:ext cx="5045419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004866" y="5955362"/>
                <a:ext cx="432048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66" y="5955362"/>
                <a:ext cx="4320480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62705" y="4921582"/>
                <a:ext cx="3760991" cy="43088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705" y="4921582"/>
                <a:ext cx="376099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3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7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0" grpId="0"/>
      <p:bldP spid="21" grpId="0"/>
      <p:bldP spid="21" grpId="1"/>
      <p:bldP spid="22" grpId="0"/>
      <p:bldP spid="33" grpId="0"/>
      <p:bldP spid="34" grpId="0"/>
      <p:bldP spid="35" grpId="0"/>
      <p:bldP spid="35" grpId="1"/>
      <p:bldP spid="36" grpId="0"/>
      <p:bldP spid="37" grpId="0"/>
      <p:bldP spid="38" grpId="0"/>
      <p:bldP spid="39" grpId="0" animBg="1"/>
      <p:bldP spid="3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</TotalTime>
  <Words>1168</Words>
  <Application>Microsoft Office PowerPoint</Application>
  <PresentationFormat>全屏显示(4:3)</PresentationFormat>
  <Paragraphs>295</Paragraphs>
  <Slides>35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知识点总结（后半部分）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714</cp:revision>
  <dcterms:modified xsi:type="dcterms:W3CDTF">2019-03-26T07:53:49Z</dcterms:modified>
</cp:coreProperties>
</file>