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8"/>
  </p:notesMasterIdLst>
  <p:sldIdLst>
    <p:sldId id="429" r:id="rId2"/>
    <p:sldId id="434" r:id="rId3"/>
    <p:sldId id="704" r:id="rId4"/>
    <p:sldId id="512" r:id="rId5"/>
    <p:sldId id="652" r:id="rId6"/>
    <p:sldId id="690" r:id="rId7"/>
    <p:sldId id="689" r:id="rId8"/>
    <p:sldId id="651" r:id="rId9"/>
    <p:sldId id="653" r:id="rId10"/>
    <p:sldId id="691" r:id="rId11"/>
    <p:sldId id="654" r:id="rId12"/>
    <p:sldId id="657" r:id="rId13"/>
    <p:sldId id="659" r:id="rId14"/>
    <p:sldId id="682" r:id="rId15"/>
    <p:sldId id="681" r:id="rId16"/>
    <p:sldId id="658" r:id="rId17"/>
    <p:sldId id="700" r:id="rId18"/>
    <p:sldId id="660" r:id="rId19"/>
    <p:sldId id="661" r:id="rId20"/>
    <p:sldId id="693" r:id="rId21"/>
    <p:sldId id="663" r:id="rId22"/>
    <p:sldId id="664" r:id="rId23"/>
    <p:sldId id="665" r:id="rId24"/>
    <p:sldId id="662" r:id="rId25"/>
    <p:sldId id="666" r:id="rId26"/>
    <p:sldId id="669" r:id="rId27"/>
    <p:sldId id="668" r:id="rId28"/>
    <p:sldId id="694" r:id="rId29"/>
    <p:sldId id="675" r:id="rId30"/>
    <p:sldId id="667" r:id="rId31"/>
    <p:sldId id="670" r:id="rId32"/>
    <p:sldId id="671" r:id="rId33"/>
    <p:sldId id="672" r:id="rId34"/>
    <p:sldId id="673" r:id="rId35"/>
    <p:sldId id="674" r:id="rId36"/>
    <p:sldId id="676" r:id="rId37"/>
    <p:sldId id="677" r:id="rId38"/>
    <p:sldId id="678" r:id="rId39"/>
    <p:sldId id="679" r:id="rId40"/>
    <p:sldId id="680" r:id="rId41"/>
    <p:sldId id="683" r:id="rId42"/>
    <p:sldId id="698" r:id="rId43"/>
    <p:sldId id="684" r:id="rId44"/>
    <p:sldId id="703" r:id="rId45"/>
    <p:sldId id="685" r:id="rId46"/>
    <p:sldId id="686" r:id="rId47"/>
    <p:sldId id="687" r:id="rId48"/>
    <p:sldId id="688" r:id="rId49"/>
    <p:sldId id="398" r:id="rId50"/>
    <p:sldId id="624" r:id="rId51"/>
    <p:sldId id="596" r:id="rId52"/>
    <p:sldId id="623" r:id="rId53"/>
    <p:sldId id="598" r:id="rId54"/>
    <p:sldId id="453" r:id="rId55"/>
    <p:sldId id="701" r:id="rId56"/>
    <p:sldId id="702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FF"/>
    <a:srgbClr val="CDC6A9"/>
    <a:srgbClr val="FF9900"/>
    <a:srgbClr val="FF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6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8.jpe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1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4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86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5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5" Type="http://schemas.openxmlformats.org/officeDocument/2006/relationships/image" Target="../media/image6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8.jpeg"/><Relationship Id="rId7" Type="http://schemas.openxmlformats.org/officeDocument/2006/relationships/image" Target="../media/image611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51.png"/><Relationship Id="rId9" Type="http://schemas.openxmlformats.org/officeDocument/2006/relationships/image" Target="../media/image6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550.png"/><Relationship Id="rId3" Type="http://schemas.openxmlformats.org/officeDocument/2006/relationships/image" Target="../media/image541.png"/><Relationship Id="rId7" Type="http://schemas.openxmlformats.org/officeDocument/2006/relationships/image" Target="../media/image540.png"/><Relationship Id="rId12" Type="http://schemas.openxmlformats.org/officeDocument/2006/relationships/image" Target="../media/image10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2.png"/><Relationship Id="rId11" Type="http://schemas.openxmlformats.org/officeDocument/2006/relationships/image" Target="../media/image100.png"/><Relationship Id="rId5" Type="http://schemas.openxmlformats.org/officeDocument/2006/relationships/image" Target="../media/image97.png"/><Relationship Id="rId15" Type="http://schemas.openxmlformats.org/officeDocument/2006/relationships/image" Target="../media/image62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40.wmf"/><Relationship Id="rId14" Type="http://schemas.openxmlformats.org/officeDocument/2006/relationships/image" Target="../media/image6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10" Type="http://schemas.openxmlformats.org/officeDocument/2006/relationships/image" Target="../media/image8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2.png"/><Relationship Id="rId11" Type="http://schemas.openxmlformats.org/officeDocument/2006/relationships/image" Target="../media/image710.png"/><Relationship Id="rId5" Type="http://schemas.openxmlformats.org/officeDocument/2006/relationships/image" Target="../media/image700.png"/><Relationship Id="rId10" Type="http://schemas.openxmlformats.org/officeDocument/2006/relationships/image" Target="../media/image722.png"/><Relationship Id="rId4" Type="http://schemas.openxmlformats.org/officeDocument/2006/relationships/image" Target="../media/image692.png"/><Relationship Id="rId9" Type="http://schemas.openxmlformats.org/officeDocument/2006/relationships/image" Target="../media/image6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642.png"/><Relationship Id="rId7" Type="http://schemas.openxmlformats.org/officeDocument/2006/relationships/image" Target="../media/image82.png"/><Relationship Id="rId12" Type="http://schemas.openxmlformats.org/officeDocument/2006/relationships/image" Target="../media/image10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105.png"/><Relationship Id="rId5" Type="http://schemas.openxmlformats.org/officeDocument/2006/relationships/image" Target="../media/image102.png"/><Relationship Id="rId10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720.png"/><Relationship Id="rId4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63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5" Type="http://schemas.openxmlformats.org/officeDocument/2006/relationships/image" Target="../media/image121.png"/><Relationship Id="rId4" Type="http://schemas.openxmlformats.org/officeDocument/2006/relationships/image" Target="../media/image5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87.png"/><Relationship Id="rId7" Type="http://schemas.openxmlformats.org/officeDocument/2006/relationships/image" Target="../media/image100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040.png"/><Relationship Id="rId5" Type="http://schemas.openxmlformats.org/officeDocument/2006/relationships/image" Target="../media/image126.png"/><Relationship Id="rId10" Type="http://schemas.openxmlformats.org/officeDocument/2006/relationships/image" Target="../media/image128.png"/><Relationship Id="rId4" Type="http://schemas.openxmlformats.org/officeDocument/2006/relationships/image" Target="../media/image125.png"/><Relationship Id="rId9" Type="http://schemas.openxmlformats.org/officeDocument/2006/relationships/image" Target="../media/image10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88.png"/><Relationship Id="rId7" Type="http://schemas.openxmlformats.org/officeDocument/2006/relationships/image" Target="../media/image13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120.png"/><Relationship Id="rId4" Type="http://schemas.openxmlformats.org/officeDocument/2006/relationships/image" Target="../media/image1060.png"/><Relationship Id="rId9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8.png"/><Relationship Id="rId7" Type="http://schemas.openxmlformats.org/officeDocument/2006/relationships/image" Target="../media/image1170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831.png"/><Relationship Id="rId5" Type="http://schemas.openxmlformats.org/officeDocument/2006/relationships/image" Target="../media/image1150.png"/><Relationship Id="rId10" Type="http://schemas.openxmlformats.org/officeDocument/2006/relationships/image" Target="../media/image143.png"/><Relationship Id="rId4" Type="http://schemas.openxmlformats.org/officeDocument/2006/relationships/image" Target="../media/image139.png"/><Relationship Id="rId9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7" Type="http://schemas.openxmlformats.org/officeDocument/2006/relationships/image" Target="../media/image125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145.png"/><Relationship Id="rId7" Type="http://schemas.openxmlformats.org/officeDocument/2006/relationships/image" Target="../media/image147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0.png"/><Relationship Id="rId5" Type="http://schemas.openxmlformats.org/officeDocument/2006/relationships/image" Target="../media/image146.png"/><Relationship Id="rId4" Type="http://schemas.openxmlformats.org/officeDocument/2006/relationships/image" Target="../media/image1270.png"/><Relationship Id="rId9" Type="http://schemas.openxmlformats.org/officeDocument/2006/relationships/image" Target="../media/image13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1340.png"/><Relationship Id="rId7" Type="http://schemas.openxmlformats.org/officeDocument/2006/relationships/image" Target="../media/image149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0.png"/><Relationship Id="rId5" Type="http://schemas.openxmlformats.org/officeDocument/2006/relationships/image" Target="../media/image62.png"/><Relationship Id="rId4" Type="http://schemas.openxmlformats.org/officeDocument/2006/relationships/image" Target="../media/image13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3" Type="http://schemas.openxmlformats.org/officeDocument/2006/relationships/image" Target="../media/image1400.png"/><Relationship Id="rId7" Type="http://schemas.openxmlformats.org/officeDocument/2006/relationships/image" Target="../media/image144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11" Type="http://schemas.openxmlformats.org/officeDocument/2006/relationships/image" Target="../media/image156.png"/><Relationship Id="rId5" Type="http://schemas.openxmlformats.org/officeDocument/2006/relationships/image" Target="../media/image1420.png"/><Relationship Id="rId10" Type="http://schemas.openxmlformats.org/officeDocument/2006/relationships/image" Target="../media/image155.png"/><Relationship Id="rId4" Type="http://schemas.openxmlformats.org/officeDocument/2006/relationships/image" Target="../media/image152.png"/><Relationship Id="rId9" Type="http://schemas.openxmlformats.org/officeDocument/2006/relationships/image" Target="../media/image1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0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0.png"/><Relationship Id="rId7" Type="http://schemas.openxmlformats.org/officeDocument/2006/relationships/image" Target="../media/image1560.png"/><Relationship Id="rId12" Type="http://schemas.openxmlformats.org/officeDocument/2006/relationships/image" Target="../media/image16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0.png"/><Relationship Id="rId11" Type="http://schemas.openxmlformats.org/officeDocument/2006/relationships/image" Target="../media/image160.png"/><Relationship Id="rId5" Type="http://schemas.openxmlformats.org/officeDocument/2006/relationships/image" Target="../media/image1540.png"/><Relationship Id="rId10" Type="http://schemas.openxmlformats.org/officeDocument/2006/relationships/image" Target="../media/image159.png"/><Relationship Id="rId4" Type="http://schemas.openxmlformats.org/officeDocument/2006/relationships/image" Target="../media/image1530.png"/><Relationship Id="rId9" Type="http://schemas.openxmlformats.org/officeDocument/2006/relationships/image" Target="../media/image1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930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2.png"/><Relationship Id="rId3" Type="http://schemas.openxmlformats.org/officeDocument/2006/relationships/image" Target="../media/image172.png"/><Relationship Id="rId7" Type="http://schemas.openxmlformats.org/officeDocument/2006/relationships/image" Target="../media/image88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1730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3" Type="http://schemas.openxmlformats.org/officeDocument/2006/relationships/image" Target="../media/image410.png"/><Relationship Id="rId7" Type="http://schemas.openxmlformats.org/officeDocument/2006/relationships/image" Target="../media/image8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4.png"/><Relationship Id="rId5" Type="http://schemas.openxmlformats.org/officeDocument/2006/relationships/image" Target="../media/image612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9.png"/><Relationship Id="rId3" Type="http://schemas.openxmlformats.org/officeDocument/2006/relationships/image" Target="../media/image91.png"/><Relationship Id="rId7" Type="http://schemas.openxmlformats.org/officeDocument/2006/relationships/image" Target="../media/image185.png"/><Relationship Id="rId12" Type="http://schemas.openxmlformats.org/officeDocument/2006/relationships/image" Target="../media/image188.png"/><Relationship Id="rId2" Type="http://schemas.openxmlformats.org/officeDocument/2006/relationships/image" Target="../media/image9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7.png"/><Relationship Id="rId5" Type="http://schemas.openxmlformats.org/officeDocument/2006/relationships/image" Target="../media/image174.png"/><Relationship Id="rId10" Type="http://schemas.openxmlformats.org/officeDocument/2006/relationships/image" Target="../media/image183.png"/><Relationship Id="rId4" Type="http://schemas.openxmlformats.org/officeDocument/2006/relationships/image" Target="../media/image92.png"/><Relationship Id="rId9" Type="http://schemas.openxmlformats.org/officeDocument/2006/relationships/image" Target="../media/image92.jpeg"/><Relationship Id="rId1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95.png"/><Relationship Id="rId7" Type="http://schemas.openxmlformats.org/officeDocument/2006/relationships/image" Target="../media/image71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3.png"/><Relationship Id="rId11" Type="http://schemas.openxmlformats.org/officeDocument/2006/relationships/image" Target="../media/image10.jpeg"/><Relationship Id="rId5" Type="http://schemas.openxmlformats.org/officeDocument/2006/relationships/image" Target="../media/image650.png"/><Relationship Id="rId10" Type="http://schemas.openxmlformats.org/officeDocument/2006/relationships/image" Target="../media/image197.png"/><Relationship Id="rId4" Type="http://schemas.openxmlformats.org/officeDocument/2006/relationships/image" Target="../media/image62.png"/><Relationship Id="rId9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93.png"/><Relationship Id="rId7" Type="http://schemas.openxmlformats.org/officeDocument/2006/relationships/image" Target="../media/image900.png"/><Relationship Id="rId12" Type="http://schemas.openxmlformats.org/officeDocument/2006/relationships/image" Target="../media/image950.png"/><Relationship Id="rId2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1.png"/><Relationship Id="rId11" Type="http://schemas.openxmlformats.org/officeDocument/2006/relationships/image" Target="../media/image10.jpeg"/><Relationship Id="rId5" Type="http://schemas.openxmlformats.org/officeDocument/2006/relationships/image" Target="../media/image880.png"/><Relationship Id="rId10" Type="http://schemas.openxmlformats.org/officeDocument/2006/relationships/image" Target="../media/image931.png"/><Relationship Id="rId4" Type="http://schemas.openxmlformats.org/officeDocument/2006/relationships/image" Target="../media/image62.png"/><Relationship Id="rId9" Type="http://schemas.openxmlformats.org/officeDocument/2006/relationships/image" Target="../media/image9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7" Type="http://schemas.openxmlformats.org/officeDocument/2006/relationships/image" Target="../media/image122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48.png"/><Relationship Id="rId4" Type="http://schemas.openxmlformats.org/officeDocument/2006/relationships/image" Target="../media/image200.png"/><Relationship Id="rId9" Type="http://schemas.openxmlformats.org/officeDocument/2006/relationships/image" Target="../media/image1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1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216.png"/><Relationship Id="rId10" Type="http://schemas.openxmlformats.org/officeDocument/2006/relationships/image" Target="../media/image217.png"/><Relationship Id="rId4" Type="http://schemas.openxmlformats.org/officeDocument/2006/relationships/image" Target="../media/image208.png"/><Relationship Id="rId9" Type="http://schemas.openxmlformats.org/officeDocument/2006/relationships/image" Target="../media/image12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13" Type="http://schemas.openxmlformats.org/officeDocument/2006/relationships/image" Target="../media/image62.png"/><Relationship Id="rId3" Type="http://schemas.openxmlformats.org/officeDocument/2006/relationships/image" Target="../media/image93.jpeg"/><Relationship Id="rId7" Type="http://schemas.openxmlformats.org/officeDocument/2006/relationships/image" Target="../media/image10.jpeg"/><Relationship Id="rId12" Type="http://schemas.openxmlformats.org/officeDocument/2006/relationships/image" Target="../media/image4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11" Type="http://schemas.openxmlformats.org/officeDocument/2006/relationships/image" Target="../media/image96.jpeg"/><Relationship Id="rId5" Type="http://schemas.openxmlformats.org/officeDocument/2006/relationships/image" Target="../media/image91.jpg"/><Relationship Id="rId10" Type="http://schemas.openxmlformats.org/officeDocument/2006/relationships/image" Target="../media/image63.jpeg"/><Relationship Id="rId4" Type="http://schemas.openxmlformats.org/officeDocument/2006/relationships/image" Target="../media/image94.jpg"/><Relationship Id="rId9" Type="http://schemas.openxmlformats.org/officeDocument/2006/relationships/image" Target="../media/image9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691.png"/><Relationship Id="rId7" Type="http://schemas.openxmlformats.org/officeDocument/2006/relationships/image" Target="../media/image731.png"/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1.png"/><Relationship Id="rId5" Type="http://schemas.openxmlformats.org/officeDocument/2006/relationships/image" Target="../media/image711.png"/><Relationship Id="rId4" Type="http://schemas.openxmlformats.org/officeDocument/2006/relationships/image" Target="../media/image70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13" Type="http://schemas.openxmlformats.org/officeDocument/2006/relationships/image" Target="../media/image62.png"/><Relationship Id="rId3" Type="http://schemas.openxmlformats.org/officeDocument/2006/relationships/image" Target="../media/image93.jpeg"/><Relationship Id="rId7" Type="http://schemas.openxmlformats.org/officeDocument/2006/relationships/image" Target="../media/image10.jpeg"/><Relationship Id="rId12" Type="http://schemas.openxmlformats.org/officeDocument/2006/relationships/image" Target="../media/image4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11" Type="http://schemas.openxmlformats.org/officeDocument/2006/relationships/image" Target="../media/image96.jpeg"/><Relationship Id="rId5" Type="http://schemas.openxmlformats.org/officeDocument/2006/relationships/image" Target="../media/image91.jpg"/><Relationship Id="rId10" Type="http://schemas.openxmlformats.org/officeDocument/2006/relationships/image" Target="../media/image63.jpeg"/><Relationship Id="rId4" Type="http://schemas.openxmlformats.org/officeDocument/2006/relationships/image" Target="../media/image94.jpg"/><Relationship Id="rId9" Type="http://schemas.openxmlformats.org/officeDocument/2006/relationships/image" Target="../media/image9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0.jpe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26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8.jpe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5.xml"/><Relationship Id="rId4" Type="http://schemas.openxmlformats.org/officeDocument/2006/relationships/image" Target="../media/image331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593023" y="2996952"/>
            <a:ext cx="8568952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4.1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向量组的线性相关性和秩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072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非齐次线性方程组解的存在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p:sp>
        <p:nvSpPr>
          <p:cNvPr id="15" name="左右箭头 14"/>
          <p:cNvSpPr/>
          <p:nvPr/>
        </p:nvSpPr>
        <p:spPr>
          <a:xfrm>
            <a:off x="3029088" y="1796702"/>
            <a:ext cx="1216152" cy="285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343891" y="1726792"/>
                <a:ext cx="1584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1" y="1726792"/>
                <a:ext cx="15847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538" t="-22951" r="-1076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30312" y="1712430"/>
                <a:ext cx="3715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12" y="1712430"/>
                <a:ext cx="371556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51" t="-25000" r="-409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39127" y="2534610"/>
                <a:ext cx="215501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7" y="2534610"/>
                <a:ext cx="2155014" cy="823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942198" y="2603426"/>
                <a:ext cx="1776191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98" y="2603426"/>
                <a:ext cx="1776191" cy="6572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15591" y="2584982"/>
                <a:ext cx="1323824" cy="1026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91" y="2584982"/>
                <a:ext cx="1323824" cy="10266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206913" y="2584982"/>
                <a:ext cx="143808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13" y="2584982"/>
                <a:ext cx="1438086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828183" y="2584982"/>
                <a:ext cx="1343445" cy="1026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83" y="2584982"/>
                <a:ext cx="1343445" cy="102662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24148" y="4677493"/>
                <a:ext cx="403103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48" y="4677493"/>
                <a:ext cx="4031039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175292" y="4677493"/>
                <a:ext cx="101444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92" y="4677493"/>
                <a:ext cx="1014445" cy="6572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555776" y="3760458"/>
                <a:ext cx="1483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60458"/>
                <a:ext cx="148386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918" t="-26667" r="-114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204604" y="3810435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解唯一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328141" y="1736757"/>
                <a:ext cx="46388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唯一的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41" y="1736757"/>
                <a:ext cx="463889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497" t="-25000" r="-341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16461" y="1721315"/>
                <a:ext cx="2200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唯一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" y="1721315"/>
                <a:ext cx="220034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5000" t="-22951" r="-8056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9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3" grpId="0"/>
      <p:bldP spid="27" grpId="0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051720" y="3068960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线 性 相 关</a:t>
            </a:r>
          </a:p>
        </p:txBody>
      </p:sp>
    </p:spTree>
    <p:extLst>
      <p:ext uri="{BB962C8B-B14F-4D97-AF65-F5344CB8AC3E}">
        <p14:creationId xmlns:p14="http://schemas.microsoft.com/office/powerpoint/2010/main" val="348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560" y="98072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齐次线性方程组的解存在性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46824" y="1916256"/>
                <a:ext cx="4340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齐次线性方程组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𝑨𝒙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4" y="1916256"/>
                <a:ext cx="43402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03" r="-140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99329" y="5101199"/>
                <a:ext cx="43480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29" y="5101199"/>
                <a:ext cx="43480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01" r="-1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右箭头 19"/>
          <p:cNvSpPr/>
          <p:nvPr/>
        </p:nvSpPr>
        <p:spPr>
          <a:xfrm>
            <a:off x="3552434" y="2761351"/>
            <a:ext cx="1216152" cy="285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97794" y="2711535"/>
                <a:ext cx="2169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有非零解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94" y="2711535"/>
                <a:ext cx="216956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056" t="-25000" r="-814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853658" y="2677079"/>
                <a:ext cx="2654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𝒙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658" y="2677079"/>
                <a:ext cx="26549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35" r="-32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97794" y="3437902"/>
                <a:ext cx="37113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=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+mn-ea"/>
                  </a:rPr>
                  <a:t>0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94" y="3437902"/>
                <a:ext cx="3711337" cy="1360629"/>
              </a:xfrm>
              <a:prstGeom prst="rect">
                <a:avLst/>
              </a:prstGeom>
              <a:blipFill rotWithShape="0">
                <a:blip r:embed="rId7"/>
                <a:stretch>
                  <a:fillRect l="-164" r="-4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/>
        </p:nvSpPr>
        <p:spPr>
          <a:xfrm>
            <a:off x="2076681" y="4955869"/>
            <a:ext cx="4104456" cy="741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244352" y="5923409"/>
                <a:ext cx="287610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不全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零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52" y="5923409"/>
                <a:ext cx="287610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47" r="-339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  <p:bldP spid="18" grpId="0"/>
      <p:bldP spid="20" grpId="0" animBg="1"/>
      <p:bldP spid="21" grpId="0"/>
      <p:bldP spid="22" grpId="0"/>
      <p:bldP spid="23" grpId="0"/>
      <p:bldP spid="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043608" y="1452352"/>
                <a:ext cx="3287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对于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52352"/>
                <a:ext cx="328756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97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27704" y="788426"/>
            <a:ext cx="7832728" cy="5520894"/>
            <a:chOff x="709482" y="1574543"/>
            <a:chExt cx="7099613" cy="4887733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709482" y="1922232"/>
              <a:ext cx="7099613" cy="454004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813487" y="2695674"/>
                <a:ext cx="4028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87" y="2695674"/>
                <a:ext cx="402847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06" r="-60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043608" y="3284984"/>
                <a:ext cx="4451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则称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84984"/>
                <a:ext cx="445134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14" t="-25000" r="-369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43608" y="2123790"/>
                <a:ext cx="6282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不全为零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使得 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23790"/>
                <a:ext cx="628236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10" t="-27869" r="-126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828674" y="4740137"/>
                <a:ext cx="4027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74" y="4740137"/>
                <a:ext cx="402757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05" r="-60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58795" y="5329447"/>
                <a:ext cx="4451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则称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无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关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95" y="5329447"/>
                <a:ext cx="44513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1" t="-22951" r="-356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68899" y="4168857"/>
                <a:ext cx="4606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为零时有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9" y="4168857"/>
                <a:ext cx="460677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101" t="-30000" r="-66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1046225" y="2060848"/>
            <a:ext cx="6264696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73032" y="4058361"/>
            <a:ext cx="6105000" cy="190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19" grpId="0"/>
      <p:bldP spid="20" grpId="0"/>
      <p:bldP spid="22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512225" y="1196752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225" y="1196752"/>
                <a:ext cx="1832168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1661" r="-99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223965" y="1196752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1,1,0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65" y="1196752"/>
                <a:ext cx="1832168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661" r="-99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580961" y="1208978"/>
                <a:ext cx="189949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,0 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1" y="1208978"/>
                <a:ext cx="1899494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603" r="-962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en-US" altLang="zh-CN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0066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385" r="-1208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885424" y="1964005"/>
                <a:ext cx="2401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4" y="1964005"/>
                <a:ext cx="24016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5" r="-228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713185" y="1972752"/>
                <a:ext cx="247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85" y="1972752"/>
                <a:ext cx="247324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202" t="-25000" r="-66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50140" y="2835047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66FF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0066FF"/>
                </a:solidFill>
                <a:latin typeface="+mn-ea"/>
                <a:ea typeface="+mn-ea"/>
              </a:rPr>
              <a:t>2</a:t>
            </a:r>
            <a:endParaRPr lang="en-US" altLang="zh-CN" sz="2400" b="1" dirty="0">
              <a:solidFill>
                <a:srgbClr val="0066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59218" y="2899818"/>
                <a:ext cx="3745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0,2,5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18" y="2899818"/>
                <a:ext cx="374525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50" t="-1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349106" y="3835156"/>
                <a:ext cx="25144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06" y="3835156"/>
                <a:ext cx="251447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55147" y="3060937"/>
                <a:ext cx="3587008" cy="2010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+0=0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+mn-ea"/>
                                  <a:ea typeface="+mn-ea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 smtClean="0">
                  <a:latin typeface="+mn-ea"/>
                  <a:ea typeface="+mn-ea"/>
                </a:endParaRPr>
              </a:p>
              <a:p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47" y="3060937"/>
                <a:ext cx="3587008" cy="201010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75857" y="4941168"/>
                <a:ext cx="2504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57" y="4941168"/>
                <a:ext cx="250434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49293" y="5648349"/>
                <a:ext cx="2098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线性无关</m:t>
                      </m:r>
                    </m:oMath>
                  </m:oMathPara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93" y="5648349"/>
                <a:ext cx="209820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53" t="-5000" r="-407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759683" y="3624054"/>
                <a:ext cx="492443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83" y="3624054"/>
                <a:ext cx="492443" cy="97424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94664" y="3609877"/>
                <a:ext cx="492443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64" y="3609877"/>
                <a:ext cx="492443" cy="97424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313832" y="3925139"/>
            <a:ext cx="187259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04918" y="4292473"/>
            <a:ext cx="187259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/>
      <p:bldP spid="26" grpId="0"/>
      <p:bldP spid="27" grpId="0"/>
      <p:bldP spid="29" grpId="0"/>
      <p:bldP spid="30" grpId="0"/>
      <p:bldP spid="31" grpId="0"/>
      <p:bldP spid="32" grpId="0"/>
      <p:bldP spid="34" grpId="0"/>
      <p:bldP spid="21" grpId="0"/>
      <p:bldP spid="19" grpId="0" animBg="1"/>
      <p:bldP spid="20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60160" y="1023646"/>
            <a:ext cx="8748464" cy="3384376"/>
            <a:chOff x="811744" y="1588337"/>
            <a:chExt cx="7929640" cy="2996242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811744" y="1986715"/>
              <a:ext cx="7929640" cy="259786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216996" y="1588337"/>
              <a:ext cx="1928825" cy="57910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78887" y="661878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67544" y="2113546"/>
                <a:ext cx="5125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型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齐次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线性方程组，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13546"/>
                <a:ext cx="512537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81" t="-25000" r="-345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416744" y="2113546"/>
                <a:ext cx="28798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𝐀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44" y="2113546"/>
                <a:ext cx="28798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42" r="-339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8191" y="3360086"/>
                <a:ext cx="5945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i="0" dirty="0" smtClean="0">
                    <a:latin typeface="+mj-lt"/>
                    <a:ea typeface="+mn-ea"/>
                  </a:rPr>
                  <a:t>线性</a:t>
                </a:r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无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仅有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1" y="3360086"/>
                <a:ext cx="59457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74" t="-22951" r="-82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90935" y="3371735"/>
                <a:ext cx="2785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可逆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35" y="3371735"/>
                <a:ext cx="27857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501" r="-350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50276" y="3769744"/>
                <a:ext cx="1973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n-ea"/>
                  </a:rPr>
                  <a:t>(</a:t>
                </a:r>
                <a:r>
                  <a:rPr lang="zh-CN" altLang="en-US" sz="2400" b="0" dirty="0" smtClean="0"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方阵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时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76" y="3769744"/>
                <a:ext cx="19732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598" t="-27869" r="-928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165198" y="5533976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7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8206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429452" y="5580142"/>
                <a:ext cx="4567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组线性无关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可逆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52" y="5580142"/>
                <a:ext cx="456798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139" t="-22951" r="-333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48192" y="2674641"/>
                <a:ext cx="5945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i="0" dirty="0" smtClean="0">
                    <a:latin typeface="+mj-lt"/>
                    <a:ea typeface="+mn-ea"/>
                  </a:rPr>
                  <a:t>线性</a:t>
                </a:r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相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有非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2" y="2674641"/>
                <a:ext cx="594579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74" t="-25000" r="-82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14" grpId="0"/>
      <p:bldP spid="15" grpId="0"/>
      <p:bldP spid="16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512225" y="1196752"/>
                <a:ext cx="180812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225" y="1196752"/>
                <a:ext cx="1808124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1684" r="-101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363669" y="1208978"/>
                <a:ext cx="180812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0,0,1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69" y="1208978"/>
                <a:ext cx="1808124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689" r="-1351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580961" y="1208978"/>
                <a:ext cx="180972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1,0,0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1" y="1208978"/>
                <a:ext cx="1809726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684" r="-101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580961" y="1861972"/>
                <a:ext cx="2193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1" y="1861972"/>
                <a:ext cx="21931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22" r="-444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en-US" altLang="zh-CN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0066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5" r="-1208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918459" y="1882234"/>
                <a:ext cx="1739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|=1≠0</m:t>
                      </m:r>
                    </m:oMath>
                  </m:oMathPara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9" y="1882234"/>
                <a:ext cx="173912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614" r="-315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940152" y="1861972"/>
                <a:ext cx="2482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线性无关</m:t>
                      </m:r>
                    </m:oMath>
                  </m:oMathPara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861972"/>
                <a:ext cx="24828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25" t="-3279" r="-343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51989" y="2849742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59218" y="2899818"/>
                <a:ext cx="65932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为何值时，向量组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0,2,5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18" y="2899818"/>
                <a:ext cx="65932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48" t="-25000" r="-9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50479" y="3335479"/>
                <a:ext cx="3091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,6]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相关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79" y="3335479"/>
                <a:ext cx="3091295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r="-295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349106" y="3835156"/>
                <a:ext cx="346101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06" y="3835156"/>
                <a:ext cx="3461011" cy="10689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817060" y="4907909"/>
                <a:ext cx="245067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60" y="4907909"/>
                <a:ext cx="2450671" cy="10689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126785" y="5271485"/>
                <a:ext cx="2992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=10−5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85" y="5271485"/>
                <a:ext cx="299261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207855" y="6081991"/>
                <a:ext cx="1010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55" y="6081991"/>
                <a:ext cx="1010661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6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26" grpId="0"/>
      <p:bldP spid="27" grpId="0"/>
      <p:bldP spid="29" grpId="0"/>
      <p:bldP spid="30" grpId="0"/>
      <p:bldP spid="6" grpId="0"/>
      <p:bldP spid="31" grpId="0"/>
      <p:bldP spid="32" grpId="0"/>
      <p:bldP spid="34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053" y="2010988"/>
            <a:ext cx="1968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4-1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05094" y="3860557"/>
                <a:ext cx="3266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可逆阵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094" y="3860557"/>
                <a:ext cx="326685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58" t="-22951" r="-466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18202" y="4413201"/>
                <a:ext cx="135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02" y="4413201"/>
                <a:ext cx="13576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39" r="-4484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155857" y="2080328"/>
                <a:ext cx="70113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证明：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且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任意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57" y="2080328"/>
                <a:ext cx="701134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6278322" y="4409043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解唯一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921" y="1099036"/>
            <a:ext cx="8279803" cy="385694"/>
            <a:chOff x="539552" y="1188173"/>
            <a:chExt cx="8279803" cy="385694"/>
          </a:xfrm>
        </p:grpSpPr>
        <p:sp>
          <p:nvSpPr>
            <p:cNvPr id="15" name="左右箭头 14"/>
            <p:cNvSpPr/>
            <p:nvPr/>
          </p:nvSpPr>
          <p:spPr>
            <a:xfrm>
              <a:off x="2826788" y="1256535"/>
              <a:ext cx="1216152" cy="28506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4180456" y="1204535"/>
                  <a:ext cx="463889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可由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sz="2400" b="1" i="0" dirty="0" smtClean="0">
                      <a:solidFill>
                        <a:srgbClr val="FF0000"/>
                      </a:solidFill>
                      <a:latin typeface="+mj-lt"/>
                      <a:ea typeface="+mn-ea"/>
                    </a:rPr>
                    <a:t>唯一的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表示</a:t>
                  </a:r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0456" y="1204535"/>
                  <a:ext cx="463889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65" t="-24590" r="-3548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39552" y="1188173"/>
                  <a:ext cx="22003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有</a:t>
                  </a:r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+mn-ea"/>
                    </a:rPr>
                    <a:t>唯一</a:t>
                  </a:r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解</a:t>
                  </a:r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188173"/>
                  <a:ext cx="22003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709" t="-22951" r="-8033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94224" y="5157192"/>
                <a:ext cx="4154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唯一线性表示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24" y="5157192"/>
                <a:ext cx="415485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43" t="-24590" r="-352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971950" y="3829018"/>
                <a:ext cx="3082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50" y="3829018"/>
                <a:ext cx="308293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72" r="-435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478025" y="2590054"/>
                <a:ext cx="50353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1" dirty="0">
                                <a:latin typeface="Cambria Math" panose="02040503050406030204" pitchFamily="18" charset="0"/>
                                <a:ea typeface="+mn-ea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可由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25" y="2590054"/>
                <a:ext cx="50353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79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3" grpId="0"/>
      <p:bldP spid="27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704895" y="938436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4-2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90797" y="997605"/>
                <a:ext cx="5539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含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一定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相关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。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97" y="997605"/>
                <a:ext cx="55399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00" t="-26667" r="-242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68250" y="1704620"/>
                <a:ext cx="5906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50" y="1704620"/>
                <a:ext cx="59063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1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753946" y="2233115"/>
                <a:ext cx="4599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，可取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=1,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其余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系数全为零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46" y="2233115"/>
                <a:ext cx="459997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281928" y="2852625"/>
                <a:ext cx="48922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+⋯+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28" y="2852625"/>
                <a:ext cx="489223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17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704895" y="378904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4-1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12124" y="3839116"/>
                <a:ext cx="6155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单个非零向量构成的向量组线性无关。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24" y="3839116"/>
                <a:ext cx="615553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69" t="-26667" r="-198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957648" y="4366293"/>
                <a:ext cx="24870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48" y="4366293"/>
                <a:ext cx="248709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25" t="-10526" r="-24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82230" y="4894907"/>
                <a:ext cx="32772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30" y="4894907"/>
                <a:ext cx="327724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8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293549" y="5268785"/>
                <a:ext cx="2418932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49" y="5268785"/>
                <a:ext cx="2418932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551908" y="5764433"/>
                <a:ext cx="1415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08" y="5764433"/>
                <a:ext cx="141513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" grpId="0"/>
      <p:bldP spid="31" grpId="0"/>
      <p:bldP spid="21" grpId="0"/>
      <p:bldP spid="22" grpId="0"/>
      <p:bldP spid="23" grpId="0"/>
      <p:bldP spid="24" grpId="0"/>
      <p:bldP spid="25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19672" y="2492896"/>
            <a:ext cx="604867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marL="914400" indent="-914400" algn="ctr" eaLnBrk="1" fontAlgn="auto" hangingPunct="1">
              <a:lnSpc>
                <a:spcPct val="150000"/>
              </a:lnSpc>
              <a:spcAft>
                <a:spcPts val="0"/>
              </a:spcAft>
              <a:buAutoNum type="ea1ChsPlain" startAt="3"/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线性相关与</a:t>
            </a:r>
            <a:endParaRPr lang="en-US" altLang="zh-CN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线性组合的关系</a:t>
            </a:r>
          </a:p>
        </p:txBody>
      </p:sp>
    </p:spTree>
    <p:extLst>
      <p:ext uri="{BB962C8B-B14F-4D97-AF65-F5344CB8AC3E}">
        <p14:creationId xmlns:p14="http://schemas.microsoft.com/office/powerpoint/2010/main" val="36163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051720" y="3068960"/>
            <a:ext cx="525658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     线 性 组 合</a:t>
            </a: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512225" y="1196752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225" y="1196752"/>
                <a:ext cx="1832168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1661" r="-997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467985" y="1181489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1,1,0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85" y="1181489"/>
                <a:ext cx="1832168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661" r="-99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580961" y="1208978"/>
                <a:ext cx="189949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,0 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1" y="1208978"/>
                <a:ext cx="1899494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603" r="-962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en-US" altLang="zh-CN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0066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" y="1188065"/>
                <a:ext cx="55463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385" r="-1208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885424" y="1964005"/>
                <a:ext cx="2401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24" y="1964005"/>
                <a:ext cx="24016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5" r="-228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713185" y="1972752"/>
                <a:ext cx="247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85" y="1972752"/>
                <a:ext cx="247324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202" t="-25000" r="-66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340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07367" y="2911058"/>
                <a:ext cx="1865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67" y="2911058"/>
                <a:ext cx="18657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34" r="-98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287107" y="2929695"/>
                <a:ext cx="3042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7" y="2929695"/>
                <a:ext cx="30423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605" t="-25000" r="-300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97203" y="4581294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03" y="4581294"/>
                <a:ext cx="123110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891" t="-25000" r="-1435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589035" y="5546984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35" y="5546984"/>
                <a:ext cx="123110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386" t="-24590" r="-1386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肘形连接符 6"/>
          <p:cNvCxnSpPr/>
          <p:nvPr/>
        </p:nvCxnSpPr>
        <p:spPr>
          <a:xfrm>
            <a:off x="4428309" y="4797152"/>
            <a:ext cx="914400" cy="914400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11560" y="753175"/>
            <a:ext cx="8136904" cy="2376264"/>
            <a:chOff x="575338" y="1667966"/>
            <a:chExt cx="7375319" cy="2103744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575338" y="1971778"/>
              <a:ext cx="7375319" cy="179993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216996" y="1667966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187624" y="1719288"/>
                <a:ext cx="383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19288"/>
                <a:ext cx="38357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98" t="-22951" r="-3816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51874" y="2405761"/>
                <a:ext cx="7175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该向量组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中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至少有一个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向量能由其余向量线性表示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74" y="2405761"/>
                <a:ext cx="71755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9" t="-25000" r="-1954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87624" y="3459202"/>
                <a:ext cx="1497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充分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性：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⇐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59202"/>
                <a:ext cx="14972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980" t="-22951" r="-449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760302" y="3899845"/>
                <a:ext cx="6022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不妨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可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表示，并有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02" y="3899845"/>
                <a:ext cx="6022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38" t="-25000" r="-2024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60302" y="4598940"/>
                <a:ext cx="4769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02" y="4598940"/>
                <a:ext cx="4769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3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3933403" y="5079818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608635" y="5732144"/>
                <a:ext cx="5334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35" y="5732144"/>
                <a:ext cx="533498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3" r="-22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4134018" y="6159938"/>
            <a:ext cx="2031633" cy="524884"/>
            <a:chOff x="4134018" y="6159938"/>
            <a:chExt cx="2031633" cy="52488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733603" y="6159938"/>
              <a:ext cx="4320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127441" y="6180743"/>
              <a:ext cx="864096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134018" y="6315490"/>
              <a:ext cx="156966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系数不全为零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1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4" grpId="0"/>
      <p:bldP spid="15" grpId="0"/>
      <p:bldP spid="16" grpId="0"/>
      <p:bldP spid="6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15616" y="836712"/>
                <a:ext cx="1497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必要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性：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836712"/>
                <a:ext cx="14972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37" t="-22951" r="-447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784792" y="1560836"/>
                <a:ext cx="3279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线性相关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92" y="1560836"/>
                <a:ext cx="32794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16" r="-2788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289690" y="4086369"/>
                <a:ext cx="438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90" y="4086369"/>
                <a:ext cx="438235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4154653" y="4652923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773626" y="2861024"/>
                <a:ext cx="4028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26" y="2861024"/>
                <a:ext cx="402879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05" r="-45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64218" y="2171098"/>
                <a:ext cx="4687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不全为零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18" y="2171098"/>
                <a:ext cx="46877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031" t="-22951" r="-208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84286" y="3385019"/>
                <a:ext cx="2528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不妨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≠0,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可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得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86" y="3385019"/>
                <a:ext cx="25281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88" t="-22951" r="-458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08807" y="5311714"/>
                <a:ext cx="4677499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7" y="5311714"/>
                <a:ext cx="4677499" cy="7619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  <p:bldP spid="18" grpId="0"/>
      <p:bldP spid="17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84786" y="1772816"/>
            <a:ext cx="7177390" cy="1379022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97225" y="392372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反例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41860" y="2383902"/>
            <a:ext cx="69249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定理</a:t>
            </a:r>
            <a:r>
              <a:rPr lang="en-US" altLang="zh-CN" sz="2400" dirty="0" smtClean="0">
                <a:latin typeface="+mj-ea"/>
                <a:ea typeface="+mj-ea"/>
              </a:rPr>
              <a:t>5-3</a:t>
            </a:r>
            <a:r>
              <a:rPr lang="zh-CN" altLang="en-US" sz="2400" dirty="0" smtClean="0">
                <a:latin typeface="+mj-ea"/>
                <a:ea typeface="+mj-ea"/>
              </a:rPr>
              <a:t>结论</a:t>
            </a:r>
            <a:r>
              <a:rPr lang="zh-CN" altLang="en-US" sz="2400" dirty="0">
                <a:latin typeface="+mj-ea"/>
                <a:ea typeface="+mj-ea"/>
              </a:rPr>
              <a:t>为“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至少有一个</a:t>
            </a:r>
            <a:r>
              <a:rPr lang="zh-CN" altLang="en-US" sz="2400" dirty="0">
                <a:latin typeface="+mj-ea"/>
                <a:ea typeface="+mj-ea"/>
              </a:rPr>
              <a:t>” ，不是“任意一个”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151308" y="3942399"/>
                <a:ext cx="5498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1,0,0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0,1,0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=[0,2,0]</m:t>
                      </m:r>
                    </m:oMath>
                  </m:oMathPara>
                </a14:m>
                <a:endParaRPr lang="en-US" altLang="zh-CN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08" y="3942399"/>
                <a:ext cx="549855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1361376" y="1883943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2" y="1332027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51720" y="4722606"/>
                <a:ext cx="2762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22606"/>
                <a:ext cx="27623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66" r="-17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921977" y="4703714"/>
                <a:ext cx="2540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相关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977" y="4703714"/>
                <a:ext cx="25405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18" t="-26667" r="-64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362485" y="5447826"/>
                <a:ext cx="373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  <a:ea typeface="+mj-ea"/>
                            </a:rPr>
                            <m:t>但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+mj-ea"/>
                        </a:rPr>
                        <m:t>不能</m:t>
                      </m:r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由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表示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85" y="5447826"/>
                <a:ext cx="373480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6667" r="-228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23" grpId="0"/>
      <p:bldP spid="24" grpId="0"/>
      <p:bldP spid="18" grpId="0"/>
      <p:bldP spid="20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560" y="988060"/>
            <a:ext cx="28469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4-3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的逆否命题：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39498" y="1888758"/>
                <a:ext cx="383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8" y="1888758"/>
                <a:ext cx="383579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498" t="-25000" r="-381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15616" y="2500228"/>
                <a:ext cx="74833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该向量组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中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任何一个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都不能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由其余向量线性表示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00228"/>
                <a:ext cx="74833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0" t="-22951" r="-179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/>
          <p:cNvSpPr/>
          <p:nvPr/>
        </p:nvSpPr>
        <p:spPr>
          <a:xfrm>
            <a:off x="395536" y="1533761"/>
            <a:ext cx="8352928" cy="175855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403648" y="4600413"/>
                <a:ext cx="56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两个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非零</m:t>
                        </m:r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相关（无关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00413"/>
                <a:ext cx="56593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76" t="-25000" r="-322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07375" y="5144358"/>
                <a:ext cx="4275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不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）存在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75" y="5144358"/>
                <a:ext cx="42750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7" t="-25000" r="-42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55576" y="3999443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特别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99443"/>
                <a:ext cx="92333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894" t="-22951" r="-192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7573011" y="4375254"/>
            <a:ext cx="1540683" cy="2341427"/>
            <a:chOff x="7154379" y="943557"/>
            <a:chExt cx="1540683" cy="234142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34" name="圆角矩形 33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81265" y="1772816"/>
            <a:ext cx="8496944" cy="2455434"/>
            <a:chOff x="444801" y="1597875"/>
            <a:chExt cx="7701661" cy="2173835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701661" cy="179993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80382" y="2739607"/>
                <a:ext cx="76987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2" y="2739607"/>
                <a:ext cx="7698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42" t="-22951" r="-190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66028" y="3425826"/>
                <a:ext cx="7716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能由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线性表示，且表达式唯一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8" y="3425826"/>
                <a:ext cx="77166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8" t="-24590" r="-134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6" y="4431223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033982" y="911846"/>
                <a:ext cx="2244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82" y="911846"/>
                <a:ext cx="22447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07" t="-25000" r="-733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715732" y="1450431"/>
                <a:ext cx="3588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由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线性相关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32" y="1450431"/>
                <a:ext cx="3588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77" r="-237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915616" y="2660113"/>
                <a:ext cx="473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16" y="2660113"/>
                <a:ext cx="473482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5" r="-51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3616726" y="3208780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32550" y="3852077"/>
                <a:ext cx="3993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50" y="3852077"/>
                <a:ext cx="399365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67" r="-91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032550" y="3297037"/>
                <a:ext cx="1431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若有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50" y="3297037"/>
                <a:ext cx="143193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234" t="-1667" r="-5106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26674" y="1965816"/>
                <a:ext cx="49674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不全为零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74" y="1965816"/>
                <a:ext cx="49674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681" t="-22951" r="-184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824116" y="4360666"/>
                <a:ext cx="3452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不全为零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6" y="4360666"/>
                <a:ext cx="345261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91" t="-22951" r="-317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434656" y="4327806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n-ea"/>
              </a:rPr>
              <a:t>与线性无关矛盾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097866" y="5391435"/>
                <a:ext cx="4428969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66" y="5391435"/>
                <a:ext cx="4428969" cy="7015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18209" y="4915706"/>
                <a:ext cx="81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09" y="4915706"/>
                <a:ext cx="8163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955" r="-895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曲线连接符 7"/>
          <p:cNvCxnSpPr>
            <a:stCxn id="19" idx="1"/>
            <a:endCxn id="20" idx="1"/>
          </p:cNvCxnSpPr>
          <p:nvPr/>
        </p:nvCxnSpPr>
        <p:spPr>
          <a:xfrm rot="10800000" flipH="1" flipV="1">
            <a:off x="1726674" y="2150482"/>
            <a:ext cx="97442" cy="2394850"/>
          </a:xfrm>
          <a:prstGeom prst="curvedConnector3">
            <a:avLst>
              <a:gd name="adj1" fmla="val -67620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  <p:bldP spid="18" grpId="0"/>
      <p:bldP spid="17" grpId="0"/>
      <p:bldP spid="19" grpId="0"/>
      <p:bldP spid="20" grpId="0"/>
      <p:bldP spid="22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331640" y="1052736"/>
                <a:ext cx="3783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唯一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7836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21" t="-25000" r="-402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41564" y="1758887"/>
                <a:ext cx="2769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下面两式同时成立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64" y="1758887"/>
                <a:ext cx="27699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05" t="-25000" r="-572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91589" y="3839114"/>
                <a:ext cx="6182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) 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89" y="3839114"/>
                <a:ext cx="61829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90" r="-9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46046" y="2235693"/>
                <a:ext cx="3819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6" y="2235693"/>
                <a:ext cx="381963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03648" y="4547539"/>
                <a:ext cx="383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无关可得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547539"/>
                <a:ext cx="38357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98" t="-24590" r="-397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241564" y="3308129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n-ea"/>
              </a:rPr>
              <a:t>则两式做差可得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55776" y="5361230"/>
                <a:ext cx="2527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=1,2,⋯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61230"/>
                <a:ext cx="25271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337" t="-24590" r="-626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232220" y="2777144"/>
                <a:ext cx="393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20" y="2777144"/>
                <a:ext cx="39398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403648" y="6168762"/>
                <a:ext cx="3385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既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线性表示的表达式唯一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168762"/>
                <a:ext cx="33855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37" t="-24590" r="-449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7" grpId="0"/>
      <p:bldP spid="19" grpId="0"/>
      <p:bldP spid="22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863944" y="1371546"/>
                <a:ext cx="383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44" y="1371546"/>
                <a:ext cx="38357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98" t="-24590" r="-381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03596" y="2260649"/>
                <a:ext cx="7175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该向量组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中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至少有一个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向量能由其余向量线性表示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96" y="2260649"/>
                <a:ext cx="71755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9" t="-25000" r="-1954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84178" y="4678717"/>
                <a:ext cx="2510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78" y="4678717"/>
                <a:ext cx="2510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56" r="-24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标注 18"/>
          <p:cNvSpPr/>
          <p:nvPr/>
        </p:nvSpPr>
        <p:spPr>
          <a:xfrm>
            <a:off x="4261859" y="5710567"/>
            <a:ext cx="2506851" cy="651838"/>
          </a:xfrm>
          <a:prstGeom prst="wedgeRoundRectCallout">
            <a:avLst>
              <a:gd name="adj1" fmla="val -48697"/>
              <a:gd name="adj2" fmla="val -14984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能否由其他向量线性表示？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2812270" y="4363969"/>
            <a:ext cx="432048" cy="1800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59757" y="5510244"/>
                <a:ext cx="1846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无关则成立</a:t>
                </a:r>
                <a:endParaRPr lang="zh-CN" alt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57" y="5510244"/>
                <a:ext cx="184665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591" t="-26667" r="-7921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13223" y="1340768"/>
            <a:ext cx="13853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9314" y="3897463"/>
            <a:ext cx="12971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  <a:ea typeface="+mn-ea"/>
              </a:rPr>
              <a:t>44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117400" y="3950375"/>
                <a:ext cx="3835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400" y="3950375"/>
                <a:ext cx="38357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92" t="-22951" r="-381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7" grpId="0" animBg="1"/>
      <p:bldP spid="20" grpId="0"/>
      <p:bldP spid="22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91770" y="71462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练习：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698999" y="764704"/>
                <a:ext cx="5722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j-ea"/>
                      </a:rPr>
                      <m:t>𝒃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ea typeface="+mj-ea"/>
                  </a:rPr>
                  <a:t>线性表示，但不能由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99" y="764704"/>
                <a:ext cx="572252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05" t="-24590" r="-255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83858" y="1255190"/>
                <a:ext cx="7043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>
                          <a:latin typeface="Cambria Math" panose="02040503050406030204" pitchFamily="18" charset="0"/>
                          <a:ea typeface="+mn-ea"/>
                        </a:rPr>
                        <m:t>其中任意两个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线性表示，证明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线性无关。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58" y="1255190"/>
                <a:ext cx="704372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123818" y="1876532"/>
                <a:ext cx="7498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反证法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）设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不全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为零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三个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数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8" y="1876532"/>
                <a:ext cx="749827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22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77484" y="2564904"/>
                <a:ext cx="345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=0 </m:t>
                    </m:r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84" y="2564904"/>
                <a:ext cx="3456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7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31730" y="3315435"/>
                <a:ext cx="3029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0" y="3315435"/>
                <a:ext cx="302993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036" t="-26667" r="-523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496314" y="3198237"/>
                <a:ext cx="2987485" cy="675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14" y="3198237"/>
                <a:ext cx="2987485" cy="675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31730" y="4014039"/>
                <a:ext cx="4979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表示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0" y="4014039"/>
                <a:ext cx="497905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836" t="-10526" r="-49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076146" y="4640258"/>
                <a:ext cx="33796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46" y="4640258"/>
                <a:ext cx="337964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79334" y="5130416"/>
                <a:ext cx="4154342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34" y="5130416"/>
                <a:ext cx="4154342" cy="7454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062238" y="600441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+mn-ea"/>
              </a:rPr>
              <a:t>与已知条件矛盾</a:t>
            </a:r>
            <a:endParaRPr lang="en-US" altLang="zh-CN" sz="2400" b="1" dirty="0">
              <a:latin typeface="+mn-ea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07592" y="1176293"/>
            <a:ext cx="9139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99766" y="1716855"/>
            <a:ext cx="27722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" grpId="0"/>
      <p:bldP spid="31" grpId="0"/>
      <p:bldP spid="21" grpId="0"/>
      <p:bldP spid="23" grpId="0"/>
      <p:bldP spid="24" grpId="0"/>
      <p:bldP spid="25" grpId="0"/>
      <p:bldP spid="40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072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线性组合的几何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意义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259632" y="1854579"/>
                <a:ext cx="510518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800" b="1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zh-CN" altLang="en-US" sz="2800" b="1" i="1" dirty="0">
                        <a:latin typeface="Cambria Math" panose="02040503050406030204" pitchFamily="18" charset="0"/>
                        <a:ea typeface="+mn-ea"/>
                      </a:rPr>
                      <m:t>空间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的三个向量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54579"/>
                <a:ext cx="5105180" cy="440633"/>
              </a:xfrm>
              <a:prstGeom prst="rect">
                <a:avLst/>
              </a:prstGeom>
              <a:blipFill rotWithShape="0">
                <a:blip r:embed="rId2"/>
                <a:stretch>
                  <a:fillRect t="-21918" r="-2987" b="-4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591780" y="288429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2884293"/>
                <a:ext cx="405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448" r="-746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1979712" y="2996952"/>
            <a:ext cx="1224136" cy="18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79712" y="4797152"/>
            <a:ext cx="34563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79712" y="2819020"/>
            <a:ext cx="4248472" cy="1978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743040" y="4859497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40" y="4859497"/>
                <a:ext cx="4054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48" r="-746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1994709" y="4773667"/>
            <a:ext cx="2880320" cy="4759"/>
          </a:xfrm>
          <a:prstGeom prst="straightConnector1">
            <a:avLst/>
          </a:prstGeom>
          <a:ln w="762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994709" y="2790362"/>
            <a:ext cx="1368152" cy="1968618"/>
          </a:xfrm>
          <a:prstGeom prst="straightConnector1">
            <a:avLst/>
          </a:prstGeom>
          <a:ln w="762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256817" y="2911320"/>
                <a:ext cx="7404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17" y="2911320"/>
                <a:ext cx="7404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409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575558" y="4951628"/>
                <a:ext cx="7404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58" y="4951628"/>
                <a:ext cx="74045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744" r="-495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V="1">
            <a:off x="3302880" y="2859506"/>
            <a:ext cx="2880320" cy="4759"/>
          </a:xfrm>
          <a:prstGeom prst="straightConnector1">
            <a:avLst/>
          </a:prstGeom>
          <a:ln w="57150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844822" y="2828534"/>
            <a:ext cx="1368152" cy="1968618"/>
          </a:xfrm>
          <a:prstGeom prst="straightConnector1">
            <a:avLst/>
          </a:prstGeom>
          <a:ln w="57150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304617" y="2628479"/>
                <a:ext cx="4402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600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17" y="2628479"/>
                <a:ext cx="44024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823325" y="5445224"/>
                <a:ext cx="273023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6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600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25" y="5445224"/>
                <a:ext cx="27302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35" grpId="0"/>
      <p:bldP spid="23" grpId="0"/>
      <p:bldP spid="32" grpId="0" animBg="1"/>
      <p:bldP spid="33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19672" y="2492896"/>
            <a:ext cx="6408712" cy="151216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   线性相关性质</a:t>
            </a:r>
            <a:endParaRPr lang="en-US" altLang="zh-CN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11767" y="1169383"/>
            <a:ext cx="8208912" cy="2952329"/>
            <a:chOff x="444801" y="1597875"/>
            <a:chExt cx="7440588" cy="2613744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440588" cy="223984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35" y="440823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10884" y="2136174"/>
                <a:ext cx="6919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  <m:r>
                          <a:rPr lang="en-US" altLang="zh-CN" sz="24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𝐫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 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84" y="2136174"/>
                <a:ext cx="691939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62" t="-27869" r="-8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96530" y="2822393"/>
                <a:ext cx="6638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线性相关，则向量组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也线性相关；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2822393"/>
                <a:ext cx="6638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9508" r="-183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2929" y="3469112"/>
                <a:ext cx="6393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线性无关，则向量组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也线性无关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29" y="3469112"/>
                <a:ext cx="639335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7869" r="-181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1459690" y="5168600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4635915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30074" y="5214766"/>
                <a:ext cx="3443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结论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的逆否命题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4" y="5214766"/>
                <a:ext cx="344382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310" t="-27869" r="-460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2" grpId="0"/>
      <p:bldP spid="13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35" y="440823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25659" y="1106974"/>
                <a:ext cx="6725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𝐫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， 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59" y="1106974"/>
                <a:ext cx="67256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93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46378" y="2484759"/>
                <a:ext cx="2624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8" y="2484759"/>
                <a:ext cx="262411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16" t="-30000" r="-604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120266" y="3185254"/>
                <a:ext cx="3942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66" y="3185254"/>
                <a:ext cx="39423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6" r="-92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620692" y="2481812"/>
                <a:ext cx="3803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不全为零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数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92" y="2481812"/>
                <a:ext cx="380373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64" t="-163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78912" y="4038902"/>
                <a:ext cx="660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+0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12" y="4038902"/>
                <a:ext cx="660046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69" r="-27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3895685" y="355753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39466" y="1873269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6" y="1873269"/>
                <a:ext cx="9233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907" t="-22951" r="-192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87624" y="5044408"/>
                <a:ext cx="2968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044408"/>
                <a:ext cx="29687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723" t="-27869" r="-513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6" grpId="0" animBg="1"/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14883" y="942893"/>
            <a:ext cx="8909908" cy="4721857"/>
            <a:chOff x="444801" y="1597875"/>
            <a:chExt cx="7440588" cy="3420212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440588" cy="3046309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4-6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20984" y="1905774"/>
                <a:ext cx="7839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元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元向量组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0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𝐦</m:t>
                        </m:r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84" y="1905774"/>
                <a:ext cx="783990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55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39552" y="4060249"/>
                <a:ext cx="7244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线性相关，则向量组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都线性相关；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60249"/>
                <a:ext cx="724454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27869" r="-151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47701" y="4701945"/>
                <a:ext cx="8230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、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中有一个线性无关，则向量组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也线性无关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01" y="4701945"/>
                <a:ext cx="823039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7869" r="-118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1645548" y="5950118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4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541743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022236" y="5996284"/>
                <a:ext cx="3443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结论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的逆否命题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36" y="5996284"/>
                <a:ext cx="344382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87" t="-30000" r="-442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0665" y="2485811"/>
                <a:ext cx="4915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元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III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为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5" y="2485811"/>
                <a:ext cx="49153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89" t="-30000" r="-33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56033" y="3071418"/>
                <a:ext cx="125688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33" y="3071418"/>
                <a:ext cx="1256883" cy="6572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2" grpId="0"/>
      <p:bldP spid="13" grpId="0"/>
      <p:bldP spid="15" grpId="0"/>
      <p:bldP spid="16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6016" y="261839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25659" y="1106974"/>
                <a:ext cx="5526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组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 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   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59" y="1106974"/>
                <a:ext cx="55260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426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36035" y="2222372"/>
                <a:ext cx="2822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5" y="2222372"/>
                <a:ext cx="28228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752" t="-30000" r="-54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09923" y="2922867"/>
                <a:ext cx="4012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23" y="2922867"/>
                <a:ext cx="40128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64" r="-91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264807" y="2216672"/>
                <a:ext cx="3884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不全为零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数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07" y="2216672"/>
                <a:ext cx="38847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12" t="-3333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38989" y="3823996"/>
                <a:ext cx="492397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89" y="3823996"/>
                <a:ext cx="4923976" cy="6572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4285342" y="3295145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115616" y="1695302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95302"/>
                <a:ext cx="92333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907" t="-22951" r="-1986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306382" y="5157192"/>
                <a:ext cx="337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、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82" y="5157192"/>
                <a:ext cx="33759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71" t="-29508" r="-451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551724" y="1109824"/>
                <a:ext cx="2373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latin typeface="Cambria Math" panose="02040503050406030204" pitchFamily="18" charset="0"/>
                            <a:ea typeface="+mn-ea"/>
                          </a:rPr>
                          <m:t>III</m:t>
                        </m:r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为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4" y="1109824"/>
                <a:ext cx="237385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27" t="-24590" r="-668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55576" y="4866737"/>
                <a:ext cx="4034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66737"/>
                <a:ext cx="403431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13" r="-181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54043" y="5436848"/>
                <a:ext cx="4074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" y="5436848"/>
                <a:ext cx="407444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47" r="-134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3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6" grpId="0" animBg="1"/>
      <p:bldP spid="28" grpId="0"/>
      <p:bldP spid="29" grpId="0"/>
      <p:bldP spid="18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03317" y="4516573"/>
            <a:ext cx="1540683" cy="2341427"/>
            <a:chOff x="7154379" y="943557"/>
            <a:chExt cx="1540683" cy="234142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2" name="圆角矩形 41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横卷形 7"/>
          <p:cNvSpPr/>
          <p:nvPr/>
        </p:nvSpPr>
        <p:spPr>
          <a:xfrm>
            <a:off x="395536" y="237428"/>
            <a:ext cx="2698464" cy="103327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5175" y="536663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性质总结：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66544" y="2181425"/>
                <a:ext cx="50254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向量组部分向量相关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整体也相关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544" y="2181425"/>
                <a:ext cx="5025415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3519" t="-14876" r="-2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1451991" y="2887430"/>
            <a:ext cx="43473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整体无关，则部分向量也无关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259632" y="1569935"/>
                <a:ext cx="1057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</m:oMath>
                </a14:m>
                <a:r>
                  <a:rPr lang="en-US" altLang="zh-CN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4</a:t>
                </a:r>
                <a:r>
                  <a:rPr lang="en-US" altLang="zh-CN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-5</a:t>
                </a:r>
                <a:endParaRPr lang="zh-CN" altLang="en-US" sz="2400" b="1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569935"/>
                <a:ext cx="10579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39" t="-26667" r="-1791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513697" y="4606742"/>
            <a:ext cx="67307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截取相关向量组部分分量，得到向量组也</a:t>
            </a:r>
            <a:r>
              <a:rPr lang="zh-CN" altLang="en-US" sz="2400" dirty="0" smtClean="0">
                <a:latin typeface="+mn-ea"/>
                <a:ea typeface="+mn-ea"/>
              </a:rPr>
              <a:t>相关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2117" y="5265490"/>
            <a:ext cx="65095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线性无关向量组增添分量，仍为线性无关的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319758" y="3947995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</m:oMath>
                </a14:m>
                <a:r>
                  <a:rPr lang="en-US" altLang="zh-CN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4</a:t>
                </a:r>
                <a:r>
                  <a:rPr lang="en-US" altLang="zh-CN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-6</a:t>
                </a:r>
                <a:endParaRPr lang="zh-CN" altLang="en-US" sz="2400" b="1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8" y="3947995"/>
                <a:ext cx="15841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692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8" grpId="0"/>
      <p:bldP spid="18" grpId="0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91770" y="71462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练习：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588885" y="756766"/>
                <a:ext cx="5814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设将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阶可逆矩阵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增加两行后的矩阵为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，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5" y="756766"/>
                <a:ext cx="58140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53" t="-24590" r="-220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83858" y="1255190"/>
                <a:ext cx="3757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的列向量组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</a:t>
                </a:r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58" y="1255190"/>
                <a:ext cx="37577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31" t="-10526" r="-178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39552" y="1950246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50246"/>
                <a:ext cx="110799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84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313974" y="2255399"/>
                <a:ext cx="3793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74" y="2255399"/>
                <a:ext cx="37933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8" r="-16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98372" y="3042762"/>
                <a:ext cx="2465483" cy="702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72" y="3042762"/>
                <a:ext cx="2465483" cy="7026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63855" y="3235906"/>
                <a:ext cx="2248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5" y="3235906"/>
                <a:ext cx="224805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117052" y="4191291"/>
                <a:ext cx="206191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+mn-ea"/>
                          </a:rPr>
                          <m:t>其中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)</a:t>
                </a:r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52" y="4191291"/>
                <a:ext cx="2061911" cy="749629"/>
              </a:xfrm>
              <a:prstGeom prst="rect">
                <a:avLst/>
              </a:prstGeom>
              <a:blipFill rotWithShape="0">
                <a:blip r:embed="rId9"/>
                <a:stretch>
                  <a:fillRect r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83768" y="4315565"/>
                <a:ext cx="26500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=[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 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315565"/>
                <a:ext cx="26500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195736" y="316327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ea typeface="+mn-ea"/>
              </a:rPr>
              <a:t>增加的两行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81162" y="5209543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由定理</a:t>
            </a:r>
            <a:r>
              <a:rPr lang="en-US" altLang="zh-CN" sz="2400" dirty="0" smtClean="0">
                <a:latin typeface="Cambria Math" panose="02040503050406030204" pitchFamily="18" charset="0"/>
                <a:ea typeface="+mn-ea"/>
              </a:rPr>
              <a:t>5-6</a:t>
            </a:r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结论可得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13754" y="222724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b="0" i="0" dirty="0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54" y="2227245"/>
                <a:ext cx="29124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25" t="-22951" r="-54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66499" y="580514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0" i="0" dirty="0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99" y="5805145"/>
                <a:ext cx="291246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720" t="-22951" r="-167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2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3" grpId="0"/>
      <p:bldP spid="25" grpId="0"/>
      <p:bldP spid="40" grpId="0"/>
      <p:bldP spid="18" grpId="0"/>
      <p:bldP spid="19" grpId="0"/>
      <p:bldP spid="20" grpId="0"/>
      <p:bldP spid="22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7544" y="2564904"/>
            <a:ext cx="8208912" cy="151216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五   向量组的秩与极大无关组</a:t>
            </a:r>
            <a:endParaRPr lang="en-US" altLang="zh-CN" sz="4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" y="5144535"/>
            <a:ext cx="2525266" cy="1686878"/>
          </a:xfrm>
          <a:prstGeom prst="rect">
            <a:avLst/>
          </a:prstGeom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87622" y="1567467"/>
                <a:ext cx="1955535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22" y="1567467"/>
                <a:ext cx="1955535" cy="1179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187624" y="908720"/>
                <a:ext cx="3077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考虑</m:t>
                    </m:r>
                  </m:oMath>
                </a14:m>
                <a:r>
                  <a:rPr lang="zh-CN" altLang="en-US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下面的线性方程组</a:t>
                </a:r>
                <a:endParaRPr lang="zh-CN" altLang="en-US" sz="2400" b="1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908720"/>
                <a:ext cx="30777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52" t="-22951" r="-554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979712" y="4299306"/>
            <a:ext cx="3490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  <a:ea typeface="+mn-ea"/>
              </a:rPr>
              <a:t>第三个方程是多余的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0063" y="4299306"/>
            <a:ext cx="30822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对应的系数向量满足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96136" y="1972353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解得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=1,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72353"/>
                <a:ext cx="273630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904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394800" y="3082530"/>
                <a:ext cx="192578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00" y="3082530"/>
                <a:ext cx="1925784" cy="8238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796136" y="3286779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解得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=1,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286779"/>
                <a:ext cx="27363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904" t="-2786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H="1">
            <a:off x="2411760" y="2551761"/>
            <a:ext cx="8758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5536" y="2367095"/>
                <a:ext cx="19407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=[3,−1,3]</m:t>
                      </m:r>
                    </m:oMath>
                  </m:oMathPara>
                </a14:m>
                <a:endParaRPr lang="zh-CN" altLang="en-US" sz="2000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095"/>
                <a:ext cx="1940784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2411760" y="1831681"/>
            <a:ext cx="8758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96997" y="1630329"/>
                <a:ext cx="19407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=[1,−2,1]</m:t>
                      </m:r>
                    </m:oMath>
                  </m:oMathPara>
                </a14:m>
                <a:endParaRPr lang="zh-CN" altLang="en-US" sz="2000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7" y="1630329"/>
                <a:ext cx="1940784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H="1">
            <a:off x="2411760" y="2190692"/>
            <a:ext cx="8758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71847" y="1998712"/>
                <a:ext cx="19407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=[2,1,2]</m:t>
                      </m:r>
                    </m:oMath>
                  </m:oMathPara>
                </a14:m>
                <a:endParaRPr lang="zh-CN" altLang="en-US" sz="2000" dirty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7" y="1998712"/>
                <a:ext cx="1940784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091075" y="4884637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75" y="4884637"/>
                <a:ext cx="273630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上下箭头 5"/>
          <p:cNvSpPr/>
          <p:nvPr/>
        </p:nvSpPr>
        <p:spPr>
          <a:xfrm>
            <a:off x="4357692" y="4601091"/>
            <a:ext cx="183076" cy="96330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124198" y="4884254"/>
                <a:ext cx="40801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线性无关（最多个数）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98" y="4884254"/>
                <a:ext cx="4080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43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726507" y="5624624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 线性相关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07" y="5624624"/>
                <a:ext cx="273630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895" t="-25000" r="-66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70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18" grpId="0"/>
      <p:bldP spid="23" grpId="0"/>
      <p:bldP spid="24" grpId="0"/>
      <p:bldP spid="14" grpId="0"/>
      <p:bldP spid="15" grpId="0"/>
      <p:bldP spid="21" grpId="0"/>
      <p:bldP spid="25" grpId="0"/>
      <p:bldP spid="27" grpId="0"/>
      <p:bldP spid="29" grpId="0"/>
      <p:bldP spid="6" grpId="0" animBg="1"/>
      <p:bldP spid="30" grpId="0"/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539552" y="852588"/>
            <a:ext cx="8208912" cy="2952329"/>
            <a:chOff x="444801" y="1597875"/>
            <a:chExt cx="7440588" cy="2613744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440588" cy="223984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35" y="440823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38669" y="1819379"/>
                <a:ext cx="7424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中，有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𝐫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且其中任意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69" y="1819379"/>
                <a:ext cx="7424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88" t="-27869" r="-65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08677" y="2444207"/>
                <a:ext cx="7729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个向量线性相关，称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为向量组的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秩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7" y="2444207"/>
                <a:ext cx="772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46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50714" y="3152317"/>
                <a:ext cx="3263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极大无关组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4" y="3152317"/>
                <a:ext cx="32637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12" t="-22951" r="-579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000320" y="4897396"/>
                <a:ext cx="2087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3,−1,3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20" y="4897396"/>
                <a:ext cx="208793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32" r="-116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1600" y="4915770"/>
                <a:ext cx="22288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1,−2,1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15770"/>
                <a:ext cx="222881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59536" y="4906583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2,1,2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36" y="4906583"/>
                <a:ext cx="19407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62408" y="4334075"/>
                <a:ext cx="4367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：考虑向量组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8" y="4334075"/>
                <a:ext cx="436799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29" t="-24590" r="-334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75540" y="5748032"/>
                <a:ext cx="2668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" y="5748032"/>
                <a:ext cx="26688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75" t="-24590" r="-617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072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行列式中的线性组合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020272" y="3192205"/>
                <a:ext cx="12029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192205"/>
                <a:ext cx="120295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59632" y="1854579"/>
                <a:ext cx="3351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854579"/>
                <a:ext cx="33515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69081" y="3581746"/>
                <a:ext cx="44324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其中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1,2,⋯,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m:rPr>
                          <m:lit/>
                        </m:rP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81" y="3581746"/>
                <a:ext cx="443243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88" t="-4000" r="-1651" b="-4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513322" y="1879940"/>
                <a:ext cx="22555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n-ea"/>
                        </a:rPr>
                        <m:t>若存在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22" y="1879940"/>
                <a:ext cx="225555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899592" y="2837619"/>
                <a:ext cx="5137368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37619"/>
                <a:ext cx="5137368" cy="4695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5772457" y="3310569"/>
            <a:ext cx="978408" cy="27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03648" y="4682928"/>
                <a:ext cx="461504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82928"/>
                <a:ext cx="4615046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134404" y="5725239"/>
                <a:ext cx="1848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04" y="5725239"/>
                <a:ext cx="184807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80" r="-132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772457" y="4869160"/>
            <a:ext cx="38371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2" grpId="0"/>
      <p:bldP spid="29" grpId="0"/>
      <p:bldP spid="35" grpId="0"/>
      <p:bldP spid="36" grpId="0"/>
      <p:bldP spid="12" grpId="0" animBg="1"/>
      <p:bldP spid="7" grpId="0"/>
      <p:bldP spid="15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817111" y="1697192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1" y="1697192"/>
                <a:ext cx="194078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18752" y="1706379"/>
                <a:ext cx="1940784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52" y="1706379"/>
                <a:ext cx="1940784" cy="375872"/>
              </a:xfrm>
              <a:prstGeom prst="rect">
                <a:avLst/>
              </a:prstGeom>
              <a:blipFill rotWithShape="0"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987824" y="1706379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6379"/>
                <a:ext cx="19407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71600" y="1008059"/>
                <a:ext cx="431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例</m:t>
                    </m:r>
                  </m:oMath>
                </a14:m>
                <a:r>
                  <a:rPr lang="en-US" altLang="zh-CN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4 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考虑向量组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008059"/>
                <a:ext cx="4316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62" t="-27869" r="-338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259632" y="2548476"/>
                <a:ext cx="2329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48476"/>
                <a:ext cx="232903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403" t="-22951" r="-6806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87116" y="3334993"/>
                <a:ext cx="2636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16" y="3334993"/>
                <a:ext cx="263681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2" t="-22951" r="-60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923928" y="2492896"/>
                <a:ext cx="5246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）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92896"/>
                <a:ext cx="52466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512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80" y="4005064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239346" y="4425885"/>
                <a:ext cx="356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否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是极大无关组？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346" y="4425885"/>
                <a:ext cx="35601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26" t="-22951" r="-428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566718" y="5354188"/>
                <a:ext cx="2329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18" y="5354188"/>
                <a:ext cx="23290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403" t="-22951" r="-706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29434" y="5329776"/>
                <a:ext cx="2781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4" y="5329776"/>
                <a:ext cx="278101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845" t="-22951" r="-568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75428" y="6030192"/>
                <a:ext cx="4247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也是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向量组的极大无关组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428" y="6030192"/>
                <a:ext cx="424783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865" t="-22951" r="-172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46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8" grpId="0"/>
      <p:bldP spid="31" grpId="0"/>
      <p:bldP spid="32" grpId="0"/>
      <p:bldP spid="33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051720" y="1628800"/>
                <a:ext cx="3116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极大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无关组未必唯一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28800"/>
                <a:ext cx="31162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675" t="-22951" r="-489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51720" y="2231551"/>
                <a:ext cx="4039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但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给定向量组的秩是唯一的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231551"/>
                <a:ext cx="40395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381" t="-22951" r="-362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1013371" y="103118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3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850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-16540" y="4071848"/>
            <a:ext cx="9160540" cy="4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17111" y="5143640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1" y="5143640"/>
                <a:ext cx="19407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18752" y="5152827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1,0,0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52" y="5152827"/>
                <a:ext cx="19407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87824" y="5152827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52827"/>
                <a:ext cx="19407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71600" y="4454507"/>
                <a:ext cx="4252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：考虑向量组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54507"/>
                <a:ext cx="425257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009" t="-25000" r="-343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71600" y="5832773"/>
                <a:ext cx="7945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显然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向量组线性无关，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本身即为向量组极大无关组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832773"/>
                <a:ext cx="794589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10" t="-25000" r="-138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053426" y="2857997"/>
                <a:ext cx="4962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无关向量组本身是极大无关组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26" y="2857997"/>
                <a:ext cx="496289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563" t="-25000" r="-270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06" y="2256641"/>
            <a:ext cx="1685967" cy="16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  <p:bldP spid="25" grpId="0"/>
      <p:bldP spid="26" grpId="0"/>
      <p:bldP spid="27" grpId="0"/>
      <p:bldP spid="29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051720" y="1798418"/>
                <a:ext cx="3569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线性无关的向量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98418"/>
                <a:ext cx="356988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957" t="-22951" r="-427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51720" y="2401169"/>
                <a:ext cx="3778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任意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  <m:r>
                      <a:rPr lang="zh-CN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01169"/>
                <a:ext cx="37788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85" t="-25000" r="-468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1013371" y="1031185"/>
            <a:ext cx="4278709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设向量组秩为</a:t>
            </a:r>
            <a:r>
              <a:rPr lang="en-US" altLang="zh-CN" sz="24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，则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3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850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0" y="4073798"/>
            <a:ext cx="9160540" cy="4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17111" y="5143640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1" y="5143640"/>
                <a:ext cx="19407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18752" y="5152827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1,0,0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52" y="5152827"/>
                <a:ext cx="19407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87824" y="5152827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52827"/>
                <a:ext cx="19407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71600" y="4454507"/>
                <a:ext cx="4896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：考虑向量组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54507"/>
                <a:ext cx="489646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12" t="-25000" r="-24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259632" y="5977895"/>
                <a:ext cx="4797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组的秩为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3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977895"/>
                <a:ext cx="479759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95" t="-30000" r="-292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053426" y="3027615"/>
                <a:ext cx="5400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找到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线性无关向量则，秩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26" y="3027615"/>
                <a:ext cx="54003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73" t="-25000" r="-90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68" y="2402560"/>
            <a:ext cx="1685967" cy="1695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02206" y="5118975"/>
                <a:ext cx="1940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0,1,1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06" y="5118975"/>
                <a:ext cx="19407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  <p:bldP spid="25" grpId="0"/>
      <p:bldP spid="26" grpId="0"/>
      <p:bldP spid="27" grpId="0"/>
      <p:bldP spid="29" grpId="0"/>
      <p:bldP spid="3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27584" y="908720"/>
                <a:ext cx="3673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考虑向量组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: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367389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150" t="-22951" r="-83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241626" y="2408137"/>
                <a:ext cx="4791633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26" y="2408137"/>
                <a:ext cx="4791633" cy="404341"/>
              </a:xfrm>
              <a:prstGeom prst="rect">
                <a:avLst/>
              </a:prstGeom>
              <a:blipFill rotWithShape="0">
                <a:blip r:embed="rId3"/>
                <a:stretch>
                  <a:fillRect l="-891" r="-165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433553" y="1561278"/>
                <a:ext cx="6809428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其极大无关组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1,2,⋯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53" y="1561278"/>
                <a:ext cx="6809428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1701" t="-24242" r="-1164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433553" y="3287078"/>
                <a:ext cx="3501343" cy="409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相关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53" y="3287078"/>
                <a:ext cx="3501343" cy="409471"/>
              </a:xfrm>
              <a:prstGeom prst="rect">
                <a:avLst/>
              </a:prstGeom>
              <a:blipFill rotWithShape="0">
                <a:blip r:embed="rId5"/>
                <a:stretch>
                  <a:fillRect l="-2261" t="-19403" r="-4348" b="-38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091281" y="3285223"/>
                <a:ext cx="3527056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 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81" y="3285223"/>
                <a:ext cx="3527056" cy="401072"/>
              </a:xfrm>
              <a:prstGeom prst="rect">
                <a:avLst/>
              </a:prstGeom>
              <a:blipFill rotWithShape="0">
                <a:blip r:embed="rId6"/>
                <a:stretch>
                  <a:fillRect l="-2763" t="-21212" r="-4318" b="-3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501474" y="3799909"/>
            <a:ext cx="433421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743969" y="4766792"/>
                <a:ext cx="4618637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可由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唯一线性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69" y="4766792"/>
                <a:ext cx="4618637" cy="404341"/>
              </a:xfrm>
              <a:prstGeom prst="rect">
                <a:avLst/>
              </a:prstGeom>
              <a:blipFill rotWithShape="0">
                <a:blip r:embed="rId7"/>
                <a:stretch>
                  <a:fillRect l="-1715" t="-21212" r="-3034" b="-3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33553" y="5340161"/>
                <a:ext cx="3085588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 {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53" y="5340161"/>
                <a:ext cx="3085588" cy="404341"/>
              </a:xfrm>
              <a:prstGeom prst="rect">
                <a:avLst/>
              </a:prstGeom>
              <a:blipFill rotWithShape="0">
                <a:blip r:embed="rId8"/>
                <a:stretch>
                  <a:fillRect l="-1581" r="-3162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474186" y="5913530"/>
                <a:ext cx="5849743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显然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也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有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可由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唯一线性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86" y="5913530"/>
                <a:ext cx="5849743" cy="404341"/>
              </a:xfrm>
              <a:prstGeom prst="rect">
                <a:avLst/>
              </a:prstGeom>
              <a:blipFill rotWithShape="0">
                <a:blip r:embed="rId9"/>
                <a:stretch>
                  <a:fillRect l="-2190" t="-19697" r="-2190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2567414" y="4000076"/>
            <a:ext cx="190917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根据定理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5-4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结论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21" grpId="0"/>
      <p:bldP spid="23" grpId="0"/>
      <p:bldP spid="24" grpId="0"/>
      <p:bldP spid="8" grpId="0" animBg="1"/>
      <p:bldP spid="25" grpId="0"/>
      <p:bldP spid="26" grpId="0"/>
      <p:bldP spid="27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27584" y="908720"/>
                <a:ext cx="3673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考虑向量组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: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367389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150" t="-22951" r="-83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433553" y="1561278"/>
                <a:ext cx="6809428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其极大无关组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1,2,⋯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53" y="1561278"/>
                <a:ext cx="6809428" cy="401072"/>
              </a:xfrm>
              <a:prstGeom prst="rect">
                <a:avLst/>
              </a:prstGeom>
              <a:blipFill rotWithShape="0">
                <a:blip r:embed="rId4"/>
                <a:stretch>
                  <a:fillRect l="-1701" t="-24242" r="-1164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822634" y="3129295"/>
                <a:ext cx="6031266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⋯+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34" y="3129295"/>
                <a:ext cx="6031266" cy="404341"/>
              </a:xfrm>
              <a:prstGeom prst="rect">
                <a:avLst/>
              </a:prstGeom>
              <a:blipFill rotWithShape="0">
                <a:blip r:embed="rId5"/>
                <a:stretch>
                  <a:fillRect l="-303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45013" y="2366615"/>
                <a:ext cx="3085588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 {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13" y="2366615"/>
                <a:ext cx="3085588" cy="404341"/>
              </a:xfrm>
              <a:prstGeom prst="rect">
                <a:avLst/>
              </a:prstGeom>
              <a:blipFill rotWithShape="0">
                <a:blip r:embed="rId6"/>
                <a:stretch>
                  <a:fillRect l="-1581" r="-3162" b="-2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91680" y="5878258"/>
                <a:ext cx="5849743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显然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也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  <m:t>有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可由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唯一线性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878258"/>
                <a:ext cx="5849743" cy="404341"/>
              </a:xfrm>
              <a:prstGeom prst="rect">
                <a:avLst/>
              </a:prstGeom>
              <a:blipFill rotWithShape="0">
                <a:blip r:embed="rId7"/>
                <a:stretch>
                  <a:fillRect l="-2190" t="-19403" r="-2190" b="-38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619672" y="3789040"/>
                <a:ext cx="6899261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若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+mn-ea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89040"/>
                <a:ext cx="6899261" cy="404341"/>
              </a:xfrm>
              <a:prstGeom prst="rect">
                <a:avLst/>
              </a:prstGeom>
              <a:blipFill rotWithShape="0">
                <a:blip r:embed="rId8"/>
                <a:stretch>
                  <a:fillRect l="-88" t="-15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16537" y="4597646"/>
                <a:ext cx="6354753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两式做差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注意到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线性无关，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可得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37" y="4597646"/>
                <a:ext cx="6354753" cy="401072"/>
              </a:xfrm>
              <a:prstGeom prst="rect">
                <a:avLst/>
              </a:prstGeom>
              <a:blipFill rotWithShape="0">
                <a:blip r:embed="rId9"/>
                <a:stretch>
                  <a:fillRect l="-1248" t="-3030" r="-115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275856" y="5175660"/>
                <a:ext cx="3270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175660"/>
                <a:ext cx="327089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62" r="-186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4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11560" y="2060848"/>
            <a:ext cx="8208912" cy="1784325"/>
            <a:chOff x="444801" y="1597875"/>
            <a:chExt cx="7440588" cy="1579691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440588" cy="1205788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35" y="440823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10677" y="3027639"/>
                <a:ext cx="7386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向量</a:t>
                </a:r>
                <a:r>
                  <a:rPr lang="zh-CN" altLang="en-US" sz="2400" dirty="0" smtClean="0">
                    <a:latin typeface="+mj-lt"/>
                    <a:ea typeface="+mn-ea"/>
                  </a:rPr>
                  <a:t>组中每个向量都可由极大无关组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唯一</a:t>
                </a:r>
                <a:r>
                  <a:rPr lang="zh-CN" altLang="en-US" sz="2400" dirty="0" smtClean="0">
                    <a:latin typeface="+mj-lt"/>
                    <a:ea typeface="+mn-ea"/>
                  </a:rPr>
                  <a:t>的线性表示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77" y="3027639"/>
                <a:ext cx="73866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98" t="-25000" r="-165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1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91770" y="714628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47548" y="770813"/>
            <a:ext cx="55399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0" dirty="0" smtClean="0">
                <a:ea typeface="+mj-ea"/>
              </a:rPr>
              <a:t>分别求以下两个向量组的秩和极大无关组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71600" y="1315916"/>
                <a:ext cx="7508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0,1,1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2,1,5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15916"/>
                <a:ext cx="75082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64122" y="2519869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2" y="2519869"/>
                <a:ext cx="80021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21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43401" y="2642305"/>
                <a:ext cx="2205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无关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01" y="2642305"/>
                <a:ext cx="2205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332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37887" y="3168363"/>
                <a:ext cx="2042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7" y="3168363"/>
                <a:ext cx="204235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43608" y="1865344"/>
                <a:ext cx="6382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1,0,1,1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3,2,1,5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65344"/>
                <a:ext cx="638245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44153" y="3188433"/>
                <a:ext cx="5432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53" y="3188433"/>
                <a:ext cx="543251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522480" y="3858586"/>
                <a:ext cx="3744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80" y="3858586"/>
                <a:ext cx="374480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606" t="-9211" r="-146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2522480" y="442692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且任意三个向量线性相关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746363" y="5173992"/>
                <a:ext cx="63769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由定义可知，秩为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2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为一组极大无关组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63" y="5173992"/>
                <a:ext cx="637693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530" t="-13333" r="-47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549279" y="6035416"/>
                <a:ext cx="47418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也是极大无关组（共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6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组）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79" y="6035416"/>
                <a:ext cx="474187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028" t="-10526" r="-102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/>
      <p:bldP spid="18" grpId="0"/>
      <p:bldP spid="33" grpId="0"/>
      <p:bldP spid="34" grpId="0"/>
      <p:bldP spid="35" grpId="0"/>
      <p:bldP spid="36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5281" y="50218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05618" y="136933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691770" y="714628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4-4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47548" y="770813"/>
            <a:ext cx="55399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0" dirty="0" smtClean="0">
                <a:ea typeface="+mj-ea"/>
              </a:rPr>
              <a:t>分别求以下两个向量组的秩和极大无关组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71600" y="1315916"/>
                <a:ext cx="7508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0,1,1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2,1,5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15916"/>
                <a:ext cx="75082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64122" y="2519869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22" y="2519869"/>
                <a:ext cx="80021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21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43401" y="2642305"/>
                <a:ext cx="2205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无关</a:t>
                </a:r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01" y="2642305"/>
                <a:ext cx="2205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08" t="-10526" r="-360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37887" y="3168363"/>
                <a:ext cx="22234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7" y="3168363"/>
                <a:ext cx="22234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43608" y="1865344"/>
                <a:ext cx="63824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1,1,0,2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1,0,1,1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3,2,1,5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65344"/>
                <a:ext cx="638245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522480" y="3858586"/>
                <a:ext cx="3744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无关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80" y="3858586"/>
                <a:ext cx="374480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06" t="-9211" r="-130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2522480" y="442692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且任意三个向量线性相关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746363" y="5142774"/>
                <a:ext cx="656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由定义可知，秩为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2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为一组极大无关组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363" y="5142774"/>
                <a:ext cx="656448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487" t="-13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549279" y="6035416"/>
                <a:ext cx="47418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也是极大无关组（共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3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组）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79" y="6035416"/>
                <a:ext cx="474187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028" t="-10526" r="-90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/>
      <p:bldP spid="18" grpId="0"/>
      <p:bldP spid="34" grpId="0"/>
      <p:bldP spid="35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49193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66FF"/>
                </a:solidFill>
                <a:latin typeface="+mj-ea"/>
                <a:ea typeface="+mj-ea"/>
              </a:rPr>
              <a:t>知识点总结</a:t>
            </a:r>
            <a:endParaRPr lang="zh-CN" altLang="en-US" sz="40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94330" y="383858"/>
            <a:ext cx="2736304" cy="108012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线性组合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27984" y="1865448"/>
            <a:ext cx="2736304" cy="108012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线性相关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496" y="1552216"/>
            <a:ext cx="3096344" cy="91440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66FF"/>
                </a:solidFill>
              </a:rPr>
              <a:t>二者的关系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19318" y="825904"/>
            <a:ext cx="1087044" cy="854142"/>
          </a:xfrm>
          <a:prstGeom prst="straightConnector1">
            <a:avLst/>
          </a:prstGeom>
          <a:ln w="57150">
            <a:solidFill>
              <a:srgbClr val="0066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302845" y="2338786"/>
            <a:ext cx="1205873" cy="504873"/>
          </a:xfrm>
          <a:prstGeom prst="straightConnector1">
            <a:avLst/>
          </a:prstGeom>
          <a:ln w="57150">
            <a:solidFill>
              <a:srgbClr val="0066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427984" y="3815090"/>
            <a:ext cx="2736304" cy="108012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</a:rPr>
              <a:t>线性相关</a:t>
            </a:r>
            <a:r>
              <a:rPr lang="zh-CN" altLang="en-US" sz="2800" b="1" dirty="0">
                <a:solidFill>
                  <a:srgbClr val="FFFF00"/>
                </a:solidFill>
              </a:rPr>
              <a:t>性质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62482" y="2989262"/>
            <a:ext cx="1" cy="825828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单圆角矩形 21"/>
              <p:cNvSpPr/>
              <p:nvPr/>
            </p:nvSpPr>
            <p:spPr>
              <a:xfrm>
                <a:off x="2627784" y="5778012"/>
                <a:ext cx="4896544" cy="914400"/>
              </a:xfrm>
              <a:prstGeom prst="round1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向量组的极大无关组与秩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单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778012"/>
                <a:ext cx="4896544" cy="914400"/>
              </a:xfrm>
              <a:prstGeom prst="round1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5796135" y="4923697"/>
            <a:ext cx="1" cy="825828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5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4067944" y="220486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619672" y="3356992"/>
            <a:ext cx="6336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79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3203848" y="4033157"/>
            <a:ext cx="35283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072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线性方程组解与线性组合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" name="图片 1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266219" y="1916832"/>
                <a:ext cx="2870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19" y="1916832"/>
                <a:ext cx="287001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60" r="-339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331640" y="1916832"/>
                <a:ext cx="3724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线性方程组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16832"/>
                <a:ext cx="37246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2" r="-1964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99329" y="5273984"/>
                <a:ext cx="3658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29" y="5273984"/>
                <a:ext cx="365837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67" r="-167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321198" y="5273984"/>
                <a:ext cx="56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8" y="5273984"/>
                <a:ext cx="5695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376" r="-12903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右箭头 14"/>
          <p:cNvSpPr/>
          <p:nvPr/>
        </p:nvSpPr>
        <p:spPr>
          <a:xfrm>
            <a:off x="3042676" y="2828680"/>
            <a:ext cx="1216152" cy="285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287012" y="2754021"/>
                <a:ext cx="1584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12" y="2754021"/>
                <a:ext cx="158479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538" t="-25000" r="-1076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429700" y="2754021"/>
                <a:ext cx="17672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00" y="2754021"/>
                <a:ext cx="176721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03" r="-482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97794" y="3610687"/>
                <a:ext cx="337951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94" y="3610687"/>
                <a:ext cx="3379515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38" grpId="0"/>
      <p:bldP spid="39" grpId="0"/>
      <p:bldP spid="40" grpId="0"/>
      <p:bldP spid="15" grpId="0" animBg="1"/>
      <p:bldP spid="41" grpId="0"/>
      <p:bldP spid="21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43158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5" y="287215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3"/>
            <a:ext cx="9144000" cy="68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68"/>
            <a:ext cx="9144000" cy="67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0728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线性方程组解与线性组合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266219" y="1916832"/>
                <a:ext cx="2875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19" y="1916832"/>
                <a:ext cx="28750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42" r="-339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331640" y="1916832"/>
                <a:ext cx="3724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线性方程组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𝑨𝒙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16832"/>
                <a:ext cx="3724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2" r="-1964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816634" y="4893770"/>
                <a:ext cx="3343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34" y="4893770"/>
                <a:ext cx="33436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11" r="-3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095135" y="4893770"/>
                <a:ext cx="56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5" y="4893770"/>
                <a:ext cx="56958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376" r="-1290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右箭头 14"/>
          <p:cNvSpPr/>
          <p:nvPr/>
        </p:nvSpPr>
        <p:spPr>
          <a:xfrm>
            <a:off x="3029051" y="2837793"/>
            <a:ext cx="1216152" cy="285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287012" y="2754021"/>
                <a:ext cx="1557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有解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12" y="2754021"/>
                <a:ext cx="15575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641" t="-25000" r="-1093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429700" y="2754021"/>
                <a:ext cx="17672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𝒙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满足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00" y="2754021"/>
                <a:ext cx="176721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48" r="-517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1560" y="3574290"/>
                <a:ext cx="215501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74290"/>
                <a:ext cx="2155014" cy="8238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14631" y="3643106"/>
                <a:ext cx="1776191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31" y="3643106"/>
                <a:ext cx="1776191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88024" y="3624662"/>
                <a:ext cx="1323824" cy="1026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624662"/>
                <a:ext cx="1323824" cy="102662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79346" y="3624662"/>
                <a:ext cx="143808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46" y="3624662"/>
                <a:ext cx="1438086" cy="6572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00616" y="3624662"/>
                <a:ext cx="1343445" cy="1026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16" y="3624662"/>
                <a:ext cx="1343445" cy="10266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806009" y="5536800"/>
                <a:ext cx="431900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009" y="5536800"/>
                <a:ext cx="4319003" cy="65729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012160" y="5536800"/>
                <a:ext cx="101444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536800"/>
                <a:ext cx="1014445" cy="65729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922126" y="5701487"/>
                <a:ext cx="3863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26" y="5701487"/>
                <a:ext cx="386324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156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93821" y="5701487"/>
                <a:ext cx="3863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21" y="5701487"/>
                <a:ext cx="386324" cy="369332"/>
              </a:xfrm>
              <a:prstGeom prst="rect">
                <a:avLst/>
              </a:prstGeom>
              <a:blipFill rotWithShape="0">
                <a:blip r:embed="rId17"/>
                <a:stretch>
                  <a:fillRect r="-156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4" grpId="0"/>
      <p:bldP spid="25" grpId="0"/>
      <p:bldP spid="26" grpId="0"/>
      <p:bldP spid="23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57" y="5062364"/>
            <a:ext cx="1685967" cy="169590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24067" y="25479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行列式中的线性组合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2730" y="148478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线性组合的几何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意义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767655" y="1546339"/>
                <a:ext cx="273023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6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600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600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55" y="1546339"/>
                <a:ext cx="27302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924067" y="396194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线性方程组解与线性组合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602374" y="5875600"/>
                <a:ext cx="4319003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74" y="5875600"/>
                <a:ext cx="4319003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833879" y="5910316"/>
                <a:ext cx="101444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79" y="5910316"/>
                <a:ext cx="1014445" cy="657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600890" y="3266480"/>
                <a:ext cx="4348178" cy="402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90" y="3266480"/>
                <a:ext cx="4348178" cy="402546"/>
              </a:xfrm>
              <a:prstGeom prst="rect">
                <a:avLst/>
              </a:prstGeom>
              <a:blipFill rotWithShape="0">
                <a:blip r:embed="rId6"/>
                <a:stretch>
                  <a:fillRect l="-56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816634" y="4893770"/>
                <a:ext cx="3343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34" y="4893770"/>
                <a:ext cx="33436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11" r="-3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095135" y="4893770"/>
                <a:ext cx="56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5" y="4893770"/>
                <a:ext cx="5695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76" r="-1290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9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05807" y="1571846"/>
                <a:ext cx="7845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对于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使得 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7" y="1571846"/>
                <a:ext cx="78450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87" t="-35000" r="-544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089104" y="4725144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1,2,1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04" y="4725144"/>
                <a:ext cx="1832168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333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627704" y="788426"/>
            <a:ext cx="8192768" cy="3288646"/>
            <a:chOff x="709482" y="1574543"/>
            <a:chExt cx="7425955" cy="2911489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709482" y="1922232"/>
              <a:ext cx="7425955" cy="256380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719148" y="2219918"/>
                <a:ext cx="4040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8" y="2219918"/>
                <a:ext cx="404085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0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70620" y="2819300"/>
                <a:ext cx="7890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则称向量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线性组合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或称向量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能由向量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0" y="2819300"/>
                <a:ext cx="7890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77" t="-32787" r="-162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70620" y="3386213"/>
                <a:ext cx="3528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表示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。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0" y="3386213"/>
                <a:ext cx="35280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54" t="-22951" r="-466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00844" y="4725144"/>
                <a:ext cx="183216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0,1,2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44" y="4725144"/>
                <a:ext cx="1832168" cy="375872"/>
              </a:xfrm>
              <a:prstGeom prst="rect">
                <a:avLst/>
              </a:prstGeom>
              <a:blipFill rotWithShape="0">
                <a:blip r:embed="rId8"/>
                <a:stretch>
                  <a:fillRect l="-1667" r="-1333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433415" y="4725144"/>
                <a:ext cx="166744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2,3,0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15" y="4725144"/>
                <a:ext cx="1667444" cy="375872"/>
              </a:xfrm>
              <a:prstGeom prst="rect">
                <a:avLst/>
              </a:prstGeom>
              <a:blipFill rotWithShape="0">
                <a:blip r:embed="rId9"/>
                <a:stretch>
                  <a:fillRect l="-4015" r="-1460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080792" y="5613584"/>
                <a:ext cx="1885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 smtClean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2" y="5613584"/>
                <a:ext cx="18850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26" r="-64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36511" y="4725144"/>
                <a:ext cx="6155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例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：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1" y="4725144"/>
                <a:ext cx="61555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792" t="-24590" r="-2970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6" grpId="0"/>
      <p:bldP spid="27" grpId="0"/>
      <p:bldP spid="30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51520" y="1268760"/>
            <a:ext cx="8428916" cy="3514070"/>
            <a:chOff x="575338" y="1667966"/>
            <a:chExt cx="7640000" cy="3111062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575338" y="1971778"/>
              <a:ext cx="7640000" cy="280725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216996" y="1667966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4.1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向量组的线性相关性和秩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0271" y="2243549"/>
                <a:ext cx="451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型线性方程组，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1" y="2243549"/>
                <a:ext cx="45133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03" t="-22951" r="-364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163622" y="2222898"/>
                <a:ext cx="2875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dirty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22" y="2222898"/>
                <a:ext cx="28750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42" r="-360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hlinkClick r:id="rId5" action="ppaction://hlinksldjump"/>
              </p:cNvPr>
              <p:cNvSpPr txBox="1"/>
              <p:nvPr/>
            </p:nvSpPr>
            <p:spPr>
              <a:xfrm>
                <a:off x="622923" y="2980159"/>
                <a:ext cx="317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方程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>
                <a:hlinkClick r:id="rId6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3" y="2980159"/>
                <a:ext cx="317336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374" t="-25000" r="-172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50271" y="3585604"/>
                <a:ext cx="805868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方程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唯一解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能由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的列向量组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唯一线性表示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1" y="3585604"/>
                <a:ext cx="8058681" cy="738664"/>
              </a:xfrm>
              <a:prstGeom prst="rect">
                <a:avLst/>
              </a:prstGeom>
              <a:blipFill rotWithShape="0">
                <a:blip r:embed="rId8"/>
                <a:stretch>
                  <a:fillRect l="-2194" t="-12397" r="-227" b="-25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796292" y="2989729"/>
                <a:ext cx="4392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能由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的列向量组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292" y="2989729"/>
                <a:ext cx="43922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56" t="-22951" r="-361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3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19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14090</TotalTime>
  <Words>1585</Words>
  <Application>Microsoft Office PowerPoint</Application>
  <PresentationFormat>全屏显示(4:3)</PresentationFormat>
  <Paragraphs>463</Paragraphs>
  <Slides>56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1046</cp:revision>
  <dcterms:modified xsi:type="dcterms:W3CDTF">2019-03-25T09:18:19Z</dcterms:modified>
</cp:coreProperties>
</file>