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87"/>
  </p:notesMasterIdLst>
  <p:sldIdLst>
    <p:sldId id="429" r:id="rId2"/>
    <p:sldId id="434" r:id="rId3"/>
    <p:sldId id="651" r:id="rId4"/>
    <p:sldId id="689" r:id="rId5"/>
    <p:sldId id="693" r:id="rId6"/>
    <p:sldId id="694" r:id="rId7"/>
    <p:sldId id="695" r:id="rId8"/>
    <p:sldId id="696" r:id="rId9"/>
    <p:sldId id="697" r:id="rId10"/>
    <p:sldId id="699" r:id="rId11"/>
    <p:sldId id="700" r:id="rId12"/>
    <p:sldId id="704" r:id="rId13"/>
    <p:sldId id="728" r:id="rId14"/>
    <p:sldId id="706" r:id="rId15"/>
    <p:sldId id="707" r:id="rId16"/>
    <p:sldId id="708" r:id="rId17"/>
    <p:sldId id="701" r:id="rId18"/>
    <p:sldId id="702" r:id="rId19"/>
    <p:sldId id="703" r:id="rId20"/>
    <p:sldId id="709" r:id="rId21"/>
    <p:sldId id="710" r:id="rId22"/>
    <p:sldId id="729" r:id="rId23"/>
    <p:sldId id="730" r:id="rId24"/>
    <p:sldId id="711" r:id="rId25"/>
    <p:sldId id="757" r:id="rId26"/>
    <p:sldId id="712" r:id="rId27"/>
    <p:sldId id="752" r:id="rId28"/>
    <p:sldId id="713" r:id="rId29"/>
    <p:sldId id="764" r:id="rId30"/>
    <p:sldId id="762" r:id="rId31"/>
    <p:sldId id="714" r:id="rId32"/>
    <p:sldId id="715" r:id="rId33"/>
    <p:sldId id="716" r:id="rId34"/>
    <p:sldId id="717" r:id="rId35"/>
    <p:sldId id="733" r:id="rId36"/>
    <p:sldId id="767" r:id="rId37"/>
    <p:sldId id="766" r:id="rId38"/>
    <p:sldId id="718" r:id="rId39"/>
    <p:sldId id="719" r:id="rId40"/>
    <p:sldId id="720" r:id="rId41"/>
    <p:sldId id="758" r:id="rId42"/>
    <p:sldId id="759" r:id="rId43"/>
    <p:sldId id="760" r:id="rId44"/>
    <p:sldId id="721" r:id="rId45"/>
    <p:sldId id="722" r:id="rId46"/>
    <p:sldId id="723" r:id="rId47"/>
    <p:sldId id="724" r:id="rId48"/>
    <p:sldId id="765" r:id="rId49"/>
    <p:sldId id="726" r:id="rId50"/>
    <p:sldId id="398" r:id="rId51"/>
    <p:sldId id="731" r:id="rId52"/>
    <p:sldId id="753" r:id="rId53"/>
    <p:sldId id="754" r:id="rId54"/>
    <p:sldId id="732" r:id="rId55"/>
    <p:sldId id="734" r:id="rId56"/>
    <p:sldId id="735" r:id="rId57"/>
    <p:sldId id="736" r:id="rId58"/>
    <p:sldId id="737" r:id="rId59"/>
    <p:sldId id="738" r:id="rId60"/>
    <p:sldId id="739" r:id="rId61"/>
    <p:sldId id="755" r:id="rId62"/>
    <p:sldId id="740" r:id="rId63"/>
    <p:sldId id="741" r:id="rId64"/>
    <p:sldId id="742" r:id="rId65"/>
    <p:sldId id="743" r:id="rId66"/>
    <p:sldId id="744" r:id="rId67"/>
    <p:sldId id="745" r:id="rId68"/>
    <p:sldId id="746" r:id="rId69"/>
    <p:sldId id="747" r:id="rId70"/>
    <p:sldId id="748" r:id="rId71"/>
    <p:sldId id="749" r:id="rId72"/>
    <p:sldId id="750" r:id="rId73"/>
    <p:sldId id="751" r:id="rId74"/>
    <p:sldId id="771" r:id="rId75"/>
    <p:sldId id="772" r:id="rId76"/>
    <p:sldId id="768" r:id="rId77"/>
    <p:sldId id="770" r:id="rId78"/>
    <p:sldId id="769" r:id="rId79"/>
    <p:sldId id="692" r:id="rId80"/>
    <p:sldId id="691" r:id="rId81"/>
    <p:sldId id="623" r:id="rId82"/>
    <p:sldId id="598" r:id="rId83"/>
    <p:sldId id="569" r:id="rId84"/>
    <p:sldId id="727" r:id="rId85"/>
    <p:sldId id="453" r:id="rId8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B0F0"/>
    <a:srgbClr val="0066FF"/>
    <a:srgbClr val="FF9900"/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86471" autoAdjust="0"/>
  </p:normalViewPr>
  <p:slideViewPr>
    <p:cSldViewPr>
      <p:cViewPr varScale="1">
        <p:scale>
          <a:sx n="68" d="100"/>
          <a:sy n="68" d="100"/>
        </p:scale>
        <p:origin x="103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1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6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2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41.png"/><Relationship Id="rId4" Type="http://schemas.openxmlformats.org/officeDocument/2006/relationships/image" Target="../media/image70.png"/><Relationship Id="rId9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3.jpe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.jpeg"/><Relationship Id="rId7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06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07.png"/><Relationship Id="rId9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500.png"/><Relationship Id="rId7" Type="http://schemas.openxmlformats.org/officeDocument/2006/relationships/image" Target="../media/image12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1.png"/><Relationship Id="rId5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1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12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9.png"/><Relationship Id="rId7" Type="http://schemas.openxmlformats.org/officeDocument/2006/relationships/image" Target="../media/image138.png"/><Relationship Id="rId12" Type="http://schemas.openxmlformats.org/officeDocument/2006/relationships/image" Target="../media/image144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11" Type="http://schemas.openxmlformats.org/officeDocument/2006/relationships/image" Target="../media/image143.png"/><Relationship Id="rId5" Type="http://schemas.openxmlformats.org/officeDocument/2006/relationships/image" Target="../media/image141.png"/><Relationship Id="rId10" Type="http://schemas.openxmlformats.org/officeDocument/2006/relationships/image" Target="../media/image420.png"/><Relationship Id="rId4" Type="http://schemas.openxmlformats.org/officeDocument/2006/relationships/image" Target="../media/image128.png"/><Relationship Id="rId9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12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7" Type="http://schemas.openxmlformats.org/officeDocument/2006/relationships/image" Target="../media/image8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3.jpeg"/><Relationship Id="rId4" Type="http://schemas.openxmlformats.org/officeDocument/2006/relationships/image" Target="../media/image1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46.png"/><Relationship Id="rId7" Type="http://schemas.openxmlformats.org/officeDocument/2006/relationships/image" Target="../media/image124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3.jpeg"/><Relationship Id="rId4" Type="http://schemas.openxmlformats.org/officeDocument/2006/relationships/image" Target="../media/image1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50.png"/><Relationship Id="rId7" Type="http://schemas.openxmlformats.org/officeDocument/2006/relationships/image" Target="../media/image15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52.png"/><Relationship Id="rId10" Type="http://schemas.openxmlformats.org/officeDocument/2006/relationships/image" Target="../media/image156.png"/><Relationship Id="rId4" Type="http://schemas.openxmlformats.org/officeDocument/2006/relationships/image" Target="../media/image151.png"/><Relationship Id="rId9" Type="http://schemas.openxmlformats.org/officeDocument/2006/relationships/image" Target="../media/image1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3.jpeg"/><Relationship Id="rId4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10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1.png"/><Relationship Id="rId7" Type="http://schemas.openxmlformats.org/officeDocument/2006/relationships/image" Target="../media/image4.wmf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0.png"/><Relationship Id="rId13" Type="http://schemas.openxmlformats.org/officeDocument/2006/relationships/image" Target="../media/image1690.png"/><Relationship Id="rId18" Type="http://schemas.openxmlformats.org/officeDocument/2006/relationships/image" Target="../media/image174.png"/><Relationship Id="rId3" Type="http://schemas.openxmlformats.org/officeDocument/2006/relationships/image" Target="../media/image1590.png"/><Relationship Id="rId21" Type="http://schemas.openxmlformats.org/officeDocument/2006/relationships/image" Target="../media/image177.png"/><Relationship Id="rId7" Type="http://schemas.openxmlformats.org/officeDocument/2006/relationships/image" Target="../media/image1630.png"/><Relationship Id="rId12" Type="http://schemas.openxmlformats.org/officeDocument/2006/relationships/image" Target="../media/image1680.png"/><Relationship Id="rId17" Type="http://schemas.openxmlformats.org/officeDocument/2006/relationships/image" Target="../media/image1730.png"/><Relationship Id="rId2" Type="http://schemas.openxmlformats.org/officeDocument/2006/relationships/image" Target="../media/image160.png"/><Relationship Id="rId16" Type="http://schemas.openxmlformats.org/officeDocument/2006/relationships/image" Target="../media/image1720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0.png"/><Relationship Id="rId11" Type="http://schemas.openxmlformats.org/officeDocument/2006/relationships/image" Target="../media/image1670.png"/><Relationship Id="rId5" Type="http://schemas.openxmlformats.org/officeDocument/2006/relationships/image" Target="../media/image1610.png"/><Relationship Id="rId15" Type="http://schemas.openxmlformats.org/officeDocument/2006/relationships/image" Target="../media/image1711.png"/><Relationship Id="rId10" Type="http://schemas.openxmlformats.org/officeDocument/2006/relationships/image" Target="../media/image1660.png"/><Relationship Id="rId19" Type="http://schemas.openxmlformats.org/officeDocument/2006/relationships/image" Target="../media/image175.png"/><Relationship Id="rId4" Type="http://schemas.openxmlformats.org/officeDocument/2006/relationships/image" Target="../media/image1600.png"/><Relationship Id="rId9" Type="http://schemas.openxmlformats.org/officeDocument/2006/relationships/image" Target="../media/image1650.png"/><Relationship Id="rId14" Type="http://schemas.openxmlformats.org/officeDocument/2006/relationships/image" Target="../media/image17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5" Type="http://schemas.openxmlformats.org/officeDocument/2006/relationships/image" Target="../media/image182.png"/><Relationship Id="rId4" Type="http://schemas.openxmlformats.org/officeDocument/2006/relationships/image" Target="../media/image1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image" Target="../media/image191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88.png"/><Relationship Id="rId7" Type="http://schemas.openxmlformats.org/officeDocument/2006/relationships/image" Target="../media/image191.png"/><Relationship Id="rId2" Type="http://schemas.openxmlformats.org/officeDocument/2006/relationships/image" Target="../media/image16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612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2" Type="http://schemas.openxmlformats.org/officeDocument/2006/relationships/image" Target="../media/image16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164.png"/><Relationship Id="rId10" Type="http://schemas.openxmlformats.org/officeDocument/2006/relationships/image" Target="../media/image163.png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0.png"/><Relationship Id="rId3" Type="http://schemas.openxmlformats.org/officeDocument/2006/relationships/image" Target="../media/image165.png"/><Relationship Id="rId7" Type="http://schemas.openxmlformats.org/officeDocument/2006/relationships/image" Target="../media/image1910.png"/><Relationship Id="rId12" Type="http://schemas.openxmlformats.org/officeDocument/2006/relationships/image" Target="../media/image196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0.png"/><Relationship Id="rId11" Type="http://schemas.openxmlformats.org/officeDocument/2006/relationships/image" Target="../media/image195.png"/><Relationship Id="rId5" Type="http://schemas.openxmlformats.org/officeDocument/2006/relationships/image" Target="../media/image1890.png"/><Relationship Id="rId10" Type="http://schemas.openxmlformats.org/officeDocument/2006/relationships/image" Target="../media/image194.png"/><Relationship Id="rId4" Type="http://schemas.openxmlformats.org/officeDocument/2006/relationships/image" Target="../media/image1880.png"/><Relationship Id="rId9" Type="http://schemas.openxmlformats.org/officeDocument/2006/relationships/image" Target="../media/image1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65.png"/><Relationship Id="rId7" Type="http://schemas.openxmlformats.org/officeDocument/2006/relationships/image" Target="../media/image199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5" Type="http://schemas.openxmlformats.org/officeDocument/2006/relationships/image" Target="../media/image197.png"/><Relationship Id="rId10" Type="http://schemas.openxmlformats.org/officeDocument/2006/relationships/image" Target="../media/image202.png"/><Relationship Id="rId4" Type="http://schemas.openxmlformats.org/officeDocument/2006/relationships/image" Target="../media/image1960.png"/><Relationship Id="rId9" Type="http://schemas.openxmlformats.org/officeDocument/2006/relationships/image" Target="../media/image2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image" Target="../media/image20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6.png"/><Relationship Id="rId7" Type="http://schemas.openxmlformats.org/officeDocument/2006/relationships/image" Target="../media/image209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192.png"/><Relationship Id="rId10" Type="http://schemas.openxmlformats.org/officeDocument/2006/relationships/image" Target="../media/image212.png"/><Relationship Id="rId4" Type="http://schemas.openxmlformats.org/officeDocument/2006/relationships/image" Target="../media/image1580.png"/><Relationship Id="rId9" Type="http://schemas.openxmlformats.org/officeDocument/2006/relationships/image" Target="../media/image2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image" Target="../media/image224.png"/><Relationship Id="rId3" Type="http://schemas.openxmlformats.org/officeDocument/2006/relationships/image" Target="../media/image167.png"/><Relationship Id="rId7" Type="http://schemas.openxmlformats.org/officeDocument/2006/relationships/image" Target="../media/image218.png"/><Relationship Id="rId12" Type="http://schemas.openxmlformats.org/officeDocument/2006/relationships/image" Target="../media/image22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7.png"/><Relationship Id="rId11" Type="http://schemas.openxmlformats.org/officeDocument/2006/relationships/image" Target="../media/image222.png"/><Relationship Id="rId5" Type="http://schemas.openxmlformats.org/officeDocument/2006/relationships/image" Target="../media/image216.png"/><Relationship Id="rId15" Type="http://schemas.openxmlformats.org/officeDocument/2006/relationships/image" Target="../media/image226.png"/><Relationship Id="rId10" Type="http://schemas.openxmlformats.org/officeDocument/2006/relationships/image" Target="../media/image221.png"/><Relationship Id="rId4" Type="http://schemas.openxmlformats.org/officeDocument/2006/relationships/image" Target="../media/image215.png"/><Relationship Id="rId9" Type="http://schemas.openxmlformats.org/officeDocument/2006/relationships/image" Target="../media/image220.png"/><Relationship Id="rId14" Type="http://schemas.openxmlformats.org/officeDocument/2006/relationships/image" Target="../media/image22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0.png"/><Relationship Id="rId3" Type="http://schemas.openxmlformats.org/officeDocument/2006/relationships/image" Target="../media/image2080.png"/><Relationship Id="rId7" Type="http://schemas.openxmlformats.org/officeDocument/2006/relationships/image" Target="../media/image21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0.png"/><Relationship Id="rId11" Type="http://schemas.openxmlformats.org/officeDocument/2006/relationships/image" Target="../media/image2160.png"/><Relationship Id="rId5" Type="http://schemas.openxmlformats.org/officeDocument/2006/relationships/image" Target="../media/image2100.png"/><Relationship Id="rId10" Type="http://schemas.openxmlformats.org/officeDocument/2006/relationships/image" Target="../media/image2150.png"/><Relationship Id="rId4" Type="http://schemas.openxmlformats.org/officeDocument/2006/relationships/image" Target="../media/image2090.png"/><Relationship Id="rId9" Type="http://schemas.openxmlformats.org/officeDocument/2006/relationships/image" Target="../media/image21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0.png"/><Relationship Id="rId3" Type="http://schemas.openxmlformats.org/officeDocument/2006/relationships/image" Target="../media/image2180.png"/><Relationship Id="rId7" Type="http://schemas.openxmlformats.org/officeDocument/2006/relationships/image" Target="../media/image2220.png"/><Relationship Id="rId2" Type="http://schemas.openxmlformats.org/officeDocument/2006/relationships/image" Target="../media/image2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0.png"/><Relationship Id="rId5" Type="http://schemas.openxmlformats.org/officeDocument/2006/relationships/image" Target="../media/image2231.png"/><Relationship Id="rId4" Type="http://schemas.openxmlformats.org/officeDocument/2006/relationships/image" Target="../media/image222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250.png"/><Relationship Id="rId7" Type="http://schemas.openxmlformats.org/officeDocument/2006/relationships/image" Target="../media/image229.png"/><Relationship Id="rId2" Type="http://schemas.openxmlformats.org/officeDocument/2006/relationships/image" Target="../media/image2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png"/><Relationship Id="rId11" Type="http://schemas.openxmlformats.org/officeDocument/2006/relationships/image" Target="../media/image1652.png"/><Relationship Id="rId5" Type="http://schemas.openxmlformats.org/officeDocument/2006/relationships/image" Target="../media/image227.png"/><Relationship Id="rId10" Type="http://schemas.openxmlformats.org/officeDocument/2006/relationships/image" Target="../media/image232.png"/><Relationship Id="rId4" Type="http://schemas.openxmlformats.org/officeDocument/2006/relationships/image" Target="../media/image1653.png"/><Relationship Id="rId9" Type="http://schemas.openxmlformats.org/officeDocument/2006/relationships/image" Target="../media/image2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6.png"/><Relationship Id="rId5" Type="http://schemas.openxmlformats.org/officeDocument/2006/relationships/image" Target="../media/image1662.png"/><Relationship Id="rId4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1.png"/><Relationship Id="rId13" Type="http://schemas.openxmlformats.org/officeDocument/2006/relationships/image" Target="../media/image170.png"/><Relationship Id="rId3" Type="http://schemas.openxmlformats.org/officeDocument/2006/relationships/image" Target="../media/image1611.png"/><Relationship Id="rId7" Type="http://schemas.openxmlformats.org/officeDocument/2006/relationships/image" Target="../media/image4.wmf"/><Relationship Id="rId12" Type="http://schemas.openxmlformats.org/officeDocument/2006/relationships/image" Target="../media/image169.png"/><Relationship Id="rId2" Type="http://schemas.openxmlformats.org/officeDocument/2006/relationships/image" Target="../media/image1601.png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1.png"/><Relationship Id="rId11" Type="http://schemas.openxmlformats.org/officeDocument/2006/relationships/image" Target="../media/image168.png"/><Relationship Id="rId5" Type="http://schemas.openxmlformats.org/officeDocument/2006/relationships/image" Target="../media/image1631.png"/><Relationship Id="rId15" Type="http://schemas.openxmlformats.org/officeDocument/2006/relationships/image" Target="../media/image172.png"/><Relationship Id="rId10" Type="http://schemas.openxmlformats.org/officeDocument/2006/relationships/image" Target="../media/image1671.png"/><Relationship Id="rId4" Type="http://schemas.openxmlformats.org/officeDocument/2006/relationships/image" Target="../media/image1621.png"/><Relationship Id="rId9" Type="http://schemas.openxmlformats.org/officeDocument/2006/relationships/image" Target="../media/image1661.png"/><Relationship Id="rId14" Type="http://schemas.openxmlformats.org/officeDocument/2006/relationships/image" Target="../media/image17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7" Type="http://schemas.openxmlformats.org/officeDocument/2006/relationships/image" Target="../media/image235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5" Type="http://schemas.openxmlformats.org/officeDocument/2006/relationships/image" Target="../media/image240.png"/><Relationship Id="rId4" Type="http://schemas.openxmlformats.org/officeDocument/2006/relationships/image" Target="../media/image2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1.png"/><Relationship Id="rId2" Type="http://schemas.openxmlformats.org/officeDocument/2006/relationships/image" Target="../media/image2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png"/><Relationship Id="rId5" Type="http://schemas.openxmlformats.org/officeDocument/2006/relationships/image" Target="../media/image3.jpeg"/><Relationship Id="rId4" Type="http://schemas.openxmlformats.org/officeDocument/2006/relationships/image" Target="../media/image238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0.png"/><Relationship Id="rId3" Type="http://schemas.openxmlformats.org/officeDocument/2006/relationships/image" Target="../media/image2401.png"/><Relationship Id="rId7" Type="http://schemas.openxmlformats.org/officeDocument/2006/relationships/image" Target="../media/image2440.png"/><Relationship Id="rId12" Type="http://schemas.openxmlformats.org/officeDocument/2006/relationships/image" Target="../media/image249.png"/><Relationship Id="rId2" Type="http://schemas.openxmlformats.org/officeDocument/2006/relationships/image" Target="../media/image23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1.png"/><Relationship Id="rId11" Type="http://schemas.openxmlformats.org/officeDocument/2006/relationships/image" Target="../media/image248.png"/><Relationship Id="rId5" Type="http://schemas.openxmlformats.org/officeDocument/2006/relationships/image" Target="../media/image2421.png"/><Relationship Id="rId10" Type="http://schemas.openxmlformats.org/officeDocument/2006/relationships/image" Target="../media/image2470.png"/><Relationship Id="rId4" Type="http://schemas.openxmlformats.org/officeDocument/2006/relationships/image" Target="../media/image2411.png"/><Relationship Id="rId9" Type="http://schemas.openxmlformats.org/officeDocument/2006/relationships/image" Target="../media/image24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01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3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6.png"/><Relationship Id="rId3" Type="http://schemas.openxmlformats.org/officeDocument/2006/relationships/image" Target="../media/image259.png"/><Relationship Id="rId7" Type="http://schemas.openxmlformats.org/officeDocument/2006/relationships/slide" Target="slide8.xml"/><Relationship Id="rId12" Type="http://schemas.openxmlformats.org/officeDocument/2006/relationships/image" Target="../media/image265.png"/><Relationship Id="rId2" Type="http://schemas.openxmlformats.org/officeDocument/2006/relationships/image" Target="../media/image24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2.png"/><Relationship Id="rId11" Type="http://schemas.openxmlformats.org/officeDocument/2006/relationships/image" Target="../media/image264.png"/><Relationship Id="rId5" Type="http://schemas.openxmlformats.org/officeDocument/2006/relationships/image" Target="../media/image261.png"/><Relationship Id="rId10" Type="http://schemas.openxmlformats.org/officeDocument/2006/relationships/image" Target="../media/image258.png"/><Relationship Id="rId4" Type="http://schemas.openxmlformats.org/officeDocument/2006/relationships/image" Target="../media/image260.png"/><Relationship Id="rId9" Type="http://schemas.openxmlformats.org/officeDocument/2006/relationships/image" Target="../media/image257.png"/><Relationship Id="rId14" Type="http://schemas.openxmlformats.org/officeDocument/2006/relationships/image" Target="../media/image24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7" Type="http://schemas.openxmlformats.org/officeDocument/2006/relationships/image" Target="../media/image271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5" Type="http://schemas.openxmlformats.org/officeDocument/2006/relationships/image" Target="../media/image3.jpeg"/><Relationship Id="rId4" Type="http://schemas.openxmlformats.org/officeDocument/2006/relationships/image" Target="../media/image2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0.png"/><Relationship Id="rId2" Type="http://schemas.openxmlformats.org/officeDocument/2006/relationships/image" Target="../media/image27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3.png"/><Relationship Id="rId7" Type="http://schemas.openxmlformats.org/officeDocument/2006/relationships/image" Target="../media/image2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5.png"/><Relationship Id="rId5" Type="http://schemas.openxmlformats.org/officeDocument/2006/relationships/image" Target="../media/image272.png"/><Relationship Id="rId10" Type="http://schemas.openxmlformats.org/officeDocument/2006/relationships/image" Target="../media/image279.png"/><Relationship Id="rId4" Type="http://schemas.openxmlformats.org/officeDocument/2006/relationships/image" Target="../media/image274.png"/><Relationship Id="rId9" Type="http://schemas.openxmlformats.org/officeDocument/2006/relationships/image" Target="../media/image27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0.png"/><Relationship Id="rId13" Type="http://schemas.openxmlformats.org/officeDocument/2006/relationships/image" Target="../media/image283.png"/><Relationship Id="rId18" Type="http://schemas.openxmlformats.org/officeDocument/2006/relationships/image" Target="../media/image288.png"/><Relationship Id="rId3" Type="http://schemas.openxmlformats.org/officeDocument/2006/relationships/image" Target="../media/image273.png"/><Relationship Id="rId7" Type="http://schemas.openxmlformats.org/officeDocument/2006/relationships/image" Target="../media/image2770.png"/><Relationship Id="rId12" Type="http://schemas.openxmlformats.org/officeDocument/2006/relationships/image" Target="../media/image282.png"/><Relationship Id="rId17" Type="http://schemas.openxmlformats.org/officeDocument/2006/relationships/image" Target="../media/image287.png"/><Relationship Id="rId2" Type="http://schemas.openxmlformats.org/officeDocument/2006/relationships/image" Target="../media/image2720.png"/><Relationship Id="rId16" Type="http://schemas.openxmlformats.org/officeDocument/2006/relationships/image" Target="../media/image286.png"/><Relationship Id="rId20" Type="http://schemas.openxmlformats.org/officeDocument/2006/relationships/image" Target="../media/image2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60.png"/><Relationship Id="rId11" Type="http://schemas.openxmlformats.org/officeDocument/2006/relationships/image" Target="../media/image281.png"/><Relationship Id="rId5" Type="http://schemas.openxmlformats.org/officeDocument/2006/relationships/image" Target="../media/image2750.png"/><Relationship Id="rId15" Type="http://schemas.openxmlformats.org/officeDocument/2006/relationships/image" Target="../media/image285.png"/><Relationship Id="rId10" Type="http://schemas.openxmlformats.org/officeDocument/2006/relationships/image" Target="../media/image280.png"/><Relationship Id="rId19" Type="http://schemas.openxmlformats.org/officeDocument/2006/relationships/image" Target="../media/image289.png"/><Relationship Id="rId4" Type="http://schemas.openxmlformats.org/officeDocument/2006/relationships/image" Target="../media/image274.png"/><Relationship Id="rId9" Type="http://schemas.openxmlformats.org/officeDocument/2006/relationships/image" Target="../media/image2790.png"/><Relationship Id="rId14" Type="http://schemas.openxmlformats.org/officeDocument/2006/relationships/image" Target="../media/image28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13" Type="http://schemas.openxmlformats.org/officeDocument/2006/relationships/image" Target="../media/image302.png"/><Relationship Id="rId3" Type="http://schemas.openxmlformats.org/officeDocument/2006/relationships/image" Target="../media/image214.png"/><Relationship Id="rId7" Type="http://schemas.openxmlformats.org/officeDocument/2006/relationships/image" Target="../media/image295.png"/><Relationship Id="rId12" Type="http://schemas.openxmlformats.org/officeDocument/2006/relationships/image" Target="../media/image301.png"/><Relationship Id="rId17" Type="http://schemas.openxmlformats.org/officeDocument/2006/relationships/image" Target="../media/image305.png"/><Relationship Id="rId2" Type="http://schemas.openxmlformats.org/officeDocument/2006/relationships/image" Target="../media/image290.png"/><Relationship Id="rId16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4.png"/><Relationship Id="rId11" Type="http://schemas.openxmlformats.org/officeDocument/2006/relationships/image" Target="../media/image299.png"/><Relationship Id="rId5" Type="http://schemas.openxmlformats.org/officeDocument/2006/relationships/image" Target="../media/image293.png"/><Relationship Id="rId15" Type="http://schemas.openxmlformats.org/officeDocument/2006/relationships/image" Target="../media/image303.png"/><Relationship Id="rId10" Type="http://schemas.openxmlformats.org/officeDocument/2006/relationships/image" Target="../media/image298.png"/><Relationship Id="rId4" Type="http://schemas.openxmlformats.org/officeDocument/2006/relationships/image" Target="../media/image292.png"/><Relationship Id="rId9" Type="http://schemas.openxmlformats.org/officeDocument/2006/relationships/image" Target="../media/image297.png"/><Relationship Id="rId14" Type="http://schemas.openxmlformats.org/officeDocument/2006/relationships/image" Target="../media/image30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0.png"/><Relationship Id="rId2" Type="http://schemas.openxmlformats.org/officeDocument/2006/relationships/image" Target="../media/image27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42.png"/><Relationship Id="rId7" Type="http://schemas.openxmlformats.org/officeDocument/2006/relationships/image" Target="../media/image309.png"/><Relationship Id="rId12" Type="http://schemas.openxmlformats.org/officeDocument/2006/relationships/image" Target="../media/image314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8.png"/><Relationship Id="rId11" Type="http://schemas.openxmlformats.org/officeDocument/2006/relationships/image" Target="../media/image313.png"/><Relationship Id="rId5" Type="http://schemas.openxmlformats.org/officeDocument/2006/relationships/image" Target="../media/image307.png"/><Relationship Id="rId10" Type="http://schemas.openxmlformats.org/officeDocument/2006/relationships/image" Target="../media/image312.png"/><Relationship Id="rId4" Type="http://schemas.openxmlformats.org/officeDocument/2006/relationships/image" Target="../media/image306.png"/><Relationship Id="rId9" Type="http://schemas.openxmlformats.org/officeDocument/2006/relationships/image" Target="../media/image31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png"/><Relationship Id="rId13" Type="http://schemas.openxmlformats.org/officeDocument/2006/relationships/image" Target="../media/image322.png"/><Relationship Id="rId3" Type="http://schemas.openxmlformats.org/officeDocument/2006/relationships/image" Target="../media/image242.png"/><Relationship Id="rId7" Type="http://schemas.openxmlformats.org/officeDocument/2006/relationships/image" Target="../media/image3160.png"/><Relationship Id="rId12" Type="http://schemas.openxmlformats.org/officeDocument/2006/relationships/image" Target="../media/image321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6.png"/><Relationship Id="rId11" Type="http://schemas.openxmlformats.org/officeDocument/2006/relationships/image" Target="../media/image320.png"/><Relationship Id="rId5" Type="http://schemas.openxmlformats.org/officeDocument/2006/relationships/image" Target="../media/image315.png"/><Relationship Id="rId10" Type="http://schemas.openxmlformats.org/officeDocument/2006/relationships/image" Target="../media/image319.png"/><Relationship Id="rId4" Type="http://schemas.openxmlformats.org/officeDocument/2006/relationships/image" Target="../media/image306.png"/><Relationship Id="rId9" Type="http://schemas.openxmlformats.org/officeDocument/2006/relationships/image" Target="../media/image318.png"/><Relationship Id="rId14" Type="http://schemas.openxmlformats.org/officeDocument/2006/relationships/image" Target="../media/image32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3" Type="http://schemas.openxmlformats.org/officeDocument/2006/relationships/image" Target="../media/image3230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0" Type="http://schemas.openxmlformats.org/officeDocument/2006/relationships/image" Target="../media/image329.png"/><Relationship Id="rId4" Type="http://schemas.openxmlformats.org/officeDocument/2006/relationships/image" Target="../media/image3.jpeg"/><Relationship Id="rId9" Type="http://schemas.openxmlformats.org/officeDocument/2006/relationships/image" Target="../media/image32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png"/><Relationship Id="rId3" Type="http://schemas.openxmlformats.org/officeDocument/2006/relationships/image" Target="../media/image333.png"/><Relationship Id="rId7" Type="http://schemas.openxmlformats.org/officeDocument/2006/relationships/image" Target="../media/image336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5.png"/><Relationship Id="rId5" Type="http://schemas.openxmlformats.org/officeDocument/2006/relationships/image" Target="../media/image334.png"/><Relationship Id="rId10" Type="http://schemas.openxmlformats.org/officeDocument/2006/relationships/image" Target="../media/image339.png"/><Relationship Id="rId4" Type="http://schemas.openxmlformats.org/officeDocument/2006/relationships/image" Target="../media/image3.jpeg"/><Relationship Id="rId9" Type="http://schemas.openxmlformats.org/officeDocument/2006/relationships/image" Target="../media/image33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16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jpe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.jpe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0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png"/><Relationship Id="rId3" Type="http://schemas.openxmlformats.org/officeDocument/2006/relationships/image" Target="../media/image353.png"/><Relationship Id="rId7" Type="http://schemas.openxmlformats.org/officeDocument/2006/relationships/image" Target="../media/image356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5.png"/><Relationship Id="rId5" Type="http://schemas.openxmlformats.org/officeDocument/2006/relationships/image" Target="../media/image3.jpeg"/><Relationship Id="rId4" Type="http://schemas.openxmlformats.org/officeDocument/2006/relationships/image" Target="../media/image354.png"/><Relationship Id="rId9" Type="http://schemas.openxmlformats.org/officeDocument/2006/relationships/image" Target="../media/image35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png"/><Relationship Id="rId3" Type="http://schemas.openxmlformats.org/officeDocument/2006/relationships/image" Target="../media/image3.jpeg"/><Relationship Id="rId7" Type="http://schemas.openxmlformats.org/officeDocument/2006/relationships/image" Target="../media/image363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2.png"/><Relationship Id="rId5" Type="http://schemas.openxmlformats.org/officeDocument/2006/relationships/image" Target="../media/image361.png"/><Relationship Id="rId4" Type="http://schemas.openxmlformats.org/officeDocument/2006/relationships/image" Target="../media/image360.png"/><Relationship Id="rId9" Type="http://schemas.openxmlformats.org/officeDocument/2006/relationships/image" Target="../media/image36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375.png"/><Relationship Id="rId18" Type="http://schemas.openxmlformats.org/officeDocument/2006/relationships/image" Target="../media/image380.png"/><Relationship Id="rId3" Type="http://schemas.openxmlformats.org/officeDocument/2006/relationships/image" Target="../media/image359.png"/><Relationship Id="rId7" Type="http://schemas.openxmlformats.org/officeDocument/2006/relationships/image" Target="../media/image369.png"/><Relationship Id="rId12" Type="http://schemas.openxmlformats.org/officeDocument/2006/relationships/image" Target="../media/image374.png"/><Relationship Id="rId17" Type="http://schemas.openxmlformats.org/officeDocument/2006/relationships/image" Target="../media/image379.png"/><Relationship Id="rId2" Type="http://schemas.openxmlformats.org/officeDocument/2006/relationships/image" Target="../media/image2422.png"/><Relationship Id="rId16" Type="http://schemas.openxmlformats.org/officeDocument/2006/relationships/image" Target="../media/image378.png"/><Relationship Id="rId20" Type="http://schemas.openxmlformats.org/officeDocument/2006/relationships/image" Target="../media/image3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8.png"/><Relationship Id="rId11" Type="http://schemas.openxmlformats.org/officeDocument/2006/relationships/image" Target="../media/image373.png"/><Relationship Id="rId5" Type="http://schemas.openxmlformats.org/officeDocument/2006/relationships/image" Target="../media/image367.png"/><Relationship Id="rId15" Type="http://schemas.openxmlformats.org/officeDocument/2006/relationships/image" Target="../media/image377.png"/><Relationship Id="rId10" Type="http://schemas.openxmlformats.org/officeDocument/2006/relationships/image" Target="../media/image372.png"/><Relationship Id="rId19" Type="http://schemas.openxmlformats.org/officeDocument/2006/relationships/image" Target="../media/image381.png"/><Relationship Id="rId4" Type="http://schemas.openxmlformats.org/officeDocument/2006/relationships/image" Target="../media/image366.png"/><Relationship Id="rId9" Type="http://schemas.openxmlformats.org/officeDocument/2006/relationships/image" Target="../media/image371.png"/><Relationship Id="rId14" Type="http://schemas.openxmlformats.org/officeDocument/2006/relationships/image" Target="../media/image37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png"/><Relationship Id="rId3" Type="http://schemas.openxmlformats.org/officeDocument/2006/relationships/image" Target="../media/image384.png"/><Relationship Id="rId7" Type="http://schemas.openxmlformats.org/officeDocument/2006/relationships/image" Target="../media/image369.png"/><Relationship Id="rId12" Type="http://schemas.openxmlformats.org/officeDocument/2006/relationships/image" Target="../media/image389.png"/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88.png"/><Relationship Id="rId10" Type="http://schemas.openxmlformats.org/officeDocument/2006/relationships/image" Target="../media/image387.png"/><Relationship Id="rId9" Type="http://schemas.openxmlformats.org/officeDocument/2006/relationships/image" Target="../media/image38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0.png"/><Relationship Id="rId13" Type="http://schemas.openxmlformats.org/officeDocument/2006/relationships/image" Target="../media/image3851.png"/><Relationship Id="rId3" Type="http://schemas.openxmlformats.org/officeDocument/2006/relationships/image" Target="../media/image3660.png"/><Relationship Id="rId7" Type="http://schemas.openxmlformats.org/officeDocument/2006/relationships/image" Target="../media/image3700.png"/><Relationship Id="rId12" Type="http://schemas.openxmlformats.org/officeDocument/2006/relationships/image" Target="../media/image3841.png"/><Relationship Id="rId17" Type="http://schemas.openxmlformats.org/officeDocument/2006/relationships/image" Target="../media/image3881.png"/><Relationship Id="rId2" Type="http://schemas.openxmlformats.org/officeDocument/2006/relationships/image" Target="../media/image3590.png"/><Relationship Id="rId16" Type="http://schemas.openxmlformats.org/officeDocument/2006/relationships/image" Target="../media/image38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90.png"/><Relationship Id="rId11" Type="http://schemas.openxmlformats.org/officeDocument/2006/relationships/image" Target="../media/image3740.png"/><Relationship Id="rId5" Type="http://schemas.openxmlformats.org/officeDocument/2006/relationships/image" Target="../media/image3831.png"/><Relationship Id="rId15" Type="http://schemas.openxmlformats.org/officeDocument/2006/relationships/image" Target="../media/image3780.png"/><Relationship Id="rId10" Type="http://schemas.openxmlformats.org/officeDocument/2006/relationships/image" Target="../media/image3730.png"/><Relationship Id="rId4" Type="http://schemas.openxmlformats.org/officeDocument/2006/relationships/image" Target="../media/image3670.png"/><Relationship Id="rId9" Type="http://schemas.openxmlformats.org/officeDocument/2006/relationships/image" Target="../media/image3720.png"/><Relationship Id="rId14" Type="http://schemas.openxmlformats.org/officeDocument/2006/relationships/image" Target="../media/image3861.png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3.png"/><Relationship Id="rId18" Type="http://schemas.openxmlformats.org/officeDocument/2006/relationships/image" Target="../media/image398.png"/><Relationship Id="rId3" Type="http://schemas.openxmlformats.org/officeDocument/2006/relationships/image" Target="../media/image390.png"/><Relationship Id="rId12" Type="http://schemas.openxmlformats.org/officeDocument/2006/relationships/image" Target="../media/image392.png"/><Relationship Id="rId17" Type="http://schemas.openxmlformats.org/officeDocument/2006/relationships/image" Target="../media/image397.png"/><Relationship Id="rId2" Type="http://schemas.openxmlformats.org/officeDocument/2006/relationships/image" Target="../media/image3890.png"/><Relationship Id="rId16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740.png"/><Relationship Id="rId15" Type="http://schemas.openxmlformats.org/officeDocument/2006/relationships/image" Target="../media/image395.png"/><Relationship Id="rId19" Type="http://schemas.openxmlformats.org/officeDocument/2006/relationships/image" Target="../media/image399.png"/><Relationship Id="rId4" Type="http://schemas.openxmlformats.org/officeDocument/2006/relationships/image" Target="../media/image391.png"/><Relationship Id="rId14" Type="http://schemas.openxmlformats.org/officeDocument/2006/relationships/image" Target="../media/image39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0.png"/><Relationship Id="rId13" Type="http://schemas.openxmlformats.org/officeDocument/2006/relationships/image" Target="../media/image3880.png"/><Relationship Id="rId3" Type="http://schemas.openxmlformats.org/officeDocument/2006/relationships/image" Target="../media/image3800.png"/><Relationship Id="rId7" Type="http://schemas.openxmlformats.org/officeDocument/2006/relationships/image" Target="../media/image3820.png"/><Relationship Id="rId12" Type="http://schemas.openxmlformats.org/officeDocument/2006/relationships/image" Target="../media/image3870.png"/><Relationship Id="rId2" Type="http://schemas.openxmlformats.org/officeDocument/2006/relationships/image" Target="../media/image37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10.png"/><Relationship Id="rId11" Type="http://schemas.openxmlformats.org/officeDocument/2006/relationships/image" Target="../media/image3860.png"/><Relationship Id="rId5" Type="http://schemas.openxmlformats.org/officeDocument/2006/relationships/image" Target="../media/image3680.png"/><Relationship Id="rId10" Type="http://schemas.openxmlformats.org/officeDocument/2006/relationships/image" Target="../media/image3850.png"/><Relationship Id="rId4" Type="http://schemas.openxmlformats.org/officeDocument/2006/relationships/image" Target="../media/image3670.png"/><Relationship Id="rId9" Type="http://schemas.openxmlformats.org/officeDocument/2006/relationships/image" Target="../media/image384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0.png"/><Relationship Id="rId3" Type="http://schemas.openxmlformats.org/officeDocument/2006/relationships/image" Target="../media/image2380.png"/><Relationship Id="rId7" Type="http://schemas.openxmlformats.org/officeDocument/2006/relationships/image" Target="../media/image2420.png"/><Relationship Id="rId2" Type="http://schemas.openxmlformats.org/officeDocument/2006/relationships/image" Target="../media/image2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0.png"/><Relationship Id="rId5" Type="http://schemas.openxmlformats.org/officeDocument/2006/relationships/image" Target="../media/image2400.png"/><Relationship Id="rId4" Type="http://schemas.openxmlformats.org/officeDocument/2006/relationships/image" Target="../media/image23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slide" Target="slide58.xml"/><Relationship Id="rId7" Type="http://schemas.openxmlformats.org/officeDocument/2006/relationships/image" Target="../media/image9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.jpeg"/><Relationship Id="rId9" Type="http://schemas.openxmlformats.org/officeDocument/2006/relationships/image" Target="../media/image43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jpeg"/><Relationship Id="rId13" Type="http://schemas.openxmlformats.org/officeDocument/2006/relationships/image" Target="../media/image17.png"/><Relationship Id="rId3" Type="http://schemas.openxmlformats.org/officeDocument/2006/relationships/image" Target="../media/image19.jpeg"/><Relationship Id="rId7" Type="http://schemas.openxmlformats.org/officeDocument/2006/relationships/image" Target="../media/image244.jpeg"/><Relationship Id="rId12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246.jpeg"/><Relationship Id="rId5" Type="http://schemas.openxmlformats.org/officeDocument/2006/relationships/image" Target="../media/image18.jpeg"/><Relationship Id="rId10" Type="http://schemas.openxmlformats.org/officeDocument/2006/relationships/image" Target="../media/image168.jpeg"/><Relationship Id="rId4" Type="http://schemas.openxmlformats.org/officeDocument/2006/relationships/image" Target="../media/image243.jpeg"/><Relationship Id="rId9" Type="http://schemas.openxmlformats.org/officeDocument/2006/relationships/image" Target="../media/image245.jpe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0.png"/><Relationship Id="rId3" Type="http://schemas.openxmlformats.org/officeDocument/2006/relationships/image" Target="../media/image2380.png"/><Relationship Id="rId7" Type="http://schemas.openxmlformats.org/officeDocument/2006/relationships/image" Target="../media/image2420.png"/><Relationship Id="rId2" Type="http://schemas.openxmlformats.org/officeDocument/2006/relationships/image" Target="../media/image2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0.png"/><Relationship Id="rId5" Type="http://schemas.openxmlformats.org/officeDocument/2006/relationships/image" Target="../media/image2400.png"/><Relationship Id="rId4" Type="http://schemas.openxmlformats.org/officeDocument/2006/relationships/image" Target="../media/image239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jpeg"/><Relationship Id="rId13" Type="http://schemas.openxmlformats.org/officeDocument/2006/relationships/image" Target="../media/image17.png"/><Relationship Id="rId3" Type="http://schemas.openxmlformats.org/officeDocument/2006/relationships/image" Target="../media/image19.jpeg"/><Relationship Id="rId7" Type="http://schemas.openxmlformats.org/officeDocument/2006/relationships/image" Target="../media/image244.jpeg"/><Relationship Id="rId12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246.jpeg"/><Relationship Id="rId5" Type="http://schemas.openxmlformats.org/officeDocument/2006/relationships/image" Target="../media/image18.jpeg"/><Relationship Id="rId10" Type="http://schemas.openxmlformats.org/officeDocument/2006/relationships/image" Target="../media/image168.jpeg"/><Relationship Id="rId4" Type="http://schemas.openxmlformats.org/officeDocument/2006/relationships/image" Target="../media/image243.jpeg"/><Relationship Id="rId9" Type="http://schemas.openxmlformats.org/officeDocument/2006/relationships/image" Target="../media/image245.jpe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9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610.png"/><Relationship Id="rId3" Type="http://schemas.openxmlformats.org/officeDocument/2006/relationships/image" Target="../media/image540.png"/><Relationship Id="rId7" Type="http://schemas.openxmlformats.org/officeDocument/2006/relationships/image" Target="../media/image17.png"/><Relationship Id="rId12" Type="http://schemas.openxmlformats.org/officeDocument/2006/relationships/image" Target="../media/image600.png"/><Relationship Id="rId2" Type="http://schemas.openxmlformats.org/officeDocument/2006/relationships/image" Target="../media/image45.png"/><Relationship Id="rId16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11" Type="http://schemas.openxmlformats.org/officeDocument/2006/relationships/image" Target="../media/image590.png"/><Relationship Id="rId5" Type="http://schemas.openxmlformats.org/officeDocument/2006/relationships/image" Target="../media/image48.png"/><Relationship Id="rId15" Type="http://schemas.openxmlformats.org/officeDocument/2006/relationships/image" Target="../media/image630.png"/><Relationship Id="rId10" Type="http://schemas.openxmlformats.org/officeDocument/2006/relationships/image" Target="../media/image580.png"/><Relationship Id="rId4" Type="http://schemas.openxmlformats.org/officeDocument/2006/relationships/image" Target="../media/image550.png"/><Relationship Id="rId9" Type="http://schemas.openxmlformats.org/officeDocument/2006/relationships/image" Target="../media/image2360.png"/><Relationship Id="rId14" Type="http://schemas.openxmlformats.org/officeDocument/2006/relationships/image" Target="../media/image62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46.png"/><Relationship Id="rId7" Type="http://schemas.openxmlformats.org/officeDocument/2006/relationships/image" Target="../media/image1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1710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36"/>
            <a:ext cx="9144000" cy="42862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2153883" y="3175817"/>
            <a:ext cx="4836233" cy="79208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4.2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  阵 的 秩</a:t>
            </a:r>
          </a:p>
        </p:txBody>
      </p:sp>
    </p:spTree>
    <p:extLst>
      <p:ext uri="{BB962C8B-B14F-4D97-AF65-F5344CB8AC3E}">
        <p14:creationId xmlns:p14="http://schemas.microsoft.com/office/powerpoint/2010/main" val="41078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1699" y="686024"/>
            <a:ext cx="28725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矩阵秩的简单性质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38696" y="1324848"/>
                <a:ext cx="2848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min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{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96" y="1324848"/>
                <a:ext cx="284828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998" t="-3947" r="-642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986976" y="1363057"/>
                <a:ext cx="2715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76" y="1363057"/>
                <a:ext cx="271523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371" t="-9333" r="-89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946516" y="1882540"/>
                <a:ext cx="33995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子阵的阶数不大于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16" y="1882540"/>
                <a:ext cx="33995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68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137997" y="2987315"/>
                <a:ext cx="26858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])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97" y="2987315"/>
                <a:ext cx="268586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182" t="-3947" r="-113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952507" y="3010934"/>
                <a:ext cx="4260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的子阵也一定是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的子阵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07" y="3010934"/>
                <a:ext cx="4260975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8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137997" y="4293096"/>
                <a:ext cx="3150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97" y="4293096"/>
                <a:ext cx="3150927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708" t="-394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477235" y="4839744"/>
                <a:ext cx="5734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阶子阵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b="0" dirty="0" smtClean="0">
                    <a:latin typeface="Cambria Math" panose="02040503050406030204" pitchFamily="18" charset="0"/>
                    <a:ea typeface="+mn-ea"/>
                  </a:rPr>
                  <a:t>阶子阵</a:t>
                </a:r>
                <a:endParaRPr lang="en-US" altLang="zh-CN" sz="2400" b="0" dirty="0" smtClean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235" y="4839744"/>
                <a:ext cx="573471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13" t="-9211" r="-95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139952" y="5386392"/>
                <a:ext cx="3806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=0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0(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≠0)</m:t>
                    </m:r>
                  </m:oMath>
                </a14:m>
                <a:endParaRPr lang="en-US" altLang="zh-CN" sz="2400" b="0" dirty="0" smtClean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386392"/>
                <a:ext cx="3806363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280" t="-10667" r="-48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6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2499675" y="4889017"/>
            <a:ext cx="1673532" cy="13840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021982" y="2054459"/>
            <a:ext cx="1673532" cy="13840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1699" y="686024"/>
            <a:ext cx="28725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矩阵秩的简单性质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137997" y="1397675"/>
                <a:ext cx="26858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])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97" y="1397675"/>
                <a:ext cx="268586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182" t="-3947" r="-113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366418" y="2170306"/>
                <a:ext cx="2221634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418" y="2170306"/>
                <a:ext cx="2221634" cy="10689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137997" y="4293096"/>
                <a:ext cx="3150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97" y="4293096"/>
                <a:ext cx="315092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708" t="-394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067944" y="2132254"/>
                <a:ext cx="420204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132254"/>
                <a:ext cx="4202048" cy="12661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圆角矩形 15"/>
          <p:cNvSpPr/>
          <p:nvPr/>
        </p:nvSpPr>
        <p:spPr>
          <a:xfrm rot="5400000">
            <a:off x="2200422" y="2140885"/>
            <a:ext cx="714862" cy="859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5400000">
            <a:off x="5436628" y="2204332"/>
            <a:ext cx="714862" cy="859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452667" y="3478567"/>
                <a:ext cx="29770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=2≤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([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])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67" y="3478567"/>
                <a:ext cx="2977033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204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87062" y="5043512"/>
                <a:ext cx="2708241" cy="1076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𝜆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62" y="5043512"/>
                <a:ext cx="2708241" cy="10764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 rot="5400000">
            <a:off x="2630393" y="4946782"/>
            <a:ext cx="714862" cy="859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792969" y="4657735"/>
                <a:ext cx="1871218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969" y="4657735"/>
                <a:ext cx="1871218" cy="749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629014" y="5661248"/>
                <a:ext cx="2199127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𝜆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14" y="5661248"/>
                <a:ext cx="2199127" cy="749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664187" y="4641875"/>
                <a:ext cx="25244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≠ 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endParaRPr lang="en-US" altLang="zh-CN" sz="2000" b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187" y="4641875"/>
                <a:ext cx="2524409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78922" y="5967161"/>
                <a:ext cx="2148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0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</m:oMath>
                </a14:m>
                <a:r>
                  <a:rPr lang="en-US" altLang="zh-CN" sz="2000" b="1" dirty="0" smtClean="0">
                    <a:solidFill>
                      <a:srgbClr val="0066FF"/>
                    </a:solidFill>
                    <a:latin typeface="Cambria Math" panose="02040503050406030204" pitchFamily="18" charset="0"/>
                    <a:ea typeface="+mn-ea"/>
                  </a:rPr>
                  <a:t>=0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000" b="1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000" b="1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000" b="1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endParaRPr lang="en-US" altLang="zh-CN" sz="2000" b="1" dirty="0" smtClean="0">
                  <a:solidFill>
                    <a:srgbClr val="0066FF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2" y="5967161"/>
                <a:ext cx="2148858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1133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6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40" grpId="0" animBg="1"/>
      <p:bldP spid="4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05807" y="1571846"/>
                <a:ext cx="18331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07" y="1571846"/>
                <a:ext cx="183319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00" r="-5667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37112"/>
            <a:ext cx="2384575" cy="2420888"/>
          </a:xfrm>
          <a:prstGeom prst="rect">
            <a:avLst/>
          </a:prstGeom>
        </p:spPr>
      </p:pic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482383" y="833591"/>
            <a:ext cx="6867091" cy="1557004"/>
            <a:chOff x="340404" y="1558622"/>
            <a:chExt cx="6224357" cy="1551557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40404" y="1924684"/>
              <a:ext cx="6224357" cy="1185495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371286" y="1558622"/>
              <a:ext cx="2171877" cy="57311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4-1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045837" y="1613964"/>
                <a:ext cx="3077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即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转置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不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改变</m:t>
                    </m:r>
                    <m:r>
                      <a:rPr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秩</a:t>
                </a:r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37" y="1613964"/>
                <a:ext cx="30777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39" t="-25000" r="-495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331640" y="2904298"/>
                <a:ext cx="5784789" cy="476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阶子阵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b="0" dirty="0" smtClean="0">
                    <a:latin typeface="Cambria Math" panose="02040503050406030204" pitchFamily="18" charset="0"/>
                    <a:ea typeface="+mn-ea"/>
                  </a:rPr>
                  <a:t>阶子阵</a:t>
                </a:r>
                <a:endParaRPr lang="en-US" altLang="zh-CN" sz="2400" b="0" dirty="0" smtClean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04298"/>
                <a:ext cx="5784789" cy="476477"/>
              </a:xfrm>
              <a:prstGeom prst="rect">
                <a:avLst/>
              </a:prstGeom>
              <a:blipFill rotWithShape="0">
                <a:blip r:embed="rId5"/>
                <a:stretch>
                  <a:fillRect l="-211" t="-6329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419872" y="3376500"/>
                <a:ext cx="1507400" cy="476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</m:oMath>
                </a14:m>
                <a:endParaRPr lang="en-US" altLang="zh-CN" sz="2400" b="0" dirty="0" smtClean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376500"/>
                <a:ext cx="1507400" cy="476477"/>
              </a:xfrm>
              <a:prstGeom prst="rect">
                <a:avLst/>
              </a:prstGeom>
              <a:blipFill rotWithShape="0">
                <a:blip r:embed="rId6"/>
                <a:stretch>
                  <a:fillRect t="-8974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259632" y="4156832"/>
                <a:ext cx="2221634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156832"/>
                <a:ext cx="2221634" cy="10689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852415" y="4293096"/>
                <a:ext cx="1871218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15" y="4293096"/>
                <a:ext cx="1871218" cy="749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183938" y="5467362"/>
                <a:ext cx="237302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38" y="5467362"/>
                <a:ext cx="2373021" cy="10689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835881" y="5580231"/>
                <a:ext cx="1883016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881" y="5580231"/>
                <a:ext cx="1883016" cy="7496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圆角矩形 38"/>
          <p:cNvSpPr/>
          <p:nvPr/>
        </p:nvSpPr>
        <p:spPr>
          <a:xfrm rot="5400000">
            <a:off x="2084211" y="3959963"/>
            <a:ext cx="664628" cy="10614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 rot="5400000">
            <a:off x="2182786" y="5268939"/>
            <a:ext cx="664628" cy="10614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4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9"/>
          <p:cNvGrpSpPr>
            <a:grpSpLocks/>
          </p:cNvGrpSpPr>
          <p:nvPr/>
        </p:nvGrpSpPr>
        <p:grpSpPr bwMode="auto">
          <a:xfrm>
            <a:off x="541268" y="3358202"/>
            <a:ext cx="7776864" cy="1258724"/>
            <a:chOff x="341959" y="1616644"/>
            <a:chExt cx="7048979" cy="1254321"/>
          </a:xfrm>
          <a:noFill/>
        </p:grpSpPr>
        <p:sp>
          <p:nvSpPr>
            <p:cNvPr id="30" name="圆角矩形 29"/>
            <p:cNvSpPr/>
            <p:nvPr/>
          </p:nvSpPr>
          <p:spPr>
            <a:xfrm>
              <a:off x="341959" y="1985732"/>
              <a:ext cx="7048979" cy="885233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3" name="流程图: 终止 32"/>
            <p:cNvSpPr/>
            <p:nvPr/>
          </p:nvSpPr>
          <p:spPr>
            <a:xfrm>
              <a:off x="775206" y="1616644"/>
              <a:ext cx="1603870" cy="50135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引理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676156" y="1480800"/>
            <a:ext cx="2455683" cy="5888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05806" y="1571846"/>
                <a:ext cx="37382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的列秩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行秩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06" y="1571846"/>
                <a:ext cx="373820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121" t="-25000" r="-146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5" y="4437112"/>
            <a:ext cx="2384575" cy="2420888"/>
          </a:xfrm>
          <a:prstGeom prst="rect">
            <a:avLst/>
          </a:prstGeom>
        </p:spPr>
      </p:pic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539552" y="812081"/>
            <a:ext cx="6867091" cy="1366171"/>
            <a:chOff x="340404" y="1543683"/>
            <a:chExt cx="6224357" cy="1361392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40404" y="2019842"/>
              <a:ext cx="6224357" cy="885233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564047" y="1543683"/>
              <a:ext cx="2171877" cy="57311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4-2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515811" y="1542321"/>
                <a:ext cx="1161087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811" y="1542321"/>
                <a:ext cx="1161087" cy="4168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676898" y="1566077"/>
                <a:ext cx="989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898" y="1566077"/>
                <a:ext cx="9896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67" r="-1042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76499" y="4009300"/>
                <a:ext cx="42713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型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9" y="4009300"/>
                <a:ext cx="42713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932040" y="4025313"/>
                <a:ext cx="31116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b="0" dirty="0" smtClean="0">
                    <a:latin typeface="Cambria Math" panose="02040503050406030204" pitchFamily="18" charset="0"/>
                    <a:ea typeface="+mn-ea"/>
                  </a:rPr>
                  <a:t>列向量组线性无关</a:t>
                </a:r>
                <a:endParaRPr lang="en-US" altLang="zh-CN" sz="2400" b="0" dirty="0" smtClean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025313"/>
                <a:ext cx="311163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33" t="-22951" r="-588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箭头 5"/>
          <p:cNvSpPr/>
          <p:nvPr/>
        </p:nvSpPr>
        <p:spPr>
          <a:xfrm>
            <a:off x="4159376" y="245896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5400000">
            <a:off x="2328339" y="2321648"/>
            <a:ext cx="679843" cy="3695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圆角矩形标注 30"/>
              <p:cNvSpPr/>
              <p:nvPr/>
            </p:nvSpPr>
            <p:spPr>
              <a:xfrm>
                <a:off x="989673" y="5647556"/>
                <a:ext cx="1843425" cy="568614"/>
              </a:xfrm>
              <a:prstGeom prst="wedgeRoundRectCallout">
                <a:avLst>
                  <a:gd name="adj1" fmla="val 70335"/>
                  <a:gd name="adj2" fmla="val -247521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200" b="1" dirty="0" smtClean="0">
                    <a:solidFill>
                      <a:srgbClr val="FF0000"/>
                    </a:solidFill>
                  </a:rPr>
                  <a:t>列满秩</a:t>
                </a:r>
                <a:endParaRPr lang="zh-CN" altLang="en-US" sz="22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圆角矩形标注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3" y="5647556"/>
                <a:ext cx="1843425" cy="568614"/>
              </a:xfrm>
              <a:prstGeom prst="wedgeRoundRectCallout">
                <a:avLst>
                  <a:gd name="adj1" fmla="val 70335"/>
                  <a:gd name="adj2" fmla="val -247521"/>
                  <a:gd name="adj3" fmla="val 16667"/>
                </a:avLst>
              </a:prstGeom>
              <a:blipFill rotWithShape="0">
                <a:blip r:embed="rId8"/>
                <a:stretch>
                  <a:fillRect b="-282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8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20" grpId="0" animBg="1"/>
      <p:bldP spid="22" grpId="0" animBg="1"/>
      <p:bldP spid="28" grpId="0" animBg="1"/>
      <p:bldP spid="41" grpId="0" animBg="1"/>
      <p:bldP spid="6" grpId="0" animBg="1"/>
      <p:bldP spid="27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9"/>
          <p:cNvGrpSpPr>
            <a:grpSpLocks/>
          </p:cNvGrpSpPr>
          <p:nvPr/>
        </p:nvGrpSpPr>
        <p:grpSpPr bwMode="auto">
          <a:xfrm>
            <a:off x="683568" y="600754"/>
            <a:ext cx="7776864" cy="1258724"/>
            <a:chOff x="341959" y="1616644"/>
            <a:chExt cx="7048979" cy="1254321"/>
          </a:xfrm>
          <a:noFill/>
        </p:grpSpPr>
        <p:sp>
          <p:nvSpPr>
            <p:cNvPr id="30" name="圆角矩形 29"/>
            <p:cNvSpPr/>
            <p:nvPr/>
          </p:nvSpPr>
          <p:spPr>
            <a:xfrm>
              <a:off x="341959" y="1985732"/>
              <a:ext cx="7048979" cy="885233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3" name="流程图: 终止 32"/>
            <p:cNvSpPr/>
            <p:nvPr/>
          </p:nvSpPr>
          <p:spPr>
            <a:xfrm>
              <a:off x="775206" y="1616644"/>
              <a:ext cx="1603870" cy="50135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引理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3711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66805" y="1257470"/>
                <a:ext cx="42713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型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05" y="1257470"/>
                <a:ext cx="4271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074340" y="1267865"/>
                <a:ext cx="31116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b="0" dirty="0" smtClean="0">
                    <a:latin typeface="Cambria Math" panose="02040503050406030204" pitchFamily="18" charset="0"/>
                    <a:ea typeface="+mn-ea"/>
                  </a:rPr>
                  <a:t>列向量组线性无关</a:t>
                </a:r>
                <a:endParaRPr lang="en-US" altLang="zh-CN" sz="2400" b="0" dirty="0" smtClean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340" y="1267865"/>
                <a:ext cx="31116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327" t="-24590" r="-39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18799" y="2153197"/>
                <a:ext cx="24084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只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证必要性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"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⇒"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2153197"/>
                <a:ext cx="24084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557" t="-2786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66805" y="2778963"/>
                <a:ext cx="57132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阶非奇异子阵，记为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05" y="2778963"/>
                <a:ext cx="571324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87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71028" y="3971835"/>
                <a:ext cx="2682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+mn-ea"/>
                        </a:rPr>
                        <m:t>是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+mn-ea"/>
                        </a:rPr>
                        <m:t>型矩阵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8" y="3971835"/>
                <a:ext cx="268232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159732" y="4556376"/>
                <a:ext cx="48245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因此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列向量可由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增添分量得到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4556376"/>
                <a:ext cx="482453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778" t="-22951" r="-366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178221" y="5617396"/>
                <a:ext cx="18679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根据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定理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5-6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结论</a:t>
                </a:r>
                <a:endParaRPr lang="zh-CN" alt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221" y="5617396"/>
                <a:ext cx="186794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5537" t="-32609" b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3046166" y="5755895"/>
                <a:ext cx="3660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列向量组也线性无关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166" y="5755895"/>
                <a:ext cx="366007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000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923928" y="3358337"/>
                <a:ext cx="30241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列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向量组线性无关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358337"/>
                <a:ext cx="302417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629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1424613" y="4553079"/>
            <a:ext cx="674062" cy="314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右箭头 37"/>
          <p:cNvSpPr/>
          <p:nvPr/>
        </p:nvSpPr>
        <p:spPr>
          <a:xfrm>
            <a:off x="3102488" y="3407209"/>
            <a:ext cx="674062" cy="314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大括号 7"/>
          <p:cNvSpPr/>
          <p:nvPr/>
        </p:nvSpPr>
        <p:spPr>
          <a:xfrm>
            <a:off x="6948100" y="3501008"/>
            <a:ext cx="488339" cy="124003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1354350" y="5829308"/>
            <a:ext cx="1440160" cy="314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25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7" grpId="0" animBg="1"/>
      <p:bldP spid="38" grpId="0" animBg="1"/>
      <p:bldP spid="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3254374" y="2185776"/>
            <a:ext cx="2455683" cy="5888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366091" y="2287455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Cambria Math" panose="02040503050406030204" pitchFamily="18" charset="0"/>
                          <a:ea typeface="+mn-ea"/>
                        </a:rPr>
                        <m:t>的列秩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091" y="2287455"/>
                <a:ext cx="2232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46" r="-3279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99592" y="1268760"/>
                <a:ext cx="42713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型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68760"/>
                <a:ext cx="4271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055133" y="1284773"/>
                <a:ext cx="31116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b="0" dirty="0" smtClean="0">
                    <a:latin typeface="Cambria Math" panose="02040503050406030204" pitchFamily="18" charset="0"/>
                    <a:ea typeface="+mn-ea"/>
                  </a:rPr>
                  <a:t>列向量组线性无关</a:t>
                </a:r>
                <a:endParaRPr lang="en-US" altLang="zh-CN" sz="2400" b="0" dirty="0" smtClean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133" y="1284773"/>
                <a:ext cx="31116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327" t="-25000" r="-39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箭头 5"/>
          <p:cNvSpPr/>
          <p:nvPr/>
        </p:nvSpPr>
        <p:spPr>
          <a:xfrm rot="10800000">
            <a:off x="4260553" y="1616179"/>
            <a:ext cx="340980" cy="5634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51734" y="609780"/>
            <a:ext cx="226985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性质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n-ea"/>
              </a:rPr>
              <a:t>4-2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证明：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60075" y="3356992"/>
                <a:ext cx="42713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，结论显然成立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75" y="3356992"/>
                <a:ext cx="427136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00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67544" y="4073593"/>
                <a:ext cx="29629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73593"/>
                <a:ext cx="296294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66046" y="4658577"/>
                <a:ext cx="47384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阶非奇异子阵，记为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46" y="4658577"/>
                <a:ext cx="473845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28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831671" y="4653136"/>
                <a:ext cx="32636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的列向量组线性无关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71" y="4653136"/>
                <a:ext cx="326369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364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203684" y="5341887"/>
                <a:ext cx="35031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的列向量组可添加分量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684" y="5341887"/>
                <a:ext cx="350313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957" t="-22951" r="-173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158015" y="5797002"/>
                <a:ext cx="36573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个线性无关向量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15" y="5797002"/>
                <a:ext cx="365731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5000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5069145" y="4713818"/>
            <a:ext cx="683040" cy="247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877024" y="5543199"/>
            <a:ext cx="683040" cy="247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5815331" y="5587235"/>
            <a:ext cx="683040" cy="247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6458951" y="5482517"/>
                <a:ext cx="25147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列秩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951" y="5482517"/>
                <a:ext cx="2514755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7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28" grpId="0" animBg="1"/>
      <p:bldP spid="41" grpId="0" animBg="1"/>
      <p:bldP spid="6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7" grpId="0" animBg="1"/>
      <p:bldP spid="42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3254374" y="2185776"/>
            <a:ext cx="2455683" cy="5888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366091" y="2287455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Cambria Math" panose="02040503050406030204" pitchFamily="18" charset="0"/>
                          <a:ea typeface="+mn-ea"/>
                        </a:rPr>
                        <m:t>的列秩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091" y="2287455"/>
                <a:ext cx="2232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46" r="-3279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99592" y="1268760"/>
                <a:ext cx="42713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型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68760"/>
                <a:ext cx="42713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055133" y="1284773"/>
                <a:ext cx="31116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b="0" dirty="0" smtClean="0">
                    <a:latin typeface="Cambria Math" panose="02040503050406030204" pitchFamily="18" charset="0"/>
                    <a:ea typeface="+mn-ea"/>
                  </a:rPr>
                  <a:t>列向量组线性无关</a:t>
                </a:r>
                <a:endParaRPr lang="en-US" altLang="zh-CN" sz="2400" b="0" dirty="0" smtClean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133" y="1284773"/>
                <a:ext cx="31116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327" t="-25000" r="-39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箭头 5"/>
          <p:cNvSpPr/>
          <p:nvPr/>
        </p:nvSpPr>
        <p:spPr>
          <a:xfrm rot="10800000">
            <a:off x="4260553" y="1616179"/>
            <a:ext cx="340980" cy="5634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51734" y="609780"/>
            <a:ext cx="226985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性质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n-ea"/>
              </a:rPr>
              <a:t>4-2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证明：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65325" y="3094967"/>
                <a:ext cx="42713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，结论显然成立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25" y="3094967"/>
                <a:ext cx="427136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996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72794" y="3811568"/>
                <a:ext cx="29629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94" y="3811568"/>
                <a:ext cx="296294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96280" y="4430905"/>
                <a:ext cx="6642258" cy="402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个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线性无关的向量，记为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0" y="4430905"/>
                <a:ext cx="6642258" cy="402995"/>
              </a:xfrm>
              <a:prstGeom prst="rect">
                <a:avLst/>
              </a:prstGeom>
              <a:blipFill rotWithShape="0">
                <a:blip r:embed="rId7"/>
                <a:stretch>
                  <a:fillRect l="-2018" t="-21212" b="-39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4815580" y="4828941"/>
                <a:ext cx="3052811" cy="402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n-ea"/>
                          </a:rPr>
                          <m:t>令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]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80" y="4828941"/>
                <a:ext cx="3052811" cy="402995"/>
              </a:xfrm>
              <a:prstGeom prst="rect">
                <a:avLst/>
              </a:prstGeom>
              <a:blipFill rotWithShape="0">
                <a:blip r:embed="rId8"/>
                <a:stretch>
                  <a:fillRect l="-4591" t="-24242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905256" y="5585911"/>
                <a:ext cx="17650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56" y="5585911"/>
                <a:ext cx="176509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088180" y="5555158"/>
                <a:ext cx="401725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s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非奇异子阵</a:t>
                </a:r>
                <a:endParaRPr lang="en-US" altLang="zh-CN" sz="2400" dirty="0" smtClean="0">
                  <a:latin typeface="Cambria Math" panose="02040503050406030204" pitchFamily="18" charset="0"/>
                  <a:ea typeface="+mn-ea"/>
                </a:endParaRPr>
              </a:p>
              <a:p>
                <a:pPr algn="ctr"/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非奇异子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阵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)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80" y="5555158"/>
                <a:ext cx="4017259" cy="738664"/>
              </a:xfrm>
              <a:prstGeom prst="rect">
                <a:avLst/>
              </a:prstGeom>
              <a:blipFill rotWithShape="0">
                <a:blip r:embed="rId10"/>
                <a:stretch>
                  <a:fillRect t="-11570" b="-25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971600" y="5676522"/>
            <a:ext cx="683040" cy="247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3746660" y="5667994"/>
            <a:ext cx="683040" cy="247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971600" y="6348244"/>
            <a:ext cx="683040" cy="247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652009" y="3802287"/>
                <a:ext cx="25147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列秩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9" y="3802287"/>
                <a:ext cx="2514755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200676" y="3811568"/>
                <a:ext cx="25147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列秩</m:t>
                      </m:r>
                      <m:r>
                        <a:rPr lang="zh-CN" altLang="en-US" sz="2400" b="0" i="1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676" y="3811568"/>
                <a:ext cx="2514755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720279" y="5310282"/>
            <a:ext cx="12262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+mn-ea"/>
              </a:rPr>
              <a:t>引理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+mn-ea"/>
              </a:rPr>
              <a:t>4-1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+mn-ea"/>
              </a:rPr>
              <a:t>结论</a:t>
            </a:r>
            <a:endParaRPr lang="zh-CN" altLang="en-US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905256" y="6247712"/>
                <a:ext cx="25147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列秩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56" y="6247712"/>
                <a:ext cx="2514755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5652009" y="4221088"/>
            <a:ext cx="25922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865766" y="6669360"/>
            <a:ext cx="25922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200676" y="2852936"/>
            <a:ext cx="25922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92964" y="2217668"/>
            <a:ext cx="8547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成立</a:t>
            </a:r>
            <a:endParaRPr lang="zh-CN" altLang="en-US" sz="2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110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7" grpId="0" animBg="1"/>
      <p:bldP spid="42" grpId="0" animBg="1"/>
      <p:bldP spid="43" grpId="0" animBg="1"/>
      <p:bldP spid="44" grpId="0" animBg="1"/>
      <p:bldP spid="45" grpId="0" animBg="1"/>
      <p:bldP spid="23" grpId="0"/>
      <p:bldP spid="24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63688" y="2924944"/>
            <a:ext cx="5256584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二     矩阵秩的计算</a:t>
            </a:r>
          </a:p>
        </p:txBody>
      </p:sp>
    </p:spTree>
    <p:extLst>
      <p:ext uri="{BB962C8B-B14F-4D97-AF65-F5344CB8AC3E}">
        <p14:creationId xmlns:p14="http://schemas.microsoft.com/office/powerpoint/2010/main" val="12921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2948098" y="3882366"/>
            <a:ext cx="888480" cy="1086467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1907704" y="3880624"/>
            <a:ext cx="504056" cy="1086467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5715055" y="3880624"/>
            <a:ext cx="2109909" cy="14333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1699" y="686024"/>
            <a:ext cx="32316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如何计算矩阵的秩？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137997" y="1370795"/>
                <a:ext cx="391863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97" y="1370795"/>
                <a:ext cx="3918637" cy="14529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075435" y="1133679"/>
                <a:ext cx="3237938" cy="474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子阵共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60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个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35" y="1133679"/>
                <a:ext cx="3237938" cy="474232"/>
              </a:xfrm>
              <a:prstGeom prst="rect">
                <a:avLst/>
              </a:prstGeom>
              <a:blipFill rotWithShape="0">
                <a:blip r:embed="rId3"/>
                <a:stretch>
                  <a:fillRect l="-565" t="-10256" r="-2072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056742" y="1724488"/>
                <a:ext cx="3237938" cy="476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子阵共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40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个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42" y="1724488"/>
                <a:ext cx="3237938" cy="476092"/>
              </a:xfrm>
              <a:prstGeom prst="rect">
                <a:avLst/>
              </a:prstGeom>
              <a:blipFill rotWithShape="0">
                <a:blip r:embed="rId4"/>
                <a:stretch>
                  <a:fillRect l="-565" t="-10256" r="-2072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075435" y="2294562"/>
                <a:ext cx="2723053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子阵共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5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个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35" y="2294562"/>
                <a:ext cx="2723053" cy="472694"/>
              </a:xfrm>
              <a:prstGeom prst="rect">
                <a:avLst/>
              </a:prstGeom>
              <a:blipFill rotWithShape="0">
                <a:blip r:embed="rId5"/>
                <a:stretch>
                  <a:fillRect l="-673" t="-11538" r="-2691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377279" y="2954452"/>
                <a:ext cx="46939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共计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计算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60+40+5=105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个行列式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79" y="2954452"/>
                <a:ext cx="469391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39" t="-13333" r="-142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122563" y="3861048"/>
                <a:ext cx="3404522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563" y="3861048"/>
                <a:ext cx="3404522" cy="14529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937015" y="3880625"/>
                <a:ext cx="2851229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’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15" y="3880625"/>
                <a:ext cx="2851229" cy="14529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圆角矩形 32"/>
          <p:cNvSpPr/>
          <p:nvPr/>
        </p:nvSpPr>
        <p:spPr>
          <a:xfrm rot="5400000">
            <a:off x="5929278" y="3723052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标注 34"/>
          <p:cNvSpPr/>
          <p:nvPr/>
        </p:nvSpPr>
        <p:spPr>
          <a:xfrm>
            <a:off x="4527085" y="5735586"/>
            <a:ext cx="1341059" cy="612648"/>
          </a:xfrm>
          <a:prstGeom prst="wedgeRoundRectCallout">
            <a:avLst>
              <a:gd name="adj1" fmla="val 74140"/>
              <a:gd name="adj2" fmla="val -17052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阶非奇异子阵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7164288" y="5298748"/>
            <a:ext cx="504056" cy="471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639276" y="5744722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66FF"/>
                </a:solidFill>
                <a:latin typeface="+mj-ea"/>
                <a:ea typeface="+mj-ea"/>
              </a:rPr>
              <a:t>4</a:t>
            </a:r>
            <a:r>
              <a:rPr lang="zh-CN" altLang="en-US" b="1" dirty="0" smtClean="0">
                <a:solidFill>
                  <a:srgbClr val="0066FF"/>
                </a:solidFill>
                <a:latin typeface="+mj-ea"/>
                <a:ea typeface="+mj-ea"/>
              </a:rPr>
              <a:t>阶子阵奇异（含零行）</a:t>
            </a:r>
            <a:endParaRPr lang="zh-CN" altLang="en-US" b="1" dirty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1122563" y="5788669"/>
            <a:ext cx="1341059" cy="612648"/>
          </a:xfrm>
          <a:prstGeom prst="wedgeRoundRectCallout">
            <a:avLst>
              <a:gd name="adj1" fmla="val 67622"/>
              <a:gd name="adj2" fmla="val -13760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阶非奇异子阵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2523883" y="4621242"/>
            <a:ext cx="280510" cy="93540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988280" y="6160254"/>
                <a:ext cx="1441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)=3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80" y="6160254"/>
                <a:ext cx="1441420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74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4" grpId="0" animBg="1"/>
      <p:bldP spid="40" grpId="0" animBg="1"/>
      <p:bldP spid="18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5" grpId="0" animBg="1"/>
      <p:bldP spid="9" grpId="0"/>
      <p:bldP spid="38" grpId="0" animBg="1"/>
      <p:bldP spid="10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799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90381" y="1484784"/>
            <a:ext cx="39497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计算矩阵秩的基本思路：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075850" y="2025539"/>
                <a:ext cx="3508268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50" y="2025539"/>
                <a:ext cx="3508268" cy="14529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4584118" y="25715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 smtClean="0">
                <a:solidFill>
                  <a:srgbClr val="0066FF"/>
                </a:solidFill>
                <a:latin typeface="+mj-lt"/>
                <a:ea typeface="+mn-ea"/>
              </a:rPr>
              <a:t>难于</a:t>
            </a:r>
            <a:r>
              <a:rPr lang="zh-CN" altLang="en-US" sz="2400" b="1" dirty="0" smtClean="0">
                <a:solidFill>
                  <a:srgbClr val="0066FF"/>
                </a:solidFill>
                <a:latin typeface="Cambria Math" panose="02040503050406030204" pitchFamily="18" charset="0"/>
                <a:ea typeface="+mn-ea"/>
              </a:rPr>
              <a:t>计算</a:t>
            </a:r>
            <a:endParaRPr lang="zh-CN" altLang="en-US" sz="2400" b="1" dirty="0">
              <a:solidFill>
                <a:srgbClr val="0066FF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075850" y="4097009"/>
                <a:ext cx="3404522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50" y="4097009"/>
                <a:ext cx="3404522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507928" y="46010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易于计算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814230" y="3338609"/>
            <a:ext cx="484632" cy="1068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632720" y="2924944"/>
            <a:ext cx="3317503" cy="2044118"/>
            <a:chOff x="5694867" y="2270761"/>
            <a:chExt cx="3317503" cy="1872208"/>
          </a:xfrm>
        </p:grpSpPr>
        <p:sp>
          <p:nvSpPr>
            <p:cNvPr id="11" name="云形 10"/>
            <p:cNvSpPr/>
            <p:nvPr/>
          </p:nvSpPr>
          <p:spPr>
            <a:xfrm>
              <a:off x="5694867" y="2270761"/>
              <a:ext cx="3317503" cy="1872208"/>
            </a:xfrm>
            <a:prstGeom prst="clou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75598" y="2767194"/>
              <a:ext cx="237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要求：变换过程不改变矩阵的秩</a:t>
              </a:r>
              <a:endParaRPr lang="zh-CN" altLang="en-US" sz="2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9" name="组合 18"/>
          <p:cNvGrpSpPr>
            <a:grpSpLocks/>
          </p:cNvGrpSpPr>
          <p:nvPr/>
        </p:nvGrpSpPr>
        <p:grpSpPr bwMode="auto">
          <a:xfrm>
            <a:off x="179512" y="404664"/>
            <a:ext cx="2087563" cy="1901825"/>
            <a:chOff x="428625" y="2088564"/>
            <a:chExt cx="2087563" cy="1901825"/>
          </a:xfrm>
        </p:grpSpPr>
        <p:grpSp>
          <p:nvGrpSpPr>
            <p:cNvPr id="41" name="组合 6"/>
            <p:cNvGrpSpPr>
              <a:grpSpLocks/>
            </p:cNvGrpSpPr>
            <p:nvPr/>
          </p:nvGrpSpPr>
          <p:grpSpPr bwMode="auto">
            <a:xfrm>
              <a:off x="428625" y="2088564"/>
              <a:ext cx="2087563" cy="1901825"/>
              <a:chOff x="899592" y="796413"/>
              <a:chExt cx="2088232" cy="1901825"/>
            </a:xfrm>
          </p:grpSpPr>
          <p:pic>
            <p:nvPicPr>
              <p:cNvPr id="44" name="Picture 5" descr="C:\Documents and Settings\bdong\Local Settings\Temporary Internet Files\Content.IE5\VF4RX3ZI\MC900434389[1].wm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796413"/>
                <a:ext cx="2088232" cy="1901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TextBox 8"/>
              <p:cNvSpPr txBox="1">
                <a:spLocks noChangeArrowheads="1"/>
              </p:cNvSpPr>
              <p:nvPr/>
            </p:nvSpPr>
            <p:spPr bwMode="auto">
              <a:xfrm>
                <a:off x="1331640" y="908720"/>
                <a:ext cx="12241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 2" panose="05020102010507070707" pitchFamily="18" charset="2"/>
                  <a:buChar char="³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7B9B57"/>
                  </a:buClr>
                  <a:buSzPct val="60000"/>
                  <a:buFont typeface="Wingdings 2" panose="05020102010507070707" pitchFamily="18" charset="2"/>
                  <a:buChar char="®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B7396"/>
                  </a:buClr>
                  <a:buSzPct val="45000"/>
                  <a:buFont typeface="Wingdings 2" panose="05020102010507070707" pitchFamily="18" charset="2"/>
                  <a:buChar char="¯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/>
              </a:p>
            </p:txBody>
          </p:sp>
        </p:grpSp>
        <p:sp>
          <p:nvSpPr>
            <p:cNvPr id="43" name="TextBox 9"/>
            <p:cNvSpPr txBox="1">
              <a:spLocks noChangeArrowheads="1"/>
            </p:cNvSpPr>
            <p:nvPr/>
          </p:nvSpPr>
          <p:spPr bwMode="auto">
            <a:xfrm>
              <a:off x="857250" y="2143125"/>
              <a:ext cx="10001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³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anose="05020102010507070707" pitchFamily="18" charset="2"/>
                <a:buChar char="¯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/>
                <a:t>思想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 animBg="1"/>
      <p:bldP spid="29" grpId="0"/>
      <p:bldP spid="31" grpId="0" animBg="1"/>
      <p:bldP spid="9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63688" y="2924944"/>
            <a:ext cx="5256584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     矩阵秩的定义</a:t>
            </a:r>
          </a:p>
        </p:txBody>
      </p:sp>
    </p:spTree>
    <p:extLst>
      <p:ext uri="{BB962C8B-B14F-4D97-AF65-F5344CB8AC3E}">
        <p14:creationId xmlns:p14="http://schemas.microsoft.com/office/powerpoint/2010/main" val="27741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799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34148" y="1222074"/>
            <a:ext cx="39497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计算矩阵秩的基本思路：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grpSp>
        <p:nvGrpSpPr>
          <p:cNvPr id="39" name="组合 18"/>
          <p:cNvGrpSpPr>
            <a:grpSpLocks/>
          </p:cNvGrpSpPr>
          <p:nvPr/>
        </p:nvGrpSpPr>
        <p:grpSpPr bwMode="auto">
          <a:xfrm>
            <a:off x="123656" y="260648"/>
            <a:ext cx="2087563" cy="1901825"/>
            <a:chOff x="428625" y="2088564"/>
            <a:chExt cx="2087563" cy="1901825"/>
          </a:xfrm>
        </p:grpSpPr>
        <p:grpSp>
          <p:nvGrpSpPr>
            <p:cNvPr id="41" name="组合 6"/>
            <p:cNvGrpSpPr>
              <a:grpSpLocks/>
            </p:cNvGrpSpPr>
            <p:nvPr/>
          </p:nvGrpSpPr>
          <p:grpSpPr bwMode="auto">
            <a:xfrm>
              <a:off x="428625" y="2088564"/>
              <a:ext cx="2087563" cy="1901825"/>
              <a:chOff x="899592" y="796413"/>
              <a:chExt cx="2088232" cy="1901825"/>
            </a:xfrm>
          </p:grpSpPr>
          <p:pic>
            <p:nvPicPr>
              <p:cNvPr id="44" name="Picture 5" descr="C:\Documents and Settings\bdong\Local Settings\Temporary Internet Files\Content.IE5\VF4RX3ZI\MC900434389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796413"/>
                <a:ext cx="2088232" cy="1901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TextBox 8"/>
              <p:cNvSpPr txBox="1">
                <a:spLocks noChangeArrowheads="1"/>
              </p:cNvSpPr>
              <p:nvPr/>
            </p:nvSpPr>
            <p:spPr bwMode="auto">
              <a:xfrm>
                <a:off x="1331640" y="908720"/>
                <a:ext cx="12241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 2" panose="05020102010507070707" pitchFamily="18" charset="2"/>
                  <a:buChar char="³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7B9B57"/>
                  </a:buClr>
                  <a:buSzPct val="60000"/>
                  <a:buFont typeface="Wingdings 2" panose="05020102010507070707" pitchFamily="18" charset="2"/>
                  <a:buChar char="®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B7396"/>
                  </a:buClr>
                  <a:buSzPct val="45000"/>
                  <a:buFont typeface="Wingdings 2" panose="05020102010507070707" pitchFamily="18" charset="2"/>
                  <a:buChar char="¯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/>
              </a:p>
            </p:txBody>
          </p:sp>
        </p:grpSp>
        <p:sp>
          <p:nvSpPr>
            <p:cNvPr id="43" name="TextBox 9"/>
            <p:cNvSpPr txBox="1">
              <a:spLocks noChangeArrowheads="1"/>
            </p:cNvSpPr>
            <p:nvPr/>
          </p:nvSpPr>
          <p:spPr bwMode="auto">
            <a:xfrm>
              <a:off x="857250" y="2143125"/>
              <a:ext cx="10001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³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anose="05020102010507070707" pitchFamily="18" charset="2"/>
                <a:buChar char="¯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/>
                <a:t>思想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304862" y="316881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 smtClean="0">
                <a:solidFill>
                  <a:srgbClr val="0066FF"/>
                </a:solidFill>
                <a:latin typeface="+mj-lt"/>
                <a:ea typeface="+mn-ea"/>
              </a:rPr>
              <a:t>复杂矩阵</a:t>
            </a:r>
            <a:endParaRPr lang="zh-CN" altLang="en-US" sz="2800" b="1" dirty="0">
              <a:solidFill>
                <a:srgbClr val="0066FF"/>
              </a:solidFill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96136" y="31651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66FF"/>
                </a:solidFill>
                <a:latin typeface="+mj-ea"/>
                <a:ea typeface="+mj-ea"/>
              </a:rPr>
              <a:t>简单矩阵</a:t>
            </a:r>
            <a:endParaRPr lang="zh-CN" altLang="en-US" sz="2800" b="1" dirty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22" name="下箭头 21"/>
          <p:cNvSpPr/>
          <p:nvPr/>
        </p:nvSpPr>
        <p:spPr>
          <a:xfrm rot="16200000">
            <a:off x="4187384" y="2357359"/>
            <a:ext cx="484632" cy="2221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98570" y="27809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初等变换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98570" y="36804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乘可逆阵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016700" y="5457074"/>
            <a:ext cx="65644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+mj-ea"/>
                <a:ea typeface="+mj-ea"/>
              </a:rPr>
              <a:t>初等变换（乘可逆</a:t>
            </a:r>
            <a:r>
              <a:rPr lang="zh-CN" altLang="en-US" sz="2600" dirty="0" smtClean="0">
                <a:latin typeface="+mj-ea"/>
                <a:ea typeface="+mj-ea"/>
              </a:rPr>
              <a:t>阵）是否改变矩阵的秩？</a:t>
            </a:r>
            <a:endParaRPr lang="zh-CN" altLang="en-US" sz="2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97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/>
      <p:bldP spid="24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72200" y="1759505"/>
            <a:ext cx="1359400" cy="700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475656" y="1916832"/>
                <a:ext cx="6133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可逆阵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𝑷𝑨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6832"/>
                <a:ext cx="613360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82" t="-22951" r="-139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882456" y="1218918"/>
            <a:ext cx="7643770" cy="3851212"/>
            <a:chOff x="368508" y="1624567"/>
            <a:chExt cx="6928342" cy="3409537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3"/>
              <a:ext cx="6928342" cy="3111871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4-8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475656" y="2483267"/>
                <a:ext cx="4535472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中任意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个</a:t>
                </a:r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列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483267"/>
                <a:ext cx="4535472" cy="401072"/>
              </a:xfrm>
              <a:prstGeom prst="rect">
                <a:avLst/>
              </a:prstGeom>
              <a:blipFill rotWithShape="0">
                <a:blip r:embed="rId3"/>
                <a:stretch>
                  <a:fillRect l="-2285" t="-19697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403648" y="3636619"/>
            <a:ext cx="51440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向量组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I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与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II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有   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(1)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相同的线性表达式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;  </a:t>
            </a:r>
            <a:endParaRPr lang="zh-CN" altLang="en-US" sz="2400" b="1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475656" y="3007960"/>
                <a:ext cx="4977966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中对应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个</a:t>
                </a:r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列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II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07960"/>
                <a:ext cx="4977966" cy="401072"/>
              </a:xfrm>
              <a:prstGeom prst="rect">
                <a:avLst/>
              </a:prstGeom>
              <a:blipFill rotWithShape="0">
                <a:blip r:embed="rId4"/>
                <a:stretch>
                  <a:fillRect l="-2081" t="-19697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3434505" y="4201560"/>
            <a:ext cx="301845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(2) 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相同的线性相关性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.</a:t>
            </a:r>
            <a:endParaRPr lang="zh-CN" altLang="en-US" sz="2400" b="1" dirty="0">
              <a:latin typeface="Cambria Math" panose="02040503050406030204" pitchFamily="18" charset="0"/>
              <a:ea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/>
      <p:bldP spid="19" grpId="0" animBg="1"/>
      <p:bldP spid="16" grpId="0"/>
      <p:bldP spid="34" grpId="0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982190" y="1806124"/>
            <a:ext cx="2523998" cy="1393124"/>
            <a:chOff x="5982190" y="1806124"/>
            <a:chExt cx="2523998" cy="1393124"/>
          </a:xfrm>
          <a:solidFill>
            <a:srgbClr val="FFFF00"/>
          </a:solidFill>
        </p:grpSpPr>
        <p:sp>
          <p:nvSpPr>
            <p:cNvPr id="23" name="圆角矩形 22"/>
            <p:cNvSpPr/>
            <p:nvPr/>
          </p:nvSpPr>
          <p:spPr>
            <a:xfrm rot="5400000">
              <a:off x="5468811" y="2322998"/>
              <a:ext cx="1386798" cy="360039"/>
            </a:xfrm>
            <a:prstGeom prst="roundRect">
              <a:avLst/>
            </a:pr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 rot="5400000">
              <a:off x="6288435" y="2319504"/>
              <a:ext cx="1386798" cy="360039"/>
            </a:xfrm>
            <a:prstGeom prst="roundRect">
              <a:avLst/>
            </a:pr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 rot="5400000">
              <a:off x="7173186" y="2325829"/>
              <a:ext cx="1386798" cy="360039"/>
            </a:xfrm>
            <a:prstGeom prst="roundRect">
              <a:avLst/>
            </a:pr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 rot="5400000">
              <a:off x="7632769" y="2319504"/>
              <a:ext cx="1386799" cy="360039"/>
            </a:xfrm>
            <a:prstGeom prst="roundRect">
              <a:avLst/>
            </a:pr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1560" y="1034407"/>
            <a:ext cx="51440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向量组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I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与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II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有   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(1)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相同的线性表达式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;  </a:t>
            </a:r>
            <a:endParaRPr lang="zh-CN" altLang="en-US" sz="2400" b="1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309050" y="4365104"/>
                <a:ext cx="3886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50" y="4365104"/>
                <a:ext cx="388683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413" r="-141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124384" y="5489205"/>
                <a:ext cx="40714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384" y="5489205"/>
                <a:ext cx="407149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下箭头 5"/>
          <p:cNvSpPr/>
          <p:nvPr/>
        </p:nvSpPr>
        <p:spPr>
          <a:xfrm>
            <a:off x="5964434" y="4875613"/>
            <a:ext cx="288032" cy="5785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27584" y="1797288"/>
                <a:ext cx="4139210" cy="41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r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97288"/>
                <a:ext cx="4139210" cy="415627"/>
              </a:xfrm>
              <a:prstGeom prst="rect">
                <a:avLst/>
              </a:prstGeom>
              <a:blipFill rotWithShape="0">
                <a:blip r:embed="rId4"/>
                <a:stretch>
                  <a:fillRect l="-147" r="-147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64087" y="2914132"/>
                <a:ext cx="4314836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87" y="2914132"/>
                <a:ext cx="4314836" cy="493405"/>
              </a:xfrm>
              <a:prstGeom prst="rect">
                <a:avLst/>
              </a:prstGeom>
              <a:blipFill rotWithShape="0"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上下箭头 21"/>
          <p:cNvSpPr/>
          <p:nvPr/>
        </p:nvSpPr>
        <p:spPr>
          <a:xfrm>
            <a:off x="2482968" y="2307797"/>
            <a:ext cx="288032" cy="5785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 rot="1950090">
            <a:off x="3756035" y="3655564"/>
            <a:ext cx="978408" cy="484632"/>
          </a:xfrm>
          <a:prstGeom prst="leftArrow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68143" y="386255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Cambria Math" panose="02040503050406030204" pitchFamily="18" charset="0"/>
                <a:ea typeface="+mn-ea"/>
              </a:rPr>
              <a:t>设未出现的系数为零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070129" y="1756408"/>
            <a:ext cx="4073871" cy="1440009"/>
            <a:chOff x="5070129" y="1756408"/>
            <a:chExt cx="4073871" cy="1440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070129" y="1756408"/>
                  <a:ext cx="407387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29" y="1756408"/>
                  <a:ext cx="407387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5168873" y="2734752"/>
                  <a:ext cx="39751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873" y="2734752"/>
                  <a:ext cx="3975127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582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7" grpId="0"/>
      <p:bldP spid="6" grpId="0" animBg="1"/>
      <p:bldP spid="18" grpId="0"/>
      <p:bldP spid="20" grpId="0"/>
      <p:bldP spid="22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1560" y="1034407"/>
            <a:ext cx="51440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向量组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I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与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II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有   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(1)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相同的线性表达式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;  </a:t>
            </a:r>
            <a:endParaRPr lang="zh-CN" altLang="en-US" sz="2400" b="1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67544" y="1813436"/>
                <a:ext cx="4139210" cy="41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r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13436"/>
                <a:ext cx="4139210" cy="415627"/>
              </a:xfrm>
              <a:prstGeom prst="rect">
                <a:avLst/>
              </a:prstGeom>
              <a:blipFill rotWithShape="0">
                <a:blip r:embed="rId2"/>
                <a:stretch>
                  <a:fillRect l="-147" r="-147"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04047" y="2930280"/>
                <a:ext cx="4314836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47" y="2930280"/>
                <a:ext cx="4314836" cy="4934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上下箭头 21"/>
          <p:cNvSpPr/>
          <p:nvPr/>
        </p:nvSpPr>
        <p:spPr>
          <a:xfrm>
            <a:off x="2122928" y="2323945"/>
            <a:ext cx="288032" cy="5785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68143" y="3862552"/>
                <a:ext cx="43877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dirty="0" smtClean="0">
                    <a:latin typeface="Cambria Math" panose="02040503050406030204" pitchFamily="18" charset="0"/>
                    <a:ea typeface="+mn-ea"/>
                  </a:rPr>
                  <a:t>仅系数全为零时成立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</m:oMath>
                </a14:m>
                <a:r>
                  <a:rPr lang="zh-CN" altLang="en-US" sz="2000" b="1" i="0" dirty="0" smtClean="0">
                    <a:latin typeface="+mj-lt"/>
                    <a:ea typeface="+mn-ea"/>
                  </a:rPr>
                  <a:t>都线性</a:t>
                </a:r>
                <a:r>
                  <a:rPr lang="zh-CN" altLang="en-US" sz="2000" b="1" dirty="0" smtClean="0">
                    <a:latin typeface="Cambria Math" panose="02040503050406030204" pitchFamily="18" charset="0"/>
                    <a:ea typeface="+mn-ea"/>
                  </a:rPr>
                  <a:t>无关</a:t>
                </a:r>
                <a:endParaRPr lang="zh-CN" altLang="en-US" sz="20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43" y="3862552"/>
                <a:ext cx="438774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252" t="-7692" r="-834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168322" y="4733046"/>
                <a:ext cx="51571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dirty="0" smtClean="0">
                    <a:latin typeface="Cambria Math" panose="02040503050406030204" pitchFamily="18" charset="0"/>
                    <a:ea typeface="+mn-ea"/>
                  </a:rPr>
                  <a:t>存在系数不全为零时成立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</m:oMath>
                </a14:m>
                <a:r>
                  <a:rPr lang="zh-CN" altLang="en-US" sz="2000" b="1" i="0" dirty="0" smtClean="0">
                    <a:latin typeface="+mj-lt"/>
                    <a:ea typeface="+mn-ea"/>
                  </a:rPr>
                  <a:t>都线性</a:t>
                </a:r>
                <a:r>
                  <a:rPr lang="zh-CN" altLang="en-US" sz="2000" b="1" dirty="0" smtClean="0">
                    <a:latin typeface="Cambria Math" panose="02040503050406030204" pitchFamily="18" charset="0"/>
                    <a:ea typeface="+mn-ea"/>
                  </a:rPr>
                  <a:t>相关关</a:t>
                </a:r>
                <a:endParaRPr lang="zh-CN" altLang="en-US" sz="20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22" y="4733046"/>
                <a:ext cx="5157181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064" t="-6061" r="-473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4429700" y="5858934"/>
            <a:ext cx="301845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(2) 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相同的线性相关性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.</a:t>
            </a:r>
            <a:endParaRPr lang="zh-CN" altLang="en-US" sz="2400" b="1" dirty="0"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23" name="左箭头 22"/>
          <p:cNvSpPr/>
          <p:nvPr/>
        </p:nvSpPr>
        <p:spPr>
          <a:xfrm rot="13026375">
            <a:off x="3448378" y="5361223"/>
            <a:ext cx="978408" cy="484632"/>
          </a:xfrm>
          <a:prstGeom prst="leftArrow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257167" y="1803653"/>
                <a:ext cx="3886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67" y="1803653"/>
                <a:ext cx="388683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11" r="-141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093670" y="2920497"/>
                <a:ext cx="40714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670" y="2920497"/>
                <a:ext cx="407149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上下箭头 25"/>
          <p:cNvSpPr/>
          <p:nvPr/>
        </p:nvSpPr>
        <p:spPr>
          <a:xfrm>
            <a:off x="6912551" y="2314162"/>
            <a:ext cx="288032" cy="5785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箭头 26"/>
          <p:cNvSpPr/>
          <p:nvPr/>
        </p:nvSpPr>
        <p:spPr>
          <a:xfrm>
            <a:off x="4362632" y="2393198"/>
            <a:ext cx="978408" cy="484632"/>
          </a:xfrm>
          <a:prstGeom prst="leftArrow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7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314174" y="4055797"/>
                <a:ext cx="20550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𝑃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阶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可逆阵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174" y="4055797"/>
                <a:ext cx="205505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264" r="-4748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619672" y="1005596"/>
                <a:ext cx="25548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005596"/>
                <a:ext cx="255480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2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909587" y="2958074"/>
                <a:ext cx="3886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587" y="2958074"/>
                <a:ext cx="388683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11" r="-141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380585" y="1018174"/>
                <a:ext cx="24354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585" y="1018174"/>
                <a:ext cx="243547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511" r="-3258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194999" y="4448558"/>
                <a:ext cx="4863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99" y="4448558"/>
                <a:ext cx="486357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27" r="-1128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81536" y="518598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4-8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证明：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194999" y="3438270"/>
            <a:ext cx="5057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62409" y="5474457"/>
                <a:ext cx="40714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409" y="5474457"/>
                <a:ext cx="407149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66282" y="4060500"/>
                <a:ext cx="42998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]=0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82" y="4060500"/>
                <a:ext cx="429989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33" r="-1275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3162788" y="4817890"/>
            <a:ext cx="537983" cy="609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0800000">
            <a:off x="4291400" y="3398711"/>
            <a:ext cx="505772" cy="576064"/>
          </a:xfrm>
          <a:prstGeom prst="downArrow">
            <a:avLst/>
          </a:prstGeom>
          <a:solidFill>
            <a:srgbClr val="00B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4259189" y="4778331"/>
            <a:ext cx="537983" cy="609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62" y="5231357"/>
            <a:ext cx="2525266" cy="1686878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V="1">
            <a:off x="5291014" y="4502183"/>
            <a:ext cx="2160240" cy="9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744104" y="1018174"/>
                <a:ext cx="24058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04" y="1018174"/>
                <a:ext cx="240585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66" r="-4557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774720" y="1426657"/>
                <a:ext cx="2847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720" y="1426657"/>
                <a:ext cx="284719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2" r="-3640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926415" y="2132856"/>
                <a:ext cx="34412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=1,2⋯,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15" y="2132856"/>
                <a:ext cx="344126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70" r="-70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6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 animBg="1"/>
      <p:bldP spid="16" grpId="0" animBg="1"/>
      <p:bldP spid="34" grpId="0" animBg="1"/>
      <p:bldP spid="35" grpId="0" animBg="1"/>
      <p:bldP spid="7" grpId="0" animBg="1"/>
      <p:bldP spid="8" grpId="0" animBg="1"/>
      <p:bldP spid="18" grpId="0" animBg="1"/>
      <p:bldP spid="10" grpId="0" animBg="1"/>
      <p:bldP spid="22" grpId="0" animBg="1"/>
      <p:bldP spid="26" grpId="0" animBg="1"/>
      <p:bldP spid="20" grpId="0"/>
      <p:bldP spid="21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1560" y="1034407"/>
            <a:ext cx="51440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向量组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I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与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II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有   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(1)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相同的线性表达式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;  </a:t>
            </a:r>
            <a:endParaRPr lang="zh-CN" altLang="en-US" sz="2400" b="1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67544" y="1813436"/>
                <a:ext cx="4139210" cy="41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r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13436"/>
                <a:ext cx="4139210" cy="415627"/>
              </a:xfrm>
              <a:prstGeom prst="rect">
                <a:avLst/>
              </a:prstGeom>
              <a:blipFill rotWithShape="0">
                <a:blip r:embed="rId2"/>
                <a:stretch>
                  <a:fillRect l="-147" r="-147"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04047" y="2930280"/>
                <a:ext cx="4314836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47" y="2930280"/>
                <a:ext cx="4314836" cy="4934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上下箭头 21"/>
          <p:cNvSpPr/>
          <p:nvPr/>
        </p:nvSpPr>
        <p:spPr>
          <a:xfrm>
            <a:off x="2122928" y="2323945"/>
            <a:ext cx="288032" cy="5785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68143" y="3862552"/>
                <a:ext cx="43877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dirty="0" smtClean="0">
                    <a:latin typeface="Cambria Math" panose="02040503050406030204" pitchFamily="18" charset="0"/>
                    <a:ea typeface="+mn-ea"/>
                  </a:rPr>
                  <a:t>仅系数全为零时成立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</m:oMath>
                </a14:m>
                <a:r>
                  <a:rPr lang="zh-CN" altLang="en-US" sz="2000" b="1" i="0" dirty="0" smtClean="0">
                    <a:latin typeface="+mj-lt"/>
                    <a:ea typeface="+mn-ea"/>
                  </a:rPr>
                  <a:t>都线性</a:t>
                </a:r>
                <a:r>
                  <a:rPr lang="zh-CN" altLang="en-US" sz="2000" b="1" dirty="0" smtClean="0">
                    <a:latin typeface="Cambria Math" panose="02040503050406030204" pitchFamily="18" charset="0"/>
                    <a:ea typeface="+mn-ea"/>
                  </a:rPr>
                  <a:t>无关</a:t>
                </a:r>
                <a:endParaRPr lang="zh-CN" altLang="en-US" sz="20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43" y="3862552"/>
                <a:ext cx="438774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252" t="-7692" r="-834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168322" y="4733046"/>
                <a:ext cx="51571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dirty="0" smtClean="0">
                    <a:latin typeface="Cambria Math" panose="02040503050406030204" pitchFamily="18" charset="0"/>
                    <a:ea typeface="+mn-ea"/>
                  </a:rPr>
                  <a:t>存在系数不全为零时成立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</m:oMath>
                </a14:m>
                <a:r>
                  <a:rPr lang="zh-CN" altLang="en-US" sz="2000" b="1" i="0" dirty="0" smtClean="0">
                    <a:latin typeface="+mj-lt"/>
                    <a:ea typeface="+mn-ea"/>
                  </a:rPr>
                  <a:t>都线性</a:t>
                </a:r>
                <a:r>
                  <a:rPr lang="zh-CN" altLang="en-US" sz="2000" b="1" dirty="0" smtClean="0">
                    <a:latin typeface="Cambria Math" panose="02040503050406030204" pitchFamily="18" charset="0"/>
                    <a:ea typeface="+mn-ea"/>
                  </a:rPr>
                  <a:t>相关关</a:t>
                </a:r>
                <a:endParaRPr lang="zh-CN" altLang="en-US" sz="20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22" y="4733046"/>
                <a:ext cx="5157181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064" t="-6061" r="-473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4429700" y="5858934"/>
            <a:ext cx="301845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(2) 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相同的线性相关性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.</a:t>
            </a:r>
            <a:endParaRPr lang="zh-CN" altLang="en-US" sz="2400" b="1" dirty="0"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23" name="左箭头 22"/>
          <p:cNvSpPr/>
          <p:nvPr/>
        </p:nvSpPr>
        <p:spPr>
          <a:xfrm rot="13026375">
            <a:off x="3448378" y="5361223"/>
            <a:ext cx="978408" cy="484632"/>
          </a:xfrm>
          <a:prstGeom prst="leftArrow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257167" y="1803653"/>
                <a:ext cx="3886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67" y="1803653"/>
                <a:ext cx="388683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11" r="-141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093670" y="2920497"/>
                <a:ext cx="40714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670" y="2920497"/>
                <a:ext cx="407149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上下箭头 25"/>
          <p:cNvSpPr/>
          <p:nvPr/>
        </p:nvSpPr>
        <p:spPr>
          <a:xfrm>
            <a:off x="6912551" y="2314162"/>
            <a:ext cx="288032" cy="5785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箭头 26"/>
          <p:cNvSpPr/>
          <p:nvPr/>
        </p:nvSpPr>
        <p:spPr>
          <a:xfrm>
            <a:off x="4362632" y="2393198"/>
            <a:ext cx="978408" cy="484632"/>
          </a:xfrm>
          <a:prstGeom prst="leftArrow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183879" y="2466294"/>
                <a:ext cx="6133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可逆阵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79" y="2466294"/>
                <a:ext cx="613360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82" t="-25000" r="-109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607815" y="1772816"/>
            <a:ext cx="7643770" cy="3002170"/>
            <a:chOff x="368508" y="1624567"/>
            <a:chExt cx="6928342" cy="2657867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3"/>
              <a:ext cx="6928342" cy="2360201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38952" y="3012648"/>
                <a:ext cx="5756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列向量组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的极大无关组一一对应</a:t>
                </a:r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52" y="3012648"/>
                <a:ext cx="575664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84" t="-27869" r="-254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696047" y="3943358"/>
                <a:ext cx="4347472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47" y="3943358"/>
                <a:ext cx="4347472" cy="401072"/>
              </a:xfrm>
              <a:prstGeom prst="rect">
                <a:avLst/>
              </a:prstGeom>
              <a:blipFill rotWithShape="0">
                <a:blip r:embed="rId4"/>
                <a:stretch>
                  <a:fillRect l="-4208" t="-25758" b="-34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151639" y="3542286"/>
                <a:ext cx="4576381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39" y="3542286"/>
                <a:ext cx="4576381" cy="401072"/>
              </a:xfrm>
              <a:prstGeom prst="rect">
                <a:avLst/>
              </a:prstGeom>
              <a:blipFill rotWithShape="0">
                <a:blip r:embed="rId6"/>
                <a:stretch>
                  <a:fillRect l="-4128" t="-24242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>
          <a:xfrm rot="5400000">
            <a:off x="6543798" y="1875559"/>
            <a:ext cx="513410" cy="14401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5728019" y="1364940"/>
            <a:ext cx="1589461" cy="552732"/>
          </a:xfrm>
          <a:prstGeom prst="wedgeRoundRectCallout">
            <a:avLst>
              <a:gd name="adj1" fmla="val 23044"/>
              <a:gd name="adj2" fmla="val 15853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左乘、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初等行变换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473401" y="3387496"/>
            <a:ext cx="1512168" cy="127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66901" y="5398505"/>
                <a:ext cx="4464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三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秩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相等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定理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01" y="5398505"/>
                <a:ext cx="446449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093" t="-25000" r="-218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25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6" grpId="0" animBg="1"/>
      <p:bldP spid="35" grpId="0" animBg="1"/>
      <p:bldP spid="15" grpId="0" animBg="1"/>
      <p:bldP spid="17" grpId="0" animBg="1"/>
      <p:bldP spid="1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183879" y="2466294"/>
                <a:ext cx="6133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可逆阵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79" y="2466294"/>
                <a:ext cx="613360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82" t="-25000" r="-109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607815" y="1772816"/>
            <a:ext cx="7643770" cy="3002170"/>
            <a:chOff x="368508" y="1624567"/>
            <a:chExt cx="6928342" cy="2657867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3"/>
              <a:ext cx="6928342" cy="2360201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38952" y="3012648"/>
                <a:ext cx="5756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列向量组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的极大无关组一一对应</a:t>
                </a:r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52" y="3012648"/>
                <a:ext cx="575664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84" t="-27869" r="-254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696047" y="3943358"/>
                <a:ext cx="4347472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47" y="3943358"/>
                <a:ext cx="4347472" cy="401072"/>
              </a:xfrm>
              <a:prstGeom prst="rect">
                <a:avLst/>
              </a:prstGeom>
              <a:blipFill rotWithShape="0">
                <a:blip r:embed="rId4"/>
                <a:stretch>
                  <a:fillRect l="-4208" t="-25758" b="-34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151639" y="3542286"/>
                <a:ext cx="4576381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39" y="3542286"/>
                <a:ext cx="4576381" cy="401072"/>
              </a:xfrm>
              <a:prstGeom prst="rect">
                <a:avLst/>
              </a:prstGeom>
              <a:blipFill rotWithShape="0">
                <a:blip r:embed="rId6"/>
                <a:stretch>
                  <a:fillRect l="-4128" t="-24242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>
          <a:xfrm rot="5400000">
            <a:off x="6543798" y="1875559"/>
            <a:ext cx="513410" cy="14401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5728019" y="1364940"/>
            <a:ext cx="1589461" cy="552732"/>
          </a:xfrm>
          <a:prstGeom prst="wedgeRoundRectCallout">
            <a:avLst>
              <a:gd name="adj1" fmla="val 23044"/>
              <a:gd name="adj2" fmla="val 15853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左乘、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初等行变换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473401" y="3387496"/>
            <a:ext cx="1512168" cy="127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99592" y="5059070"/>
                <a:ext cx="4814651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r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059070"/>
                <a:ext cx="4814651" cy="401072"/>
              </a:xfrm>
              <a:prstGeom prst="rect">
                <a:avLst/>
              </a:prstGeom>
              <a:blipFill rotWithShape="0"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749639" y="6130567"/>
                <a:ext cx="4959691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9" y="6130567"/>
                <a:ext cx="4959691" cy="493405"/>
              </a:xfrm>
              <a:prstGeom prst="rect">
                <a:avLst/>
              </a:prstGeom>
              <a:blipFill rotWithShape="0">
                <a:blip r:embed="rId8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2870867" y="5551995"/>
            <a:ext cx="1618406" cy="578572"/>
            <a:chOff x="2870867" y="5551995"/>
            <a:chExt cx="1618406" cy="578572"/>
          </a:xfrm>
        </p:grpSpPr>
        <p:sp>
          <p:nvSpPr>
            <p:cNvPr id="28" name="上下箭头 27"/>
            <p:cNvSpPr/>
            <p:nvPr/>
          </p:nvSpPr>
          <p:spPr>
            <a:xfrm>
              <a:off x="2870867" y="5551995"/>
              <a:ext cx="288032" cy="57857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48549" y="5656855"/>
              <a:ext cx="124072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latin typeface="+mj-lt"/>
                  <a:ea typeface="+mn-ea"/>
                </a:rPr>
                <a:t>定理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j-lt"/>
                  <a:ea typeface="+mn-ea"/>
                </a:rPr>
                <a:t>4-8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j-lt"/>
                  <a:ea typeface="+mn-ea"/>
                </a:rPr>
                <a:t>结论</a:t>
              </a:r>
              <a:endParaRPr lang="zh-CN" altLang="en-US" b="1" dirty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24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420784" y="1606634"/>
                <a:ext cx="6868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𝑄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分别为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可逆阵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，则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784" y="1606634"/>
                <a:ext cx="686874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662" t="-25000" r="-97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827584" y="908720"/>
            <a:ext cx="7643770" cy="2282090"/>
            <a:chOff x="368508" y="1624567"/>
            <a:chExt cx="6928342" cy="2020369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3"/>
              <a:ext cx="6928342" cy="1722703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397250" y="2308732"/>
                <a:ext cx="4504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  <m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𝐴𝑄</m:t>
                          </m:r>
                        </m:e>
                      </m:d>
                      <m:r>
                        <a:rPr lang="en-US" altLang="zh-CN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𝑃𝐴𝑄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50" y="2308732"/>
                <a:ext cx="450443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06" r="-2030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250670" y="3788531"/>
                <a:ext cx="26094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仍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阶可逆阵</a:t>
                </a:r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70" y="3788531"/>
                <a:ext cx="260943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140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100513" y="4652861"/>
                <a:ext cx="2376264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13" y="4652861"/>
                <a:ext cx="2376264" cy="4168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3509016" y="2771187"/>
            <a:ext cx="2160240" cy="9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137456" y="3741018"/>
                <a:ext cx="2956935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56" y="3741018"/>
                <a:ext cx="2956935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4052751" y="4045577"/>
            <a:ext cx="978408" cy="174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896732" y="3741018"/>
            <a:ext cx="1240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+mn-ea"/>
              </a:rPr>
              <a:t>定理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+mn-ea"/>
              </a:rPr>
              <a:t>4-8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+mn-ea"/>
              </a:rPr>
              <a:t>结论</a:t>
            </a:r>
            <a:endParaRPr lang="zh-CN" altLang="en-US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3038" y="4627673"/>
            <a:ext cx="12262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+mn-ea"/>
              </a:rPr>
              <a:t>性质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+mn-ea"/>
              </a:rPr>
              <a:t>4-1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+mn-ea"/>
              </a:rPr>
              <a:t>结论</a:t>
            </a:r>
            <a:endParaRPr lang="zh-CN" altLang="en-US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79782" y="5209071"/>
                <a:ext cx="4805746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𝐴𝑄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𝐴𝑄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82" y="5209071"/>
                <a:ext cx="4805746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14620" y="5819887"/>
                <a:ext cx="24622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综合</m:t>
                    </m:r>
                  </m:oMath>
                </a14:m>
                <a:r>
                  <a:rPr lang="zh-CN" altLang="en-US" sz="2400" b="1" dirty="0" smtClean="0">
                    <a:latin typeface="Cambria Math" panose="02040503050406030204" pitchFamily="18" charset="0"/>
                    <a:ea typeface="+mn-ea"/>
                  </a:rPr>
                  <a:t>以上三式可得</a:t>
                </a:r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20" y="5819887"/>
                <a:ext cx="246221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446" t="-25000" r="-742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778314" y="6120914"/>
                <a:ext cx="18951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𝐴𝑄</m:t>
                          </m:r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14" y="6120914"/>
                <a:ext cx="189519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29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圆角矩形 21"/>
          <p:cNvSpPr/>
          <p:nvPr/>
        </p:nvSpPr>
        <p:spPr>
          <a:xfrm rot="5400000">
            <a:off x="3036124" y="1647821"/>
            <a:ext cx="551298" cy="1786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标注 29"/>
          <p:cNvSpPr/>
          <p:nvPr/>
        </p:nvSpPr>
        <p:spPr>
          <a:xfrm>
            <a:off x="43704" y="2028160"/>
            <a:ext cx="2202022" cy="504410"/>
          </a:xfrm>
          <a:prstGeom prst="wedgeRoundRectCallout">
            <a:avLst>
              <a:gd name="adj1" fmla="val 55535"/>
              <a:gd name="adj2" fmla="val 9055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由推理</a:t>
            </a:r>
            <a:r>
              <a:rPr lang="en-US" altLang="zh-CN" b="1" dirty="0" smtClean="0">
                <a:solidFill>
                  <a:srgbClr val="FF0000"/>
                </a:solidFill>
              </a:rPr>
              <a:t>5-1</a:t>
            </a:r>
            <a:r>
              <a:rPr lang="zh-CN" altLang="en-US" b="1" dirty="0" smtClean="0">
                <a:solidFill>
                  <a:srgbClr val="FF0000"/>
                </a:solidFill>
              </a:rPr>
              <a:t>显然成立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8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 animBg="1"/>
      <p:bldP spid="16" grpId="0" animBg="1"/>
      <p:bldP spid="34" grpId="0" animBg="1"/>
      <p:bldP spid="18" grpId="0" animBg="1"/>
      <p:bldP spid="8" grpId="0" animBg="1"/>
      <p:bldP spid="20" grpId="0"/>
      <p:bldP spid="26" grpId="0"/>
      <p:bldP spid="27" grpId="0" animBg="1"/>
      <p:bldP spid="28" grpId="0" animBg="1"/>
      <p:bldP spid="29" grpId="0" animBg="1"/>
      <p:bldP spid="22" grpId="0" animBg="1"/>
      <p:bldP spid="22" grpId="1" animBg="1"/>
      <p:bldP spid="30" grpId="0" animBg="1"/>
      <p:bldP spid="3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420784" y="1606634"/>
                <a:ext cx="6868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𝑄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分别为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可逆阵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，则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784" y="1606634"/>
                <a:ext cx="686874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662" t="-25000" r="-97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827584" y="908720"/>
            <a:ext cx="7643770" cy="2282090"/>
            <a:chOff x="368508" y="1624567"/>
            <a:chExt cx="6928342" cy="2020369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3"/>
              <a:ext cx="6928342" cy="1722703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397250" y="2308732"/>
                <a:ext cx="4504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  <m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𝐴𝑄</m:t>
                          </m:r>
                        </m:e>
                      </m:d>
                      <m:r>
                        <a:rPr lang="en-US" altLang="zh-CN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𝑃𝐴𝑄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50" y="2308732"/>
                <a:ext cx="450443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06" r="-2030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480830" y="3903827"/>
                <a:ext cx="265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830" y="3903827"/>
                <a:ext cx="26590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5000" r="-27273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040242" y="3897531"/>
                <a:ext cx="15967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𝑃𝐴𝑄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42" y="3897531"/>
                <a:ext cx="15967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3940496" y="4040463"/>
            <a:ext cx="978408" cy="174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896732" y="3741018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+mn-ea"/>
              </a:rPr>
              <a:t>初等变换</a:t>
            </a:r>
            <a:endParaRPr lang="zh-CN" altLang="en-US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31824" y="4266863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+mn-ea"/>
              </a:rPr>
              <a:t>乘可逆阵</a:t>
            </a:r>
            <a:endParaRPr lang="zh-CN" altLang="en-US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76002" y="5438196"/>
            <a:ext cx="3667671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600" dirty="0" smtClean="0">
                <a:ea typeface="+mn-ea"/>
              </a:rPr>
              <a:t>初等变换不改变矩阵的秩</a:t>
            </a:r>
            <a:endParaRPr lang="zh-CN" altLang="en-US" sz="2600" dirty="0">
              <a:latin typeface="Cambria Math" panose="02040503050406030204" pitchFamily="18" charset="0"/>
              <a:ea typeface="+mn-ea"/>
            </a:endParaRPr>
          </a:p>
        </p:txBody>
      </p:sp>
      <p:grpSp>
        <p:nvGrpSpPr>
          <p:cNvPr id="35" name="组合 9"/>
          <p:cNvGrpSpPr>
            <a:grpSpLocks/>
          </p:cNvGrpSpPr>
          <p:nvPr/>
        </p:nvGrpSpPr>
        <p:grpSpPr bwMode="auto">
          <a:xfrm>
            <a:off x="1096479" y="4724738"/>
            <a:ext cx="5688034" cy="1358719"/>
            <a:chOff x="1357684" y="2026454"/>
            <a:chExt cx="4177173" cy="1028243"/>
          </a:xfrm>
          <a:noFill/>
        </p:grpSpPr>
        <p:sp>
          <p:nvSpPr>
            <p:cNvPr id="36" name="圆角矩形 35"/>
            <p:cNvSpPr/>
            <p:nvPr/>
          </p:nvSpPr>
          <p:spPr>
            <a:xfrm>
              <a:off x="1357684" y="2279882"/>
              <a:ext cx="4177173" cy="774815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dirty="0"/>
            </a:p>
          </p:txBody>
        </p:sp>
        <p:sp>
          <p:nvSpPr>
            <p:cNvPr id="37" name="流程图: 终止 36"/>
            <p:cNvSpPr/>
            <p:nvPr/>
          </p:nvSpPr>
          <p:spPr>
            <a:xfrm>
              <a:off x="1521882" y="2026454"/>
              <a:ext cx="1536434" cy="44954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600" b="1" dirty="0" smtClean="0">
                  <a:solidFill>
                    <a:srgbClr val="FF0000"/>
                  </a:solidFill>
                </a:rPr>
                <a:t>5-3</a:t>
              </a:r>
              <a:endParaRPr lang="zh-CN" altLang="en-US" sz="2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52370" y="5853179"/>
            <a:ext cx="4001095" cy="833837"/>
            <a:chOff x="2152370" y="5853179"/>
            <a:chExt cx="4001095" cy="833837"/>
          </a:xfrm>
        </p:grpSpPr>
        <p:sp>
          <p:nvSpPr>
            <p:cNvPr id="26" name="文本框 25"/>
            <p:cNvSpPr txBox="1"/>
            <p:nvPr/>
          </p:nvSpPr>
          <p:spPr>
            <a:xfrm>
              <a:off x="2152370" y="6317684"/>
              <a:ext cx="400109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+mj-lt"/>
                  <a:ea typeface="+mn-ea"/>
                </a:rPr>
                <a:t>可以是行变换，可以是列变换</a:t>
              </a:r>
              <a:endParaRPr lang="zh-CN" alt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2176002" y="5853179"/>
              <a:ext cx="1326948" cy="379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下箭头 9"/>
            <p:cNvSpPr/>
            <p:nvPr/>
          </p:nvSpPr>
          <p:spPr>
            <a:xfrm>
              <a:off x="2767468" y="5900660"/>
              <a:ext cx="144016" cy="50405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9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8" grpId="0" animBg="1"/>
      <p:bldP spid="20" grpId="0"/>
      <p:bldP spid="31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05807" y="1571846"/>
                <a:ext cx="6347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的行向量组的秩和列向量组的秩分别叫做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07" y="1571846"/>
                <a:ext cx="634789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09" t="-25000" r="-201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627704" y="788426"/>
            <a:ext cx="7616703" cy="2101922"/>
            <a:chOff x="709482" y="1574543"/>
            <a:chExt cx="6903808" cy="1860864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709482" y="1922233"/>
              <a:ext cx="6903808" cy="1513174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05807" y="2147203"/>
                <a:ext cx="27233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行秩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和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列秩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.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07" y="2147203"/>
                <a:ext cx="27233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951" t="-27869" r="-650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51520" y="3476116"/>
                <a:ext cx="9289032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列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组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1,1,3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1,0,2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0,1,1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2,1,5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76116"/>
                <a:ext cx="9289032" cy="468205"/>
              </a:xfrm>
              <a:prstGeom prst="rect">
                <a:avLst/>
              </a:prstGeom>
              <a:blipFill rotWithShape="0">
                <a:blip r:embed="rId5"/>
                <a:stretch>
                  <a:fillRect l="-984" t="-7792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51520" y="4318647"/>
                <a:ext cx="74815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行向量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+mn-ea"/>
                        </a:rPr>
                        <m:t>组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1,1,0,2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1,0,1,1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3,2,1,5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18647"/>
                <a:ext cx="748153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08287" y="5316304"/>
                <a:ext cx="253229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87" y="5316304"/>
                <a:ext cx="2532296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5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/>
      <p:bldP spid="20" grpId="0" animBg="1"/>
      <p:bldP spid="22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43608" y="1220526"/>
            <a:ext cx="2727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思考题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4-2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619935" y="1237196"/>
                <a:ext cx="4579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 ，则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为可逆阵？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935" y="1237196"/>
                <a:ext cx="457913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28" t="-24590" r="-3063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39752" y="2238920"/>
                <a:ext cx="2328971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238920"/>
                <a:ext cx="2328971" cy="749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3770637" y="3360611"/>
                <a:ext cx="41764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因此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=1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637" y="3360611"/>
                <a:ext cx="417646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4361589" y="4197991"/>
                <a:ext cx="16143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不可逆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89" y="4197991"/>
                <a:ext cx="161435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264" t="-10667" r="-4906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788024" y="2238919"/>
                <a:ext cx="2866682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则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𝐴𝐵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238919"/>
                <a:ext cx="2866682" cy="749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340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9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1" grpId="0" animBg="1"/>
      <p:bldP spid="76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799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34148" y="1222074"/>
            <a:ext cx="39497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计算矩阵秩的基本思路：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grpSp>
        <p:nvGrpSpPr>
          <p:cNvPr id="39" name="组合 18"/>
          <p:cNvGrpSpPr>
            <a:grpSpLocks/>
          </p:cNvGrpSpPr>
          <p:nvPr/>
        </p:nvGrpSpPr>
        <p:grpSpPr bwMode="auto">
          <a:xfrm>
            <a:off x="137343" y="322044"/>
            <a:ext cx="2087563" cy="1901825"/>
            <a:chOff x="428625" y="2088564"/>
            <a:chExt cx="2087563" cy="1901825"/>
          </a:xfrm>
        </p:grpSpPr>
        <p:grpSp>
          <p:nvGrpSpPr>
            <p:cNvPr id="41" name="组合 6"/>
            <p:cNvGrpSpPr>
              <a:grpSpLocks/>
            </p:cNvGrpSpPr>
            <p:nvPr/>
          </p:nvGrpSpPr>
          <p:grpSpPr bwMode="auto">
            <a:xfrm>
              <a:off x="428625" y="2088564"/>
              <a:ext cx="2087563" cy="1901825"/>
              <a:chOff x="899592" y="796413"/>
              <a:chExt cx="2088232" cy="1901825"/>
            </a:xfrm>
          </p:grpSpPr>
          <p:pic>
            <p:nvPicPr>
              <p:cNvPr id="44" name="Picture 5" descr="C:\Documents and Settings\bdong\Local Settings\Temporary Internet Files\Content.IE5\VF4RX3ZI\MC900434389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796413"/>
                <a:ext cx="2088232" cy="1901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TextBox 8"/>
              <p:cNvSpPr txBox="1">
                <a:spLocks noChangeArrowheads="1"/>
              </p:cNvSpPr>
              <p:nvPr/>
            </p:nvSpPr>
            <p:spPr bwMode="auto">
              <a:xfrm>
                <a:off x="1331640" y="908720"/>
                <a:ext cx="12241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 2" panose="05020102010507070707" pitchFamily="18" charset="2"/>
                  <a:buChar char="³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7B9B57"/>
                  </a:buClr>
                  <a:buSzPct val="60000"/>
                  <a:buFont typeface="Wingdings 2" panose="05020102010507070707" pitchFamily="18" charset="2"/>
                  <a:buChar char="®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B7396"/>
                  </a:buClr>
                  <a:buSzPct val="45000"/>
                  <a:buFont typeface="Wingdings 2" panose="05020102010507070707" pitchFamily="18" charset="2"/>
                  <a:buChar char="¯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/>
              </a:p>
            </p:txBody>
          </p:sp>
        </p:grpSp>
        <p:sp>
          <p:nvSpPr>
            <p:cNvPr id="43" name="TextBox 9"/>
            <p:cNvSpPr txBox="1">
              <a:spLocks noChangeArrowheads="1"/>
            </p:cNvSpPr>
            <p:nvPr/>
          </p:nvSpPr>
          <p:spPr bwMode="auto">
            <a:xfrm>
              <a:off x="857250" y="2143125"/>
              <a:ext cx="10001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³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anose="05020102010507070707" pitchFamily="18" charset="2"/>
                <a:buChar char="¯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/>
                <a:t>思想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226164" y="24095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 smtClean="0">
                <a:solidFill>
                  <a:srgbClr val="0066FF"/>
                </a:solidFill>
                <a:latin typeface="+mj-lt"/>
                <a:ea typeface="+mn-ea"/>
              </a:rPr>
              <a:t>复杂矩阵</a:t>
            </a:r>
            <a:endParaRPr lang="zh-CN" altLang="en-US" sz="2800" b="1" dirty="0">
              <a:solidFill>
                <a:srgbClr val="0066FF"/>
              </a:solidFill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17438" y="24059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66FF"/>
                </a:solidFill>
                <a:latin typeface="+mj-ea"/>
                <a:ea typeface="+mj-ea"/>
              </a:rPr>
              <a:t>简单矩阵</a:t>
            </a:r>
            <a:endParaRPr lang="zh-CN" altLang="en-US" sz="2800" b="1" dirty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22" name="下箭头 21"/>
          <p:cNvSpPr/>
          <p:nvPr/>
        </p:nvSpPr>
        <p:spPr>
          <a:xfrm rot="16200000">
            <a:off x="4108686" y="1598118"/>
            <a:ext cx="484632" cy="2221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19872" y="20216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初等变换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83" y="3179899"/>
            <a:ext cx="1948061" cy="220486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267744" y="4016294"/>
            <a:ext cx="65644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+mj-ea"/>
                <a:ea typeface="+mj-ea"/>
              </a:rPr>
              <a:t>初等变换（乘可逆</a:t>
            </a:r>
            <a:r>
              <a:rPr lang="zh-CN" altLang="en-US" sz="2600" dirty="0" smtClean="0">
                <a:latin typeface="+mj-ea"/>
                <a:ea typeface="+mj-ea"/>
              </a:rPr>
              <a:t>阵）是否改变矩阵的秩？</a:t>
            </a:r>
            <a:endParaRPr lang="zh-CN" altLang="en-US" sz="2600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15816" y="5928975"/>
            <a:ext cx="39497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dirty="0" smtClean="0">
                <a:ea typeface="+mn-ea"/>
              </a:rPr>
              <a:t>初等变换不改变矩阵的秩</a:t>
            </a:r>
            <a:endParaRPr lang="zh-CN" altLang="en-US" sz="2800" dirty="0">
              <a:latin typeface="Cambria Math" panose="02040503050406030204" pitchFamily="18" charset="0"/>
              <a:ea typeface="+mn-ea"/>
            </a:endParaRPr>
          </a:p>
        </p:txBody>
      </p:sp>
      <p:grpSp>
        <p:nvGrpSpPr>
          <p:cNvPr id="27" name="组合 9"/>
          <p:cNvGrpSpPr>
            <a:grpSpLocks/>
          </p:cNvGrpSpPr>
          <p:nvPr/>
        </p:nvGrpSpPr>
        <p:grpSpPr bwMode="auto">
          <a:xfrm>
            <a:off x="1836293" y="5215517"/>
            <a:ext cx="5688034" cy="1358719"/>
            <a:chOff x="1357684" y="2026454"/>
            <a:chExt cx="4177173" cy="1028243"/>
          </a:xfrm>
          <a:noFill/>
        </p:grpSpPr>
        <p:sp>
          <p:nvSpPr>
            <p:cNvPr id="28" name="圆角矩形 27"/>
            <p:cNvSpPr/>
            <p:nvPr/>
          </p:nvSpPr>
          <p:spPr>
            <a:xfrm>
              <a:off x="1357684" y="2279882"/>
              <a:ext cx="4177173" cy="774815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/>
            </a:p>
          </p:txBody>
        </p:sp>
        <p:sp>
          <p:nvSpPr>
            <p:cNvPr id="29" name="流程图: 终止 28"/>
            <p:cNvSpPr/>
            <p:nvPr/>
          </p:nvSpPr>
          <p:spPr>
            <a:xfrm>
              <a:off x="1521882" y="2026454"/>
              <a:ext cx="1536434" cy="44954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4-3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1139969" y="3476658"/>
                <a:ext cx="7054741" cy="13703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考虑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向量组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                               </m:t>
                    </m:r>
                  </m:oMath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69" y="3476658"/>
                <a:ext cx="7054741" cy="137032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文本框 162"/>
          <p:cNvSpPr txBox="1"/>
          <p:nvPr/>
        </p:nvSpPr>
        <p:spPr>
          <a:xfrm>
            <a:off x="4667340" y="391368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初等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行</a:t>
            </a:r>
            <a:r>
              <a:rPr lang="zh-CN" altLang="en-US" sz="2800" b="1" dirty="0" smtClean="0">
                <a:latin typeface="+mj-ea"/>
                <a:ea typeface="+mj-ea"/>
              </a:rPr>
              <a:t>变换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164" name="圆角矩形 163"/>
          <p:cNvSpPr/>
          <p:nvPr/>
        </p:nvSpPr>
        <p:spPr>
          <a:xfrm rot="5400000">
            <a:off x="6130351" y="1863962"/>
            <a:ext cx="837047" cy="16628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圆角矩形标注 164"/>
          <p:cNvSpPr/>
          <p:nvPr/>
        </p:nvSpPr>
        <p:spPr>
          <a:xfrm>
            <a:off x="7093183" y="1003556"/>
            <a:ext cx="2002179" cy="875409"/>
          </a:xfrm>
          <a:prstGeom prst="wedgeRoundRectCallout">
            <a:avLst>
              <a:gd name="adj1" fmla="val -73337"/>
              <a:gd name="adj2" fmla="val 10513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含有易于判定</a:t>
            </a:r>
            <a:r>
              <a:rPr lang="zh-CN" altLang="en-US" b="1" dirty="0">
                <a:solidFill>
                  <a:srgbClr val="FF0000"/>
                </a:solidFill>
              </a:rPr>
              <a:t>非奇异性的</a:t>
            </a:r>
            <a:r>
              <a:rPr lang="zh-CN" altLang="en-US" b="1" dirty="0" smtClean="0">
                <a:solidFill>
                  <a:srgbClr val="FF0000"/>
                </a:solidFill>
              </a:rPr>
              <a:t>最高阶子阵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 animBg="1"/>
      <p:bldP spid="163" grpId="0"/>
      <p:bldP spid="164" grpId="0" animBg="1"/>
      <p:bldP spid="1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 rot="5400000">
            <a:off x="6592829" y="3789951"/>
            <a:ext cx="1008113" cy="36566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 rot="5400000">
            <a:off x="7012756" y="3789952"/>
            <a:ext cx="1008113" cy="36566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 rot="5400000">
            <a:off x="5372191" y="3843667"/>
            <a:ext cx="1008113" cy="36566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 rot="5400000">
            <a:off x="6730021" y="1972616"/>
            <a:ext cx="447435" cy="499179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395536" y="682414"/>
                <a:ext cx="15349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b="0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𝟓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：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82414"/>
                <a:ext cx="153497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6349" t="-10526" r="-515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26400" y="1101392"/>
                <a:ext cx="759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求下列矩阵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的秩，并判断其行、列向量组的线性相关性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00" y="1101392"/>
                <a:ext cx="759182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90" t="-26667" r="-136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95536" y="1694550"/>
                <a:ext cx="3965316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94550"/>
                <a:ext cx="3965316" cy="14529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圆角矩形 30"/>
          <p:cNvSpPr/>
          <p:nvPr/>
        </p:nvSpPr>
        <p:spPr>
          <a:xfrm rot="5400000">
            <a:off x="1049507" y="2361326"/>
            <a:ext cx="1068321" cy="504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圆角矩形标注 32"/>
              <p:cNvSpPr/>
              <p:nvPr/>
            </p:nvSpPr>
            <p:spPr>
              <a:xfrm>
                <a:off x="73048" y="3142204"/>
                <a:ext cx="896165" cy="612648"/>
              </a:xfrm>
              <a:prstGeom prst="wedgeRoundRectCallout">
                <a:avLst>
                  <a:gd name="adj1" fmla="val 87314"/>
                  <a:gd name="adj2" fmla="val -88217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零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圆角矩形标注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8" y="3142204"/>
                <a:ext cx="896165" cy="612648"/>
              </a:xfrm>
              <a:prstGeom prst="wedgeRoundRectCallout">
                <a:avLst>
                  <a:gd name="adj1" fmla="val 87314"/>
                  <a:gd name="adj2" fmla="val -88217"/>
                  <a:gd name="adj3" fmla="val 16667"/>
                </a:avLst>
              </a:prstGeom>
              <a:blipFill rotWithShape="0">
                <a:blip r:embed="rId5"/>
                <a:stretch>
                  <a:fillRect b="-11888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4139952" y="2421031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224759" y="2079193"/>
                <a:ext cx="982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759" y="2079193"/>
                <a:ext cx="98251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10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231483" y="2485871"/>
                <a:ext cx="844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483" y="2485871"/>
                <a:ext cx="8446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5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224759" y="2759571"/>
                <a:ext cx="844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759" y="2759571"/>
                <a:ext cx="8446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216782" y="1629711"/>
                <a:ext cx="314034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82" y="1629711"/>
                <a:ext cx="3140347" cy="14529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5519135" y="2022318"/>
            <a:ext cx="2592288" cy="315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467571" y="2356340"/>
            <a:ext cx="2592288" cy="333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80564" y="2684653"/>
            <a:ext cx="25922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58240" y="3971924"/>
                <a:ext cx="844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0" y="3971924"/>
                <a:ext cx="84465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5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1450263" y="3522442"/>
                <a:ext cx="3117905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63" y="3522442"/>
                <a:ext cx="3117905" cy="145296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1738600" y="4266564"/>
            <a:ext cx="249647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762405" y="4629502"/>
            <a:ext cx="249647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393149" y="437860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9213" y="5542921"/>
            <a:ext cx="41710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a typeface="+mj-ea"/>
              </a:rPr>
              <a:t>注意</a:t>
            </a:r>
            <a:r>
              <a:rPr lang="en-US" altLang="zh-CN" sz="2400" dirty="0" smtClean="0">
                <a:solidFill>
                  <a:srgbClr val="FF0000"/>
                </a:solidFill>
                <a:ea typeface="+mj-ea"/>
              </a:rPr>
              <a:t>: </a:t>
            </a:r>
            <a:r>
              <a:rPr lang="zh-CN" altLang="en-US" sz="2400" dirty="0" smtClean="0">
                <a:ea typeface="+mj-ea"/>
              </a:rPr>
              <a:t>非奇异三角阵对角元非零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sp>
        <p:nvSpPr>
          <p:cNvPr id="59" name="圆角矩形 58"/>
          <p:cNvSpPr/>
          <p:nvPr/>
        </p:nvSpPr>
        <p:spPr>
          <a:xfrm rot="5400000">
            <a:off x="6610504" y="2519311"/>
            <a:ext cx="691103" cy="4945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圆角矩形标注 59"/>
              <p:cNvSpPr/>
              <p:nvPr/>
            </p:nvSpPr>
            <p:spPr>
              <a:xfrm>
                <a:off x="5491212" y="3127857"/>
                <a:ext cx="896165" cy="612648"/>
              </a:xfrm>
              <a:prstGeom prst="wedgeRoundRectCallout">
                <a:avLst>
                  <a:gd name="adj1" fmla="val 87314"/>
                  <a:gd name="adj2" fmla="val -88217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零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圆角矩形标注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12" y="3127857"/>
                <a:ext cx="896165" cy="612648"/>
              </a:xfrm>
              <a:prstGeom prst="wedgeRoundRectCallout">
                <a:avLst>
                  <a:gd name="adj1" fmla="val 87314"/>
                  <a:gd name="adj2" fmla="val -88217"/>
                  <a:gd name="adj3" fmla="val 16667"/>
                </a:avLst>
              </a:prstGeom>
              <a:blipFill rotWithShape="0">
                <a:blip r:embed="rId12"/>
                <a:stretch>
                  <a:fillRect b="-11888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4499778" y="3762867"/>
                <a:ext cx="1020985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778" y="3762867"/>
                <a:ext cx="1020985" cy="52046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5454003" y="3427170"/>
                <a:ext cx="2938368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03" y="3427170"/>
                <a:ext cx="2938368" cy="145296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/>
          <p:cNvCxnSpPr/>
          <p:nvPr/>
        </p:nvCxnSpPr>
        <p:spPr>
          <a:xfrm>
            <a:off x="4396889" y="428333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8201293" y="3879590"/>
                <a:ext cx="7865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293" y="3879590"/>
                <a:ext cx="786562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4679031" y="5131849"/>
                <a:ext cx="163249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31" y="5131849"/>
                <a:ext cx="1632498" cy="106894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252473" y="5557059"/>
                <a:ext cx="439248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                 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ea typeface="+mj-ea"/>
                  </a:rPr>
                  <a:t>的最高阶非奇异子阵</a:t>
                </a:r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73" y="5557059"/>
                <a:ext cx="4392487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39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 flipV="1">
            <a:off x="5658963" y="4809522"/>
            <a:ext cx="2413889" cy="8922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2012884" y="5926391"/>
            <a:ext cx="8256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38805" y="6064466"/>
                <a:ext cx="46402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                 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ea typeface="+mj-ea"/>
                  </a:rPr>
                  <a:t>的</a:t>
                </a:r>
                <a:r>
                  <a:rPr lang="zh-CN" altLang="en-US" sz="2400" dirty="0" smtClean="0">
                    <a:ea typeface="+mj-ea"/>
                  </a:rPr>
                  <a:t>任意</a:t>
                </a:r>
                <a:r>
                  <a:rPr lang="en-US" altLang="zh-CN" sz="2400" dirty="0" smtClean="0">
                    <a:ea typeface="+mj-ea"/>
                  </a:rPr>
                  <a:t>4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阶子阵含有零行</a:t>
                </a:r>
                <a:endParaRPr lang="en-US" altLang="zh-CN" sz="2400" dirty="0" smtClean="0">
                  <a:ea typeface="+mj-ea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" y="6064466"/>
                <a:ext cx="4640226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31" t="-28333" r="-3675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575389" y="5585058"/>
                <a:ext cx="14500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=3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89" y="5585058"/>
                <a:ext cx="1450012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7895980" y="5585057"/>
                <a:ext cx="11839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980" y="5585057"/>
                <a:ext cx="1183978" cy="461665"/>
              </a:xfrm>
              <a:prstGeom prst="rect">
                <a:avLst/>
              </a:prstGeom>
              <a:blipFill rotWithShape="0">
                <a:blip r:embed="rId20"/>
                <a:stretch>
                  <a:fillRect r="-1031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6310323" y="6086465"/>
                <a:ext cx="259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行秩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列秩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23" y="6086465"/>
                <a:ext cx="2598725" cy="461665"/>
              </a:xfrm>
              <a:prstGeom prst="rect">
                <a:avLst/>
              </a:prstGeom>
              <a:blipFill rotWithShape="0"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1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2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2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25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6" grpId="0" animBg="1"/>
      <p:bldP spid="58" grpId="0" animBg="1"/>
      <p:bldP spid="6" grpId="0" animBg="1"/>
      <p:bldP spid="31" grpId="0" animBg="1"/>
      <p:bldP spid="33" grpId="0" animBg="1"/>
      <p:bldP spid="33" grpId="1" animBg="1"/>
      <p:bldP spid="34" grpId="0" animBg="1"/>
      <p:bldP spid="35" grpId="0" animBg="1"/>
      <p:bldP spid="37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4" grpId="0" animBg="1"/>
      <p:bldP spid="55" grpId="0" animBg="1"/>
      <p:bldP spid="57" grpId="0"/>
      <p:bldP spid="59" grpId="0" animBg="1"/>
      <p:bldP spid="60" grpId="0" animBg="1"/>
      <p:bldP spid="60" grpId="1" animBg="1"/>
      <p:bldP spid="61" grpId="0" animBg="1"/>
      <p:bldP spid="62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6" grpId="0" animBg="1"/>
      <p:bldP spid="7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281182" y="3096182"/>
                <a:ext cx="38119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ea typeface="+mj-ea"/>
                  </a:rPr>
                  <a:t>非</a:t>
                </a:r>
                <a:r>
                  <a:rPr lang="zh-CN" altLang="en-US" sz="2400" dirty="0">
                    <a:ea typeface="+mj-ea"/>
                  </a:rPr>
                  <a:t>零</a:t>
                </a:r>
                <a:r>
                  <a:rPr lang="zh-CN" altLang="en-US" sz="2400" dirty="0" smtClean="0">
                    <a:ea typeface="+mj-ea"/>
                  </a:rPr>
                  <a:t>行在前，零行在后；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82" y="3096182"/>
                <a:ext cx="3811941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26667" r="-4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1619672" y="1396581"/>
                <a:ext cx="350871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96581"/>
                <a:ext cx="3508717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1281182" y="3686534"/>
                <a:ext cx="73232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(2)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非零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行首个非零元的列角标随行角标增加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严格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增大</a:t>
                </a:r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82" y="3686534"/>
                <a:ext cx="73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15" t="-26667" r="-99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2427378" y="1844824"/>
            <a:ext cx="113651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563888" y="2204864"/>
            <a:ext cx="44979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3551841" y="1872936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032764" y="2201607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013681" y="2507931"/>
            <a:ext cx="91835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1893657" y="4535270"/>
                <a:ext cx="350871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657" y="4535270"/>
                <a:ext cx="3508717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连接符 72"/>
          <p:cNvCxnSpPr/>
          <p:nvPr/>
        </p:nvCxnSpPr>
        <p:spPr>
          <a:xfrm>
            <a:off x="2771800" y="4957730"/>
            <a:ext cx="113651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901628" y="4985842"/>
            <a:ext cx="22300" cy="66286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3901628" y="5634774"/>
            <a:ext cx="1352534" cy="2787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986434" y="831678"/>
                <a:ext cx="53231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称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满足如下两条件的矩阵为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行阶梯阵</a:t>
                </a:r>
                <a:endParaRPr lang="en-US" altLang="zh-CN" sz="2400" b="1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34" y="831678"/>
                <a:ext cx="532316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20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3833842" y="6099283"/>
                <a:ext cx="194421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不是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行阶梯阵</a:t>
                </a:r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42" y="6099283"/>
                <a:ext cx="194421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583" t="-26667" r="-344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连接符 81"/>
          <p:cNvCxnSpPr/>
          <p:nvPr/>
        </p:nvCxnSpPr>
        <p:spPr>
          <a:xfrm>
            <a:off x="7164288" y="4149080"/>
            <a:ext cx="8256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2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71" grpId="0" animBg="1"/>
      <p:bldP spid="64" grpId="0" animBg="1"/>
      <p:bldP spid="80" grpId="0" animBg="1"/>
      <p:bldP spid="8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3581633" y="1844824"/>
            <a:ext cx="432048" cy="43204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093675" y="2155171"/>
            <a:ext cx="432048" cy="43204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373116" y="1482009"/>
            <a:ext cx="432048" cy="43204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 rot="5400000">
            <a:off x="3326792" y="1821042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 rot="5400000">
            <a:off x="3746719" y="1821043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 rot="5400000">
            <a:off x="2106154" y="1874758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281182" y="3096182"/>
                <a:ext cx="38119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ea typeface="+mj-ea"/>
                  </a:rPr>
                  <a:t>非</a:t>
                </a:r>
                <a:r>
                  <a:rPr lang="zh-CN" altLang="en-US" sz="2400" dirty="0">
                    <a:ea typeface="+mj-ea"/>
                  </a:rPr>
                  <a:t>零</a:t>
                </a:r>
                <a:r>
                  <a:rPr lang="zh-CN" altLang="en-US" sz="2400" dirty="0" smtClean="0">
                    <a:ea typeface="+mj-ea"/>
                  </a:rPr>
                  <a:t>行在前，零行在后；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82" y="3096182"/>
                <a:ext cx="3811941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26667" r="-4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1669100" y="1459060"/>
                <a:ext cx="350871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00" y="1459060"/>
                <a:ext cx="3508717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1281182" y="3686534"/>
                <a:ext cx="73232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(2)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非零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行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首个非零元的列角标随行角标增加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严格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增大</a:t>
                </a:r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82" y="3686534"/>
                <a:ext cx="73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15" t="-26667" r="-99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2427378" y="1844824"/>
            <a:ext cx="113651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563888" y="2204864"/>
            <a:ext cx="44979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3551841" y="1872936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032764" y="2201607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013681" y="2507931"/>
            <a:ext cx="91835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986434" y="831678"/>
                <a:ext cx="53231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称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满足如下两条件的矩阵为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行阶梯阵</a:t>
                </a:r>
                <a:endParaRPr lang="en-US" altLang="zh-CN" sz="2400" b="1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34" y="831678"/>
                <a:ext cx="532316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520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922026" y="1553533"/>
                <a:ext cx="163249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026" y="1553533"/>
                <a:ext cx="1632498" cy="10689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1009112" y="4603157"/>
            <a:ext cx="77048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最高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阶非奇异子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阵：</a:t>
            </a:r>
            <a:r>
              <a:rPr lang="zh-CN" altLang="en-US" sz="2400" b="1" dirty="0" smtClean="0">
                <a:solidFill>
                  <a:srgbClr val="7030A0"/>
                </a:solidFill>
                <a:latin typeface="+mj-ea"/>
                <a:ea typeface="+mj-ea"/>
              </a:rPr>
              <a:t>首</a:t>
            </a:r>
            <a:r>
              <a:rPr lang="zh-CN" altLang="en-US" sz="2400" b="1" dirty="0">
                <a:solidFill>
                  <a:srgbClr val="7030A0"/>
                </a:solidFill>
                <a:latin typeface="+mj-ea"/>
                <a:ea typeface="+mj-ea"/>
              </a:rPr>
              <a:t>个非零元所在列</a:t>
            </a:r>
            <a:r>
              <a:rPr lang="zh-CN" altLang="en-US" sz="2400" dirty="0">
                <a:latin typeface="+mj-ea"/>
                <a:ea typeface="+mj-ea"/>
              </a:rPr>
              <a:t>与</a:t>
            </a:r>
            <a:r>
              <a:rPr lang="zh-CN" altLang="en-US" sz="2400" b="1" dirty="0">
                <a:solidFill>
                  <a:srgbClr val="FF9900"/>
                </a:solidFill>
                <a:latin typeface="+mj-ea"/>
                <a:ea typeface="+mj-ea"/>
              </a:rPr>
              <a:t>非零行</a:t>
            </a:r>
            <a:r>
              <a:rPr lang="zh-CN" altLang="en-US" sz="2400" dirty="0">
                <a:latin typeface="+mj-ea"/>
                <a:ea typeface="+mj-ea"/>
              </a:rPr>
              <a:t>交叉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位置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9985" y="5488159"/>
            <a:ext cx="3477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秩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 smtClean="0">
                <a:latin typeface="+mj-ea"/>
                <a:ea typeface="+mj-ea"/>
              </a:rPr>
              <a:t>非零行的个数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45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6" grpId="0" animBg="1"/>
      <p:bldP spid="67" grpId="0" animBg="1"/>
      <p:bldP spid="68" grpId="0" animBg="1"/>
      <p:bldP spid="66" grpId="0" animBg="1"/>
      <p:bldP spid="24" grpId="0" animBg="1"/>
      <p:bldP spid="28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 rot="5400000">
            <a:off x="3326792" y="1821042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 rot="5400000">
            <a:off x="3746719" y="1821043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 rot="5400000">
            <a:off x="2106154" y="1874758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1584406" y="1442744"/>
                <a:ext cx="350871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406" y="1442744"/>
                <a:ext cx="3508717" cy="14529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2427378" y="1844824"/>
            <a:ext cx="113651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563888" y="2204864"/>
            <a:ext cx="44979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3551841" y="1872936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032764" y="2201607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013681" y="2507931"/>
            <a:ext cx="91835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986435" y="831678"/>
            <a:ext cx="135331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行阶梯阵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922026" y="1553533"/>
                <a:ext cx="163249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026" y="1553533"/>
                <a:ext cx="1632498" cy="10689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1663094" y="3379427"/>
            <a:ext cx="54910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注意：</a:t>
            </a:r>
            <a:r>
              <a:rPr lang="zh-CN" altLang="en-US" sz="2400" dirty="0" smtClean="0">
                <a:latin typeface="+mj-ea"/>
                <a:ea typeface="+mj-ea"/>
              </a:rPr>
              <a:t>最高阶非奇异子阵有其他取法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6381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圆角矩形 32"/>
          <p:cNvSpPr/>
          <p:nvPr/>
        </p:nvSpPr>
        <p:spPr>
          <a:xfrm rot="5400000">
            <a:off x="3320786" y="4472469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 rot="5400000">
            <a:off x="3740713" y="4472470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 rot="5400000">
            <a:off x="2813192" y="4473976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662248" y="4087357"/>
                <a:ext cx="350871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248" y="4087357"/>
                <a:ext cx="3508717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/>
          <p:cNvCxnSpPr/>
          <p:nvPr/>
        </p:nvCxnSpPr>
        <p:spPr>
          <a:xfrm>
            <a:off x="2421372" y="4496251"/>
            <a:ext cx="113651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557882" y="4856291"/>
            <a:ext cx="44979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545835" y="4524363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026758" y="4853034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007675" y="5159358"/>
            <a:ext cx="91835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916020" y="4204960"/>
                <a:ext cx="186172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020" y="4204960"/>
                <a:ext cx="1861728" cy="10689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5916020" y="5568747"/>
                <a:ext cx="186172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020" y="5568747"/>
                <a:ext cx="1861728" cy="10689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/>
          <p:cNvSpPr txBox="1"/>
          <p:nvPr/>
        </p:nvSpPr>
        <p:spPr>
          <a:xfrm>
            <a:off x="1584406" y="5949213"/>
            <a:ext cx="38164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原则：</a:t>
            </a:r>
            <a:r>
              <a:rPr lang="zh-CN" altLang="en-US" sz="2400" dirty="0" smtClean="0">
                <a:latin typeface="+mj-ea"/>
                <a:ea typeface="+mj-ea"/>
              </a:rPr>
              <a:t>每个台阶取一列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26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6146 -0.0002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6" grpId="0" animBg="1"/>
      <p:bldP spid="24" grpId="0" animBg="1"/>
      <p:bldP spid="28" grpId="0"/>
      <p:bldP spid="33" grpId="0" animBg="1"/>
      <p:bldP spid="34" grpId="0" animBg="1"/>
      <p:bldP spid="34" grpId="1" animBg="1"/>
      <p:bldP spid="35" grpId="0" animBg="1"/>
      <p:bldP spid="36" grpId="0"/>
      <p:bldP spid="42" grpId="0" animBg="1"/>
      <p:bldP spid="56" grpId="0" animBg="1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 rot="5400000">
            <a:off x="3150221" y="4520215"/>
            <a:ext cx="1057440" cy="36566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 rot="5400000">
            <a:off x="4073731" y="4535595"/>
            <a:ext cx="1057440" cy="36566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 rot="5400000">
            <a:off x="3326792" y="1821042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 rot="5400000">
            <a:off x="3746719" y="1821043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 rot="5400000">
            <a:off x="2106154" y="1874758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1629772" y="1391837"/>
                <a:ext cx="350871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772" y="1391837"/>
                <a:ext cx="3508717" cy="14529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2427378" y="1844824"/>
            <a:ext cx="113651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563888" y="2204864"/>
            <a:ext cx="44979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3551841" y="1872936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032764" y="2201607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013681" y="2507931"/>
            <a:ext cx="91835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986435" y="831678"/>
            <a:ext cx="135331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行阶梯阵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922026" y="1553533"/>
                <a:ext cx="163249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026" y="1553533"/>
                <a:ext cx="1632498" cy="10689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1629772" y="3380197"/>
            <a:ext cx="54910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注意：</a:t>
            </a:r>
            <a:r>
              <a:rPr lang="zh-CN" altLang="en-US" sz="2400" dirty="0" smtClean="0">
                <a:latin typeface="+mj-ea"/>
                <a:ea typeface="+mj-ea"/>
              </a:rPr>
              <a:t>最高阶非奇异子阵有其他取法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6381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916020" y="4204960"/>
                <a:ext cx="186172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020" y="4204960"/>
                <a:ext cx="1861728" cy="10689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5916020" y="5568747"/>
                <a:ext cx="1861728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020" y="5568747"/>
                <a:ext cx="1861728" cy="10689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/>
          <p:cNvSpPr txBox="1"/>
          <p:nvPr/>
        </p:nvSpPr>
        <p:spPr>
          <a:xfrm>
            <a:off x="1584406" y="5949213"/>
            <a:ext cx="38164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原则：</a:t>
            </a:r>
            <a:r>
              <a:rPr lang="zh-CN" altLang="en-US" sz="2400" dirty="0" smtClean="0">
                <a:latin typeface="+mj-ea"/>
                <a:ea typeface="+mj-ea"/>
              </a:rPr>
              <a:t>每个台阶取一列</a:t>
            </a:r>
            <a:endParaRPr lang="en-US" altLang="zh-CN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503646" y="4134178"/>
                <a:ext cx="3508717" cy="14529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46" y="4134178"/>
                <a:ext cx="3508717" cy="14529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圆角矩形 42"/>
          <p:cNvSpPr/>
          <p:nvPr/>
        </p:nvSpPr>
        <p:spPr>
          <a:xfrm rot="5400000">
            <a:off x="4078087" y="4528110"/>
            <a:ext cx="1008114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5400000">
            <a:off x="3621612" y="4528108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5400000">
            <a:off x="2571116" y="4528108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2305741" y="4551890"/>
            <a:ext cx="113651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442251" y="4911930"/>
            <a:ext cx="44979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3430204" y="4580002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892044" y="5214997"/>
            <a:ext cx="91835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3889361" y="4936540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678941" y="3797944"/>
            <a:ext cx="2127974" cy="408941"/>
            <a:chOff x="3678941" y="3797944"/>
            <a:chExt cx="2127974" cy="408941"/>
          </a:xfrm>
        </p:grpSpPr>
        <p:cxnSp>
          <p:nvCxnSpPr>
            <p:cNvPr id="7" name="直接箭头连接符 6"/>
            <p:cNvCxnSpPr>
              <a:stCxn id="46" idx="1"/>
            </p:cNvCxnSpPr>
            <p:nvPr/>
          </p:nvCxnSpPr>
          <p:spPr>
            <a:xfrm flipV="1">
              <a:off x="3678941" y="3933056"/>
              <a:ext cx="1126677" cy="241271"/>
            </a:xfrm>
            <a:prstGeom prst="straightConnector1">
              <a:avLst/>
            </a:prstGeom>
            <a:ln w="381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43" idx="1"/>
            </p:cNvCxnSpPr>
            <p:nvPr/>
          </p:nvCxnSpPr>
          <p:spPr>
            <a:xfrm flipV="1">
              <a:off x="4582144" y="3929843"/>
              <a:ext cx="223474" cy="277042"/>
            </a:xfrm>
            <a:prstGeom prst="straightConnector1">
              <a:avLst/>
            </a:prstGeom>
            <a:ln w="381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698919" y="3797944"/>
              <a:ext cx="1107996" cy="369332"/>
            </a:xfrm>
            <a:prstGeom prst="rect">
              <a:avLst/>
            </a:prstGeom>
            <a:noFill/>
            <a:ln>
              <a:solidFill>
                <a:srgbClr val="00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66FF"/>
                  </a:solidFill>
                  <a:latin typeface="+mn-ea"/>
                  <a:ea typeface="+mn-ea"/>
                </a:rPr>
                <a:t>同</a:t>
              </a:r>
              <a:r>
                <a:rPr lang="zh-CN" altLang="en-US" b="1" dirty="0" smtClean="0">
                  <a:solidFill>
                    <a:srgbClr val="0066FF"/>
                  </a:solidFill>
                  <a:latin typeface="+mn-ea"/>
                  <a:ea typeface="+mn-ea"/>
                </a:rPr>
                <a:t>一台阶</a:t>
              </a:r>
              <a:endParaRPr lang="zh-CN" altLang="en-US" b="1" dirty="0">
                <a:solidFill>
                  <a:srgbClr val="0066FF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58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3" grpId="0" animBg="1"/>
      <p:bldP spid="44" grpId="0" animBg="1"/>
      <p:bldP spid="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916" y="111018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72694" y="1166374"/>
                <a:ext cx="17472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求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+mj-ea"/>
                      </a:rPr>
                      <m:t>矩阵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的秩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94" y="1166374"/>
                <a:ext cx="174727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801" t="-24590" r="-871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226405" y="2191875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7584" y="1772816"/>
                <a:ext cx="383816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3838167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4505872" y="2117624"/>
            <a:ext cx="1215141" cy="680895"/>
            <a:chOff x="5702100" y="3822021"/>
            <a:chExt cx="1215141" cy="680895"/>
          </a:xfrm>
        </p:grpSpPr>
        <p:grpSp>
          <p:nvGrpSpPr>
            <p:cNvPr id="9" name="组合 8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702100" y="4195139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100" y="4195139"/>
                  <a:ext cx="1193113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570925" y="1777429"/>
                <a:ext cx="314483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25" y="1777429"/>
                <a:ext cx="3144835" cy="1360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318851" y="3675705"/>
            <a:ext cx="1193113" cy="376471"/>
            <a:chOff x="1796292" y="3767307"/>
            <a:chExt cx="2119047" cy="494621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361876" y="3335510"/>
                <a:ext cx="3045449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876" y="3335510"/>
                <a:ext cx="3045449" cy="13606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688990" y="3307058"/>
                <a:ext cx="291560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90" y="3307058"/>
                <a:ext cx="2915605" cy="13606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>
            <a:off x="6336883" y="4040621"/>
            <a:ext cx="113651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46359" y="3676398"/>
            <a:ext cx="44979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293469" y="3672919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492476" y="4040621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473393" y="4346945"/>
            <a:ext cx="91835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466478" y="3645304"/>
            <a:ext cx="1193113" cy="376471"/>
            <a:chOff x="1796292" y="3767307"/>
            <a:chExt cx="2119047" cy="494621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−5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/>
          <p:cNvSpPr/>
          <p:nvPr/>
        </p:nvSpPr>
        <p:spPr>
          <a:xfrm>
            <a:off x="5750067" y="2437824"/>
            <a:ext cx="280344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01149" y="2796124"/>
            <a:ext cx="280344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69122" y="4365174"/>
            <a:ext cx="280344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081054" y="5445224"/>
            <a:ext cx="25135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行阶梯阵不唯一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418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27" grpId="0" animBg="1"/>
      <p:bldP spid="28" grpId="0" animBg="1"/>
      <p:bldP spid="29" grpId="0" animBg="1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340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704895" y="9384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例题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403648" y="984602"/>
                <a:ext cx="7240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（习题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）已知如下矩阵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的秩为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3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，求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的值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984602"/>
                <a:ext cx="724082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25" t="-26667" r="-84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71600" y="1916832"/>
                <a:ext cx="280134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16832"/>
                <a:ext cx="2801343" cy="1360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886722" y="2204864"/>
                <a:ext cx="982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722" y="2204864"/>
                <a:ext cx="98251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0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>
            <a:off x="3772943" y="263691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899651" y="2708920"/>
                <a:ext cx="982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𝟑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651" y="2708920"/>
                <a:ext cx="98251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10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008872" y="1897532"/>
                <a:ext cx="247837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−2  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72" y="1897532"/>
                <a:ext cx="2478371" cy="1360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5148063" y="2941976"/>
            <a:ext cx="2160241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48064" y="2645147"/>
            <a:ext cx="2160240" cy="362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715415" y="3877582"/>
                <a:ext cx="844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15" y="3877582"/>
                <a:ext cx="8446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97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>
            <a:off x="1601636" y="430963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837565" y="3570250"/>
                <a:ext cx="318427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4−2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65" y="3570250"/>
                <a:ext cx="3184270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2968492" y="4617664"/>
            <a:ext cx="2880322" cy="287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968492" y="4248313"/>
            <a:ext cx="2880321" cy="347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968492" y="5199113"/>
                <a:ext cx="50497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en-US" altLang="zh-CN" sz="2400" b="0" dirty="0" smtClean="0">
                    <a:ea typeface="+mj-ea"/>
                  </a:rPr>
                  <a:t>1</a:t>
                </a:r>
                <a:r>
                  <a:rPr lang="zh-CN" altLang="en-US" sz="2400" b="0" dirty="0" smtClean="0">
                    <a:ea typeface="+mj-ea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≠1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≠2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，是行阶梯阵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92" y="5199113"/>
                <a:ext cx="504971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744" t="-28333" r="-265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894386" y="5752915"/>
                <a:ext cx="1253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=4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86" y="5752915"/>
                <a:ext cx="125367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927" r="-536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/>
          <p:cNvGrpSpPr/>
          <p:nvPr/>
        </p:nvGrpSpPr>
        <p:grpSpPr>
          <a:xfrm>
            <a:off x="2943480" y="3919256"/>
            <a:ext cx="1896854" cy="1011858"/>
            <a:chOff x="2943480" y="3919256"/>
            <a:chExt cx="1896854" cy="1011858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3910055" y="4257625"/>
              <a:ext cx="5364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/>
            <p:cNvGrpSpPr/>
            <p:nvPr/>
          </p:nvGrpSpPr>
          <p:grpSpPr>
            <a:xfrm>
              <a:off x="2943480" y="3919256"/>
              <a:ext cx="1896854" cy="1011858"/>
              <a:chOff x="2943480" y="3919256"/>
              <a:chExt cx="1896854" cy="1011858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2943480" y="3919256"/>
                <a:ext cx="451380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3436929" y="4276039"/>
                <a:ext cx="449793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404402" y="3920010"/>
                <a:ext cx="3830" cy="388708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931727" y="4576952"/>
                <a:ext cx="856297" cy="3639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4834970" y="4571074"/>
                <a:ext cx="5364" cy="36004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707621" y="4357051"/>
                <a:ext cx="982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21" y="4357051"/>
                <a:ext cx="98251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10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23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21" grpId="0" animBg="1"/>
      <p:bldP spid="19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6" grpId="0" animBg="1"/>
      <p:bldP spid="42" grpId="0" animBg="1"/>
      <p:bldP spid="43" grpId="0" animBg="1"/>
      <p:bldP spid="45" grpId="0" animBg="1"/>
      <p:bldP spid="46" grpId="0" animBg="1"/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340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704895" y="9384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例题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403648" y="984602"/>
                <a:ext cx="7240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（习题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）已知如下矩阵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的秩为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3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，求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的值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984602"/>
                <a:ext cx="724082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25" t="-26667" r="-84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384047" y="2132856"/>
                <a:ext cx="2908489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4−2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47" y="2132856"/>
                <a:ext cx="2908489" cy="1360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99514" y="1650267"/>
                <a:ext cx="5357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en-US" altLang="zh-CN" sz="2400" b="0" dirty="0" smtClean="0">
                    <a:ea typeface="+mj-ea"/>
                  </a:rPr>
                  <a:t>2</a:t>
                </a:r>
                <a:r>
                  <a:rPr lang="zh-CN" altLang="en-US" sz="2400" b="0" dirty="0" smtClean="0">
                    <a:ea typeface="+mj-ea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≠2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，</a:t>
                </a:r>
                <a:r>
                  <a:rPr lang="zh-CN" altLang="en-US" sz="2400" dirty="0">
                    <a:latin typeface="+mj-ea"/>
                    <a:ea typeface="+mj-ea"/>
                  </a:rPr>
                  <a:t>不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是行阶梯阵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4" y="1650267"/>
                <a:ext cx="53574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413" t="-28333" r="-250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423997" y="3694435"/>
                <a:ext cx="1253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=3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97" y="3694435"/>
                <a:ext cx="125367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27" r="-5366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/>
          <p:cNvGrpSpPr/>
          <p:nvPr/>
        </p:nvGrpSpPr>
        <p:grpSpPr>
          <a:xfrm>
            <a:off x="1524320" y="2483085"/>
            <a:ext cx="1532104" cy="1072019"/>
            <a:chOff x="2943480" y="3919256"/>
            <a:chExt cx="1470779" cy="72877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943480" y="3919256"/>
              <a:ext cx="451380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3394860" y="3920010"/>
              <a:ext cx="9541" cy="203727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3482347" y="4143652"/>
              <a:ext cx="856297" cy="3639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4408895" y="4143652"/>
              <a:ext cx="5364" cy="504376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620391" y="2023726"/>
                <a:ext cx="3087455" cy="1360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91" y="2023726"/>
                <a:ext cx="3087455" cy="1360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4582042" y="2411638"/>
                <a:ext cx="931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42" y="2411638"/>
                <a:ext cx="93121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289" r="-328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/>
          <p:nvPr/>
        </p:nvCxnSpPr>
        <p:spPr>
          <a:xfrm>
            <a:off x="4468263" y="284368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909896" y="2400118"/>
            <a:ext cx="1542424" cy="660711"/>
            <a:chOff x="2943480" y="3919256"/>
            <a:chExt cx="1480686" cy="449159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2943480" y="3919256"/>
              <a:ext cx="451380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3394860" y="3920010"/>
              <a:ext cx="9541" cy="203727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3482347" y="4143652"/>
              <a:ext cx="856297" cy="3639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414259" y="4143652"/>
              <a:ext cx="9907" cy="224763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接连接符 53"/>
          <p:cNvCxnSpPr/>
          <p:nvPr/>
        </p:nvCxnSpPr>
        <p:spPr>
          <a:xfrm flipV="1">
            <a:off x="7470364" y="3070706"/>
            <a:ext cx="892001" cy="535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2365581" y="4313445"/>
                <a:ext cx="50497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en-US" altLang="zh-CN" sz="2400" b="0" dirty="0" smtClean="0">
                    <a:ea typeface="+mj-ea"/>
                  </a:rPr>
                  <a:t>3</a:t>
                </a:r>
                <a:r>
                  <a:rPr lang="zh-CN" altLang="en-US" sz="2400" b="0" dirty="0" smtClean="0">
                    <a:ea typeface="+mj-ea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≠1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，是行阶梯阵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581" y="4313445"/>
                <a:ext cx="504971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623" t="-28333" r="-277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3671799" y="4982483"/>
                <a:ext cx="247837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799" y="4982483"/>
                <a:ext cx="2478371" cy="13606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3810830" y="5281511"/>
            <a:ext cx="977194" cy="811785"/>
            <a:chOff x="2943480" y="3919256"/>
            <a:chExt cx="1480686" cy="449159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2943480" y="3919256"/>
              <a:ext cx="451380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3394860" y="3920010"/>
              <a:ext cx="9541" cy="203727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3482347" y="4143652"/>
              <a:ext cx="856297" cy="3639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414259" y="4143652"/>
              <a:ext cx="9907" cy="224763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接连接符 63"/>
          <p:cNvCxnSpPr/>
          <p:nvPr/>
        </p:nvCxnSpPr>
        <p:spPr>
          <a:xfrm flipV="1">
            <a:off x="4850894" y="6093296"/>
            <a:ext cx="1161266" cy="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6680156" y="5427201"/>
                <a:ext cx="1253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=3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56" y="5427201"/>
                <a:ext cx="125367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927" r="-5366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标注 34"/>
          <p:cNvSpPr/>
          <p:nvPr/>
        </p:nvSpPr>
        <p:spPr>
          <a:xfrm>
            <a:off x="5652645" y="3545537"/>
            <a:ext cx="1523348" cy="612648"/>
          </a:xfrm>
          <a:prstGeom prst="wedgeRoundRectCallout">
            <a:avLst>
              <a:gd name="adj1" fmla="val 70802"/>
              <a:gd name="adj2" fmla="val -9150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是行阶梯阵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6461" y="1556792"/>
            <a:ext cx="2213636" cy="50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687499" y="4313445"/>
            <a:ext cx="2213636" cy="50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5" grpId="0" animBg="1"/>
      <p:bldP spid="46" grpId="0" animBg="1"/>
      <p:bldP spid="37" grpId="0" animBg="1"/>
      <p:bldP spid="38" grpId="0" animBg="1"/>
      <p:bldP spid="55" grpId="0" animBg="1"/>
      <p:bldP spid="56" grpId="0" animBg="1"/>
      <p:bldP spid="65" grpId="0" animBg="1"/>
      <p:bldP spid="35" grpId="0" animBg="1"/>
      <p:bldP spid="6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691770" y="714628"/>
            <a:ext cx="11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4-4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47548" y="770813"/>
            <a:ext cx="55399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0" dirty="0" smtClean="0">
                <a:ea typeface="+mj-ea"/>
              </a:rPr>
              <a:t>分别求以下两个向量组的秩和极大无关组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39552" y="2101330"/>
                <a:ext cx="63824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1,1,0,2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1,0,1,1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3,2,1,5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01330"/>
                <a:ext cx="638245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7514477" y="1718025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列秩为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2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22005" y="2101329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行秩为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2</a:t>
            </a:r>
            <a:endParaRPr lang="en-US" altLang="zh-CN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771800" y="3212976"/>
                <a:ext cx="253229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212976"/>
                <a:ext cx="2532296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 20"/>
          <p:cNvSpPr/>
          <p:nvPr/>
        </p:nvSpPr>
        <p:spPr>
          <a:xfrm rot="5400000">
            <a:off x="3634093" y="2925786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标注 21"/>
              <p:cNvSpPr/>
              <p:nvPr/>
            </p:nvSpPr>
            <p:spPr>
              <a:xfrm>
                <a:off x="1481327" y="4009662"/>
                <a:ext cx="1032545" cy="397333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圆角矩形标注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27" y="4009662"/>
                <a:ext cx="1032545" cy="397333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6"/>
                <a:stretch>
                  <a:fillRect l="-1198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822635" y="3087343"/>
                <a:ext cx="2165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1" dirty="0" smtClean="0">
                    <a:ea typeface="+mj-ea"/>
                  </a:rPr>
                  <a:t>线性无关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j-ea"/>
                      </a:rPr>
                      <m:t>⇔</m:t>
                    </m:r>
                  </m:oMath>
                </a14:m>
                <a:r>
                  <a:rPr lang="zh-CN" altLang="en-US" sz="2400" b="1" dirty="0" smtClean="0">
                    <a:latin typeface="+mj-ea"/>
                    <a:ea typeface="+mj-ea"/>
                  </a:rPr>
                  <a:t>可逆</a:t>
                </a:r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635" y="3087343"/>
                <a:ext cx="216565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451" t="-24590" r="-8732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844000" y="3778829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4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个向量如何判断？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79275" y="4399911"/>
            <a:ext cx="2093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根据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定理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4-5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结论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16016" y="4686134"/>
            <a:ext cx="4525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3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个向量都相关，则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4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个向量相关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7001242" y="4208328"/>
            <a:ext cx="126637" cy="58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9275" y="5387922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2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个向量如何判断？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 rot="5400000">
            <a:off x="3529773" y="3000370"/>
            <a:ext cx="732448" cy="10117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9275" y="5845190"/>
            <a:ext cx="2093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根据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定理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4-6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结论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16016" y="6131413"/>
            <a:ext cx="4355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2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个向量无关，添加分量仍无关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6767219" y="5753239"/>
            <a:ext cx="126637" cy="58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圆角矩形标注 43"/>
              <p:cNvSpPr/>
              <p:nvPr/>
            </p:nvSpPr>
            <p:spPr>
              <a:xfrm>
                <a:off x="799542" y="2690233"/>
                <a:ext cx="1228863" cy="761942"/>
              </a:xfrm>
              <a:prstGeom prst="wedgeRoundRectCallout">
                <a:avLst>
                  <a:gd name="adj1" fmla="val 162248"/>
                  <a:gd name="adj2" fmla="val 29011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b="1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线性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无关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圆角矩形标注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2" y="2690233"/>
                <a:ext cx="1228863" cy="761942"/>
              </a:xfrm>
              <a:prstGeom prst="wedgeRoundRectCallout">
                <a:avLst>
                  <a:gd name="adj1" fmla="val 162248"/>
                  <a:gd name="adj2" fmla="val 29011"/>
                  <a:gd name="adj3" fmla="val 16667"/>
                </a:avLst>
              </a:prstGeom>
              <a:blipFill rotWithShape="0">
                <a:blip r:embed="rId8"/>
                <a:stretch>
                  <a:fillRect b="-3906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21739" y="1343809"/>
                <a:ext cx="8148384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1,1,3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1,0,2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0,1,1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2,1,5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39" y="1343809"/>
                <a:ext cx="8148384" cy="468205"/>
              </a:xfrm>
              <a:prstGeom prst="rect">
                <a:avLst/>
              </a:prstGeom>
              <a:blipFill rotWithShape="0">
                <a:blip r:embed="rId9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03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animBg="1"/>
      <p:bldP spid="21" grpId="1" animBg="1"/>
      <p:bldP spid="22" grpId="0" animBg="1"/>
      <p:bldP spid="22" grpId="1" animBg="1"/>
      <p:bldP spid="23" grpId="0" animBg="1"/>
      <p:bldP spid="27" grpId="0"/>
      <p:bldP spid="32" grpId="0"/>
      <p:bldP spid="38" grpId="0"/>
      <p:bldP spid="7" grpId="0" animBg="1"/>
      <p:bldP spid="39" grpId="0"/>
      <p:bldP spid="40" grpId="0" animBg="1"/>
      <p:bldP spid="41" grpId="0"/>
      <p:bldP spid="42" grpId="0"/>
      <p:bldP spid="43" grpId="0" animBg="1"/>
      <p:bldP spid="4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340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704895" y="9384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例题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403648" y="984602"/>
                <a:ext cx="7240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（习题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）已知如下矩阵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的秩为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3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，求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的值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984602"/>
                <a:ext cx="724082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25" t="-26667" r="-84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1398213" y="1719896"/>
                <a:ext cx="50497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en-US" altLang="zh-CN" sz="2400" b="0" dirty="0" smtClean="0">
                    <a:ea typeface="+mj-ea"/>
                  </a:rPr>
                  <a:t>4</a:t>
                </a:r>
                <a:r>
                  <a:rPr lang="zh-CN" altLang="en-US" sz="2400" b="0" dirty="0" smtClean="0">
                    <a:ea typeface="+mj-ea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=1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，是行阶梯阵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213" y="1719896"/>
                <a:ext cx="504971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619" t="-26230" r="-265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2704431" y="2388934"/>
                <a:ext cx="220259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431" y="2388934"/>
                <a:ext cx="2202591" cy="1360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2843464" y="2687970"/>
            <a:ext cx="481704" cy="369568"/>
            <a:chOff x="2943480" y="3919256"/>
            <a:chExt cx="460921" cy="204481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2943480" y="3919256"/>
              <a:ext cx="451380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3394860" y="3920010"/>
              <a:ext cx="9541" cy="203727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接连接符 63"/>
          <p:cNvCxnSpPr/>
          <p:nvPr/>
        </p:nvCxnSpPr>
        <p:spPr>
          <a:xfrm flipV="1">
            <a:off x="3341682" y="3057538"/>
            <a:ext cx="1415078" cy="1171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5712788" y="2833652"/>
                <a:ext cx="1253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88" y="2833652"/>
                <a:ext cx="125367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427" r="-534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339752" y="4352590"/>
                <a:ext cx="63036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结论：当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≠1,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=2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=1,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≠2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=3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352590"/>
                <a:ext cx="630364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98" t="-24590" r="-67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4789766" y="1659725"/>
            <a:ext cx="2213636" cy="50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5" grpId="0" animBg="1"/>
      <p:bldP spid="42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799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34148" y="1222074"/>
            <a:ext cx="39497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计算矩阵秩的基本思路：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26164" y="24095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 smtClean="0">
                <a:solidFill>
                  <a:srgbClr val="0066FF"/>
                </a:solidFill>
                <a:latin typeface="+mj-lt"/>
                <a:ea typeface="+mn-ea"/>
              </a:rPr>
              <a:t>复杂矩阵</a:t>
            </a:r>
            <a:endParaRPr lang="zh-CN" altLang="en-US" sz="2800" b="1" dirty="0">
              <a:solidFill>
                <a:srgbClr val="0066FF"/>
              </a:solidFill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17438" y="24059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66FF"/>
                </a:solidFill>
                <a:latin typeface="+mj-ea"/>
                <a:ea typeface="+mj-ea"/>
              </a:rPr>
              <a:t>简单矩阵</a:t>
            </a:r>
            <a:endParaRPr lang="zh-CN" altLang="en-US" sz="2800" b="1" dirty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22" name="下箭头 21"/>
          <p:cNvSpPr/>
          <p:nvPr/>
        </p:nvSpPr>
        <p:spPr>
          <a:xfrm rot="16200000">
            <a:off x="4108686" y="1598118"/>
            <a:ext cx="484632" cy="2221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19872" y="20216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初等变换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36929" y="5781848"/>
            <a:ext cx="33855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ea typeface="+mn-ea"/>
              </a:rPr>
              <a:t>初等变换不改变矩阵的秩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p:grpSp>
        <p:nvGrpSpPr>
          <p:cNvPr id="27" name="组合 9"/>
          <p:cNvGrpSpPr>
            <a:grpSpLocks/>
          </p:cNvGrpSpPr>
          <p:nvPr/>
        </p:nvGrpSpPr>
        <p:grpSpPr bwMode="auto">
          <a:xfrm>
            <a:off x="1767569" y="5196134"/>
            <a:ext cx="5698971" cy="1166425"/>
            <a:chOff x="904324" y="2022043"/>
            <a:chExt cx="5165569" cy="1032653"/>
          </a:xfrm>
          <a:noFill/>
        </p:grpSpPr>
        <p:sp>
          <p:nvSpPr>
            <p:cNvPr id="28" name="圆角矩形 27"/>
            <p:cNvSpPr/>
            <p:nvPr/>
          </p:nvSpPr>
          <p:spPr>
            <a:xfrm>
              <a:off x="904324" y="2353448"/>
              <a:ext cx="5165569" cy="701248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9" name="流程图: 终止 28"/>
            <p:cNvSpPr/>
            <p:nvPr/>
          </p:nvSpPr>
          <p:spPr>
            <a:xfrm>
              <a:off x="965294" y="20220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4" name="圆角矩形 163"/>
          <p:cNvSpPr/>
          <p:nvPr/>
        </p:nvSpPr>
        <p:spPr>
          <a:xfrm rot="5400000">
            <a:off x="6130351" y="1863962"/>
            <a:ext cx="837047" cy="16628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圆角矩形标注 164"/>
          <p:cNvSpPr/>
          <p:nvPr/>
        </p:nvSpPr>
        <p:spPr>
          <a:xfrm>
            <a:off x="7093183" y="1003556"/>
            <a:ext cx="2002179" cy="875409"/>
          </a:xfrm>
          <a:prstGeom prst="wedgeRoundRectCallout">
            <a:avLst>
              <a:gd name="adj1" fmla="val -73337"/>
              <a:gd name="adj2" fmla="val 10513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含有易于判定</a:t>
            </a:r>
            <a:r>
              <a:rPr lang="zh-CN" altLang="en-US" b="1" dirty="0">
                <a:solidFill>
                  <a:srgbClr val="FF0000"/>
                </a:solidFill>
              </a:rPr>
              <a:t>非奇异性的</a:t>
            </a:r>
            <a:r>
              <a:rPr lang="zh-CN" altLang="en-US" b="1" dirty="0" smtClean="0">
                <a:solidFill>
                  <a:srgbClr val="FF0000"/>
                </a:solidFill>
              </a:rPr>
              <a:t>最高阶子阵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19032" y="2913633"/>
            <a:ext cx="198002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可行、可列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26261" y="3980443"/>
            <a:ext cx="4616648" cy="369332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ea typeface="+mn-ea"/>
              </a:rPr>
              <a:t>但求行最简形，只能用初等行变换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33611" y="4467913"/>
            <a:ext cx="5847755" cy="369332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目的：</a:t>
            </a:r>
            <a:r>
              <a:rPr lang="zh-CN" altLang="en-US" sz="2400" dirty="0" smtClean="0">
                <a:ea typeface="+mn-ea"/>
              </a:rPr>
              <a:t>求极大无关组及其他变量的线性表示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90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340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704895" y="9384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例题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403648" y="984602"/>
                <a:ext cx="38429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zh-CN" altLang="en-US" sz="2400" dirty="0">
                    <a:ea typeface="+mj-ea"/>
                  </a:rPr>
                  <a:t>提高</a:t>
                </a:r>
                <a:r>
                  <a:rPr lang="zh-CN" altLang="en-US" sz="2400" b="0" dirty="0" smtClean="0">
                    <a:ea typeface="+mj-ea"/>
                  </a:rPr>
                  <a:t>题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</m:oMath>
                </a14:m>
                <a:r>
                  <a:rPr lang="en-US" altLang="zh-CN" sz="2400" b="0" dirty="0" smtClean="0">
                    <a:ea typeface="+mj-ea"/>
                  </a:rPr>
                  <a:t>4</a:t>
                </a:r>
                <a:r>
                  <a:rPr lang="zh-CN" altLang="en-US" sz="2400" b="0" dirty="0" smtClean="0">
                    <a:ea typeface="+mj-ea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的秩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984602"/>
                <a:ext cx="384297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754" t="-28333" r="-253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71600" y="1916832"/>
                <a:ext cx="280134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16832"/>
                <a:ext cx="2801344" cy="1360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816617" y="1769563"/>
                <a:ext cx="1086516" cy="75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17" y="1769563"/>
                <a:ext cx="1086516" cy="754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>
            <a:off x="3772943" y="263691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008872" y="1897532"/>
                <a:ext cx="3642086" cy="1436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72" y="1897532"/>
                <a:ext cx="3642086" cy="14364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715415" y="3877582"/>
                <a:ext cx="806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15" y="3877582"/>
                <a:ext cx="80618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59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>
            <a:off x="1601636" y="430963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68492" y="4617664"/>
            <a:ext cx="2880322" cy="287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968492" y="4248313"/>
            <a:ext cx="2880321" cy="347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968492" y="5199113"/>
                <a:ext cx="6021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en-US" altLang="zh-CN" sz="2400" b="0" dirty="0" smtClean="0">
                    <a:ea typeface="+mj-ea"/>
                  </a:rPr>
                  <a:t>1</a:t>
                </a:r>
                <a:r>
                  <a:rPr lang="zh-CN" altLang="en-US" sz="2400" b="0" dirty="0" smtClean="0">
                    <a:ea typeface="+mj-ea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≠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，是行阶梯阵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92" y="5199113"/>
                <a:ext cx="602190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38" t="-28333" r="-2024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894386" y="5752915"/>
                <a:ext cx="1253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86" y="5752915"/>
                <a:ext cx="125367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415" r="-292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707621" y="4357051"/>
                <a:ext cx="1045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,⋯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21" y="4357051"/>
                <a:ext cx="104515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51" r="-290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819381" y="3522154"/>
                <a:ext cx="472930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        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            0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 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381" y="3522154"/>
                <a:ext cx="4729308" cy="13606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57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21" grpId="0" animBg="1"/>
      <p:bldP spid="19" grpId="0" animBg="1"/>
      <p:bldP spid="27" grpId="0" animBg="1"/>
      <p:bldP spid="34" grpId="0" animBg="1"/>
      <p:bldP spid="45" grpId="0" animBg="1"/>
      <p:bldP spid="46" grpId="0" animBg="1"/>
      <p:bldP spid="31" grpId="0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340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246217" y="9639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例题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944970" y="1010125"/>
                <a:ext cx="38429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zh-CN" altLang="en-US" sz="2400" dirty="0">
                    <a:ea typeface="+mj-ea"/>
                  </a:rPr>
                  <a:t>提高</a:t>
                </a:r>
                <a:r>
                  <a:rPr lang="zh-CN" altLang="en-US" sz="2400" b="0" dirty="0" smtClean="0">
                    <a:ea typeface="+mj-ea"/>
                  </a:rPr>
                  <a:t>题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</m:oMath>
                </a14:m>
                <a:r>
                  <a:rPr lang="en-US" altLang="zh-CN" sz="2400" b="0" dirty="0" smtClean="0">
                    <a:ea typeface="+mj-ea"/>
                  </a:rPr>
                  <a:t>4</a:t>
                </a:r>
                <a:r>
                  <a:rPr lang="zh-CN" altLang="en-US" sz="2400" b="0" dirty="0" smtClean="0">
                    <a:ea typeface="+mj-ea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的秩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70" y="1010125"/>
                <a:ext cx="384297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762" t="-28333" r="-269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3885" y="1583639"/>
                <a:ext cx="280134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85" y="1583639"/>
                <a:ext cx="2801344" cy="1360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>
            <a:off x="3045228" y="2303719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649248" y="3335662"/>
                <a:ext cx="6021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en-US" altLang="zh-CN" sz="2400" b="0" dirty="0" smtClean="0">
                    <a:ea typeface="+mj-ea"/>
                  </a:rPr>
                  <a:t>1</a:t>
                </a:r>
                <a:r>
                  <a:rPr lang="zh-CN" altLang="en-US" sz="2400" b="0" dirty="0" smtClean="0">
                    <a:ea typeface="+mj-ea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≠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，是行阶梯阵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8" y="3335662"/>
                <a:ext cx="602190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141" t="-26230" r="-2128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848324" y="3322786"/>
                <a:ext cx="1253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324" y="3322786"/>
                <a:ext cx="125367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13" r="-2913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255439" y="1522970"/>
                <a:ext cx="472930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        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            0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 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439" y="1522970"/>
                <a:ext cx="4729308" cy="1360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75933" y="3959451"/>
                <a:ext cx="4483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en-US" altLang="zh-CN" sz="2400" b="0" dirty="0" smtClean="0">
                    <a:ea typeface="+mj-ea"/>
                  </a:rPr>
                  <a:t>2</a:t>
                </a:r>
                <a:r>
                  <a:rPr lang="zh-CN" altLang="en-US" sz="2400" b="0" dirty="0" smtClean="0">
                    <a:ea typeface="+mj-ea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≠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，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33" y="3959451"/>
                <a:ext cx="448302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218" t="-28333" r="-3129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875009" y="3946575"/>
                <a:ext cx="1253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=1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09" y="3946575"/>
                <a:ext cx="125367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927" r="-5366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197356" y="1535910"/>
                <a:ext cx="4740144" cy="1360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ea typeface="+mn-ea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         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           0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i="1" dirty="0" smtClean="0">
                    <a:latin typeface="Cambria Math" panose="02040503050406030204" pitchFamily="18" charset="0"/>
                    <a:ea typeface="+mn-ea"/>
                  </a:rPr>
                  <a:t>            </a:t>
                </a:r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356" y="1535910"/>
                <a:ext cx="4740144" cy="13606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408652" y="1579250"/>
                <a:ext cx="4205190" cy="1360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ea typeface="+mn-ea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   ⋯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i="1" dirty="0" smtClean="0">
                    <a:latin typeface="Cambria Math" panose="02040503050406030204" pitchFamily="18" charset="0"/>
                    <a:ea typeface="+mn-ea"/>
                  </a:rPr>
                  <a:t>        </a:t>
                </a:r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652" y="1579250"/>
                <a:ext cx="4205190" cy="13606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465686" y="4629661"/>
                <a:ext cx="4483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en-US" altLang="zh-CN" sz="2400" b="0" dirty="0" smtClean="0">
                    <a:ea typeface="+mj-ea"/>
                  </a:rPr>
                  <a:t>3</a:t>
                </a:r>
                <a:r>
                  <a:rPr lang="zh-CN" altLang="en-US" sz="2400" b="0" dirty="0" smtClean="0">
                    <a:ea typeface="+mj-ea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，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686" y="4629661"/>
                <a:ext cx="448302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076" t="-26230" r="-312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5580112" y="758808"/>
            <a:ext cx="3092043" cy="2382160"/>
            <a:chOff x="5580112" y="758808"/>
            <a:chExt cx="3092043" cy="2382160"/>
          </a:xfrm>
        </p:grpSpPr>
        <p:sp>
          <p:nvSpPr>
            <p:cNvPr id="6" name="圆角矩形 5"/>
            <p:cNvSpPr/>
            <p:nvPr/>
          </p:nvSpPr>
          <p:spPr>
            <a:xfrm>
              <a:off x="5580112" y="1916832"/>
              <a:ext cx="2521889" cy="122413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6875009" y="758808"/>
              <a:ext cx="1797146" cy="707442"/>
            </a:xfrm>
            <a:prstGeom prst="wedgeEllipseCallout">
              <a:avLst>
                <a:gd name="adj1" fmla="val -31683"/>
                <a:gd name="adj2" fmla="val 1157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n-1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阶非奇异子阵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948708" y="4639570"/>
                <a:ext cx="18013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−1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08" y="4639570"/>
                <a:ext cx="180132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695" r="-3390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482581" y="5411945"/>
                <a:ext cx="30331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en-US" altLang="zh-CN" sz="2400" b="0" dirty="0" smtClean="0">
                    <a:ea typeface="+mj-ea"/>
                  </a:rPr>
                  <a:t>4</a:t>
                </a:r>
                <a:r>
                  <a:rPr lang="zh-CN" altLang="en-US" sz="2400" b="0" dirty="0" smtClean="0">
                    <a:ea typeface="+mj-ea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，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581" y="5411945"/>
                <a:ext cx="30331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024" t="-28333" r="-522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596389" y="5421937"/>
                <a:ext cx="2557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389" y="5421937"/>
                <a:ext cx="2557239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2143" r="-2381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63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19" grpId="0" animBg="1"/>
      <p:bldP spid="25" grpId="0" animBg="1"/>
      <p:bldP spid="26" grpId="0" animBg="1"/>
      <p:bldP spid="27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447289" y="506365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77626" y="141109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242240" y="1359073"/>
            <a:ext cx="672224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行阶梯阵经初等行变换能化为更简单的形式吗？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5" y="325775"/>
            <a:ext cx="1948061" cy="2204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1115616" y="2564904"/>
                <a:ext cx="350871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64904"/>
                <a:ext cx="3508717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749952" y="2800568"/>
                <a:ext cx="68922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52" y="2800568"/>
                <a:ext cx="689227" cy="520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>
            <a:off x="4523829" y="3357581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788301" y="2554981"/>
                <a:ext cx="2898293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301" y="2554981"/>
                <a:ext cx="2898293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749952" y="3419573"/>
                <a:ext cx="68922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52" y="3419573"/>
                <a:ext cx="689227" cy="5204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74232" y="4447259"/>
                <a:ext cx="793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32" y="4447259"/>
                <a:ext cx="79335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846" r="-307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/>
          <p:nvPr/>
        </p:nvCxnSpPr>
        <p:spPr>
          <a:xfrm>
            <a:off x="485085" y="4831761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575304" y="4044493"/>
                <a:ext cx="3127523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304" y="4044493"/>
                <a:ext cx="3127523" cy="14529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846490" y="4323517"/>
                <a:ext cx="793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490" y="4323517"/>
                <a:ext cx="79335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846" r="-3077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/>
          <p:nvPr/>
        </p:nvCxnSpPr>
        <p:spPr>
          <a:xfrm>
            <a:off x="4657343" y="4708019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870063" y="4782665"/>
                <a:ext cx="793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063" y="4782665"/>
                <a:ext cx="79335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846" r="-307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663422" y="4022679"/>
                <a:ext cx="289829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422" y="4022679"/>
                <a:ext cx="2898294" cy="145296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2" grpId="0" animBg="1"/>
      <p:bldP spid="22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550894" y="1174815"/>
            <a:ext cx="2146073" cy="1340821"/>
            <a:chOff x="5553960" y="2223912"/>
            <a:chExt cx="2146073" cy="1340821"/>
          </a:xfrm>
        </p:grpSpPr>
        <p:sp>
          <p:nvSpPr>
            <p:cNvPr id="24" name="圆角矩形 23"/>
            <p:cNvSpPr/>
            <p:nvPr/>
          </p:nvSpPr>
          <p:spPr>
            <a:xfrm rot="5400000">
              <a:off x="5128331" y="2649541"/>
              <a:ext cx="1322619" cy="471361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 rot="5400000">
              <a:off x="6292009" y="2667743"/>
              <a:ext cx="1322619" cy="471361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 rot="5400000">
              <a:off x="6803043" y="2654406"/>
              <a:ext cx="1322619" cy="471361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323528" y="3073759"/>
            <a:ext cx="8424936" cy="22994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215298" y="1861043"/>
            <a:ext cx="432048" cy="43204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759677" y="1490782"/>
            <a:ext cx="432048" cy="43204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583058" y="1150783"/>
            <a:ext cx="432048" cy="43204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987214" y="1065455"/>
                <a:ext cx="350871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14" y="1065455"/>
                <a:ext cx="3508717" cy="14529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/>
          <p:nvPr/>
        </p:nvCxnSpPr>
        <p:spPr>
          <a:xfrm>
            <a:off x="4363873" y="1861043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402557" y="1128969"/>
                <a:ext cx="289829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57" y="1128969"/>
                <a:ext cx="2898294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051325" y="3326212"/>
                <a:ext cx="3895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ea typeface="+mj-ea"/>
                  </a:rPr>
                  <a:t> 非</a:t>
                </a:r>
                <a:r>
                  <a:rPr lang="zh-CN" altLang="en-US" sz="2400" dirty="0">
                    <a:ea typeface="+mj-ea"/>
                  </a:rPr>
                  <a:t>零</a:t>
                </a:r>
                <a:r>
                  <a:rPr lang="zh-CN" altLang="en-US" sz="2400" dirty="0" smtClean="0">
                    <a:ea typeface="+mj-ea"/>
                  </a:rPr>
                  <a:t>行的首个非零元为一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5" y="3326212"/>
                <a:ext cx="389587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5000" r="-375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051325" y="3916564"/>
                <a:ext cx="59196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(2)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非零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行首个非零元所在列其余元都为零</a:t>
                </a:r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5" y="3916564"/>
                <a:ext cx="591968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366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056710" y="4510414"/>
                <a:ext cx="68557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称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满足如上两条件的</a:t>
                </a:r>
                <a:r>
                  <a:rPr lang="zh-CN" altLang="en-US" sz="2400" b="1" dirty="0" smtClean="0">
                    <a:solidFill>
                      <a:srgbClr val="0066FF"/>
                    </a:solidFill>
                    <a:latin typeface="+mj-ea"/>
                    <a:ea typeface="+mj-ea"/>
                  </a:rPr>
                  <a:t>行阶梯阵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为矩阵为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行最简形</a:t>
                </a:r>
                <a:endParaRPr lang="en-US" altLang="zh-CN" sz="2400" b="1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10" y="4510414"/>
                <a:ext cx="685579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56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907704" y="5526163"/>
                <a:ext cx="5556649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最高阶非奇异子阵化为单位阵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26163"/>
                <a:ext cx="5556649" cy="1068947"/>
              </a:xfrm>
              <a:prstGeom prst="rect">
                <a:avLst/>
              </a:prstGeom>
              <a:blipFill rotWithShape="0">
                <a:blip r:embed="rId7"/>
                <a:stretch>
                  <a:fillRect r="-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圆角矩形 44"/>
          <p:cNvSpPr/>
          <p:nvPr/>
        </p:nvSpPr>
        <p:spPr>
          <a:xfrm rot="5400000">
            <a:off x="6510202" y="1496040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 rot="5400000">
            <a:off x="6930129" y="1496041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 rot="5400000">
            <a:off x="5289564" y="1549756"/>
            <a:ext cx="1008113" cy="36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6084168" y="4879746"/>
            <a:ext cx="5397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0562" y="1579311"/>
                <a:ext cx="4601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2" y="1579311"/>
                <a:ext cx="46019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>
            <a:off x="441956" y="185066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98797" y="720724"/>
            <a:ext cx="25135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i="0" dirty="0" smtClean="0">
                <a:solidFill>
                  <a:srgbClr val="0066FF"/>
                </a:solidFill>
                <a:latin typeface="+mj-lt"/>
                <a:ea typeface="+mj-ea"/>
              </a:rPr>
              <a:t>仅仅</a:t>
            </a:r>
            <a:r>
              <a:rPr lang="zh-CN" altLang="en-US" sz="2800" b="1" dirty="0" smtClean="0">
                <a:solidFill>
                  <a:srgbClr val="0066FF"/>
                </a:solidFill>
                <a:latin typeface="+mj-ea"/>
                <a:ea typeface="+mj-ea"/>
              </a:rPr>
              <a:t>初等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行</a:t>
            </a:r>
            <a:r>
              <a:rPr lang="zh-CN" altLang="en-US" sz="2800" b="1" dirty="0" smtClean="0">
                <a:solidFill>
                  <a:srgbClr val="0066FF"/>
                </a:solidFill>
                <a:latin typeface="+mj-ea"/>
                <a:ea typeface="+mj-ea"/>
              </a:rPr>
              <a:t>变换</a:t>
            </a:r>
            <a:endParaRPr lang="en-US" altLang="zh-CN" sz="2800" b="1" dirty="0" smtClean="0">
              <a:solidFill>
                <a:srgbClr val="0066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424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39" grpId="0" animBg="1"/>
      <p:bldP spid="38" grpId="0" animBg="1"/>
      <p:bldP spid="62" grpId="0" animBg="1"/>
      <p:bldP spid="33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5" grpId="0" animBg="1"/>
      <p:bldP spid="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214707" y="526013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28500" y="1843095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907002" y="1153194"/>
                <a:ext cx="289829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002" y="1153194"/>
                <a:ext cx="2898294" cy="14529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2627784" y="421575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66FF"/>
                </a:solidFill>
                <a:latin typeface="+mn-ea"/>
                <a:ea typeface="+mn-ea"/>
              </a:rPr>
              <a:t>等价标准型</a:t>
            </a:r>
            <a:endParaRPr lang="en-US" altLang="zh-CN" sz="2400" b="1" dirty="0">
              <a:solidFill>
                <a:srgbClr val="0066FF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9510" y="1577582"/>
                <a:ext cx="4601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" y="1577582"/>
                <a:ext cx="46019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463363" y="1406886"/>
            <a:ext cx="12824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0066FF"/>
                </a:solidFill>
                <a:latin typeface="+mj-ea"/>
                <a:ea typeface="+mj-ea"/>
              </a:rPr>
              <a:t>初等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行</a:t>
            </a:r>
            <a:r>
              <a:rPr lang="zh-CN" altLang="en-US" sz="2000" b="1" dirty="0" smtClean="0">
                <a:solidFill>
                  <a:srgbClr val="0066FF"/>
                </a:solidFill>
                <a:latin typeface="+mj-ea"/>
                <a:ea typeface="+mj-ea"/>
              </a:rPr>
              <a:t>变换</a:t>
            </a:r>
            <a:endParaRPr lang="en-US" altLang="zh-CN" sz="2000" b="1" dirty="0" smtClean="0">
              <a:solidFill>
                <a:srgbClr val="0066FF"/>
              </a:solidFill>
              <a:latin typeface="+mj-ea"/>
              <a:ea typeface="+mj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870433" y="186729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805296" y="1431085"/>
            <a:ext cx="12824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0066FF"/>
                </a:solidFill>
                <a:latin typeface="+mj-ea"/>
                <a:ea typeface="+mj-ea"/>
              </a:rPr>
              <a:t>初等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列</a:t>
            </a:r>
            <a:r>
              <a:rPr lang="zh-CN" altLang="en-US" sz="2000" b="1" dirty="0" smtClean="0">
                <a:solidFill>
                  <a:srgbClr val="0066FF"/>
                </a:solidFill>
                <a:latin typeface="+mj-ea"/>
                <a:ea typeface="+mj-ea"/>
              </a:rPr>
              <a:t>变换</a:t>
            </a:r>
            <a:endParaRPr lang="en-US" altLang="zh-CN" sz="2000" b="1" dirty="0" smtClean="0">
              <a:solidFill>
                <a:srgbClr val="0066FF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630401" y="1958371"/>
                <a:ext cx="1787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𝟓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401" y="1958371"/>
                <a:ext cx="178709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06" r="-1365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238738" y="1097627"/>
                <a:ext cx="289829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738" y="1097627"/>
                <a:ext cx="2898294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018527" y="2264418"/>
                <a:ext cx="780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527" y="2264418"/>
                <a:ext cx="78053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906" r="-312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>
            <a:off x="643350" y="365319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43350" y="3189175"/>
            <a:ext cx="12824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0066FF"/>
                </a:solidFill>
                <a:latin typeface="+mj-ea"/>
                <a:ea typeface="+mj-ea"/>
              </a:rPr>
              <a:t>初等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列</a:t>
            </a:r>
            <a:r>
              <a:rPr lang="zh-CN" altLang="en-US" sz="2000" b="1" dirty="0" smtClean="0">
                <a:solidFill>
                  <a:srgbClr val="0066FF"/>
                </a:solidFill>
                <a:latin typeface="+mj-ea"/>
                <a:ea typeface="+mj-ea"/>
              </a:rPr>
              <a:t>变换</a:t>
            </a:r>
            <a:endParaRPr lang="en-US" altLang="zh-CN" sz="2000" b="1" dirty="0" smtClean="0">
              <a:solidFill>
                <a:srgbClr val="0066FF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06809" y="3653192"/>
                <a:ext cx="846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09" y="3653192"/>
                <a:ext cx="84625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597" r="-287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934254" y="2846545"/>
                <a:ext cx="2871042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254" y="2846545"/>
                <a:ext cx="2871042" cy="14529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806809" y="3938752"/>
                <a:ext cx="846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09" y="3938752"/>
                <a:ext cx="84625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597" r="-287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644008" y="3336917"/>
                <a:ext cx="2301463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336917"/>
                <a:ext cx="2301463" cy="7496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1121965" y="496573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66FF"/>
                </a:solidFill>
                <a:latin typeface="+mn-ea"/>
                <a:ea typeface="+mn-ea"/>
              </a:rPr>
              <a:t>初等变换不改变矩阵的秩</a:t>
            </a:r>
            <a:endParaRPr lang="en-US" altLang="zh-CN" sz="2400" b="1" dirty="0">
              <a:solidFill>
                <a:srgbClr val="0066FF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4581618" y="4965739"/>
                <a:ext cx="24262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𝐹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18" y="4965739"/>
                <a:ext cx="2426242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9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4" grpId="0"/>
      <p:bldP spid="35" grpId="0" animBg="1"/>
      <p:bldP spid="48" grpId="0"/>
      <p:bldP spid="25" grpId="0"/>
      <p:bldP spid="26" grpId="0" animBg="1"/>
      <p:bldP spid="27" grpId="0" animBg="1"/>
      <p:bldP spid="28" grpId="0" animBg="1"/>
      <p:bldP spid="30" grpId="0"/>
      <p:bldP spid="32" grpId="0" animBg="1"/>
      <p:bldP spid="37" grpId="0" animBg="1"/>
      <p:bldP spid="49" grpId="0" animBg="1"/>
      <p:bldP spid="51" grpId="0" animBg="1"/>
      <p:bldP spid="52" grpId="0"/>
      <p:bldP spid="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57687" y="614502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253672" y="1844824"/>
                <a:ext cx="6449330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的秩为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与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等价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，即存在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72" y="1844824"/>
                <a:ext cx="6449330" cy="657296"/>
              </a:xfrm>
              <a:prstGeom prst="rect">
                <a:avLst/>
              </a:prstGeom>
              <a:blipFill rotWithShape="0">
                <a:blip r:embed="rId2"/>
                <a:stretch>
                  <a:fillRect r="-1890" b="-7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656452" y="1161916"/>
            <a:ext cx="7643770" cy="2260910"/>
            <a:chOff x="-31079" y="1612908"/>
            <a:chExt cx="6928342" cy="2001618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-31079" y="1891823"/>
              <a:ext cx="6928342" cy="1722703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204247" y="1612908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-4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112046" y="2643312"/>
                <a:ext cx="34708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Cambria Math" panose="02040503050406030204" pitchFamily="18" charset="0"/>
                          <a:ea typeface="+mn-ea"/>
                        </a:rPr>
                        <m:t>可逆阵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𝑃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使得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𝐹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𝑃𝐴𝑄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46" y="2643312"/>
                <a:ext cx="34708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26" r="-175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691680" y="4223356"/>
                <a:ext cx="4518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同型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等价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223356"/>
                <a:ext cx="4518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24" t="-1667" r="-215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83768" y="5167435"/>
                <a:ext cx="3155736" cy="7496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都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与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等价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167435"/>
                <a:ext cx="3155736" cy="749629"/>
              </a:xfrm>
              <a:prstGeom prst="rect">
                <a:avLst/>
              </a:prstGeom>
              <a:blipFill rotWithShape="0">
                <a:blip r:embed="rId6"/>
                <a:stretch>
                  <a:fillRect l="-2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3625618" y="3363433"/>
            <a:ext cx="721791" cy="76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 bwMode="auto">
          <a:xfrm>
            <a:off x="1394225" y="4091084"/>
            <a:ext cx="5184576" cy="78290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75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 animBg="1"/>
      <p:bldP spid="12" grpId="0"/>
      <p:bldP spid="6" grpId="0" animBg="1"/>
      <p:bldP spid="7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6707" y="506265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习题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4-2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48675" y="1033516"/>
                <a:ext cx="85130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矩阵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等价的充要条件是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 </a:t>
                </a:r>
                <a:r>
                  <a:rPr lang="en-US" altLang="zh-CN" sz="2400" b="0" dirty="0" smtClean="0">
                    <a:ea typeface="+mj-ea"/>
                  </a:rPr>
                  <a:t>.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5" y="1033516"/>
                <a:ext cx="851307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21" t="-28333" r="-179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40692" y="1584060"/>
                <a:ext cx="18887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692" y="1584060"/>
                <a:ext cx="1888787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32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2495918" y="2817163"/>
                <a:ext cx="41764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j-ea"/>
                        </a:rPr>
                        <m:t>存在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可逆阵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和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使得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18" y="2817163"/>
                <a:ext cx="41764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58" t="-6557" r="-1312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611560" y="1564492"/>
                <a:ext cx="18614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充分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性：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⇐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)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64492"/>
                <a:ext cx="186140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961" t="-10667" r="-4248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463853" y="2185382"/>
                <a:ext cx="4899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相同的等价标准型，记为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3" y="2185382"/>
                <a:ext cx="4899739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87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581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440692" y="3356611"/>
                <a:ext cx="30378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𝐹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692" y="3356611"/>
                <a:ext cx="3037883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64088" y="3350327"/>
                <a:ext cx="3148554" cy="467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350327"/>
                <a:ext cx="3148554" cy="467949"/>
              </a:xfrm>
              <a:prstGeom prst="rect">
                <a:avLst/>
              </a:prstGeom>
              <a:blipFill rotWithShape="0"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63853" y="3987643"/>
                <a:ext cx="1743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等价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3" y="3987643"/>
                <a:ext cx="1743105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350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898916" y="4615756"/>
            <a:ext cx="8243133" cy="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527844" y="6078092"/>
                <a:ext cx="22403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44" y="6078092"/>
                <a:ext cx="2240357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27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788092" y="4985612"/>
                <a:ext cx="30841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则存在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可逆阵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𝑄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使得</a:t>
                </a:r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92" y="4985612"/>
                <a:ext cx="308419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348" t="-26667" r="-217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407454" y="4871356"/>
                <a:ext cx="18614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必要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性：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)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54" y="4871356"/>
                <a:ext cx="1861407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967" t="-10526" r="-426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397774" y="4941219"/>
                <a:ext cx="13901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等价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,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74" y="4941219"/>
                <a:ext cx="1390189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877" t="-10667" r="-614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787963" y="5440723"/>
                <a:ext cx="14757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𝑃𝐴𝑄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963" y="5440723"/>
                <a:ext cx="1475789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213686" y="6078092"/>
                <a:ext cx="22429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由性质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3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可得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86" y="6078092"/>
                <a:ext cx="2242922" cy="461665"/>
              </a:xfrm>
              <a:prstGeom prst="rect">
                <a:avLst/>
              </a:prstGeom>
              <a:blipFill rotWithShape="0">
                <a:blip r:embed="rId16"/>
                <a:stretch>
                  <a:fillRect r="-272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34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1" grpId="0" animBg="1"/>
      <p:bldP spid="76" grpId="0" animBg="1"/>
      <p:bldP spid="44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66FF"/>
                </a:solidFill>
                <a:latin typeface="+mj-ea"/>
              </a:rPr>
              <a:t>知识点总结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600" y="1988840"/>
            <a:ext cx="7289800" cy="4022725"/>
          </a:xfrm>
          <a:ln w="19050">
            <a:solidFill>
              <a:srgbClr val="00B0F0"/>
            </a:solidFill>
          </a:ln>
        </p:spPr>
        <p:txBody>
          <a:bodyPr vert="horz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0066FF"/>
                </a:solidFill>
              </a:rPr>
              <a:t>  矩阵秩的定义</a:t>
            </a:r>
            <a:endParaRPr lang="en-US" altLang="zh-CN" sz="2800" b="1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0066FF"/>
                </a:solidFill>
              </a:rPr>
              <a:t>  矩阵秩的性质</a:t>
            </a:r>
            <a:endParaRPr lang="en-US" altLang="zh-CN" sz="2800" b="1" dirty="0" smtClean="0">
              <a:solidFill>
                <a:srgbClr val="0066FF"/>
              </a:solidFill>
            </a:endParaRPr>
          </a:p>
          <a:p>
            <a:r>
              <a:rPr lang="zh-CN" altLang="en-US" sz="2400" dirty="0" smtClean="0"/>
              <a:t>       转置不变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三秩相等、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初等变换不改变秩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        （</a:t>
            </a:r>
            <a:r>
              <a:rPr lang="zh-CN" altLang="en-US" dirty="0"/>
              <a:t>初等行变换</a:t>
            </a:r>
            <a:r>
              <a:rPr lang="en-US" altLang="zh-CN" dirty="0"/>
              <a:t>——</a:t>
            </a:r>
            <a:r>
              <a:rPr lang="zh-CN" altLang="en-US" dirty="0"/>
              <a:t>矩阵列向量组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0066FF"/>
                </a:solidFill>
              </a:rPr>
              <a:t>   矩阵的行阶梯阵 （行最简形）</a:t>
            </a:r>
            <a:endParaRPr lang="en-US" altLang="zh-CN" sz="2800" b="1" dirty="0" smtClean="0">
              <a:solidFill>
                <a:srgbClr val="0066FF"/>
              </a:solidFill>
            </a:endParaRPr>
          </a:p>
          <a:p>
            <a:r>
              <a:rPr lang="zh-CN" altLang="en-US" sz="2400" dirty="0" smtClean="0"/>
              <a:t>                  非零行的个数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秩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491058" y="4437112"/>
            <a:ext cx="1540683" cy="2341427"/>
            <a:chOff x="7154379" y="943557"/>
            <a:chExt cx="1540683" cy="234142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96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609624" y="2139777"/>
                <a:ext cx="55983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列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组线性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无关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的可逆</a:t>
                </a:r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24" y="2139777"/>
                <a:ext cx="5598392" cy="430887"/>
              </a:xfrm>
              <a:prstGeom prst="rect">
                <a:avLst/>
              </a:prstGeom>
              <a:blipFill rotWithShape="0">
                <a:blip r:embed="rId2"/>
                <a:stretch>
                  <a:fillRect l="-109" t="-25352" r="-283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66182" y="668839"/>
            <a:ext cx="2087563" cy="1901825"/>
            <a:chOff x="428625" y="2088564"/>
            <a:chExt cx="2087563" cy="1901825"/>
          </a:xfrm>
        </p:grpSpPr>
        <p:grpSp>
          <p:nvGrpSpPr>
            <p:cNvPr id="16" name="组合 6"/>
            <p:cNvGrpSpPr>
              <a:grpSpLocks/>
            </p:cNvGrpSpPr>
            <p:nvPr/>
          </p:nvGrpSpPr>
          <p:grpSpPr bwMode="auto">
            <a:xfrm>
              <a:off x="428625" y="2088564"/>
              <a:ext cx="2087563" cy="1901825"/>
              <a:chOff x="899592" y="796413"/>
              <a:chExt cx="2088232" cy="1901825"/>
            </a:xfrm>
          </p:grpSpPr>
          <p:pic>
            <p:nvPicPr>
              <p:cNvPr id="18" name="Picture 5" descr="C:\Documents and Settings\bdong\Local Settings\Temporary Internet Files\Content.IE5\VF4RX3ZI\MC900434389[1].wm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796413"/>
                <a:ext cx="2088232" cy="1901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Box 8"/>
              <p:cNvSpPr txBox="1">
                <a:spLocks noChangeArrowheads="1"/>
              </p:cNvSpPr>
              <p:nvPr/>
            </p:nvSpPr>
            <p:spPr bwMode="auto">
              <a:xfrm>
                <a:off x="1331640" y="908720"/>
                <a:ext cx="12241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 2" panose="05020102010507070707" pitchFamily="18" charset="2"/>
                  <a:buChar char="³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7B9B57"/>
                  </a:buClr>
                  <a:buSzPct val="60000"/>
                  <a:buFont typeface="Wingdings 2" panose="05020102010507070707" pitchFamily="18" charset="2"/>
                  <a:buChar char="®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B7396"/>
                  </a:buClr>
                  <a:buSzPct val="45000"/>
                  <a:buFont typeface="Wingdings 2" panose="05020102010507070707" pitchFamily="18" charset="2"/>
                  <a:buChar char="¯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/>
              </a:p>
            </p:txBody>
          </p:sp>
        </p:grpSp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857250" y="2143125"/>
              <a:ext cx="10001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³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anose="05020102010507070707" pitchFamily="18" charset="2"/>
                <a:buChar char="¯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/>
                <a:t>思想</a:t>
              </a: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43608" y="3517726"/>
            <a:ext cx="21544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dirty="0" smtClean="0">
                <a:latin typeface="Cambria Math" panose="02040503050406030204" pitchFamily="18" charset="0"/>
                <a:ea typeface="+mn-ea"/>
              </a:rPr>
              <a:t>非方阵情形：</a:t>
            </a:r>
            <a:endParaRPr lang="zh-CN" altLang="en-US" sz="28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652120" y="2728408"/>
                <a:ext cx="1674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728408"/>
                <a:ext cx="167462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1835696" y="4023288"/>
            <a:ext cx="559929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定理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4-6 </a:t>
            </a:r>
            <a:r>
              <a:rPr lang="zh-CN" altLang="en-US" sz="2800" dirty="0" smtClean="0">
                <a:latin typeface="Cambria Math" panose="02040503050406030204" pitchFamily="18" charset="0"/>
                <a:ea typeface="+mn-ea"/>
              </a:rPr>
              <a:t>可由增加分量推得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线性无关性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35789" y="1628800"/>
            <a:ext cx="107721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dirty="0" smtClean="0">
                <a:latin typeface="Cambria Math" panose="02040503050406030204" pitchFamily="18" charset="0"/>
                <a:ea typeface="+mn-ea"/>
              </a:rPr>
              <a:t>方阵：</a:t>
            </a:r>
            <a:endParaRPr lang="zh-CN" altLang="en-US" sz="2800" dirty="0"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545708" y="458459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20826" y="5733256"/>
                <a:ext cx="55984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找</m:t>
                    </m:r>
                  </m:oMath>
                </a14:m>
                <a:r>
                  <a:rPr lang="zh-CN" altLang="en-US" sz="28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极大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无关组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</m:oMath>
                </a14:m>
                <a:r>
                  <a:rPr lang="zh-CN" altLang="en-US" sz="28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最大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的非奇异子阵</a:t>
                </a:r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26" y="5733256"/>
                <a:ext cx="5598456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25352" r="-1198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9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7" grpId="0"/>
      <p:bldP spid="28" grpId="0" animBg="1"/>
      <p:bldP spid="29" grpId="0"/>
      <p:bldP spid="30" grpId="0"/>
      <p:bldP spid="8" grpId="0" animBg="1"/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4067944" y="2204864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475656" y="3501008"/>
            <a:ext cx="6336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87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4-2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），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63688" y="2924944"/>
            <a:ext cx="5256584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三     矩阵秩的性质</a:t>
            </a:r>
          </a:p>
        </p:txBody>
      </p:sp>
    </p:spTree>
    <p:extLst>
      <p:ext uri="{BB962C8B-B14F-4D97-AF65-F5344CB8AC3E}">
        <p14:creationId xmlns:p14="http://schemas.microsoft.com/office/powerpoint/2010/main" val="12343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093" y="710741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有关秩的知识的回顾（</a:t>
            </a:r>
            <a:r>
              <a:rPr lang="en-US" altLang="zh-CN" sz="2800" b="1" dirty="0" smtClean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）</a:t>
            </a:r>
            <a:endParaRPr lang="zh-CN" altLang="en-US" sz="2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692" y="1738014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矩阵秩的概念：</a:t>
            </a:r>
            <a:r>
              <a:rPr lang="zh-CN" altLang="en-US" sz="2400" dirty="0" smtClean="0">
                <a:latin typeface="+mn-ea"/>
                <a:ea typeface="+mn-ea"/>
              </a:rPr>
              <a:t>行（列）秩；最高阶非奇异子阵的阶数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75656" y="2420888"/>
                <a:ext cx="2848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min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{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420888"/>
                <a:ext cx="284828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784" t="-3947" r="-8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417072" y="2423292"/>
                <a:ext cx="26858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])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072" y="2423292"/>
                <a:ext cx="268586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182" t="-4000" r="-1136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62417" y="2996952"/>
                <a:ext cx="3150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417" y="2996952"/>
                <a:ext cx="315092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708" t="-4000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807851" y="2996952"/>
                <a:ext cx="231678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851" y="2996952"/>
                <a:ext cx="2316788" cy="5091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43245" y="3789040"/>
                <a:ext cx="79283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ea typeface="+mn-ea"/>
                  </a:rPr>
                  <a:t>引理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𝟓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n-ea"/>
                          </a:rPr>
                          <m:t>的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列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n-ea"/>
                          </a:rPr>
                          <m:t>数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列向量组线性无关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45" y="3789040"/>
                <a:ext cx="792832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231" t="-10667" r="-385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4250993" y="4399906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969253" y="5222367"/>
                <a:ext cx="5526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ea typeface="+mn-ea"/>
                  </a:rPr>
                  <a:t>性质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5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−2 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的行秩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的列秩</m:t>
                    </m:r>
                  </m:oMath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253" y="5222367"/>
                <a:ext cx="552600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65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2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 animBg="1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155" y="661387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有关秩的知识的回顾（</a:t>
            </a:r>
            <a:r>
              <a:rPr lang="en-US" altLang="zh-CN" sz="2800" b="1" dirty="0" smtClean="0">
                <a:solidFill>
                  <a:srgbClr val="0070C0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）</a:t>
            </a:r>
            <a:endParaRPr lang="zh-CN" altLang="en-US" sz="2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43608" y="3861048"/>
                <a:ext cx="76583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初等变换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不改变矩阵的秩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乘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可逆阵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 不改变矩阵的秩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861048"/>
                <a:ext cx="765837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94" t="-10526" r="-31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07562" y="4536055"/>
                <a:ext cx="4506683" cy="777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562" y="4536055"/>
                <a:ext cx="4506683" cy="777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29416" y="5474655"/>
                <a:ext cx="49329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同阶方阵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16" y="5474655"/>
                <a:ext cx="493295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731" t="-3947" r="-12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1187624" y="1878882"/>
            <a:ext cx="33855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 smtClean="0">
                <a:latin typeface="+mj-lt"/>
                <a:ea typeface="+mn-ea"/>
              </a:rPr>
              <a:t>计算矩阵秩的基本思路：</a:t>
            </a:r>
            <a:endParaRPr lang="zh-CN" altLang="en-US" sz="2400" b="1" dirty="0">
              <a:latin typeface="Cambria Math" panose="02040503050406030204" pitchFamily="18" charset="0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27048" y="2352428"/>
            <a:ext cx="4612852" cy="773885"/>
            <a:chOff x="2527048" y="2352428"/>
            <a:chExt cx="4612852" cy="773885"/>
          </a:xfrm>
        </p:grpSpPr>
        <p:sp>
          <p:nvSpPr>
            <p:cNvPr id="29" name="矩形 28"/>
            <p:cNvSpPr/>
            <p:nvPr/>
          </p:nvSpPr>
          <p:spPr>
            <a:xfrm>
              <a:off x="2527048" y="2664648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i="0" dirty="0" smtClean="0">
                  <a:solidFill>
                    <a:srgbClr val="0066FF"/>
                  </a:solidFill>
                  <a:latin typeface="+mj-lt"/>
                  <a:ea typeface="+mn-ea"/>
                </a:rPr>
                <a:t>复杂矩阵</a:t>
              </a:r>
              <a:endParaRPr lang="zh-CN" altLang="en-US" sz="2400" b="1" dirty="0">
                <a:solidFill>
                  <a:srgbClr val="0066FF"/>
                </a:solidFill>
                <a:latin typeface="Cambria Math" panose="02040503050406030204" pitchFamily="18" charset="0"/>
                <a:ea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724128" y="261373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66FF"/>
                  </a:solidFill>
                  <a:latin typeface="+mj-ea"/>
                  <a:ea typeface="+mj-ea"/>
                </a:rPr>
                <a:t>简单矩阵</a:t>
              </a:r>
              <a:endParaRPr lang="zh-CN" altLang="en-US" sz="2400" b="1" dirty="0">
                <a:solidFill>
                  <a:srgbClr val="0066FF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 rot="16200000">
              <a:off x="4518389" y="2229704"/>
              <a:ext cx="359844" cy="13315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48317" y="23524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初等变换</a:t>
              </a:r>
              <a:endParaRPr lang="zh-CN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64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/>
      <p:bldP spid="2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矩阵秩的性质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5480" y="2257499"/>
            <a:ext cx="5675858" cy="4022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400" dirty="0" smtClean="0"/>
              <a:t> 分块阵秩的性质</a:t>
            </a:r>
            <a:endParaRPr lang="en-US" altLang="zh-CN" sz="3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400" dirty="0" smtClean="0"/>
              <a:t> 矩阵乘积的秩</a:t>
            </a:r>
            <a:endParaRPr lang="en-US" altLang="zh-CN" sz="3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400" dirty="0" smtClean="0"/>
              <a:t>  增广阵的秩</a:t>
            </a:r>
            <a:endParaRPr lang="en-US" altLang="zh-CN" sz="3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400" dirty="0" smtClean="0"/>
              <a:t>  矩阵和的秩</a:t>
            </a:r>
            <a:endParaRPr lang="zh-CN" altLang="en-US" sz="3400" dirty="0"/>
          </a:p>
        </p:txBody>
      </p:sp>
      <p:sp>
        <p:nvSpPr>
          <p:cNvPr id="8" name="五角星 7"/>
          <p:cNvSpPr/>
          <p:nvPr/>
        </p:nvSpPr>
        <p:spPr>
          <a:xfrm>
            <a:off x="1547664" y="3392505"/>
            <a:ext cx="557316" cy="58963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35" y="3881331"/>
            <a:ext cx="2305589" cy="2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475656" y="1916832"/>
                <a:ext cx="6050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分别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6832"/>
                <a:ext cx="6050631" cy="369332"/>
              </a:xfrm>
              <a:prstGeom prst="rect">
                <a:avLst/>
              </a:prstGeom>
              <a:blipFill>
                <a:blip r:embed="rId2"/>
                <a:stretch>
                  <a:fillRect l="-3021" t="-22951" r="-30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882456" y="1218918"/>
            <a:ext cx="7643770" cy="3218193"/>
            <a:chOff x="368508" y="1624567"/>
            <a:chExt cx="6928342" cy="2849116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3"/>
              <a:ext cx="6928342" cy="255145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4-5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504465" y="2440667"/>
                <a:ext cx="390055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𝑂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65" y="2440667"/>
                <a:ext cx="3900555" cy="657296"/>
              </a:xfrm>
              <a:prstGeom prst="rect">
                <a:avLst/>
              </a:prstGeom>
              <a:blipFill rotWithShape="0">
                <a:blip r:embed="rId3"/>
                <a:stretch>
                  <a:fillRect l="-4844" b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475656" y="3391235"/>
                <a:ext cx="396384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391235"/>
                <a:ext cx="3963842" cy="657296"/>
              </a:xfrm>
              <a:prstGeom prst="rect">
                <a:avLst/>
              </a:prstGeom>
              <a:blipFill rotWithShape="0">
                <a:blip r:embed="rId4"/>
                <a:stretch>
                  <a:fillRect l="-4615" b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43608" y="5221871"/>
                <a:ext cx="4506683" cy="777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221871"/>
                <a:ext cx="4506683" cy="7772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6" grpId="0"/>
      <p:bldP spid="35" grpId="0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3486745" y="4323080"/>
            <a:ext cx="864758" cy="360039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8100000" scaled="1"/>
            <a:tileRect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 rot="5400000">
            <a:off x="3876670" y="4143061"/>
            <a:ext cx="864758" cy="360039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8100000" scaled="1"/>
            <a:tileRect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1317041" y="3905029"/>
            <a:ext cx="864758" cy="360039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 rot="5400000">
            <a:off x="1114339" y="4095773"/>
            <a:ext cx="864758" cy="360039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10341" y="1576205"/>
                <a:ext cx="390055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𝑂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1" y="1576205"/>
                <a:ext cx="3900555" cy="657296"/>
              </a:xfrm>
              <a:prstGeom prst="rect">
                <a:avLst/>
              </a:prstGeom>
              <a:blipFill rotWithShape="0">
                <a:blip r:embed="rId2"/>
                <a:stretch>
                  <a:fillRect l="-4688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85592" y="1052736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4-5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证明：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445502" y="1730245"/>
                <a:ext cx="30116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02" y="1730245"/>
                <a:ext cx="301165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073" t="-25000" r="-60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1331640" y="2636912"/>
            <a:ext cx="3199126" cy="795487"/>
            <a:chOff x="1344627" y="3004921"/>
            <a:chExt cx="3199126" cy="79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344627" y="3154995"/>
                  <a:ext cx="2659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627" y="3154995"/>
                  <a:ext cx="26590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907" r="-27907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624766" y="3004921"/>
                  <a:ext cx="1918987" cy="6694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766" y="3004921"/>
                  <a:ext cx="1918987" cy="6694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>
              <a:off x="1739726" y="3339661"/>
              <a:ext cx="7440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457044" y="3431076"/>
              <a:ext cx="12170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初等变换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65135" y="2699917"/>
            <a:ext cx="3206243" cy="795487"/>
            <a:chOff x="5164069" y="3004921"/>
            <a:chExt cx="3206243" cy="79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5164069" y="3154995"/>
                  <a:ext cx="277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069" y="3154995"/>
                  <a:ext cx="27757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913" r="-23913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444208" y="3004921"/>
                  <a:ext cx="1926104" cy="6694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3004921"/>
                  <a:ext cx="1926104" cy="6694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/>
            <p:cNvCxnSpPr/>
            <p:nvPr/>
          </p:nvCxnSpPr>
          <p:spPr>
            <a:xfrm>
              <a:off x="5605439" y="3339661"/>
              <a:ext cx="7440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80697" y="3431076"/>
              <a:ext cx="12170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初等变换</a:t>
              </a:r>
              <a:r>
                <a:rPr lang="en-US" altLang="zh-CN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2</a:t>
              </a:r>
              <a:endParaRPr lang="zh-CN" altLang="en-US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216682" y="3921559"/>
                <a:ext cx="104015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2" y="3921559"/>
                <a:ext cx="1040157" cy="6572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424642" y="3956149"/>
                <a:ext cx="1113638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42" y="3956149"/>
                <a:ext cx="1113638" cy="65729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/>
          <p:nvPr/>
        </p:nvCxnSpPr>
        <p:spPr>
          <a:xfrm>
            <a:off x="2417643" y="4290888"/>
            <a:ext cx="744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181164" y="4394189"/>
            <a:ext cx="121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初等变换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642027" y="3956149"/>
                <a:ext cx="1194237" cy="683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27" y="3956149"/>
                <a:ext cx="1194237" cy="6839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4857375" y="4284797"/>
            <a:ext cx="744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587455" y="4394189"/>
            <a:ext cx="121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+mn-ea"/>
                <a:ea typeface="+mn-ea"/>
              </a:rPr>
              <a:t>初等变换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  <a:ea typeface="+mn-ea"/>
              </a:rPr>
              <a:t>2</a:t>
            </a:r>
            <a:endParaRPr lang="zh-CN" altLang="en-US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869785" y="4989018"/>
                <a:ext cx="4019305" cy="139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5" y="4989018"/>
                <a:ext cx="4019305" cy="139198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>
            <a:off x="5060414" y="5500350"/>
            <a:ext cx="744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878437" y="5603651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+mn-ea"/>
                <a:ea typeface="+mn-ea"/>
              </a:rPr>
              <a:t>逐次对</a:t>
            </a:r>
            <a:r>
              <a:rPr lang="zh-CN" altLang="en-US" b="1" dirty="0">
                <a:solidFill>
                  <a:srgbClr val="0070C0"/>
                </a:solidFill>
                <a:latin typeface="+mn-ea"/>
                <a:ea typeface="+mn-ea"/>
              </a:rPr>
              <a:t>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090263" y="4907659"/>
                <a:ext cx="2514471" cy="1476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3" y="4907659"/>
                <a:ext cx="2514471" cy="147643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9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6" grpId="0" animBg="1"/>
      <p:bldP spid="34" grpId="0" animBg="1"/>
      <p:bldP spid="16" grpId="0"/>
      <p:bldP spid="14" grpId="0" animBg="1"/>
      <p:bldP spid="29" grpId="0" animBg="1"/>
      <p:bldP spid="30" grpId="0" animBg="1"/>
      <p:bldP spid="33" grpId="0"/>
      <p:bldP spid="37" grpId="0" animBg="1"/>
      <p:bldP spid="39" grpId="0"/>
      <p:bldP spid="40" grpId="0"/>
      <p:bldP spid="42" grpId="0"/>
      <p:bldP spid="4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10341" y="1576205"/>
                <a:ext cx="390055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𝑂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1" y="1576205"/>
                <a:ext cx="3900555" cy="657296"/>
              </a:xfrm>
              <a:prstGeom prst="rect">
                <a:avLst/>
              </a:prstGeom>
              <a:blipFill rotWithShape="0">
                <a:blip r:embed="rId2"/>
                <a:stretch>
                  <a:fillRect l="-4688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445502" y="1730245"/>
                <a:ext cx="30116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02" y="1730245"/>
                <a:ext cx="301165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073" t="-25000" r="-60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1331640" y="2636912"/>
            <a:ext cx="3199126" cy="795487"/>
            <a:chOff x="1344627" y="3004921"/>
            <a:chExt cx="3199126" cy="79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344627" y="3154995"/>
                  <a:ext cx="2659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627" y="3154995"/>
                  <a:ext cx="26590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000" r="-27273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624766" y="3004921"/>
                  <a:ext cx="1918987" cy="6694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766" y="3004921"/>
                  <a:ext cx="1918987" cy="6694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>
              <a:off x="1739726" y="3339661"/>
              <a:ext cx="7440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457044" y="3431076"/>
              <a:ext cx="12170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初等变换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65135" y="2699917"/>
            <a:ext cx="3206243" cy="795487"/>
            <a:chOff x="5164069" y="3004921"/>
            <a:chExt cx="3206243" cy="79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5164069" y="3154995"/>
                  <a:ext cx="277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069" y="3154995"/>
                  <a:ext cx="27757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667" r="-24444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444208" y="3004921"/>
                  <a:ext cx="1926104" cy="6694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3004921"/>
                  <a:ext cx="1926104" cy="6694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/>
            <p:cNvCxnSpPr/>
            <p:nvPr/>
          </p:nvCxnSpPr>
          <p:spPr>
            <a:xfrm>
              <a:off x="5605439" y="3339661"/>
              <a:ext cx="7440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80697" y="3431076"/>
              <a:ext cx="12170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初等变换</a:t>
              </a:r>
              <a:r>
                <a:rPr lang="en-US" altLang="zh-CN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2</a:t>
              </a:r>
              <a:endParaRPr lang="zh-CN" altLang="en-US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256343" y="4101048"/>
                <a:ext cx="104015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43" y="4101048"/>
                <a:ext cx="1040157" cy="6572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/>
          <p:nvPr/>
        </p:nvCxnSpPr>
        <p:spPr>
          <a:xfrm>
            <a:off x="2470781" y="4437112"/>
            <a:ext cx="1492808" cy="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346157" y="455152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一系列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初等变换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4186348" y="3889291"/>
                <a:ext cx="3048014" cy="1444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348" y="3889291"/>
                <a:ext cx="3048014" cy="14445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256342" y="5517232"/>
                <a:ext cx="2557110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42" y="5517232"/>
                <a:ext cx="2557110" cy="6572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3778930" y="5643201"/>
                <a:ext cx="1250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930" y="5643201"/>
                <a:ext cx="125034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439" r="-195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029272" y="5669083"/>
                <a:ext cx="1975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72" y="5669083"/>
                <a:ext cx="197509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235" r="-5247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685592" y="1052736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4-5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证明：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55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  <p:bldP spid="43" grpId="0"/>
      <p:bldP spid="35" grpId="0" animBg="1"/>
      <p:bldP spid="44" grpId="0" animBg="1"/>
      <p:bldP spid="4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1246923" y="4459299"/>
            <a:ext cx="864758" cy="360039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8100000" scaled="1"/>
            <a:tileRect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 rot="5400000">
            <a:off x="1636848" y="4279280"/>
            <a:ext cx="864758" cy="360039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8100000" scaled="1"/>
            <a:tileRect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339528" y="4103719"/>
            <a:ext cx="864758" cy="360039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 rot="5400000">
            <a:off x="1136826" y="4294463"/>
            <a:ext cx="864758" cy="360039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445502" y="1730245"/>
                <a:ext cx="30116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02" y="1730245"/>
                <a:ext cx="301165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073" t="-25000" r="-60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487252" y="2755095"/>
                <a:ext cx="3157146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有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阶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非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奇异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子阵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52" y="2755095"/>
                <a:ext cx="3157146" cy="401072"/>
              </a:xfrm>
              <a:prstGeom prst="rect">
                <a:avLst/>
              </a:prstGeom>
              <a:blipFill rotWithShape="0">
                <a:blip r:embed="rId3"/>
                <a:stretch>
                  <a:fillRect l="-1931" t="-6061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256343" y="4101048"/>
                <a:ext cx="104015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43" y="4101048"/>
                <a:ext cx="1040157" cy="657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311653" y="4295532"/>
                <a:ext cx="2595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中可取得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𝒓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𝒓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子阵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endParaRPr lang="zh-CN" altLang="en-US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53" y="4295532"/>
                <a:ext cx="259545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78" t="-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4822449" y="4027227"/>
                <a:ext cx="2062937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449" y="4027227"/>
                <a:ext cx="2062937" cy="8218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hlinkClick r:id="rId7" action="ppaction://hlinksldjump"/>
              </p:cNvPr>
              <p:cNvSpPr txBox="1"/>
              <p:nvPr/>
            </p:nvSpPr>
            <p:spPr>
              <a:xfrm>
                <a:off x="1256342" y="5517232"/>
                <a:ext cx="257570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42" y="5517232"/>
                <a:ext cx="2575705" cy="6572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3778930" y="5643201"/>
                <a:ext cx="1250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930" y="5643201"/>
                <a:ext cx="125034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439" r="-195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029272" y="5669083"/>
                <a:ext cx="1975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72" y="5669083"/>
                <a:ext cx="19750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35" r="-5247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187624" y="1575618"/>
                <a:ext cx="396384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575618"/>
                <a:ext cx="3963842" cy="657296"/>
              </a:xfrm>
              <a:prstGeom prst="rect">
                <a:avLst/>
              </a:prstGeom>
              <a:blipFill rotWithShape="0">
                <a:blip r:embed="rId11"/>
                <a:stretch>
                  <a:fillRect l="-4769" b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028715" y="2765909"/>
                <a:ext cx="3150028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有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阶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非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奇异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子阵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715" y="2765909"/>
                <a:ext cx="3150028" cy="401072"/>
              </a:xfrm>
              <a:prstGeom prst="rect">
                <a:avLst/>
              </a:prstGeom>
              <a:blipFill rotWithShape="0">
                <a:blip r:embed="rId12"/>
                <a:stretch>
                  <a:fillRect l="-1934" t="-6061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644398" y="3661888"/>
                <a:ext cx="296991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非奇异（由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非奇异）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8" y="3661888"/>
                <a:ext cx="2969917" cy="393121"/>
              </a:xfrm>
              <a:prstGeom prst="rect">
                <a:avLst/>
              </a:prstGeom>
              <a:blipFill rotWithShape="0">
                <a:blip r:embed="rId13"/>
                <a:stretch>
                  <a:fillRect l="-1643" t="-6250" r="-1437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5584809" y="4438173"/>
            <a:ext cx="538216" cy="427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180713" y="4026920"/>
            <a:ext cx="538216" cy="427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028715" y="3374904"/>
                <a:ext cx="2209387" cy="412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715" y="3374904"/>
                <a:ext cx="2209387" cy="41287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685592" y="1052736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4-5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证明：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09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14" grpId="0"/>
      <p:bldP spid="15" grpId="0"/>
      <p:bldP spid="29" grpId="0" animBg="1"/>
      <p:bldP spid="33" grpId="0"/>
      <p:bldP spid="43" grpId="0"/>
      <p:bldP spid="35" grpId="0" animBg="1"/>
      <p:bldP spid="44" grpId="0" animBg="1"/>
      <p:bldP spid="45" grpId="0" animBg="1"/>
      <p:bldP spid="30" grpId="0"/>
      <p:bldP spid="32" grpId="0"/>
      <p:bldP spid="39" grpId="0"/>
      <p:bldP spid="40" grpId="0" animBg="1"/>
      <p:bldP spid="41" grpId="0" animBg="1"/>
      <p:bldP spid="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276768" y="1534626"/>
                <a:ext cx="59961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分别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68" y="1534626"/>
                <a:ext cx="599612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049" t="-25000" r="-122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683568" y="836712"/>
            <a:ext cx="7643770" cy="3218193"/>
            <a:chOff x="368508" y="1624567"/>
            <a:chExt cx="6928342" cy="2849116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3"/>
              <a:ext cx="6928342" cy="255145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4-5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05577" y="2058461"/>
                <a:ext cx="390055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𝑂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77" y="2058461"/>
                <a:ext cx="3900555" cy="657296"/>
              </a:xfrm>
              <a:prstGeom prst="rect">
                <a:avLst/>
              </a:prstGeom>
              <a:blipFill rotWithShape="0">
                <a:blip r:embed="rId3"/>
                <a:stretch>
                  <a:fillRect l="-4688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276768" y="3009029"/>
                <a:ext cx="396384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68" y="3009029"/>
                <a:ext cx="3963842" cy="657296"/>
              </a:xfrm>
              <a:prstGeom prst="rect">
                <a:avLst/>
              </a:prstGeom>
              <a:blipFill rotWithShape="0">
                <a:blip r:embed="rId4"/>
                <a:stretch>
                  <a:fillRect l="-4608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5536" y="4333964"/>
            <a:ext cx="461664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a typeface="+mn-ea"/>
              </a:rPr>
              <a:t>初等变换不改变矩阵的秩，因此有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149083" y="4837615"/>
                <a:ext cx="396679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𝑂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83" y="4837615"/>
                <a:ext cx="3966792" cy="657296"/>
              </a:xfrm>
              <a:prstGeom prst="rect">
                <a:avLst/>
              </a:prstGeom>
              <a:blipFill rotWithShape="0">
                <a:blip r:embed="rId6"/>
                <a:stretch>
                  <a:fillRect l="-4608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120274" y="5788183"/>
                <a:ext cx="396384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74" y="5788183"/>
                <a:ext cx="3963842" cy="657296"/>
              </a:xfrm>
              <a:prstGeom prst="rect">
                <a:avLst/>
              </a:prstGeom>
              <a:blipFill rotWithShape="0">
                <a:blip r:embed="rId7"/>
                <a:stretch>
                  <a:fillRect l="-4769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7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5400000">
            <a:off x="1976740" y="5581234"/>
            <a:ext cx="1068321" cy="36003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5400000">
            <a:off x="1085512" y="5581234"/>
            <a:ext cx="1068321" cy="36003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05807" y="1571846"/>
                <a:ext cx="65292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1≤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min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{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}</m:t>
                        </m:r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由矩阵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07" y="1571846"/>
                <a:ext cx="652922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894" t="-25000" r="-186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312606" y="873932"/>
            <a:ext cx="7992887" cy="3088126"/>
            <a:chOff x="368507" y="1624567"/>
            <a:chExt cx="7244783" cy="2733965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7" y="1922233"/>
              <a:ext cx="7244783" cy="2436299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4-5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05807" y="2205077"/>
                <a:ext cx="62254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行和任意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列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相交处的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元素按原来的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07" y="2205077"/>
                <a:ext cx="622548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036" t="-25000" r="-1959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2727" y="5264661"/>
                <a:ext cx="253229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5264661"/>
                <a:ext cx="2532296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97748" y="2797121"/>
                <a:ext cx="6509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相对位置所构成的方阵叫做矩阵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阶子阵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，其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48" y="2797121"/>
                <a:ext cx="650979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809" t="-25000" r="-2622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20874" y="3365088"/>
                <a:ext cx="31561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行列式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阶子式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74" y="3365088"/>
                <a:ext cx="31561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792" t="-22951" r="-540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288567" y="5264661"/>
                <a:ext cx="193354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567" y="5264661"/>
                <a:ext cx="1933543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3198770" y="5320510"/>
            <a:ext cx="974233" cy="462269"/>
            <a:chOff x="3772220" y="5401867"/>
            <a:chExt cx="974233" cy="462269"/>
          </a:xfrm>
        </p:grpSpPr>
        <p:sp>
          <p:nvSpPr>
            <p:cNvPr id="7" name="右大括号 6"/>
            <p:cNvSpPr/>
            <p:nvPr/>
          </p:nvSpPr>
          <p:spPr>
            <a:xfrm>
              <a:off x="3772220" y="5401867"/>
              <a:ext cx="257107" cy="462269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61650" y="543767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1,2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行</a:t>
              </a:r>
              <a:endParaRPr lang="zh-CN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19672" y="4490478"/>
            <a:ext cx="978344" cy="713261"/>
            <a:chOff x="2193122" y="4571835"/>
            <a:chExt cx="978344" cy="713261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2493197" y="4641093"/>
              <a:ext cx="343928" cy="944077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94171" y="4571835"/>
              <a:ext cx="877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1,3</a:t>
              </a:r>
              <a:r>
                <a:rPr lang="zh-CN" altLang="en-US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列</a:t>
              </a:r>
              <a:endParaRPr lang="zh-CN" altLang="en-US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340853" y="4354788"/>
                <a:ext cx="1704184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53" y="4354788"/>
                <a:ext cx="1704184" cy="65729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334558" y="5082561"/>
                <a:ext cx="1921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阶子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阵</a:t>
                </a: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58" y="5082561"/>
                <a:ext cx="192180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524" t="-25000" r="-984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413917" y="5638118"/>
                <a:ext cx="186512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17" y="5638118"/>
                <a:ext cx="1865126" cy="6572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407622" y="6365891"/>
                <a:ext cx="1921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阶子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式</a:t>
                </a: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22" y="6365891"/>
                <a:ext cx="192180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524" t="-22951" r="-984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7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32" grpId="0" animBg="1"/>
      <p:bldP spid="19" grpId="0" animBg="1"/>
      <p:bldP spid="6" grpId="0" animBg="1"/>
      <p:bldP spid="15" grpId="0" animBg="1"/>
      <p:bldP spid="16" grpId="0" animBg="1"/>
      <p:bldP spid="17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420784" y="2614746"/>
                <a:ext cx="4908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分别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784" y="2614746"/>
                <a:ext cx="490865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727" t="-24590" r="-1863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755576" y="1916832"/>
            <a:ext cx="7643770" cy="1994059"/>
            <a:chOff x="368508" y="1624567"/>
            <a:chExt cx="6928342" cy="1765371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4"/>
              <a:ext cx="6928342" cy="1467704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4-6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49593" y="3138581"/>
                <a:ext cx="5910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+mn-ea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{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  <m:r>
                            <m:rPr>
                              <m:lit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93" y="3138581"/>
                <a:ext cx="591078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10" r="-1342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2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250679" y="1945130"/>
                <a:ext cx="22263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([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])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79" y="1945130"/>
                <a:ext cx="222631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70" r="-4932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971600" y="1079056"/>
                <a:ext cx="3732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079056"/>
                <a:ext cx="373204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894" t="-24590" r="-293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711555" y="1945130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</a:rPr>
              <a:t>？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231552" y="2626538"/>
                <a:ext cx="2227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([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])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52" y="2626538"/>
                <a:ext cx="222791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70" r="-4932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315946" y="2644095"/>
                <a:ext cx="3083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solidFill>
                      <a:schemeClr val="tx1"/>
                    </a:solidFill>
                    <a:ea typeface="+mn-ea"/>
                  </a:rPr>
                  <a:t>下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证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([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])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946" y="2644095"/>
                <a:ext cx="308392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126" t="-25000" r="-3755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250679" y="3822245"/>
                <a:ext cx="414369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𝑂</m:t>
                        </m:r>
                      </m:e>
                    </m:d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阶非奇异子阵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Cambria Math" panose="02040503050406030204" pitchFamily="18" charset="0"/>
                  <a:ea typeface="+mn-ea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79" y="3822245"/>
                <a:ext cx="4143698" cy="738664"/>
              </a:xfrm>
              <a:prstGeom prst="rect">
                <a:avLst/>
              </a:prstGeom>
              <a:blipFill rotWithShape="0">
                <a:blip r:embed="rId7"/>
                <a:stretch>
                  <a:fillRect t="-11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436096" y="3822245"/>
                <a:ext cx="234679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必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仅在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中取得，</a:t>
                </a:r>
                <a:endParaRPr lang="en-US" altLang="zh-CN" sz="2400" dirty="0" smtClean="0">
                  <a:latin typeface="Cambria Math" panose="02040503050406030204" pitchFamily="18" charset="0"/>
                  <a:ea typeface="+mn-ea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822245"/>
                <a:ext cx="2346796" cy="738664"/>
              </a:xfrm>
              <a:prstGeom prst="rect">
                <a:avLst/>
              </a:prstGeom>
              <a:blipFill rotWithShape="0">
                <a:blip r:embed="rId8"/>
                <a:stretch>
                  <a:fillRect l="-4675" t="-11570" r="-7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115616" y="4380542"/>
                <a:ext cx="540872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否则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必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含有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零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列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则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与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矛盾</m:t>
                      </m:r>
                    </m:oMath>
                  </m:oMathPara>
                </a14:m>
                <a:endParaRPr lang="en-US" altLang="zh-CN" sz="2400" dirty="0" smtClean="0">
                  <a:latin typeface="Cambria Math" panose="02040503050406030204" pitchFamily="18" charset="0"/>
                  <a:ea typeface="+mn-ea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380542"/>
                <a:ext cx="5408725" cy="738664"/>
              </a:xfrm>
              <a:prstGeom prst="rect">
                <a:avLst/>
              </a:prstGeom>
              <a:blipFill rotWithShape="0">
                <a:blip r:embed="rId9"/>
                <a:stretch>
                  <a:fillRect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262646" y="5007242"/>
                <a:ext cx="56923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故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非奇异子阵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也必是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阶非奇异子阵</a:t>
                </a:r>
                <a:endParaRPr lang="en-US" altLang="zh-CN" sz="2400" dirty="0" smtClean="0">
                  <a:latin typeface="Cambria Math" panose="02040503050406030204" pitchFamily="18" charset="0"/>
                  <a:ea typeface="+mn-ea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46" y="5007242"/>
                <a:ext cx="5692392" cy="738664"/>
              </a:xfrm>
              <a:prstGeom prst="rect">
                <a:avLst/>
              </a:prstGeom>
              <a:blipFill rotWithShape="0">
                <a:blip r:embed="rId10"/>
                <a:stretch>
                  <a:fillRect l="-2141" t="-13934" r="-2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5220072" y="3140968"/>
            <a:ext cx="223224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1560" y="498149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4-6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证明：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092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  <p:bldP spid="10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476992" y="1700808"/>
            <a:ext cx="595129" cy="8640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738291" y="2900721"/>
                <a:ext cx="7430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]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91" y="2900721"/>
                <a:ext cx="74308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852" t="-26667" r="-2459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250679" y="1945130"/>
                <a:ext cx="22263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([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])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79" y="1945130"/>
                <a:ext cx="222631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70" r="-4932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971600" y="1079056"/>
                <a:ext cx="3732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079056"/>
                <a:ext cx="373204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894" t="-24590" r="-293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072121" y="1969247"/>
                <a:ext cx="2625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𝐴𝐵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≥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𝐴𝐵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21" y="1969247"/>
                <a:ext cx="262571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92" r="-3480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36586" y="2900720"/>
                <a:ext cx="12032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586" y="2900720"/>
                <a:ext cx="12032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2833268" y="3151199"/>
            <a:ext cx="17275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042156" y="2762221"/>
                <a:ext cx="1122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56" y="2762221"/>
                <a:ext cx="112280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74" r="-3804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635936" y="3271341"/>
                <a:ext cx="2308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右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乘相应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的“</a:t>
                </a:r>
                <a:r>
                  <a:rPr lang="zh-CN" altLang="en-US" b="1" dirty="0">
                    <a:latin typeface="+mn-ea"/>
                    <a:ea typeface="+mn-ea"/>
                  </a:rPr>
                  <a:t>初等阵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”</a:t>
                </a:r>
                <a:endParaRPr lang="zh-CN" altLang="en-US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936" y="3271341"/>
                <a:ext cx="230832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222" t="-26667" r="-6069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圆角矩形 45"/>
          <p:cNvSpPr/>
          <p:nvPr/>
        </p:nvSpPr>
        <p:spPr>
          <a:xfrm rot="5400000">
            <a:off x="4760497" y="1957365"/>
            <a:ext cx="457630" cy="4064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圆角矩形标注 46"/>
              <p:cNvSpPr/>
              <p:nvPr/>
            </p:nvSpPr>
            <p:spPr>
              <a:xfrm>
                <a:off x="5316991" y="983923"/>
                <a:ext cx="1127217" cy="612648"/>
              </a:xfrm>
              <a:prstGeom prst="wedgeRoundRectCallout">
                <a:avLst>
                  <a:gd name="adj1" fmla="val -74861"/>
                  <a:gd name="adj2" fmla="val 9944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</m:oMath>
                  </m:oMathPara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圆角矩形标注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991" y="983923"/>
                <a:ext cx="1127217" cy="612648"/>
              </a:xfrm>
              <a:prstGeom prst="wedgeRoundRectCallout">
                <a:avLst>
                  <a:gd name="adj1" fmla="val -74861"/>
                  <a:gd name="adj2" fmla="val 99448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圆角矩形 47"/>
          <p:cNvSpPr/>
          <p:nvPr/>
        </p:nvSpPr>
        <p:spPr>
          <a:xfrm rot="5400000">
            <a:off x="2894418" y="1957430"/>
            <a:ext cx="457630" cy="4064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圆角矩形标注 48"/>
              <p:cNvSpPr/>
              <p:nvPr/>
            </p:nvSpPr>
            <p:spPr>
              <a:xfrm>
                <a:off x="503131" y="2327737"/>
                <a:ext cx="1127217" cy="612648"/>
              </a:xfrm>
              <a:prstGeom prst="wedgeRoundRectCallout">
                <a:avLst>
                  <a:gd name="adj1" fmla="val 163131"/>
                  <a:gd name="adj2" fmla="val -44319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</m:oMath>
                  </m:oMathPara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圆角矩形标注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31" y="2327737"/>
                <a:ext cx="1127217" cy="612648"/>
              </a:xfrm>
              <a:prstGeom prst="wedgeRoundRectCallout">
                <a:avLst>
                  <a:gd name="adj1" fmla="val 163131"/>
                  <a:gd name="adj2" fmla="val -44319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圆角矩形 49"/>
          <p:cNvSpPr/>
          <p:nvPr/>
        </p:nvSpPr>
        <p:spPr>
          <a:xfrm rot="5400000">
            <a:off x="4250084" y="3013063"/>
            <a:ext cx="281390" cy="8171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1" name="直接箭头连接符 50"/>
          <p:cNvCxnSpPr>
            <a:stCxn id="50" idx="3"/>
            <a:endCxn id="19" idx="0"/>
          </p:cNvCxnSpPr>
          <p:nvPr/>
        </p:nvCxnSpPr>
        <p:spPr>
          <a:xfrm>
            <a:off x="4390779" y="3562325"/>
            <a:ext cx="790586" cy="293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602937" y="3856312"/>
                <a:ext cx="1156855" cy="608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37" y="3856312"/>
                <a:ext cx="1156855" cy="6083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1885301" y="3856312"/>
                <a:ext cx="1156855" cy="608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01" y="3856312"/>
                <a:ext cx="1156855" cy="60830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>
            <a:off x="2992703" y="4204349"/>
            <a:ext cx="17275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261142" y="3809287"/>
                <a:ext cx="1122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42" y="3809287"/>
                <a:ext cx="112280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74" r="-326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043886" y="4727116"/>
                <a:ext cx="3557320" cy="777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886" y="4727116"/>
                <a:ext cx="3557320" cy="77784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5442017" y="47738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可逆阵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3577679" y="1931790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679" y="1931790"/>
                <a:ext cx="346249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457204" y="5821804"/>
                <a:ext cx="250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04" y="5821804"/>
                <a:ext cx="250914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214" r="-412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3982213" y="5821487"/>
                <a:ext cx="15087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13" y="5821487"/>
                <a:ext cx="1508746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613" r="-7258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5476714" y="5814218"/>
                <a:ext cx="1160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714" y="5814218"/>
                <a:ext cx="1160381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5759" r="-8901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650968" y="5814218"/>
                <a:ext cx="1001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68" y="5814218"/>
                <a:ext cx="1001363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3049" r="-10976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617337" y="597961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4-6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证明：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圆角矩形标注 33"/>
              <p:cNvSpPr/>
              <p:nvPr/>
            </p:nvSpPr>
            <p:spPr>
              <a:xfrm>
                <a:off x="407991" y="4161232"/>
                <a:ext cx="1127217" cy="612648"/>
              </a:xfrm>
              <a:prstGeom prst="wedgeRoundRectCallout">
                <a:avLst>
                  <a:gd name="adj1" fmla="val 114220"/>
                  <a:gd name="adj2" fmla="val -58586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列数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圆角矩形标注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1" y="4161232"/>
                <a:ext cx="1127217" cy="612648"/>
              </a:xfrm>
              <a:prstGeom prst="wedgeRoundRectCallout">
                <a:avLst>
                  <a:gd name="adj1" fmla="val 114220"/>
                  <a:gd name="adj2" fmla="val -58586"/>
                  <a:gd name="adj3" fmla="val 16667"/>
                </a:avLst>
              </a:prstGeom>
              <a:blipFill rotWithShape="0">
                <a:blip r:embed="rId20"/>
                <a:stretch>
                  <a:fillRect b="-15179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8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2" grpId="0"/>
      <p:bldP spid="7" grpId="0"/>
      <p:bldP spid="16" grpId="0"/>
      <p:bldP spid="42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19" grpId="0"/>
      <p:bldP spid="52" grpId="0"/>
      <p:bldP spid="54" grpId="0"/>
      <p:bldP spid="55" grpId="0"/>
      <p:bldP spid="58" grpId="0"/>
      <p:bldP spid="60" grpId="0"/>
      <p:bldP spid="61" grpId="0"/>
      <p:bldP spid="62" grpId="0"/>
      <p:bldP spid="63" grpId="0"/>
      <p:bldP spid="64" grpId="0"/>
      <p:bldP spid="34" grpId="0" animBg="1"/>
      <p:bldP spid="3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9568" y="556174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4-6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证明：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971600" y="1079056"/>
                <a:ext cx="3778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079056"/>
                <a:ext cx="377808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839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1004286" y="2376670"/>
                <a:ext cx="982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由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性质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4-5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86" y="2376670"/>
                <a:ext cx="98264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559" t="-26667" r="-15528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圆角矩形 47"/>
          <p:cNvSpPr/>
          <p:nvPr/>
        </p:nvSpPr>
        <p:spPr>
          <a:xfrm rot="5400000">
            <a:off x="5229018" y="1718687"/>
            <a:ext cx="457630" cy="4064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圆角矩形标注 48"/>
              <p:cNvSpPr/>
              <p:nvPr/>
            </p:nvSpPr>
            <p:spPr>
              <a:xfrm>
                <a:off x="6194401" y="1053769"/>
                <a:ext cx="1127217" cy="612648"/>
              </a:xfrm>
              <a:prstGeom prst="wedgeRoundRectCallout">
                <a:avLst>
                  <a:gd name="adj1" fmla="val -98124"/>
                  <a:gd name="adj2" fmla="val 58842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圆角矩形标注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401" y="1053769"/>
                <a:ext cx="1127217" cy="612648"/>
              </a:xfrm>
              <a:prstGeom prst="wedgeRoundRectCallout">
                <a:avLst>
                  <a:gd name="adj1" fmla="val -98124"/>
                  <a:gd name="adj2" fmla="val 58842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497602" y="4492344"/>
                <a:ext cx="1777153" cy="770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602" y="4492344"/>
                <a:ext cx="1777153" cy="7705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58267" y="4430150"/>
                <a:ext cx="1357999" cy="770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67" y="4430150"/>
                <a:ext cx="1357999" cy="7705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>
            <a:off x="1837975" y="4838632"/>
            <a:ext cx="17275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2026717" y="4494388"/>
                <a:ext cx="1028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717" y="4494388"/>
                <a:ext cx="102803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367" r="-177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5019251" y="59547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可逆阵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971600" y="1727863"/>
                <a:ext cx="45827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往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证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27863"/>
                <a:ext cx="458279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9" t="-22951" r="-1197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608874" y="2621863"/>
                <a:ext cx="3614386" cy="678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874" y="2621863"/>
                <a:ext cx="3614386" cy="6782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655837" y="3564875"/>
                <a:ext cx="3657604" cy="678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837" y="3564875"/>
                <a:ext cx="3657604" cy="6782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970928" y="4527301"/>
                <a:ext cx="1777153" cy="770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928" y="4527301"/>
                <a:ext cx="1777153" cy="7705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>
            <a:off x="5311301" y="4873589"/>
            <a:ext cx="17275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500043" y="4529345"/>
                <a:ext cx="1122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43" y="4529345"/>
                <a:ext cx="1122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174" r="-380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929591" y="5034733"/>
                <a:ext cx="1277209" cy="608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91" y="5034733"/>
                <a:ext cx="1277209" cy="60830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416067" y="4989203"/>
                <a:ext cx="1235146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67" y="4989203"/>
                <a:ext cx="1235146" cy="60644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165014" y="2632117"/>
                <a:ext cx="2397643" cy="678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14" y="2632117"/>
                <a:ext cx="2397643" cy="67826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165014" y="3567587"/>
                <a:ext cx="2397643" cy="678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14" y="3567587"/>
                <a:ext cx="2397643" cy="67826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/>
          <p:cNvCxnSpPr>
            <a:endCxn id="48" idx="3"/>
          </p:cNvCxnSpPr>
          <p:nvPr/>
        </p:nvCxnSpPr>
        <p:spPr>
          <a:xfrm flipV="1">
            <a:off x="2214064" y="2150742"/>
            <a:ext cx="3243769" cy="7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792302" y="1724223"/>
            <a:ext cx="8547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成立</a:t>
            </a:r>
            <a:endParaRPr lang="zh-CN" altLang="en-US" sz="2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 rot="16200000">
                <a:off x="4331809" y="3206470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31809" y="3206470"/>
                <a:ext cx="419987" cy="49244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9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2" grpId="0"/>
      <p:bldP spid="48" grpId="0" animBg="1"/>
      <p:bldP spid="48" grpId="1" animBg="1"/>
      <p:bldP spid="49" grpId="0" animBg="1"/>
      <p:bldP spid="49" grpId="1" animBg="1"/>
      <p:bldP spid="19" grpId="0"/>
      <p:bldP spid="52" grpId="0"/>
      <p:bldP spid="54" grpId="0"/>
      <p:bldP spid="58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3" grpId="0"/>
      <p:bldP spid="45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420784" y="2614746"/>
                <a:ext cx="4908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分别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784" y="2614746"/>
                <a:ext cx="490865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727" t="-24590" r="-1863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827584" y="1916832"/>
            <a:ext cx="7643770" cy="1994059"/>
            <a:chOff x="368508" y="1624567"/>
            <a:chExt cx="6928342" cy="1765371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4"/>
              <a:ext cx="6928342" cy="1467704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4-6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49593" y="3138581"/>
                <a:ext cx="5910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+mn-ea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{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  <m:r>
                            <m:rPr>
                              <m:lit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93" y="3138581"/>
                <a:ext cx="591078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10" r="-1342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87120" y="4662363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练习：</a:t>
            </a:r>
            <a:r>
              <a:rPr lang="zh-CN" altLang="en-US" sz="2400" dirty="0" smtClean="0">
                <a:latin typeface="+mn-ea"/>
                <a:ea typeface="+mn-ea"/>
              </a:rPr>
              <a:t>习题</a:t>
            </a:r>
            <a:r>
              <a:rPr lang="en-US" altLang="zh-CN" sz="2400" dirty="0" smtClean="0">
                <a:latin typeface="+mn-ea"/>
                <a:ea typeface="+mn-ea"/>
              </a:rPr>
              <a:t>4-2  </a:t>
            </a:r>
            <a:r>
              <a:rPr lang="en-US" altLang="zh-CN" sz="2400" dirty="0" smtClean="0">
                <a:latin typeface="+mn-ea"/>
                <a:ea typeface="+mn-ea"/>
              </a:rPr>
              <a:t>5, 6, 7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5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340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722740" y="93843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例题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403648" y="984602"/>
                <a:ext cx="49410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（习题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9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）设矩阵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方阵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984602"/>
                <a:ext cx="49410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699" t="-26667" r="-185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343015" y="1654584"/>
                <a:ext cx="3648756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     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&lt;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015" y="1654584"/>
                <a:ext cx="3648756" cy="1179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888729" y="3154295"/>
                <a:ext cx="3712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en-US" altLang="zh-CN" sz="2400" b="0" dirty="0" smtClean="0">
                    <a:ea typeface="+mj-ea"/>
                  </a:rPr>
                  <a:t>1</a:t>
                </a:r>
                <a:r>
                  <a:rPr lang="zh-CN" altLang="en-US" sz="2400" b="0" dirty="0" smtClean="0">
                    <a:ea typeface="+mj-ea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可逆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29" y="3154295"/>
                <a:ext cx="37129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090" t="-26230" r="-394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637619" y="3181313"/>
                <a:ext cx="31368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可逆，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619" y="3181313"/>
                <a:ext cx="313687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724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924679" y="3731022"/>
                <a:ext cx="3128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en-US" altLang="zh-CN" sz="2400" b="0" dirty="0" smtClean="0">
                    <a:ea typeface="+mj-ea"/>
                  </a:rPr>
                  <a:t>2</a:t>
                </a:r>
                <a:r>
                  <a:rPr lang="zh-CN" altLang="en-US" sz="2400" b="0" dirty="0" smtClean="0">
                    <a:ea typeface="+mj-ea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时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79" y="3731022"/>
                <a:ext cx="312861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043" t="-26230" r="-4873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412005" y="3751410"/>
                <a:ext cx="35881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阶子式为零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005" y="3751410"/>
                <a:ext cx="358810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061" t="-24590" r="-34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795650" y="4172794"/>
                <a:ext cx="3136876" cy="548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400" b="0" i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650" y="4172794"/>
                <a:ext cx="3136876" cy="5487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6876387" y="4307749"/>
                <a:ext cx="203377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)=0</m:t>
                      </m:r>
                    </m:oMath>
                  </m:oMathPara>
                </a14:m>
                <a:endParaRPr lang="en-US" altLang="zh-CN" sz="2400" b="0" i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87" y="4307749"/>
                <a:ext cx="20337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圆角矩形 67"/>
          <p:cNvSpPr/>
          <p:nvPr/>
        </p:nvSpPr>
        <p:spPr>
          <a:xfrm rot="5400000">
            <a:off x="5587552" y="4273293"/>
            <a:ext cx="489176" cy="504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圆角矩形标注 68"/>
              <p:cNvSpPr/>
              <p:nvPr/>
            </p:nvSpPr>
            <p:spPr>
              <a:xfrm>
                <a:off x="3347864" y="4814362"/>
                <a:ext cx="1728192" cy="612648"/>
              </a:xfrm>
              <a:prstGeom prst="wedgeRoundRectCallout">
                <a:avLst>
                  <a:gd name="adj1" fmla="val 83197"/>
                  <a:gd name="adj2" fmla="val -62975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余子式为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阶子式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圆角矩形标注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814362"/>
                <a:ext cx="1728192" cy="612648"/>
              </a:xfrm>
              <a:prstGeom prst="wedgeRoundRectCallout">
                <a:avLst>
                  <a:gd name="adj1" fmla="val 83197"/>
                  <a:gd name="adj2" fmla="val -62975"/>
                  <a:gd name="adj3" fmla="val 16667"/>
                </a:avLst>
              </a:prstGeom>
              <a:blipFill rotWithShape="0">
                <a:blip r:embed="rId11"/>
                <a:stretch>
                  <a:fillRect l="-524" b="-1551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181520" y="432997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err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err="1" smtClean="0">
                              <a:latin typeface="Cambria Math" panose="02040503050406030204" pitchFamily="18" charset="0"/>
                              <a:ea typeface="+mj-ea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dirty="0" err="1" smtClean="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</m:oMath>
                  </m:oMathPara>
                </a14:m>
                <a:endParaRPr lang="en-US" altLang="zh-CN" sz="2400" b="0" i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520" y="4329976"/>
                <a:ext cx="1152128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0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5" grpId="0" animBg="1"/>
      <p:bldP spid="42" grpId="0" animBg="1"/>
      <p:bldP spid="43" grpId="0" animBg="1"/>
      <p:bldP spid="49" grpId="0" animBg="1"/>
      <p:bldP spid="51" grpId="0" animBg="1"/>
      <p:bldP spid="67" grpId="0" animBg="1"/>
      <p:bldP spid="68" grpId="0" animBg="1"/>
      <p:bldP spid="69" grpId="0" animBg="1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979712" y="1628800"/>
            <a:ext cx="4722494" cy="1296144"/>
          </a:xfrm>
          <a:prstGeom prst="roundRect">
            <a:avLst/>
          </a:prstGeom>
          <a:solidFill>
            <a:srgbClr val="00B0F0">
              <a:alpha val="36078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340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722740" y="93843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例题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403648" y="984602"/>
                <a:ext cx="49410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（习题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9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）设矩阵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方阵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984602"/>
                <a:ext cx="49410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699" t="-26667" r="-185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343015" y="1654584"/>
                <a:ext cx="3648756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     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&lt;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015" y="1654584"/>
                <a:ext cx="3648756" cy="1179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888729" y="3154295"/>
                <a:ext cx="3194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（</a:t>
                </a:r>
                <a:r>
                  <a:rPr lang="en-US" altLang="zh-CN" sz="2400" b="0" dirty="0" smtClean="0">
                    <a:ea typeface="+mj-ea"/>
                  </a:rPr>
                  <a:t>3</a:t>
                </a:r>
                <a:r>
                  <a:rPr lang="zh-CN" altLang="en-US" sz="2400" b="0" dirty="0" smtClean="0">
                    <a:ea typeface="+mj-ea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时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,</a:t>
                </a: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29" y="3154295"/>
                <a:ext cx="319433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916" t="-26230" r="-477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991770" y="3148960"/>
                <a:ext cx="23164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𝐸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𝑂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770" y="3148960"/>
                <a:ext cx="23164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6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924679" y="3731022"/>
            <a:ext cx="16526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 smtClean="0">
                <a:ea typeface="+mj-ea"/>
              </a:rPr>
              <a:t>由</a:t>
            </a:r>
            <a:r>
              <a:rPr lang="zh-CN" altLang="en-US" sz="2000" dirty="0" smtClean="0">
                <a:ea typeface="+mj-ea"/>
              </a:rPr>
              <a:t>性质</a:t>
            </a:r>
            <a:r>
              <a:rPr lang="en-US" altLang="zh-CN" sz="2000" dirty="0" smtClean="0">
                <a:ea typeface="+mj-ea"/>
              </a:rPr>
              <a:t>4-6</a:t>
            </a:r>
            <a:r>
              <a:rPr lang="zh-CN" altLang="en-US" sz="2000" dirty="0" smtClean="0">
                <a:ea typeface="+mj-ea"/>
              </a:rPr>
              <a:t>可得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120318" y="4179470"/>
                <a:ext cx="45517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18" y="4179470"/>
                <a:ext cx="455172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2643188" y="4796244"/>
                <a:ext cx="3860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=1</m:t>
                      </m:r>
                    </m:oMath>
                  </m:oMathPara>
                </a14:m>
                <a:endParaRPr lang="en-US" altLang="zh-CN" sz="2400" b="0" i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88" y="4796244"/>
                <a:ext cx="386070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4429700" y="5916990"/>
                <a:ext cx="17885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)≠0</m:t>
                      </m:r>
                    </m:oMath>
                  </m:oMathPara>
                </a14:m>
                <a:endParaRPr lang="en-US" altLang="zh-CN" sz="2400" b="0" i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700" y="5916990"/>
                <a:ext cx="178851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41" t="-1667" r="-170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026964" y="5277822"/>
                <a:ext cx="17610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dirty="0" smtClean="0">
                    <a:ea typeface="+mj-ea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 smtClean="0">
                    <a:latin typeface="+mj-ea"/>
                    <a:ea typeface="+mj-ea"/>
                  </a:rPr>
                  <a:t> 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964" y="5277822"/>
                <a:ext cx="1761060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9028" t="-24000" r="-694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509266" y="5579181"/>
                <a:ext cx="28475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 smtClean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</m:oMath>
                </a14:m>
                <a:r>
                  <a:rPr lang="zh-CN" altLang="en-US" sz="2000" dirty="0" smtClean="0">
                    <a:latin typeface="+mj-ea"/>
                    <a:ea typeface="+mj-ea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+mj-ea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+mj-ea"/>
                    <a:ea typeface="+mj-ea"/>
                  </a:rPr>
                  <a:t>阶非零子式</a:t>
                </a:r>
                <a:endParaRPr lang="en-US" altLang="zh-CN" sz="20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266" y="5579181"/>
                <a:ext cx="2847574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570" t="-23529" r="-4925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大括号 6"/>
          <p:cNvSpPr/>
          <p:nvPr/>
        </p:nvSpPr>
        <p:spPr>
          <a:xfrm>
            <a:off x="6444208" y="4980910"/>
            <a:ext cx="295564" cy="111238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335688" y="5347976"/>
                <a:ext cx="28083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)=1</m:t>
                      </m:r>
                    </m:oMath>
                  </m:oMathPara>
                </a14:m>
                <a:endParaRPr lang="en-US" altLang="zh-CN" sz="2400" b="0" i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88" y="5347976"/>
                <a:ext cx="2808312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143361" y="3172198"/>
                <a:ext cx="1040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61" y="3172198"/>
                <a:ext cx="1040413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6471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120324" y="5931231"/>
                <a:ext cx="14624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𝑂</m:t>
                      </m:r>
                    </m:oMath>
                  </m:oMathPara>
                </a14:m>
                <a:endParaRPr lang="en-US" altLang="zh-CN" sz="2400" b="0" i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324" y="5931231"/>
                <a:ext cx="1462495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6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5" grpId="0" animBg="1"/>
      <p:bldP spid="42" grpId="0" animBg="1"/>
      <p:bldP spid="43" grpId="0" animBg="1"/>
      <p:bldP spid="49" grpId="0" animBg="1"/>
      <p:bldP spid="51" grpId="0" animBg="1"/>
      <p:bldP spid="67" grpId="0" animBg="1"/>
      <p:bldP spid="19" grpId="0" animBg="1"/>
      <p:bldP spid="21" grpId="0" animBg="1"/>
      <p:bldP spid="7" grpId="0" animBg="1"/>
      <p:bldP spid="23" grpId="0" animBg="1"/>
      <p:bldP spid="22" grpId="0" animBg="1"/>
      <p:bldP spid="2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631347" y="1451089"/>
                <a:ext cx="4993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分别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47" y="1451089"/>
                <a:ext cx="499303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785" t="-22951" r="-170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966139" y="753175"/>
            <a:ext cx="7643770" cy="1994059"/>
            <a:chOff x="368508" y="1624567"/>
            <a:chExt cx="6928342" cy="1765371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4"/>
              <a:ext cx="6928342" cy="1467704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4-7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184700" y="1997442"/>
                <a:ext cx="32066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[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]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700" y="1997442"/>
                <a:ext cx="32066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60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43608" y="3124981"/>
            <a:ext cx="56778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a typeface="+mn-ea"/>
              </a:rPr>
              <a:t>这里用</a:t>
            </a:r>
            <a:r>
              <a:rPr lang="zh-CN" altLang="en-US" sz="2400" dirty="0" smtClean="0">
                <a:solidFill>
                  <a:schemeClr val="tx1"/>
                </a:solidFill>
                <a:ea typeface="+mn-ea"/>
              </a:rPr>
              <a:t>性质</a:t>
            </a:r>
            <a:r>
              <a:rPr lang="en-US" altLang="zh-CN" sz="2400" dirty="0" smtClean="0">
                <a:solidFill>
                  <a:schemeClr val="tx1"/>
                </a:solidFill>
                <a:ea typeface="+mn-ea"/>
              </a:rPr>
              <a:t>4-5</a:t>
            </a:r>
            <a:r>
              <a:rPr lang="zh-CN" altLang="en-US" sz="2400" dirty="0" smtClean="0">
                <a:solidFill>
                  <a:schemeClr val="tx1"/>
                </a:solidFill>
                <a:ea typeface="+mn-ea"/>
              </a:rPr>
              <a:t>（分块阵秩的性质）来证明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38716" y="3715820"/>
                <a:ext cx="3539430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16" y="3715820"/>
                <a:ext cx="3539430" cy="6572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34116" y="4941168"/>
                <a:ext cx="104015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16" y="4941168"/>
                <a:ext cx="1040157" cy="6572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14" idx="3"/>
          </p:cNvCxnSpPr>
          <p:nvPr/>
        </p:nvCxnSpPr>
        <p:spPr>
          <a:xfrm>
            <a:off x="2074273" y="5269816"/>
            <a:ext cx="97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204507" y="4966993"/>
                <a:ext cx="716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07" y="4966993"/>
                <a:ext cx="71641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19" r="-2564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200375" y="4941168"/>
                <a:ext cx="104015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75" y="4941168"/>
                <a:ext cx="1040157" cy="6572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240532" y="5127769"/>
                <a:ext cx="22763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增广阵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2" y="5127769"/>
                <a:ext cx="227632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630" t="-22951" r="-723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578146" y="3746186"/>
                <a:ext cx="186294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146" y="3746186"/>
                <a:ext cx="1862946" cy="6572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983318" y="5458634"/>
                <a:ext cx="1156855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318" y="5458634"/>
                <a:ext cx="1156855" cy="60644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413296" y="3876861"/>
                <a:ext cx="1529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96" y="3876861"/>
                <a:ext cx="152977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38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1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6" grpId="0"/>
      <p:bldP spid="12" grpId="0" animBg="1"/>
      <p:bldP spid="13" grpId="0"/>
      <p:bldP spid="14" grpId="0"/>
      <p:bldP spid="18" grpId="0"/>
      <p:bldP spid="19" grpId="0"/>
      <p:bldP spid="20" grpId="0"/>
      <p:bldP spid="22" grpId="0"/>
      <p:bldP spid="26" grpId="0"/>
      <p:bldP spid="2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631347" y="1451089"/>
                <a:ext cx="37726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都是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47" y="1451089"/>
                <a:ext cx="377269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016" t="-22951" r="-27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966139" y="753175"/>
            <a:ext cx="7643770" cy="1994059"/>
            <a:chOff x="368508" y="1624567"/>
            <a:chExt cx="6928342" cy="1765371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4"/>
              <a:ext cx="6928342" cy="1467704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4-8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184700" y="1997442"/>
                <a:ext cx="32440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700" y="1997442"/>
                <a:ext cx="324409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0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43608" y="3124981"/>
            <a:ext cx="651620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a typeface="+mn-ea"/>
              </a:rPr>
              <a:t>用</a:t>
            </a:r>
            <a:r>
              <a:rPr lang="zh-CN" altLang="en-US" sz="2400" dirty="0" smtClean="0">
                <a:solidFill>
                  <a:schemeClr val="tx1"/>
                </a:solidFill>
                <a:ea typeface="+mn-ea"/>
              </a:rPr>
              <a:t>性质</a:t>
            </a:r>
            <a:r>
              <a:rPr lang="en-US" altLang="zh-CN" sz="2400" dirty="0" smtClean="0">
                <a:solidFill>
                  <a:schemeClr val="tx1"/>
                </a:solidFill>
                <a:ea typeface="+mn-ea"/>
              </a:rPr>
              <a:t>4-6,4-7</a:t>
            </a:r>
            <a:r>
              <a:rPr lang="zh-CN" altLang="en-US" sz="2400" dirty="0" smtClean="0">
                <a:solidFill>
                  <a:schemeClr val="tx1"/>
                </a:solidFill>
                <a:ea typeface="+mn-ea"/>
              </a:rPr>
              <a:t>（</a:t>
            </a:r>
            <a:r>
              <a:rPr lang="zh-CN" altLang="en-US" sz="2400" dirty="0" smtClean="0">
                <a:ea typeface="+mn-ea"/>
              </a:rPr>
              <a:t>乘积、</a:t>
            </a:r>
            <a:r>
              <a:rPr lang="zh-CN" altLang="en-US" sz="2400" dirty="0" smtClean="0">
                <a:solidFill>
                  <a:schemeClr val="tx1"/>
                </a:solidFill>
                <a:ea typeface="+mn-ea"/>
              </a:rPr>
              <a:t>增广阵秩的性质）来证明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645521" y="3967252"/>
                <a:ext cx="32062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521" y="3967252"/>
                <a:ext cx="32062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5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640921" y="5192600"/>
                <a:ext cx="805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21" y="5192600"/>
                <a:ext cx="80541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034366" y="5192600"/>
                <a:ext cx="11569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366" y="5192600"/>
                <a:ext cx="11569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632" r="-473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154941" y="5192600"/>
                <a:ext cx="3150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41" y="5192600"/>
                <a:ext cx="315079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63" r="-3101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94909" y="4990553"/>
                <a:ext cx="841192" cy="775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909" y="4990553"/>
                <a:ext cx="841192" cy="7754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851783" y="3967252"/>
                <a:ext cx="1566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83" y="3967252"/>
                <a:ext cx="156658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28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0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6" grpId="0"/>
      <p:bldP spid="12" grpId="0" animBg="1"/>
      <p:bldP spid="13" grpId="0"/>
      <p:bldP spid="14" grpId="0"/>
      <p:bldP spid="19" grpId="0"/>
      <p:bldP spid="20" grpId="0"/>
      <p:bldP spid="26" grpId="0"/>
      <p:bldP spid="2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2446" y="2286000"/>
            <a:ext cx="5675858" cy="4022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400" dirty="0" smtClean="0"/>
              <a:t> 分块阵秩的性质</a:t>
            </a:r>
            <a:endParaRPr lang="en-US" altLang="zh-CN" sz="3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400" dirty="0" smtClean="0"/>
              <a:t> 矩阵乘积的秩</a:t>
            </a:r>
            <a:endParaRPr lang="en-US" altLang="zh-CN" sz="3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400" dirty="0" smtClean="0"/>
              <a:t>  增广阵的秩</a:t>
            </a:r>
            <a:endParaRPr lang="en-US" altLang="zh-CN" sz="3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400" dirty="0" smtClean="0"/>
              <a:t>  矩阵和的秩</a:t>
            </a:r>
            <a:endParaRPr lang="zh-CN" altLang="en-US" sz="3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矩阵秩的性质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31640" y="1988840"/>
            <a:ext cx="6840760" cy="44644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16200000" flipH="1">
            <a:off x="4951096" y="3525546"/>
            <a:ext cx="224262" cy="5040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35" y="3881331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364088" y="3286284"/>
                <a:ext cx="304416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     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0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&lt;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286284"/>
                <a:ext cx="3044167" cy="9825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3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05807" y="1571846"/>
                <a:ext cx="82362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中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非奇异子阵的最高阶数（即非零子式的最高阶数）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07" y="1571846"/>
                <a:ext cx="823622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147" t="-25000" r="-125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37112"/>
            <a:ext cx="2384575" cy="2420888"/>
          </a:xfrm>
          <a:prstGeom prst="rect">
            <a:avLst/>
          </a:prstGeom>
        </p:spPr>
      </p:pic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312605" y="753671"/>
            <a:ext cx="8782757" cy="2687118"/>
            <a:chOff x="368506" y="1518098"/>
            <a:chExt cx="7960724" cy="2378947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6" y="1922233"/>
              <a:ext cx="7960724" cy="197481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35820" y="1518098"/>
              <a:ext cx="2171877" cy="57311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4-6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29974" y="2050045"/>
                <a:ext cx="3544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称为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的秩，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74" y="2050045"/>
                <a:ext cx="354404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336" t="-22951" r="-395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20874" y="2796558"/>
                <a:ext cx="48618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为零阵时，规定的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.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74" y="2796558"/>
                <a:ext cx="486184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09" t="-30000" r="-275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516454" y="4609839"/>
            <a:ext cx="2532296" cy="1068321"/>
            <a:chOff x="516454" y="4609839"/>
            <a:chExt cx="2532296" cy="1068321"/>
          </a:xfrm>
        </p:grpSpPr>
        <p:sp>
          <p:nvSpPr>
            <p:cNvPr id="26" name="圆角矩形 25"/>
            <p:cNvSpPr/>
            <p:nvPr/>
          </p:nvSpPr>
          <p:spPr>
            <a:xfrm rot="5400000">
              <a:off x="1800467" y="4963980"/>
              <a:ext cx="1068321" cy="36003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 rot="5400000">
              <a:off x="909239" y="4963980"/>
              <a:ext cx="1068321" cy="36003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516454" y="4647407"/>
                  <a:ext cx="2532296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54" y="4647407"/>
                  <a:ext cx="2532296" cy="9766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112294" y="4647407"/>
                  <a:ext cx="1933543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294" y="4647407"/>
                  <a:ext cx="1933543" cy="9766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340853" y="4354788"/>
                <a:ext cx="1704184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53" y="4354788"/>
                <a:ext cx="1704184" cy="6572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211960" y="5049671"/>
                <a:ext cx="28451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阶非奇异子阵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5049671"/>
                <a:ext cx="284513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638" t="-22951" r="-5996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567805" y="6063393"/>
                <a:ext cx="1244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=2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805" y="6063393"/>
                <a:ext cx="12440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941" r="-588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13040" y="5500750"/>
                <a:ext cx="41857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不难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验证任意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三阶</a:t>
                </a:r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子阵式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奇异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40" y="5500750"/>
                <a:ext cx="4185761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164" t="-9211" r="-160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2962508" y="4752239"/>
            <a:ext cx="974233" cy="462269"/>
            <a:chOff x="3772220" y="5401867"/>
            <a:chExt cx="974233" cy="462269"/>
          </a:xfrm>
        </p:grpSpPr>
        <p:sp>
          <p:nvSpPr>
            <p:cNvPr id="34" name="右大括号 33"/>
            <p:cNvSpPr/>
            <p:nvPr/>
          </p:nvSpPr>
          <p:spPr>
            <a:xfrm>
              <a:off x="3772220" y="5401867"/>
              <a:ext cx="257107" cy="462269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061650" y="543767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1,2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行</a:t>
              </a:r>
              <a:endParaRPr lang="zh-CN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43399" y="3882363"/>
            <a:ext cx="978344" cy="713261"/>
            <a:chOff x="2193122" y="4571835"/>
            <a:chExt cx="978344" cy="713261"/>
          </a:xfrm>
        </p:grpSpPr>
        <p:sp>
          <p:nvSpPr>
            <p:cNvPr id="37" name="右大括号 36"/>
            <p:cNvSpPr/>
            <p:nvPr/>
          </p:nvSpPr>
          <p:spPr>
            <a:xfrm rot="16200000">
              <a:off x="2493197" y="4641093"/>
              <a:ext cx="343928" cy="944077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294171" y="4571835"/>
              <a:ext cx="877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1,3</a:t>
              </a:r>
              <a:r>
                <a:rPr lang="zh-CN" altLang="en-US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列</a:t>
              </a:r>
              <a:endParaRPr lang="zh-CN" altLang="en-US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85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 animBg="1"/>
      <p:bldP spid="15" grpId="0" animBg="1"/>
      <p:bldP spid="29" grpId="0" animBg="1"/>
      <p:bldP spid="30" grpId="0" animBg="1"/>
      <p:bldP spid="33" grpId="0" animBg="1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631347" y="1451089"/>
                <a:ext cx="61785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称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满秩阵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47" y="1451089"/>
                <a:ext cx="617855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060" t="-22951" r="-227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966139" y="753176"/>
            <a:ext cx="7643770" cy="1286289"/>
            <a:chOff x="368508" y="1624567"/>
            <a:chExt cx="6928342" cy="1138771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4"/>
              <a:ext cx="6928342" cy="841104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4-7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68741" y="5297684"/>
            <a:ext cx="13689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a typeface="+mn-ea"/>
              </a:rPr>
              <a:t>由</a:t>
            </a:r>
            <a:r>
              <a:rPr lang="zh-CN" altLang="en-US" sz="2400" dirty="0" smtClean="0">
                <a:solidFill>
                  <a:schemeClr val="tx1"/>
                </a:solidFill>
                <a:ea typeface="+mn-ea"/>
              </a:rPr>
              <a:t>引理</a:t>
            </a:r>
            <a:r>
              <a:rPr lang="en-US" altLang="zh-CN" sz="2400" dirty="0" smtClean="0">
                <a:solidFill>
                  <a:schemeClr val="tx1"/>
                </a:solidFill>
                <a:ea typeface="+mn-ea"/>
              </a:rPr>
              <a:t>4-1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843808" y="3019989"/>
                <a:ext cx="41063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最大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  <a:ea typeface="+mn-ea"/>
                        </a:rPr>
                        <m:t>非奇异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子阵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  <a:ea typeface="+mn-ea"/>
                        </a:rPr>
                        <m:t>记为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自身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019989"/>
                <a:ext cx="4106356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3922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987824" y="3337396"/>
                <a:ext cx="1856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337396"/>
                <a:ext cx="185667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23528" y="2404890"/>
                <a:ext cx="2428274" cy="3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阶方阵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04890"/>
                <a:ext cx="2428274" cy="375469"/>
              </a:xfrm>
              <a:prstGeom prst="rect">
                <a:avLst/>
              </a:prstGeom>
              <a:blipFill rotWithShape="0">
                <a:blip r:embed="rId6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737339" y="2974555"/>
                <a:ext cx="1648812" cy="3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39" y="2974555"/>
                <a:ext cx="1648812" cy="375469"/>
              </a:xfrm>
              <a:prstGeom prst="rect">
                <a:avLst/>
              </a:prstGeom>
              <a:blipFill rotWithShape="0"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884679" y="3749679"/>
                <a:ext cx="1856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79" y="3749679"/>
                <a:ext cx="1856673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669583" y="5751948"/>
                <a:ext cx="2907099" cy="3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列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向量线性无关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583" y="5751948"/>
                <a:ext cx="2907099" cy="375469"/>
              </a:xfrm>
              <a:prstGeom prst="rect">
                <a:avLst/>
              </a:prstGeom>
              <a:blipFill rotWithShape="0">
                <a:blip r:embed="rId9"/>
                <a:stretch>
                  <a:fillRect l="-2935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171553" y="5751440"/>
                <a:ext cx="1648812" cy="3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553" y="5751440"/>
                <a:ext cx="1648812" cy="375469"/>
              </a:xfrm>
              <a:prstGeom prst="rect">
                <a:avLst/>
              </a:prstGeom>
              <a:blipFill rotWithShape="0">
                <a:blip r:embed="rId10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911847" y="4457432"/>
            <a:ext cx="10735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  <a:ea typeface="+mn-ea"/>
              </a:rPr>
              <a:t>满秩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02200" y="4457432"/>
            <a:ext cx="100775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  <a:ea typeface="+mn-ea"/>
              </a:rPr>
              <a:t>可逆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80696" y="4457432"/>
            <a:ext cx="16078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非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奇异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6" name="左右箭头 5"/>
          <p:cNvSpPr/>
          <p:nvPr/>
        </p:nvSpPr>
        <p:spPr>
          <a:xfrm>
            <a:off x="1843574" y="4530918"/>
            <a:ext cx="858032" cy="3167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右箭头 36"/>
          <p:cNvSpPr/>
          <p:nvPr/>
        </p:nvSpPr>
        <p:spPr>
          <a:xfrm>
            <a:off x="3672942" y="4528376"/>
            <a:ext cx="858032" cy="3167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679218" y="6211841"/>
                <a:ext cx="29070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行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向量线性无关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218" y="6211841"/>
                <a:ext cx="290709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941" t="-22951" r="-21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181188" y="6211333"/>
                <a:ext cx="1648812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88" y="6211333"/>
                <a:ext cx="1648812" cy="416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650842" y="6232020"/>
                <a:ext cx="16488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2" y="6232020"/>
                <a:ext cx="164881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593" r="-3333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09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 animBg="1"/>
      <p:bldP spid="13" grpId="0"/>
      <p:bldP spid="22" grpId="0"/>
      <p:bldP spid="28" grpId="0" animBg="1"/>
      <p:bldP spid="29" grpId="0" animBg="1"/>
      <p:bldP spid="30" grpId="0"/>
      <p:bldP spid="31" grpId="0" animBg="1"/>
      <p:bldP spid="33" grpId="0" animBg="1"/>
      <p:bldP spid="34" grpId="0"/>
      <p:bldP spid="35" grpId="0"/>
      <p:bldP spid="36" grpId="0"/>
      <p:bldP spid="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475656" y="1916832"/>
                <a:ext cx="5911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方阵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则下列命题互为充要条件：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6832"/>
                <a:ext cx="591187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093" t="-22951" r="-216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882456" y="1218918"/>
            <a:ext cx="7643770" cy="4514338"/>
            <a:chOff x="368508" y="1624567"/>
            <a:chExt cx="6928342" cy="4060363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368508" y="1922233"/>
              <a:ext cx="6928342" cy="3762697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4-9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504465" y="2440667"/>
                <a:ext cx="2365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满秩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65" y="2440667"/>
                <a:ext cx="236500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990" t="-24590" r="-489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505544" y="2961559"/>
                <a:ext cx="16126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非奇异</m:t>
                    </m:r>
                  </m:oMath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44" y="2961559"/>
                <a:ext cx="16126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698" t="-26667" r="-792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522857" y="3467574"/>
                <a:ext cx="13048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可逆</m:t>
                    </m:r>
                  </m:oMath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57" y="3467574"/>
                <a:ext cx="130484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486" t="-26667" r="-934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22857" y="3973589"/>
                <a:ext cx="4382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列（行）向量组线性无关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57" y="3973589"/>
                <a:ext cx="438261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312" t="-30000" r="-3199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522857" y="4479604"/>
                <a:ext cx="2663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仅有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零解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57" y="4479604"/>
                <a:ext cx="266329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094" t="-30000" r="-572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550795" y="4976079"/>
                <a:ext cx="273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(6)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 有唯一解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95" y="4976079"/>
                <a:ext cx="273414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682" t="-27869" r="-579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3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6" grpId="0"/>
      <p:bldP spid="35" grpId="0"/>
      <p:bldP spid="13" grpId="0"/>
      <p:bldP spid="14" grpId="0"/>
      <p:bldP spid="15" grpId="0"/>
      <p:bldP spid="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74647" y="1251067"/>
                <a:ext cx="751265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降秩阵：</a:t>
                </a:r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称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降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秩阵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47" y="1251067"/>
                <a:ext cx="751265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435" t="-22951" r="-487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403648" y="2189728"/>
                <a:ext cx="5911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方阵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则下列命题互为充要条件：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189728"/>
                <a:ext cx="591187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093" t="-22951" r="-216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432457" y="2713563"/>
                <a:ext cx="26727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降秩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阵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457" y="2713563"/>
                <a:ext cx="267278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078" t="-24590" r="-4795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433536" y="3234455"/>
                <a:ext cx="13048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奇异</m:t>
                    </m:r>
                  </m:oMath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36" y="3234455"/>
                <a:ext cx="130484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019" t="-26667" r="-1074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450849" y="3740470"/>
                <a:ext cx="16126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不可逆</m:t>
                    </m:r>
                  </m:oMath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49" y="3740470"/>
                <a:ext cx="16126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321" t="-26667" r="-717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1450849" y="4246485"/>
                <a:ext cx="4382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列（行）向量组线性相关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49" y="4246485"/>
                <a:ext cx="438261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172" t="-30000" r="-3199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450849" y="4752500"/>
                <a:ext cx="2663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非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零解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49" y="4752500"/>
                <a:ext cx="266329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865" t="-30000" r="-572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98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7" grpId="0"/>
      <p:bldP spid="41" grpId="0"/>
      <p:bldP spid="42" grpId="0"/>
      <p:bldP spid="43" grpId="0"/>
      <p:bldP spid="44" grpId="0"/>
      <p:bldP spid="4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4067944" y="2204864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475656" y="3501008"/>
            <a:ext cx="6336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88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4-2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8,  10</a:t>
            </a:r>
          </a:p>
        </p:txBody>
      </p:sp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2771800" y="4221088"/>
            <a:ext cx="318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提高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4-2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73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6707" y="506265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+mn-ea"/>
              </a:rPr>
              <a:t>习</a:t>
            </a: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题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5-2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74026" y="1124744"/>
                <a:ext cx="705678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分别为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矩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阵</m:t>
                    </m:r>
                  </m:oMath>
                </a14:m>
                <a:r>
                  <a:rPr lang="en-US" altLang="zh-CN" sz="2400" b="0" dirty="0" smtClean="0">
                    <a:ea typeface="+mj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𝐴𝐵</m:t>
                    </m:r>
                  </m:oMath>
                </a14:m>
                <a:r>
                  <a:rPr lang="zh-CN" altLang="en-US" sz="2400" dirty="0" smtClean="0">
                    <a:ea typeface="+mj-ea"/>
                  </a:rPr>
                  <a:t>可逆</a:t>
                </a:r>
                <a:r>
                  <a:rPr lang="en-US" altLang="zh-CN" sz="2400" dirty="0" smtClean="0">
                    <a:ea typeface="+mj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ea typeface="+mj-ea"/>
                  </a:rPr>
                  <a:t>   </a:t>
                </a:r>
                <a:r>
                  <a:rPr lang="zh-CN" altLang="en-US" sz="2400" b="0" dirty="0" smtClean="0">
                    <a:ea typeface="+mj-ea"/>
                  </a:rPr>
                  <a:t>证明</a:t>
                </a:r>
                <a:r>
                  <a:rPr lang="en-US" altLang="zh-CN" sz="2400" b="0" dirty="0" smtClean="0">
                    <a:ea typeface="+mj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相关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无关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 </a:t>
                </a:r>
                <a:r>
                  <a:rPr lang="en-US" altLang="zh-CN" sz="2400" b="0" dirty="0" smtClean="0">
                    <a:ea typeface="+mj-ea"/>
                  </a:rPr>
                  <a:t>.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26" y="1124744"/>
                <a:ext cx="7056784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2679" t="-14050" b="-24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609132" y="2204982"/>
                <a:ext cx="25922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𝐴𝐵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132" y="2204982"/>
                <a:ext cx="25922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804629" y="2158815"/>
                <a:ext cx="34277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证明：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29" y="2158815"/>
                <a:ext cx="342779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331640" y="3234183"/>
                <a:ext cx="27484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234183"/>
                <a:ext cx="2748445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222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232427" y="2216094"/>
                <a:ext cx="128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由</m:t>
                      </m:r>
                      <m:r>
                        <a:rPr lang="zh-CN" alt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引理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𝟓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427" y="2216094"/>
                <a:ext cx="128753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67544" y="2915887"/>
                <a:ext cx="1200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由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性质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𝟓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+mj-ea"/>
                  </a:rPr>
                  <a:t>6</a:t>
                </a:r>
                <a:endParaRPr lang="en-US" altLang="zh-CN" b="1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15887"/>
                <a:ext cx="120097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15" t="-6557" r="-355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323383" y="3877357"/>
                <a:ext cx="27484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83" y="3877357"/>
                <a:ext cx="2748445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44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987824" y="2908586"/>
                <a:ext cx="351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b="1" dirty="0">
                    <a:solidFill>
                      <a:srgbClr val="FF0000"/>
                    </a:solidFill>
                    <a:ea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基本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性质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func>
                      <m:func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a:rPr lang="en-US" altLang="zh-CN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𝐦𝐢𝐧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{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  <m:r>
                          <m:rPr>
                            <m:lit/>
                          </m:r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908586"/>
                <a:ext cx="351012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42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852355" y="3911174"/>
                <a:ext cx="2553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55" y="3911174"/>
                <a:ext cx="255313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852355" y="3212536"/>
                <a:ext cx="2553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55" y="3212536"/>
                <a:ext cx="2553135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297078" y="4609848"/>
                <a:ext cx="29018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78" y="4609848"/>
                <a:ext cx="2901820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939802" y="3229631"/>
                <a:ext cx="255313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02" y="3229631"/>
                <a:ext cx="2553135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6492937" y="1494076"/>
            <a:ext cx="86409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833089" y="5201986"/>
                <a:ext cx="11067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89" y="5201986"/>
                <a:ext cx="1106713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970983" y="5618879"/>
                <a:ext cx="2116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)≤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83" y="5618879"/>
                <a:ext cx="2116157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731515" y="4425182"/>
                <a:ext cx="128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由</m:t>
                      </m:r>
                      <m:r>
                        <a:rPr lang="zh-CN" alt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引理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𝟓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515" y="4425182"/>
                <a:ext cx="1287532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725294" y="4656014"/>
                <a:ext cx="43290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满秩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无关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 </a:t>
                </a:r>
                <a:r>
                  <a:rPr lang="en-US" altLang="zh-CN" sz="2400" b="0" dirty="0" smtClean="0">
                    <a:ea typeface="+mj-ea"/>
                  </a:rPr>
                  <a:t>.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94" y="4656014"/>
                <a:ext cx="432909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394" t="-28333" r="-2113" b="-4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3912592" y="5199153"/>
            <a:ext cx="783280" cy="914400"/>
            <a:chOff x="3884913" y="5339506"/>
            <a:chExt cx="783280" cy="914400"/>
          </a:xfrm>
        </p:grpSpPr>
        <p:sp>
          <p:nvSpPr>
            <p:cNvPr id="8" name="右大括号 7"/>
            <p:cNvSpPr/>
            <p:nvPr/>
          </p:nvSpPr>
          <p:spPr>
            <a:xfrm>
              <a:off x="3884913" y="5339506"/>
              <a:ext cx="346543" cy="91440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4082369" y="5697468"/>
              <a:ext cx="585824" cy="233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718780" y="5388046"/>
                <a:ext cx="2116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80" y="5388046"/>
                <a:ext cx="2116157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547239" y="6247274"/>
                <a:ext cx="128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由</m:t>
                      </m:r>
                      <m:r>
                        <a:rPr lang="zh-CN" alt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引理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𝟓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39" y="6247274"/>
                <a:ext cx="1287532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827064" y="6247274"/>
                <a:ext cx="47391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列</m:t>
                    </m:r>
                    <m:r>
                      <a:rPr lang="zh-CN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不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满秩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  <m:r>
                      <a:rPr lang="zh-CN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相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关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 </a:t>
                </a:r>
                <a:r>
                  <a:rPr lang="en-US" altLang="zh-CN" sz="2400" b="0" dirty="0" smtClean="0">
                    <a:ea typeface="+mj-ea"/>
                  </a:rPr>
                  <a:t>.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64" y="6247274"/>
                <a:ext cx="4739182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2317" t="-28333" b="-4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8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6" grpId="0" animBg="1"/>
      <p:bldP spid="39" grpId="0" animBg="1"/>
      <p:bldP spid="21" grpId="0"/>
      <p:bldP spid="22" grpId="0"/>
      <p:bldP spid="23" grpId="0" animBg="1"/>
      <p:bldP spid="25" grpId="0"/>
      <p:bldP spid="26" grpId="0" animBg="1"/>
      <p:bldP spid="27" grpId="0" animBg="1"/>
      <p:bldP spid="28" grpId="0" animBg="1"/>
      <p:bldP spid="31" grpId="0" animBg="1"/>
      <p:bldP spid="34" grpId="0" animBg="1"/>
      <p:bldP spid="36" grpId="0" animBg="1"/>
      <p:bldP spid="37" grpId="0"/>
      <p:bldP spid="42" grpId="0"/>
      <p:bldP spid="43" grpId="0" animBg="1"/>
      <p:bldP spid="44" grpId="0"/>
      <p:bldP spid="4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6707" y="506265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+mn-ea"/>
              </a:rPr>
              <a:t>习</a:t>
            </a: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题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5-2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74026" y="1124744"/>
                <a:ext cx="505010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方阵</m:t>
                    </m:r>
                  </m:oMath>
                </a14:m>
                <a:r>
                  <a:rPr lang="en-US" altLang="zh-CN" sz="2400" b="0" dirty="0" smtClean="0">
                    <a:ea typeface="+mj-ea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−6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</m:oMath>
                </a14:m>
                <a:endParaRPr lang="en-US" altLang="zh-CN" sz="2400" b="0" dirty="0" smtClean="0">
                  <a:ea typeface="+mj-ea"/>
                </a:endParaRPr>
              </a:p>
              <a:p>
                <a:r>
                  <a:rPr lang="zh-CN" altLang="en-US" sz="2400" b="0" dirty="0" smtClean="0">
                    <a:ea typeface="+mj-ea"/>
                  </a:rPr>
                  <a:t>证明</a:t>
                </a:r>
                <a:r>
                  <a:rPr lang="en-US" altLang="zh-CN" sz="2400" b="0" dirty="0" smtClean="0">
                    <a:ea typeface="+mj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+3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𝐸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−2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𝐸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en-US" altLang="zh-CN" sz="2400" b="0" dirty="0" smtClean="0">
                    <a:ea typeface="+mj-ea"/>
                  </a:rPr>
                  <a:t>.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26" y="1124744"/>
                <a:ext cx="5050102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3744" t="-14050" b="-24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423773" y="2280301"/>
                <a:ext cx="6238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证明：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73" y="2280301"/>
                <a:ext cx="623824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67544" y="2915887"/>
                <a:ext cx="1200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由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性质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𝟓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+mj-ea"/>
                  </a:rPr>
                  <a:t>6</a:t>
                </a:r>
                <a:endParaRPr lang="en-US" altLang="zh-CN" b="1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15887"/>
                <a:ext cx="120097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15" t="-6557" r="-355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098640" y="4120885"/>
                <a:ext cx="1348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由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性质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𝟓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+mj-ea"/>
                  </a:rPr>
                  <a:t>8</a:t>
                </a:r>
                <a:endParaRPr lang="en-US" altLang="zh-CN" b="1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40" y="4120885"/>
                <a:ext cx="134844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50" t="-8197" r="-315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5765628" y="3534238"/>
            <a:ext cx="783280" cy="1622953"/>
            <a:chOff x="3884913" y="5339506"/>
            <a:chExt cx="783280" cy="914400"/>
          </a:xfrm>
        </p:grpSpPr>
        <p:sp>
          <p:nvSpPr>
            <p:cNvPr id="8" name="右大括号 7"/>
            <p:cNvSpPr/>
            <p:nvPr/>
          </p:nvSpPr>
          <p:spPr>
            <a:xfrm>
              <a:off x="3884913" y="5339506"/>
              <a:ext cx="346543" cy="91440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4082369" y="5697468"/>
              <a:ext cx="585824" cy="233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75025" y="3328069"/>
                <a:ext cx="44491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25" y="3328069"/>
                <a:ext cx="444910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90842" y="4086234"/>
                <a:ext cx="37990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2" y="4086234"/>
                <a:ext cx="3799052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47967" y="4876437"/>
                <a:ext cx="50956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7" y="4876437"/>
                <a:ext cx="5095690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250074" y="5643475"/>
                <a:ext cx="39115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74" y="5643475"/>
                <a:ext cx="3911520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2" grpId="0"/>
      <p:bldP spid="37" grpId="0"/>
      <p:bldP spid="6" grpId="0"/>
      <p:bldP spid="32" grpId="0"/>
      <p:bldP spid="33" grpId="0"/>
      <p:bldP spid="3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6707" y="506265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+mn-ea"/>
              </a:rPr>
              <a:t>提高</a:t>
            </a: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题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5-2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39552" y="1126242"/>
                <a:ext cx="8712919" cy="844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b="0" dirty="0" smtClean="0">
                    <a:ea typeface="+mj-ea"/>
                  </a:rPr>
                  <a:t>的秩为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，证明</a:t>
                </a:r>
                <a:r>
                  <a:rPr lang="en-US" altLang="zh-CN" sz="2400" b="0" dirty="0" smtClean="0">
                    <a:ea typeface="+mj-ea"/>
                  </a:rPr>
                  <a:t>: </a:t>
                </a:r>
                <a:r>
                  <a:rPr lang="zh-CN" altLang="en-US" sz="2400" b="0" dirty="0" smtClean="0">
                    <a:ea typeface="+mj-ea"/>
                  </a:rPr>
                  <a:t>存在秩为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的矩阵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 smtClean="0">
                  <a:ea typeface="+mj-ea"/>
                </a:endParaRPr>
              </a:p>
              <a:p>
                <a:r>
                  <a:rPr lang="zh-CN" altLang="en-US" sz="2400" b="0" dirty="0" smtClean="0">
                    <a:ea typeface="+mj-ea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𝐵𝐶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 </a:t>
                </a:r>
                <a:r>
                  <a:rPr lang="en-US" altLang="zh-CN" sz="2400" b="0" dirty="0" smtClean="0">
                    <a:ea typeface="+mj-ea"/>
                  </a:rPr>
                  <a:t>.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6242"/>
                <a:ext cx="8712919" cy="844911"/>
              </a:xfrm>
              <a:prstGeom prst="rect">
                <a:avLst/>
              </a:prstGeom>
              <a:blipFill rotWithShape="0">
                <a:blip r:embed="rId2"/>
                <a:stretch>
                  <a:fillRect l="-2169" t="-8696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3792161" y="2241502"/>
                <a:ext cx="25922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j-ea"/>
                        </a:rPr>
                        <m:t>存在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𝑚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阶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j-ea"/>
                        </a:rPr>
                        <m:t>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阶可逆阵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使得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161" y="2241502"/>
                <a:ext cx="25922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412" t="-6667" r="-59529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736707" y="2180886"/>
                <a:ext cx="3031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：由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性质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5-4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可得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7" y="2180886"/>
                <a:ext cx="303159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07" t="-10667" r="-2012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96220" y="2870475"/>
                <a:ext cx="2986523" cy="799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𝑃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𝑂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20" y="2870475"/>
                <a:ext cx="2986523" cy="7997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660232" y="2881183"/>
                <a:ext cx="1762854" cy="778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881183"/>
                <a:ext cx="1762854" cy="7782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158707" y="3010803"/>
                <a:ext cx="23358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07" y="3010803"/>
                <a:ext cx="233583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91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287818" y="4150201"/>
                <a:ext cx="4162806" cy="778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18" y="4150201"/>
                <a:ext cx="4162806" cy="77829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326623" y="4163588"/>
                <a:ext cx="2325572" cy="778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23" y="4163588"/>
                <a:ext cx="2325572" cy="77829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452320" y="4308513"/>
                <a:ext cx="11826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308513"/>
                <a:ext cx="1182631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1798664" y="4759460"/>
            <a:ext cx="1837231" cy="446030"/>
            <a:chOff x="1798664" y="4759460"/>
            <a:chExt cx="1906945" cy="446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798664" y="4928491"/>
                  <a:ext cx="19069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列向量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组</m:t>
                        </m:r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线性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无关</m:t>
                        </m:r>
                      </m:oMath>
                    </m:oMathPara>
                  </a14:m>
                  <a:endParaRPr lang="en-US" altLang="zh-CN" b="1" dirty="0" smtClean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8664" y="4928491"/>
                  <a:ext cx="190694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316" t="-4348" r="-5980" b="-282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大括号 8"/>
            <p:cNvSpPr/>
            <p:nvPr/>
          </p:nvSpPr>
          <p:spPr>
            <a:xfrm rot="5400000">
              <a:off x="2544924" y="4266256"/>
              <a:ext cx="146376" cy="1132784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019090" y="5278622"/>
                <a:ext cx="335619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由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定理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5-5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部分向量也线性无关</a:t>
                </a:r>
                <a:endParaRPr lang="en-US" altLang="zh-CN" b="1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90" y="5278622"/>
                <a:ext cx="33561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904" t="-26667" r="-2722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5878192" y="2642551"/>
            <a:ext cx="13722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885038" y="5738737"/>
                <a:ext cx="1762854" cy="778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38" y="5738737"/>
                <a:ext cx="1762854" cy="77829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483768" y="5821577"/>
            <a:ext cx="1929230" cy="715355"/>
            <a:chOff x="2969717" y="5836250"/>
            <a:chExt cx="1929230" cy="715355"/>
          </a:xfrm>
        </p:grpSpPr>
        <p:sp>
          <p:nvSpPr>
            <p:cNvPr id="16" name="右大括号 15"/>
            <p:cNvSpPr/>
            <p:nvPr/>
          </p:nvSpPr>
          <p:spPr>
            <a:xfrm>
              <a:off x="2969717" y="5836250"/>
              <a:ext cx="155448" cy="715355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185717" y="6043748"/>
              <a:ext cx="1713230" cy="2857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ea typeface="+mj-ea"/>
                </a:rPr>
                <a:t>行向量线性无关</a:t>
              </a:r>
              <a:endParaRPr lang="en-US" altLang="zh-CN" b="1" dirty="0" smtClean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717705" y="6352204"/>
                <a:ext cx="335619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由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定理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5-5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部分向量也线性无关</a:t>
                </a:r>
                <a:endParaRPr lang="en-US" altLang="zh-CN" b="1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05" y="6352204"/>
                <a:ext cx="335619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091" t="-26667" r="-2727" b="-5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148064" y="5575188"/>
                <a:ext cx="36521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可得结论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575188"/>
                <a:ext cx="3652154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500" t="-10667" r="-150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18332" y="5225382"/>
                <a:ext cx="2666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由</m:t>
                      </m:r>
                      <m:r>
                        <a:rPr lang="zh-CN" alt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引理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𝟓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32" y="5225382"/>
                <a:ext cx="2666051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918143" y="6300831"/>
                <a:ext cx="2675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由</m:t>
                      </m:r>
                      <m:r>
                        <a:rPr lang="zh-CN" alt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引理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𝟓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43" y="6300831"/>
                <a:ext cx="2675669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8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6" grpId="0" animBg="1"/>
      <p:bldP spid="13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7" grpId="0" animBg="1"/>
      <p:bldP spid="38" grpId="0" animBg="1"/>
      <p:bldP spid="7" grpId="0"/>
      <p:bldP spid="3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043608" y="1124744"/>
                <a:ext cx="4162806" cy="778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124744"/>
                <a:ext cx="4162806" cy="7782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082413" y="1138131"/>
                <a:ext cx="2325572" cy="778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413" y="1138131"/>
                <a:ext cx="2325572" cy="7782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208110" y="1283056"/>
                <a:ext cx="11826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110" y="1283056"/>
                <a:ext cx="118263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1554454" y="1734003"/>
            <a:ext cx="1837231" cy="446030"/>
            <a:chOff x="1798664" y="4759460"/>
            <a:chExt cx="1906945" cy="446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798664" y="4928491"/>
                  <a:ext cx="19069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列向量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组</m:t>
                        </m:r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线性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无关</m:t>
                        </m:r>
                      </m:oMath>
                    </m:oMathPara>
                  </a14:m>
                  <a:endParaRPr lang="en-US" altLang="zh-CN" b="1" dirty="0" smtClean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8664" y="4928491"/>
                  <a:ext cx="190694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316" t="-4348" r="-5980" b="-282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大括号 8"/>
            <p:cNvSpPr/>
            <p:nvPr/>
          </p:nvSpPr>
          <p:spPr>
            <a:xfrm rot="5400000">
              <a:off x="2544924" y="4266256"/>
              <a:ext cx="146376" cy="1132784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021450" y="2239550"/>
                <a:ext cx="335619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由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定理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5-5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部分向量也线性无关</a:t>
                </a:r>
                <a:endParaRPr lang="en-US" altLang="zh-CN" b="1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0" y="2239550"/>
                <a:ext cx="33561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091" t="-26087" r="-2727" b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1061212" y="3062508"/>
                <a:ext cx="1762854" cy="778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12" y="3062508"/>
                <a:ext cx="1762854" cy="77829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大括号 15"/>
          <p:cNvSpPr/>
          <p:nvPr/>
        </p:nvSpPr>
        <p:spPr>
          <a:xfrm>
            <a:off x="2659942" y="3145348"/>
            <a:ext cx="155448" cy="715355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875942" y="3352846"/>
            <a:ext cx="1713230" cy="28572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+mj-ea"/>
              </a:rPr>
              <a:t>行向量线性无关</a:t>
            </a:r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893879" y="3675975"/>
                <a:ext cx="335619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由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定理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5-5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部分向量也线性无关</a:t>
                </a:r>
                <a:endParaRPr lang="en-US" altLang="zh-CN" b="1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79" y="3675975"/>
                <a:ext cx="335619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091" t="-26667" r="-2727" b="-5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903854" y="2549731"/>
                <a:ext cx="36521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可得结论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854" y="2549731"/>
                <a:ext cx="3652154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500" t="-10526" r="-150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061212" y="4413775"/>
                <a:ext cx="20712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12" y="4413775"/>
                <a:ext cx="2071208" cy="461665"/>
              </a:xfrm>
              <a:prstGeom prst="rect">
                <a:avLst/>
              </a:prstGeom>
              <a:blipFill rotWithShape="0">
                <a:blip r:embed="rId16"/>
                <a:stretch>
                  <a:fillRect r="-294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604423" y="4413774"/>
                <a:ext cx="23911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23" y="4413774"/>
                <a:ext cx="2391104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/>
          <p:cNvGrpSpPr/>
          <p:nvPr/>
        </p:nvGrpSpPr>
        <p:grpSpPr>
          <a:xfrm>
            <a:off x="4369638" y="4868302"/>
            <a:ext cx="1837231" cy="446030"/>
            <a:chOff x="1798664" y="4759460"/>
            <a:chExt cx="1906945" cy="446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1798664" y="4928491"/>
                  <a:ext cx="19069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列向量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组</m:t>
                        </m:r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线性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无关</m:t>
                        </m:r>
                      </m:oMath>
                    </m:oMathPara>
                  </a14:m>
                  <a:endParaRPr lang="en-US" altLang="zh-CN" b="1" dirty="0" smtClean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8664" y="4928491"/>
                  <a:ext cx="190694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316" t="-4348" r="-5980" b="-282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右大括号 42"/>
            <p:cNvSpPr/>
            <p:nvPr/>
          </p:nvSpPr>
          <p:spPr>
            <a:xfrm rot="5400000">
              <a:off x="2544924" y="4266256"/>
              <a:ext cx="146376" cy="1132784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3836634" y="5373849"/>
                <a:ext cx="335619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由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定理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5-5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部分向量也线性无关</a:t>
                </a:r>
                <a:endParaRPr lang="en-US" altLang="zh-CN" b="1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4" y="5373849"/>
                <a:ext cx="335619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904" t="-26667" r="-2722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736707" y="506265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+mn-ea"/>
              </a:rPr>
              <a:t>提高</a:t>
            </a: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题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5-2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4278325" y="5680392"/>
                <a:ext cx="357649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由</m:t>
                      </m:r>
                      <m:r>
                        <a:rPr lang="zh-CN" alt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引理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𝟓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25" y="5680392"/>
                <a:ext cx="3576492" cy="374270"/>
              </a:xfrm>
              <a:prstGeom prst="rect">
                <a:avLst/>
              </a:prstGeom>
              <a:blipFill rotWithShape="0"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44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0" grpId="0"/>
      <p:bldP spid="44" grpId="0" animBg="1"/>
      <p:bldP spid="4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6707" y="506265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+mn-ea"/>
              </a:rPr>
              <a:t>提高</a:t>
            </a: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题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5-2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11560" y="1126245"/>
                <a:ext cx="871291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方阵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，证明</a:t>
                </a:r>
                <a:r>
                  <a:rPr lang="en-US" altLang="zh-CN" sz="2400" b="0" dirty="0" smtClean="0">
                    <a:ea typeface="+mj-ea"/>
                  </a:rPr>
                  <a:t>: </a:t>
                </a:r>
                <a:r>
                  <a:rPr lang="zh-CN" altLang="en-US" sz="2400" b="0" dirty="0" smtClean="0">
                    <a:ea typeface="+mj-ea"/>
                  </a:rPr>
                  <a:t>存在可逆矩阵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和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幂等阵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使得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𝐵𝐶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 </a:t>
                </a:r>
                <a:r>
                  <a:rPr lang="en-US" altLang="zh-CN" sz="2400" b="0" dirty="0" smtClean="0">
                    <a:ea typeface="+mj-ea"/>
                  </a:rPr>
                  <a:t>.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26245"/>
                <a:ext cx="8712919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2098" t="-14050" b="-23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3792161" y="2241502"/>
                <a:ext cx="25922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j-ea"/>
                        </a:rPr>
                        <m:t>存在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阶可逆阵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使得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161" y="2241502"/>
                <a:ext cx="25922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412" t="-6667" r="-26118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736707" y="2180886"/>
                <a:ext cx="3031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：由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性质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5-4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可得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7" y="2180886"/>
                <a:ext cx="303159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07" t="-10667" r="-2012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87818" y="2925556"/>
                <a:ext cx="2449901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18" y="2925556"/>
                <a:ext cx="2449901" cy="749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22607" y="4212537"/>
                <a:ext cx="38454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𝐹𝑄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𝐹𝑄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𝐹𝑄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07" y="4212537"/>
                <a:ext cx="384541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644008" y="2858257"/>
                <a:ext cx="2817630" cy="82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858257"/>
                <a:ext cx="2817630" cy="8225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 flipV="1">
            <a:off x="2633420" y="3736220"/>
            <a:ext cx="1698847" cy="219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313998" y="5076633"/>
                <a:ext cx="20313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𝐹𝑄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98" y="5076633"/>
                <a:ext cx="203139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4805" t="-9211" r="-30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805618" y="4212537"/>
                <a:ext cx="16594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618" y="4212537"/>
                <a:ext cx="165949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225974" y="4205669"/>
                <a:ext cx="1504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𝐹𝑄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74" y="4205669"/>
                <a:ext cx="1504836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964889" y="2925556"/>
                <a:ext cx="2524409" cy="749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889" y="2925556"/>
                <a:ext cx="2524409" cy="7496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170555" y="3069537"/>
                <a:ext cx="1002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55" y="3069537"/>
                <a:ext cx="1002582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/>
          <p:cNvCxnSpPr/>
          <p:nvPr/>
        </p:nvCxnSpPr>
        <p:spPr>
          <a:xfrm flipV="1">
            <a:off x="1999925" y="3523473"/>
            <a:ext cx="533137" cy="11954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896761" y="5076633"/>
                <a:ext cx="23830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𝑃𝑄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可逆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61" y="5076633"/>
                <a:ext cx="2383088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3836" t="-10526" r="-127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6" grpId="0" animBg="1"/>
      <p:bldP spid="13" grpId="0" animBg="1"/>
      <p:bldP spid="14" grpId="0" animBg="1"/>
      <p:bldP spid="24" grpId="0" animBg="1"/>
      <p:bldP spid="38" grpId="0" animBg="1"/>
      <p:bldP spid="32" grpId="0" animBg="1"/>
      <p:bldP spid="33" grpId="0" animBg="1"/>
      <p:bldP spid="35" grpId="0" animBg="1"/>
      <p:bldP spid="39" grpId="0" animBg="1"/>
      <p:bldP spid="4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2324" y="4717392"/>
            <a:ext cx="4203472" cy="8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917" y="262451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2"/>
                <a:stretch>
                  <a:fillRect b="-1465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5" r="-244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blipFill rotWithShape="0">
                <a:blip r:embed="rId4" cstate="print"/>
                <a:stretch>
                  <a:fillRect l="-188722" t="-33702" r="-136090" b="-7348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1880" y="1533906"/>
            <a:ext cx="360035" cy="507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5933" y="40056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1423" y="999746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513" y="142465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0232" y="2991067"/>
            <a:ext cx="1225136" cy="680240"/>
            <a:chOff x="5692105" y="3822021"/>
            <a:chExt cx="1225136" cy="680240"/>
          </a:xfrm>
        </p:grpSpPr>
        <p:grpSp>
          <p:nvGrpSpPr>
            <p:cNvPr id="15" name="组合 14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3025672" y="4973296"/>
            <a:ext cx="232878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+mn-ea"/>
                          <a:ea typeface="+mn-ea"/>
                        </a:rPr>
                        <m:t>初等变换求逆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57" r="-595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7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7" grpId="0" animBg="1"/>
      <p:bldP spid="7" grpId="1" animBg="1"/>
      <p:bldP spid="8" grpId="0" animBg="1"/>
      <p:bldP spid="8" grpId="1" animBg="1"/>
      <p:bldP spid="12" grpId="0"/>
      <p:bldP spid="13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29073" y="995472"/>
            <a:ext cx="8627546" cy="11521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84889" y="1145844"/>
                <a:ext cx="82362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中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非奇异子阵的最高阶数（即非零子式的最高阶数）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9" y="1145844"/>
                <a:ext cx="823622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147" t="-24590" r="-1258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3711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809056" y="1624043"/>
                <a:ext cx="3544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称为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的秩，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56" y="1624043"/>
                <a:ext cx="354404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336" t="-22951" r="-395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769001" y="3004205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定义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解读：</a:t>
            </a:r>
            <a:endParaRPr lang="zh-CN" altLang="en-US" sz="24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90738" y="3467899"/>
                <a:ext cx="18158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38" y="3467899"/>
                <a:ext cx="181588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706620" y="3500251"/>
                <a:ext cx="34134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1.   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阶子阵非奇异</a:t>
                </a: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620" y="3500251"/>
                <a:ext cx="341343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57" t="-9211" r="-214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706619" y="3961916"/>
                <a:ext cx="4871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2.   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1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</a:t>
                </a:r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子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阵都是奇异的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619" y="3961916"/>
                <a:ext cx="487165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50" t="-13158" r="-100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044577" y="4358877"/>
                <a:ext cx="29753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即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1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阶子式为零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)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577" y="4358877"/>
                <a:ext cx="297530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636" t="-13158" r="-224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016265" y="5545399"/>
                <a:ext cx="50794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存在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阶子阵非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奇异，则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65" y="5545399"/>
                <a:ext cx="5079404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840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16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1" grpId="0" animBg="1"/>
      <p:bldP spid="31" grpId="0"/>
      <p:bldP spid="34" grpId="0"/>
      <p:bldP spid="35" grpId="0" animBg="1"/>
      <p:bldP spid="3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56" y="4677000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43158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7" y="236803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0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2324" y="4717392"/>
            <a:ext cx="4203472" cy="8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917" y="262451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2"/>
                <a:stretch>
                  <a:fillRect b="-1465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5" r="-244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blipFill rotWithShape="0">
                <a:blip r:embed="rId4" cstate="print"/>
                <a:stretch>
                  <a:fillRect l="-188722" t="-33702" r="-136090" b="-7348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1880" y="1533906"/>
            <a:ext cx="360035" cy="507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5933" y="40056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1423" y="999746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513" y="142465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0232" y="2991067"/>
            <a:ext cx="1225136" cy="680240"/>
            <a:chOff x="5692105" y="3822021"/>
            <a:chExt cx="1225136" cy="680240"/>
          </a:xfrm>
        </p:grpSpPr>
        <p:grpSp>
          <p:nvGrpSpPr>
            <p:cNvPr id="15" name="组合 14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2244583" y="4941168"/>
            <a:ext cx="45520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+mn-ea"/>
                          <a:ea typeface="+mn-ea"/>
                        </a:rPr>
                        <m:t>初等变换求逆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57" r="-595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8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7" grpId="0" animBg="1"/>
      <p:bldP spid="7" grpId="1" animBg="1"/>
      <p:bldP spid="8" grpId="0" animBg="1"/>
      <p:bldP spid="8" grpId="1" animBg="1"/>
      <p:bldP spid="12" grpId="0"/>
      <p:bldP spid="13" grpId="0" animBg="1"/>
      <p:bldP spid="1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56" y="4677000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37" y="539034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7" y="236803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数量积、向量积和混合积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418658"/>
                  </p:ext>
                </p:extLst>
              </p:nvPr>
            </p:nvGraphicFramePr>
            <p:xfrm>
              <a:off x="1524000" y="1397000"/>
              <a:ext cx="6576393" cy="3261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213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9213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192131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1232024">
                    <a:tc>
                      <a:txBody>
                        <a:bodyPr/>
                        <a:lstStyle/>
                        <a:p>
                          <a:r>
                            <a:rPr lang="zh-CN" altLang="en-US" b="1" i="0" dirty="0" smtClean="0">
                              <a:latin typeface="+mn-lt"/>
                            </a:rPr>
                            <a:t>向量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dirty="0" smtClean="0"/>
                            <a:t>平行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1" i="0" dirty="0" smtClean="0">
                              <a:latin typeface="+mn-lt"/>
                            </a:rPr>
                            <a:t>向量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dirty="0" smtClean="0"/>
                            <a:t>垂直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1" i="0" dirty="0" smtClean="0">
                              <a:latin typeface="+mn-lt"/>
                            </a:rPr>
                            <a:t>向量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dirty="0" smtClean="0"/>
                            <a:t>共面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232024">
                    <a:tc>
                      <a:txBody>
                        <a:bodyPr/>
                        <a:lstStyle/>
                        <a:p>
                          <a:pPr marL="342900" indent="-342900">
                            <a:buAutoNum type="arabicPeriod"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zh-CN" dirty="0" smtClean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dirty="0" smtClean="0"/>
                            <a:t>, </a:t>
                          </a:r>
                          <a:r>
                            <a:rPr lang="zh-CN" altLang="en-US" dirty="0" smtClean="0"/>
                            <a:t>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endParaRPr lang="en-US" altLang="zh-CN" dirty="0" smtClean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zh-CN" altLang="en-US" dirty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endParaRPr lang="zh-CN" altLang="en-US" dirty="0"/>
                        </a:p>
                        <a:p>
                          <a:pPr marL="342900" indent="-342900">
                            <a:buAutoNum type="arabicPeriod"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dirty="0" smtClean="0"/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acc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altLang="zh-CN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dirty="0" smtClean="0"/>
                            <a:t>垂直于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zh-CN" dirty="0" smtClean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005418658"/>
                  </p:ext>
                </p:extLst>
              </p:nvPr>
            </p:nvGraphicFramePr>
            <p:xfrm>
              <a:off x="1524000" y="1397000"/>
              <a:ext cx="6576393" cy="3261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2131"/>
                    <a:gridCol w="2192131"/>
                    <a:gridCol w="2192131"/>
                  </a:tblGrid>
                  <a:tr h="12320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6" t="-495" r="-200833" b="-1663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836" t="-495" r="-101393" b="-1663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78" t="-495" r="-1111" b="-166337"/>
                          </a:stretch>
                        </a:blipFill>
                      </a:tcPr>
                    </a:tc>
                  </a:tr>
                  <a:tr h="20299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6" t="-60778" r="-200833" b="-5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836" t="-60778" r="-101393" b="-5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78" t="-60778" r="-1111" b="-5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25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59632" y="710334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定义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解读：</a:t>
            </a:r>
            <a:endParaRPr lang="zh-CN" altLang="en-US" sz="24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39153" y="1185147"/>
                <a:ext cx="21621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53" y="1185147"/>
                <a:ext cx="216213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944" t="-394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197251" y="1206380"/>
                <a:ext cx="34134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1.   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存在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阶子阵非奇异</a:t>
                </a: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51" y="1206380"/>
                <a:ext cx="341343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57" t="-9211" r="-196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197250" y="1668045"/>
                <a:ext cx="4871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.   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1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</a:t>
                </a:r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子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阵都是奇异的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50" y="1668045"/>
                <a:ext cx="487165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0" t="-13333" r="-1375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535208" y="2065006"/>
                <a:ext cx="29753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即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1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阶子式为零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)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208" y="2065006"/>
                <a:ext cx="297530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844" t="-13333" r="-225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952038" y="3042154"/>
                <a:ext cx="49746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400" b="0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注意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：任意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阶子阵奇异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38" y="3042154"/>
                <a:ext cx="497463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59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55" y="5085184"/>
            <a:ext cx="2525266" cy="1686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411760" y="3660415"/>
                <a:ext cx="2487961" cy="1549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b="0" dirty="0" smtClean="0">
                  <a:latin typeface="Cambria Math" panose="02040503050406030204" pitchFamily="18" charset="0"/>
                  <a:ea typeface="+mn-ea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660415"/>
                <a:ext cx="2487961" cy="15493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 22"/>
          <p:cNvSpPr/>
          <p:nvPr/>
        </p:nvSpPr>
        <p:spPr>
          <a:xfrm rot="5400000">
            <a:off x="2638631" y="4080464"/>
            <a:ext cx="462680" cy="3403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圆角矩形标注 23"/>
              <p:cNvSpPr/>
              <p:nvPr/>
            </p:nvSpPr>
            <p:spPr>
              <a:xfrm>
                <a:off x="368970" y="4833828"/>
                <a:ext cx="1768406" cy="419364"/>
              </a:xfrm>
              <a:prstGeom prst="wedgeRoundRectCallout">
                <a:avLst>
                  <a:gd name="adj1" fmla="val 88804"/>
                  <a:gd name="adj2" fmla="val -14043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阶子阵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圆角矩形标注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70" y="4833828"/>
                <a:ext cx="1768406" cy="419364"/>
              </a:xfrm>
              <a:prstGeom prst="wedgeRoundRectCallout">
                <a:avLst>
                  <a:gd name="adj1" fmla="val 88804"/>
                  <a:gd name="adj2" fmla="val -140438"/>
                  <a:gd name="adj3" fmla="val 16667"/>
                </a:avLst>
              </a:prstGeom>
              <a:blipFill rotWithShape="0">
                <a:blip r:embed="rId10"/>
                <a:stretch>
                  <a:fillRect b="-740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圆角矩形 28"/>
          <p:cNvSpPr/>
          <p:nvPr/>
        </p:nvSpPr>
        <p:spPr>
          <a:xfrm rot="5400000">
            <a:off x="4255468" y="3894568"/>
            <a:ext cx="508615" cy="6745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圆角矩形标注 32"/>
              <p:cNvSpPr/>
              <p:nvPr/>
            </p:nvSpPr>
            <p:spPr>
              <a:xfrm>
                <a:off x="4632388" y="4813251"/>
                <a:ext cx="2027843" cy="419364"/>
              </a:xfrm>
              <a:prstGeom prst="wedgeRoundRectCallout">
                <a:avLst>
                  <a:gd name="adj1" fmla="val -57953"/>
                  <a:gd name="adj2" fmla="val -129215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子式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圆角矩形标注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88" y="4813251"/>
                <a:ext cx="2027843" cy="419364"/>
              </a:xfrm>
              <a:prstGeom prst="wedgeRoundRectCallout">
                <a:avLst>
                  <a:gd name="adj1" fmla="val -57953"/>
                  <a:gd name="adj2" fmla="val -129215"/>
                  <a:gd name="adj3" fmla="val 16667"/>
                </a:avLst>
              </a:prstGeom>
              <a:blipFill rotWithShape="0">
                <a:blip r:embed="rId11"/>
                <a:stretch>
                  <a:fillRect b="-8800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78730" y="5498971"/>
                <a:ext cx="2318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ea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b="1" dirty="0" smtClean="0">
                    <a:latin typeface="Cambria Math" panose="02040503050406030204" pitchFamily="18" charset="0"/>
                    <a:ea typeface="+mn-ea"/>
                  </a:rPr>
                  <a:t>1 </a:t>
                </a:r>
                <a:r>
                  <a:rPr lang="zh-CN" altLang="en-US" b="1" dirty="0" smtClean="0">
                    <a:latin typeface="Cambria Math" panose="02040503050406030204" pitchFamily="18" charset="0"/>
                    <a:ea typeface="+mn-ea"/>
                  </a:rPr>
                  <a:t>阶子式为零</a:t>
                </a:r>
                <a:endParaRPr lang="zh-CN" altLang="en-US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30" y="5498971"/>
                <a:ext cx="231852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105" t="-11475" r="-263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3146982" y="5585098"/>
            <a:ext cx="504056" cy="19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570355" y="5498971"/>
                <a:ext cx="2318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ea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b="1" dirty="0" smtClean="0">
                    <a:latin typeface="Cambria Math" panose="02040503050406030204" pitchFamily="18" charset="0"/>
                    <a:ea typeface="+mn-ea"/>
                  </a:rPr>
                  <a:t>2 </a:t>
                </a:r>
                <a:r>
                  <a:rPr lang="zh-CN" altLang="en-US" b="1" dirty="0" smtClean="0">
                    <a:latin typeface="Cambria Math" panose="02040503050406030204" pitchFamily="18" charset="0"/>
                    <a:ea typeface="+mn-ea"/>
                  </a:rPr>
                  <a:t>阶子式为零</a:t>
                </a:r>
                <a:endParaRPr lang="zh-CN" altLang="en-US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355" y="5498971"/>
                <a:ext cx="231852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368" t="-11475" r="-236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箭头 25"/>
          <p:cNvSpPr/>
          <p:nvPr/>
        </p:nvSpPr>
        <p:spPr>
          <a:xfrm>
            <a:off x="1729377" y="6023370"/>
            <a:ext cx="504056" cy="19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366580" y="5900847"/>
                <a:ext cx="668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⋯⋯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80" y="5900847"/>
                <a:ext cx="66877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575500" y="5934564"/>
                <a:ext cx="2412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ea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latin typeface="Cambria Math" panose="02040503050406030204" pitchFamily="18" charset="0"/>
                    <a:ea typeface="+mn-ea"/>
                  </a:rPr>
                  <a:t>阶子式为零</a:t>
                </a:r>
                <a:endParaRPr lang="zh-CN" altLang="en-US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00" y="5934564"/>
                <a:ext cx="241284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2278" t="-8333" r="-2025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箭头 31"/>
          <p:cNvSpPr/>
          <p:nvPr/>
        </p:nvSpPr>
        <p:spPr>
          <a:xfrm>
            <a:off x="1729377" y="6375515"/>
            <a:ext cx="504056" cy="19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157374" y="6037196"/>
            <a:ext cx="504056" cy="19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252671" y="6299722"/>
                <a:ext cx="973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|=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671" y="6299722"/>
                <a:ext cx="973343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9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0" grpId="0" animBg="1"/>
      <p:bldP spid="23" grpId="0" animBg="1"/>
      <p:bldP spid="24" grpId="0" animBg="1"/>
      <p:bldP spid="29" grpId="0" animBg="1"/>
      <p:bldP spid="33" grpId="0" animBg="1"/>
      <p:bldP spid="21" grpId="0" animBg="1"/>
      <p:bldP spid="6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7" grpId="0" animBg="1"/>
      <p:bldP spid="3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515" y="287215"/>
            <a:ext cx="5596874" cy="67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8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59632" y="710334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定义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解读：</a:t>
            </a:r>
            <a:endParaRPr lang="zh-CN" altLang="en-US" sz="24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39153" y="1185147"/>
                <a:ext cx="21621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53" y="1185147"/>
                <a:ext cx="216213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944" t="-394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197251" y="1206380"/>
                <a:ext cx="34134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.   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存在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阶子阵非奇异</a:t>
                </a: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51" y="1206380"/>
                <a:ext cx="341343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57" t="-9211" r="-232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197250" y="1668045"/>
                <a:ext cx="4871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2.   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任意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1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</a:t>
                </a:r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子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阵都是奇异的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50" y="1668045"/>
                <a:ext cx="487165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0" t="-13333" r="-1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535208" y="2065006"/>
                <a:ext cx="29753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即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1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阶子式为零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)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208" y="2065006"/>
                <a:ext cx="297530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844" t="-13333" r="-225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952038" y="3042154"/>
                <a:ext cx="4658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注意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：不是任意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阶子阵非奇异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38" y="3042154"/>
                <a:ext cx="465864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702" t="-9211" r="-170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1259632" y="4026021"/>
            <a:ext cx="92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反例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55" y="5085184"/>
            <a:ext cx="2525266" cy="1686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119231" y="3999376"/>
                <a:ext cx="2221634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231" y="3999376"/>
                <a:ext cx="2221634" cy="10689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490200" y="4303016"/>
                <a:ext cx="22857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显然，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)=2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200" y="4303016"/>
                <a:ext cx="2285754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26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 22"/>
          <p:cNvSpPr/>
          <p:nvPr/>
        </p:nvSpPr>
        <p:spPr>
          <a:xfrm rot="5400000">
            <a:off x="3009244" y="3954476"/>
            <a:ext cx="622353" cy="7749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标注 23"/>
          <p:cNvSpPr/>
          <p:nvPr/>
        </p:nvSpPr>
        <p:spPr>
          <a:xfrm>
            <a:off x="1067835" y="5068323"/>
            <a:ext cx="1768406" cy="419364"/>
          </a:xfrm>
          <a:prstGeom prst="wedgeRoundRectCallout">
            <a:avLst>
              <a:gd name="adj1" fmla="val 65992"/>
              <a:gd name="adj2" fmla="val -14685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阶非奇异子阵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 rot="5400000">
            <a:off x="3474287" y="4324846"/>
            <a:ext cx="622353" cy="7749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标注 32"/>
          <p:cNvSpPr/>
          <p:nvPr/>
        </p:nvSpPr>
        <p:spPr>
          <a:xfrm>
            <a:off x="3903821" y="5354196"/>
            <a:ext cx="1768406" cy="419364"/>
          </a:xfrm>
          <a:prstGeom prst="wedgeRoundRectCallout">
            <a:avLst>
              <a:gd name="adj1" fmla="val -57953"/>
              <a:gd name="adj2" fmla="val -12921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阶奇异子阵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220588" y="6094969"/>
                <a:ext cx="49746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400" b="0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注意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：任意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阶子阵奇异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8" y="6094969"/>
                <a:ext cx="4974632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59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88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7" grpId="0"/>
      <p:bldP spid="20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9" grpId="0" animBg="1"/>
      <p:bldP spid="33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16511</TotalTime>
  <Words>3709</Words>
  <Application>Microsoft Office PowerPoint</Application>
  <PresentationFormat>全屏显示(4:3)</PresentationFormat>
  <Paragraphs>882</Paragraphs>
  <Slides>85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6" baseType="lpstr">
      <vt:lpstr>华文楷体</vt:lpstr>
      <vt:lpstr>宋体</vt:lpstr>
      <vt:lpstr>Arial</vt:lpstr>
      <vt:lpstr>Calibri</vt:lpstr>
      <vt:lpstr>Cambria</vt:lpstr>
      <vt:lpstr>Cambria Math</vt:lpstr>
      <vt:lpstr>Corbel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  <vt:lpstr>矩阵秩的性质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矩阵秩的性质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1168</cp:revision>
  <dcterms:modified xsi:type="dcterms:W3CDTF">2019-03-28T13:38:27Z</dcterms:modified>
</cp:coreProperties>
</file>